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74" r:id="rId2"/>
    <p:sldId id="276" r:id="rId3"/>
    <p:sldId id="278" r:id="rId4"/>
    <p:sldId id="280" r:id="rId5"/>
    <p:sldId id="257" r:id="rId6"/>
    <p:sldId id="258" r:id="rId7"/>
    <p:sldId id="259" r:id="rId8"/>
    <p:sldId id="260" r:id="rId9"/>
    <p:sldId id="261" r:id="rId10"/>
    <p:sldId id="262" r:id="rId11"/>
    <p:sldId id="265" r:id="rId12"/>
    <p:sldId id="266" r:id="rId13"/>
    <p:sldId id="268" r:id="rId14"/>
    <p:sldId id="271" r:id="rId15"/>
    <p:sldId id="272" r:id="rId16"/>
    <p:sldId id="281" r:id="rId17"/>
    <p:sldId id="285" r:id="rId18"/>
    <p:sldId id="287" r:id="rId19"/>
    <p:sldId id="289" r:id="rId20"/>
    <p:sldId id="291" r:id="rId21"/>
    <p:sldId id="305" r:id="rId22"/>
    <p:sldId id="293" r:id="rId23"/>
    <p:sldId id="300" r:id="rId24"/>
    <p:sldId id="296" r:id="rId25"/>
    <p:sldId id="298" r:id="rId26"/>
    <p:sldId id="302" r:id="rId27"/>
    <p:sldId id="304" r:id="rId28"/>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1362"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76F4D2-E60B-474B-89D8-77948C3D8070}" type="datetimeFigureOut">
              <a:rPr lang="hu-HU" smtClean="0"/>
              <a:t>2016.11.17.</a:t>
            </a:fld>
            <a:endParaRPr lang="hu-HU"/>
          </a:p>
        </p:txBody>
      </p:sp>
      <p:sp>
        <p:nvSpPr>
          <p:cNvPr id="4" name="Diakép hely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293F5D-A3F7-473E-B081-E71276F29979}" type="slidenum">
              <a:rPr lang="hu-HU" smtClean="0"/>
              <a:t>‹#›</a:t>
            </a:fld>
            <a:endParaRPr lang="hu-HU"/>
          </a:p>
        </p:txBody>
      </p:sp>
    </p:spTree>
    <p:extLst>
      <p:ext uri="{BB962C8B-B14F-4D97-AF65-F5344CB8AC3E}">
        <p14:creationId xmlns:p14="http://schemas.microsoft.com/office/powerpoint/2010/main" val="708600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endParaRPr lang="hu-HU"/>
          </a:p>
        </p:txBody>
      </p:sp>
      <p:sp>
        <p:nvSpPr>
          <p:cNvPr id="4" name="Dia számának helye 3"/>
          <p:cNvSpPr>
            <a:spLocks noGrp="1"/>
          </p:cNvSpPr>
          <p:nvPr>
            <p:ph type="sldNum" sz="quarter" idx="10"/>
          </p:nvPr>
        </p:nvSpPr>
        <p:spPr/>
        <p:txBody>
          <a:bodyPr/>
          <a:lstStyle/>
          <a:p>
            <a:fld id="{1EF9D86F-00E6-4B93-8669-D12B4BF913C8}" type="slidenum">
              <a:rPr lang="hu-HU" smtClean="0"/>
              <a:pPr/>
              <a:t>22</a:t>
            </a:fld>
            <a:endParaRPr lang="hu-H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miter lim="800000"/>
            <a:headEnd/>
            <a:tailEnd/>
          </a:ln>
        </p:spPr>
        <p:txBody>
          <a:bodyPr/>
          <a:lstStyle/>
          <a:p>
            <a:fld id="{08B20317-C3C6-4C51-8D80-E3E656C6AF34}" type="slidenum">
              <a:rPr lang="hu-HU" altLang="hu-HU"/>
              <a:pPr/>
              <a:t>26</a:t>
            </a:fld>
            <a:endParaRPr lang="hu-HU" altLang="hu-HU"/>
          </a:p>
        </p:txBody>
      </p:sp>
      <p:sp>
        <p:nvSpPr>
          <p:cNvPr id="9219" name="Rectangle 2"/>
          <p:cNvSpPr>
            <a:spLocks noGrp="1" noRot="1" noChangeAspect="1" noChangeArrowheads="1" noTextEdit="1"/>
          </p:cNvSpPr>
          <p:nvPr>
            <p:ph type="sldImg"/>
          </p:nvPr>
        </p:nvSpPr>
        <p:spPr>
          <a:xfrm>
            <a:off x="1143000" y="685800"/>
            <a:ext cx="4572000" cy="3429000"/>
          </a:xfrm>
          <a:ln/>
        </p:spPr>
      </p:sp>
      <p:sp>
        <p:nvSpPr>
          <p:cNvPr id="9220" name="Rectangle 3"/>
          <p:cNvSpPr>
            <a:spLocks noGrp="1" noChangeArrowheads="1"/>
          </p:cNvSpPr>
          <p:nvPr>
            <p:ph type="body" idx="1"/>
          </p:nvPr>
        </p:nvSpPr>
        <p:spPr>
          <a:noFill/>
        </p:spPr>
        <p:txBody>
          <a:bodyPr/>
          <a:lstStyle/>
          <a:p>
            <a:pPr eaLnBrk="1" hangingPunct="1"/>
            <a:r>
              <a:rPr lang="hu-HU" altLang="hu-HU" smtClean="0"/>
              <a:t>33. SZÁMÚ IRÁNYMUTATÁS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B91B5467-B3A6-4002-88B6-FA7A814B1C21}" type="datetimeFigureOut">
              <a:rPr lang="hu-HU" smtClean="0"/>
              <a:pPr/>
              <a:t>2016.11.17.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0A9F008-5234-4BB5-A516-59D5158B50C0}" type="slidenum">
              <a:rPr lang="hu-HU" smtClean="0"/>
              <a:pPr/>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B91B5467-B3A6-4002-88B6-FA7A814B1C21}" type="datetimeFigureOut">
              <a:rPr lang="hu-HU" smtClean="0"/>
              <a:pPr/>
              <a:t>2016.11.17.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0A9F008-5234-4BB5-A516-59D5158B50C0}" type="slidenum">
              <a:rPr lang="hu-HU" smtClean="0"/>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B91B5467-B3A6-4002-88B6-FA7A814B1C21}" type="datetimeFigureOut">
              <a:rPr lang="hu-HU" smtClean="0"/>
              <a:pPr/>
              <a:t>2016.11.17.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0A9F008-5234-4BB5-A516-59D5158B50C0}" type="slidenum">
              <a:rPr lang="hu-HU" smtClean="0"/>
              <a:pPr/>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B91B5467-B3A6-4002-88B6-FA7A814B1C21}" type="datetimeFigureOut">
              <a:rPr lang="hu-HU" smtClean="0"/>
              <a:pPr/>
              <a:t>2016.11.17.</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F0A9F008-5234-4BB5-A516-59D5158B50C0}" type="slidenum">
              <a:rPr lang="hu-HU" smtClean="0"/>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B91B5467-B3A6-4002-88B6-FA7A814B1C21}" type="datetimeFigureOut">
              <a:rPr lang="hu-HU" smtClean="0"/>
              <a:pPr/>
              <a:t>2016.11.17.</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F0A9F008-5234-4BB5-A516-59D5158B50C0}" type="slidenum">
              <a:rPr lang="hu-HU" smtClean="0"/>
              <a:pPr/>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B91B5467-B3A6-4002-88B6-FA7A814B1C21}" type="datetimeFigureOut">
              <a:rPr lang="hu-HU" smtClean="0"/>
              <a:pPr/>
              <a:t>2016.11.17.</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F0A9F008-5234-4BB5-A516-59D5158B50C0}" type="slidenum">
              <a:rPr lang="hu-HU" smtClean="0"/>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B91B5467-B3A6-4002-88B6-FA7A814B1C21}" type="datetimeFigureOut">
              <a:rPr lang="hu-HU" smtClean="0"/>
              <a:pPr/>
              <a:t>2016.11.17.</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F0A9F008-5234-4BB5-A516-59D5158B50C0}" type="slidenum">
              <a:rPr lang="hu-HU" smtClean="0"/>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B91B5467-B3A6-4002-88B6-FA7A814B1C21}" type="datetimeFigureOut">
              <a:rPr lang="hu-HU" smtClean="0"/>
              <a:pPr/>
              <a:t>2016.11.17.</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F0A9F008-5234-4BB5-A516-59D5158B50C0}" type="slidenum">
              <a:rPr lang="hu-HU" smtClean="0"/>
              <a:pPr/>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B91B5467-B3A6-4002-88B6-FA7A814B1C21}" type="datetimeFigureOut">
              <a:rPr lang="hu-HU" smtClean="0"/>
              <a:pPr/>
              <a:t>2016.11.17.</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F0A9F008-5234-4BB5-A516-59D5158B50C0}" type="slidenum">
              <a:rPr lang="hu-HU" smtClean="0"/>
              <a:pPr/>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B91B5467-B3A6-4002-88B6-FA7A814B1C21}" type="datetimeFigureOut">
              <a:rPr lang="hu-HU" smtClean="0"/>
              <a:pPr/>
              <a:t>2016.11.17.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0A9F008-5234-4BB5-A516-59D5158B50C0}" type="slidenum">
              <a:rPr lang="hu-HU" smtClean="0"/>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B91B5467-B3A6-4002-88B6-FA7A814B1C21}" type="datetimeFigureOut">
              <a:rPr lang="hu-HU" smtClean="0"/>
              <a:pPr/>
              <a:t>2016.11.17.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0A9F008-5234-4BB5-A516-59D5158B50C0}" type="slidenum">
              <a:rPr lang="hu-HU" smtClean="0"/>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1B5467-B3A6-4002-88B6-FA7A814B1C21}" type="datetimeFigureOut">
              <a:rPr lang="hu-HU" smtClean="0"/>
              <a:pPr/>
              <a:t>2016.11.17.</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A9F008-5234-4BB5-A516-59D5158B50C0}" type="slidenum">
              <a:rPr lang="hu-HU" smtClean="0"/>
              <a:pPr/>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a:bodyPr>
          <a:lstStyle/>
          <a:p>
            <a:pPr algn="ctr">
              <a:buNone/>
            </a:pPr>
            <a:r>
              <a:rPr lang="hu-HU" b="1" dirty="0" smtClean="0"/>
              <a:t>Polgári peres és </a:t>
            </a:r>
            <a:r>
              <a:rPr lang="hu-HU" b="1" dirty="0" err="1" smtClean="0"/>
              <a:t>nemperes</a:t>
            </a:r>
            <a:r>
              <a:rPr lang="hu-HU" b="1" dirty="0" smtClean="0"/>
              <a:t> eljárások elhatárolása</a:t>
            </a:r>
            <a:endParaRPr lang="hu-HU" dirty="0" smtClean="0"/>
          </a:p>
          <a:p>
            <a:pPr>
              <a:buNone/>
            </a:pPr>
            <a:r>
              <a:rPr lang="hu-HU" b="1" dirty="0" smtClean="0"/>
              <a:t> </a:t>
            </a:r>
            <a:endParaRPr lang="hu-HU" dirty="0" smtClean="0"/>
          </a:p>
          <a:p>
            <a:pPr>
              <a:buNone/>
            </a:pPr>
            <a:r>
              <a:rPr lang="hu-HU" sz="2800" b="1" dirty="0" smtClean="0"/>
              <a:t>Polgári per			         Polgári </a:t>
            </a:r>
            <a:r>
              <a:rPr lang="hu-HU" sz="2800" b="1" dirty="0" err="1" smtClean="0"/>
              <a:t>nemperes</a:t>
            </a:r>
            <a:r>
              <a:rPr lang="hu-HU" sz="2800" b="1" dirty="0" smtClean="0"/>
              <a:t> eljárás</a:t>
            </a:r>
            <a:endParaRPr lang="hu-HU" sz="2800" dirty="0" smtClean="0"/>
          </a:p>
          <a:p>
            <a:pPr>
              <a:buNone/>
            </a:pPr>
            <a:r>
              <a:rPr lang="hu-HU" sz="2800" dirty="0" smtClean="0"/>
              <a:t>bíróság			         </a:t>
            </a:r>
            <a:r>
              <a:rPr lang="hu-HU" sz="2800" dirty="0" err="1" smtClean="0"/>
              <a:t>bíróság</a:t>
            </a:r>
            <a:r>
              <a:rPr lang="hu-HU" sz="2800" dirty="0" smtClean="0"/>
              <a:t>/közjegyző/végrehajtó</a:t>
            </a:r>
          </a:p>
          <a:p>
            <a:pPr>
              <a:buNone/>
            </a:pPr>
            <a:r>
              <a:rPr lang="hu-HU" sz="2800" dirty="0" smtClean="0"/>
              <a:t>ellenérdekű felek		         hiányozhat</a:t>
            </a:r>
          </a:p>
          <a:p>
            <a:pPr>
              <a:buNone/>
            </a:pPr>
            <a:r>
              <a:rPr lang="hu-HU" sz="2800" dirty="0" smtClean="0"/>
              <a:t>kereset			         indítvány/kifogás/kérelem/más </a:t>
            </a:r>
          </a:p>
          <a:p>
            <a:pPr>
              <a:buNone/>
            </a:pPr>
            <a:r>
              <a:rPr lang="hu-HU" sz="2800" dirty="0" err="1" smtClean="0"/>
              <a:t>kontradiktórius</a:t>
            </a:r>
            <a:r>
              <a:rPr lang="hu-HU" sz="2800" dirty="0" smtClean="0"/>
              <a:t>		         hiányozhat a kölcsönös 					     	meghallgatás</a:t>
            </a:r>
          </a:p>
          <a:p>
            <a:pPr>
              <a:buNone/>
            </a:pPr>
            <a:r>
              <a:rPr lang="hu-HU" sz="2800" dirty="0" smtClean="0"/>
              <a:t>tárgyalás			         nincs/meghallgatás</a:t>
            </a:r>
          </a:p>
          <a:p>
            <a:pPr>
              <a:buNone/>
            </a:pPr>
            <a:r>
              <a:rPr lang="hu-HU" sz="2800" dirty="0" smtClean="0"/>
              <a:t>bizonyítás szabad/teljes	         nincs/korlátozott</a:t>
            </a:r>
          </a:p>
          <a:p>
            <a:pPr>
              <a:buNone/>
            </a:pPr>
            <a:r>
              <a:rPr lang="hu-HU" sz="2800" dirty="0" smtClean="0"/>
              <a:t>ítélet (anyagi jogerőhatás)        végzés (nincs res </a:t>
            </a:r>
            <a:r>
              <a:rPr lang="hu-HU" sz="2800" dirty="0" err="1" smtClean="0"/>
              <a:t>iudicata</a:t>
            </a:r>
            <a:r>
              <a:rPr lang="hu-HU" sz="2800" dirty="0" smtClean="0"/>
              <a:t>)</a:t>
            </a:r>
          </a:p>
          <a:p>
            <a:endParaRPr lang="hu-HU" dirty="0"/>
          </a:p>
        </p:txBody>
      </p:sp>
    </p:spTree>
    <p:extLst>
      <p:ext uri="{BB962C8B-B14F-4D97-AF65-F5344CB8AC3E}">
        <p14:creationId xmlns:p14="http://schemas.microsoft.com/office/powerpoint/2010/main" val="1183463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lstStyle/>
          <a:p>
            <a:pPr algn="ctr">
              <a:buNone/>
            </a:pPr>
            <a:r>
              <a:rPr lang="hu-HU" b="1" dirty="0" smtClean="0"/>
              <a:t>Polgári </a:t>
            </a:r>
            <a:r>
              <a:rPr lang="hu-HU" b="1" dirty="0" err="1" smtClean="0"/>
              <a:t>nemperes</a:t>
            </a:r>
            <a:r>
              <a:rPr lang="hu-HU" b="1" dirty="0" smtClean="0"/>
              <a:t> eljárás</a:t>
            </a:r>
            <a:endParaRPr lang="hu-HU" dirty="0" smtClean="0"/>
          </a:p>
          <a:p>
            <a:pPr>
              <a:buNone/>
            </a:pPr>
            <a:r>
              <a:rPr lang="hu-HU" dirty="0" smtClean="0"/>
              <a:t> </a:t>
            </a:r>
          </a:p>
          <a:p>
            <a:pPr indent="15875" algn="just"/>
            <a:r>
              <a:rPr lang="hu-HU" dirty="0" smtClean="0"/>
              <a:t>	a bíróságnak vagy valamely ahhoz tartozó, illetőleg meghatározott szempontból azzal azonosnak minősülő személyeknek, valamint az eljárásban részvételre jogosult más személyeknek, az igazságszolgáltatás megvalósítása vagy a tények, illetve jogok tanúsítása, elismertetése érdekében, sajátos (a polgári perre előírtaknál általában egyszerűbb) eljárási formában végzett, törvényileg meghatározott, egymást követő cselekményei és az azokhoz kapcsolódó eljárási jogviszonyok.</a:t>
            </a:r>
          </a:p>
          <a:p>
            <a:pPr>
              <a:buNone/>
            </a:pPr>
            <a:endParaRPr lang="hu-HU" dirty="0"/>
          </a:p>
        </p:txBody>
      </p:sp>
    </p:spTree>
    <p:extLst>
      <p:ext uri="{BB962C8B-B14F-4D97-AF65-F5344CB8AC3E}">
        <p14:creationId xmlns:p14="http://schemas.microsoft.com/office/powerpoint/2010/main" val="6900202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lnSpcReduction="10000"/>
          </a:bodyPr>
          <a:lstStyle/>
          <a:p>
            <a:pPr algn="ctr">
              <a:buNone/>
            </a:pPr>
            <a:r>
              <a:rPr lang="hu-HU" b="1" dirty="0" smtClean="0"/>
              <a:t>Funkcionális hatály</a:t>
            </a:r>
            <a:endParaRPr lang="hu-HU" dirty="0" smtClean="0"/>
          </a:p>
          <a:p>
            <a:pPr algn="ctr">
              <a:buNone/>
            </a:pPr>
            <a:r>
              <a:rPr lang="hu-HU" dirty="0" smtClean="0"/>
              <a:t>[amikor a polgári perjogi szabályt nem polgári peres, hanem másféle eljárás során alkalmazzuk]</a:t>
            </a:r>
          </a:p>
          <a:p>
            <a:pPr>
              <a:buNone/>
            </a:pPr>
            <a:r>
              <a:rPr lang="hu-HU" b="1" dirty="0" smtClean="0"/>
              <a:t> </a:t>
            </a:r>
            <a:endParaRPr lang="hu-HU" dirty="0" smtClean="0"/>
          </a:p>
          <a:p>
            <a:pPr>
              <a:buNone/>
            </a:pPr>
            <a:r>
              <a:rPr lang="hu-HU" b="1" dirty="0" smtClean="0"/>
              <a:t> </a:t>
            </a:r>
            <a:endParaRPr lang="hu-HU" dirty="0" smtClean="0"/>
          </a:p>
          <a:p>
            <a:pPr algn="ctr">
              <a:buNone/>
            </a:pPr>
            <a:r>
              <a:rPr lang="hu-HU" b="1" dirty="0" smtClean="0"/>
              <a:t>viszonylagos</a:t>
            </a:r>
            <a:endParaRPr lang="hu-HU" dirty="0" smtClean="0"/>
          </a:p>
          <a:p>
            <a:pPr algn="ctr">
              <a:buNone/>
            </a:pPr>
            <a:r>
              <a:rPr lang="hu-HU" b="1" dirty="0" smtClean="0"/>
              <a:t> </a:t>
            </a:r>
            <a:endParaRPr lang="hu-HU" dirty="0" smtClean="0"/>
          </a:p>
          <a:p>
            <a:pPr algn="ctr">
              <a:buNone/>
            </a:pPr>
            <a:r>
              <a:rPr lang="hu-HU" b="1" dirty="0" smtClean="0"/>
              <a:t>részleges</a:t>
            </a:r>
            <a:endParaRPr lang="hu-HU" dirty="0" smtClean="0"/>
          </a:p>
          <a:p>
            <a:pPr algn="ctr">
              <a:buNone/>
            </a:pPr>
            <a:r>
              <a:rPr lang="hu-HU" b="1" dirty="0" smtClean="0"/>
              <a:t> </a:t>
            </a:r>
            <a:endParaRPr lang="hu-HU" dirty="0" smtClean="0"/>
          </a:p>
          <a:p>
            <a:pPr algn="ctr">
              <a:buNone/>
            </a:pPr>
            <a:r>
              <a:rPr lang="hu-HU" b="1" dirty="0" smtClean="0"/>
              <a:t>másodlagos</a:t>
            </a:r>
            <a:endParaRPr lang="hu-HU" dirty="0" smtClean="0"/>
          </a:p>
          <a:p>
            <a:pPr algn="ctr">
              <a:buNone/>
            </a:pPr>
            <a:r>
              <a:rPr lang="hu-HU" b="1" dirty="0" smtClean="0"/>
              <a:t> </a:t>
            </a:r>
            <a:endParaRPr lang="hu-HU" dirty="0" smtClean="0"/>
          </a:p>
          <a:p>
            <a:pPr algn="ctr">
              <a:buNone/>
            </a:pPr>
            <a:r>
              <a:rPr lang="hu-HU" b="1" dirty="0" smtClean="0"/>
              <a:t>kisegítő</a:t>
            </a:r>
            <a:endParaRPr lang="hu-HU" dirty="0" smtClean="0"/>
          </a:p>
          <a:p>
            <a:endParaRPr lang="hu-HU" dirty="0"/>
          </a:p>
        </p:txBody>
      </p:sp>
    </p:spTree>
    <p:extLst>
      <p:ext uri="{BB962C8B-B14F-4D97-AF65-F5344CB8AC3E}">
        <p14:creationId xmlns:p14="http://schemas.microsoft.com/office/powerpoint/2010/main" val="4249255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55000" lnSpcReduction="20000"/>
          </a:bodyPr>
          <a:lstStyle/>
          <a:p>
            <a:pPr algn="ctr">
              <a:buNone/>
            </a:pPr>
            <a:r>
              <a:rPr lang="hu-HU" sz="4200" b="1" dirty="0" smtClean="0"/>
              <a:t>Polgári </a:t>
            </a:r>
            <a:r>
              <a:rPr lang="hu-HU" sz="4200" b="1" dirty="0" err="1" smtClean="0"/>
              <a:t>nemperes</a:t>
            </a:r>
            <a:r>
              <a:rPr lang="hu-HU" sz="4200" b="1" dirty="0" smtClean="0"/>
              <a:t> eljárásokra vonatkozó általános szabályok</a:t>
            </a:r>
            <a:endParaRPr lang="hu-HU" sz="4200" dirty="0" smtClean="0"/>
          </a:p>
          <a:p>
            <a:pPr algn="ctr">
              <a:buNone/>
            </a:pPr>
            <a:r>
              <a:rPr lang="hu-HU" dirty="0" smtClean="0"/>
              <a:t>[a polgári perrendtartásról szóló 1952. évi III. törvény (Pp.) hatálybaléptetése folytán szükséges rendelkezések tárgyában hozott </a:t>
            </a:r>
            <a:r>
              <a:rPr lang="hu-HU" b="1" dirty="0" smtClean="0"/>
              <a:t>105/1952. (XII. 28.) MT rendelet]</a:t>
            </a:r>
            <a:endParaRPr lang="hu-HU" dirty="0" smtClean="0"/>
          </a:p>
          <a:p>
            <a:pPr>
              <a:buNone/>
            </a:pPr>
            <a:endParaRPr lang="hu-HU" sz="1500" dirty="0" smtClean="0"/>
          </a:p>
          <a:p>
            <a:pPr algn="ctr">
              <a:buNone/>
            </a:pPr>
            <a:r>
              <a:rPr lang="hu-HU" b="1" dirty="0" smtClean="0"/>
              <a:t> </a:t>
            </a:r>
            <a:r>
              <a:rPr lang="hu-HU" sz="3600" b="1" dirty="0" smtClean="0"/>
              <a:t>A </a:t>
            </a:r>
            <a:r>
              <a:rPr lang="hu-HU" sz="3600" b="1" dirty="0" err="1" smtClean="0"/>
              <a:t>nemperes</a:t>
            </a:r>
            <a:r>
              <a:rPr lang="hu-HU" sz="3600" b="1" dirty="0" smtClean="0"/>
              <a:t> eljárásokra vonatkozó általános szabályok</a:t>
            </a:r>
            <a:endParaRPr lang="hu-HU" sz="3600" dirty="0" smtClean="0"/>
          </a:p>
          <a:p>
            <a:pPr>
              <a:buNone/>
            </a:pPr>
            <a:r>
              <a:rPr lang="hu-HU" sz="3600" dirty="0" smtClean="0"/>
              <a:t> </a:t>
            </a:r>
          </a:p>
          <a:p>
            <a:r>
              <a:rPr lang="hu-HU" sz="3600" b="1" dirty="0" smtClean="0"/>
              <a:t>egyesbíró</a:t>
            </a:r>
            <a:r>
              <a:rPr lang="hu-HU" sz="3600" dirty="0" smtClean="0"/>
              <a:t> [</a:t>
            </a:r>
            <a:r>
              <a:rPr lang="hu-HU" sz="3600" dirty="0" err="1" smtClean="0"/>
              <a:t>Ppék</a:t>
            </a:r>
            <a:r>
              <a:rPr lang="hu-HU" sz="3600" dirty="0" smtClean="0"/>
              <a:t>. 13. § (1) </a:t>
            </a:r>
            <a:r>
              <a:rPr lang="hu-HU" sz="3600" dirty="0" err="1" smtClean="0"/>
              <a:t>bek</a:t>
            </a:r>
            <a:r>
              <a:rPr lang="hu-HU" sz="3600" dirty="0" smtClean="0"/>
              <a:t>.]</a:t>
            </a:r>
          </a:p>
          <a:p>
            <a:pPr>
              <a:buNone/>
            </a:pPr>
            <a:r>
              <a:rPr lang="hu-HU" sz="3600" i="1" dirty="0" smtClean="0"/>
              <a:t> 	A házassági bontópert előkészítő, a lakásbért megállapító, továbbá a személyes használati tárgyak kiadására, a tartásra, valamint a családjogi jogszabályon alapuló egyéb ideiglenes intézkedésre irányuló </a:t>
            </a:r>
            <a:r>
              <a:rPr lang="hu-HU" sz="3600" i="1" dirty="0" err="1" smtClean="0"/>
              <a:t>nemperes</a:t>
            </a:r>
            <a:r>
              <a:rPr lang="hu-HU" sz="3600" i="1" dirty="0" smtClean="0"/>
              <a:t> eljárásban a bíróság összetételére a Pp. 11. §</a:t>
            </a:r>
            <a:r>
              <a:rPr lang="hu-HU" sz="3600" i="1" dirty="0" err="1" smtClean="0"/>
              <a:t>-a</a:t>
            </a:r>
            <a:r>
              <a:rPr lang="hu-HU" sz="3600" i="1" dirty="0" smtClean="0"/>
              <a:t> irányadó, a többi polgári </a:t>
            </a:r>
            <a:r>
              <a:rPr lang="hu-HU" sz="3600" i="1" dirty="0" err="1" smtClean="0"/>
              <a:t>nemperes</a:t>
            </a:r>
            <a:r>
              <a:rPr lang="hu-HU" sz="3600" i="1" dirty="0" smtClean="0"/>
              <a:t> eljárásokban azonban a bíróság ülnökök közreműködése nélkül jár el.</a:t>
            </a:r>
            <a:endParaRPr lang="hu-HU" sz="3600" dirty="0" smtClean="0"/>
          </a:p>
          <a:p>
            <a:pPr>
              <a:buNone/>
            </a:pPr>
            <a:r>
              <a:rPr lang="hu-HU" sz="3600" dirty="0" smtClean="0"/>
              <a:t> </a:t>
            </a:r>
            <a:r>
              <a:rPr lang="hu-HU" sz="3600" i="1" dirty="0" smtClean="0"/>
              <a:t>	Az első fokon eljáró bíróság - a (2) bekezdésben foglalt kivétellel - egy hivatásos bíróból áll (egyesbíró). Törvényben meghatározott esetben az első fokon eljáró bíróság egy hivatásos bíróból mint elnökből és két ülnökből álló háromtagú tanácsban ítélkezik [Pp. 11. § (1) és (2) </a:t>
            </a:r>
            <a:r>
              <a:rPr lang="hu-HU" sz="3600" i="1" dirty="0" err="1" smtClean="0"/>
              <a:t>bek</a:t>
            </a:r>
            <a:r>
              <a:rPr lang="hu-HU" sz="3600" i="1" dirty="0" smtClean="0"/>
              <a:t>.].</a:t>
            </a:r>
            <a:endParaRPr lang="hu-HU" sz="3600" dirty="0" smtClean="0"/>
          </a:p>
          <a:p>
            <a:r>
              <a:rPr lang="hu-HU" sz="3600" dirty="0" smtClean="0"/>
              <a:t>a </a:t>
            </a:r>
            <a:r>
              <a:rPr lang="hu-HU" sz="3600" b="1" dirty="0" smtClean="0"/>
              <a:t>Pp. végzés elleni fellebbezés</a:t>
            </a:r>
            <a:r>
              <a:rPr lang="hu-HU" sz="3600" dirty="0" smtClean="0"/>
              <a:t> szabályainak alkalmazása [</a:t>
            </a:r>
            <a:r>
              <a:rPr lang="hu-HU" sz="3600" dirty="0" err="1" smtClean="0"/>
              <a:t>Ppék</a:t>
            </a:r>
            <a:r>
              <a:rPr lang="hu-HU" sz="3600" dirty="0" smtClean="0"/>
              <a:t>. 13. § (2) </a:t>
            </a:r>
            <a:r>
              <a:rPr lang="hu-HU" sz="3600" dirty="0" err="1" smtClean="0"/>
              <a:t>bek</a:t>
            </a:r>
            <a:r>
              <a:rPr lang="hu-HU" sz="3600" dirty="0" smtClean="0"/>
              <a:t>.]</a:t>
            </a:r>
          </a:p>
          <a:p>
            <a:pPr>
              <a:buNone/>
            </a:pPr>
            <a:r>
              <a:rPr lang="hu-HU" sz="3600" dirty="0" smtClean="0"/>
              <a:t>  	</a:t>
            </a:r>
            <a:r>
              <a:rPr lang="hu-HU" sz="3600" i="1" dirty="0" smtClean="0"/>
              <a:t>A polgári </a:t>
            </a:r>
            <a:r>
              <a:rPr lang="hu-HU" sz="3600" i="1" dirty="0" err="1" smtClean="0"/>
              <a:t>nemperes</a:t>
            </a:r>
            <a:r>
              <a:rPr lang="hu-HU" sz="3600" i="1" dirty="0" smtClean="0"/>
              <a:t> eljárásokra vonatkozó jogszabályok szerint az elsőfokú bíróság határozata ellen előterjeszthető felfolyamodás helyett fellebbezésnek van helye; a fellebbezésre a Pp. XII. fejezetének a végzések elleni fellebbezést szabályozó rendelkezései irányadók.</a:t>
            </a:r>
            <a:endParaRPr lang="hu-HU" sz="3600" dirty="0" smtClean="0"/>
          </a:p>
          <a:p>
            <a:r>
              <a:rPr lang="hu-HU" sz="3600" b="1" dirty="0" smtClean="0"/>
              <a:t>Pp. funkcionális hatálya</a:t>
            </a:r>
            <a:r>
              <a:rPr lang="hu-HU" sz="3600" dirty="0" smtClean="0"/>
              <a:t> [</a:t>
            </a:r>
            <a:r>
              <a:rPr lang="hu-HU" sz="3600" dirty="0" err="1" smtClean="0"/>
              <a:t>Ppék</a:t>
            </a:r>
            <a:r>
              <a:rPr lang="hu-HU" sz="3600" dirty="0" smtClean="0"/>
              <a:t>. 13. § (3) </a:t>
            </a:r>
            <a:r>
              <a:rPr lang="hu-HU" sz="3600" dirty="0" err="1" smtClean="0"/>
              <a:t>bek</a:t>
            </a:r>
            <a:r>
              <a:rPr lang="hu-HU" sz="3600" dirty="0" smtClean="0"/>
              <a:t>.]</a:t>
            </a:r>
          </a:p>
          <a:p>
            <a:pPr>
              <a:buNone/>
            </a:pPr>
            <a:r>
              <a:rPr lang="hu-HU" sz="3600" i="1" dirty="0" smtClean="0"/>
              <a:t> 	Egyebekben - amennyiben az egyes </a:t>
            </a:r>
            <a:r>
              <a:rPr lang="hu-HU" sz="3600" i="1" dirty="0" err="1" smtClean="0"/>
              <a:t>nemperes</a:t>
            </a:r>
            <a:r>
              <a:rPr lang="hu-HU" sz="3600" i="1" dirty="0" smtClean="0"/>
              <a:t> eljárásokra vonatkozó jogszabályok másként nem rendelkeznek vagy az eljárás </a:t>
            </a:r>
            <a:r>
              <a:rPr lang="hu-HU" sz="3600" i="1" dirty="0" err="1" smtClean="0"/>
              <a:t>nemperes</a:t>
            </a:r>
            <a:r>
              <a:rPr lang="hu-HU" sz="3600" i="1" dirty="0" smtClean="0"/>
              <a:t> jellegéből más nem következik - a </a:t>
            </a:r>
            <a:r>
              <a:rPr lang="hu-HU" sz="3600" i="1" dirty="0" err="1" smtClean="0"/>
              <a:t>nemperes</a:t>
            </a:r>
            <a:r>
              <a:rPr lang="hu-HU" sz="3600" i="1" dirty="0" smtClean="0"/>
              <a:t> eljárásokban is a Pp. szabályait kell megfelelően alkalmazni.</a:t>
            </a:r>
            <a:endParaRPr lang="hu-HU" sz="3600" dirty="0" smtClean="0"/>
          </a:p>
        </p:txBody>
      </p:sp>
    </p:spTree>
    <p:extLst>
      <p:ext uri="{BB962C8B-B14F-4D97-AF65-F5344CB8AC3E}">
        <p14:creationId xmlns:p14="http://schemas.microsoft.com/office/powerpoint/2010/main" val="21737568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lstStyle/>
          <a:p>
            <a:pPr algn="ctr">
              <a:buNone/>
            </a:pPr>
            <a:r>
              <a:rPr lang="hu-HU" b="1" u="sng" dirty="0"/>
              <a:t>Személyi állapottal </a:t>
            </a:r>
            <a:r>
              <a:rPr lang="hu-HU" b="1" u="sng" dirty="0" smtClean="0"/>
              <a:t>kapcsolatos</a:t>
            </a:r>
          </a:p>
          <a:p>
            <a:pPr algn="ctr">
              <a:buNone/>
            </a:pPr>
            <a:r>
              <a:rPr lang="hu-HU" dirty="0" smtClean="0"/>
              <a:t> </a:t>
            </a:r>
            <a:r>
              <a:rPr lang="hu-HU" dirty="0"/>
              <a:t>polgári </a:t>
            </a:r>
            <a:r>
              <a:rPr lang="hu-HU" dirty="0" err="1"/>
              <a:t>nemperes</a:t>
            </a:r>
            <a:r>
              <a:rPr lang="hu-HU" dirty="0"/>
              <a:t> </a:t>
            </a:r>
            <a:r>
              <a:rPr lang="hu-HU" dirty="0" smtClean="0"/>
              <a:t>eljárások köréből</a:t>
            </a:r>
            <a:endParaRPr lang="hu-HU" dirty="0"/>
          </a:p>
          <a:p>
            <a:pPr>
              <a:buNone/>
            </a:pPr>
            <a:r>
              <a:rPr lang="hu-HU" dirty="0"/>
              <a:t> </a:t>
            </a:r>
          </a:p>
          <a:p>
            <a:pPr marL="627063" indent="-627063" algn="just">
              <a:buNone/>
            </a:pPr>
            <a:r>
              <a:rPr lang="hu-HU" dirty="0" smtClean="0"/>
              <a:t>	</a:t>
            </a:r>
            <a:r>
              <a:rPr lang="hu-HU" b="1" dirty="0" smtClean="0"/>
              <a:t>holtnak </a:t>
            </a:r>
            <a:r>
              <a:rPr lang="hu-HU" b="1" dirty="0"/>
              <a:t>nyilvánítás	</a:t>
            </a:r>
            <a:r>
              <a:rPr lang="hu-HU" dirty="0"/>
              <a:t>			</a:t>
            </a:r>
            <a:endParaRPr lang="hu-HU" dirty="0" smtClean="0"/>
          </a:p>
          <a:p>
            <a:pPr marL="627063" indent="-627063" algn="just">
              <a:buNone/>
            </a:pPr>
            <a:r>
              <a:rPr lang="hu-HU" dirty="0" smtClean="0"/>
              <a:t>	[1/1960</a:t>
            </a:r>
            <a:r>
              <a:rPr lang="hu-HU" dirty="0"/>
              <a:t>. (IV.13.) IM rendelet, Ptk. 2:5. § -  2:7. </a:t>
            </a:r>
            <a:r>
              <a:rPr lang="hu-HU" dirty="0" smtClean="0"/>
              <a:t>§]</a:t>
            </a:r>
            <a:endParaRPr lang="hu-HU" dirty="0"/>
          </a:p>
          <a:p>
            <a:pPr marL="627063" indent="-627063" algn="just">
              <a:buNone/>
            </a:pPr>
            <a:r>
              <a:rPr lang="hu-HU" dirty="0"/>
              <a:t>	</a:t>
            </a:r>
            <a:endParaRPr lang="hu-HU" dirty="0" smtClean="0"/>
          </a:p>
          <a:p>
            <a:pPr marL="627063" indent="-627063" algn="just">
              <a:buNone/>
            </a:pPr>
            <a:r>
              <a:rPr lang="hu-HU" dirty="0"/>
              <a:t>	</a:t>
            </a:r>
            <a:r>
              <a:rPr lang="hu-HU" b="1" dirty="0" smtClean="0"/>
              <a:t>halál </a:t>
            </a:r>
            <a:r>
              <a:rPr lang="hu-HU" b="1" dirty="0"/>
              <a:t>tényének megállapítása		</a:t>
            </a:r>
            <a:endParaRPr lang="hu-HU" b="1" dirty="0" smtClean="0"/>
          </a:p>
          <a:p>
            <a:pPr marL="627063" indent="-627063" algn="just">
              <a:buNone/>
            </a:pPr>
            <a:r>
              <a:rPr lang="hu-HU" dirty="0" smtClean="0"/>
              <a:t>	[1/1960</a:t>
            </a:r>
            <a:r>
              <a:rPr lang="hu-HU" dirty="0"/>
              <a:t>. (IV.13.) IM </a:t>
            </a:r>
            <a:r>
              <a:rPr lang="hu-HU" dirty="0" smtClean="0"/>
              <a:t>rendelet]</a:t>
            </a:r>
            <a:endParaRPr lang="hu-HU" dirty="0"/>
          </a:p>
          <a:p>
            <a:pPr marL="627063" indent="-627063" algn="just">
              <a:buNone/>
            </a:pPr>
            <a:endParaRPr lang="hu-HU" dirty="0" smtClean="0"/>
          </a:p>
          <a:p>
            <a:pPr marL="627063" indent="-627063" algn="just">
              <a:buNone/>
            </a:pPr>
            <a:r>
              <a:rPr lang="hu-HU" dirty="0"/>
              <a:t>	</a:t>
            </a:r>
            <a:r>
              <a:rPr lang="hu-HU" b="1" dirty="0" smtClean="0"/>
              <a:t>eltűntnek </a:t>
            </a:r>
            <a:r>
              <a:rPr lang="hu-HU" b="1" dirty="0"/>
              <a:t>nyilvánítás		</a:t>
            </a:r>
            <a:r>
              <a:rPr lang="hu-HU" dirty="0"/>
              <a:t>	</a:t>
            </a:r>
            <a:endParaRPr lang="hu-HU" dirty="0" smtClean="0"/>
          </a:p>
          <a:p>
            <a:pPr marL="627063" indent="-627063" algn="just">
              <a:buNone/>
            </a:pPr>
            <a:r>
              <a:rPr lang="hu-HU" dirty="0" smtClean="0"/>
              <a:t>	[105/1952</a:t>
            </a:r>
            <a:r>
              <a:rPr lang="hu-HU" dirty="0"/>
              <a:t>. (XII.28.) MT rendelet 11. </a:t>
            </a:r>
            <a:r>
              <a:rPr lang="hu-HU" dirty="0" smtClean="0"/>
              <a:t>§]</a:t>
            </a:r>
            <a:endParaRPr lang="hu-HU" dirty="0"/>
          </a:p>
          <a:p>
            <a:pPr>
              <a:buNone/>
            </a:pPr>
            <a:endParaRPr lang="hu-H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62500" lnSpcReduction="20000"/>
          </a:bodyPr>
          <a:lstStyle/>
          <a:p>
            <a:pPr algn="ctr">
              <a:buNone/>
            </a:pPr>
            <a:r>
              <a:rPr lang="hu-HU" sz="3800" b="1" u="sng" dirty="0"/>
              <a:t>Holtnak nyilvánítás eljárásának folyamata</a:t>
            </a:r>
            <a:endParaRPr lang="hu-HU" sz="3800" dirty="0"/>
          </a:p>
          <a:p>
            <a:pPr algn="ctr">
              <a:buNone/>
            </a:pPr>
            <a:r>
              <a:rPr lang="hu-HU" sz="3800" dirty="0"/>
              <a:t>[vélelem az elhalálozás </a:t>
            </a:r>
            <a:r>
              <a:rPr lang="hu-HU" sz="3800" dirty="0" err="1" smtClean="0"/>
              <a:t>tényére</a:t>
            </a:r>
            <a:r>
              <a:rPr lang="hu-HU" sz="3800" dirty="0" smtClean="0"/>
              <a:t> </a:t>
            </a:r>
            <a:r>
              <a:rPr lang="hu-HU" sz="3800" dirty="0"/>
              <a:t>és időpontjára]</a:t>
            </a:r>
          </a:p>
          <a:p>
            <a:pPr>
              <a:buNone/>
            </a:pPr>
            <a:endParaRPr lang="hu-HU" sz="1300" dirty="0"/>
          </a:p>
          <a:p>
            <a:pPr>
              <a:buNone/>
            </a:pPr>
            <a:r>
              <a:rPr lang="hu-HU" b="1" dirty="0"/>
              <a:t>1. kérelem előterjesztése [1. §, 4. §]</a:t>
            </a:r>
            <a:endParaRPr lang="hu-HU" dirty="0"/>
          </a:p>
          <a:p>
            <a:pPr marL="896938" indent="-358775" algn="just">
              <a:buNone/>
            </a:pPr>
            <a:r>
              <a:rPr lang="hu-HU" dirty="0"/>
              <a:t>-		</a:t>
            </a:r>
            <a:r>
              <a:rPr lang="hu-HU" b="1" dirty="0"/>
              <a:t>mikor?</a:t>
            </a:r>
            <a:r>
              <a:rPr lang="hu-HU" dirty="0"/>
              <a:t> eltűnéstől számítva </a:t>
            </a:r>
            <a:r>
              <a:rPr lang="hu-HU" b="1" dirty="0"/>
              <a:t>öt év eltelt anélkül</a:t>
            </a:r>
            <a:r>
              <a:rPr lang="hu-HU" dirty="0"/>
              <a:t>, hogy az eltűnt </a:t>
            </a:r>
            <a:r>
              <a:rPr lang="hu-HU" dirty="0" err="1"/>
              <a:t>életbenlétére</a:t>
            </a:r>
            <a:r>
              <a:rPr lang="hu-HU" dirty="0"/>
              <a:t> utaló bármilyen adat ismeretes volna</a:t>
            </a:r>
          </a:p>
          <a:p>
            <a:pPr>
              <a:buNone/>
            </a:pPr>
            <a:endParaRPr lang="hu-HU" sz="1500" dirty="0"/>
          </a:p>
          <a:p>
            <a:pPr marL="896938" lvl="0" indent="-358775" algn="just">
              <a:buNone/>
            </a:pPr>
            <a:r>
              <a:rPr lang="hu-HU" b="1" dirty="0" smtClean="0"/>
              <a:t>- 	ki</a:t>
            </a:r>
            <a:r>
              <a:rPr lang="hu-HU" b="1" dirty="0"/>
              <a:t>?</a:t>
            </a:r>
            <a:r>
              <a:rPr lang="hu-HU" dirty="0"/>
              <a:t> kérelmező: </a:t>
            </a:r>
            <a:r>
              <a:rPr lang="hu-HU" b="1" dirty="0"/>
              <a:t>aki a Polgári Törvénykönyv alapján</a:t>
            </a:r>
            <a:r>
              <a:rPr lang="hu-HU" dirty="0"/>
              <a:t> a holtnak nyilvánítás kérésére </a:t>
            </a:r>
            <a:r>
              <a:rPr lang="hu-HU" dirty="0" smtClean="0"/>
              <a:t>jogosult</a:t>
            </a:r>
            <a:r>
              <a:rPr lang="hu-HU" dirty="0"/>
              <a:t>, így A holtnak nyilvánítást az eltűnt személy közeli hozzátartozója, az ügyész, a </a:t>
            </a:r>
            <a:r>
              <a:rPr lang="hu-HU" dirty="0" smtClean="0"/>
              <a:t>gyámhatóság </a:t>
            </a:r>
            <a:r>
              <a:rPr lang="hu-HU" dirty="0"/>
              <a:t>és az kérheti, akinek az eltűnt holtnak nyilvánítása jogi érdekét érinti</a:t>
            </a:r>
            <a:r>
              <a:rPr lang="hu-HU" dirty="0" smtClean="0"/>
              <a:t>. (</a:t>
            </a:r>
            <a:r>
              <a:rPr lang="hu-HU" dirty="0"/>
              <a:t>egyébként e személyek a más jogosult kérelmére megindított eljáráshoz </a:t>
            </a:r>
            <a:r>
              <a:rPr lang="hu-HU" dirty="0" smtClean="0"/>
              <a:t>csatlakozhatnak</a:t>
            </a:r>
            <a:r>
              <a:rPr lang="hu-HU" dirty="0"/>
              <a:t>)</a:t>
            </a:r>
          </a:p>
          <a:p>
            <a:pPr>
              <a:buNone/>
            </a:pPr>
            <a:endParaRPr lang="hu-HU" sz="1500" dirty="0"/>
          </a:p>
          <a:p>
            <a:pPr marL="896938" indent="-358775">
              <a:buNone/>
            </a:pPr>
            <a:r>
              <a:rPr lang="hu-HU" b="1" dirty="0"/>
              <a:t>-	hol? </a:t>
            </a:r>
            <a:r>
              <a:rPr lang="hu-HU" b="1" dirty="0" smtClean="0"/>
              <a:t> </a:t>
            </a:r>
            <a:r>
              <a:rPr lang="hu-HU" dirty="0" smtClean="0"/>
              <a:t>járásbíróság </a:t>
            </a:r>
            <a:endParaRPr lang="hu-HU" dirty="0"/>
          </a:p>
          <a:p>
            <a:pPr>
              <a:buNone/>
            </a:pPr>
            <a:r>
              <a:rPr lang="hu-HU" dirty="0" smtClean="0"/>
              <a:t>		kizárólagos </a:t>
            </a:r>
            <a:r>
              <a:rPr lang="hu-HU" dirty="0"/>
              <a:t>illetékesség:</a:t>
            </a:r>
          </a:p>
          <a:p>
            <a:pPr marL="1435100" indent="-358775" algn="just">
              <a:buNone/>
            </a:pPr>
            <a:r>
              <a:rPr lang="hu-HU" dirty="0"/>
              <a:t>•  	amelynek területén az eltűnt </a:t>
            </a:r>
            <a:r>
              <a:rPr lang="hu-HU" b="1" dirty="0"/>
              <a:t>belföldi lakóhelye</a:t>
            </a:r>
            <a:r>
              <a:rPr lang="hu-HU" dirty="0"/>
              <a:t>, illetőleg </a:t>
            </a:r>
          </a:p>
          <a:p>
            <a:pPr marL="1435100" indent="-358775" algn="just">
              <a:buNone/>
            </a:pPr>
            <a:r>
              <a:rPr lang="hu-HU" dirty="0"/>
              <a:t>• 	ennek hiányában </a:t>
            </a:r>
            <a:r>
              <a:rPr lang="hu-HU" b="1" dirty="0"/>
              <a:t>utolsó tartózkodási helye</a:t>
            </a:r>
            <a:r>
              <a:rPr lang="hu-HU" dirty="0"/>
              <a:t> volt</a:t>
            </a:r>
          </a:p>
          <a:p>
            <a:pPr marL="1435100" indent="-358775" algn="just">
              <a:buNone/>
            </a:pPr>
            <a:r>
              <a:rPr lang="hu-HU" dirty="0"/>
              <a:t>• 	belföldi lakóhely vagy tartózkodási hely hiányában kizárólag az a járásbíróság illetékes, amelynek területén az eltűntnek </a:t>
            </a:r>
            <a:r>
              <a:rPr lang="hu-HU" b="1" dirty="0"/>
              <a:t>vagyona</a:t>
            </a:r>
            <a:r>
              <a:rPr lang="hu-HU" dirty="0"/>
              <a:t>, illetőleg vagyonának </a:t>
            </a:r>
            <a:r>
              <a:rPr lang="hu-HU" b="1" dirty="0"/>
              <a:t>túlnyomó része</a:t>
            </a:r>
            <a:r>
              <a:rPr lang="hu-HU" dirty="0"/>
              <a:t> van.</a:t>
            </a:r>
          </a:p>
          <a:p>
            <a:pPr marL="1435100" indent="-358775" algn="just">
              <a:buNone/>
            </a:pPr>
            <a:r>
              <a:rPr lang="hu-HU" dirty="0"/>
              <a:t>• 	ha az illetékes bíróság nem állapítható meg, az eljárásra a </a:t>
            </a:r>
            <a:r>
              <a:rPr lang="hu-HU" b="1" dirty="0"/>
              <a:t>Pesti Központi Kerületi Bíróság</a:t>
            </a:r>
            <a:r>
              <a:rPr lang="hu-HU" dirty="0"/>
              <a:t> illetékes; a holtnak nyilvánítást kérő személy azonban a </a:t>
            </a:r>
            <a:r>
              <a:rPr lang="hu-HU" b="1" dirty="0"/>
              <a:t>Kúriától más bíróság kijelölését</a:t>
            </a:r>
            <a:r>
              <a:rPr lang="hu-HU" dirty="0"/>
              <a:t> kérheti, ha ez az eljárás során felveendő bizonyítás szempontjából vagy más okból célszerűnek mutatkozik.</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55000" lnSpcReduction="20000"/>
          </a:bodyPr>
          <a:lstStyle/>
          <a:p>
            <a:pPr lvl="0" algn="ctr">
              <a:buNone/>
            </a:pPr>
            <a:r>
              <a:rPr lang="hu-HU" sz="4400" b="1" u="sng" dirty="0"/>
              <a:t>Holtnak nyilvánítás eljárásának folyamata</a:t>
            </a:r>
            <a:endParaRPr lang="hu-HU" sz="4400" dirty="0"/>
          </a:p>
          <a:p>
            <a:pPr>
              <a:buNone/>
            </a:pPr>
            <a:r>
              <a:rPr lang="hu-HU" dirty="0"/>
              <a:t> </a:t>
            </a:r>
          </a:p>
          <a:p>
            <a:pPr>
              <a:buNone/>
            </a:pPr>
            <a:r>
              <a:rPr lang="hu-HU" b="1" dirty="0"/>
              <a:t>2. hirdetmény közzététele/kézbesítése [6. §, 7. §]</a:t>
            </a:r>
            <a:endParaRPr lang="hu-HU" dirty="0"/>
          </a:p>
          <a:p>
            <a:pPr marL="896938" indent="-358775" algn="just">
              <a:buNone/>
            </a:pPr>
            <a:r>
              <a:rPr lang="hu-HU" b="1" dirty="0" smtClean="0"/>
              <a:t>- 	cél</a:t>
            </a:r>
            <a:r>
              <a:rPr lang="hu-HU" b="1" dirty="0"/>
              <a:t>: </a:t>
            </a:r>
            <a:r>
              <a:rPr lang="hu-HU" dirty="0" smtClean="0"/>
              <a:t>az </a:t>
            </a:r>
            <a:r>
              <a:rPr lang="hu-HU" dirty="0"/>
              <a:t>eltűnt </a:t>
            </a:r>
            <a:r>
              <a:rPr lang="hu-HU" dirty="0" err="1"/>
              <a:t>életbenlétére</a:t>
            </a:r>
            <a:r>
              <a:rPr lang="hu-HU" dirty="0"/>
              <a:t>/elhalálozására vonatkozó adatok bejelentése végett </a:t>
            </a:r>
          </a:p>
          <a:p>
            <a:pPr marL="896938" indent="-358775" algn="just">
              <a:buNone/>
            </a:pPr>
            <a:r>
              <a:rPr lang="hu-HU" b="1" dirty="0" smtClean="0"/>
              <a:t>- 	tartalma</a:t>
            </a:r>
            <a:r>
              <a:rPr lang="hu-HU" b="1" dirty="0"/>
              <a:t>:</a:t>
            </a:r>
            <a:r>
              <a:rPr lang="hu-HU" dirty="0"/>
              <a:t> </a:t>
            </a:r>
            <a:r>
              <a:rPr lang="hu-HU" b="1" dirty="0" smtClean="0"/>
              <a:t>fel </a:t>
            </a:r>
            <a:r>
              <a:rPr lang="hu-HU" b="1" dirty="0"/>
              <a:t>kell hívni</a:t>
            </a:r>
            <a:r>
              <a:rPr lang="hu-HU" dirty="0"/>
              <a:t> az eltűntet, továbbá </a:t>
            </a:r>
            <a:r>
              <a:rPr lang="hu-HU" b="1" dirty="0"/>
              <a:t>mindazokat</a:t>
            </a:r>
            <a:r>
              <a:rPr lang="hu-HU" dirty="0"/>
              <a:t>, akiknek az eltűnt életben létéről vagy </a:t>
            </a:r>
            <a:r>
              <a:rPr lang="hu-HU" dirty="0" smtClean="0"/>
              <a:t>elhalálozásáról</a:t>
            </a:r>
            <a:r>
              <a:rPr lang="hu-HU" dirty="0"/>
              <a:t>, illetőleg eltűnéséről, vagy pedig holtnak nyilvánítás szempontjából lényeges egyéb körülményekről tudomásuk van, hogy az erre vonatkozó adatokat a bíróságnak, illetőleg az esetleg kirendelt ügygondnoknak (11. §) </a:t>
            </a:r>
            <a:r>
              <a:rPr lang="hu-HU" b="1" dirty="0"/>
              <a:t>harminc nap alatt jelentsék be</a:t>
            </a:r>
            <a:r>
              <a:rPr lang="hu-HU" dirty="0"/>
              <a:t>, mert ellenkező esetben a bíróság a rendelkezésre álló adatok alapján fog a holtnak nyilvánítás kérdésében határozni.</a:t>
            </a:r>
          </a:p>
          <a:p>
            <a:pPr marL="896938" indent="-358775" algn="just">
              <a:buNone/>
              <a:tabLst>
                <a:tab pos="896938" algn="l"/>
              </a:tabLst>
            </a:pPr>
            <a:r>
              <a:rPr lang="hu-HU" b="1" dirty="0" smtClean="0"/>
              <a:t>- 	hol</a:t>
            </a:r>
            <a:r>
              <a:rPr lang="hu-HU" b="1" dirty="0"/>
              <a:t>? </a:t>
            </a:r>
            <a:r>
              <a:rPr lang="hu-HU" dirty="0" smtClean="0"/>
              <a:t>a </a:t>
            </a:r>
            <a:r>
              <a:rPr lang="hu-HU" dirty="0"/>
              <a:t>bíróság hirdetőtábláján, továbbá polgármesteri hivatal/közös önkormányzati hivatal hirdetőtábláján is</a:t>
            </a:r>
          </a:p>
          <a:p>
            <a:pPr marL="896938" indent="-358775" algn="just">
              <a:buNone/>
            </a:pPr>
            <a:r>
              <a:rPr lang="hu-HU" b="1" dirty="0" smtClean="0"/>
              <a:t>- 	hirdetmény </a:t>
            </a:r>
            <a:r>
              <a:rPr lang="hu-HU" b="1" dirty="0"/>
              <a:t>kézbesítése: 	</a:t>
            </a:r>
            <a:endParaRPr lang="hu-HU" b="1" dirty="0" smtClean="0"/>
          </a:p>
          <a:p>
            <a:pPr marL="896938" indent="-358775" algn="just">
              <a:buNone/>
            </a:pPr>
            <a:r>
              <a:rPr lang="hu-HU" b="1" dirty="0"/>
              <a:t>	</a:t>
            </a:r>
            <a:r>
              <a:rPr lang="hu-HU" dirty="0" smtClean="0"/>
              <a:t>a </a:t>
            </a:r>
            <a:r>
              <a:rPr lang="hu-HU" dirty="0"/>
              <a:t>holtnak nyilvánítás iránti kérelem előterjesztőjének,</a:t>
            </a:r>
          </a:p>
          <a:p>
            <a:pPr algn="just">
              <a:buNone/>
            </a:pPr>
            <a:r>
              <a:rPr lang="hu-HU" dirty="0" smtClean="0"/>
              <a:t>		az </a:t>
            </a:r>
            <a:r>
              <a:rPr lang="hu-HU" dirty="0"/>
              <a:t>eltűnt esetleges törvényes képviselőjének, illetőleg </a:t>
            </a:r>
          </a:p>
          <a:p>
            <a:pPr algn="just">
              <a:buNone/>
            </a:pPr>
            <a:r>
              <a:rPr lang="hu-HU" dirty="0" smtClean="0"/>
              <a:t>		a </a:t>
            </a:r>
            <a:r>
              <a:rPr lang="hu-HU" dirty="0"/>
              <a:t>részére esetleg kirendelt gondnoknak vagy ügygondnoknak, </a:t>
            </a:r>
          </a:p>
          <a:p>
            <a:pPr algn="just">
              <a:buNone/>
            </a:pPr>
            <a:r>
              <a:rPr lang="hu-HU" dirty="0" smtClean="0"/>
              <a:t>		az </a:t>
            </a:r>
            <a:r>
              <a:rPr lang="hu-HU" dirty="0"/>
              <a:t>eljáráshoz csatlakozott más érdekelteknek, valamint </a:t>
            </a:r>
          </a:p>
          <a:p>
            <a:pPr algn="just">
              <a:buNone/>
            </a:pPr>
            <a:r>
              <a:rPr lang="hu-HU" dirty="0" smtClean="0"/>
              <a:t>		az </a:t>
            </a:r>
            <a:r>
              <a:rPr lang="hu-HU" dirty="0"/>
              <a:t>eltűnt ismert hozzátartozóinak </a:t>
            </a:r>
          </a:p>
          <a:p>
            <a:pPr algn="just">
              <a:buNone/>
            </a:pPr>
            <a:r>
              <a:rPr lang="hu-HU" dirty="0" smtClean="0"/>
              <a:t>		a </a:t>
            </a:r>
            <a:r>
              <a:rPr lang="hu-HU" dirty="0"/>
              <a:t>honvédelmi miniszternek/Magyar Vöröskereszt Országos Igazgatóságának is</a:t>
            </a:r>
          </a:p>
          <a:p>
            <a:pPr>
              <a:buNone/>
            </a:pPr>
            <a:endParaRPr lang="hu-HU" sz="1500" dirty="0"/>
          </a:p>
          <a:p>
            <a:pPr>
              <a:buNone/>
            </a:pPr>
            <a:r>
              <a:rPr lang="hu-HU" b="1" u="sng" dirty="0"/>
              <a:t>A hirdetményi határidő lejárta</a:t>
            </a:r>
            <a:r>
              <a:rPr lang="hu-HU" dirty="0"/>
              <a:t>: </a:t>
            </a:r>
            <a:endParaRPr lang="hu-HU" dirty="0" smtClean="0"/>
          </a:p>
          <a:p>
            <a:pPr marL="0" indent="0" algn="just">
              <a:buNone/>
            </a:pPr>
            <a:r>
              <a:rPr lang="hu-HU" dirty="0" smtClean="0"/>
              <a:t>ha </a:t>
            </a:r>
            <a:r>
              <a:rPr lang="hu-HU" dirty="0"/>
              <a:t>a hirdetmény a bírósági vagy a polgármesteri hivatali </a:t>
            </a:r>
            <a:r>
              <a:rPr lang="hu-HU" b="1" dirty="0"/>
              <a:t>vagy (!!!) </a:t>
            </a:r>
            <a:r>
              <a:rPr lang="hu-HU" dirty="0"/>
              <a:t>a közös önkormányzati </a:t>
            </a:r>
            <a:r>
              <a:rPr lang="hu-HU" dirty="0" smtClean="0"/>
              <a:t>hivatali hirdetőtáblán </a:t>
            </a:r>
            <a:r>
              <a:rPr lang="hu-HU" dirty="0"/>
              <a:t>harminc napon át ki volt függesztve/ a kézbesítéstől is számítva </a:t>
            </a:r>
            <a:r>
              <a:rPr lang="hu-HU" b="1" dirty="0"/>
              <a:t>legalább harminc nap eltelt</a:t>
            </a:r>
            <a:r>
              <a:rPr lang="hu-HU" dirty="0"/>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40000" lnSpcReduction="20000"/>
          </a:bodyPr>
          <a:lstStyle/>
          <a:p>
            <a:pPr algn="ctr">
              <a:buNone/>
            </a:pPr>
            <a:r>
              <a:rPr lang="hu-HU" sz="6000" b="1" u="sng" dirty="0"/>
              <a:t>Holtnak nyilvánítás eljárásának folyamata</a:t>
            </a:r>
            <a:endParaRPr lang="hu-HU" sz="6000" dirty="0"/>
          </a:p>
          <a:p>
            <a:pPr>
              <a:buNone/>
            </a:pPr>
            <a:endParaRPr lang="hu-HU" sz="2000" dirty="0"/>
          </a:p>
          <a:p>
            <a:pPr>
              <a:buNone/>
            </a:pPr>
            <a:r>
              <a:rPr lang="hu-HU" sz="3500" b="1" dirty="0"/>
              <a:t>3. Eljárás során [11. §, 12. §, 13. §, 17. §-19. §]</a:t>
            </a:r>
            <a:endParaRPr lang="hu-HU" sz="3500" dirty="0"/>
          </a:p>
          <a:p>
            <a:pPr marL="268288" indent="-179388" algn="just">
              <a:buNone/>
              <a:tabLst>
                <a:tab pos="2151063" algn="l"/>
              </a:tabLst>
            </a:pPr>
            <a:r>
              <a:rPr lang="hu-HU" sz="3500" b="1" dirty="0" smtClean="0"/>
              <a:t>- 	ügygondnok </a:t>
            </a:r>
            <a:r>
              <a:rPr lang="hu-HU" sz="3500" b="1" dirty="0"/>
              <a:t>kirendelése: </a:t>
            </a:r>
            <a:r>
              <a:rPr lang="hu-HU" sz="3500" dirty="0" smtClean="0"/>
              <a:t>a </a:t>
            </a:r>
            <a:r>
              <a:rPr lang="hu-HU" sz="3500" dirty="0"/>
              <a:t>hirdetmény kibocsátásával </a:t>
            </a:r>
            <a:r>
              <a:rPr lang="hu-HU" sz="3500" dirty="0" smtClean="0"/>
              <a:t>egyidejűleg/utóbb is</a:t>
            </a:r>
            <a:endParaRPr lang="hu-HU" sz="3500" dirty="0"/>
          </a:p>
          <a:p>
            <a:pPr marL="538163" indent="-358775" algn="just">
              <a:buNone/>
              <a:tabLst>
                <a:tab pos="2151063" algn="l"/>
              </a:tabLst>
            </a:pPr>
            <a:r>
              <a:rPr lang="hu-HU" sz="3500" dirty="0" smtClean="0"/>
              <a:t>		az </a:t>
            </a:r>
            <a:r>
              <a:rPr lang="hu-HU" sz="3500" dirty="0"/>
              <a:t>eltűnt </a:t>
            </a:r>
            <a:r>
              <a:rPr lang="hu-HU" sz="3500" dirty="0" smtClean="0"/>
              <a:t>képviseletére</a:t>
            </a:r>
            <a:endParaRPr lang="hu-HU" sz="3500" dirty="0"/>
          </a:p>
          <a:p>
            <a:pPr marL="538163" indent="-358775" algn="just">
              <a:buNone/>
              <a:tabLst>
                <a:tab pos="2151063" algn="l"/>
              </a:tabLst>
            </a:pPr>
            <a:r>
              <a:rPr lang="hu-HU" sz="3500" b="1" dirty="0" smtClean="0"/>
              <a:t>		mérlegelés </a:t>
            </a:r>
            <a:r>
              <a:rPr lang="hu-HU" sz="3500" dirty="0"/>
              <a:t>alapján </a:t>
            </a:r>
            <a:r>
              <a:rPr lang="hu-HU" sz="3500" dirty="0" smtClean="0"/>
              <a:t>szükséges. </a:t>
            </a:r>
            <a:endParaRPr lang="hu-HU" sz="3500" dirty="0"/>
          </a:p>
          <a:p>
            <a:pPr marL="268288" indent="-179388" algn="just">
              <a:buNone/>
              <a:tabLst>
                <a:tab pos="268288" algn="l"/>
                <a:tab pos="2151063" algn="l"/>
              </a:tabLst>
            </a:pPr>
            <a:r>
              <a:rPr lang="hu-HU" sz="3500" b="1" dirty="0" smtClean="0"/>
              <a:t>- 	bizonyítás</a:t>
            </a:r>
            <a:r>
              <a:rPr lang="hu-HU" sz="3500" b="1" dirty="0"/>
              <a:t>:	</a:t>
            </a:r>
            <a:r>
              <a:rPr lang="hu-HU" sz="3500" b="1" dirty="0" smtClean="0"/>
              <a:t>hivatalból </a:t>
            </a:r>
            <a:r>
              <a:rPr lang="hu-HU" sz="3500" b="1" dirty="0"/>
              <a:t>is</a:t>
            </a:r>
            <a:r>
              <a:rPr lang="hu-HU" sz="3500" dirty="0"/>
              <a:t> tudakozódhat és </a:t>
            </a:r>
            <a:r>
              <a:rPr lang="hu-HU" sz="3500" dirty="0" err="1"/>
              <a:t>bizonyításfelvételt</a:t>
            </a:r>
            <a:r>
              <a:rPr lang="hu-HU" sz="3500" dirty="0"/>
              <a:t> rendelhet </a:t>
            </a:r>
            <a:r>
              <a:rPr lang="hu-HU" sz="3500" dirty="0" smtClean="0"/>
              <a:t>el</a:t>
            </a:r>
            <a:endParaRPr lang="hu-HU" sz="3500" dirty="0"/>
          </a:p>
          <a:p>
            <a:pPr marL="538163" indent="-358775" algn="just">
              <a:buNone/>
              <a:tabLst>
                <a:tab pos="2151063" algn="l"/>
              </a:tabLst>
            </a:pPr>
            <a:r>
              <a:rPr lang="hu-HU" sz="3500" dirty="0" smtClean="0"/>
              <a:t>		a </a:t>
            </a:r>
            <a:r>
              <a:rPr lang="hu-HU" sz="3500" dirty="0"/>
              <a:t>holtnak nyilvánítás iránti </a:t>
            </a:r>
            <a:r>
              <a:rPr lang="hu-HU" sz="3500" b="1" dirty="0"/>
              <a:t>kérelem előterjesztőjét is tanúként</a:t>
            </a:r>
            <a:r>
              <a:rPr lang="hu-HU" sz="3500" dirty="0"/>
              <a:t> hallgathatja </a:t>
            </a:r>
            <a:r>
              <a:rPr lang="hu-HU" sz="3500" dirty="0" smtClean="0"/>
              <a:t>ki</a:t>
            </a:r>
            <a:endParaRPr lang="hu-HU" sz="3500" dirty="0"/>
          </a:p>
          <a:p>
            <a:pPr marL="538163" indent="-358775" algn="just">
              <a:buNone/>
              <a:tabLst>
                <a:tab pos="2151063" algn="l"/>
              </a:tabLst>
            </a:pPr>
            <a:r>
              <a:rPr lang="hu-HU" sz="3500" dirty="0" smtClean="0"/>
              <a:t>		az </a:t>
            </a:r>
            <a:r>
              <a:rPr lang="hu-HU" sz="3500" dirty="0"/>
              <a:t>adatokat a </a:t>
            </a:r>
            <a:r>
              <a:rPr lang="hu-HU" sz="3500" b="1" dirty="0" err="1"/>
              <a:t>személyiadat-</a:t>
            </a:r>
            <a:r>
              <a:rPr lang="hu-HU" sz="3500" b="1" dirty="0"/>
              <a:t> és lakcímnyilvántartásban</a:t>
            </a:r>
            <a:r>
              <a:rPr lang="hu-HU" sz="3500" dirty="0"/>
              <a:t> is </a:t>
            </a:r>
            <a:r>
              <a:rPr lang="hu-HU" sz="3500" dirty="0" smtClean="0"/>
              <a:t>ellenőrizheti</a:t>
            </a:r>
            <a:endParaRPr lang="hu-HU" sz="3500" dirty="0"/>
          </a:p>
          <a:p>
            <a:pPr algn="just">
              <a:buNone/>
            </a:pPr>
            <a:r>
              <a:rPr lang="hu-HU" sz="3500" b="1" dirty="0" smtClean="0"/>
              <a:t>4</a:t>
            </a:r>
            <a:r>
              <a:rPr lang="hu-HU" sz="3500" b="1" dirty="0"/>
              <a:t>. Eljárás befejezése [13. §, 17. §-19. §, Ptk. 2:7. §]</a:t>
            </a:r>
            <a:endParaRPr lang="hu-HU" sz="3500" dirty="0"/>
          </a:p>
          <a:p>
            <a:pPr marL="268288" indent="-179388" algn="just">
              <a:buNone/>
              <a:tabLst>
                <a:tab pos="2151063" algn="l"/>
              </a:tabLst>
            </a:pPr>
            <a:r>
              <a:rPr lang="hu-HU" sz="3500" b="1" dirty="0" smtClean="0"/>
              <a:t>- 	határozat</a:t>
            </a:r>
            <a:r>
              <a:rPr lang="hu-HU" sz="3500" b="1" dirty="0"/>
              <a:t>:	</a:t>
            </a:r>
            <a:r>
              <a:rPr lang="hu-HU" sz="3500" dirty="0" smtClean="0"/>
              <a:t>hirdetményi </a:t>
            </a:r>
            <a:r>
              <a:rPr lang="hu-HU" sz="3500" dirty="0"/>
              <a:t>határidő lejárta után </a:t>
            </a:r>
          </a:p>
          <a:p>
            <a:pPr marL="538163" indent="-358775" algn="just">
              <a:buNone/>
              <a:tabLst>
                <a:tab pos="2151063" algn="l"/>
              </a:tabLst>
            </a:pPr>
            <a:r>
              <a:rPr lang="hu-HU" sz="3500" dirty="0" smtClean="0"/>
              <a:t>		a </a:t>
            </a:r>
            <a:r>
              <a:rPr lang="hu-HU" sz="3500" dirty="0"/>
              <a:t>rendelkezésre álló adatok alapján tárgyalás kitűzése nélkül, de szükség esetén </a:t>
            </a:r>
            <a:r>
              <a:rPr lang="hu-HU" sz="3500" dirty="0" smtClean="0"/>
              <a:t>az érdekeltek 	meghallgatása </a:t>
            </a:r>
            <a:r>
              <a:rPr lang="hu-HU" sz="3500" dirty="0"/>
              <a:t>után </a:t>
            </a:r>
          </a:p>
          <a:p>
            <a:pPr marL="538163" indent="-358775" algn="just">
              <a:buNone/>
              <a:tabLst>
                <a:tab pos="2151063" algn="l"/>
              </a:tabLst>
            </a:pPr>
            <a:r>
              <a:rPr lang="hu-HU" sz="3500" dirty="0" smtClean="0"/>
              <a:t>		végzés/köteles </a:t>
            </a:r>
            <a:r>
              <a:rPr lang="hu-HU" sz="3500" dirty="0"/>
              <a:t>megindokolni</a:t>
            </a:r>
          </a:p>
          <a:p>
            <a:pPr marL="538163" indent="-358775" algn="just">
              <a:buNone/>
              <a:tabLst>
                <a:tab pos="2151063" algn="l"/>
              </a:tabLst>
            </a:pPr>
            <a:r>
              <a:rPr lang="hu-HU" sz="3500" dirty="0" smtClean="0"/>
              <a:t>		a </a:t>
            </a:r>
            <a:r>
              <a:rPr lang="hu-HU" sz="3500" dirty="0"/>
              <a:t>halál idejét is megállapítja</a:t>
            </a:r>
          </a:p>
          <a:p>
            <a:pPr marL="538163" indent="-358775" algn="just">
              <a:buNone/>
              <a:tabLst>
                <a:tab pos="2151063" algn="l"/>
              </a:tabLst>
            </a:pPr>
            <a:r>
              <a:rPr lang="hu-HU" sz="3500" dirty="0" smtClean="0"/>
              <a:t>		deklaratív </a:t>
            </a:r>
            <a:r>
              <a:rPr lang="hu-HU" sz="3500" dirty="0"/>
              <a:t>hatályú: a holtnak nyilvánított meghalt és halála a végzésben meghatározott </a:t>
            </a:r>
            <a:r>
              <a:rPr lang="hu-HU" sz="3500" dirty="0" smtClean="0"/>
              <a:t>	időpontban </a:t>
            </a:r>
            <a:r>
              <a:rPr lang="hu-HU" sz="3500" dirty="0"/>
              <a:t>következett be</a:t>
            </a:r>
          </a:p>
          <a:p>
            <a:pPr marL="538163" indent="-358775" algn="just">
              <a:buNone/>
              <a:tabLst>
                <a:tab pos="2151063" algn="l"/>
              </a:tabLst>
            </a:pPr>
            <a:r>
              <a:rPr lang="hu-HU" sz="3500" dirty="0" smtClean="0"/>
              <a:t>		megdönthető </a:t>
            </a:r>
            <a:r>
              <a:rPr lang="hu-HU" sz="3500" dirty="0"/>
              <a:t>vélelem</a:t>
            </a:r>
          </a:p>
          <a:p>
            <a:pPr marL="268288" indent="-179388">
              <a:buNone/>
              <a:tabLst>
                <a:tab pos="2151063" algn="l"/>
              </a:tabLst>
            </a:pPr>
            <a:r>
              <a:rPr lang="hu-HU" sz="3500" dirty="0"/>
              <a:t> </a:t>
            </a:r>
            <a:r>
              <a:rPr lang="hu-HU" sz="3500" b="1" dirty="0" smtClean="0"/>
              <a:t>- 	jogorvoslat</a:t>
            </a:r>
            <a:r>
              <a:rPr lang="hu-HU" sz="3500" b="1" dirty="0"/>
              <a:t>: 	</a:t>
            </a:r>
            <a:r>
              <a:rPr lang="hu-HU" sz="3500" b="1" dirty="0" smtClean="0"/>
              <a:t>fellebbezés</a:t>
            </a:r>
            <a:r>
              <a:rPr lang="hu-HU" sz="3500" b="1" dirty="0"/>
              <a:t>: </a:t>
            </a:r>
            <a:endParaRPr lang="hu-HU" sz="3500" dirty="0"/>
          </a:p>
          <a:p>
            <a:pPr marL="538163" indent="-358775">
              <a:buNone/>
              <a:tabLst>
                <a:tab pos="2151063" algn="l"/>
              </a:tabLst>
            </a:pPr>
            <a:r>
              <a:rPr lang="hu-HU" sz="3500" dirty="0" smtClean="0"/>
              <a:t>		a </a:t>
            </a:r>
            <a:r>
              <a:rPr lang="hu-HU" sz="3500" dirty="0"/>
              <a:t>kérelem előterjesztésére jogosultak mindegyike még akkor is, ha az eljárásban nem vett </a:t>
            </a:r>
            <a:r>
              <a:rPr lang="hu-HU" sz="3500" dirty="0" smtClean="0"/>
              <a:t>	részt</a:t>
            </a:r>
            <a:endParaRPr lang="hu-HU" sz="3500" dirty="0"/>
          </a:p>
          <a:p>
            <a:pPr marL="538163" indent="-358775">
              <a:buNone/>
              <a:tabLst>
                <a:tab pos="2151063" algn="l"/>
              </a:tabLst>
            </a:pPr>
            <a:r>
              <a:rPr lang="hu-HU" sz="3500" dirty="0" smtClean="0"/>
              <a:t>		tizenöt </a:t>
            </a:r>
            <a:r>
              <a:rPr lang="hu-HU" sz="3500" dirty="0"/>
              <a:t>nap</a:t>
            </a:r>
          </a:p>
          <a:p>
            <a:pPr marL="538163" indent="-358775">
              <a:buNone/>
              <a:tabLst>
                <a:tab pos="2151063" algn="l"/>
              </a:tabLst>
            </a:pPr>
            <a:r>
              <a:rPr lang="hu-HU" sz="3500" b="1" dirty="0" smtClean="0"/>
              <a:t>		hatályon </a:t>
            </a:r>
            <a:r>
              <a:rPr lang="hu-HU" sz="3500" b="1" dirty="0"/>
              <a:t>kívül helyezés/módosítás/hatálytalanság:</a:t>
            </a:r>
            <a:endParaRPr lang="hu-HU" sz="3500" dirty="0"/>
          </a:p>
          <a:p>
            <a:pPr marL="538163" indent="-358775">
              <a:buNone/>
              <a:tabLst>
                <a:tab pos="2151063" algn="l"/>
              </a:tabLst>
            </a:pPr>
            <a:r>
              <a:rPr lang="hu-HU" sz="3500" dirty="0" smtClean="0"/>
              <a:t>		a </a:t>
            </a:r>
            <a:r>
              <a:rPr lang="hu-HU" sz="3500" dirty="0"/>
              <a:t>kérelem előterjesztésére jogosultak bármelyike kérheti </a:t>
            </a:r>
          </a:p>
          <a:p>
            <a:pPr marL="538163" indent="-358775">
              <a:buNone/>
              <a:tabLst>
                <a:tab pos="2151063" algn="l"/>
              </a:tabLst>
            </a:pPr>
            <a:r>
              <a:rPr lang="hu-HU" sz="3500" dirty="0" smtClean="0"/>
              <a:t>		az </a:t>
            </a:r>
            <a:r>
              <a:rPr lang="hu-HU" sz="3500" dirty="0"/>
              <a:t>első fokon eljárt bíróságnál</a:t>
            </a:r>
          </a:p>
          <a:p>
            <a:pPr marL="0" indent="0" algn="just">
              <a:buNone/>
            </a:pPr>
            <a:endParaRPr lang="hu-HU" sz="3500" dirty="0" smtClean="0"/>
          </a:p>
          <a:p>
            <a:pPr marL="0" indent="0" algn="just">
              <a:buNone/>
            </a:pPr>
            <a:r>
              <a:rPr lang="hu-HU" sz="3500" dirty="0" smtClean="0"/>
              <a:t>Ha </a:t>
            </a:r>
            <a:r>
              <a:rPr lang="hu-HU" sz="3500" dirty="0"/>
              <a:t>bebizonyosodik, hogy a holtnak nyilvánított a határozatban alapul vett időpontnál </a:t>
            </a:r>
            <a:r>
              <a:rPr lang="hu-HU" sz="3500" b="1" dirty="0"/>
              <a:t>korábbi vagy későbbi </a:t>
            </a:r>
            <a:r>
              <a:rPr lang="hu-HU" sz="3500" dirty="0"/>
              <a:t>időpontban tűnt el, de a holtnak nyilvánítás </a:t>
            </a:r>
            <a:r>
              <a:rPr lang="hu-HU" sz="3500" b="1" dirty="0"/>
              <a:t>feltételei egyébként fennállnak</a:t>
            </a:r>
            <a:r>
              <a:rPr lang="hu-HU" sz="3500" dirty="0"/>
              <a:t>, a bíróság a holtnak nyilvánító határozatot módosítja. A jogkövetkezmények a módosított határozat szerint alakulnak.</a:t>
            </a:r>
          </a:p>
          <a:p>
            <a:pPr marL="0" indent="0" algn="just">
              <a:buNone/>
            </a:pPr>
            <a:r>
              <a:rPr lang="hu-HU" sz="3500" dirty="0"/>
              <a:t>Ha bebizonyosodik, hogy a holtnak nyilvánított a határozatban alapul vett időpontnál </a:t>
            </a:r>
            <a:r>
              <a:rPr lang="hu-HU" sz="3500" b="1" dirty="0"/>
              <a:t>később </a:t>
            </a:r>
            <a:r>
              <a:rPr lang="hu-HU" sz="3500" dirty="0"/>
              <a:t>tűnt el, </a:t>
            </a:r>
            <a:r>
              <a:rPr lang="hu-HU" sz="3500" b="1" dirty="0"/>
              <a:t>és ezért</a:t>
            </a:r>
            <a:r>
              <a:rPr lang="hu-HU" sz="3500" dirty="0"/>
              <a:t> a holtnak nyilvánítás </a:t>
            </a:r>
            <a:r>
              <a:rPr lang="hu-HU" sz="3500" b="1" dirty="0"/>
              <a:t>feltételei nem</a:t>
            </a:r>
            <a:r>
              <a:rPr lang="hu-HU" sz="3500" dirty="0"/>
              <a:t> állnak fenn, a bíróság a holtnak nyilvánító határozatot hatályon kívül helyezi, és az annak alapján beállott jogkövetkezmények semmisek.</a:t>
            </a:r>
          </a:p>
          <a:p>
            <a:pPr marL="0" indent="0" algn="just">
              <a:buNone/>
            </a:pPr>
            <a:r>
              <a:rPr lang="hu-HU" sz="3500" b="1" dirty="0"/>
              <a:t>még él/maga kéri</a:t>
            </a:r>
            <a:endParaRPr lang="hu-HU" sz="35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85000" lnSpcReduction="10000"/>
          </a:bodyPr>
          <a:lstStyle/>
          <a:p>
            <a:pPr algn="ctr">
              <a:buNone/>
            </a:pPr>
            <a:r>
              <a:rPr lang="hu-HU" b="1" u="sng" dirty="0"/>
              <a:t>A halál tényének megállapítása</a:t>
            </a:r>
            <a:endParaRPr lang="hu-HU" dirty="0"/>
          </a:p>
          <a:p>
            <a:pPr>
              <a:buNone/>
            </a:pPr>
            <a:endParaRPr lang="hu-HU" b="1" dirty="0"/>
          </a:p>
          <a:p>
            <a:pPr>
              <a:buNone/>
            </a:pPr>
            <a:r>
              <a:rPr lang="hu-HU" b="1" dirty="0" smtClean="0"/>
              <a:t>kérelem </a:t>
            </a:r>
            <a:r>
              <a:rPr lang="hu-HU" b="1" dirty="0"/>
              <a:t>előterjesztése [20. §]</a:t>
            </a:r>
            <a:endParaRPr lang="hu-HU" dirty="0"/>
          </a:p>
          <a:p>
            <a:pPr algn="just">
              <a:buFontTx/>
              <a:buChar char="-"/>
            </a:pPr>
            <a:r>
              <a:rPr lang="hu-HU" b="1" dirty="0" smtClean="0"/>
              <a:t>mikor</a:t>
            </a:r>
            <a:r>
              <a:rPr lang="hu-HU" b="1" dirty="0"/>
              <a:t>? 	</a:t>
            </a:r>
            <a:endParaRPr lang="hu-HU" b="1" dirty="0" smtClean="0"/>
          </a:p>
          <a:p>
            <a:pPr algn="just">
              <a:buNone/>
            </a:pPr>
            <a:r>
              <a:rPr lang="hu-HU" b="1" dirty="0"/>
              <a:t>	</a:t>
            </a:r>
            <a:r>
              <a:rPr lang="hu-HU" dirty="0" smtClean="0"/>
              <a:t>ha </a:t>
            </a:r>
            <a:r>
              <a:rPr lang="hu-HU" dirty="0"/>
              <a:t>meghalt személy halálának közokirattal nem igazolható tényét más módon kívánják bizonyítani</a:t>
            </a:r>
          </a:p>
          <a:p>
            <a:pPr algn="just">
              <a:buNone/>
            </a:pPr>
            <a:r>
              <a:rPr lang="hu-HU" dirty="0" smtClean="0"/>
              <a:t>	bármikor </a:t>
            </a:r>
            <a:endParaRPr lang="hu-HU" dirty="0"/>
          </a:p>
          <a:p>
            <a:pPr algn="just">
              <a:buNone/>
            </a:pPr>
            <a:endParaRPr lang="hu-HU" sz="1200" dirty="0"/>
          </a:p>
          <a:p>
            <a:pPr algn="just">
              <a:buFontTx/>
              <a:buChar char="-"/>
            </a:pPr>
            <a:r>
              <a:rPr lang="hu-HU" b="1" dirty="0" smtClean="0"/>
              <a:t>hirdetmény </a:t>
            </a:r>
            <a:r>
              <a:rPr lang="hu-HU" b="1" dirty="0"/>
              <a:t>közzététele	</a:t>
            </a:r>
            <a:endParaRPr lang="hu-HU" b="1" dirty="0" smtClean="0"/>
          </a:p>
          <a:p>
            <a:pPr algn="just">
              <a:buNone/>
            </a:pPr>
            <a:r>
              <a:rPr lang="hu-HU" b="1" dirty="0"/>
              <a:t>	</a:t>
            </a:r>
            <a:r>
              <a:rPr lang="hu-HU" dirty="0" smtClean="0"/>
              <a:t>nem </a:t>
            </a:r>
            <a:r>
              <a:rPr lang="hu-HU" dirty="0"/>
              <a:t>kell kibocsátani, ha a halál közveszély, köztudott baleset vagy más súlyos szerencsétlenség folytán következett be</a:t>
            </a:r>
          </a:p>
          <a:p>
            <a:pPr algn="just">
              <a:buNone/>
            </a:pPr>
            <a:r>
              <a:rPr lang="hu-HU" dirty="0" smtClean="0"/>
              <a:t>	egyébként </a:t>
            </a:r>
            <a:r>
              <a:rPr lang="hu-HU" dirty="0"/>
              <a:t>abban közölni kell a halál </a:t>
            </a:r>
            <a:r>
              <a:rPr lang="hu-HU" b="1" dirty="0"/>
              <a:t>idejére és helyére</a:t>
            </a:r>
            <a:r>
              <a:rPr lang="hu-HU" dirty="0"/>
              <a:t> vonatkozó adatokat is.</a:t>
            </a:r>
          </a:p>
          <a:p>
            <a:pPr algn="just">
              <a:buNone/>
            </a:pPr>
            <a:r>
              <a:rPr lang="hu-HU" dirty="0" smtClean="0"/>
              <a:t>	végzésben </a:t>
            </a:r>
            <a:r>
              <a:rPr lang="hu-HU" dirty="0"/>
              <a:t>a </a:t>
            </a:r>
            <a:r>
              <a:rPr lang="hu-HU" b="1" dirty="0"/>
              <a:t>halál napját</a:t>
            </a:r>
            <a:r>
              <a:rPr lang="hu-HU" dirty="0"/>
              <a:t> és a lehetőséghez képest a halál </a:t>
            </a:r>
            <a:r>
              <a:rPr lang="hu-HU" b="1" dirty="0"/>
              <a:t>közelebbi idejét is</a:t>
            </a:r>
            <a:r>
              <a:rPr lang="hu-HU" dirty="0"/>
              <a:t> meg kell állapítani (év/hónap/nap, halál helye és oka.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92500" lnSpcReduction="20000"/>
          </a:bodyPr>
          <a:lstStyle/>
          <a:p>
            <a:pPr algn="ctr">
              <a:buNone/>
            </a:pPr>
            <a:r>
              <a:rPr lang="hu-HU" b="1" u="sng" dirty="0"/>
              <a:t>Eltűntnek </a:t>
            </a:r>
            <a:r>
              <a:rPr lang="hu-HU" b="1" u="sng" dirty="0" smtClean="0"/>
              <a:t>nyilvánítás</a:t>
            </a:r>
          </a:p>
          <a:p>
            <a:pPr algn="ctr">
              <a:buNone/>
            </a:pPr>
            <a:endParaRPr lang="hu-HU" dirty="0"/>
          </a:p>
          <a:p>
            <a:pPr algn="just">
              <a:buNone/>
              <a:tabLst>
                <a:tab pos="2151063" algn="l"/>
              </a:tabLst>
            </a:pPr>
            <a:r>
              <a:rPr lang="hu-HU" b="1" dirty="0"/>
              <a:t>cél:</a:t>
            </a:r>
            <a:r>
              <a:rPr lang="hu-HU" dirty="0"/>
              <a:t> </a:t>
            </a:r>
            <a:r>
              <a:rPr lang="hu-HU" dirty="0" smtClean="0"/>
              <a:t>	biztosított </a:t>
            </a:r>
            <a:r>
              <a:rPr lang="hu-HU" dirty="0"/>
              <a:t>eltűntnek nyilvánítása </a:t>
            </a:r>
            <a:r>
              <a:rPr lang="hu-HU" dirty="0" smtClean="0"/>
              <a:t>			(</a:t>
            </a:r>
            <a:r>
              <a:rPr lang="hu-HU" dirty="0"/>
              <a:t>hozzátartozói </a:t>
            </a:r>
            <a:r>
              <a:rPr lang="hu-HU" dirty="0" smtClean="0"/>
              <a:t>nyugellátás</a:t>
            </a:r>
            <a:r>
              <a:rPr lang="hu-HU" dirty="0"/>
              <a:t>: özvegyi </a:t>
            </a:r>
            <a:r>
              <a:rPr lang="hu-HU" dirty="0" smtClean="0"/>
              <a:t>		nyugdíj</a:t>
            </a:r>
            <a:r>
              <a:rPr lang="hu-HU" dirty="0"/>
              <a:t>, </a:t>
            </a:r>
            <a:r>
              <a:rPr lang="hu-HU" dirty="0" smtClean="0"/>
              <a:t>árvaellátás</a:t>
            </a:r>
            <a:r>
              <a:rPr lang="hu-HU" dirty="0"/>
              <a:t>)</a:t>
            </a:r>
          </a:p>
          <a:p>
            <a:pPr algn="just">
              <a:buNone/>
              <a:tabLst>
                <a:tab pos="2151063" algn="l"/>
              </a:tabLst>
            </a:pPr>
            <a:r>
              <a:rPr lang="hu-HU" b="1" dirty="0"/>
              <a:t>bíróság:</a:t>
            </a:r>
            <a:r>
              <a:rPr lang="hu-HU" dirty="0"/>
              <a:t> 	</a:t>
            </a:r>
            <a:r>
              <a:rPr lang="hu-HU" dirty="0" smtClean="0"/>
              <a:t>járásbíróság</a:t>
            </a:r>
            <a:endParaRPr lang="hu-HU" dirty="0"/>
          </a:p>
          <a:p>
            <a:pPr algn="just">
              <a:buNone/>
              <a:tabLst>
                <a:tab pos="2151063" algn="l"/>
              </a:tabLst>
            </a:pPr>
            <a:r>
              <a:rPr lang="hu-HU" dirty="0"/>
              <a:t>		</a:t>
            </a:r>
            <a:r>
              <a:rPr lang="hu-HU" dirty="0" smtClean="0"/>
              <a:t>utolsó </a:t>
            </a:r>
            <a:r>
              <a:rPr lang="hu-HU" dirty="0"/>
              <a:t>belföldi lakóhely/ utolsó belföldi </a:t>
            </a:r>
            <a:r>
              <a:rPr lang="hu-HU" dirty="0" smtClean="0"/>
              <a:t>	tartózkodási </a:t>
            </a:r>
            <a:r>
              <a:rPr lang="hu-HU" dirty="0"/>
              <a:t>hely</a:t>
            </a:r>
          </a:p>
          <a:p>
            <a:pPr algn="just">
              <a:buNone/>
              <a:tabLst>
                <a:tab pos="2151063" algn="l"/>
              </a:tabLst>
            </a:pPr>
            <a:r>
              <a:rPr lang="hu-HU" b="1" dirty="0" smtClean="0"/>
              <a:t>hirdetmény: 	</a:t>
            </a:r>
            <a:r>
              <a:rPr lang="hu-HU" dirty="0" smtClean="0"/>
              <a:t>30 napra --- </a:t>
            </a:r>
            <a:r>
              <a:rPr lang="hu-HU" dirty="0"/>
              <a:t>bíróság/hivatal</a:t>
            </a:r>
          </a:p>
          <a:p>
            <a:pPr algn="just">
              <a:buNone/>
              <a:tabLst>
                <a:tab pos="2151063" algn="l"/>
              </a:tabLst>
            </a:pPr>
            <a:r>
              <a:rPr lang="hu-HU" b="1" dirty="0"/>
              <a:t>ügygondnok: </a:t>
            </a:r>
            <a:r>
              <a:rPr lang="hu-HU" b="1" dirty="0" smtClean="0"/>
              <a:t>	</a:t>
            </a:r>
            <a:r>
              <a:rPr lang="hu-HU" dirty="0" smtClean="0"/>
              <a:t>nincs</a:t>
            </a:r>
            <a:endParaRPr lang="hu-HU" dirty="0"/>
          </a:p>
          <a:p>
            <a:pPr algn="just">
              <a:buNone/>
              <a:tabLst>
                <a:tab pos="2151063" algn="l"/>
              </a:tabLst>
            </a:pPr>
            <a:r>
              <a:rPr lang="hu-HU" b="1" dirty="0"/>
              <a:t>végzés:</a:t>
            </a:r>
            <a:r>
              <a:rPr lang="hu-HU" dirty="0"/>
              <a:t>	</a:t>
            </a:r>
            <a:r>
              <a:rPr lang="hu-HU" dirty="0" smtClean="0"/>
              <a:t>bírósági </a:t>
            </a:r>
            <a:r>
              <a:rPr lang="hu-HU" dirty="0"/>
              <a:t>hirdetőtáblán </a:t>
            </a:r>
            <a:r>
              <a:rPr lang="hu-HU" dirty="0" smtClean="0"/>
              <a:t>való kifüggesztéstől 	60 nap </a:t>
            </a:r>
            <a:r>
              <a:rPr lang="hu-HU" dirty="0"/>
              <a:t>elteltével</a:t>
            </a:r>
          </a:p>
          <a:p>
            <a:pPr algn="just">
              <a:buNone/>
              <a:tabLst>
                <a:tab pos="2151063" algn="l"/>
              </a:tabLst>
            </a:pPr>
            <a:r>
              <a:rPr lang="hu-HU" dirty="0" smtClean="0"/>
              <a:t>		halál </a:t>
            </a:r>
            <a:r>
              <a:rPr lang="hu-HU" dirty="0"/>
              <a:t>vélelmezett időpontja csak a </a:t>
            </a:r>
            <a:r>
              <a:rPr lang="hu-HU" dirty="0" smtClean="0"/>
              <a:t>holtnak 	nyilvánító </a:t>
            </a:r>
            <a:r>
              <a:rPr lang="hu-HU" dirty="0"/>
              <a:t>végzés </a:t>
            </a:r>
            <a:r>
              <a:rPr lang="hu-HU" dirty="0" smtClean="0"/>
              <a:t>jogerőre emelkedésétől</a:t>
            </a:r>
            <a:endParaRPr lang="hu-HU" dirty="0"/>
          </a:p>
          <a:p>
            <a:pPr algn="just">
              <a:buNone/>
              <a:tabLst>
                <a:tab pos="2151063" algn="l"/>
              </a:tabLst>
            </a:pPr>
            <a:r>
              <a:rPr lang="hu-HU" b="1" dirty="0"/>
              <a:t>jogorvoslat:</a:t>
            </a:r>
            <a:r>
              <a:rPr lang="hu-HU" dirty="0"/>
              <a:t> 	</a:t>
            </a:r>
            <a:r>
              <a:rPr lang="hu-HU" dirty="0" smtClean="0"/>
              <a:t>hatályon </a:t>
            </a:r>
            <a:r>
              <a:rPr lang="hu-HU" dirty="0"/>
              <a:t>kívül helyezés: ha él</a:t>
            </a:r>
          </a:p>
          <a:p>
            <a:pPr>
              <a:buNone/>
            </a:pPr>
            <a:endParaRPr lang="hu-H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lstStyle/>
          <a:p>
            <a:pPr algn="ctr">
              <a:buNone/>
            </a:pPr>
            <a:endParaRPr lang="hu-HU" sz="2400" b="1" dirty="0" smtClean="0"/>
          </a:p>
          <a:p>
            <a:pPr algn="ctr">
              <a:buNone/>
            </a:pPr>
            <a:r>
              <a:rPr lang="hu-HU" sz="2400" b="1" u="sng" dirty="0" smtClean="0"/>
              <a:t>Családjogi </a:t>
            </a:r>
            <a:r>
              <a:rPr lang="hu-HU" sz="2400" b="1" u="sng" dirty="0"/>
              <a:t>jogviszonnyal </a:t>
            </a:r>
            <a:r>
              <a:rPr lang="hu-HU" sz="2400" b="1" u="sng" dirty="0" smtClean="0"/>
              <a:t>kapcsolatos</a:t>
            </a:r>
          </a:p>
          <a:p>
            <a:pPr algn="ctr">
              <a:buNone/>
            </a:pPr>
            <a:r>
              <a:rPr lang="hu-HU" sz="2400" b="1" dirty="0" smtClean="0"/>
              <a:t> </a:t>
            </a:r>
            <a:r>
              <a:rPr lang="hu-HU" sz="2400" dirty="0"/>
              <a:t>bírósági </a:t>
            </a:r>
            <a:r>
              <a:rPr lang="hu-HU" sz="2400" dirty="0" err="1"/>
              <a:t>nemperes</a:t>
            </a:r>
            <a:r>
              <a:rPr lang="hu-HU" sz="2400" dirty="0"/>
              <a:t> </a:t>
            </a:r>
            <a:r>
              <a:rPr lang="hu-HU" sz="2400" dirty="0" smtClean="0"/>
              <a:t>eljárások köréből</a:t>
            </a:r>
            <a:endParaRPr lang="hu-HU" sz="2400" dirty="0"/>
          </a:p>
          <a:p>
            <a:pPr>
              <a:buNone/>
            </a:pPr>
            <a:r>
              <a:rPr lang="hu-HU" dirty="0"/>
              <a:t> </a:t>
            </a:r>
          </a:p>
          <a:p>
            <a:pPr algn="just">
              <a:buNone/>
            </a:pPr>
            <a:r>
              <a:rPr lang="hu-HU" sz="2000" b="1" dirty="0" smtClean="0"/>
              <a:t>		-  	</a:t>
            </a:r>
            <a:r>
              <a:rPr lang="hu-HU" sz="2400" dirty="0" smtClean="0"/>
              <a:t>házastársi </a:t>
            </a:r>
            <a:r>
              <a:rPr lang="hu-HU" sz="2400" dirty="0"/>
              <a:t>vagyonközösség megszüntetése a házastársi 		  </a:t>
            </a:r>
            <a:r>
              <a:rPr lang="hu-HU" sz="2400" dirty="0" smtClean="0"/>
              <a:t>életközösség </a:t>
            </a:r>
            <a:r>
              <a:rPr lang="hu-HU" sz="2400" dirty="0"/>
              <a:t>fennállása alatt</a:t>
            </a:r>
          </a:p>
          <a:p>
            <a:pPr algn="just">
              <a:buNone/>
            </a:pPr>
            <a:endParaRPr lang="hu-HU" sz="2400" dirty="0"/>
          </a:p>
          <a:p>
            <a:pPr algn="just">
              <a:buNone/>
            </a:pPr>
            <a:r>
              <a:rPr lang="hu-HU" sz="2400" dirty="0"/>
              <a:t>		- </a:t>
            </a:r>
            <a:r>
              <a:rPr lang="hu-HU" sz="2400" dirty="0" smtClean="0"/>
              <a:t>	jogellenesen </a:t>
            </a:r>
            <a:r>
              <a:rPr lang="hu-HU" sz="2400" dirty="0"/>
              <a:t>Magyarországra hozott gyermek visszavitele 	</a:t>
            </a:r>
            <a:r>
              <a:rPr lang="hu-HU" sz="2400" dirty="0" smtClean="0"/>
              <a:t>	iránti </a:t>
            </a:r>
            <a:r>
              <a:rPr lang="hu-HU" sz="2400" dirty="0"/>
              <a:t>eljárás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77500" lnSpcReduction="20000"/>
          </a:bodyPr>
          <a:lstStyle/>
          <a:p>
            <a:pPr algn="ctr">
              <a:buNone/>
            </a:pPr>
            <a:r>
              <a:rPr lang="hu-HU" sz="3400" b="1" dirty="0"/>
              <a:t>Házastársi vagyonközösség megszüntetése a házastársi életközösség fennállása alatt</a:t>
            </a:r>
            <a:endParaRPr lang="hu-HU" sz="3400" dirty="0"/>
          </a:p>
          <a:p>
            <a:pPr>
              <a:buNone/>
            </a:pPr>
            <a:r>
              <a:rPr lang="hu-HU" dirty="0"/>
              <a:t> </a:t>
            </a:r>
          </a:p>
          <a:p>
            <a:pPr>
              <a:buNone/>
            </a:pPr>
            <a:r>
              <a:rPr lang="hu-HU" sz="2900" b="1" dirty="0"/>
              <a:t>jogforrás:		</a:t>
            </a:r>
            <a:r>
              <a:rPr lang="hu-HU" sz="2900" dirty="0" smtClean="0"/>
              <a:t>105/1952</a:t>
            </a:r>
            <a:r>
              <a:rPr lang="hu-HU" sz="2900" dirty="0"/>
              <a:t>. (XII.28.) MT rendelet 7-9. §</a:t>
            </a:r>
          </a:p>
          <a:p>
            <a:pPr>
              <a:buNone/>
            </a:pPr>
            <a:r>
              <a:rPr lang="hu-HU" sz="2900" dirty="0"/>
              <a:t> </a:t>
            </a:r>
          </a:p>
          <a:p>
            <a:pPr>
              <a:buNone/>
            </a:pPr>
            <a:r>
              <a:rPr lang="hu-HU" sz="2900" b="1" dirty="0"/>
              <a:t>eljárás megindítása:	</a:t>
            </a:r>
            <a:r>
              <a:rPr lang="hu-HU" sz="2900" b="1" dirty="0" smtClean="0"/>
              <a:t>- </a:t>
            </a:r>
            <a:r>
              <a:rPr lang="hu-HU" sz="2900" dirty="0" smtClean="0"/>
              <a:t>bármelyik </a:t>
            </a:r>
            <a:r>
              <a:rPr lang="hu-HU" sz="2900" dirty="0"/>
              <a:t>házastárs kérelmére</a:t>
            </a:r>
          </a:p>
          <a:p>
            <a:pPr>
              <a:buNone/>
            </a:pPr>
            <a:r>
              <a:rPr lang="hu-HU" sz="2900" b="1" dirty="0"/>
              <a:t>				</a:t>
            </a:r>
            <a:r>
              <a:rPr lang="hu-HU" sz="2900" b="1" dirty="0" smtClean="0"/>
              <a:t>- </a:t>
            </a:r>
            <a:r>
              <a:rPr lang="hu-HU" sz="2900" dirty="0" smtClean="0"/>
              <a:t>fontos </a:t>
            </a:r>
            <a:r>
              <a:rPr lang="hu-HU" sz="2900" dirty="0"/>
              <a:t>ok</a:t>
            </a:r>
          </a:p>
          <a:p>
            <a:pPr>
              <a:buNone/>
            </a:pPr>
            <a:r>
              <a:rPr lang="hu-HU" sz="2900" dirty="0"/>
              <a:t> </a:t>
            </a:r>
          </a:p>
          <a:p>
            <a:pPr>
              <a:buNone/>
            </a:pPr>
            <a:r>
              <a:rPr lang="hu-HU" sz="2900" b="1" dirty="0"/>
              <a:t>bíróság:</a:t>
            </a:r>
            <a:r>
              <a:rPr lang="hu-HU" sz="2900" dirty="0"/>
              <a:t>		</a:t>
            </a:r>
            <a:r>
              <a:rPr lang="hu-HU" sz="2900" dirty="0" smtClean="0"/>
              <a:t>- "</a:t>
            </a:r>
            <a:r>
              <a:rPr lang="hu-HU" sz="2900" dirty="0"/>
              <a:t>házassági perre hatáskörrel bíró", így </a:t>
            </a:r>
            <a:r>
              <a:rPr lang="hu-HU" sz="2900" dirty="0" smtClean="0"/>
              <a:t>				  	   járásbíróság/bármelyik </a:t>
            </a:r>
            <a:r>
              <a:rPr lang="hu-HU" sz="2900" dirty="0"/>
              <a:t>házastárs </a:t>
            </a:r>
            <a:r>
              <a:rPr lang="hu-HU" sz="2900" dirty="0" smtClean="0"/>
              <a:t>					   lakóhelye/egyesbíró</a:t>
            </a:r>
            <a:endParaRPr lang="hu-HU" sz="2900" dirty="0"/>
          </a:p>
          <a:p>
            <a:pPr>
              <a:buNone/>
            </a:pPr>
            <a:r>
              <a:rPr lang="hu-HU" sz="2900" dirty="0"/>
              <a:t> </a:t>
            </a:r>
          </a:p>
          <a:p>
            <a:pPr>
              <a:buNone/>
            </a:pPr>
            <a:r>
              <a:rPr lang="hu-HU" sz="2900" b="1" dirty="0"/>
              <a:t>eljárás menete:</a:t>
            </a:r>
            <a:r>
              <a:rPr lang="hu-HU" sz="2900" dirty="0"/>
              <a:t>		</a:t>
            </a:r>
            <a:r>
              <a:rPr lang="hu-HU" sz="2900" dirty="0" smtClean="0"/>
              <a:t>- tárgyalás </a:t>
            </a:r>
            <a:r>
              <a:rPr lang="hu-HU" sz="2900" dirty="0"/>
              <a:t>nincs, személyesen meghallgatja a </a:t>
            </a:r>
            <a:r>
              <a:rPr lang="hu-HU" sz="2900" dirty="0" smtClean="0"/>
              <a:t>			  	  házastársakat</a:t>
            </a:r>
            <a:endParaRPr lang="hu-HU" sz="2900" dirty="0"/>
          </a:p>
          <a:p>
            <a:pPr>
              <a:buNone/>
            </a:pPr>
            <a:r>
              <a:rPr lang="hu-HU" sz="2900" dirty="0"/>
              <a:t>				</a:t>
            </a:r>
            <a:r>
              <a:rPr lang="hu-HU" sz="2900" dirty="0" smtClean="0"/>
              <a:t>- bizonyítás</a:t>
            </a:r>
            <a:r>
              <a:rPr lang="hu-HU" sz="2900" dirty="0"/>
              <a:t>: teljes körű vagyoni rendezés és </a:t>
            </a:r>
            <a:r>
              <a:rPr lang="hu-HU" sz="2900" dirty="0" smtClean="0"/>
              <a:t>				  egységesség </a:t>
            </a:r>
            <a:r>
              <a:rPr lang="hu-HU" sz="2900" dirty="0"/>
              <a:t>elve folytán kiterjedt, így tanú, </a:t>
            </a:r>
            <a:r>
              <a:rPr lang="hu-HU" sz="2900" dirty="0" smtClean="0"/>
              <a:t>			  	szakértő </a:t>
            </a:r>
            <a:r>
              <a:rPr lang="hu-HU" sz="2900" dirty="0"/>
              <a:t>is</a:t>
            </a:r>
          </a:p>
          <a:p>
            <a:pPr>
              <a:buNone/>
            </a:pPr>
            <a:r>
              <a:rPr lang="hu-HU" sz="2900" dirty="0"/>
              <a:t>				</a:t>
            </a:r>
            <a:r>
              <a:rPr lang="hu-HU" sz="2900" dirty="0" smtClean="0"/>
              <a:t>- jogerős </a:t>
            </a:r>
            <a:r>
              <a:rPr lang="hu-HU" sz="2900" dirty="0"/>
              <a:t>döntés joghatása: </a:t>
            </a:r>
            <a:r>
              <a:rPr lang="hu-HU" sz="2900" dirty="0" err="1"/>
              <a:t>jogert</a:t>
            </a:r>
            <a:r>
              <a:rPr lang="hu-HU" sz="2900" dirty="0"/>
              <a:t> követő hónap </a:t>
            </a:r>
            <a:r>
              <a:rPr lang="hu-HU" sz="2900" dirty="0" smtClean="0"/>
              <a:t>			  	   utolsó napját </a:t>
            </a:r>
            <a:r>
              <a:rPr lang="hu-HU" sz="2900" dirty="0"/>
              <a:t>követő időre nézve szünteti meg a </a:t>
            </a:r>
            <a:r>
              <a:rPr lang="hu-HU" sz="2900" dirty="0" smtClean="0"/>
              <a:t>			   vagyonközösséget</a:t>
            </a:r>
            <a:endParaRPr lang="hu-HU" sz="2900" dirty="0"/>
          </a:p>
          <a:p>
            <a:pPr>
              <a:buNone/>
            </a:pPr>
            <a:r>
              <a:rPr lang="hu-HU" sz="2900" dirty="0"/>
              <a:t>				</a:t>
            </a:r>
            <a:r>
              <a:rPr lang="hu-HU" sz="2900" dirty="0" smtClean="0"/>
              <a:t>- jogorvoslatnak </a:t>
            </a:r>
            <a:r>
              <a:rPr lang="hu-HU" sz="2900" dirty="0"/>
              <a:t>helye van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40000" lnSpcReduction="20000"/>
          </a:bodyPr>
          <a:lstStyle/>
          <a:p>
            <a:pPr algn="ctr">
              <a:buNone/>
            </a:pPr>
            <a:r>
              <a:rPr lang="hu-HU" sz="6000" b="1" dirty="0"/>
              <a:t>Jogellenesen Magyarországra hozott gyermek visszavitele iránti eljárás</a:t>
            </a:r>
            <a:endParaRPr lang="hu-HU" sz="6000" dirty="0"/>
          </a:p>
          <a:p>
            <a:pPr>
              <a:buNone/>
            </a:pPr>
            <a:r>
              <a:rPr lang="hu-HU" b="1" dirty="0"/>
              <a:t> </a:t>
            </a:r>
            <a:endParaRPr lang="hu-HU" dirty="0"/>
          </a:p>
          <a:p>
            <a:pPr>
              <a:buNone/>
            </a:pPr>
            <a:r>
              <a:rPr lang="hu-HU" sz="3800" b="1" dirty="0"/>
              <a:t>jogforrás:			</a:t>
            </a:r>
            <a:r>
              <a:rPr lang="hu-HU" sz="3800" dirty="0"/>
              <a:t>7/1988. (VIII. 1.) IM rendelet </a:t>
            </a:r>
          </a:p>
          <a:p>
            <a:pPr>
              <a:buNone/>
            </a:pPr>
            <a:r>
              <a:rPr lang="hu-HU" sz="3800" dirty="0"/>
              <a:t>				(A Gyermekek Jogellenes Külföldre Vitelének Polgári Jogi Vonatkozásairól szóló </a:t>
            </a:r>
            <a:r>
              <a:rPr lang="hu-HU" sz="3800" dirty="0" smtClean="0"/>
              <a:t>			1980</a:t>
            </a:r>
            <a:r>
              <a:rPr lang="hu-HU" sz="3800" dirty="0"/>
              <a:t>. okt. 25-i </a:t>
            </a:r>
            <a:r>
              <a:rPr lang="hu-HU" sz="3800" dirty="0" err="1"/>
              <a:t>Hága-i</a:t>
            </a:r>
            <a:r>
              <a:rPr lang="hu-HU" sz="3800" dirty="0"/>
              <a:t> Egyezmény) </a:t>
            </a:r>
          </a:p>
          <a:p>
            <a:pPr>
              <a:buNone/>
            </a:pPr>
            <a:r>
              <a:rPr lang="hu-HU" sz="3800" b="1" dirty="0"/>
              <a:t> </a:t>
            </a:r>
            <a:endParaRPr lang="hu-HU" sz="3800" dirty="0"/>
          </a:p>
          <a:p>
            <a:pPr algn="just">
              <a:buNone/>
            </a:pPr>
            <a:r>
              <a:rPr lang="hu-HU" sz="3800" b="1" dirty="0"/>
              <a:t>eljárás megindítása:</a:t>
            </a:r>
            <a:r>
              <a:rPr lang="hu-HU" sz="3800" dirty="0"/>
              <a:t>		</a:t>
            </a:r>
            <a:r>
              <a:rPr lang="hu-HU" sz="3800" dirty="0" smtClean="0"/>
              <a:t>cél</a:t>
            </a:r>
            <a:r>
              <a:rPr lang="hu-HU" sz="3800" dirty="0"/>
              <a:t>: a felügyelet/láthatás jogának bármiféle megsértését közvetlenül </a:t>
            </a:r>
            <a:r>
              <a:rPr lang="hu-HU" sz="3800" dirty="0" smtClean="0"/>
              <a:t>				megelőzően az egyik </a:t>
            </a:r>
            <a:r>
              <a:rPr lang="hu-HU" sz="3800" dirty="0"/>
              <a:t>szerződő államban volt a gyermek szokásos </a:t>
            </a:r>
            <a:r>
              <a:rPr lang="hu-HU" sz="3800" dirty="0" smtClean="0"/>
              <a:t>tartózkodási 			helye</a:t>
            </a:r>
            <a:endParaRPr lang="hu-HU" sz="3800" dirty="0"/>
          </a:p>
          <a:p>
            <a:pPr algn="just">
              <a:buNone/>
            </a:pPr>
            <a:r>
              <a:rPr lang="hu-HU" sz="3800" dirty="0"/>
              <a:t>				16. életévét betöltött gyermek vonatkozásában nem alkalmazható</a:t>
            </a:r>
          </a:p>
          <a:p>
            <a:pPr algn="just">
              <a:buNone/>
            </a:pPr>
            <a:r>
              <a:rPr lang="hu-HU" sz="3800" dirty="0"/>
              <a:t>				kizárólag azt kell biztosítani, hogy a gyermek minél előbb visszakerüljön a </a:t>
            </a:r>
            <a:r>
              <a:rPr lang="hu-HU" sz="3800" dirty="0" smtClean="0"/>
              <a:t>			megszokott </a:t>
            </a:r>
            <a:r>
              <a:rPr lang="hu-HU" sz="3800" dirty="0"/>
              <a:t>környezetébe (azonnali visszajuttatás).</a:t>
            </a:r>
          </a:p>
          <a:p>
            <a:pPr algn="just">
              <a:buNone/>
            </a:pPr>
            <a:r>
              <a:rPr lang="hu-HU" sz="3800" dirty="0"/>
              <a:t>				a visszavitel elrendelésének feltétele a gyermek elvitelének jogellenessége.</a:t>
            </a:r>
          </a:p>
          <a:p>
            <a:pPr algn="just">
              <a:buNone/>
            </a:pPr>
            <a:r>
              <a:rPr lang="hu-HU" sz="3800" dirty="0"/>
              <a:t> </a:t>
            </a:r>
          </a:p>
          <a:p>
            <a:pPr>
              <a:buNone/>
            </a:pPr>
            <a:r>
              <a:rPr lang="hu-HU" sz="3800" b="1" dirty="0" smtClean="0"/>
              <a:t>kérelem </a:t>
            </a:r>
            <a:r>
              <a:rPr lang="hu-HU" sz="3800" b="1" dirty="0"/>
              <a:t>benyújtása: </a:t>
            </a:r>
            <a:r>
              <a:rPr lang="hu-HU" sz="3800" dirty="0"/>
              <a:t>	</a:t>
            </a:r>
            <a:r>
              <a:rPr lang="hu-HU" sz="3800" dirty="0" smtClean="0"/>
              <a:t>	a </a:t>
            </a:r>
            <a:r>
              <a:rPr lang="hu-HU" sz="3800" dirty="0"/>
              <a:t>jogosult a központi hatósághoz (KIM), amely </a:t>
            </a:r>
            <a:r>
              <a:rPr lang="hu-HU" sz="3800" dirty="0" smtClean="0"/>
              <a:t>megindítja </a:t>
            </a:r>
            <a:r>
              <a:rPr lang="hu-HU" sz="3800" dirty="0"/>
              <a:t>a bírósági eljárást </a:t>
            </a:r>
            <a:endParaRPr lang="hu-HU" sz="3800" dirty="0" smtClean="0"/>
          </a:p>
          <a:p>
            <a:pPr>
              <a:buNone/>
            </a:pPr>
            <a:r>
              <a:rPr lang="hu-HU" sz="3800" dirty="0" smtClean="0"/>
              <a:t>				</a:t>
            </a:r>
            <a:r>
              <a:rPr lang="hu-HU" sz="3800" dirty="0" err="1" smtClean="0"/>
              <a:t>in</a:t>
            </a:r>
            <a:r>
              <a:rPr lang="hu-HU" sz="3800" dirty="0"/>
              <a:t>. 3. </a:t>
            </a:r>
            <a:r>
              <a:rPr lang="hu-HU" sz="3800" dirty="0" smtClean="0"/>
              <a:t>§ (</a:t>
            </a:r>
            <a:r>
              <a:rPr lang="hu-HU" sz="3800" dirty="0"/>
              <a:t>1) </a:t>
            </a:r>
            <a:r>
              <a:rPr lang="hu-HU" sz="3800" dirty="0" err="1"/>
              <a:t>bek</a:t>
            </a:r>
            <a:r>
              <a:rPr lang="hu-HU" sz="3800" dirty="0"/>
              <a:t>.,vagy</a:t>
            </a:r>
          </a:p>
          <a:p>
            <a:pPr>
              <a:buNone/>
            </a:pPr>
            <a:r>
              <a:rPr lang="hu-HU" sz="3800" dirty="0"/>
              <a:t>				</a:t>
            </a:r>
            <a:r>
              <a:rPr lang="hu-HU" sz="3800" dirty="0" smtClean="0"/>
              <a:t>közvetlenül </a:t>
            </a:r>
            <a:r>
              <a:rPr lang="hu-HU" sz="3800" dirty="0"/>
              <a:t>a bírósághoz (amely haladéktalanul értesíti a (KIM-et)</a:t>
            </a:r>
          </a:p>
          <a:p>
            <a:pPr>
              <a:buNone/>
            </a:pPr>
            <a:r>
              <a:rPr lang="hu-HU" sz="3800" dirty="0"/>
              <a:t> </a:t>
            </a:r>
          </a:p>
          <a:p>
            <a:pPr>
              <a:buNone/>
            </a:pPr>
            <a:r>
              <a:rPr lang="hu-HU" sz="3800" b="1" dirty="0"/>
              <a:t>bíróság:	</a:t>
            </a:r>
            <a:r>
              <a:rPr lang="hu-HU" sz="3800" dirty="0"/>
              <a:t>		kizárólag PKKB/egyesbíró</a:t>
            </a:r>
          </a:p>
          <a:p>
            <a:pPr>
              <a:buNone/>
            </a:pPr>
            <a:r>
              <a:rPr lang="hu-HU" sz="3800" dirty="0"/>
              <a:t> </a:t>
            </a:r>
          </a:p>
          <a:p>
            <a:pPr>
              <a:buNone/>
            </a:pPr>
            <a:r>
              <a:rPr lang="hu-HU" sz="3800" b="1" dirty="0"/>
              <a:t>eljárás menete:	</a:t>
            </a:r>
            <a:r>
              <a:rPr lang="hu-HU" sz="3800" dirty="0"/>
              <a:t>	érkezéstől 8-dik napra meghallgatás kitűzése</a:t>
            </a:r>
          </a:p>
          <a:p>
            <a:pPr>
              <a:buNone/>
            </a:pPr>
            <a:r>
              <a:rPr lang="hu-HU" sz="3800" dirty="0"/>
              <a:t>				</a:t>
            </a:r>
            <a:r>
              <a:rPr lang="hu-HU" sz="3800" dirty="0" err="1"/>
              <a:t>soronkívüli</a:t>
            </a:r>
            <a:r>
              <a:rPr lang="hu-HU" sz="3800" dirty="0"/>
              <a:t> eljárás</a:t>
            </a:r>
          </a:p>
          <a:p>
            <a:pPr>
              <a:buNone/>
            </a:pPr>
            <a:r>
              <a:rPr lang="hu-HU" sz="3800" dirty="0"/>
              <a:t>				amennyiben 6 héten belül nem dönt, </a:t>
            </a:r>
            <a:r>
              <a:rPr lang="hu-HU" sz="3800" dirty="0" err="1"/>
              <a:t>nyomatékosítható</a:t>
            </a:r>
            <a:r>
              <a:rPr lang="hu-HU" sz="3800" dirty="0"/>
              <a:t> a döntés iránti sürgős </a:t>
            </a:r>
            <a:r>
              <a:rPr lang="hu-HU" sz="3800" dirty="0" smtClean="0"/>
              <a:t>			szükség</a:t>
            </a:r>
            <a:endParaRPr lang="hu-HU" sz="3800" dirty="0"/>
          </a:p>
          <a:p>
            <a:pPr>
              <a:buNone/>
            </a:pPr>
            <a:r>
              <a:rPr lang="hu-HU" sz="3800" dirty="0"/>
              <a:t>				tárgyi költségmentes</a:t>
            </a:r>
          </a:p>
          <a:p>
            <a:pPr>
              <a:buNone/>
            </a:pPr>
            <a:r>
              <a:rPr lang="hu-HU" sz="3800" dirty="0"/>
              <a:t>				kötelezett/gyermek ismeretlen </a:t>
            </a:r>
            <a:r>
              <a:rPr lang="hu-HU" sz="3800" dirty="0" smtClean="0"/>
              <a:t>helyen --- </a:t>
            </a:r>
            <a:r>
              <a:rPr lang="hu-HU" sz="3800" dirty="0"/>
              <a:t>rendőrség --- kérelem elutasítása</a:t>
            </a:r>
          </a:p>
          <a:p>
            <a:pPr>
              <a:buNone/>
            </a:pPr>
            <a:r>
              <a:rPr lang="hu-HU" sz="3800" dirty="0"/>
              <a:t>				eljárás megindításáig 1 évnél kevesebb, haladéktalanul elrendeli a visszavitelt </a:t>
            </a:r>
            <a:r>
              <a:rPr lang="hu-HU" sz="3800" dirty="0" smtClean="0"/>
              <a:t>			(nincs helye</a:t>
            </a:r>
            <a:r>
              <a:rPr lang="hu-HU" sz="3800" dirty="0"/>
              <a:t>, ha 1 évnél több + beilleszkedett az új </a:t>
            </a:r>
            <a:r>
              <a:rPr lang="hu-HU" sz="3800" dirty="0" smtClean="0"/>
              <a:t>környezetbe</a:t>
            </a:r>
            <a:r>
              <a:rPr lang="hu-HU" sz="3800" dirty="0"/>
              <a:t>)</a:t>
            </a:r>
          </a:p>
          <a:p>
            <a:pPr>
              <a:buNone/>
            </a:pPr>
            <a:r>
              <a:rPr lang="hu-HU" sz="3800" dirty="0"/>
              <a:t>				előzetesen végrehajtható</a:t>
            </a:r>
          </a:p>
          <a:p>
            <a:pPr>
              <a:buNone/>
            </a:pPr>
            <a:r>
              <a:rPr lang="hu-HU" sz="3800" dirty="0"/>
              <a:t>				jogorvoslat </a:t>
            </a:r>
            <a:r>
              <a:rPr lang="hu-HU" sz="3800" dirty="0" smtClean="0"/>
              <a:t>van.</a:t>
            </a:r>
            <a:endParaRPr lang="hu-HU" sz="3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lnSpcReduction="10000"/>
          </a:bodyPr>
          <a:lstStyle/>
          <a:p>
            <a:pPr algn="ctr">
              <a:buNone/>
            </a:pPr>
            <a:r>
              <a:rPr lang="hu-HU" sz="3100" b="1" dirty="0"/>
              <a:t>Közigazgatási </a:t>
            </a:r>
            <a:endParaRPr lang="hu-HU" sz="3100" b="1" dirty="0" smtClean="0"/>
          </a:p>
          <a:p>
            <a:pPr algn="ctr">
              <a:buNone/>
            </a:pPr>
            <a:r>
              <a:rPr lang="hu-HU" sz="3100" dirty="0" smtClean="0"/>
              <a:t>bírósági </a:t>
            </a:r>
            <a:r>
              <a:rPr lang="hu-HU" sz="3100" dirty="0" err="1"/>
              <a:t>nemperes</a:t>
            </a:r>
            <a:r>
              <a:rPr lang="hu-HU" sz="3100" dirty="0"/>
              <a:t> </a:t>
            </a:r>
            <a:r>
              <a:rPr lang="hu-HU" sz="3100" dirty="0" smtClean="0"/>
              <a:t>eljárások</a:t>
            </a:r>
          </a:p>
          <a:p>
            <a:pPr algn="ctr">
              <a:buNone/>
            </a:pPr>
            <a:r>
              <a:rPr lang="hu-HU" sz="3100" dirty="0" smtClean="0"/>
              <a:t>köréből</a:t>
            </a:r>
            <a:endParaRPr lang="hu-HU" sz="3100" dirty="0"/>
          </a:p>
          <a:p>
            <a:pPr>
              <a:buNone/>
            </a:pPr>
            <a:r>
              <a:rPr lang="hu-HU" b="1" dirty="0"/>
              <a:t> </a:t>
            </a:r>
            <a:r>
              <a:rPr lang="hu-HU" sz="2200" b="1" dirty="0" smtClean="0"/>
              <a:t>1</a:t>
            </a:r>
            <a:r>
              <a:rPr lang="hu-HU" sz="2200" b="1" dirty="0"/>
              <a:t>. Közigazgatás jogellenes hallgatása </a:t>
            </a:r>
            <a:endParaRPr lang="hu-HU" sz="2200" dirty="0"/>
          </a:p>
          <a:p>
            <a:pPr>
              <a:buNone/>
            </a:pPr>
            <a:r>
              <a:rPr lang="hu-HU" sz="2200" b="1" dirty="0"/>
              <a:t> </a:t>
            </a:r>
            <a:endParaRPr lang="hu-HU" sz="2200" dirty="0"/>
          </a:p>
          <a:p>
            <a:pPr>
              <a:buNone/>
            </a:pPr>
            <a:r>
              <a:rPr lang="hu-HU" sz="2200" b="1" dirty="0"/>
              <a:t>jogforrás:		</a:t>
            </a:r>
            <a:r>
              <a:rPr lang="hu-HU" sz="2200" dirty="0"/>
              <a:t>2005. évi XVII. tv. 2. §</a:t>
            </a:r>
          </a:p>
          <a:p>
            <a:pPr>
              <a:buNone/>
            </a:pPr>
            <a:r>
              <a:rPr lang="hu-HU" sz="2200" b="1" dirty="0"/>
              <a:t> </a:t>
            </a:r>
            <a:endParaRPr lang="hu-HU" sz="2200" dirty="0"/>
          </a:p>
          <a:p>
            <a:pPr>
              <a:buNone/>
            </a:pPr>
            <a:r>
              <a:rPr lang="hu-HU" sz="2200" b="1" dirty="0"/>
              <a:t>bíróság:		</a:t>
            </a:r>
            <a:r>
              <a:rPr lang="hu-HU" sz="2200" dirty="0" smtClean="0"/>
              <a:t>KMB</a:t>
            </a:r>
            <a:r>
              <a:rPr lang="hu-HU" sz="2200" dirty="0"/>
              <a:t>/ Pp. XX. fejezete </a:t>
            </a:r>
            <a:endParaRPr lang="hu-HU" sz="2200" dirty="0" smtClean="0"/>
          </a:p>
          <a:p>
            <a:pPr>
              <a:buNone/>
            </a:pPr>
            <a:r>
              <a:rPr lang="hu-HU" sz="2200" dirty="0" smtClean="0"/>
              <a:t>				(</a:t>
            </a:r>
            <a:r>
              <a:rPr lang="hu-HU" sz="2200" dirty="0"/>
              <a:t>hatáskörrel </a:t>
            </a:r>
            <a:r>
              <a:rPr lang="hu-HU" sz="2200" dirty="0" smtClean="0"/>
              <a:t>rendelkező hatóság </a:t>
            </a:r>
            <a:r>
              <a:rPr lang="hu-HU" sz="2200" dirty="0"/>
              <a:t>székhelye)</a:t>
            </a:r>
          </a:p>
          <a:p>
            <a:pPr>
              <a:buNone/>
            </a:pPr>
            <a:r>
              <a:rPr lang="hu-HU" sz="2200" dirty="0"/>
              <a:t> </a:t>
            </a:r>
          </a:p>
          <a:p>
            <a:pPr>
              <a:buNone/>
            </a:pPr>
            <a:r>
              <a:rPr lang="hu-HU" sz="2200" b="1" dirty="0"/>
              <a:t>eljárás megindítása:	</a:t>
            </a:r>
            <a:r>
              <a:rPr lang="hu-HU" sz="2200" dirty="0"/>
              <a:t>kérelmező ügyfél</a:t>
            </a:r>
          </a:p>
          <a:p>
            <a:pPr>
              <a:buNone/>
            </a:pPr>
            <a:r>
              <a:rPr lang="hu-HU" sz="2200" b="1" dirty="0"/>
              <a:t>			</a:t>
            </a:r>
            <a:r>
              <a:rPr lang="hu-HU" sz="2200" b="1" dirty="0" smtClean="0"/>
              <a:t>	</a:t>
            </a:r>
            <a:r>
              <a:rPr lang="hu-HU" sz="2200" dirty="0" smtClean="0"/>
              <a:t>törvényességi </a:t>
            </a:r>
            <a:r>
              <a:rPr lang="hu-HU" sz="2200" dirty="0"/>
              <a:t>felügyeletet gyakorló előzetes </a:t>
            </a:r>
            <a:r>
              <a:rPr lang="hu-HU" sz="2200" dirty="0" smtClean="0"/>
              <a:t>				megkeresése </a:t>
            </a:r>
            <a:r>
              <a:rPr lang="hu-HU" sz="2200" dirty="0"/>
              <a:t>vö. </a:t>
            </a:r>
            <a:r>
              <a:rPr lang="hu-HU" sz="2200" dirty="0" err="1"/>
              <a:t>Ket</a:t>
            </a:r>
            <a:r>
              <a:rPr lang="hu-HU" sz="2200" dirty="0"/>
              <a:t>. 20. §</a:t>
            </a:r>
          </a:p>
          <a:p>
            <a:pPr>
              <a:buNone/>
            </a:pPr>
            <a:r>
              <a:rPr lang="hu-HU" sz="2200" b="1" dirty="0"/>
              <a:t> </a:t>
            </a:r>
            <a:endParaRPr lang="hu-HU" sz="2200" dirty="0"/>
          </a:p>
          <a:p>
            <a:pPr>
              <a:buNone/>
            </a:pPr>
            <a:r>
              <a:rPr lang="hu-HU" sz="2200" b="1" dirty="0"/>
              <a:t>eljárás menete:	</a:t>
            </a:r>
            <a:r>
              <a:rPr lang="hu-HU" sz="2200" b="1" dirty="0" smtClean="0"/>
              <a:t>	</a:t>
            </a:r>
            <a:r>
              <a:rPr lang="hu-HU" sz="2200" dirty="0" smtClean="0"/>
              <a:t>döntés </a:t>
            </a:r>
            <a:r>
              <a:rPr lang="hu-HU" sz="2200" dirty="0"/>
              <a:t>30 nap</a:t>
            </a:r>
          </a:p>
          <a:p>
            <a:pPr>
              <a:buNone/>
            </a:pPr>
            <a:r>
              <a:rPr lang="hu-HU" sz="2200" dirty="0"/>
              <a:t>			</a:t>
            </a:r>
            <a:r>
              <a:rPr lang="hu-HU" sz="2200" dirty="0" smtClean="0"/>
              <a:t>	fellebbezés </a:t>
            </a:r>
            <a:r>
              <a:rPr lang="hu-HU" sz="2200" dirty="0"/>
              <a:t>van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a:bodyPr>
          <a:lstStyle/>
          <a:p>
            <a:pPr>
              <a:buNone/>
            </a:pPr>
            <a:endParaRPr lang="hu-HU" sz="2200" b="1" dirty="0" smtClean="0"/>
          </a:p>
          <a:p>
            <a:pPr>
              <a:buNone/>
            </a:pPr>
            <a:r>
              <a:rPr lang="hu-HU" sz="2200" b="1" dirty="0" smtClean="0"/>
              <a:t>2</a:t>
            </a:r>
            <a:r>
              <a:rPr lang="hu-HU" sz="2200" b="1" dirty="0"/>
              <a:t>. Hatásköri vita feloldása</a:t>
            </a:r>
            <a:endParaRPr lang="hu-HU" sz="2200" dirty="0"/>
          </a:p>
          <a:p>
            <a:pPr>
              <a:buNone/>
            </a:pPr>
            <a:r>
              <a:rPr lang="hu-HU" b="1" dirty="0"/>
              <a:t> </a:t>
            </a:r>
            <a:endParaRPr lang="hu-HU" dirty="0"/>
          </a:p>
          <a:p>
            <a:pPr>
              <a:buNone/>
            </a:pPr>
            <a:r>
              <a:rPr lang="hu-HU" sz="2200" b="1" dirty="0"/>
              <a:t>jogforrás:		</a:t>
            </a:r>
            <a:r>
              <a:rPr lang="hu-HU" sz="2200" dirty="0" err="1"/>
              <a:t>Ket</a:t>
            </a:r>
            <a:r>
              <a:rPr lang="hu-HU" sz="2200" dirty="0"/>
              <a:t>. 23. § és 24. §</a:t>
            </a:r>
          </a:p>
          <a:p>
            <a:pPr>
              <a:buNone/>
            </a:pPr>
            <a:r>
              <a:rPr lang="hu-HU" sz="2200" dirty="0"/>
              <a:t> </a:t>
            </a:r>
          </a:p>
          <a:p>
            <a:pPr>
              <a:buNone/>
            </a:pPr>
            <a:r>
              <a:rPr lang="hu-HU" sz="2200" b="1" dirty="0"/>
              <a:t>eljárás megindítása:	</a:t>
            </a:r>
            <a:r>
              <a:rPr lang="hu-HU" sz="2200" dirty="0" err="1"/>
              <a:t>Ket</a:t>
            </a:r>
            <a:r>
              <a:rPr lang="hu-HU" sz="2200" dirty="0"/>
              <a:t>. 23. § szerinti előzetes eljárás</a:t>
            </a:r>
          </a:p>
          <a:p>
            <a:pPr>
              <a:buNone/>
            </a:pPr>
            <a:r>
              <a:rPr lang="hu-HU" sz="2200" dirty="0"/>
              <a:t> </a:t>
            </a:r>
          </a:p>
          <a:p>
            <a:pPr>
              <a:buNone/>
            </a:pPr>
            <a:r>
              <a:rPr lang="hu-HU" sz="2200" b="1" dirty="0"/>
              <a:t>bíróság:	</a:t>
            </a:r>
            <a:r>
              <a:rPr lang="hu-HU" sz="2200" dirty="0"/>
              <a:t>	</a:t>
            </a:r>
            <a:r>
              <a:rPr lang="hu-HU" sz="2200" dirty="0" smtClean="0"/>
              <a:t>Fővárosi </a:t>
            </a:r>
            <a:r>
              <a:rPr lang="hu-HU" sz="2200" dirty="0"/>
              <a:t>KMB</a:t>
            </a:r>
          </a:p>
          <a:p>
            <a:pPr>
              <a:buNone/>
            </a:pPr>
            <a:r>
              <a:rPr lang="hu-HU" sz="2200" b="1" dirty="0"/>
              <a:t> </a:t>
            </a:r>
            <a:endParaRPr lang="hu-HU" sz="2200" dirty="0"/>
          </a:p>
          <a:p>
            <a:pPr>
              <a:buNone/>
            </a:pPr>
            <a:r>
              <a:rPr lang="hu-HU" sz="2200" b="1" dirty="0"/>
              <a:t>eljárás menete:</a:t>
            </a:r>
            <a:r>
              <a:rPr lang="hu-HU" sz="2200" dirty="0"/>
              <a:t>	</a:t>
            </a:r>
            <a:r>
              <a:rPr lang="hu-HU" sz="2200" dirty="0" smtClean="0"/>
              <a:t>	soron kívül </a:t>
            </a:r>
            <a:r>
              <a:rPr lang="hu-HU" sz="2200" dirty="0"/>
              <a:t>dönt</a:t>
            </a:r>
          </a:p>
          <a:p>
            <a:pPr>
              <a:buNone/>
            </a:pPr>
            <a:r>
              <a:rPr lang="hu-HU" sz="2200" dirty="0"/>
              <a:t>			</a:t>
            </a:r>
            <a:r>
              <a:rPr lang="hu-HU" sz="2200" dirty="0" smtClean="0"/>
              <a:t>	fellebbezés </a:t>
            </a:r>
            <a:r>
              <a:rPr lang="hu-HU" sz="2200" dirty="0"/>
              <a:t>nincs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2800" b="1" dirty="0" smtClean="0">
                <a:latin typeface="Times New Roman" panose="02020603050405020304" pitchFamily="18" charset="0"/>
                <a:cs typeface="Times New Roman" panose="02020603050405020304" pitchFamily="18" charset="0"/>
              </a:rPr>
              <a:t>Vagyonjogi </a:t>
            </a:r>
            <a:r>
              <a:rPr lang="hu-HU" sz="2800" b="1" dirty="0" err="1" smtClean="0">
                <a:latin typeface="Times New Roman" panose="02020603050405020304" pitchFamily="18" charset="0"/>
                <a:cs typeface="Times New Roman" panose="02020603050405020304" pitchFamily="18" charset="0"/>
              </a:rPr>
              <a:t>nemperes</a:t>
            </a:r>
            <a:r>
              <a:rPr lang="hu-HU" sz="2800" b="1" dirty="0" smtClean="0">
                <a:latin typeface="Times New Roman" panose="02020603050405020304" pitchFamily="18" charset="0"/>
                <a:cs typeface="Times New Roman" panose="02020603050405020304" pitchFamily="18" charset="0"/>
              </a:rPr>
              <a:t> eljárások</a:t>
            </a:r>
            <a:br>
              <a:rPr lang="hu-HU" sz="2800" b="1" dirty="0" smtClean="0">
                <a:latin typeface="Times New Roman" panose="02020603050405020304" pitchFamily="18" charset="0"/>
                <a:cs typeface="Times New Roman" panose="02020603050405020304" pitchFamily="18" charset="0"/>
              </a:rPr>
            </a:br>
            <a:r>
              <a:rPr lang="hu-HU" sz="2800" dirty="0" smtClean="0">
                <a:latin typeface="Times New Roman" panose="02020603050405020304" pitchFamily="18" charset="0"/>
                <a:cs typeface="Times New Roman" panose="02020603050405020304" pitchFamily="18" charset="0"/>
              </a:rPr>
              <a:t>köréből</a:t>
            </a:r>
            <a:endParaRPr lang="hu-HU" sz="2800" dirty="0">
              <a:latin typeface="Times New Roman" panose="02020603050405020304" pitchFamily="18" charset="0"/>
              <a:cs typeface="Times New Roman" panose="02020603050405020304" pitchFamily="18" charset="0"/>
            </a:endParaRPr>
          </a:p>
        </p:txBody>
      </p:sp>
      <p:sp>
        <p:nvSpPr>
          <p:cNvPr id="3" name="Tartalom helye 2"/>
          <p:cNvSpPr>
            <a:spLocks noGrp="1"/>
          </p:cNvSpPr>
          <p:nvPr>
            <p:ph idx="1"/>
          </p:nvPr>
        </p:nvSpPr>
        <p:spPr/>
        <p:txBody>
          <a:bodyPr/>
          <a:lstStyle/>
          <a:p>
            <a:pPr marL="914400" lvl="2" indent="0" algn="just">
              <a:buNone/>
            </a:pPr>
            <a:endParaRPr lang="hu-HU" b="1" dirty="0" smtClean="0"/>
          </a:p>
          <a:p>
            <a:pPr marL="914400" lvl="2" indent="0" algn="just">
              <a:buNone/>
            </a:pPr>
            <a:r>
              <a:rPr lang="hu-HU" b="1" dirty="0" smtClean="0">
                <a:latin typeface="Times New Roman" panose="02020603050405020304" pitchFamily="18" charset="0"/>
                <a:cs typeface="Times New Roman" panose="02020603050405020304" pitchFamily="18" charset="0"/>
              </a:rPr>
              <a:t>bírósági végrehajtás </a:t>
            </a:r>
          </a:p>
          <a:p>
            <a:pPr marL="914400" lvl="2" indent="0" algn="just">
              <a:buNone/>
            </a:pPr>
            <a:r>
              <a:rPr lang="hu-HU" dirty="0" smtClean="0">
                <a:latin typeface="Times New Roman" panose="02020603050405020304" pitchFamily="18" charset="0"/>
                <a:cs typeface="Times New Roman" panose="02020603050405020304" pitchFamily="18" charset="0"/>
              </a:rPr>
              <a:t>		[</a:t>
            </a:r>
            <a:r>
              <a:rPr lang="hu-HU" dirty="0">
                <a:latin typeface="Times New Roman" panose="02020603050405020304" pitchFamily="18" charset="0"/>
                <a:cs typeface="Times New Roman" panose="02020603050405020304" pitchFamily="18" charset="0"/>
              </a:rPr>
              <a:t>1994. évi LIII. törvény (</a:t>
            </a:r>
            <a:r>
              <a:rPr lang="hu-HU" dirty="0" err="1">
                <a:latin typeface="Times New Roman" panose="02020603050405020304" pitchFamily="18" charset="0"/>
                <a:cs typeface="Times New Roman" panose="02020603050405020304" pitchFamily="18" charset="0"/>
              </a:rPr>
              <a:t>Vht</a:t>
            </a:r>
            <a:r>
              <a:rPr lang="hu-HU" dirty="0">
                <a:latin typeface="Times New Roman" panose="02020603050405020304" pitchFamily="18" charset="0"/>
                <a:cs typeface="Times New Roman" panose="02020603050405020304" pitchFamily="18" charset="0"/>
              </a:rPr>
              <a:t>.)]</a:t>
            </a:r>
          </a:p>
          <a:p>
            <a:pPr marL="914400" lvl="2" indent="0" algn="just">
              <a:buNone/>
            </a:pPr>
            <a:r>
              <a:rPr lang="hu-HU" b="1" dirty="0" smtClean="0">
                <a:latin typeface="Times New Roman" panose="02020603050405020304" pitchFamily="18" charset="0"/>
                <a:cs typeface="Times New Roman" panose="02020603050405020304" pitchFamily="18" charset="0"/>
              </a:rPr>
              <a:t>fizetésképtelenségi </a:t>
            </a:r>
            <a:r>
              <a:rPr lang="hu-HU" b="1" dirty="0">
                <a:latin typeface="Times New Roman" panose="02020603050405020304" pitchFamily="18" charset="0"/>
                <a:cs typeface="Times New Roman" panose="02020603050405020304" pitchFamily="18" charset="0"/>
              </a:rPr>
              <a:t>eljárás </a:t>
            </a:r>
            <a:endParaRPr lang="hu-HU" b="1" dirty="0" smtClean="0">
              <a:latin typeface="Times New Roman" panose="02020603050405020304" pitchFamily="18" charset="0"/>
              <a:cs typeface="Times New Roman" panose="02020603050405020304" pitchFamily="18" charset="0"/>
            </a:endParaRPr>
          </a:p>
          <a:p>
            <a:pPr marL="914400" lvl="2" indent="0" algn="just">
              <a:buNone/>
            </a:pPr>
            <a:r>
              <a:rPr lang="hu-HU" dirty="0" smtClean="0">
                <a:latin typeface="Times New Roman" panose="02020603050405020304" pitchFamily="18" charset="0"/>
                <a:cs typeface="Times New Roman" panose="02020603050405020304" pitchFamily="18" charset="0"/>
              </a:rPr>
              <a:t>		[</a:t>
            </a:r>
            <a:r>
              <a:rPr lang="hu-HU" dirty="0">
                <a:latin typeface="Times New Roman" panose="02020603050405020304" pitchFamily="18" charset="0"/>
                <a:cs typeface="Times New Roman" panose="02020603050405020304" pitchFamily="18" charset="0"/>
              </a:rPr>
              <a:t>1991. évi XLIX. törvény </a:t>
            </a:r>
            <a:r>
              <a:rPr lang="hu-HU" dirty="0" smtClean="0">
                <a:latin typeface="Times New Roman" panose="02020603050405020304" pitchFamily="18" charset="0"/>
                <a:cs typeface="Times New Roman" panose="02020603050405020304" pitchFamily="18" charset="0"/>
              </a:rPr>
              <a:t>(</a:t>
            </a:r>
            <a:r>
              <a:rPr lang="hu-HU" dirty="0" err="1" smtClean="0">
                <a:latin typeface="Times New Roman" panose="02020603050405020304" pitchFamily="18" charset="0"/>
                <a:cs typeface="Times New Roman" panose="02020603050405020304" pitchFamily="18" charset="0"/>
              </a:rPr>
              <a:t>Cstv</a:t>
            </a:r>
            <a:r>
              <a:rPr lang="hu-HU" dirty="0" smtClean="0">
                <a:latin typeface="Times New Roman" panose="02020603050405020304" pitchFamily="18" charset="0"/>
                <a:cs typeface="Times New Roman" panose="02020603050405020304" pitchFamily="18" charset="0"/>
              </a:rPr>
              <a:t>.)]</a:t>
            </a:r>
            <a:endParaRPr lang="hu-HU" dirty="0">
              <a:latin typeface="Times New Roman" panose="02020603050405020304" pitchFamily="18" charset="0"/>
              <a:cs typeface="Times New Roman" panose="02020603050405020304" pitchFamily="18" charset="0"/>
            </a:endParaRPr>
          </a:p>
          <a:p>
            <a:pPr marL="914400" lvl="2" indent="0" algn="just">
              <a:buNone/>
            </a:pPr>
            <a:r>
              <a:rPr lang="hu-HU" b="1" dirty="0" smtClean="0">
                <a:latin typeface="Times New Roman" panose="02020603050405020304" pitchFamily="18" charset="0"/>
                <a:cs typeface="Times New Roman" panose="02020603050405020304" pitchFamily="18" charset="0"/>
              </a:rPr>
              <a:t>fizetési </a:t>
            </a:r>
            <a:r>
              <a:rPr lang="hu-HU" b="1" dirty="0">
                <a:latin typeface="Times New Roman" panose="02020603050405020304" pitchFamily="18" charset="0"/>
                <a:cs typeface="Times New Roman" panose="02020603050405020304" pitchFamily="18" charset="0"/>
              </a:rPr>
              <a:t>meghagyásos eljárás </a:t>
            </a:r>
          </a:p>
          <a:p>
            <a:pPr marL="914400" indent="0" algn="just">
              <a:spcBef>
                <a:spcPts val="576"/>
              </a:spcBef>
              <a:buNone/>
            </a:pPr>
            <a:r>
              <a:rPr lang="hu-HU" sz="2400" dirty="0" smtClean="0">
                <a:solidFill>
                  <a:srgbClr val="000000"/>
                </a:solidFill>
                <a:latin typeface="Times New Roman"/>
                <a:cs typeface="Times New Roman"/>
              </a:rPr>
              <a:t>		[2009. évi L. törvény (</a:t>
            </a:r>
            <a:r>
              <a:rPr lang="hu-HU" sz="2400" dirty="0" err="1" smtClean="0">
                <a:solidFill>
                  <a:srgbClr val="000000"/>
                </a:solidFill>
                <a:latin typeface="Times New Roman"/>
                <a:cs typeface="Times New Roman"/>
              </a:rPr>
              <a:t>Fmh</a:t>
            </a:r>
            <a:r>
              <a:rPr lang="hu-HU" sz="2400" dirty="0" smtClean="0">
                <a:solidFill>
                  <a:srgbClr val="000000"/>
                </a:solidFill>
                <a:latin typeface="Times New Roman"/>
                <a:cs typeface="Times New Roman"/>
              </a:rPr>
              <a:t>. tv.)]</a:t>
            </a:r>
          </a:p>
          <a:p>
            <a:pPr marL="914400" indent="0" algn="just">
              <a:spcBef>
                <a:spcPts val="576"/>
              </a:spcBef>
              <a:buNone/>
            </a:pPr>
            <a:r>
              <a:rPr lang="hu-HU" sz="2400" b="1" dirty="0">
                <a:latin typeface="Times New Roman" panose="02020603050405020304" pitchFamily="18" charset="0"/>
                <a:cs typeface="Times New Roman" panose="02020603050405020304" pitchFamily="18" charset="0"/>
              </a:rPr>
              <a:t>hagyatéki eljárás </a:t>
            </a:r>
          </a:p>
          <a:p>
            <a:pPr marL="914400" indent="0" algn="just">
              <a:spcBef>
                <a:spcPts val="576"/>
              </a:spcBef>
              <a:buNone/>
            </a:pPr>
            <a:r>
              <a:rPr lang="hu-HU" sz="2400" dirty="0" smtClean="0">
                <a:solidFill>
                  <a:srgbClr val="000000"/>
                </a:solidFill>
                <a:latin typeface="Times New Roman"/>
                <a:cs typeface="Times New Roman"/>
              </a:rPr>
              <a:t>	</a:t>
            </a:r>
            <a:r>
              <a:rPr lang="hu-HU" sz="2400" dirty="0">
                <a:solidFill>
                  <a:srgbClr val="000000"/>
                </a:solidFill>
                <a:latin typeface="Times New Roman"/>
                <a:cs typeface="Times New Roman"/>
              </a:rPr>
              <a:t>	[2010. évi XXXVIII. tv. </a:t>
            </a:r>
            <a:r>
              <a:rPr lang="hu-HU" sz="2400" dirty="0" smtClean="0">
                <a:solidFill>
                  <a:srgbClr val="000000"/>
                </a:solidFill>
                <a:latin typeface="Times New Roman"/>
                <a:cs typeface="Times New Roman"/>
              </a:rPr>
              <a:t>(</a:t>
            </a:r>
            <a:r>
              <a:rPr lang="hu-HU" sz="2400" dirty="0" err="1" smtClean="0">
                <a:solidFill>
                  <a:srgbClr val="000000"/>
                </a:solidFill>
                <a:latin typeface="Times New Roman"/>
                <a:cs typeface="Times New Roman"/>
              </a:rPr>
              <a:t>He.tv</a:t>
            </a:r>
            <a:r>
              <a:rPr lang="hu-HU" sz="2400" dirty="0" smtClean="0">
                <a:solidFill>
                  <a:srgbClr val="000000"/>
                </a:solidFill>
                <a:latin typeface="Times New Roman"/>
                <a:cs typeface="Times New Roman"/>
              </a:rPr>
              <a:t>.)]</a:t>
            </a:r>
            <a:endParaRPr lang="hu-HU" sz="2400" dirty="0">
              <a:solidFill>
                <a:srgbClr val="000000"/>
              </a:solidFill>
              <a:latin typeface="Times New Roman"/>
              <a:cs typeface="Times New Roman"/>
            </a:endParaRPr>
          </a:p>
          <a:p>
            <a:pPr marL="914400" lvl="2" indent="0" algn="just">
              <a:buNone/>
            </a:pPr>
            <a:endParaRPr lang="hu-HU" dirty="0">
              <a:latin typeface="Times New Roman" panose="02020603050405020304" pitchFamily="18" charset="0"/>
              <a:cs typeface="Times New Roman" panose="02020603050405020304" pitchFamily="18" charset="0"/>
            </a:endParaRPr>
          </a:p>
          <a:p>
            <a:pPr marL="914400" lvl="2" indent="0" algn="just">
              <a:buNone/>
            </a:pPr>
            <a:endParaRPr lang="hu-H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636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artalom helye 2"/>
          <p:cNvSpPr>
            <a:spLocks noGrp="1"/>
          </p:cNvSpPr>
          <p:nvPr>
            <p:ph idx="1"/>
          </p:nvPr>
        </p:nvSpPr>
        <p:spPr>
          <a:xfrm>
            <a:off x="250825" y="0"/>
            <a:ext cx="8893175" cy="6742113"/>
          </a:xfrm>
        </p:spPr>
        <p:txBody>
          <a:bodyPr/>
          <a:lstStyle/>
          <a:p>
            <a:pPr algn="ctr" eaLnBrk="1" hangingPunct="1">
              <a:lnSpc>
                <a:spcPct val="80000"/>
              </a:lnSpc>
              <a:buFont typeface="Arial" charset="0"/>
              <a:buNone/>
            </a:pPr>
            <a:endParaRPr lang="hu-HU" altLang="hu-HU" sz="1000" b="1" smtClean="0"/>
          </a:p>
          <a:p>
            <a:pPr algn="ctr" eaLnBrk="1" hangingPunct="1">
              <a:lnSpc>
                <a:spcPct val="80000"/>
              </a:lnSpc>
              <a:buFont typeface="Arial" charset="0"/>
              <a:buNone/>
            </a:pPr>
            <a:r>
              <a:rPr lang="hu-HU" altLang="hu-HU" sz="3000" b="1" u="sng" smtClean="0">
                <a:latin typeface="Times New Roman" pitchFamily="18" charset="0"/>
                <a:cs typeface="Times New Roman" pitchFamily="18" charset="0"/>
              </a:rPr>
              <a:t>Bírósági végrehajtás</a:t>
            </a:r>
            <a:endParaRPr lang="hu-HU" altLang="hu-HU" sz="3000" u="sng" smtClean="0">
              <a:latin typeface="Times New Roman" pitchFamily="18" charset="0"/>
              <a:cs typeface="Times New Roman" pitchFamily="18" charset="0"/>
            </a:endParaRPr>
          </a:p>
          <a:p>
            <a:pPr eaLnBrk="1" hangingPunct="1">
              <a:lnSpc>
                <a:spcPct val="80000"/>
              </a:lnSpc>
              <a:buFont typeface="Arial" charset="0"/>
              <a:buNone/>
            </a:pPr>
            <a:r>
              <a:rPr lang="hu-HU" altLang="hu-HU" sz="1600" b="1" smtClean="0">
                <a:latin typeface="Times New Roman" pitchFamily="18" charset="0"/>
                <a:cs typeface="Times New Roman" pitchFamily="18" charset="0"/>
              </a:rPr>
              <a:t>   </a:t>
            </a:r>
            <a:endParaRPr lang="hu-HU" altLang="hu-HU" sz="1600" smtClean="0">
              <a:latin typeface="Times New Roman" pitchFamily="18" charset="0"/>
              <a:cs typeface="Times New Roman" pitchFamily="18" charset="0"/>
            </a:endParaRPr>
          </a:p>
          <a:p>
            <a:pPr algn="just" eaLnBrk="1" hangingPunct="1">
              <a:lnSpc>
                <a:spcPct val="80000"/>
              </a:lnSpc>
              <a:buFont typeface="Arial" charset="0"/>
              <a:buNone/>
            </a:pPr>
            <a:r>
              <a:rPr lang="hu-HU" altLang="hu-HU" sz="2400" b="1" smtClean="0">
                <a:latin typeface="Times New Roman" pitchFamily="18" charset="0"/>
                <a:cs typeface="Times New Roman" pitchFamily="18" charset="0"/>
              </a:rPr>
              <a:t>Az eljárás jellege, célja, alapelvei</a:t>
            </a:r>
          </a:p>
          <a:p>
            <a:pPr eaLnBrk="1" hangingPunct="1">
              <a:lnSpc>
                <a:spcPct val="80000"/>
              </a:lnSpc>
              <a:buFont typeface="Arial" charset="0"/>
              <a:buNone/>
            </a:pPr>
            <a:r>
              <a:rPr lang="hu-HU" altLang="hu-HU" sz="2400" b="1" smtClean="0">
                <a:latin typeface="Times New Roman" pitchFamily="18" charset="0"/>
                <a:cs typeface="Times New Roman" pitchFamily="18" charset="0"/>
              </a:rPr>
              <a:t> •  </a:t>
            </a:r>
            <a:r>
              <a:rPr lang="hu-HU" altLang="hu-HU" sz="2400" smtClean="0">
                <a:latin typeface="Times New Roman" pitchFamily="18" charset="0"/>
                <a:cs typeface="Times New Roman" pitchFamily="18" charset="0"/>
              </a:rPr>
              <a:t>magánjogi igényérvényesítés </a:t>
            </a:r>
            <a:r>
              <a:rPr lang="hu-HU" altLang="hu-HU" sz="2400" b="1" smtClean="0">
                <a:latin typeface="Times New Roman" pitchFamily="18" charset="0"/>
                <a:cs typeface="Times New Roman" pitchFamily="18" charset="0"/>
              </a:rPr>
              <a:t>végső, eshetőleges szakasz</a:t>
            </a:r>
            <a:r>
              <a:rPr lang="hu-HU" altLang="hu-HU" sz="2400" smtClean="0">
                <a:latin typeface="Times New Roman" pitchFamily="18" charset="0"/>
                <a:cs typeface="Times New Roman" pitchFamily="18" charset="0"/>
              </a:rPr>
              <a:t>a</a:t>
            </a:r>
            <a:r>
              <a:rPr lang="hu-HU" altLang="hu-HU" sz="2400" b="1" smtClean="0">
                <a:latin typeface="Times New Roman" pitchFamily="18" charset="0"/>
                <a:cs typeface="Times New Roman" pitchFamily="18" charset="0"/>
              </a:rPr>
              <a:t> </a:t>
            </a:r>
          </a:p>
          <a:p>
            <a:pPr algn="just" eaLnBrk="1" hangingPunct="1">
              <a:lnSpc>
                <a:spcPct val="80000"/>
              </a:lnSpc>
              <a:buFont typeface="Arial" charset="0"/>
              <a:buNone/>
            </a:pPr>
            <a:r>
              <a:rPr lang="hu-HU" altLang="hu-HU" sz="2400" smtClean="0">
                <a:latin typeface="Times New Roman" pitchFamily="18" charset="0"/>
                <a:cs typeface="Times New Roman" pitchFamily="18" charset="0"/>
              </a:rPr>
              <a:t>			 végrehajtás általános feltételei [Vht. 13. § (1) bek.]</a:t>
            </a:r>
          </a:p>
          <a:p>
            <a:pPr algn="just" eaLnBrk="1" hangingPunct="1">
              <a:lnSpc>
                <a:spcPct val="80000"/>
              </a:lnSpc>
              <a:buFont typeface="Arial" charset="0"/>
              <a:buNone/>
            </a:pPr>
            <a:r>
              <a:rPr lang="hu-HU" altLang="hu-HU" sz="2400" smtClean="0">
                <a:latin typeface="Times New Roman" pitchFamily="18" charset="0"/>
                <a:cs typeface="Times New Roman" pitchFamily="18" charset="0"/>
              </a:rPr>
              <a:t>		 	 végrehajtási jog elévülése [Vht. 57. § (1)- (4) bek.]</a:t>
            </a:r>
          </a:p>
          <a:p>
            <a:pPr eaLnBrk="1" hangingPunct="1">
              <a:lnSpc>
                <a:spcPct val="80000"/>
              </a:lnSpc>
            </a:pPr>
            <a:r>
              <a:rPr lang="hu-HU" altLang="hu-HU" sz="2400" b="1" smtClean="0">
                <a:latin typeface="Times New Roman" pitchFamily="18" charset="0"/>
                <a:cs typeface="Times New Roman" pitchFamily="18" charset="0"/>
              </a:rPr>
              <a:t>végrehajtás típusai</a:t>
            </a:r>
          </a:p>
          <a:p>
            <a:pPr eaLnBrk="1" hangingPunct="1">
              <a:lnSpc>
                <a:spcPct val="80000"/>
              </a:lnSpc>
              <a:buFont typeface="Arial" charset="0"/>
              <a:buNone/>
            </a:pPr>
            <a:r>
              <a:rPr lang="hu-HU" altLang="hu-HU" sz="2400" smtClean="0">
                <a:latin typeface="Times New Roman" pitchFamily="18" charset="0"/>
                <a:cs typeface="Times New Roman" pitchFamily="18" charset="0"/>
              </a:rPr>
              <a:t>	 		közvetlen – közigazgatási - bírósági </a:t>
            </a:r>
          </a:p>
          <a:p>
            <a:pPr algn="just" eaLnBrk="1" hangingPunct="1">
              <a:lnSpc>
                <a:spcPct val="80000"/>
              </a:lnSpc>
              <a:buFont typeface="Arial" charset="0"/>
              <a:buNone/>
            </a:pPr>
            <a:r>
              <a:rPr lang="hu-HU" altLang="hu-HU" sz="2400" smtClean="0">
                <a:latin typeface="Times New Roman" pitchFamily="18" charset="0"/>
                <a:cs typeface="Times New Roman" pitchFamily="18" charset="0"/>
              </a:rPr>
              <a:t>      	 	végrehajtási utak találkozása [Vht. 2. §- 4/A. §]</a:t>
            </a:r>
          </a:p>
          <a:p>
            <a:pPr algn="just" eaLnBrk="1" hangingPunct="1">
              <a:lnSpc>
                <a:spcPct val="80000"/>
              </a:lnSpc>
              <a:buFont typeface="Arial" charset="0"/>
              <a:buNone/>
            </a:pPr>
            <a:r>
              <a:rPr lang="hu-HU" altLang="hu-HU" sz="2400" b="1" smtClean="0">
                <a:latin typeface="Times New Roman" pitchFamily="18" charset="0"/>
                <a:cs typeface="Times New Roman" pitchFamily="18" charset="0"/>
              </a:rPr>
              <a:t>•   bírósági végrehajtás szakaszai </a:t>
            </a:r>
          </a:p>
          <a:p>
            <a:pPr algn="just" eaLnBrk="1" hangingPunct="1">
              <a:lnSpc>
                <a:spcPct val="80000"/>
              </a:lnSpc>
              <a:spcBef>
                <a:spcPts val="475"/>
              </a:spcBef>
              <a:buFont typeface="Arial" charset="0"/>
              <a:buNone/>
            </a:pPr>
            <a:r>
              <a:rPr lang="hu-HU" altLang="hu-HU" sz="2400" smtClean="0">
                <a:latin typeface="Times New Roman" pitchFamily="18" charset="0"/>
                <a:cs typeface="Times New Roman" pitchFamily="18" charset="0"/>
              </a:rPr>
              <a:t>			végrehajtás elrendelése </a:t>
            </a:r>
          </a:p>
          <a:p>
            <a:pPr algn="just" eaLnBrk="1" hangingPunct="1">
              <a:lnSpc>
                <a:spcPct val="80000"/>
              </a:lnSpc>
              <a:spcBef>
                <a:spcPts val="475"/>
              </a:spcBef>
              <a:buFont typeface="Arial" charset="0"/>
              <a:buNone/>
            </a:pPr>
            <a:r>
              <a:rPr lang="hu-HU" altLang="hu-HU" sz="2400" smtClean="0">
                <a:latin typeface="Times New Roman" pitchFamily="18" charset="0"/>
                <a:cs typeface="Times New Roman" pitchFamily="18" charset="0"/>
              </a:rPr>
              <a:t>			[végrehajtható okiratok in. Vht. 10. §, </a:t>
            </a:r>
          </a:p>
          <a:p>
            <a:pPr algn="just" eaLnBrk="1" hangingPunct="1">
              <a:lnSpc>
                <a:spcPct val="80000"/>
              </a:lnSpc>
              <a:spcBef>
                <a:spcPts val="475"/>
              </a:spcBef>
              <a:buFont typeface="Arial" charset="0"/>
              <a:buNone/>
            </a:pPr>
            <a:r>
              <a:rPr lang="hu-HU" altLang="hu-HU" sz="2400" smtClean="0">
                <a:latin typeface="Times New Roman" pitchFamily="18" charset="0"/>
                <a:cs typeface="Times New Roman" pitchFamily="18" charset="0"/>
              </a:rPr>
              <a:t>			végrehajtási kérelem in. Vht. 11. § és 12.§]</a:t>
            </a:r>
            <a:endParaRPr lang="hu-HU" altLang="hu-HU" smtClean="0">
              <a:latin typeface="Times New Roman" pitchFamily="18" charset="0"/>
              <a:cs typeface="Times New Roman" pitchFamily="18" charset="0"/>
            </a:endParaRPr>
          </a:p>
          <a:p>
            <a:pPr algn="just" eaLnBrk="1" hangingPunct="1">
              <a:lnSpc>
                <a:spcPct val="80000"/>
              </a:lnSpc>
              <a:buFont typeface="Arial" charset="0"/>
              <a:buNone/>
            </a:pPr>
            <a:r>
              <a:rPr lang="hu-HU" altLang="hu-HU" sz="2400" smtClean="0">
                <a:latin typeface="Times New Roman" pitchFamily="18" charset="0"/>
                <a:cs typeface="Times New Roman" pitchFamily="18" charset="0"/>
              </a:rPr>
              <a:t>			végrehajtás foganatosítása [Vht. 32. §, 33. §]</a:t>
            </a:r>
            <a:endParaRPr lang="hu-HU" altLang="hu-HU" smtClean="0">
              <a:latin typeface="Times New Roman" pitchFamily="18" charset="0"/>
              <a:cs typeface="Times New Roman" pitchFamily="18" charset="0"/>
            </a:endParaRPr>
          </a:p>
          <a:p>
            <a:pPr eaLnBrk="1" hangingPunct="1">
              <a:lnSpc>
                <a:spcPct val="80000"/>
              </a:lnSpc>
              <a:buFont typeface="Arial" charset="0"/>
              <a:buNone/>
            </a:pPr>
            <a:r>
              <a:rPr lang="hu-HU" altLang="hu-HU" sz="2400" b="1" smtClean="0">
                <a:latin typeface="Times New Roman" pitchFamily="18" charset="0"/>
                <a:cs typeface="Times New Roman" pitchFamily="18" charset="0"/>
              </a:rPr>
              <a:t> • alapelvek</a:t>
            </a:r>
          </a:p>
          <a:p>
            <a:pPr algn="just" eaLnBrk="1" hangingPunct="1">
              <a:lnSpc>
                <a:spcPct val="80000"/>
              </a:lnSpc>
              <a:buFont typeface="Arial" charset="0"/>
              <a:buNone/>
            </a:pPr>
            <a:r>
              <a:rPr lang="hu-HU" altLang="hu-HU" sz="2400" b="1" smtClean="0">
                <a:latin typeface="Times New Roman" pitchFamily="18" charset="0"/>
                <a:cs typeface="Times New Roman" pitchFamily="18" charset="0"/>
              </a:rPr>
              <a:t>		</a:t>
            </a:r>
            <a:r>
              <a:rPr lang="hu-HU" altLang="hu-HU" sz="2400" smtClean="0">
                <a:latin typeface="Times New Roman" pitchFamily="18" charset="0"/>
                <a:cs typeface="Times New Roman" pitchFamily="18" charset="0"/>
              </a:rPr>
              <a:t>arányosság </a:t>
            </a:r>
          </a:p>
          <a:p>
            <a:pPr algn="just" eaLnBrk="1" hangingPunct="1">
              <a:lnSpc>
                <a:spcPct val="80000"/>
              </a:lnSpc>
              <a:buFont typeface="Arial" charset="0"/>
              <a:buNone/>
            </a:pPr>
            <a:r>
              <a:rPr lang="hu-HU" altLang="hu-HU" sz="2400" smtClean="0">
                <a:latin typeface="Times New Roman" pitchFamily="18" charset="0"/>
                <a:cs typeface="Times New Roman" pitchFamily="18" charset="0"/>
              </a:rPr>
              <a:t>		fokozatosság </a:t>
            </a:r>
          </a:p>
          <a:p>
            <a:pPr algn="just" eaLnBrk="1" hangingPunct="1">
              <a:lnSpc>
                <a:spcPct val="80000"/>
              </a:lnSpc>
              <a:buFont typeface="Arial" charset="0"/>
              <a:buNone/>
            </a:pPr>
            <a:r>
              <a:rPr lang="hu-HU" altLang="hu-HU" sz="2400" smtClean="0">
                <a:latin typeface="Times New Roman" pitchFamily="18" charset="0"/>
                <a:cs typeface="Times New Roman" pitchFamily="18" charset="0"/>
              </a:rPr>
              <a:t>		[Vht. 5. § és 7. §]</a:t>
            </a:r>
          </a:p>
        </p:txBody>
      </p:sp>
    </p:spTree>
    <p:extLst>
      <p:ext uri="{BB962C8B-B14F-4D97-AF65-F5344CB8AC3E}">
        <p14:creationId xmlns:p14="http://schemas.microsoft.com/office/powerpoint/2010/main" val="27899787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fontScale="92500" lnSpcReduction="10000"/>
          </a:bodyPr>
          <a:lstStyle/>
          <a:p>
            <a:pPr algn="ctr">
              <a:buNone/>
            </a:pPr>
            <a:r>
              <a:rPr lang="hu-HU" b="1" u="sng" dirty="0" smtClean="0"/>
              <a:t>Fizetésképtelenségi eljárások</a:t>
            </a:r>
          </a:p>
          <a:p>
            <a:pPr>
              <a:buNone/>
            </a:pPr>
            <a:endParaRPr lang="hu-HU" sz="800" dirty="0"/>
          </a:p>
          <a:p>
            <a:pPr marL="514350" indent="-514350">
              <a:buAutoNum type="arabicPeriod"/>
            </a:pPr>
            <a:r>
              <a:rPr lang="hu-HU" sz="2400" b="1" dirty="0" smtClean="0"/>
              <a:t>Célok</a:t>
            </a:r>
          </a:p>
          <a:p>
            <a:pPr marL="514350" indent="-514350">
              <a:buNone/>
            </a:pPr>
            <a:r>
              <a:rPr lang="hu-HU" sz="2400" dirty="0" smtClean="0"/>
              <a:t>	</a:t>
            </a:r>
          </a:p>
          <a:p>
            <a:pPr marL="514350" indent="-514350">
              <a:buNone/>
            </a:pPr>
            <a:r>
              <a:rPr lang="hu-HU" sz="2400" dirty="0"/>
              <a:t>	</a:t>
            </a:r>
            <a:r>
              <a:rPr lang="hu-HU" sz="2400" dirty="0" smtClean="0"/>
              <a:t>csődeljárás  („</a:t>
            </a:r>
            <a:r>
              <a:rPr lang="hu-HU" sz="2400" dirty="0" err="1" smtClean="0"/>
              <a:t>Csa</a:t>
            </a:r>
            <a:r>
              <a:rPr lang="hu-HU" sz="2400" dirty="0" smtClean="0"/>
              <a:t>”) [</a:t>
            </a:r>
            <a:r>
              <a:rPr lang="hu-HU" sz="2400" dirty="0"/>
              <a:t>1. § (2) </a:t>
            </a:r>
            <a:r>
              <a:rPr lang="hu-HU" sz="2400" dirty="0" err="1"/>
              <a:t>bek</a:t>
            </a:r>
            <a:r>
              <a:rPr lang="hu-HU" sz="2400" dirty="0" smtClean="0"/>
              <a:t>.]</a:t>
            </a:r>
          </a:p>
          <a:p>
            <a:pPr marL="514350" indent="-514350">
              <a:buNone/>
            </a:pPr>
            <a:r>
              <a:rPr lang="hu-HU" sz="2400" dirty="0" smtClean="0"/>
              <a:t>	felszámolási </a:t>
            </a:r>
            <a:r>
              <a:rPr lang="hu-HU" sz="2400" dirty="0"/>
              <a:t>eljárás </a:t>
            </a:r>
            <a:r>
              <a:rPr lang="hu-HU" sz="2400" dirty="0" smtClean="0"/>
              <a:t>(„Fa”) [1</a:t>
            </a:r>
            <a:r>
              <a:rPr lang="hu-HU" sz="2400" dirty="0"/>
              <a:t>. § (3) </a:t>
            </a:r>
            <a:r>
              <a:rPr lang="hu-HU" sz="2400" dirty="0" err="1"/>
              <a:t>bek</a:t>
            </a:r>
            <a:r>
              <a:rPr lang="hu-HU" sz="2400" dirty="0" smtClean="0"/>
              <a:t>.]</a:t>
            </a:r>
          </a:p>
          <a:p>
            <a:pPr marL="514350" indent="-514350">
              <a:buNone/>
            </a:pPr>
            <a:endParaRPr lang="hu-HU" sz="2400" dirty="0"/>
          </a:p>
          <a:p>
            <a:pPr marL="514350" indent="-514350">
              <a:buNone/>
            </a:pPr>
            <a:r>
              <a:rPr lang="hu-HU" sz="2400" b="1" dirty="0" smtClean="0"/>
              <a:t>2. 	Eljárások egymáshoz való viszonya</a:t>
            </a:r>
          </a:p>
          <a:p>
            <a:pPr marL="514350" indent="-514350">
              <a:buNone/>
            </a:pPr>
            <a:r>
              <a:rPr lang="hu-HU" sz="2400" dirty="0" smtClean="0"/>
              <a:t>	csődkérelemmel egyidejűleg vagy azt követően „Fa” kérelem 	</a:t>
            </a:r>
          </a:p>
          <a:p>
            <a:pPr marL="514350" indent="-514350">
              <a:buNone/>
            </a:pPr>
            <a:r>
              <a:rPr lang="hu-HU" sz="2400" dirty="0"/>
              <a:t>	</a:t>
            </a:r>
            <a:r>
              <a:rPr lang="hu-HU" sz="2400" dirty="0" smtClean="0"/>
              <a:t>[</a:t>
            </a:r>
            <a:r>
              <a:rPr lang="hu-HU" sz="2400" dirty="0"/>
              <a:t>9. § (3) </a:t>
            </a:r>
            <a:r>
              <a:rPr lang="hu-HU" sz="2400" dirty="0" err="1"/>
              <a:t>bek</a:t>
            </a:r>
            <a:r>
              <a:rPr lang="hu-HU" sz="2400" dirty="0"/>
              <a:t>.; 10. § (5) </a:t>
            </a:r>
            <a:r>
              <a:rPr lang="hu-HU" sz="2400" dirty="0" err="1"/>
              <a:t>bek</a:t>
            </a:r>
            <a:r>
              <a:rPr lang="hu-HU" sz="2400" dirty="0"/>
              <a:t>.]</a:t>
            </a:r>
          </a:p>
          <a:p>
            <a:pPr marL="514350" indent="-514350">
              <a:buNone/>
            </a:pPr>
            <a:r>
              <a:rPr lang="hu-HU" sz="2400" dirty="0" smtClean="0"/>
              <a:t>	</a:t>
            </a:r>
          </a:p>
          <a:p>
            <a:pPr marL="514350" indent="-514350">
              <a:buNone/>
            </a:pPr>
            <a:r>
              <a:rPr lang="hu-HU" sz="2400" dirty="0"/>
              <a:t>	</a:t>
            </a:r>
            <a:r>
              <a:rPr lang="hu-HU" sz="2400" dirty="0" smtClean="0"/>
              <a:t>sikertelen csődegyezség	</a:t>
            </a:r>
            <a:r>
              <a:rPr lang="hu-HU" sz="2400" dirty="0"/>
              <a:t> </a:t>
            </a:r>
            <a:endParaRPr lang="hu-HU" sz="2400" dirty="0" smtClean="0"/>
          </a:p>
          <a:p>
            <a:pPr marL="514350" indent="-514350">
              <a:buNone/>
            </a:pPr>
            <a:r>
              <a:rPr lang="hu-HU" sz="2400" dirty="0"/>
              <a:t>	</a:t>
            </a:r>
            <a:r>
              <a:rPr lang="hu-HU" sz="2400" dirty="0" smtClean="0"/>
              <a:t>[</a:t>
            </a:r>
            <a:r>
              <a:rPr lang="hu-HU" sz="2400" dirty="0"/>
              <a:t>21/B. §; 27. § (2) </a:t>
            </a:r>
            <a:r>
              <a:rPr lang="hu-HU" sz="2400" dirty="0" err="1"/>
              <a:t>bek</a:t>
            </a:r>
            <a:r>
              <a:rPr lang="hu-HU" sz="2400" dirty="0" smtClean="0"/>
              <a:t>.]</a:t>
            </a:r>
          </a:p>
          <a:p>
            <a:pPr marL="514350" indent="-514350">
              <a:buNone/>
            </a:pPr>
            <a:endParaRPr lang="hu-HU" sz="2400" dirty="0" smtClean="0"/>
          </a:p>
          <a:p>
            <a:pPr marL="514350" indent="-514350">
              <a:buNone/>
            </a:pPr>
            <a:r>
              <a:rPr lang="hu-HU" sz="2400" dirty="0"/>
              <a:t>	</a:t>
            </a:r>
            <a:r>
              <a:rPr lang="hu-HU" sz="2400" dirty="0" smtClean="0"/>
              <a:t>reorganizáció az „Fa”</a:t>
            </a:r>
            <a:r>
              <a:rPr lang="hu-HU" sz="2400" dirty="0" err="1" smtClean="0"/>
              <a:t>-ban</a:t>
            </a:r>
            <a:endParaRPr lang="hu-HU" sz="2400" dirty="0" smtClean="0"/>
          </a:p>
          <a:p>
            <a:pPr marL="1081088" indent="-368300"/>
            <a:r>
              <a:rPr lang="hu-HU" sz="2400" dirty="0"/>
              <a:t>s</a:t>
            </a:r>
            <a:r>
              <a:rPr lang="hu-HU" sz="2400" dirty="0" smtClean="0"/>
              <a:t>zünetelés 	[</a:t>
            </a:r>
            <a:r>
              <a:rPr lang="hu-HU" sz="2400" dirty="0"/>
              <a:t>26. § (4.) </a:t>
            </a:r>
            <a:r>
              <a:rPr lang="hu-HU" sz="2400" dirty="0" err="1"/>
              <a:t>bek</a:t>
            </a:r>
            <a:r>
              <a:rPr lang="hu-HU" sz="2400" dirty="0" smtClean="0"/>
              <a:t>.]</a:t>
            </a:r>
          </a:p>
          <a:p>
            <a:pPr marL="1081088" indent="-368300"/>
            <a:r>
              <a:rPr lang="hu-HU" sz="2400" dirty="0"/>
              <a:t>e</a:t>
            </a:r>
            <a:r>
              <a:rPr lang="hu-HU" sz="2400" dirty="0" smtClean="0"/>
              <a:t>gyezség 	[41-45. §]</a:t>
            </a:r>
          </a:p>
          <a:p>
            <a:pPr marL="1081088" indent="-368300"/>
            <a:r>
              <a:rPr lang="hu-HU" sz="2400" dirty="0"/>
              <a:t>e</a:t>
            </a:r>
            <a:r>
              <a:rPr lang="hu-HU" sz="2400" dirty="0" smtClean="0"/>
              <a:t>ljárás megszüntetése az adós kérelmére [45/B. §]</a:t>
            </a:r>
          </a:p>
          <a:p>
            <a:pPr marL="514350" indent="-514350"/>
            <a:endParaRPr lang="hu-HU" sz="2800" dirty="0"/>
          </a:p>
          <a:p>
            <a:pPr marL="514350" indent="-514350">
              <a:buNone/>
            </a:pPr>
            <a:endParaRPr lang="hu-HU" dirty="0"/>
          </a:p>
          <a:p>
            <a:pPr marL="514350" indent="-514350">
              <a:buNone/>
            </a:pPr>
            <a:endParaRPr lang="hu-HU" dirty="0"/>
          </a:p>
        </p:txBody>
      </p:sp>
    </p:spTree>
    <p:extLst>
      <p:ext uri="{BB962C8B-B14F-4D97-AF65-F5344CB8AC3E}">
        <p14:creationId xmlns:p14="http://schemas.microsoft.com/office/powerpoint/2010/main" val="17981810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1"/>
            <a:ext cx="9144000" cy="6857999"/>
          </a:xfrm>
        </p:spPr>
        <p:txBody>
          <a:bodyPr>
            <a:normAutofit fontScale="92500" lnSpcReduction="10000"/>
          </a:bodyPr>
          <a:lstStyle/>
          <a:p>
            <a:pPr marL="514350" lvl="0" indent="-514350">
              <a:buNone/>
            </a:pPr>
            <a:endParaRPr lang="hu-HU" sz="2400" b="1" dirty="0" smtClean="0">
              <a:solidFill>
                <a:prstClr val="black"/>
              </a:solidFill>
            </a:endParaRPr>
          </a:p>
          <a:p>
            <a:pPr marL="514350" lvl="0" indent="-514350">
              <a:buNone/>
            </a:pPr>
            <a:r>
              <a:rPr lang="hu-HU" sz="2400" b="1" dirty="0" smtClean="0">
                <a:solidFill>
                  <a:prstClr val="black"/>
                </a:solidFill>
              </a:rPr>
              <a:t>3. </a:t>
            </a:r>
            <a:r>
              <a:rPr lang="hu-HU" sz="2400" b="1" dirty="0">
                <a:solidFill>
                  <a:prstClr val="black"/>
                </a:solidFill>
              </a:rPr>
              <a:t>	</a:t>
            </a:r>
            <a:r>
              <a:rPr lang="hu-HU" sz="2400" b="1" dirty="0" smtClean="0"/>
              <a:t> Eljárás alanyai</a:t>
            </a:r>
            <a:endParaRPr lang="hu-HU" sz="2400" b="1" dirty="0">
              <a:solidFill>
                <a:prstClr val="black"/>
              </a:solidFill>
            </a:endParaRPr>
          </a:p>
          <a:p>
            <a:pPr marL="514350" lvl="0" indent="-514350">
              <a:buNone/>
            </a:pPr>
            <a:r>
              <a:rPr lang="hu-HU" sz="2400" dirty="0">
                <a:solidFill>
                  <a:prstClr val="black"/>
                </a:solidFill>
              </a:rPr>
              <a:t>		</a:t>
            </a:r>
            <a:r>
              <a:rPr lang="hu-HU" sz="2400" dirty="0" smtClean="0">
                <a:solidFill>
                  <a:prstClr val="black"/>
                </a:solidFill>
              </a:rPr>
              <a:t>	</a:t>
            </a:r>
            <a:r>
              <a:rPr lang="hu-HU" sz="2400" b="1" dirty="0" smtClean="0">
                <a:solidFill>
                  <a:prstClr val="black"/>
                </a:solidFill>
              </a:rPr>
              <a:t>bíróság  </a:t>
            </a:r>
          </a:p>
          <a:p>
            <a:pPr marL="514350" lvl="0" indent="-514350">
              <a:buNone/>
            </a:pPr>
            <a:r>
              <a:rPr lang="hu-HU" sz="2400" dirty="0" smtClean="0">
                <a:solidFill>
                  <a:prstClr val="black"/>
                </a:solidFill>
              </a:rPr>
              <a:t>			[6. </a:t>
            </a:r>
            <a:r>
              <a:rPr lang="hu-HU" sz="2400" dirty="0">
                <a:solidFill>
                  <a:prstClr val="black"/>
                </a:solidFill>
              </a:rPr>
              <a:t>§ </a:t>
            </a:r>
            <a:r>
              <a:rPr lang="hu-HU" sz="2400" dirty="0" smtClean="0">
                <a:solidFill>
                  <a:prstClr val="black"/>
                </a:solidFill>
              </a:rPr>
              <a:t>(1) </a:t>
            </a:r>
            <a:r>
              <a:rPr lang="hu-HU" sz="2400" dirty="0" err="1">
                <a:solidFill>
                  <a:prstClr val="black"/>
                </a:solidFill>
              </a:rPr>
              <a:t>bek</a:t>
            </a:r>
            <a:r>
              <a:rPr lang="hu-HU" sz="2400" dirty="0">
                <a:solidFill>
                  <a:prstClr val="black"/>
                </a:solidFill>
              </a:rPr>
              <a:t>.; </a:t>
            </a:r>
            <a:r>
              <a:rPr lang="hu-HU" sz="2400" dirty="0" smtClean="0">
                <a:solidFill>
                  <a:prstClr val="black"/>
                </a:solidFill>
              </a:rPr>
              <a:t>(1a) </a:t>
            </a:r>
            <a:r>
              <a:rPr lang="hu-HU" sz="2400" dirty="0" err="1" smtClean="0">
                <a:solidFill>
                  <a:prstClr val="black"/>
                </a:solidFill>
              </a:rPr>
              <a:t>bek</a:t>
            </a:r>
            <a:r>
              <a:rPr lang="hu-HU" sz="2400" dirty="0" smtClean="0">
                <a:solidFill>
                  <a:prstClr val="black"/>
                </a:solidFill>
              </a:rPr>
              <a:t>.; (1b) </a:t>
            </a:r>
            <a:r>
              <a:rPr lang="hu-HU" sz="2400" dirty="0" err="1" smtClean="0">
                <a:solidFill>
                  <a:prstClr val="black"/>
                </a:solidFill>
              </a:rPr>
              <a:t>bek</a:t>
            </a:r>
            <a:r>
              <a:rPr lang="hu-HU" sz="2400" dirty="0" smtClean="0">
                <a:solidFill>
                  <a:prstClr val="black"/>
                </a:solidFill>
              </a:rPr>
              <a:t>.]</a:t>
            </a:r>
          </a:p>
          <a:p>
            <a:pPr marL="514350" lvl="0" indent="-514350">
              <a:buNone/>
            </a:pPr>
            <a:endParaRPr lang="hu-HU" sz="2400" dirty="0" smtClean="0">
              <a:solidFill>
                <a:prstClr val="black"/>
              </a:solidFill>
            </a:endParaRPr>
          </a:p>
          <a:p>
            <a:pPr marL="514350" lvl="0" indent="-514350">
              <a:buNone/>
            </a:pPr>
            <a:r>
              <a:rPr lang="hu-HU" sz="2400" dirty="0">
                <a:solidFill>
                  <a:prstClr val="black"/>
                </a:solidFill>
              </a:rPr>
              <a:t>		</a:t>
            </a:r>
            <a:r>
              <a:rPr lang="hu-HU" sz="2400" dirty="0" smtClean="0">
                <a:solidFill>
                  <a:prstClr val="black"/>
                </a:solidFill>
              </a:rPr>
              <a:t>	</a:t>
            </a:r>
            <a:r>
              <a:rPr lang="hu-HU" sz="2400" b="1" dirty="0" smtClean="0">
                <a:solidFill>
                  <a:prstClr val="black"/>
                </a:solidFill>
              </a:rPr>
              <a:t>adós</a:t>
            </a:r>
            <a:r>
              <a:rPr lang="hu-HU" sz="2400" dirty="0" smtClean="0">
                <a:solidFill>
                  <a:prstClr val="black"/>
                </a:solidFill>
              </a:rPr>
              <a:t>	</a:t>
            </a:r>
            <a:r>
              <a:rPr lang="hu-HU" sz="2400" dirty="0">
                <a:solidFill>
                  <a:prstClr val="black"/>
                </a:solidFill>
              </a:rPr>
              <a:t> </a:t>
            </a:r>
            <a:endParaRPr lang="hu-HU" sz="2400" dirty="0" smtClean="0">
              <a:solidFill>
                <a:prstClr val="black"/>
              </a:solidFill>
            </a:endParaRPr>
          </a:p>
          <a:p>
            <a:pPr marL="514350" lvl="0" indent="-514350">
              <a:buNone/>
            </a:pPr>
            <a:r>
              <a:rPr lang="hu-HU" sz="2400" dirty="0">
                <a:solidFill>
                  <a:prstClr val="black"/>
                </a:solidFill>
              </a:rPr>
              <a:t>	</a:t>
            </a:r>
            <a:r>
              <a:rPr lang="hu-HU" sz="2400" dirty="0" smtClean="0">
                <a:solidFill>
                  <a:prstClr val="black"/>
                </a:solidFill>
              </a:rPr>
              <a:t>		[2. </a:t>
            </a:r>
            <a:r>
              <a:rPr lang="hu-HU" sz="2400" dirty="0">
                <a:solidFill>
                  <a:prstClr val="black"/>
                </a:solidFill>
              </a:rPr>
              <a:t>§ (1) </a:t>
            </a:r>
            <a:r>
              <a:rPr lang="hu-HU" sz="2400" dirty="0" err="1">
                <a:solidFill>
                  <a:prstClr val="black"/>
                </a:solidFill>
              </a:rPr>
              <a:t>bek</a:t>
            </a:r>
            <a:r>
              <a:rPr lang="hu-HU" sz="2400" dirty="0">
                <a:solidFill>
                  <a:prstClr val="black"/>
                </a:solidFill>
              </a:rPr>
              <a:t>.; </a:t>
            </a:r>
            <a:r>
              <a:rPr lang="hu-HU" sz="2400" dirty="0" smtClean="0">
                <a:solidFill>
                  <a:prstClr val="black"/>
                </a:solidFill>
              </a:rPr>
              <a:t> 3. § (1) </a:t>
            </a:r>
            <a:r>
              <a:rPr lang="hu-HU" sz="2400" dirty="0" err="1">
                <a:solidFill>
                  <a:prstClr val="black"/>
                </a:solidFill>
              </a:rPr>
              <a:t>bek</a:t>
            </a:r>
            <a:r>
              <a:rPr lang="hu-HU" sz="2400" dirty="0" smtClean="0">
                <a:solidFill>
                  <a:prstClr val="black"/>
                </a:solidFill>
              </a:rPr>
              <a:t>. a) pont és b) pont;  	6. § (1c) </a:t>
            </a:r>
            <a:r>
              <a:rPr lang="hu-HU" sz="2400" dirty="0" err="1">
                <a:solidFill>
                  <a:prstClr val="black"/>
                </a:solidFill>
              </a:rPr>
              <a:t>bek</a:t>
            </a:r>
            <a:r>
              <a:rPr lang="hu-HU" sz="2400" dirty="0" smtClean="0">
                <a:solidFill>
                  <a:prstClr val="black"/>
                </a:solidFill>
              </a:rPr>
              <a:t>. 		és (1d) </a:t>
            </a:r>
            <a:r>
              <a:rPr lang="hu-HU" sz="2400" dirty="0" err="1" smtClean="0">
                <a:solidFill>
                  <a:prstClr val="black"/>
                </a:solidFill>
              </a:rPr>
              <a:t>bek</a:t>
            </a:r>
            <a:r>
              <a:rPr lang="hu-HU" sz="2400" dirty="0" smtClean="0">
                <a:solidFill>
                  <a:prstClr val="black"/>
                </a:solidFill>
              </a:rPr>
              <a:t>.]</a:t>
            </a:r>
          </a:p>
          <a:p>
            <a:pPr marL="514350" lvl="0" indent="-514350">
              <a:buNone/>
            </a:pPr>
            <a:endParaRPr lang="hu-HU" sz="2400" dirty="0" smtClean="0">
              <a:solidFill>
                <a:prstClr val="black"/>
              </a:solidFill>
            </a:endParaRPr>
          </a:p>
          <a:p>
            <a:pPr marL="514350" lvl="0" indent="-514350">
              <a:buNone/>
            </a:pPr>
            <a:r>
              <a:rPr lang="hu-HU" sz="2400" dirty="0">
                <a:solidFill>
                  <a:prstClr val="black"/>
                </a:solidFill>
              </a:rPr>
              <a:t>	</a:t>
            </a:r>
            <a:r>
              <a:rPr lang="hu-HU" sz="2400" dirty="0" smtClean="0">
                <a:solidFill>
                  <a:prstClr val="black"/>
                </a:solidFill>
              </a:rPr>
              <a:t>		</a:t>
            </a:r>
            <a:r>
              <a:rPr lang="hu-HU" sz="2400" b="1" dirty="0" smtClean="0">
                <a:solidFill>
                  <a:prstClr val="black"/>
                </a:solidFill>
              </a:rPr>
              <a:t>hitelező </a:t>
            </a:r>
          </a:p>
          <a:p>
            <a:pPr marL="514350" lvl="0" indent="-514350">
              <a:buNone/>
            </a:pPr>
            <a:r>
              <a:rPr lang="hu-HU" sz="2400" dirty="0">
                <a:solidFill>
                  <a:prstClr val="black"/>
                </a:solidFill>
              </a:rPr>
              <a:t>	</a:t>
            </a:r>
            <a:r>
              <a:rPr lang="hu-HU" sz="2400" dirty="0" smtClean="0">
                <a:solidFill>
                  <a:prstClr val="black"/>
                </a:solidFill>
              </a:rPr>
              <a:t>		[3. </a:t>
            </a:r>
            <a:r>
              <a:rPr lang="hu-HU" sz="2400" dirty="0">
                <a:solidFill>
                  <a:prstClr val="black"/>
                </a:solidFill>
              </a:rPr>
              <a:t>§ (1) </a:t>
            </a:r>
            <a:r>
              <a:rPr lang="hu-HU" sz="2400" dirty="0" err="1">
                <a:solidFill>
                  <a:prstClr val="black"/>
                </a:solidFill>
              </a:rPr>
              <a:t>bek</a:t>
            </a:r>
            <a:r>
              <a:rPr lang="hu-HU" sz="2400" dirty="0" smtClean="0">
                <a:solidFill>
                  <a:prstClr val="black"/>
                </a:solidFill>
              </a:rPr>
              <a:t>. c) pont;  12. §; 46. § (7) </a:t>
            </a:r>
            <a:r>
              <a:rPr lang="hu-HU" sz="2400" dirty="0" err="1">
                <a:solidFill>
                  <a:prstClr val="black"/>
                </a:solidFill>
              </a:rPr>
              <a:t>bek</a:t>
            </a:r>
            <a:r>
              <a:rPr lang="hu-HU" sz="2400" dirty="0">
                <a:solidFill>
                  <a:prstClr val="black"/>
                </a:solidFill>
              </a:rPr>
              <a:t>. </a:t>
            </a:r>
            <a:r>
              <a:rPr lang="hu-HU" sz="2400" dirty="0" smtClean="0">
                <a:solidFill>
                  <a:prstClr val="black"/>
                </a:solidFill>
              </a:rPr>
              <a:t> REG 	díj;  </a:t>
            </a:r>
          </a:p>
          <a:p>
            <a:pPr marL="514350" lvl="0" indent="-514350">
              <a:buNone/>
            </a:pPr>
            <a:r>
              <a:rPr lang="hu-HU" sz="2400" dirty="0">
                <a:solidFill>
                  <a:prstClr val="black"/>
                </a:solidFill>
              </a:rPr>
              <a:t>	</a:t>
            </a:r>
            <a:r>
              <a:rPr lang="hu-HU" sz="2400" dirty="0" smtClean="0">
                <a:solidFill>
                  <a:prstClr val="black"/>
                </a:solidFill>
              </a:rPr>
              <a:t>		46. </a:t>
            </a:r>
            <a:r>
              <a:rPr lang="hu-HU" sz="2400" dirty="0">
                <a:solidFill>
                  <a:prstClr val="black"/>
                </a:solidFill>
              </a:rPr>
              <a:t>§ </a:t>
            </a:r>
            <a:r>
              <a:rPr lang="hu-HU" sz="2400" dirty="0" smtClean="0">
                <a:solidFill>
                  <a:prstClr val="black"/>
                </a:solidFill>
              </a:rPr>
              <a:t>(8) </a:t>
            </a:r>
            <a:r>
              <a:rPr lang="hu-HU" sz="2400" dirty="0" err="1" smtClean="0">
                <a:solidFill>
                  <a:prstClr val="black"/>
                </a:solidFill>
              </a:rPr>
              <a:t>bek</a:t>
            </a:r>
            <a:r>
              <a:rPr lang="hu-HU" sz="2400" dirty="0" smtClean="0">
                <a:solidFill>
                  <a:prstClr val="black"/>
                </a:solidFill>
              </a:rPr>
              <a:t>. behajthat. ig.]</a:t>
            </a:r>
          </a:p>
          <a:p>
            <a:pPr marL="514350" lvl="0" indent="-514350">
              <a:buNone/>
            </a:pPr>
            <a:endParaRPr lang="hu-HU" sz="2400" dirty="0" smtClean="0">
              <a:solidFill>
                <a:prstClr val="black"/>
              </a:solidFill>
            </a:endParaRPr>
          </a:p>
          <a:p>
            <a:pPr marL="514350" lvl="0" indent="-514350">
              <a:buNone/>
            </a:pPr>
            <a:r>
              <a:rPr lang="hu-HU" sz="2400" dirty="0">
                <a:solidFill>
                  <a:prstClr val="black"/>
                </a:solidFill>
              </a:rPr>
              <a:t>		</a:t>
            </a:r>
            <a:r>
              <a:rPr lang="hu-HU" sz="2400" dirty="0" smtClean="0">
                <a:solidFill>
                  <a:prstClr val="black"/>
                </a:solidFill>
              </a:rPr>
              <a:t>	</a:t>
            </a:r>
            <a:r>
              <a:rPr lang="hu-HU" sz="2400" b="1" dirty="0" smtClean="0">
                <a:solidFill>
                  <a:prstClr val="black"/>
                </a:solidFill>
              </a:rPr>
              <a:t>felszámoló (vagyonfelügyelő) </a:t>
            </a:r>
          </a:p>
          <a:p>
            <a:pPr marL="514350" lvl="0" indent="-514350">
              <a:buNone/>
            </a:pPr>
            <a:r>
              <a:rPr lang="hu-HU" sz="2400" dirty="0">
                <a:solidFill>
                  <a:prstClr val="black"/>
                </a:solidFill>
              </a:rPr>
              <a:t>	</a:t>
            </a:r>
            <a:r>
              <a:rPr lang="hu-HU" sz="2400" dirty="0" smtClean="0">
                <a:solidFill>
                  <a:prstClr val="black"/>
                </a:solidFill>
              </a:rPr>
              <a:t>		[114/2006. (V.12.) Korm. r.; 357/2011. (XII.30.) Korm. r.]</a:t>
            </a:r>
          </a:p>
          <a:p>
            <a:pPr marL="514350" lvl="0" indent="-514350">
              <a:buNone/>
            </a:pPr>
            <a:endParaRPr lang="hu-HU" sz="2400" dirty="0" smtClean="0">
              <a:solidFill>
                <a:prstClr val="black"/>
              </a:solidFill>
            </a:endParaRPr>
          </a:p>
          <a:p>
            <a:pPr marL="514350" lvl="0" indent="-514350">
              <a:buNone/>
            </a:pPr>
            <a:r>
              <a:rPr lang="hu-HU" sz="2400" dirty="0">
                <a:solidFill>
                  <a:prstClr val="black"/>
                </a:solidFill>
              </a:rPr>
              <a:t>	</a:t>
            </a:r>
            <a:r>
              <a:rPr lang="hu-HU" sz="2400" dirty="0" smtClean="0">
                <a:solidFill>
                  <a:prstClr val="black"/>
                </a:solidFill>
              </a:rPr>
              <a:t>		</a:t>
            </a:r>
            <a:r>
              <a:rPr lang="hu-HU" sz="2400" b="1" dirty="0" smtClean="0">
                <a:solidFill>
                  <a:prstClr val="black"/>
                </a:solidFill>
              </a:rPr>
              <a:t>egyéb érdekelt</a:t>
            </a:r>
          </a:p>
          <a:p>
            <a:pPr marL="514350" lvl="0" indent="-514350">
              <a:buNone/>
            </a:pPr>
            <a:r>
              <a:rPr lang="hu-HU" sz="2400" dirty="0">
                <a:solidFill>
                  <a:prstClr val="black"/>
                </a:solidFill>
              </a:rPr>
              <a:t>	</a:t>
            </a:r>
            <a:r>
              <a:rPr lang="hu-HU" sz="2400" dirty="0" smtClean="0">
                <a:solidFill>
                  <a:prstClr val="black"/>
                </a:solidFill>
              </a:rPr>
              <a:t>	</a:t>
            </a:r>
            <a:r>
              <a:rPr lang="hu-HU" sz="2400" dirty="0">
                <a:solidFill>
                  <a:prstClr val="black"/>
                </a:solidFill>
              </a:rPr>
              <a:t> </a:t>
            </a:r>
            <a:r>
              <a:rPr lang="hu-HU" sz="2400" dirty="0" smtClean="0">
                <a:solidFill>
                  <a:prstClr val="black"/>
                </a:solidFill>
              </a:rPr>
              <a:t>	[</a:t>
            </a:r>
            <a:r>
              <a:rPr lang="hu-HU" sz="2400" dirty="0">
                <a:solidFill>
                  <a:prstClr val="black"/>
                </a:solidFill>
              </a:rPr>
              <a:t>6. § </a:t>
            </a:r>
            <a:r>
              <a:rPr lang="hu-HU" sz="2400" dirty="0" smtClean="0">
                <a:solidFill>
                  <a:prstClr val="black"/>
                </a:solidFill>
              </a:rPr>
              <a:t>(4) </a:t>
            </a:r>
            <a:r>
              <a:rPr lang="hu-HU" sz="2400" dirty="0" err="1">
                <a:solidFill>
                  <a:prstClr val="black"/>
                </a:solidFill>
              </a:rPr>
              <a:t>bek</a:t>
            </a:r>
            <a:r>
              <a:rPr lang="hu-HU" sz="2400" dirty="0">
                <a:solidFill>
                  <a:prstClr val="black"/>
                </a:solidFill>
              </a:rPr>
              <a:t>.; </a:t>
            </a:r>
            <a:r>
              <a:rPr lang="hu-HU" sz="2400" dirty="0" smtClean="0">
                <a:solidFill>
                  <a:prstClr val="black"/>
                </a:solidFill>
              </a:rPr>
              <a:t> 51. §]</a:t>
            </a:r>
            <a:endParaRPr lang="hu-HU" sz="2400" dirty="0">
              <a:solidFill>
                <a:prstClr val="black"/>
              </a:solidFill>
            </a:endParaRPr>
          </a:p>
          <a:p>
            <a:pPr>
              <a:buNone/>
            </a:pPr>
            <a:endParaRPr lang="hu-HU" dirty="0"/>
          </a:p>
        </p:txBody>
      </p:sp>
    </p:spTree>
    <p:extLst>
      <p:ext uri="{BB962C8B-B14F-4D97-AF65-F5344CB8AC3E}">
        <p14:creationId xmlns:p14="http://schemas.microsoft.com/office/powerpoint/2010/main" val="36247325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79512" y="116632"/>
            <a:ext cx="8712968" cy="6552728"/>
          </a:xfrm>
        </p:spPr>
        <p:txBody>
          <a:bodyPr>
            <a:normAutofit fontScale="70000" lnSpcReduction="20000"/>
          </a:bodyPr>
          <a:lstStyle/>
          <a:p>
            <a:pPr algn="ctr">
              <a:buNone/>
            </a:pPr>
            <a:r>
              <a:rPr lang="hu-HU" sz="5200" b="1" u="sng" dirty="0"/>
              <a:t>Az </a:t>
            </a:r>
            <a:r>
              <a:rPr lang="hu-HU" sz="5200" b="1" u="sng" dirty="0" err="1"/>
              <a:t>fmh</a:t>
            </a:r>
            <a:r>
              <a:rPr lang="hu-HU" sz="5200" b="1" u="sng" dirty="0"/>
              <a:t>. kibocsátásának esetei</a:t>
            </a:r>
            <a:endParaRPr lang="hu-HU" sz="5200" u="sng" dirty="0"/>
          </a:p>
          <a:p>
            <a:pPr algn="ctr">
              <a:buNone/>
            </a:pPr>
            <a:r>
              <a:rPr lang="hu-HU" sz="5200" b="1" dirty="0"/>
              <a:t>[</a:t>
            </a:r>
            <a:r>
              <a:rPr lang="hu-HU" sz="5200" b="1" dirty="0" err="1"/>
              <a:t>Fmh</a:t>
            </a:r>
            <a:r>
              <a:rPr lang="hu-HU" sz="5200" b="1" dirty="0"/>
              <a:t>. tv. 3. § (2)- (4a)]</a:t>
            </a:r>
            <a:endParaRPr lang="hu-HU" sz="5200" dirty="0"/>
          </a:p>
          <a:p>
            <a:pPr>
              <a:buNone/>
            </a:pPr>
            <a:r>
              <a:rPr lang="hu-HU" b="1" dirty="0"/>
              <a:t> </a:t>
            </a:r>
            <a:endParaRPr lang="hu-HU" dirty="0"/>
          </a:p>
          <a:p>
            <a:pPr>
              <a:buNone/>
            </a:pPr>
            <a:r>
              <a:rPr lang="hu-HU" b="1" dirty="0"/>
              <a:t> </a:t>
            </a:r>
            <a:r>
              <a:rPr lang="hu-HU" sz="4000" u="sng" dirty="0" smtClean="0"/>
              <a:t>kizárólag</a:t>
            </a:r>
            <a:r>
              <a:rPr lang="hu-HU" sz="4000" dirty="0" smtClean="0"/>
              <a:t> </a:t>
            </a:r>
            <a:r>
              <a:rPr lang="hu-HU" sz="4000" dirty="0"/>
              <a:t>pénzkövetelés </a:t>
            </a:r>
          </a:p>
          <a:p>
            <a:pPr marL="2689225" indent="0"/>
            <a:r>
              <a:rPr lang="hu-HU" sz="4000" dirty="0"/>
              <a:t> </a:t>
            </a:r>
            <a:r>
              <a:rPr lang="hu-HU" sz="4000" dirty="0" smtClean="0"/>
              <a:t>lejárt</a:t>
            </a:r>
            <a:endParaRPr lang="hu-HU" sz="4000" dirty="0"/>
          </a:p>
          <a:p>
            <a:pPr>
              <a:buNone/>
            </a:pPr>
            <a:r>
              <a:rPr lang="hu-HU" sz="4000" dirty="0"/>
              <a:t> </a:t>
            </a:r>
          </a:p>
          <a:p>
            <a:pPr marL="2689225" indent="0"/>
            <a:r>
              <a:rPr lang="hu-HU" sz="4000" dirty="0"/>
              <a:t> </a:t>
            </a:r>
            <a:r>
              <a:rPr lang="hu-HU" sz="4000" dirty="0" smtClean="0"/>
              <a:t>összegszerűség </a:t>
            </a:r>
            <a:endParaRPr lang="hu-HU" sz="4000" dirty="0"/>
          </a:p>
          <a:p>
            <a:pPr>
              <a:buNone/>
            </a:pPr>
            <a:r>
              <a:rPr lang="hu-HU" sz="4000" dirty="0" smtClean="0"/>
              <a:t>				  1 </a:t>
            </a:r>
            <a:r>
              <a:rPr lang="hu-HU" sz="4000" dirty="0"/>
              <a:t>M Ft (bagatell követelés/ </a:t>
            </a:r>
            <a:r>
              <a:rPr lang="hu-HU" sz="4000" dirty="0" smtClean="0"/>
              <a:t>kötelező 				  értékhatár</a:t>
            </a:r>
            <a:r>
              <a:rPr lang="hu-HU" sz="4000" dirty="0"/>
              <a:t>)</a:t>
            </a:r>
          </a:p>
          <a:p>
            <a:pPr>
              <a:buNone/>
            </a:pPr>
            <a:r>
              <a:rPr lang="hu-HU" sz="4000" dirty="0" smtClean="0"/>
              <a:t>				  1 </a:t>
            </a:r>
            <a:r>
              <a:rPr lang="hu-HU" sz="4000" dirty="0"/>
              <a:t>M Ft-  400 M Ft</a:t>
            </a:r>
          </a:p>
          <a:p>
            <a:pPr>
              <a:buNone/>
            </a:pPr>
            <a:r>
              <a:rPr lang="hu-HU" sz="4000" dirty="0" smtClean="0"/>
              <a:t>				  400 </a:t>
            </a:r>
            <a:r>
              <a:rPr lang="hu-HU" sz="4000" dirty="0"/>
              <a:t>M Ft felett</a:t>
            </a:r>
          </a:p>
          <a:p>
            <a:pPr>
              <a:buNone/>
            </a:pPr>
            <a:r>
              <a:rPr lang="hu-HU" sz="4000" dirty="0"/>
              <a:t> </a:t>
            </a:r>
          </a:p>
          <a:p>
            <a:pPr marL="2689225" indent="0"/>
            <a:r>
              <a:rPr lang="hu-HU" sz="4000" dirty="0"/>
              <a:t> </a:t>
            </a:r>
            <a:r>
              <a:rPr lang="hu-HU" sz="4000" dirty="0" smtClean="0"/>
              <a:t>munkaviszonyból </a:t>
            </a:r>
            <a:r>
              <a:rPr lang="hu-HU" sz="4000" dirty="0"/>
              <a:t>eredő csak akkor, ha</a:t>
            </a:r>
          </a:p>
          <a:p>
            <a:pPr>
              <a:buNone/>
            </a:pPr>
            <a:r>
              <a:rPr lang="hu-HU" sz="4000" dirty="0"/>
              <a:t> </a:t>
            </a:r>
          </a:p>
          <a:p>
            <a:pPr marL="2689225" indent="0"/>
            <a:r>
              <a:rPr lang="hu-HU" sz="4000" dirty="0"/>
              <a:t> </a:t>
            </a:r>
            <a:r>
              <a:rPr lang="hu-HU" sz="4000" dirty="0" smtClean="0"/>
              <a:t>belföldi </a:t>
            </a:r>
            <a:r>
              <a:rPr lang="hu-HU" sz="4000" dirty="0"/>
              <a:t>idézési cím</a:t>
            </a:r>
          </a:p>
          <a:p>
            <a:pPr>
              <a:buNone/>
            </a:pPr>
            <a:endParaRPr lang="hu-HU" dirty="0"/>
          </a:p>
        </p:txBody>
      </p:sp>
    </p:spTree>
    <p:extLst>
      <p:ext uri="{BB962C8B-B14F-4D97-AF65-F5344CB8AC3E}">
        <p14:creationId xmlns:p14="http://schemas.microsoft.com/office/powerpoint/2010/main" val="14161301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a:bodyPr>
          <a:lstStyle/>
          <a:p>
            <a:pPr algn="ctr">
              <a:buNone/>
            </a:pPr>
            <a:r>
              <a:rPr lang="hu-HU" sz="2200" b="1" u="sng" dirty="0" err="1" smtClean="0">
                <a:latin typeface="Times New Roman" panose="02020603050405020304" pitchFamily="18" charset="0"/>
                <a:cs typeface="Times New Roman" panose="02020603050405020304" pitchFamily="18" charset="0"/>
              </a:rPr>
              <a:t>Fmh</a:t>
            </a:r>
            <a:r>
              <a:rPr lang="hu-HU" sz="2200" b="1" u="sng" dirty="0" smtClean="0">
                <a:latin typeface="Times New Roman" panose="02020603050405020304" pitchFamily="18" charset="0"/>
                <a:cs typeface="Times New Roman" panose="02020603050405020304" pitchFamily="18" charset="0"/>
              </a:rPr>
              <a:t>. kibocsátása</a:t>
            </a:r>
          </a:p>
          <a:p>
            <a:pPr algn="ctr">
              <a:buNone/>
            </a:pPr>
            <a:endParaRPr lang="hu-HU" sz="2000" dirty="0">
              <a:latin typeface="Times New Roman" panose="02020603050405020304" pitchFamily="18" charset="0"/>
              <a:cs typeface="Times New Roman" panose="02020603050405020304" pitchFamily="18" charset="0"/>
            </a:endParaRPr>
          </a:p>
          <a:p>
            <a:pPr algn="just">
              <a:buNone/>
            </a:pPr>
            <a:r>
              <a:rPr lang="hu-HU" sz="2200" dirty="0" smtClean="0">
                <a:latin typeface="Times New Roman" panose="02020603050405020304" pitchFamily="18" charset="0"/>
                <a:cs typeface="Times New Roman" panose="02020603050405020304" pitchFamily="18" charset="0"/>
              </a:rPr>
              <a:t>		•	</a:t>
            </a:r>
            <a:r>
              <a:rPr lang="hu-HU" sz="2200" b="1" dirty="0" smtClean="0">
                <a:latin typeface="Times New Roman" panose="02020603050405020304" pitchFamily="18" charset="0"/>
                <a:cs typeface="Times New Roman" panose="02020603050405020304" pitchFamily="18" charset="0"/>
              </a:rPr>
              <a:t>kérelemre </a:t>
            </a:r>
          </a:p>
          <a:p>
            <a:pPr algn="just">
              <a:buNone/>
            </a:pPr>
            <a:r>
              <a:rPr lang="hu-HU" sz="2200" dirty="0">
                <a:latin typeface="Times New Roman" panose="02020603050405020304" pitchFamily="18" charset="0"/>
                <a:cs typeface="Times New Roman" panose="02020603050405020304" pitchFamily="18" charset="0"/>
              </a:rPr>
              <a:t>	</a:t>
            </a:r>
            <a:r>
              <a:rPr lang="hu-HU" sz="2200" dirty="0" smtClean="0">
                <a:latin typeface="Times New Roman" panose="02020603050405020304" pitchFamily="18" charset="0"/>
                <a:cs typeface="Times New Roman" panose="02020603050405020304" pitchFamily="18" charset="0"/>
              </a:rPr>
              <a:t>[1. § (2) és (3) </a:t>
            </a:r>
            <a:r>
              <a:rPr lang="hu-HU" sz="2200" dirty="0" err="1" smtClean="0">
                <a:latin typeface="Times New Roman" panose="02020603050405020304" pitchFamily="18" charset="0"/>
                <a:cs typeface="Times New Roman" panose="02020603050405020304" pitchFamily="18" charset="0"/>
              </a:rPr>
              <a:t>bek</a:t>
            </a:r>
            <a:r>
              <a:rPr lang="hu-HU" sz="2200" dirty="0" smtClean="0">
                <a:latin typeface="Times New Roman" panose="02020603050405020304" pitchFamily="18" charset="0"/>
                <a:cs typeface="Times New Roman" panose="02020603050405020304" pitchFamily="18" charset="0"/>
              </a:rPr>
              <a:t>., 2. §, 10. § (1) </a:t>
            </a:r>
            <a:r>
              <a:rPr lang="hu-HU" sz="2200" dirty="0" err="1" smtClean="0">
                <a:latin typeface="Times New Roman" panose="02020603050405020304" pitchFamily="18" charset="0"/>
                <a:cs typeface="Times New Roman" panose="02020603050405020304" pitchFamily="18" charset="0"/>
              </a:rPr>
              <a:t>bek</a:t>
            </a:r>
            <a:r>
              <a:rPr lang="hu-HU" sz="2200" dirty="0" smtClean="0">
                <a:latin typeface="Times New Roman" panose="02020603050405020304" pitchFamily="18" charset="0"/>
                <a:cs typeface="Times New Roman" panose="02020603050405020304" pitchFamily="18" charset="0"/>
              </a:rPr>
              <a:t>., 11. § (1) </a:t>
            </a:r>
            <a:r>
              <a:rPr lang="hu-HU" sz="2200" dirty="0" err="1" smtClean="0">
                <a:latin typeface="Times New Roman" panose="02020603050405020304" pitchFamily="18" charset="0"/>
                <a:cs typeface="Times New Roman" panose="02020603050405020304" pitchFamily="18" charset="0"/>
              </a:rPr>
              <a:t>bek</a:t>
            </a:r>
            <a:r>
              <a:rPr lang="hu-HU" sz="2200" dirty="0" smtClean="0">
                <a:latin typeface="Times New Roman" panose="02020603050405020304" pitchFamily="18" charset="0"/>
                <a:cs typeface="Times New Roman" panose="02020603050405020304" pitchFamily="18" charset="0"/>
              </a:rPr>
              <a:t>., 13. § (1) és (2) </a:t>
            </a:r>
            <a:r>
              <a:rPr lang="hu-HU" sz="2200" dirty="0" err="1" smtClean="0">
                <a:latin typeface="Times New Roman" panose="02020603050405020304" pitchFamily="18" charset="0"/>
                <a:cs typeface="Times New Roman" panose="02020603050405020304" pitchFamily="18" charset="0"/>
              </a:rPr>
              <a:t>bek</a:t>
            </a:r>
            <a:r>
              <a:rPr lang="hu-HU" sz="2200" dirty="0" smtClean="0">
                <a:latin typeface="Times New Roman" panose="02020603050405020304" pitchFamily="18" charset="0"/>
                <a:cs typeface="Times New Roman" panose="02020603050405020304" pitchFamily="18" charset="0"/>
              </a:rPr>
              <a:t>., 14. § (1) </a:t>
            </a:r>
            <a:r>
              <a:rPr lang="hu-HU" sz="2200" dirty="0" err="1" smtClean="0">
                <a:latin typeface="Times New Roman" panose="02020603050405020304" pitchFamily="18" charset="0"/>
                <a:cs typeface="Times New Roman" panose="02020603050405020304" pitchFamily="18" charset="0"/>
              </a:rPr>
              <a:t>bek</a:t>
            </a:r>
            <a:r>
              <a:rPr lang="hu-HU" sz="2200" dirty="0" smtClean="0">
                <a:latin typeface="Times New Roman" panose="02020603050405020304" pitchFamily="18" charset="0"/>
                <a:cs typeface="Times New Roman" panose="02020603050405020304" pitchFamily="18" charset="0"/>
              </a:rPr>
              <a:t>., 19. §,, 26. § (1) </a:t>
            </a:r>
            <a:r>
              <a:rPr lang="hu-HU" sz="2200" dirty="0" err="1" smtClean="0">
                <a:latin typeface="Times New Roman" panose="02020603050405020304" pitchFamily="18" charset="0"/>
                <a:cs typeface="Times New Roman" panose="02020603050405020304" pitchFamily="18" charset="0"/>
              </a:rPr>
              <a:t>bek</a:t>
            </a:r>
            <a:r>
              <a:rPr lang="hu-HU" sz="2200" dirty="0" smtClean="0">
                <a:latin typeface="Times New Roman" panose="02020603050405020304" pitchFamily="18" charset="0"/>
                <a:cs typeface="Times New Roman" panose="02020603050405020304" pitchFamily="18" charset="0"/>
              </a:rPr>
              <a:t>.]</a:t>
            </a:r>
          </a:p>
          <a:p>
            <a:pPr algn="just">
              <a:buNone/>
            </a:pPr>
            <a:r>
              <a:rPr lang="hu-HU" sz="2200" dirty="0">
                <a:latin typeface="Times New Roman" panose="02020603050405020304" pitchFamily="18" charset="0"/>
                <a:cs typeface="Times New Roman" panose="02020603050405020304" pitchFamily="18" charset="0"/>
              </a:rPr>
              <a:t>	</a:t>
            </a:r>
          </a:p>
          <a:p>
            <a:pPr algn="just">
              <a:buNone/>
            </a:pPr>
            <a:r>
              <a:rPr lang="hu-HU" sz="2200" dirty="0" smtClean="0">
                <a:latin typeface="Times New Roman" panose="02020603050405020304" pitchFamily="18" charset="0"/>
                <a:cs typeface="Times New Roman" panose="02020603050405020304" pitchFamily="18" charset="0"/>
              </a:rPr>
              <a:t>		•	</a:t>
            </a:r>
            <a:r>
              <a:rPr lang="hu-HU" sz="2200" b="1" dirty="0" smtClean="0">
                <a:latin typeface="Times New Roman" panose="02020603050405020304" pitchFamily="18" charset="0"/>
                <a:cs typeface="Times New Roman" panose="02020603050405020304" pitchFamily="18" charset="0"/>
              </a:rPr>
              <a:t>tartalma  </a:t>
            </a:r>
            <a:r>
              <a:rPr lang="nl-NL" sz="2200" dirty="0" smtClean="0">
                <a:latin typeface="Times New Roman" panose="02020603050405020304" pitchFamily="18" charset="0"/>
                <a:cs typeface="Times New Roman" panose="02020603050405020304" pitchFamily="18" charset="0"/>
              </a:rPr>
              <a:t>[</a:t>
            </a:r>
            <a:r>
              <a:rPr lang="hu-HU" sz="2200" dirty="0">
                <a:solidFill>
                  <a:srgbClr val="000000"/>
                </a:solidFill>
                <a:latin typeface="Times New Roman"/>
                <a:cs typeface="Times New Roman"/>
              </a:rPr>
              <a:t>27. § (1)- (3) </a:t>
            </a:r>
            <a:r>
              <a:rPr lang="hu-HU" sz="2200" dirty="0" err="1">
                <a:solidFill>
                  <a:srgbClr val="000000"/>
                </a:solidFill>
                <a:latin typeface="Times New Roman"/>
                <a:cs typeface="Times New Roman"/>
              </a:rPr>
              <a:t>bek</a:t>
            </a:r>
            <a:r>
              <a:rPr lang="hu-HU" sz="2200" dirty="0" smtClean="0">
                <a:solidFill>
                  <a:srgbClr val="000000"/>
                </a:solidFill>
                <a:latin typeface="Times New Roman"/>
                <a:cs typeface="Times New Roman"/>
              </a:rPr>
              <a:t>.]</a:t>
            </a:r>
          </a:p>
          <a:p>
            <a:pPr algn="just">
              <a:buNone/>
            </a:pPr>
            <a:endParaRPr lang="hu-HU" sz="2200" dirty="0">
              <a:solidFill>
                <a:srgbClr val="000000"/>
              </a:solidFill>
              <a:latin typeface="Times New Roman"/>
              <a:cs typeface="Times New Roman"/>
            </a:endParaRPr>
          </a:p>
          <a:p>
            <a:pPr marL="0" indent="0" algn="just">
              <a:spcBef>
                <a:spcPts val="528"/>
              </a:spcBef>
              <a:buNone/>
            </a:pPr>
            <a:r>
              <a:rPr lang="hu-HU" sz="2200" dirty="0" smtClean="0">
                <a:solidFill>
                  <a:srgbClr val="000000"/>
                </a:solidFill>
                <a:latin typeface="Times New Roman"/>
                <a:cs typeface="Times New Roman"/>
              </a:rPr>
              <a:t>	•	</a:t>
            </a:r>
            <a:r>
              <a:rPr lang="hu-HU" sz="2200" b="1" dirty="0" smtClean="0">
                <a:solidFill>
                  <a:srgbClr val="000000"/>
                </a:solidFill>
                <a:latin typeface="Times New Roman"/>
                <a:cs typeface="Times New Roman"/>
              </a:rPr>
              <a:t>ellentmondás</a:t>
            </a:r>
            <a:r>
              <a:rPr lang="hu-HU" sz="2200" dirty="0" smtClean="0">
                <a:solidFill>
                  <a:srgbClr val="000000"/>
                </a:solidFill>
                <a:latin typeface="Times New Roman"/>
                <a:cs typeface="Times New Roman"/>
              </a:rPr>
              <a:t> </a:t>
            </a:r>
          </a:p>
          <a:p>
            <a:pPr marL="0" indent="0" algn="just">
              <a:spcBef>
                <a:spcPts val="528"/>
              </a:spcBef>
              <a:buNone/>
            </a:pPr>
            <a:r>
              <a:rPr lang="nl-NL" sz="2200" dirty="0" smtClean="0">
                <a:solidFill>
                  <a:srgbClr val="000000"/>
                </a:solidFill>
                <a:latin typeface="Times New Roman"/>
                <a:cs typeface="Times New Roman"/>
              </a:rPr>
              <a:t>[</a:t>
            </a:r>
            <a:r>
              <a:rPr lang="hu-HU" sz="2200" dirty="0" smtClean="0">
                <a:solidFill>
                  <a:srgbClr val="000000"/>
                </a:solidFill>
                <a:latin typeface="Times New Roman"/>
                <a:cs typeface="Times New Roman"/>
              </a:rPr>
              <a:t>28. </a:t>
            </a:r>
            <a:r>
              <a:rPr lang="hu-HU" sz="2200" dirty="0">
                <a:solidFill>
                  <a:srgbClr val="000000"/>
                </a:solidFill>
                <a:latin typeface="Times New Roman"/>
                <a:cs typeface="Times New Roman"/>
              </a:rPr>
              <a:t>§ (1)- </a:t>
            </a:r>
            <a:r>
              <a:rPr lang="hu-HU" sz="2200" dirty="0" smtClean="0">
                <a:solidFill>
                  <a:srgbClr val="000000"/>
                </a:solidFill>
                <a:latin typeface="Times New Roman"/>
                <a:cs typeface="Times New Roman"/>
              </a:rPr>
              <a:t>(4) </a:t>
            </a:r>
            <a:r>
              <a:rPr lang="hu-HU" sz="2200" dirty="0" err="1">
                <a:solidFill>
                  <a:srgbClr val="000000"/>
                </a:solidFill>
                <a:latin typeface="Times New Roman"/>
                <a:cs typeface="Times New Roman"/>
              </a:rPr>
              <a:t>bek</a:t>
            </a:r>
            <a:r>
              <a:rPr lang="hu-HU" sz="2200" dirty="0" smtClean="0">
                <a:solidFill>
                  <a:srgbClr val="000000"/>
                </a:solidFill>
                <a:latin typeface="Times New Roman"/>
                <a:cs typeface="Times New Roman"/>
              </a:rPr>
              <a:t>., 29. § (1) </a:t>
            </a:r>
            <a:r>
              <a:rPr lang="hu-HU" sz="2200" dirty="0" err="1" smtClean="0">
                <a:solidFill>
                  <a:srgbClr val="000000"/>
                </a:solidFill>
                <a:latin typeface="Times New Roman"/>
                <a:cs typeface="Times New Roman"/>
              </a:rPr>
              <a:t>bek</a:t>
            </a:r>
            <a:r>
              <a:rPr lang="hu-HU" sz="2200" dirty="0" smtClean="0">
                <a:solidFill>
                  <a:srgbClr val="000000"/>
                </a:solidFill>
                <a:latin typeface="Times New Roman"/>
                <a:cs typeface="Times New Roman"/>
              </a:rPr>
              <a:t>., 36. § (1) és (2) </a:t>
            </a:r>
            <a:r>
              <a:rPr lang="hu-HU" sz="2200" dirty="0" err="1" smtClean="0">
                <a:solidFill>
                  <a:srgbClr val="000000"/>
                </a:solidFill>
                <a:latin typeface="Times New Roman"/>
                <a:cs typeface="Times New Roman"/>
              </a:rPr>
              <a:t>bek</a:t>
            </a:r>
            <a:r>
              <a:rPr lang="hu-HU" sz="2200" dirty="0" smtClean="0">
                <a:solidFill>
                  <a:srgbClr val="000000"/>
                </a:solidFill>
                <a:latin typeface="Times New Roman"/>
                <a:cs typeface="Times New Roman"/>
              </a:rPr>
              <a:t>., 37. § (1) </a:t>
            </a:r>
            <a:r>
              <a:rPr lang="hu-HU" sz="2200" dirty="0" err="1" smtClean="0">
                <a:solidFill>
                  <a:srgbClr val="000000"/>
                </a:solidFill>
                <a:latin typeface="Times New Roman"/>
                <a:cs typeface="Times New Roman"/>
              </a:rPr>
              <a:t>bek</a:t>
            </a:r>
            <a:r>
              <a:rPr lang="hu-HU" sz="2200" dirty="0" smtClean="0">
                <a:solidFill>
                  <a:srgbClr val="000000"/>
                </a:solidFill>
                <a:latin typeface="Times New Roman"/>
                <a:cs typeface="Times New Roman"/>
              </a:rPr>
              <a:t>.]</a:t>
            </a:r>
            <a:endParaRPr lang="hu-HU" dirty="0"/>
          </a:p>
          <a:p>
            <a:pPr algn="just">
              <a:buNone/>
            </a:pPr>
            <a:endParaRPr lang="nl-NL" sz="2200" dirty="0">
              <a:latin typeface="Times New Roman" panose="02020603050405020304" pitchFamily="18" charset="0"/>
              <a:cs typeface="Times New Roman" panose="02020603050405020304" pitchFamily="18" charset="0"/>
            </a:endParaRPr>
          </a:p>
          <a:p>
            <a:pPr marL="0" indent="0" algn="just">
              <a:buNone/>
            </a:pPr>
            <a:endParaRPr lang="hu-HU" sz="4000" dirty="0">
              <a:cs typeface="Arial"/>
            </a:endParaRPr>
          </a:p>
        </p:txBody>
      </p:sp>
    </p:spTree>
    <p:extLst>
      <p:ext uri="{BB962C8B-B14F-4D97-AF65-F5344CB8AC3E}">
        <p14:creationId xmlns:p14="http://schemas.microsoft.com/office/powerpoint/2010/main" val="1734746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Dia számának helye 5"/>
          <p:cNvSpPr>
            <a:spLocks noGrp="1"/>
          </p:cNvSpPr>
          <p:nvPr>
            <p:ph type="sldNum" sz="quarter" idx="12"/>
          </p:nvPr>
        </p:nvSpPr>
        <p:spPr>
          <a:noFill/>
          <a:ln>
            <a:miter lim="800000"/>
            <a:headEnd/>
            <a:tailEnd/>
          </a:ln>
        </p:spPr>
        <p:txBody>
          <a:bodyPr/>
          <a:lstStyle/>
          <a:p>
            <a:fld id="{E40C987E-3DC9-447E-B87D-E1C7448526F8}" type="slidenum">
              <a:rPr lang="hu-HU" altLang="hu-HU"/>
              <a:pPr/>
              <a:t>22</a:t>
            </a:fld>
            <a:endParaRPr lang="hu-HU" altLang="hu-HU"/>
          </a:p>
        </p:txBody>
      </p:sp>
      <p:sp>
        <p:nvSpPr>
          <p:cNvPr id="126979" name="Rectangle 3"/>
          <p:cNvSpPr>
            <a:spLocks noGrp="1" noChangeArrowheads="1"/>
          </p:cNvSpPr>
          <p:nvPr>
            <p:ph type="body" idx="1"/>
          </p:nvPr>
        </p:nvSpPr>
        <p:spPr>
          <a:xfrm>
            <a:off x="0" y="0"/>
            <a:ext cx="9144000" cy="6858000"/>
          </a:xfrm>
        </p:spPr>
        <p:txBody>
          <a:bodyPr/>
          <a:lstStyle/>
          <a:p>
            <a:pPr algn="ctr">
              <a:lnSpc>
                <a:spcPct val="80000"/>
              </a:lnSpc>
              <a:buNone/>
              <a:defRPr/>
            </a:pPr>
            <a:endParaRPr lang="hu-HU" altLang="hu-HU" sz="2400" b="1" dirty="0" smtClean="0"/>
          </a:p>
          <a:p>
            <a:pPr algn="ctr">
              <a:lnSpc>
                <a:spcPct val="80000"/>
              </a:lnSpc>
              <a:buNone/>
              <a:defRPr/>
            </a:pPr>
            <a:r>
              <a:rPr lang="hu-HU" altLang="hu-HU" sz="2800" b="1" dirty="0" smtClean="0"/>
              <a:t>Közjegyző szerepe</a:t>
            </a:r>
            <a:endParaRPr lang="hu-HU" altLang="hu-HU" sz="2800" dirty="0" smtClean="0"/>
          </a:p>
          <a:p>
            <a:pPr algn="just" eaLnBrk="1" hangingPunct="1">
              <a:lnSpc>
                <a:spcPct val="80000"/>
              </a:lnSpc>
              <a:defRPr/>
            </a:pPr>
            <a:endParaRPr lang="hu-HU" altLang="hu-HU" sz="2000" dirty="0" smtClean="0"/>
          </a:p>
          <a:p>
            <a:pPr algn="just" eaLnBrk="1" hangingPunct="1">
              <a:lnSpc>
                <a:spcPct val="80000"/>
              </a:lnSpc>
              <a:defRPr/>
            </a:pPr>
            <a:r>
              <a:rPr lang="hu-HU" altLang="hu-HU" sz="2400" b="1" dirty="0" smtClean="0"/>
              <a:t>jogszolgáltató hatósági </a:t>
            </a:r>
            <a:r>
              <a:rPr lang="hu-HU" altLang="hu-HU" sz="2400" dirty="0" smtClean="0"/>
              <a:t>tevékenységgel járuljanak hozzá a jogviták elkerüléséhez, és ezzel a  tevékenységükkel tehermentesítsék a bíróságokat </a:t>
            </a:r>
          </a:p>
          <a:p>
            <a:pPr algn="just" eaLnBrk="1" hangingPunct="1">
              <a:lnSpc>
                <a:spcPct val="80000"/>
              </a:lnSpc>
              <a:defRPr/>
            </a:pPr>
            <a:endParaRPr lang="hu-HU" altLang="hu-HU" sz="2400" dirty="0" smtClean="0"/>
          </a:p>
          <a:p>
            <a:pPr algn="just" eaLnBrk="1" hangingPunct="1">
              <a:lnSpc>
                <a:spcPct val="80000"/>
              </a:lnSpc>
              <a:defRPr/>
            </a:pPr>
            <a:r>
              <a:rPr lang="hu-HU" altLang="hu-HU" sz="2400" b="1" dirty="0" smtClean="0"/>
              <a:t>közhitelességgel</a:t>
            </a:r>
            <a:r>
              <a:rPr lang="hu-HU" altLang="hu-HU" sz="2400" dirty="0" smtClean="0"/>
              <a:t> felruházott közjegyzők a jogügyletekről és jogi jelentőségű tényekről </a:t>
            </a:r>
            <a:r>
              <a:rPr lang="hu-HU" altLang="hu-HU" sz="2400" b="1" dirty="0" smtClean="0"/>
              <a:t>közokiratot</a:t>
            </a:r>
            <a:r>
              <a:rPr lang="hu-HU" altLang="hu-HU" sz="2400" dirty="0" smtClean="0"/>
              <a:t> állítanak ki, és </a:t>
            </a:r>
          </a:p>
          <a:p>
            <a:pPr algn="just" eaLnBrk="1" hangingPunct="1">
              <a:lnSpc>
                <a:spcPct val="80000"/>
              </a:lnSpc>
              <a:defRPr/>
            </a:pPr>
            <a:r>
              <a:rPr lang="hu-HU" altLang="hu-HU" sz="2400" dirty="0" smtClean="0"/>
              <a:t>lefolytatják a hatáskörükbe utalt hagyatéki eljárást és egyéb </a:t>
            </a:r>
            <a:r>
              <a:rPr lang="hu-HU" altLang="hu-HU" sz="2400" b="1" dirty="0" err="1" smtClean="0"/>
              <a:t>nemperes</a:t>
            </a:r>
            <a:r>
              <a:rPr lang="hu-HU" altLang="hu-HU" sz="2400" b="1" dirty="0" smtClean="0"/>
              <a:t> eljárásokat</a:t>
            </a:r>
            <a:endParaRPr lang="hu-HU" altLang="hu-HU" sz="2400" dirty="0" smtClean="0"/>
          </a:p>
          <a:p>
            <a:pPr marL="0" indent="0" algn="just" eaLnBrk="1" hangingPunct="1">
              <a:lnSpc>
                <a:spcPct val="80000"/>
              </a:lnSpc>
              <a:buFontTx/>
              <a:buNone/>
              <a:defRPr/>
            </a:pPr>
            <a:endParaRPr lang="hu-HU" altLang="hu-HU" sz="2400" dirty="0" smtClean="0"/>
          </a:p>
          <a:p>
            <a:pPr algn="just" eaLnBrk="1" hangingPunct="1">
              <a:lnSpc>
                <a:spcPct val="80000"/>
              </a:lnSpc>
              <a:defRPr/>
            </a:pPr>
            <a:r>
              <a:rPr lang="hu-HU" altLang="hu-HU" sz="2400" dirty="0" smtClean="0"/>
              <a:t>A közjegyző a jogügyletekről és jogi jelentőségű tényekről </a:t>
            </a:r>
            <a:r>
              <a:rPr lang="hu-HU" altLang="hu-HU" sz="2400" b="1" dirty="0" smtClean="0"/>
              <a:t>közokiratot állít ki, okiratokat őriz meg</a:t>
            </a:r>
            <a:r>
              <a:rPr lang="hu-HU" altLang="hu-HU" sz="2400" dirty="0" smtClean="0"/>
              <a:t>, a felek megbízásából </a:t>
            </a:r>
            <a:r>
              <a:rPr lang="hu-HU" altLang="hu-HU" sz="2400" b="1" dirty="0" smtClean="0"/>
              <a:t>pénzt, értéktárgyat és értékpapírt vesz át </a:t>
            </a:r>
            <a:r>
              <a:rPr lang="hu-HU" altLang="hu-HU" sz="2400" dirty="0" smtClean="0"/>
              <a:t>a jogosult részére történő átadás végett, a feleket a hatáskörébe utalt eljárásokkal kapcsolatban - a felek esélyegyenlőségének biztosításával – </a:t>
            </a:r>
            <a:r>
              <a:rPr lang="hu-HU" altLang="hu-HU" sz="2400" b="1" dirty="0" smtClean="0"/>
              <a:t>kioktatással segíti </a:t>
            </a:r>
            <a:r>
              <a:rPr lang="hu-HU" altLang="hu-HU" sz="2400" dirty="0" smtClean="0"/>
              <a:t>jogaik gyakorlásában és kötelességeik teljesítésében  </a:t>
            </a:r>
          </a:p>
          <a:p>
            <a:pPr marL="0" indent="0" algn="just" eaLnBrk="1" hangingPunct="1">
              <a:lnSpc>
                <a:spcPct val="80000"/>
              </a:lnSpc>
              <a:buNone/>
              <a:defRPr/>
            </a:pPr>
            <a:r>
              <a:rPr lang="hu-HU" altLang="hu-HU" sz="2400" dirty="0" smtClean="0"/>
              <a:t>     [</a:t>
            </a:r>
            <a:r>
              <a:rPr lang="hu-HU" sz="2400" dirty="0" smtClean="0">
                <a:solidFill>
                  <a:srgbClr val="000000"/>
                </a:solidFill>
              </a:rPr>
              <a:t>1991. évi XLI tv. (</a:t>
            </a:r>
            <a:r>
              <a:rPr lang="hu-HU" sz="2400" dirty="0" err="1" smtClean="0">
                <a:solidFill>
                  <a:srgbClr val="000000"/>
                </a:solidFill>
              </a:rPr>
              <a:t>Kjtv</a:t>
            </a:r>
            <a:r>
              <a:rPr lang="hu-HU" sz="2400" dirty="0" smtClean="0">
                <a:solidFill>
                  <a:srgbClr val="000000"/>
                </a:solidFill>
              </a:rPr>
              <a:t>.) 1. § (2) </a:t>
            </a:r>
            <a:r>
              <a:rPr lang="hu-HU" sz="2400" dirty="0" err="1" smtClean="0">
                <a:solidFill>
                  <a:srgbClr val="000000"/>
                </a:solidFill>
              </a:rPr>
              <a:t>bek</a:t>
            </a:r>
            <a:r>
              <a:rPr lang="hu-HU" sz="2400" dirty="0" smtClean="0">
                <a:solidFill>
                  <a:srgbClr val="000000"/>
                </a:solidFill>
              </a:rPr>
              <a:t>.] </a:t>
            </a:r>
            <a:endParaRPr lang="hu-HU" altLang="hu-HU" sz="2400" dirty="0" smtClean="0"/>
          </a:p>
        </p:txBody>
      </p:sp>
    </p:spTree>
    <p:extLst>
      <p:ext uri="{BB962C8B-B14F-4D97-AF65-F5344CB8AC3E}">
        <p14:creationId xmlns:p14="http://schemas.microsoft.com/office/powerpoint/2010/main" val="20745011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ia számának helye 5"/>
          <p:cNvSpPr>
            <a:spLocks noGrp="1"/>
          </p:cNvSpPr>
          <p:nvPr>
            <p:ph type="sldNum" sz="quarter" idx="12"/>
          </p:nvPr>
        </p:nvSpPr>
        <p:spPr>
          <a:noFill/>
          <a:ln>
            <a:miter lim="800000"/>
            <a:headEnd/>
            <a:tailEnd/>
          </a:ln>
        </p:spPr>
        <p:txBody>
          <a:bodyPr/>
          <a:lstStyle/>
          <a:p>
            <a:fld id="{F5633717-A5C0-4233-9D78-AED021C74BD0}" type="slidenum">
              <a:rPr lang="hu-HU" altLang="hu-HU"/>
              <a:pPr/>
              <a:t>23</a:t>
            </a:fld>
            <a:endParaRPr lang="hu-HU" altLang="hu-HU"/>
          </a:p>
        </p:txBody>
      </p:sp>
      <p:sp>
        <p:nvSpPr>
          <p:cNvPr id="140291" name="Rectangle 3"/>
          <p:cNvSpPr>
            <a:spLocks noGrp="1" noChangeArrowheads="1"/>
          </p:cNvSpPr>
          <p:nvPr>
            <p:ph type="body" idx="1"/>
          </p:nvPr>
        </p:nvSpPr>
        <p:spPr>
          <a:xfrm>
            <a:off x="0" y="0"/>
            <a:ext cx="9144000" cy="6858000"/>
          </a:xfrm>
        </p:spPr>
        <p:txBody>
          <a:bodyPr/>
          <a:lstStyle/>
          <a:p>
            <a:pPr algn="ctr">
              <a:lnSpc>
                <a:spcPct val="80000"/>
              </a:lnSpc>
              <a:buNone/>
              <a:defRPr/>
            </a:pPr>
            <a:r>
              <a:rPr lang="hu-HU" altLang="hu-HU" sz="2800" b="1" dirty="0" smtClean="0"/>
              <a:t>A közjegyzővé válás jogszabályi feltételeiről </a:t>
            </a:r>
            <a:endParaRPr lang="hu-HU" altLang="hu-HU" sz="2800" dirty="0" smtClean="0"/>
          </a:p>
          <a:p>
            <a:pPr eaLnBrk="1" hangingPunct="1">
              <a:lnSpc>
                <a:spcPct val="80000"/>
              </a:lnSpc>
              <a:defRPr/>
            </a:pPr>
            <a:endParaRPr lang="hu-HU" altLang="hu-HU" sz="1600" dirty="0" smtClean="0"/>
          </a:p>
          <a:p>
            <a:pPr eaLnBrk="1" hangingPunct="1">
              <a:lnSpc>
                <a:spcPct val="80000"/>
              </a:lnSpc>
              <a:defRPr/>
            </a:pPr>
            <a:endParaRPr lang="hu-HU" altLang="hu-HU" sz="1600" dirty="0" smtClean="0"/>
          </a:p>
          <a:p>
            <a:pPr eaLnBrk="1" hangingPunct="1">
              <a:lnSpc>
                <a:spcPct val="80000"/>
              </a:lnSpc>
              <a:defRPr/>
            </a:pPr>
            <a:r>
              <a:rPr lang="hu-HU" altLang="hu-HU" sz="2400" dirty="0" smtClean="0"/>
              <a:t>A közjegyzőt az </a:t>
            </a:r>
            <a:r>
              <a:rPr lang="hu-HU" altLang="hu-HU" sz="2400" b="1" dirty="0" smtClean="0"/>
              <a:t>igazságügyi miniszter nevezi ki </a:t>
            </a:r>
            <a:r>
              <a:rPr lang="hu-HU" altLang="hu-HU" sz="2400" dirty="0" smtClean="0"/>
              <a:t>határozatlan időre, a kinevezés tartalmazza a közjegyző székhelyét, egy székhelyen több közjegyző is lehet. </a:t>
            </a:r>
          </a:p>
          <a:p>
            <a:pPr marL="0" indent="0" eaLnBrk="1" hangingPunct="1">
              <a:lnSpc>
                <a:spcPct val="80000"/>
              </a:lnSpc>
              <a:buFontTx/>
              <a:buNone/>
              <a:defRPr/>
            </a:pPr>
            <a:endParaRPr lang="hu-HU" altLang="hu-HU" sz="2400" b="1" dirty="0" smtClean="0"/>
          </a:p>
          <a:p>
            <a:pPr eaLnBrk="1" hangingPunct="1">
              <a:lnSpc>
                <a:spcPct val="80000"/>
              </a:lnSpc>
              <a:defRPr/>
            </a:pPr>
            <a:r>
              <a:rPr lang="hu-HU" altLang="hu-HU" sz="2400" b="1" dirty="0" smtClean="0"/>
              <a:t>Ennek feltételei: </a:t>
            </a:r>
          </a:p>
          <a:p>
            <a:pPr eaLnBrk="1" hangingPunct="1">
              <a:lnSpc>
                <a:spcPct val="80000"/>
              </a:lnSpc>
              <a:defRPr/>
            </a:pPr>
            <a:r>
              <a:rPr lang="hu-HU" altLang="hu-HU" sz="2400" dirty="0" smtClean="0"/>
              <a:t>magyar állampolgár</a:t>
            </a:r>
          </a:p>
          <a:p>
            <a:pPr eaLnBrk="1" hangingPunct="1">
              <a:lnSpc>
                <a:spcPct val="80000"/>
              </a:lnSpc>
              <a:defRPr/>
            </a:pPr>
            <a:r>
              <a:rPr lang="hu-HU" altLang="hu-HU" sz="2400" dirty="0" smtClean="0"/>
              <a:t>büntetlen előélet</a:t>
            </a:r>
          </a:p>
          <a:p>
            <a:pPr eaLnBrk="1" hangingPunct="1">
              <a:lnSpc>
                <a:spcPct val="80000"/>
              </a:lnSpc>
              <a:defRPr/>
            </a:pPr>
            <a:r>
              <a:rPr lang="hu-HU" altLang="hu-HU" sz="2400" dirty="0" smtClean="0"/>
              <a:t>választójoggal rendelkezik</a:t>
            </a:r>
          </a:p>
          <a:p>
            <a:pPr eaLnBrk="1" hangingPunct="1">
              <a:lnSpc>
                <a:spcPct val="80000"/>
              </a:lnSpc>
              <a:defRPr/>
            </a:pPr>
            <a:r>
              <a:rPr lang="hu-HU" altLang="hu-HU" sz="2400" dirty="0" smtClean="0"/>
              <a:t>egyetemi, jogi végzettséggel rendelkezik</a:t>
            </a:r>
          </a:p>
          <a:p>
            <a:pPr eaLnBrk="1" hangingPunct="1">
              <a:lnSpc>
                <a:spcPct val="80000"/>
              </a:lnSpc>
              <a:defRPr/>
            </a:pPr>
            <a:r>
              <a:rPr lang="hu-HU" altLang="hu-HU" sz="2400" dirty="0" smtClean="0"/>
              <a:t>jogi szakvizsgát tett</a:t>
            </a:r>
          </a:p>
          <a:p>
            <a:pPr eaLnBrk="1" hangingPunct="1">
              <a:lnSpc>
                <a:spcPct val="80000"/>
              </a:lnSpc>
              <a:defRPr/>
            </a:pPr>
            <a:r>
              <a:rPr lang="hu-HU" altLang="hu-HU" sz="2400" dirty="0" smtClean="0"/>
              <a:t>legalább 3 évi közjegyzői helyettesi gyakorlat (kiváltható: bíró, ügyész, ügyvéd, jogtanácsos, közjegyző)</a:t>
            </a:r>
          </a:p>
          <a:p>
            <a:pPr eaLnBrk="1" hangingPunct="1">
              <a:lnSpc>
                <a:spcPct val="80000"/>
              </a:lnSpc>
              <a:defRPr/>
            </a:pPr>
            <a:r>
              <a:rPr lang="hu-HU" altLang="hu-HU" sz="2400" dirty="0" smtClean="0"/>
              <a:t>vagyonnyilatkozatot tett</a:t>
            </a:r>
            <a:endParaRPr lang="hu-HU" altLang="hu-HU" sz="2400" u="sng" dirty="0" smtClean="0"/>
          </a:p>
        </p:txBody>
      </p:sp>
    </p:spTree>
    <p:extLst>
      <p:ext uri="{BB962C8B-B14F-4D97-AF65-F5344CB8AC3E}">
        <p14:creationId xmlns:p14="http://schemas.microsoft.com/office/powerpoint/2010/main" val="6254484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Dia számának helye 5"/>
          <p:cNvSpPr>
            <a:spLocks noGrp="1"/>
          </p:cNvSpPr>
          <p:nvPr>
            <p:ph type="sldNum" sz="quarter" idx="12"/>
          </p:nvPr>
        </p:nvSpPr>
        <p:spPr>
          <a:noFill/>
          <a:ln>
            <a:miter lim="800000"/>
            <a:headEnd/>
            <a:tailEnd/>
          </a:ln>
        </p:spPr>
        <p:txBody>
          <a:bodyPr/>
          <a:lstStyle/>
          <a:p>
            <a:fld id="{4D320612-E592-4061-AEBE-9CBB80D4EB42}" type="slidenum">
              <a:rPr lang="hu-HU" altLang="hu-HU"/>
              <a:pPr/>
              <a:t>24</a:t>
            </a:fld>
            <a:endParaRPr lang="hu-HU" altLang="hu-HU"/>
          </a:p>
        </p:txBody>
      </p:sp>
      <p:sp>
        <p:nvSpPr>
          <p:cNvPr id="139267" name="Rectangle 3"/>
          <p:cNvSpPr>
            <a:spLocks noGrp="1" noChangeArrowheads="1"/>
          </p:cNvSpPr>
          <p:nvPr>
            <p:ph type="body" idx="1"/>
          </p:nvPr>
        </p:nvSpPr>
        <p:spPr>
          <a:xfrm>
            <a:off x="0" y="0"/>
            <a:ext cx="9144000" cy="6858000"/>
          </a:xfrm>
        </p:spPr>
        <p:txBody>
          <a:bodyPr/>
          <a:lstStyle/>
          <a:p>
            <a:pPr algn="ctr">
              <a:lnSpc>
                <a:spcPct val="80000"/>
              </a:lnSpc>
              <a:buNone/>
              <a:defRPr/>
            </a:pPr>
            <a:r>
              <a:rPr lang="hu-HU" altLang="hu-HU" sz="2800" b="1" dirty="0" smtClean="0"/>
              <a:t>Alapelvek</a:t>
            </a:r>
            <a:br>
              <a:rPr lang="hu-HU" altLang="hu-HU" sz="2800" b="1" dirty="0" smtClean="0"/>
            </a:br>
            <a:r>
              <a:rPr lang="hu-HU" altLang="hu-HU" sz="2400" dirty="0" smtClean="0"/>
              <a:t>[</a:t>
            </a:r>
            <a:r>
              <a:rPr lang="hu-HU" sz="2400" dirty="0" smtClean="0">
                <a:solidFill>
                  <a:srgbClr val="000000"/>
                </a:solidFill>
              </a:rPr>
              <a:t>A közjegyzőkről szóló 1991.évi  XLI. tv. </a:t>
            </a:r>
            <a:r>
              <a:rPr lang="hu-HU" altLang="hu-HU" sz="2400" dirty="0" smtClean="0"/>
              <a:t>]</a:t>
            </a:r>
            <a:endParaRPr lang="hu-HU" altLang="hu-HU" sz="2400" b="1" dirty="0" smtClean="0"/>
          </a:p>
          <a:p>
            <a:pPr algn="just" eaLnBrk="1" hangingPunct="1">
              <a:lnSpc>
                <a:spcPct val="80000"/>
              </a:lnSpc>
              <a:defRPr/>
            </a:pPr>
            <a:endParaRPr lang="hu-HU" altLang="hu-HU" sz="1400" b="1" dirty="0" smtClean="0"/>
          </a:p>
          <a:p>
            <a:pPr algn="just" eaLnBrk="1" hangingPunct="1">
              <a:lnSpc>
                <a:spcPct val="80000"/>
              </a:lnSpc>
              <a:defRPr/>
            </a:pPr>
            <a:r>
              <a:rPr lang="hu-HU" altLang="hu-HU" sz="1800" b="1" dirty="0" smtClean="0"/>
              <a:t>közhitelesség</a:t>
            </a:r>
            <a:r>
              <a:rPr lang="hu-HU" altLang="hu-HU" sz="1800" dirty="0" smtClean="0"/>
              <a:t>, bizalom: tartalom valódi, a másolat az eredetivel azonos, stb.</a:t>
            </a:r>
          </a:p>
          <a:p>
            <a:pPr algn="just" eaLnBrk="1" hangingPunct="1">
              <a:lnSpc>
                <a:spcPct val="80000"/>
              </a:lnSpc>
              <a:defRPr/>
            </a:pPr>
            <a:r>
              <a:rPr lang="hu-HU" altLang="hu-HU" sz="1800" b="1" dirty="0" smtClean="0"/>
              <a:t>függetlenség</a:t>
            </a:r>
            <a:r>
              <a:rPr lang="hu-HU" altLang="hu-HU" sz="1800" dirty="0" smtClean="0"/>
              <a:t>: csak a törvénynek van alávetve, és nem utasítható</a:t>
            </a:r>
          </a:p>
          <a:p>
            <a:pPr algn="just" eaLnBrk="1" hangingPunct="1">
              <a:lnSpc>
                <a:spcPct val="80000"/>
              </a:lnSpc>
              <a:defRPr/>
            </a:pPr>
            <a:r>
              <a:rPr lang="hu-HU" altLang="hu-HU" sz="1800" b="1" dirty="0" smtClean="0"/>
              <a:t>pártatlanság: </a:t>
            </a:r>
            <a:r>
              <a:rPr lang="hu-HU" altLang="hu-HU" sz="1800" dirty="0" smtClean="0"/>
              <a:t>a közjegyző az ügyekben részrehajlás nélkül, hivatását személyesen gyakorolva köteles eljárni</a:t>
            </a:r>
          </a:p>
          <a:p>
            <a:pPr algn="just" eaLnBrk="1" hangingPunct="1">
              <a:lnSpc>
                <a:spcPct val="80000"/>
              </a:lnSpc>
              <a:defRPr/>
            </a:pPr>
            <a:r>
              <a:rPr lang="hu-HU" altLang="hu-HU" sz="1800" b="1" dirty="0" smtClean="0"/>
              <a:t>összeférhetetlenség: </a:t>
            </a:r>
            <a:r>
              <a:rPr lang="hu-HU" altLang="hu-HU" sz="1800" dirty="0" smtClean="0"/>
              <a:t>a közjegyző nem járhat el abban az ügyben, amelyben mint bíró a Pp. bíró kizárására vonatkozó szabálya szerint nem járhatna el. Minden más keresőtevékenység tiltott, kivétel művészi, oktatói, tudományos, műszaki alkotói, irodalmi és sporttevékenység. </a:t>
            </a:r>
          </a:p>
          <a:p>
            <a:pPr algn="just" eaLnBrk="1" hangingPunct="1">
              <a:lnSpc>
                <a:spcPct val="80000"/>
              </a:lnSpc>
              <a:defRPr/>
            </a:pPr>
            <a:r>
              <a:rPr lang="hu-HU" altLang="hu-HU" sz="1800" b="1" dirty="0" smtClean="0"/>
              <a:t>titoktartás:</a:t>
            </a:r>
            <a:r>
              <a:rPr lang="hu-HU" altLang="hu-HU" sz="1800" dirty="0" smtClean="0"/>
              <a:t>  a közjegyzőt az eljárása során tudomására jutott adat és tény tekintetében titoktartási kötelezettség terheli, a kötelezettsége a közjegyzői tevékenység megszűnése után is fennmarad. A fél jogutódja, és a törvényes képviselői a titoktartási kötelezettség alól felmentést adhat. </a:t>
            </a:r>
          </a:p>
          <a:p>
            <a:pPr algn="just" eaLnBrk="1" hangingPunct="1">
              <a:lnSpc>
                <a:spcPct val="80000"/>
              </a:lnSpc>
              <a:defRPr/>
            </a:pPr>
            <a:r>
              <a:rPr lang="hu-HU" altLang="hu-HU" sz="1800" b="1" dirty="0" smtClean="0">
                <a:effectLst>
                  <a:outerShdw blurRad="38100" dist="38100" dir="2700000" algn="tl">
                    <a:srgbClr val="C0C0C0"/>
                  </a:outerShdw>
                </a:effectLst>
              </a:rPr>
              <a:t>közreműködés megtagadása</a:t>
            </a:r>
            <a:r>
              <a:rPr lang="hu-HU" altLang="hu-HU" sz="1800" dirty="0" smtClean="0"/>
              <a:t>: köteles megtagadni a közreműködését, ha a kötelességeivel nem egyeztethető össze, így különösen ha közreműködését olyan jogügylethez kérik, amely jogszabály megkerülésére irányul, illetőleg amelynek célja, tiltott, vagy tisztességtelen. Aggályos körülmény, felhívni, rögzíteni, azt ellenzi, megtagadni. Az új módosítás a megtagadásnak írásbeli formáját írta elő „a közjegyző közreműködését végzéssel tagadja meg, a végzés írásban kell közölni azzal a közjegyzőt a közreműködésre felkérte. A közreműködést kérő fél a végzés felülvizsgálatát kérheti a közjegyző székhelye szerinti megyei bíróságtól.</a:t>
            </a:r>
          </a:p>
          <a:p>
            <a:pPr algn="just" eaLnBrk="1" hangingPunct="1">
              <a:lnSpc>
                <a:spcPct val="80000"/>
              </a:lnSpc>
              <a:defRPr/>
            </a:pPr>
            <a:r>
              <a:rPr lang="hu-HU" altLang="hu-HU" sz="1800" b="1" dirty="0" smtClean="0">
                <a:effectLst>
                  <a:outerShdw blurRad="38100" dist="38100" dir="2700000" algn="tl">
                    <a:srgbClr val="C0C0C0"/>
                  </a:outerShdw>
                </a:effectLst>
              </a:rPr>
              <a:t>közreműködési kötelezettség</a:t>
            </a:r>
            <a:r>
              <a:rPr lang="hu-HU" altLang="hu-HU" sz="1800" dirty="0" smtClean="0"/>
              <a:t>: a közjegyző közreműködését a már említett kivételes körülmények esetét kivéve , más okból nem tagadhatja meg.</a:t>
            </a:r>
          </a:p>
          <a:p>
            <a:pPr algn="just" eaLnBrk="1" hangingPunct="1">
              <a:lnSpc>
                <a:spcPct val="80000"/>
              </a:lnSpc>
              <a:defRPr/>
            </a:pPr>
            <a:r>
              <a:rPr lang="hu-HU" altLang="hu-HU" sz="1800" b="1" dirty="0" smtClean="0"/>
              <a:t>magasabb erkölcsi követelmény</a:t>
            </a:r>
            <a:r>
              <a:rPr lang="hu-HU" altLang="hu-HU" sz="1800" dirty="0" smtClean="0"/>
              <a:t>: a közjegyző sem hivatalában, sem hivatalán kívül nem tanúsíthat olyan magatartást, amely a feladatainak ellátásához szükséges közbizalmat megingathatja. </a:t>
            </a:r>
          </a:p>
        </p:txBody>
      </p:sp>
    </p:spTree>
    <p:extLst>
      <p:ext uri="{BB962C8B-B14F-4D97-AF65-F5344CB8AC3E}">
        <p14:creationId xmlns:p14="http://schemas.microsoft.com/office/powerpoint/2010/main" val="7603114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Dia számának helye 5"/>
          <p:cNvSpPr>
            <a:spLocks noGrp="1"/>
          </p:cNvSpPr>
          <p:nvPr>
            <p:ph type="sldNum" sz="quarter" idx="12"/>
          </p:nvPr>
        </p:nvSpPr>
        <p:spPr>
          <a:noFill/>
          <a:ln>
            <a:miter lim="800000"/>
            <a:headEnd/>
            <a:tailEnd/>
          </a:ln>
        </p:spPr>
        <p:txBody>
          <a:bodyPr/>
          <a:lstStyle/>
          <a:p>
            <a:fld id="{4C9C6458-0AB7-4DA9-B321-098EA06ED8AD}" type="slidenum">
              <a:rPr lang="hu-HU" altLang="hu-HU"/>
              <a:pPr/>
              <a:t>25</a:t>
            </a:fld>
            <a:endParaRPr lang="hu-HU" altLang="hu-HU"/>
          </a:p>
        </p:txBody>
      </p:sp>
      <p:sp>
        <p:nvSpPr>
          <p:cNvPr id="6147" name="Rectangle 3"/>
          <p:cNvSpPr>
            <a:spLocks noGrp="1" noChangeArrowheads="1"/>
          </p:cNvSpPr>
          <p:nvPr>
            <p:ph type="body" idx="1"/>
          </p:nvPr>
        </p:nvSpPr>
        <p:spPr>
          <a:xfrm>
            <a:off x="0" y="0"/>
            <a:ext cx="9144000" cy="6741368"/>
          </a:xfrm>
        </p:spPr>
        <p:txBody>
          <a:bodyPr/>
          <a:lstStyle/>
          <a:p>
            <a:pPr algn="just" eaLnBrk="1" hangingPunct="1">
              <a:lnSpc>
                <a:spcPct val="80000"/>
              </a:lnSpc>
              <a:defRPr/>
            </a:pPr>
            <a:endParaRPr lang="hu-HU" altLang="hu-HU" sz="1600" b="1" dirty="0" smtClean="0"/>
          </a:p>
          <a:p>
            <a:pPr algn="ctr">
              <a:lnSpc>
                <a:spcPct val="80000"/>
              </a:lnSpc>
              <a:buNone/>
              <a:defRPr/>
            </a:pPr>
            <a:r>
              <a:rPr lang="hu-HU" altLang="hu-HU" sz="2800" b="1" dirty="0" smtClean="0"/>
              <a:t>Hagyatéki eljárás</a:t>
            </a:r>
          </a:p>
          <a:p>
            <a:pPr algn="just" eaLnBrk="1" hangingPunct="1">
              <a:lnSpc>
                <a:spcPct val="80000"/>
              </a:lnSpc>
              <a:defRPr/>
            </a:pPr>
            <a:endParaRPr lang="hu-HU" altLang="hu-HU" sz="1600" b="1" dirty="0" smtClean="0"/>
          </a:p>
          <a:p>
            <a:pPr algn="just" eaLnBrk="1" hangingPunct="1">
              <a:lnSpc>
                <a:spcPct val="80000"/>
              </a:lnSpc>
              <a:buNone/>
              <a:defRPr/>
            </a:pPr>
            <a:r>
              <a:rPr lang="hu-HU" altLang="hu-HU" sz="2400" b="1" dirty="0" smtClean="0"/>
              <a:t>Definíció:</a:t>
            </a:r>
          </a:p>
          <a:p>
            <a:pPr marL="0" indent="0" algn="just" eaLnBrk="1" hangingPunct="1">
              <a:lnSpc>
                <a:spcPct val="80000"/>
              </a:lnSpc>
              <a:buFontTx/>
              <a:buNone/>
              <a:defRPr/>
            </a:pPr>
            <a:endParaRPr lang="hu-HU" altLang="hu-HU" sz="2400" dirty="0" smtClean="0"/>
          </a:p>
          <a:p>
            <a:pPr algn="just" eaLnBrk="1" hangingPunct="1">
              <a:lnSpc>
                <a:spcPct val="80000"/>
              </a:lnSpc>
              <a:defRPr/>
            </a:pPr>
            <a:r>
              <a:rPr lang="hu-HU" altLang="hu-HU" sz="2400" dirty="0" smtClean="0"/>
              <a:t>A hagyatéki eljárás olyan külön jogszabályban (törvényben) szabályozott </a:t>
            </a:r>
            <a:r>
              <a:rPr lang="hu-HU" altLang="hu-HU" sz="2400" dirty="0" err="1" smtClean="0"/>
              <a:t>nemperes</a:t>
            </a:r>
            <a:r>
              <a:rPr lang="hu-HU" altLang="hu-HU" sz="2400" dirty="0" smtClean="0"/>
              <a:t> eljárás, melynek célja az örökléssel kapcsolatos valamennyi kérdés jogvita nélkül történő rendezésének elősegítése, és az örökléssel (ipso </a:t>
            </a:r>
            <a:r>
              <a:rPr lang="hu-HU" altLang="hu-HU" sz="2400" dirty="0" err="1" smtClean="0"/>
              <a:t>iure</a:t>
            </a:r>
            <a:r>
              <a:rPr lang="hu-HU" altLang="hu-HU" sz="2400" dirty="0" smtClean="0"/>
              <a:t> örökléssel) együtt járó jogi változások realizálása</a:t>
            </a:r>
          </a:p>
          <a:p>
            <a:pPr marL="0" indent="0" algn="just" eaLnBrk="1" hangingPunct="1">
              <a:lnSpc>
                <a:spcPct val="80000"/>
              </a:lnSpc>
              <a:buFontTx/>
              <a:buNone/>
              <a:defRPr/>
            </a:pPr>
            <a:endParaRPr lang="hu-HU" altLang="hu-HU" sz="2400" dirty="0" smtClean="0"/>
          </a:p>
          <a:p>
            <a:pPr algn="just" eaLnBrk="1" hangingPunct="1">
              <a:lnSpc>
                <a:spcPct val="80000"/>
              </a:lnSpc>
              <a:defRPr/>
            </a:pPr>
            <a:r>
              <a:rPr lang="hu-HU" altLang="hu-HU" sz="2400" dirty="0" smtClean="0"/>
              <a:t>A hagyatéki eljárásban hozott végzés tanúsítja a bekövetkezett öröklést, azaz deklaratív hatályú és anyagi jogerővel nem bír, csupán alaki jogereje van.</a:t>
            </a:r>
          </a:p>
          <a:p>
            <a:pPr algn="just" eaLnBrk="1" hangingPunct="1">
              <a:lnSpc>
                <a:spcPct val="80000"/>
              </a:lnSpc>
              <a:defRPr/>
            </a:pPr>
            <a:endParaRPr lang="hu-HU" altLang="hu-HU" sz="2400" dirty="0" smtClean="0"/>
          </a:p>
          <a:p>
            <a:pPr algn="just" eaLnBrk="1" hangingPunct="1">
              <a:lnSpc>
                <a:spcPct val="80000"/>
              </a:lnSpc>
              <a:defRPr/>
            </a:pPr>
            <a:r>
              <a:rPr lang="hu-HU" altLang="hu-HU" sz="2400" dirty="0" smtClean="0"/>
              <a:t>A hagyatéki eljárásról szóló 2010. évi XXXVIII. tv. [6/1958 (VII.1) IM rendelet]</a:t>
            </a:r>
          </a:p>
        </p:txBody>
      </p:sp>
    </p:spTree>
    <p:extLst>
      <p:ext uri="{BB962C8B-B14F-4D97-AF65-F5344CB8AC3E}">
        <p14:creationId xmlns:p14="http://schemas.microsoft.com/office/powerpoint/2010/main" val="18434668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Dia számának helye 5"/>
          <p:cNvSpPr>
            <a:spLocks noGrp="1"/>
          </p:cNvSpPr>
          <p:nvPr>
            <p:ph type="sldNum" sz="quarter" idx="12"/>
          </p:nvPr>
        </p:nvSpPr>
        <p:spPr>
          <a:noFill/>
          <a:ln>
            <a:miter lim="800000"/>
            <a:headEnd/>
            <a:tailEnd/>
          </a:ln>
        </p:spPr>
        <p:txBody>
          <a:bodyPr/>
          <a:lstStyle/>
          <a:p>
            <a:fld id="{8EE29896-67C0-4F67-AC5B-867F5EA21B76}" type="slidenum">
              <a:rPr lang="hu-HU" altLang="hu-HU"/>
              <a:pPr/>
              <a:t>26</a:t>
            </a:fld>
            <a:endParaRPr lang="hu-HU" altLang="hu-HU"/>
          </a:p>
        </p:txBody>
      </p:sp>
      <p:sp>
        <p:nvSpPr>
          <p:cNvPr id="148483" name="Rectangle 3"/>
          <p:cNvSpPr>
            <a:spLocks noGrp="1" noChangeArrowheads="1"/>
          </p:cNvSpPr>
          <p:nvPr>
            <p:ph type="body" idx="1"/>
          </p:nvPr>
        </p:nvSpPr>
        <p:spPr>
          <a:xfrm>
            <a:off x="0" y="0"/>
            <a:ext cx="9144000" cy="6857999"/>
          </a:xfrm>
        </p:spPr>
        <p:txBody>
          <a:bodyPr>
            <a:normAutofit fontScale="85000" lnSpcReduction="20000"/>
          </a:bodyPr>
          <a:lstStyle/>
          <a:p>
            <a:pPr algn="ctr">
              <a:lnSpc>
                <a:spcPct val="90000"/>
              </a:lnSpc>
              <a:buNone/>
              <a:defRPr/>
            </a:pPr>
            <a:r>
              <a:rPr lang="hu-HU" altLang="hu-HU" sz="2800" b="1" dirty="0" smtClean="0"/>
              <a:t>A hagyatéki eljárás megindul </a:t>
            </a:r>
            <a:endParaRPr lang="hu-HU" altLang="hu-HU" sz="2800" dirty="0" smtClean="0"/>
          </a:p>
          <a:p>
            <a:pPr eaLnBrk="1" hangingPunct="1">
              <a:lnSpc>
                <a:spcPct val="90000"/>
              </a:lnSpc>
              <a:defRPr/>
            </a:pPr>
            <a:endParaRPr lang="hu-HU" altLang="hu-HU" sz="1400" dirty="0" smtClean="0"/>
          </a:p>
          <a:p>
            <a:pPr eaLnBrk="1" hangingPunct="1">
              <a:lnSpc>
                <a:spcPct val="90000"/>
              </a:lnSpc>
              <a:defRPr/>
            </a:pPr>
            <a:r>
              <a:rPr lang="hu-HU" altLang="hu-HU" sz="2200" dirty="0" smtClean="0"/>
              <a:t>A hagyatéki eljárás hivatalból indul </a:t>
            </a:r>
            <a:r>
              <a:rPr lang="hu-HU" altLang="hu-HU" sz="2200" b="1" dirty="0" smtClean="0"/>
              <a:t>amikor a jegyző</a:t>
            </a:r>
          </a:p>
          <a:p>
            <a:pPr lvl="1" eaLnBrk="1" hangingPunct="1">
              <a:lnSpc>
                <a:spcPct val="90000"/>
              </a:lnSpc>
              <a:defRPr/>
            </a:pPr>
            <a:r>
              <a:rPr lang="hu-HU" altLang="hu-HU" sz="2200" dirty="0" smtClean="0"/>
              <a:t>halott vizsgálati bizonyítvány, </a:t>
            </a:r>
          </a:p>
          <a:p>
            <a:pPr lvl="1" eaLnBrk="1" hangingPunct="1">
              <a:lnSpc>
                <a:spcPct val="90000"/>
              </a:lnSpc>
              <a:defRPr/>
            </a:pPr>
            <a:r>
              <a:rPr lang="hu-HU" altLang="hu-HU" sz="2200" dirty="0" smtClean="0"/>
              <a:t>holtnak nyilvánító határozat alapján </a:t>
            </a:r>
          </a:p>
          <a:p>
            <a:pPr lvl="1" eaLnBrk="1" hangingPunct="1">
              <a:lnSpc>
                <a:spcPct val="90000"/>
              </a:lnSpc>
              <a:defRPr/>
            </a:pPr>
            <a:r>
              <a:rPr lang="hu-HU" altLang="hu-HU" sz="2200" dirty="0" smtClean="0"/>
              <a:t>olyan személy bejelentése alapján, akinek jogi érdeke fűződik  </a:t>
            </a:r>
          </a:p>
          <a:p>
            <a:pPr marL="0" indent="0" eaLnBrk="1" hangingPunct="1">
              <a:lnSpc>
                <a:spcPct val="90000"/>
              </a:lnSpc>
              <a:buFontTx/>
              <a:buNone/>
              <a:defRPr/>
            </a:pPr>
            <a:r>
              <a:rPr lang="hu-HU" altLang="hu-HU" sz="2200" b="1" dirty="0" smtClean="0"/>
              <a:t>        értesül a halálról. </a:t>
            </a:r>
          </a:p>
          <a:p>
            <a:pPr eaLnBrk="1" hangingPunct="1">
              <a:lnSpc>
                <a:spcPct val="90000"/>
              </a:lnSpc>
              <a:defRPr/>
            </a:pPr>
            <a:r>
              <a:rPr lang="hu-HU" altLang="hu-HU" sz="2200" dirty="0" smtClean="0"/>
              <a:t>közjegyző eljárása  az elsőfokú bíróság eljárásával azonos  hatályú </a:t>
            </a:r>
          </a:p>
          <a:p>
            <a:pPr eaLnBrk="1" hangingPunct="1">
              <a:lnSpc>
                <a:spcPct val="90000"/>
              </a:lnSpc>
              <a:defRPr/>
            </a:pPr>
            <a:r>
              <a:rPr lang="hu-HU" altLang="hu-HU" sz="2200" b="1" dirty="0" smtClean="0"/>
              <a:t>Illetékesség </a:t>
            </a:r>
            <a:r>
              <a:rPr lang="hu-HU" altLang="hu-HU" sz="2200" b="1" dirty="0" err="1" smtClean="0"/>
              <a:t>in</a:t>
            </a:r>
            <a:r>
              <a:rPr lang="hu-HU" altLang="hu-HU" sz="2200" b="1" dirty="0" smtClean="0"/>
              <a:t>. 4. § </a:t>
            </a:r>
            <a:r>
              <a:rPr lang="hu-HU" altLang="hu-HU" sz="2200" dirty="0" smtClean="0"/>
              <a:t>szigorú sorrend:</a:t>
            </a:r>
          </a:p>
          <a:p>
            <a:pPr marL="0" indent="0" algn="just" eaLnBrk="1" hangingPunct="1">
              <a:lnSpc>
                <a:spcPct val="90000"/>
              </a:lnSpc>
              <a:buFontTx/>
              <a:buNone/>
              <a:defRPr/>
            </a:pPr>
            <a:r>
              <a:rPr lang="hu-HU" altLang="hu-HU" sz="2200" b="1" dirty="0" smtClean="0"/>
              <a:t>	-  </a:t>
            </a:r>
            <a:r>
              <a:rPr lang="hu-HU" altLang="hu-HU" sz="2200" dirty="0" smtClean="0"/>
              <a:t>örökhagyó utolsó belföldi lakóhely - ennek hiányában-,</a:t>
            </a:r>
          </a:p>
          <a:p>
            <a:pPr marL="0" indent="0" algn="just" eaLnBrk="1" hangingPunct="1">
              <a:lnSpc>
                <a:spcPct val="90000"/>
              </a:lnSpc>
              <a:buFontTx/>
              <a:buNone/>
              <a:defRPr/>
            </a:pPr>
            <a:r>
              <a:rPr lang="hu-HU" altLang="hu-HU" sz="2200" dirty="0" smtClean="0"/>
              <a:t>	-  örökhagyó utolsó belföldi tartózkodási helye</a:t>
            </a:r>
          </a:p>
          <a:p>
            <a:pPr marL="0" indent="0" algn="just" eaLnBrk="1" hangingPunct="1">
              <a:lnSpc>
                <a:spcPct val="90000"/>
              </a:lnSpc>
              <a:buFontTx/>
              <a:buNone/>
              <a:defRPr/>
            </a:pPr>
            <a:r>
              <a:rPr lang="hu-HU" altLang="hu-HU" sz="2200" dirty="0" smtClean="0"/>
              <a:t>	-  ezek hiányában az elhalálozás helye - ha nem </a:t>
            </a:r>
            <a:r>
              <a:rPr lang="hu-HU" altLang="hu-HU" sz="2200" dirty="0" err="1" smtClean="0"/>
              <a:t>Mo-n</a:t>
            </a:r>
            <a:r>
              <a:rPr lang="hu-HU" altLang="hu-HU" sz="2200" dirty="0" smtClean="0"/>
              <a:t> -, akkor </a:t>
            </a:r>
          </a:p>
          <a:p>
            <a:pPr marL="0" indent="0" algn="just" eaLnBrk="1" hangingPunct="1">
              <a:lnSpc>
                <a:spcPct val="90000"/>
              </a:lnSpc>
              <a:buFontTx/>
              <a:buNone/>
              <a:defRPr/>
            </a:pPr>
            <a:r>
              <a:rPr lang="hu-HU" altLang="hu-HU" sz="2200" dirty="0" smtClean="0"/>
              <a:t>	-  a  vagyon fekvése </a:t>
            </a:r>
          </a:p>
          <a:p>
            <a:pPr marL="0" indent="0" algn="just" eaLnBrk="1" hangingPunct="1">
              <a:lnSpc>
                <a:spcPct val="90000"/>
              </a:lnSpc>
              <a:buFontTx/>
              <a:buNone/>
              <a:defRPr/>
            </a:pPr>
            <a:r>
              <a:rPr lang="hu-HU" sz="2200" dirty="0" smtClean="0"/>
              <a:t>	-  ezek hiányában a Magyar Országos Közjegyzői Kamara - az öröklésben érdekelt 	hozzá benyújtott kérelme alapján történő - kijelölése szerinti közjegyző illetékes.</a:t>
            </a:r>
          </a:p>
          <a:p>
            <a:pPr eaLnBrk="1" hangingPunct="1">
              <a:defRPr/>
            </a:pPr>
            <a:r>
              <a:rPr lang="hu-HU" sz="2200" dirty="0" smtClean="0"/>
              <a:t>Ha az illetékességet a vagyon fekvése határozza meg, és </a:t>
            </a:r>
            <a:r>
              <a:rPr lang="hu-HU" sz="2200" b="1" dirty="0" smtClean="0"/>
              <a:t>több közjegyző is eljárhatna</a:t>
            </a:r>
            <a:r>
              <a:rPr lang="hu-HU" sz="2200" dirty="0" smtClean="0"/>
              <a:t>, közülük az jár el, akit - az örökösként érdekeltek lakóhelyét és a vagyontárgyak fekvését figyelembe véve - a jegyző választ.</a:t>
            </a:r>
          </a:p>
          <a:p>
            <a:pPr eaLnBrk="1" hangingPunct="1">
              <a:defRPr/>
            </a:pPr>
            <a:r>
              <a:rPr lang="hu-HU" sz="2200" dirty="0" smtClean="0"/>
              <a:t>A hagyatéki eljárás lefolytatására illetékes közjegyző kizárólagos illetékességgel rendelkezik ugyanannak az örökhagyónak a hagyatékára vonatkozó újabb eljárásra (</a:t>
            </a:r>
            <a:r>
              <a:rPr lang="hu-HU" sz="2200" b="1" dirty="0" smtClean="0"/>
              <a:t>póthagyatéki eljárás, megismételt eljárás</a:t>
            </a:r>
            <a:r>
              <a:rPr lang="hu-HU" sz="2200" dirty="0" smtClean="0"/>
              <a:t>).</a:t>
            </a:r>
          </a:p>
          <a:p>
            <a:pPr eaLnBrk="1" hangingPunct="1">
              <a:defRPr/>
            </a:pPr>
            <a:r>
              <a:rPr lang="hu-HU" sz="2200" dirty="0" smtClean="0"/>
              <a:t>Ha a vagyon fekvése szerint több jegyző illetékes, az eljárás bármelyik előtt megindítható; az lesz illetékes, akinél az eljárást előbb indították meg.</a:t>
            </a:r>
          </a:p>
          <a:p>
            <a:pPr eaLnBrk="1" hangingPunct="1">
              <a:defRPr/>
            </a:pPr>
            <a:endParaRPr lang="hu-HU" sz="1400" dirty="0" smtClean="0"/>
          </a:p>
          <a:p>
            <a:pPr marL="0" indent="0" eaLnBrk="1" hangingPunct="1">
              <a:lnSpc>
                <a:spcPct val="90000"/>
              </a:lnSpc>
              <a:buFontTx/>
              <a:buNone/>
              <a:defRPr/>
            </a:pPr>
            <a:endParaRPr lang="hu-HU" altLang="hu-HU" sz="1600" dirty="0" smtClean="0"/>
          </a:p>
          <a:p>
            <a:pPr marL="0" indent="0" eaLnBrk="1" hangingPunct="1">
              <a:lnSpc>
                <a:spcPct val="90000"/>
              </a:lnSpc>
              <a:buFontTx/>
              <a:buNone/>
              <a:defRPr/>
            </a:pPr>
            <a:r>
              <a:rPr lang="hu-HU" altLang="hu-HU" sz="1600" dirty="0" smtClean="0"/>
              <a:t>	</a:t>
            </a:r>
            <a:endParaRPr lang="hu-HU" altLang="hu-HU" sz="1400" b="1" u="sng" dirty="0" smtClean="0"/>
          </a:p>
        </p:txBody>
      </p:sp>
      <p:pic>
        <p:nvPicPr>
          <p:cNvPr id="148484" name="Ink 4"/>
          <p:cNvPicPr>
            <a:picLocks noRot="1" noChangeAspect="1" noEditPoints="1" noChangeArrowheads="1" noChangeShapeType="1"/>
          </p:cNvPicPr>
          <p:nvPr/>
        </p:nvPicPr>
        <p:blipFill>
          <a:blip r:embed="rId3"/>
          <a:srcRect/>
          <a:stretch>
            <a:fillRect/>
          </a:stretch>
        </p:blipFill>
        <p:spPr bwMode="auto">
          <a:xfrm>
            <a:off x="0" y="0"/>
            <a:ext cx="0" cy="0"/>
          </a:xfrm>
          <a:prstGeom prst="rect">
            <a:avLst/>
          </a:prstGeom>
          <a:noFill/>
          <a:ln w="9525">
            <a:noFill/>
            <a:miter lim="800000"/>
            <a:headEnd/>
            <a:tailEnd/>
          </a:ln>
        </p:spPr>
      </p:pic>
      <p:sp>
        <p:nvSpPr>
          <p:cNvPr id="6150" name="Line 5"/>
          <p:cNvSpPr>
            <a:spLocks noChangeShapeType="1"/>
          </p:cNvSpPr>
          <p:nvPr/>
        </p:nvSpPr>
        <p:spPr bwMode="auto">
          <a:xfrm>
            <a:off x="7164388" y="4221163"/>
            <a:ext cx="0" cy="0"/>
          </a:xfrm>
          <a:prstGeom prst="line">
            <a:avLst/>
          </a:prstGeom>
          <a:noFill/>
          <a:ln w="9525">
            <a:solidFill>
              <a:schemeClr val="tx1"/>
            </a:solidFill>
            <a:round/>
            <a:headEnd/>
            <a:tailEnd type="triangle" w="med" len="med"/>
          </a:ln>
          <a:effectLst/>
        </p:spPr>
        <p:txBody>
          <a:bodyPr/>
          <a:lstStyle/>
          <a:p>
            <a:endParaRPr lang="hu-HU"/>
          </a:p>
        </p:txBody>
      </p:sp>
    </p:spTree>
    <p:extLst>
      <p:ext uri="{BB962C8B-B14F-4D97-AF65-F5344CB8AC3E}">
        <p14:creationId xmlns:p14="http://schemas.microsoft.com/office/powerpoint/2010/main" val="42626102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0"/>
            <a:ext cx="9144000" cy="6858000"/>
          </a:xfrm>
        </p:spPr>
        <p:txBody>
          <a:bodyPr>
            <a:normAutofit/>
          </a:bodyPr>
          <a:lstStyle/>
          <a:p>
            <a:pPr algn="ctr">
              <a:buNone/>
            </a:pPr>
            <a:r>
              <a:rPr lang="hu-HU" b="1" dirty="0" smtClean="0"/>
              <a:t>Hagyatékátadás</a:t>
            </a:r>
          </a:p>
          <a:p>
            <a:pPr>
              <a:buNone/>
            </a:pPr>
            <a:endParaRPr lang="hu-HU" dirty="0" smtClean="0"/>
          </a:p>
          <a:p>
            <a:pPr>
              <a:buNone/>
            </a:pPr>
            <a:r>
              <a:rPr lang="hu-HU" dirty="0" smtClean="0"/>
              <a:t>	     ideiglenes 		           		teljes</a:t>
            </a:r>
            <a:r>
              <a:rPr lang="hu-HU" dirty="0" smtClean="0">
                <a:cs typeface="Arial"/>
              </a:rPr>
              <a:t> </a:t>
            </a:r>
          </a:p>
          <a:p>
            <a:pPr>
              <a:buNone/>
            </a:pPr>
            <a:r>
              <a:rPr lang="hu-HU" dirty="0">
                <a:cs typeface="Arial"/>
              </a:rPr>
              <a:t>	 </a:t>
            </a:r>
            <a:r>
              <a:rPr lang="hu-HU" dirty="0" smtClean="0">
                <a:cs typeface="Arial"/>
              </a:rPr>
              <a:t>       [</a:t>
            </a:r>
            <a:r>
              <a:rPr lang="hu-HU" dirty="0">
                <a:cs typeface="Arial"/>
              </a:rPr>
              <a:t>85. §] </a:t>
            </a:r>
            <a:r>
              <a:rPr lang="hu-HU" dirty="0" smtClean="0">
                <a:cs typeface="Arial"/>
              </a:rPr>
              <a:t>				[83. § (1) és (2) </a:t>
            </a:r>
            <a:r>
              <a:rPr lang="hu-HU" dirty="0" err="1" smtClean="0">
                <a:cs typeface="Arial"/>
              </a:rPr>
              <a:t>bek</a:t>
            </a:r>
            <a:r>
              <a:rPr lang="hu-HU" dirty="0" smtClean="0">
                <a:cs typeface="Arial"/>
              </a:rPr>
              <a:t>.]</a:t>
            </a:r>
            <a:endParaRPr lang="hu-HU" dirty="0" smtClean="0"/>
          </a:p>
          <a:p>
            <a:pPr>
              <a:buNone/>
            </a:pPr>
            <a:endParaRPr lang="hu-HU" sz="2400" dirty="0" smtClean="0">
              <a:latin typeface="Arial"/>
              <a:cs typeface="Arial"/>
            </a:endParaRPr>
          </a:p>
          <a:p>
            <a:pPr>
              <a:buNone/>
            </a:pPr>
            <a:r>
              <a:rPr lang="hu-HU" sz="2400" dirty="0" smtClean="0">
                <a:latin typeface="Arial"/>
                <a:cs typeface="Arial"/>
              </a:rPr>
              <a:t>• </a:t>
            </a:r>
            <a:r>
              <a:rPr lang="hu-HU" sz="2400" dirty="0" smtClean="0">
                <a:cs typeface="Arial"/>
              </a:rPr>
              <a:t>jóhiszemű birtokosként 			</a:t>
            </a:r>
            <a:r>
              <a:rPr lang="hu-HU" sz="2400" dirty="0" smtClean="0">
                <a:latin typeface="Arial"/>
                <a:cs typeface="Arial"/>
              </a:rPr>
              <a:t>• </a:t>
            </a:r>
            <a:r>
              <a:rPr lang="hu-HU" sz="2400" dirty="0" smtClean="0">
                <a:cs typeface="Arial"/>
              </a:rPr>
              <a:t>nincs törvényes akadály</a:t>
            </a:r>
          </a:p>
          <a:p>
            <a:pPr>
              <a:buNone/>
            </a:pPr>
            <a:r>
              <a:rPr lang="hu-HU" sz="2400" dirty="0" smtClean="0">
                <a:latin typeface="Arial"/>
                <a:cs typeface="Arial"/>
              </a:rPr>
              <a:t>• </a:t>
            </a:r>
            <a:r>
              <a:rPr lang="hu-HU" sz="2400" dirty="0" smtClean="0">
                <a:cs typeface="Arial"/>
              </a:rPr>
              <a:t>öröklési jogvitában érintett		  	 	és</a:t>
            </a:r>
          </a:p>
          <a:p>
            <a:pPr>
              <a:buNone/>
              <a:tabLst>
                <a:tab pos="4660900" algn="l"/>
              </a:tabLst>
            </a:pPr>
            <a:r>
              <a:rPr lang="hu-HU" sz="2400" dirty="0" smtClean="0">
                <a:cs typeface="Arial"/>
              </a:rPr>
              <a:t>   a hagyaték [86. § (1) </a:t>
            </a:r>
            <a:r>
              <a:rPr lang="hu-HU" sz="2400" dirty="0" err="1" smtClean="0">
                <a:cs typeface="Arial"/>
              </a:rPr>
              <a:t>bek</a:t>
            </a:r>
            <a:r>
              <a:rPr lang="hu-HU" sz="2400" dirty="0" smtClean="0">
                <a:cs typeface="Arial"/>
              </a:rPr>
              <a:t>.] 		</a:t>
            </a:r>
            <a:r>
              <a:rPr lang="hu-HU" sz="2400" dirty="0" smtClean="0">
                <a:latin typeface="Arial"/>
                <a:cs typeface="Arial"/>
              </a:rPr>
              <a:t>- </a:t>
            </a:r>
            <a:r>
              <a:rPr lang="hu-HU" sz="2400" dirty="0" smtClean="0">
                <a:cs typeface="Arial"/>
              </a:rPr>
              <a:t>csak 1 örökösként érdekelt 		   vagy</a:t>
            </a:r>
          </a:p>
          <a:p>
            <a:pPr>
              <a:buNone/>
              <a:tabLst>
                <a:tab pos="4660900" algn="l"/>
              </a:tabLst>
            </a:pPr>
            <a:r>
              <a:rPr lang="hu-HU" sz="2400" dirty="0">
                <a:cs typeface="Arial"/>
              </a:rPr>
              <a:t>	</a:t>
            </a:r>
            <a:r>
              <a:rPr lang="hu-HU" sz="2400" dirty="0" smtClean="0">
                <a:cs typeface="Arial"/>
              </a:rPr>
              <a:t>		- nincs vita	</a:t>
            </a:r>
          </a:p>
          <a:p>
            <a:pPr>
              <a:buNone/>
            </a:pPr>
            <a:r>
              <a:rPr lang="hu-HU" sz="2400" dirty="0" smtClean="0">
                <a:cs typeface="Arial"/>
              </a:rPr>
              <a:t>			 													</a:t>
            </a:r>
            <a:endParaRPr lang="hu-HU" sz="2400" dirty="0" smtClean="0"/>
          </a:p>
          <a:p>
            <a:pPr>
              <a:buNone/>
            </a:pPr>
            <a:endParaRPr lang="hu-HU" dirty="0" smtClean="0"/>
          </a:p>
          <a:p>
            <a:endParaRPr lang="hu-HU" dirty="0"/>
          </a:p>
        </p:txBody>
      </p:sp>
      <p:cxnSp>
        <p:nvCxnSpPr>
          <p:cNvPr id="4" name="Egyenes összekötő 3"/>
          <p:cNvCxnSpPr/>
          <p:nvPr/>
        </p:nvCxnSpPr>
        <p:spPr>
          <a:xfrm>
            <a:off x="1907704" y="404664"/>
            <a:ext cx="5040560" cy="0"/>
          </a:xfrm>
          <a:prstGeom prst="line">
            <a:avLst/>
          </a:prstGeom>
        </p:spPr>
        <p:style>
          <a:lnRef idx="3">
            <a:schemeClr val="dk1"/>
          </a:lnRef>
          <a:fillRef idx="0">
            <a:schemeClr val="dk1"/>
          </a:fillRef>
          <a:effectRef idx="2">
            <a:schemeClr val="dk1"/>
          </a:effectRef>
          <a:fontRef idx="minor">
            <a:schemeClr val="tx1"/>
          </a:fontRef>
        </p:style>
      </p:cxnSp>
      <p:cxnSp>
        <p:nvCxnSpPr>
          <p:cNvPr id="5" name="Egyenes összekötő nyíllal 4"/>
          <p:cNvCxnSpPr/>
          <p:nvPr/>
        </p:nvCxnSpPr>
        <p:spPr>
          <a:xfrm>
            <a:off x="1907704" y="404664"/>
            <a:ext cx="0" cy="43204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 name="Egyenes összekötő nyíllal 5"/>
          <p:cNvCxnSpPr/>
          <p:nvPr/>
        </p:nvCxnSpPr>
        <p:spPr>
          <a:xfrm>
            <a:off x="6948264" y="404664"/>
            <a:ext cx="0" cy="43204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405610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TotalTime>
  <Words>538</Words>
  <Application>Microsoft Office PowerPoint</Application>
  <PresentationFormat>Diavetítés a képernyőre (4:3 oldalarány)</PresentationFormat>
  <Paragraphs>363</Paragraphs>
  <Slides>27</Slides>
  <Notes>2</Notes>
  <HiddenSlides>0</HiddenSlides>
  <MMClips>0</MMClips>
  <ScaleCrop>false</ScaleCrop>
  <HeadingPairs>
    <vt:vector size="4" baseType="variant">
      <vt:variant>
        <vt:lpstr>Téma</vt:lpstr>
      </vt:variant>
      <vt:variant>
        <vt:i4>1</vt:i4>
      </vt:variant>
      <vt:variant>
        <vt:lpstr>Diacímek</vt:lpstr>
      </vt:variant>
      <vt:variant>
        <vt:i4>27</vt:i4>
      </vt:variant>
    </vt:vector>
  </HeadingPairs>
  <TitlesOfParts>
    <vt:vector size="28" baseType="lpstr">
      <vt:lpstr>Office-téma</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Vagyonjogi nemperes eljárások köréből</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Molnár Dolli</dc:creator>
  <cp:lastModifiedBy>Herédi Erika, dr.</cp:lastModifiedBy>
  <cp:revision>28</cp:revision>
  <dcterms:created xsi:type="dcterms:W3CDTF">2014-10-06T08:23:07Z</dcterms:created>
  <dcterms:modified xsi:type="dcterms:W3CDTF">2016-11-17T13:11:52Z</dcterms:modified>
</cp:coreProperties>
</file>