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6858000" cy="9144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463A6-E324-4E08-8EDF-F252E44854D3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F00E2-88B0-4312-9A42-F7BD0155E08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8013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11D1B-ED65-4CC5-99E6-D33E5EDFA9E8}" type="datetimeFigureOut">
              <a:rPr lang="hu-HU" smtClean="0"/>
              <a:t>2016.12.05.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737B0-3864-4396-92BD-B8E8E0F583E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hu-HU" sz="5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5100" b="1" dirty="0" smtClean="0">
                <a:latin typeface="Arial" pitchFamily="34" charset="0"/>
                <a:cs typeface="Arial" pitchFamily="34" charset="0"/>
              </a:rPr>
              <a:t>A polgári per szakaszai </a:t>
            </a:r>
          </a:p>
          <a:p>
            <a:pPr algn="ctr">
              <a:lnSpc>
                <a:spcPct val="170000"/>
              </a:lnSpc>
              <a:spcBef>
                <a:spcPts val="0"/>
              </a:spcBef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Elsőfokú eljárás szakasza </a:t>
            </a:r>
            <a:r>
              <a:rPr lang="hu-HU" sz="3400" dirty="0" smtClean="0">
                <a:latin typeface="Arial" pitchFamily="34" charset="0"/>
                <a:cs typeface="Arial" pitchFamily="34" charset="0"/>
              </a:rPr>
              <a:t>[szükségképpeni szakasz]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	1.1. Keresetindítás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	felperes eljárási cselekménye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	bíróság köteles megvizsgálni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	1.2. Tárgyalás előkészítése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	cél: a tárgyalás eredményességének biztosítása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	1.3. Tárgyalás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	tényállás felderítése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	cél: az érdemi határozat meghozatala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2. Másodfokú eljárás szakasza </a:t>
            </a:r>
            <a:r>
              <a:rPr lang="hu-HU" sz="3400" dirty="0" smtClean="0">
                <a:latin typeface="Arial" pitchFamily="34" charset="0"/>
                <a:cs typeface="Arial" pitchFamily="34" charset="0"/>
              </a:rPr>
              <a:t>[esetleges szakasz]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fellebbezés benyújtása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cél: megvizsgálni az elsőfokú határozat megalapozottságát/jogszerűségét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3. Felülvizsgálati szakasz </a:t>
            </a:r>
            <a:r>
              <a:rPr lang="hu-HU" sz="3400" dirty="0" smtClean="0">
                <a:latin typeface="Arial" pitchFamily="34" charset="0"/>
                <a:cs typeface="Arial" pitchFamily="34" charset="0"/>
              </a:rPr>
              <a:t>[esetleges szakasz]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dirty="0" smtClean="0">
                <a:latin typeface="Arial" pitchFamily="34" charset="0"/>
                <a:cs typeface="Arial" pitchFamily="34" charset="0"/>
              </a:rPr>
              <a:t>	cél: jogerős határozat vizsgálata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3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400" b="1" dirty="0" smtClean="0">
                <a:latin typeface="Arial" pitchFamily="34" charset="0"/>
                <a:cs typeface="Arial" pitchFamily="34" charset="0"/>
              </a:rPr>
              <a:t>4. Végrehajtási szakasz </a:t>
            </a:r>
            <a:endParaRPr lang="hu-HU" sz="3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/>
          <a:lstStyle/>
          <a:p>
            <a:pPr algn="ctr">
              <a:buNone/>
            </a:pPr>
            <a:endParaRPr lang="hu-HU" b="1" u="sng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Akadályok </a:t>
            </a:r>
            <a:r>
              <a:rPr lang="hu-HU" b="1" u="sng" dirty="0">
                <a:latin typeface="Arial" pitchFamily="34" charset="0"/>
                <a:cs typeface="Arial" pitchFamily="34" charset="0"/>
              </a:rPr>
              <a:t>az eljárás menetében </a:t>
            </a:r>
          </a:p>
          <a:p>
            <a:pPr algn="ctr"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[per folytatását időlegesen megszakító körülmények miatt] </a:t>
            </a:r>
          </a:p>
          <a:p>
            <a:pPr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tárgyalás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elhalasztása </a:t>
            </a:r>
          </a:p>
          <a:p>
            <a:pPr algn="ctr"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tárgyalás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felfüggesztése </a:t>
            </a:r>
          </a:p>
          <a:p>
            <a:pPr algn="ctr"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eljárás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szünetelése </a:t>
            </a:r>
          </a:p>
          <a:p>
            <a:pPr algn="ctr"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eljárás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félbeszakadása 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Akadályok az eljárás menetében </a:t>
            </a:r>
            <a:endParaRPr lang="hu-HU" b="1" u="sng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hu-HU" sz="11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tárgyalás elhalasztása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új határnap kitűzése)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tárgyaláson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 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	egyoldalú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kérelemre </a:t>
            </a:r>
            <a:r>
              <a:rPr lang="hu-HU" dirty="0">
                <a:latin typeface="Arial" pitchFamily="34" charset="0"/>
                <a:cs typeface="Arial" pitchFamily="34" charset="0"/>
              </a:rPr>
              <a:t>és kötelező: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alperes </a:t>
            </a:r>
            <a:r>
              <a:rPr lang="hu-HU" dirty="0">
                <a:latin typeface="Arial" pitchFamily="34" charset="0"/>
                <a:cs typeface="Arial" pitchFamily="34" charset="0"/>
              </a:rPr>
              <a:t>megfelelő védekezésre való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felkészülése </a:t>
            </a:r>
            <a:r>
              <a:rPr lang="hu-HU" dirty="0">
                <a:latin typeface="Arial" pitchFamily="34" charset="0"/>
                <a:cs typeface="Arial" pitchFamily="34" charset="0"/>
              </a:rPr>
              <a:t>végett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mérlegeléstől </a:t>
            </a:r>
            <a:r>
              <a:rPr lang="hu-HU" dirty="0">
                <a:latin typeface="Arial" pitchFamily="34" charset="0"/>
                <a:cs typeface="Arial" pitchFamily="34" charset="0"/>
              </a:rPr>
              <a:t>függően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pl</a:t>
            </a:r>
            <a:r>
              <a:rPr lang="hu-HU" dirty="0">
                <a:latin typeface="Arial" pitchFamily="34" charset="0"/>
                <a:cs typeface="Arial" pitchFamily="34" charset="0"/>
              </a:rPr>
              <a:t>. képviseleti jog igazolása miatt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vagy </a:t>
            </a:r>
            <a:r>
              <a:rPr lang="hu-HU" dirty="0">
                <a:latin typeface="Arial" pitchFamily="34" charset="0"/>
                <a:cs typeface="Arial" pitchFamily="34" charset="0"/>
              </a:rPr>
              <a:t>szükséges a bizonyítás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kiegészítése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	hivatalból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,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bíróság érdekkörében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felmerült </a:t>
            </a:r>
            <a:r>
              <a:rPr lang="hu-HU" dirty="0">
                <a:latin typeface="Arial" pitchFamily="34" charset="0"/>
                <a:cs typeface="Arial" pitchFamily="34" charset="0"/>
              </a:rPr>
              <a:t>okból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tárgyalás </a:t>
            </a:r>
            <a:r>
              <a:rPr lang="hu-HU" b="1" u="sng" dirty="0">
                <a:latin typeface="Arial" pitchFamily="34" charset="0"/>
                <a:cs typeface="Arial" pitchFamily="34" charset="0"/>
              </a:rPr>
              <a:t>előtt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	kötelező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: felek </a:t>
            </a:r>
            <a:r>
              <a:rPr lang="hu-HU" dirty="0">
                <a:latin typeface="Arial" pitchFamily="34" charset="0"/>
                <a:cs typeface="Arial" pitchFamily="34" charset="0"/>
              </a:rPr>
              <a:t>indokoltan és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közösen</a:t>
            </a:r>
            <a:r>
              <a:rPr lang="hu-HU" dirty="0">
                <a:latin typeface="Arial" pitchFamily="34" charset="0"/>
                <a:cs typeface="Arial" pitchFamily="34" charset="0"/>
              </a:rPr>
              <a:t> kérik,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 </a:t>
            </a:r>
            <a:r>
              <a:rPr lang="hu-HU" dirty="0">
                <a:latin typeface="Arial" pitchFamily="34" charset="0"/>
                <a:cs typeface="Arial" pitchFamily="34" charset="0"/>
              </a:rPr>
              <a:t>legkésőbb 8 nappal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	mérlegelhető </a:t>
            </a:r>
            <a:r>
              <a:rPr lang="hu-HU" dirty="0">
                <a:latin typeface="Arial" pitchFamily="34" charset="0"/>
                <a:cs typeface="Arial" pitchFamily="34" charset="0"/>
              </a:rPr>
              <a:t>(kivételesen fontos okból): felek közösen kérik, 8 napon belül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Akadályok az eljárás menetében </a:t>
            </a:r>
          </a:p>
          <a:p>
            <a:pPr algn="ctr">
              <a:lnSpc>
                <a:spcPct val="120000"/>
              </a:lnSpc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A tárgyalás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felfüggesztése</a:t>
            </a:r>
          </a:p>
          <a:p>
            <a:pPr algn="ctr">
              <a:lnSpc>
                <a:spcPct val="120000"/>
              </a:lnSpc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 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1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A per eldöntése előzetes kérdés elbírálásától függ </a:t>
            </a:r>
          </a:p>
          <a:p>
            <a:pPr algn="just">
              <a:lnSpc>
                <a:spcPct val="120000"/>
              </a:lnSpc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kötelező: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közvetítői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eljárás </a:t>
            </a:r>
            <a:r>
              <a:rPr lang="hu-HU" dirty="0">
                <a:latin typeface="Arial" pitchFamily="34" charset="0"/>
                <a:cs typeface="Arial" pitchFamily="34" charset="0"/>
              </a:rPr>
              <a:t>lefolytatásának időtartamára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szülői felügyelet gyakorlásának rendezése iránti perben, kötelező határozat közlésétől 2 hónap elteltével folytatni kell)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ha </a:t>
            </a:r>
            <a:r>
              <a:rPr lang="hu-HU" dirty="0">
                <a:latin typeface="Arial" pitchFamily="34" charset="0"/>
                <a:cs typeface="Arial" pitchFamily="34" charset="0"/>
              </a:rPr>
              <a:t>a per eldöntése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házasság létezésétől vagy érvényességétől, illetőleg gyermek családi jogállásának </a:t>
            </a:r>
            <a:r>
              <a:rPr lang="hu-HU" dirty="0">
                <a:latin typeface="Arial" pitchFamily="34" charset="0"/>
                <a:cs typeface="Arial" pitchFamily="34" charset="0"/>
              </a:rPr>
              <a:t>bírói megállapításától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függ, </a:t>
            </a:r>
            <a:r>
              <a:rPr lang="hu-HU" dirty="0">
                <a:latin typeface="Arial" pitchFamily="34" charset="0"/>
                <a:cs typeface="Arial" pitchFamily="34" charset="0"/>
              </a:rPr>
              <a:t>és ez iránt per van folyamatban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annak jogerős eldöntéséig)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ha </a:t>
            </a:r>
            <a:r>
              <a:rPr lang="hu-HU" dirty="0">
                <a:latin typeface="Arial" pitchFamily="34" charset="0"/>
                <a:cs typeface="Arial" pitchFamily="34" charset="0"/>
              </a:rPr>
              <a:t>a per eldöntése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házasság érvényességétől függ, </a:t>
            </a:r>
            <a:r>
              <a:rPr lang="hu-HU" dirty="0">
                <a:latin typeface="Arial" pitchFamily="34" charset="0"/>
                <a:cs typeface="Arial" pitchFamily="34" charset="0"/>
              </a:rPr>
              <a:t>a tárgyalást akkor is fel kell függeszteni, ha az érvénytelenítési per még nincs folyamatban, de annak megindítására a felek valamelyike jogosult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megfelelő határidőt kell kitűzni, annak sikertelen letelte után azonban a felfüggesztett tárgyalást folytatni kell)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mérlegelhető: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büntetőbírói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vagy államigazgatási hatáskörbe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(tartozik, ennek az eljárásnak jogerős befejezéséig)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más polgári per </a:t>
            </a:r>
            <a:r>
              <a:rPr lang="hu-HU" dirty="0">
                <a:latin typeface="Arial" pitchFamily="34" charset="0"/>
                <a:cs typeface="Arial" pitchFamily="34" charset="0"/>
              </a:rPr>
              <a:t>vagy </a:t>
            </a:r>
            <a:r>
              <a:rPr lang="hu-HU" dirty="0" err="1">
                <a:latin typeface="Arial" pitchFamily="34" charset="0"/>
                <a:cs typeface="Arial" pitchFamily="34" charset="0"/>
              </a:rPr>
              <a:t>nemperes</a:t>
            </a:r>
            <a:r>
              <a:rPr lang="hu-HU" dirty="0">
                <a:latin typeface="Arial" pitchFamily="34" charset="0"/>
                <a:cs typeface="Arial" pitchFamily="34" charset="0"/>
              </a:rPr>
              <a:t> eljárás ás már folyamatban van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Akadályok az eljárás menetében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A tárgyalás felfüggesztése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2. Más okból </a:t>
            </a: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2.1. Az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Európai Bíróság előzetes döntéshozatali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eljárásának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kezdeményezése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bíróság </a:t>
            </a:r>
            <a:r>
              <a:rPr lang="hu-HU" dirty="0">
                <a:latin typeface="Arial" pitchFamily="34" charset="0"/>
                <a:cs typeface="Arial" pitchFamily="34" charset="0"/>
              </a:rPr>
              <a:t>a végzésben meghatározza azt a kérdést, amely az Európai Bíróság előzetes döntését igényli, az Európai Bíróság számára való kézbesítéssel egyidejűleg tájékoztatásul megküldi az igazságügyért felelős miniszter részére is.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2.2.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 Az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Alkotmánybíróság eljárásának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kezdeményezése 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bíróság </a:t>
            </a:r>
            <a:r>
              <a:rPr lang="hu-HU" dirty="0">
                <a:latin typeface="Arial" pitchFamily="34" charset="0"/>
                <a:cs typeface="Arial" pitchFamily="34" charset="0"/>
              </a:rPr>
              <a:t>az Alkotmánybíróságnak a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jogszabály, jogszabályi rendelkezés, közjogi szervezetszabályozó eszköz vagy jogegységi határozat alaptörvény-ellenességének megállapítására, továbbá nemzetközi szerződésbe ütközésének megállapítására irányuló eljárását hivatalból vagy kérelemre kezdeményezheti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 </a:t>
            </a:r>
            <a:r>
              <a:rPr lang="hu-HU" i="1" dirty="0">
                <a:latin typeface="Arial" pitchFamily="34" charset="0"/>
                <a:cs typeface="Arial" pitchFamily="34" charset="0"/>
              </a:rPr>
              <a:t>folyamatban lévő ügyében alkalmazandó jogszabály alaptörvény-ellenes vagy nemzetközi szerződésbe ütközik </a:t>
            </a:r>
            <a:endParaRPr lang="hu-HU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2.3. A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Kúria eljárásának kezdeményezése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önkormányzati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rendelet felülvizsgálata iránt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bíróság </a:t>
            </a:r>
            <a:r>
              <a:rPr lang="hu-HU" dirty="0">
                <a:latin typeface="Arial" pitchFamily="34" charset="0"/>
                <a:cs typeface="Arial" pitchFamily="34" charset="0"/>
              </a:rPr>
              <a:t>hivatalból vagy kérelemre kezdeményezheti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 </a:t>
            </a:r>
            <a:r>
              <a:rPr lang="hu-HU" dirty="0">
                <a:latin typeface="Arial" pitchFamily="34" charset="0"/>
                <a:cs typeface="Arial" pitchFamily="34" charset="0"/>
              </a:rPr>
              <a:t>folyamatban lévő ügyében alkalmazandó önkormányzati rendelet jogszabályba ütközik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>
                <a:latin typeface="Arial" pitchFamily="34" charset="0"/>
                <a:cs typeface="Arial" pitchFamily="34" charset="0"/>
              </a:rPr>
              <a:t>Akadályok az eljárás menetében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Eljárás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szünetelése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Okok: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felek közös kérelmére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	akár </a:t>
            </a:r>
            <a:r>
              <a:rPr lang="hu-HU" dirty="0">
                <a:latin typeface="Arial" pitchFamily="34" charset="0"/>
                <a:cs typeface="Arial" pitchFamily="34" charset="0"/>
              </a:rPr>
              <a:t>az első tárgyalást megelőzően, akár az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első </a:t>
            </a:r>
            <a:r>
              <a:rPr lang="hu-HU" dirty="0">
                <a:latin typeface="Arial" pitchFamily="34" charset="0"/>
                <a:cs typeface="Arial" pitchFamily="34" charset="0"/>
              </a:rPr>
              <a:t>fokú eljárás folyamán bármikor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bejelentik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dirty="0">
                <a:latin typeface="Arial" pitchFamily="34" charset="0"/>
                <a:cs typeface="Arial" pitchFamily="34" charset="0"/>
              </a:rPr>
              <a:t>felek közül bármelyik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tárgyaláson egyik fél sem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jelenik </a:t>
            </a:r>
            <a:r>
              <a:rPr lang="hu-HU" dirty="0">
                <a:latin typeface="Arial" pitchFamily="34" charset="0"/>
                <a:cs typeface="Arial" pitchFamily="34" charset="0"/>
              </a:rPr>
              <a:t>meg, vagy a megjelent fél az ügy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tárgyalását </a:t>
            </a:r>
            <a:r>
              <a:rPr lang="hu-HU" dirty="0">
                <a:latin typeface="Arial" pitchFamily="34" charset="0"/>
                <a:cs typeface="Arial" pitchFamily="34" charset="0"/>
              </a:rPr>
              <a:t>nem kívánja, illetőleg nyilatkozatot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egyáltalában </a:t>
            </a:r>
            <a:r>
              <a:rPr lang="hu-HU" dirty="0">
                <a:latin typeface="Arial" pitchFamily="34" charset="0"/>
                <a:cs typeface="Arial" pitchFamily="34" charset="0"/>
              </a:rPr>
              <a:t>nem tesz, és a távollevő felperes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megelőzőleg </a:t>
            </a:r>
            <a:r>
              <a:rPr lang="hu-HU" dirty="0">
                <a:latin typeface="Arial" pitchFamily="34" charset="0"/>
                <a:cs typeface="Arial" pitchFamily="34" charset="0"/>
              </a:rPr>
              <a:t>egyik esetben sem kérte, hogy a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bíróság </a:t>
            </a:r>
            <a:r>
              <a:rPr lang="hu-HU" dirty="0">
                <a:latin typeface="Arial" pitchFamily="34" charset="0"/>
                <a:cs typeface="Arial" pitchFamily="34" charset="0"/>
              </a:rPr>
              <a:t>a tárgyalást távollétében is tartsa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meg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felperes </a:t>
            </a:r>
            <a:r>
              <a:rPr lang="hu-HU" dirty="0">
                <a:latin typeface="Arial" pitchFamily="34" charset="0"/>
                <a:cs typeface="Arial" pitchFamily="34" charset="0"/>
              </a:rPr>
              <a:t>a megadott lakcímről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 nem idézhető,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illetőleg </a:t>
            </a:r>
            <a:r>
              <a:rPr lang="hu-HU" dirty="0">
                <a:latin typeface="Arial" pitchFamily="34" charset="0"/>
                <a:cs typeface="Arial" pitchFamily="34" charset="0"/>
              </a:rPr>
              <a:t>ismeretlen helyre költözött, és az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alperes </a:t>
            </a:r>
            <a:r>
              <a:rPr lang="hu-HU" dirty="0">
                <a:latin typeface="Arial" pitchFamily="34" charset="0"/>
                <a:cs typeface="Arial" pitchFamily="34" charset="0"/>
              </a:rPr>
              <a:t>hirdetményi idézést nem kér, vagy az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ügy </a:t>
            </a:r>
            <a:r>
              <a:rPr lang="hu-HU" dirty="0">
                <a:latin typeface="Arial" pitchFamily="34" charset="0"/>
                <a:cs typeface="Arial" pitchFamily="34" charset="0"/>
              </a:rPr>
              <a:t>tárgyalását nem kívánja, illetőleg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nyilatkozatot </a:t>
            </a:r>
            <a:r>
              <a:rPr lang="hu-HU" dirty="0">
                <a:latin typeface="Arial" pitchFamily="34" charset="0"/>
                <a:cs typeface="Arial" pitchFamily="34" charset="0"/>
              </a:rPr>
              <a:t>egyáltalában nem tesz, vagy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dirty="0">
                <a:latin typeface="Arial" pitchFamily="34" charset="0"/>
                <a:cs typeface="Arial" pitchFamily="34" charset="0"/>
              </a:rPr>
              <a:t>hirdetményi idézésnek volna helye, és a fél ezt nem kéri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 </a:t>
            </a:r>
            <a:r>
              <a:rPr lang="hu-HU" dirty="0">
                <a:latin typeface="Arial" pitchFamily="34" charset="0"/>
                <a:cs typeface="Arial" pitchFamily="34" charset="0"/>
              </a:rPr>
              <a:t>szünetelés a törvény erejénél fogva (ipso </a:t>
            </a:r>
            <a:r>
              <a:rPr lang="hu-HU" dirty="0" err="1">
                <a:latin typeface="Arial" pitchFamily="34" charset="0"/>
                <a:cs typeface="Arial" pitchFamily="34" charset="0"/>
              </a:rPr>
              <a:t>iure</a:t>
            </a:r>
            <a:r>
              <a:rPr lang="hu-HU" dirty="0">
                <a:latin typeface="Arial" pitchFamily="34" charset="0"/>
                <a:cs typeface="Arial" pitchFamily="34" charset="0"/>
              </a:rPr>
              <a:t>) áll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be.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dirty="0">
                <a:latin typeface="Arial" pitchFamily="34" charset="0"/>
                <a:cs typeface="Arial" pitchFamily="34" charset="0"/>
              </a:rPr>
              <a:t>szünetelés a határidők folyását nem érinti.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Az </a:t>
            </a:r>
            <a:r>
              <a:rPr lang="hu-HU" dirty="0">
                <a:latin typeface="Arial" pitchFamily="34" charset="0"/>
                <a:cs typeface="Arial" pitchFamily="34" charset="0"/>
              </a:rPr>
              <a:t>eljárást bármelyik fél kérelmére folytatni kell.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Hat </a:t>
            </a:r>
            <a:r>
              <a:rPr lang="hu-HU" dirty="0">
                <a:latin typeface="Arial" pitchFamily="34" charset="0"/>
                <a:cs typeface="Arial" pitchFamily="34" charset="0"/>
              </a:rPr>
              <a:t>hónapi szünetelés után a per megszűnik. E határidő elmulasztása miatt igazolásnak nincs helye.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hu-HU" sz="1400" b="1" u="sng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u="sng" dirty="0" smtClean="0">
                <a:latin typeface="Arial" pitchFamily="34" charset="0"/>
                <a:cs typeface="Arial" pitchFamily="34" charset="0"/>
              </a:rPr>
              <a:t>Akadályok </a:t>
            </a:r>
            <a:r>
              <a:rPr lang="hu-HU" b="1" u="sng" dirty="0">
                <a:latin typeface="Arial" pitchFamily="34" charset="0"/>
                <a:cs typeface="Arial" pitchFamily="34" charset="0"/>
              </a:rPr>
              <a:t>az eljárás menetében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Eljárás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félbeszakadása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Okok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Arial" pitchFamily="34" charset="0"/>
                <a:cs typeface="Arial" pitchFamily="34" charset="0"/>
              </a:rPr>
              <a:t>-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halál/megszűnés 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jogutód </a:t>
            </a:r>
            <a:r>
              <a:rPr lang="hu-HU" dirty="0">
                <a:latin typeface="Arial" pitchFamily="34" charset="0"/>
                <a:cs typeface="Arial" pitchFamily="34" charset="0"/>
              </a:rPr>
              <a:t>perbelépéséig, illetve perbevonásáig, kivéve ha a jogviszony természete miatt a jogutódlás kizárt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de</a:t>
            </a:r>
            <a:r>
              <a:rPr lang="hu-HU" dirty="0">
                <a:latin typeface="Arial" pitchFamily="34" charset="0"/>
                <a:cs typeface="Arial" pitchFamily="34" charset="0"/>
              </a:rPr>
              <a:t>! megszűnt félnek nincs jogutódja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-	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per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vitelére nincs meghatalmazottja, cselekvőképességét elveszti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mindaddig</a:t>
            </a:r>
            <a:r>
              <a:rPr lang="hu-HU" dirty="0">
                <a:latin typeface="Arial" pitchFamily="34" charset="0"/>
                <a:cs typeface="Arial" pitchFamily="34" charset="0"/>
              </a:rPr>
              <a:t>, amíg a fél részére kirendelt törvényes képviselő személyét be nem jelentik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-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	törvényes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képviselője hal meg, és a törvényes képviselőnek a per vitelére nem volt meghatalmazottja/ a fél törvényes képviselőjének ez a jogosultsága anélkül szűnik meg, hogy az általa képviselt fél cselekvőképessé vált volna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mindaddig</a:t>
            </a:r>
            <a:r>
              <a:rPr lang="hu-HU" dirty="0">
                <a:latin typeface="Arial" pitchFamily="34" charset="0"/>
                <a:cs typeface="Arial" pitchFamily="34" charset="0"/>
              </a:rPr>
              <a:t>, amíg míg a fél részére kirendelt új törvényes képviselő személyét be nem jelentik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-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	háború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vagy valamely elháríthatatlan esemény miatt a bíróság működése szünetel, vagy a féllel ilyen okból nem lehet érintkezni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az </a:t>
            </a:r>
            <a:r>
              <a:rPr lang="hu-HU" dirty="0">
                <a:latin typeface="Arial" pitchFamily="34" charset="0"/>
                <a:cs typeface="Arial" pitchFamily="34" charset="0"/>
              </a:rPr>
              <a:t>eljárás az akadály megszűnéséig félbeszakad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4400" b="1" dirty="0">
                <a:latin typeface="Arial" pitchFamily="34" charset="0"/>
                <a:cs typeface="Arial" pitchFamily="34" charset="0"/>
              </a:rPr>
              <a:t>Bizonyítás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100" b="1" dirty="0" smtClean="0">
                <a:latin typeface="Arial" pitchFamily="34" charset="0"/>
                <a:cs typeface="Arial" pitchFamily="34" charset="0"/>
              </a:rPr>
              <a:t>Alanyai </a:t>
            </a:r>
            <a:r>
              <a:rPr lang="hu-HU" sz="31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hu-HU" sz="3100" dirty="0">
                <a:latin typeface="Arial" pitchFamily="34" charset="0"/>
                <a:cs typeface="Arial" pitchFamily="34" charset="0"/>
              </a:rPr>
              <a:t>felperes/alperes/bíróság)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100" b="1" dirty="0" smtClean="0">
                <a:latin typeface="Arial" pitchFamily="34" charset="0"/>
                <a:cs typeface="Arial" pitchFamily="34" charset="0"/>
              </a:rPr>
              <a:t>Tárgya </a:t>
            </a:r>
            <a:r>
              <a:rPr lang="hu-HU" sz="31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hu-HU" sz="3100" dirty="0">
                <a:latin typeface="Arial" pitchFamily="34" charset="0"/>
                <a:cs typeface="Arial" pitchFamily="34" charset="0"/>
              </a:rPr>
              <a:t>releváns tények, „egyszerűbben </a:t>
            </a:r>
            <a:r>
              <a:rPr lang="hu-HU" sz="3100" dirty="0" smtClean="0">
                <a:latin typeface="Arial" pitchFamily="34" charset="0"/>
                <a:cs typeface="Arial" pitchFamily="34" charset="0"/>
              </a:rPr>
              <a:t>bizonyítandó tények</a:t>
            </a:r>
            <a:r>
              <a:rPr lang="hu-HU" sz="3100" dirty="0">
                <a:latin typeface="Arial" pitchFamily="34" charset="0"/>
                <a:cs typeface="Arial" pitchFamily="34" charset="0"/>
              </a:rPr>
              <a:t>”) </a:t>
            </a:r>
            <a:r>
              <a:rPr lang="hu-HU" sz="3100" dirty="0" smtClean="0">
                <a:latin typeface="Arial" pitchFamily="34" charset="0"/>
                <a:cs typeface="Arial" pitchFamily="34" charset="0"/>
              </a:rPr>
              <a:t>[Pp. 163. § és 164. §]</a:t>
            </a:r>
            <a:endParaRPr lang="hu-HU" sz="31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B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izonyítás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lefolytatása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hu-HU" dirty="0">
                <a:latin typeface="Arial" pitchFamily="34" charset="0"/>
                <a:cs typeface="Arial" pitchFamily="34" charset="0"/>
              </a:rPr>
              <a:t>előzetes bizonyítás, </a:t>
            </a:r>
          </a:p>
          <a:p>
            <a:pPr marL="0" indent="0" algn="just" defTabSz="35560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indítványozás</a:t>
            </a:r>
            <a:r>
              <a:rPr lang="hu-HU" dirty="0">
                <a:latin typeface="Arial" pitchFamily="34" charset="0"/>
                <a:cs typeface="Arial" pitchFamily="34" charset="0"/>
              </a:rPr>
              <a:t>: bizonyítási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kötelezettség-	bizonyítási 	teher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bizonyítás </a:t>
            </a:r>
            <a:r>
              <a:rPr lang="hu-HU" dirty="0">
                <a:latin typeface="Arial" pitchFamily="34" charset="0"/>
                <a:cs typeface="Arial" pitchFamily="34" charset="0"/>
              </a:rPr>
              <a:t>elrendelése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bizonyítás </a:t>
            </a:r>
            <a:r>
              <a:rPr lang="hu-HU" dirty="0">
                <a:latin typeface="Arial" pitchFamily="34" charset="0"/>
                <a:cs typeface="Arial" pitchFamily="34" charset="0"/>
              </a:rPr>
              <a:t>foganatosítása)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[Pp.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207-211. 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§§, 3. § (3) </a:t>
            </a:r>
            <a:r>
              <a:rPr lang="hu-HU" sz="3000" dirty="0" err="1" smtClean="0">
                <a:latin typeface="Arial" pitchFamily="34" charset="0"/>
                <a:cs typeface="Arial" pitchFamily="34" charset="0"/>
              </a:rPr>
              <a:t>bek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., 201-206. §§]</a:t>
            </a:r>
            <a:endParaRPr lang="hu-HU" sz="3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Bizonyítási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eszközök és bizonyítékok </a:t>
            </a: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Tanú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[Pp. 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167-170. §§, 172-176. §§]</a:t>
            </a:r>
            <a:endParaRPr lang="hu-HU" sz="3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hu-HU" dirty="0">
                <a:latin typeface="Arial" pitchFamily="34" charset="0"/>
                <a:cs typeface="Arial" pitchFamily="34" charset="0"/>
              </a:rPr>
              <a:t>tanúzási képesség: pszichikai és fizikai alkalmasság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>
                <a:latin typeface="Arial" pitchFamily="34" charset="0"/>
                <a:cs typeface="Arial" pitchFamily="34" charset="0"/>
              </a:rPr>
              <a:t> </a:t>
            </a:r>
            <a:r>
              <a:rPr lang="hu-HU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mtClean="0">
                <a:latin typeface="Arial" pitchFamily="34" charset="0"/>
                <a:cs typeface="Arial" pitchFamily="34" charset="0"/>
              </a:rPr>
              <a:t>tanú </a:t>
            </a:r>
            <a:r>
              <a:rPr lang="hu-HU" dirty="0">
                <a:latin typeface="Arial" pitchFamily="34" charset="0"/>
                <a:cs typeface="Arial" pitchFamily="34" charset="0"/>
              </a:rPr>
              <a:t>kötelezettségei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dirty="0">
                <a:latin typeface="Arial" pitchFamily="34" charset="0"/>
                <a:cs typeface="Arial" pitchFamily="34" charset="0"/>
              </a:rPr>
              <a:t>megjelenési kötelezettség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dirty="0">
                <a:latin typeface="Arial" pitchFamily="34" charset="0"/>
                <a:cs typeface="Arial" pitchFamily="34" charset="0"/>
              </a:rPr>
              <a:t>vallomás-tételi kötelezettség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- </a:t>
            </a:r>
            <a:r>
              <a:rPr lang="hu-HU" dirty="0">
                <a:latin typeface="Arial" pitchFamily="34" charset="0"/>
                <a:cs typeface="Arial" pitchFamily="34" charset="0"/>
              </a:rPr>
              <a:t>okirat- felmutatási kötelezettség)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Szakértő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[Pp. 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177-182. §§]</a:t>
            </a:r>
            <a:endParaRPr lang="hu-HU" sz="3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Okirat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[Pp. 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190. §, 192. §, 193. §, 196. §]</a:t>
            </a:r>
            <a:endParaRPr lang="hu-HU" sz="3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hu-HU" dirty="0">
                <a:latin typeface="Arial" pitchFamily="34" charset="0"/>
                <a:cs typeface="Arial" pitchFamily="34" charset="0"/>
              </a:rPr>
              <a:t>magánokirat- közokirat)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Szemle </a:t>
            </a:r>
            <a:r>
              <a:rPr lang="hu-HU" sz="3000" dirty="0">
                <a:latin typeface="Arial" pitchFamily="34" charset="0"/>
                <a:cs typeface="Arial" pitchFamily="34" charset="0"/>
              </a:rPr>
              <a:t>[Pp. </a:t>
            </a:r>
            <a:r>
              <a:rPr lang="hu-HU" sz="3000" dirty="0" smtClean="0">
                <a:latin typeface="Arial" pitchFamily="34" charset="0"/>
                <a:cs typeface="Arial" pitchFamily="34" charset="0"/>
              </a:rPr>
              <a:t>188-189. §§]</a:t>
            </a:r>
            <a:endParaRPr lang="hu-HU" sz="3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399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Határozat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fajai </a:t>
            </a:r>
            <a:endParaRPr lang="hu-HU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endParaRPr lang="hu-HU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ítélet </a:t>
            </a:r>
            <a:r>
              <a:rPr lang="hu-HU" dirty="0">
                <a:latin typeface="Arial" pitchFamily="34" charset="0"/>
                <a:cs typeface="Arial" pitchFamily="34" charset="0"/>
              </a:rPr>
              <a:t>(ügy érdemében)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ítélet/részítélet/közbenső ítélet/kiegészítő </a:t>
            </a:r>
            <a:r>
              <a:rPr lang="hu-HU" dirty="0">
                <a:latin typeface="Arial" pitchFamily="34" charset="0"/>
                <a:cs typeface="Arial" pitchFamily="34" charset="0"/>
              </a:rPr>
              <a:t>ítélet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végzés </a:t>
            </a:r>
            <a:r>
              <a:rPr lang="hu-HU" dirty="0">
                <a:latin typeface="Arial" pitchFamily="34" charset="0"/>
                <a:cs typeface="Arial" pitchFamily="34" charset="0"/>
              </a:rPr>
              <a:t>(eljárásjogi kérdésben)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eljárást </a:t>
            </a:r>
            <a:r>
              <a:rPr lang="hu-HU" dirty="0">
                <a:latin typeface="Arial" pitchFamily="34" charset="0"/>
                <a:cs typeface="Arial" pitchFamily="34" charset="0"/>
              </a:rPr>
              <a:t>befejező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végzés/pervezető végzés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joghatásai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egyszerű </a:t>
            </a:r>
            <a:r>
              <a:rPr lang="hu-HU" dirty="0">
                <a:latin typeface="Arial" pitchFamily="34" charset="0"/>
                <a:cs typeface="Arial" pitchFamily="34" charset="0"/>
              </a:rPr>
              <a:t>kötőerő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jogerő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alaki jogerő: fellebbezéssel nem támadható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anyagi </a:t>
            </a:r>
            <a:r>
              <a:rPr lang="hu-HU" dirty="0">
                <a:latin typeface="Arial" pitchFamily="34" charset="0"/>
                <a:cs typeface="Arial" pitchFamily="34" charset="0"/>
              </a:rPr>
              <a:t>jogerő: ítélt dolog)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végrehajthatóság 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hu-HU" dirty="0">
                <a:latin typeface="Arial" pitchFamily="34" charset="0"/>
                <a:cs typeface="Arial" pitchFamily="34" charset="0"/>
              </a:rPr>
              <a:t>előzetes végrehajthatóság, teljesítési határidő) 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u-HU" b="1" dirty="0">
                <a:latin typeface="Arial" pitchFamily="34" charset="0"/>
                <a:cs typeface="Arial" pitchFamily="34" charset="0"/>
              </a:rPr>
              <a:t>kijavítás/kiegészítés 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141</Words>
  <Application>Microsoft Office PowerPoint</Application>
  <PresentationFormat>Diavetítés a képernyőre (4:3 oldalarány)</PresentationFormat>
  <Paragraphs>161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Molnár Dolli</dc:creator>
  <cp:lastModifiedBy>Herédi Erika, dr.</cp:lastModifiedBy>
  <cp:revision>8</cp:revision>
  <dcterms:created xsi:type="dcterms:W3CDTF">2016-11-14T07:54:32Z</dcterms:created>
  <dcterms:modified xsi:type="dcterms:W3CDTF">2016-12-05T11:25:47Z</dcterms:modified>
</cp:coreProperties>
</file>