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6858000" cy="9144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3186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4DC2-7656-4A8C-8E96-5FAB6293B7B9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0AFA5-0D43-4C1E-BA82-74A1FF75243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4DC2-7656-4A8C-8E96-5FAB6293B7B9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0AFA5-0D43-4C1E-BA82-74A1FF75243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4DC2-7656-4A8C-8E96-5FAB6293B7B9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0AFA5-0D43-4C1E-BA82-74A1FF75243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4DC2-7656-4A8C-8E96-5FAB6293B7B9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0AFA5-0D43-4C1E-BA82-74A1FF75243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4DC2-7656-4A8C-8E96-5FAB6293B7B9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0AFA5-0D43-4C1E-BA82-74A1FF75243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4DC2-7656-4A8C-8E96-5FAB6293B7B9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0AFA5-0D43-4C1E-BA82-74A1FF75243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4DC2-7656-4A8C-8E96-5FAB6293B7B9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0AFA5-0D43-4C1E-BA82-74A1FF75243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4DC2-7656-4A8C-8E96-5FAB6293B7B9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0AFA5-0D43-4C1E-BA82-74A1FF75243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4DC2-7656-4A8C-8E96-5FAB6293B7B9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0AFA5-0D43-4C1E-BA82-74A1FF75243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4DC2-7656-4A8C-8E96-5FAB6293B7B9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0AFA5-0D43-4C1E-BA82-74A1FF75243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4DC2-7656-4A8C-8E96-5FAB6293B7B9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0AFA5-0D43-4C1E-BA82-74A1FF75243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34DC2-7656-4A8C-8E96-5FAB6293B7B9}" type="datetimeFigureOut">
              <a:rPr lang="hu-HU" smtClean="0"/>
              <a:t>2016.11.14.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0AFA5-0D43-4C1E-BA82-74A1FF752439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800" b="1" dirty="0">
                <a:latin typeface="Arial" pitchFamily="34" charset="0"/>
                <a:cs typeface="Arial" pitchFamily="34" charset="0"/>
              </a:rPr>
              <a:t>Határozatok</a:t>
            </a:r>
            <a:endParaRPr lang="hu-HU" sz="3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u="sng" dirty="0" smtClean="0">
                <a:latin typeface="Arial" pitchFamily="34" charset="0"/>
                <a:cs typeface="Arial" pitchFamily="34" charset="0"/>
              </a:rPr>
              <a:t>Fajtái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Ítélet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	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per </a:t>
            </a:r>
            <a:r>
              <a:rPr lang="hu-HU" i="1" dirty="0">
                <a:latin typeface="Arial" pitchFamily="34" charset="0"/>
                <a:cs typeface="Arial" pitchFamily="34" charset="0"/>
              </a:rPr>
              <a:t>érdemében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	ítélet </a:t>
            </a:r>
            <a:r>
              <a:rPr lang="hu-HU" i="1" dirty="0">
                <a:latin typeface="Arial" pitchFamily="34" charset="0"/>
                <a:cs typeface="Arial" pitchFamily="34" charset="0"/>
              </a:rPr>
              <a:t>teljesség</a:t>
            </a:r>
            <a:r>
              <a:rPr lang="hu-HU" dirty="0">
                <a:latin typeface="Arial" pitchFamily="34" charset="0"/>
                <a:cs typeface="Arial" pitchFamily="34" charset="0"/>
              </a:rPr>
              <a:t>ének elve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		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részítélet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		közbenső </a:t>
            </a:r>
            <a:r>
              <a:rPr lang="hu-HU" dirty="0">
                <a:latin typeface="Arial" pitchFamily="34" charset="0"/>
                <a:cs typeface="Arial" pitchFamily="34" charset="0"/>
              </a:rPr>
              <a:t>ítélet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	írásba </a:t>
            </a:r>
            <a:r>
              <a:rPr lang="hu-HU" dirty="0">
                <a:latin typeface="Arial" pitchFamily="34" charset="0"/>
                <a:cs typeface="Arial" pitchFamily="34" charset="0"/>
              </a:rPr>
              <a:t>foglalt ítélet öt </a:t>
            </a:r>
            <a:r>
              <a:rPr lang="hu-HU" i="1" dirty="0">
                <a:latin typeface="Arial" pitchFamily="34" charset="0"/>
                <a:cs typeface="Arial" pitchFamily="34" charset="0"/>
              </a:rPr>
              <a:t>szerkezeti rész</a:t>
            </a:r>
            <a:r>
              <a:rPr lang="hu-HU" dirty="0">
                <a:latin typeface="Arial" pitchFamily="34" charset="0"/>
                <a:cs typeface="Arial" pitchFamily="34" charset="0"/>
              </a:rPr>
              <a:t>re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		tagolható</a:t>
            </a:r>
            <a:r>
              <a:rPr lang="hu-HU" dirty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	- </a:t>
            </a:r>
            <a:r>
              <a:rPr lang="hu-HU" dirty="0">
                <a:latin typeface="Arial" pitchFamily="34" charset="0"/>
                <a:cs typeface="Arial" pitchFamily="34" charset="0"/>
              </a:rPr>
              <a:t>fejrész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	- </a:t>
            </a:r>
            <a:r>
              <a:rPr lang="hu-HU" dirty="0">
                <a:latin typeface="Arial" pitchFamily="34" charset="0"/>
                <a:cs typeface="Arial" pitchFamily="34" charset="0"/>
              </a:rPr>
              <a:t>rendelkező rész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	- </a:t>
            </a:r>
            <a:r>
              <a:rPr lang="hu-HU" dirty="0">
                <a:latin typeface="Arial" pitchFamily="34" charset="0"/>
                <a:cs typeface="Arial" pitchFamily="34" charset="0"/>
              </a:rPr>
              <a:t>fellebbezési záradék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	- </a:t>
            </a:r>
            <a:r>
              <a:rPr lang="hu-HU" dirty="0">
                <a:latin typeface="Arial" pitchFamily="34" charset="0"/>
                <a:cs typeface="Arial" pitchFamily="34" charset="0"/>
              </a:rPr>
              <a:t>indokolás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	- </a:t>
            </a:r>
            <a:r>
              <a:rPr lang="hu-HU" dirty="0">
                <a:latin typeface="Arial" pitchFamily="34" charset="0"/>
                <a:cs typeface="Arial" pitchFamily="34" charset="0"/>
              </a:rPr>
              <a:t>záró rész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Végzés	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minden </a:t>
            </a:r>
            <a:r>
              <a:rPr lang="hu-HU" dirty="0">
                <a:latin typeface="Arial" pitchFamily="34" charset="0"/>
                <a:cs typeface="Arial" pitchFamily="34" charset="0"/>
              </a:rPr>
              <a:t>más kérdésben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b="1" u="sng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u="sng" dirty="0" smtClean="0">
                <a:latin typeface="Arial" pitchFamily="34" charset="0"/>
                <a:cs typeface="Arial" pitchFamily="34" charset="0"/>
              </a:rPr>
              <a:t>határozathozatal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 	tanácskozás és a szavazás is titkos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	tanács tagjai azonos szavazattal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határozat </a:t>
            </a:r>
            <a:r>
              <a:rPr lang="hu-HU" dirty="0">
                <a:latin typeface="Arial" pitchFamily="34" charset="0"/>
                <a:cs typeface="Arial" pitchFamily="34" charset="0"/>
              </a:rPr>
              <a:t>lehet egyhangúan, de lehet többségi   szavazattal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érdemi </a:t>
            </a:r>
            <a:r>
              <a:rPr lang="hu-HU" dirty="0">
                <a:latin typeface="Arial" pitchFamily="34" charset="0"/>
                <a:cs typeface="Arial" pitchFamily="34" charset="0"/>
              </a:rPr>
              <a:t>döntésének kereteit a kereset és az ellenkérelem szabja meg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	kötelezést tartalmazó határozatban hivatalból kell rendelkezni a teljesítés határidejéről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 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határozatok </a:t>
            </a:r>
            <a:r>
              <a:rPr lang="hu-HU" dirty="0">
                <a:latin typeface="Arial" pitchFamily="34" charset="0"/>
                <a:cs typeface="Arial" pitchFamily="34" charset="0"/>
              </a:rPr>
              <a:t>kihirdetése és kézbesítése [érdekeltek tudomására hozatala]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800" b="1" dirty="0">
                <a:latin typeface="Arial" pitchFamily="34" charset="0"/>
                <a:cs typeface="Arial" pitchFamily="34" charset="0"/>
              </a:rPr>
              <a:t>Határozatok</a:t>
            </a:r>
            <a:endParaRPr lang="hu-HU" sz="38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800" b="1" u="sng" dirty="0" smtClean="0">
                <a:latin typeface="Arial" pitchFamily="34" charset="0"/>
                <a:cs typeface="Arial" pitchFamily="34" charset="0"/>
              </a:rPr>
              <a:t>Határozat </a:t>
            </a:r>
            <a:r>
              <a:rPr lang="hu-HU" sz="3800" b="1" u="sng" dirty="0">
                <a:latin typeface="Arial" pitchFamily="34" charset="0"/>
                <a:cs typeface="Arial" pitchFamily="34" charset="0"/>
              </a:rPr>
              <a:t>hibáinak korrigálása</a:t>
            </a:r>
            <a:endParaRPr lang="hu-HU" sz="3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i="1" dirty="0">
                <a:latin typeface="Arial" pitchFamily="34" charset="0"/>
                <a:cs typeface="Arial" pitchFamily="34" charset="0"/>
              </a:rPr>
              <a:t> 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kijavítás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 	névcsere, hibás névírás, szám- vagy számítási hiba vagy más hasonló elírás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 	kijavításnak határideje nincs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	végzéssel történik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kiegészítés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  	az ítélet kiegészítését annak közlésétől számított tizenöt nap alatt bármelyik fél kérheti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	a bíróság észlelése alapján hivatalból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  	ha a bíróság valamelyik kérelem felől nem határozott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jogerő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egyszerű kötőerő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a </a:t>
            </a:r>
            <a:r>
              <a:rPr lang="hu-HU" dirty="0">
                <a:latin typeface="Arial" pitchFamily="34" charset="0"/>
                <a:cs typeface="Arial" pitchFamily="34" charset="0"/>
              </a:rPr>
              <a:t>bíróság az adott jogvitában hozott határozatához kötve van, azt nem módosíthatja, és nem helyezheti hatályon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kívül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 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alaki jogerő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döntés </a:t>
            </a:r>
            <a:r>
              <a:rPr lang="hu-HU" dirty="0">
                <a:latin typeface="Arial" pitchFamily="34" charset="0"/>
                <a:cs typeface="Arial" pitchFamily="34" charset="0"/>
              </a:rPr>
              <a:t>fellebbezéssel nem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támadható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anyagi jogerő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mind </a:t>
            </a:r>
            <a:r>
              <a:rPr lang="hu-HU" dirty="0">
                <a:latin typeface="Arial" pitchFamily="34" charset="0"/>
                <a:cs typeface="Arial" pitchFamily="34" charset="0"/>
              </a:rPr>
              <a:t>a bíróság, más hatóság, mind a felek kötve vannak a döntéshez, ítélt dolog (res </a:t>
            </a:r>
            <a:r>
              <a:rPr lang="hu-HU" dirty="0" err="1">
                <a:latin typeface="Arial" pitchFamily="34" charset="0"/>
                <a:cs typeface="Arial" pitchFamily="34" charset="0"/>
              </a:rPr>
              <a:t>iudicata</a:t>
            </a:r>
            <a:r>
              <a:rPr lang="hu-HU" dirty="0">
                <a:latin typeface="Arial" pitchFamily="34" charset="0"/>
                <a:cs typeface="Arial" pitchFamily="34" charset="0"/>
              </a:rPr>
              <a:t>) keletkezik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Perorvoslatok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 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hu-HU" b="1" u="sng" dirty="0" smtClean="0">
                <a:latin typeface="Arial" pitchFamily="34" charset="0"/>
                <a:cs typeface="Arial" pitchFamily="34" charset="0"/>
              </a:rPr>
              <a:t>fogalma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endParaRPr lang="hu-HU" sz="1000" dirty="0" smtClean="0">
              <a:latin typeface="Arial" pitchFamily="34" charset="0"/>
              <a:cs typeface="Arial" pitchFamily="34" charset="0"/>
            </a:endParaRPr>
          </a:p>
          <a:p>
            <a:pPr marL="2327275" indent="-2327275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címzettje</a:t>
            </a:r>
            <a:r>
              <a:rPr lang="hu-HU" dirty="0">
                <a:latin typeface="Arial" pitchFamily="34" charset="0"/>
                <a:cs typeface="Arial" pitchFamily="34" charset="0"/>
              </a:rPr>
              <a:t>: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bíróság</a:t>
            </a:r>
          </a:p>
          <a:p>
            <a:pPr marL="2327275" indent="-2327275">
              <a:lnSpc>
                <a:spcPct val="110000"/>
              </a:lnSpc>
              <a:spcBef>
                <a:spcPts val="0"/>
              </a:spcBef>
              <a:buNone/>
            </a:pPr>
            <a:endParaRPr lang="hu-HU" sz="1000" dirty="0">
              <a:latin typeface="Arial" pitchFamily="34" charset="0"/>
              <a:cs typeface="Arial" pitchFamily="34" charset="0"/>
            </a:endParaRPr>
          </a:p>
          <a:p>
            <a:pPr marL="2327275" indent="-2327275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formája: 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kérelem</a:t>
            </a:r>
          </a:p>
          <a:p>
            <a:pPr marL="2327275" indent="-2327275">
              <a:lnSpc>
                <a:spcPct val="110000"/>
              </a:lnSpc>
              <a:spcBef>
                <a:spcPts val="0"/>
              </a:spcBef>
              <a:buNone/>
            </a:pPr>
            <a:endParaRPr lang="hu-HU" sz="1000" dirty="0">
              <a:latin typeface="Arial" pitchFamily="34" charset="0"/>
              <a:cs typeface="Arial" pitchFamily="34" charset="0"/>
            </a:endParaRPr>
          </a:p>
          <a:p>
            <a:pPr marL="2327275" indent="-2327275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tárgya: 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bírósági határozat</a:t>
            </a:r>
          </a:p>
          <a:p>
            <a:pPr marL="2327275" indent="-2327275">
              <a:lnSpc>
                <a:spcPct val="110000"/>
              </a:lnSpc>
              <a:spcBef>
                <a:spcPts val="0"/>
              </a:spcBef>
              <a:buNone/>
            </a:pPr>
            <a:endParaRPr lang="hu-HU" sz="1000" dirty="0">
              <a:latin typeface="Arial" pitchFamily="34" charset="0"/>
              <a:cs typeface="Arial" pitchFamily="34" charset="0"/>
            </a:endParaRPr>
          </a:p>
          <a:p>
            <a:pPr marL="2327275" indent="-2327275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alapja: 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törvénynek </a:t>
            </a:r>
            <a:r>
              <a:rPr lang="hu-HU" dirty="0">
                <a:latin typeface="Arial" pitchFamily="34" charset="0"/>
                <a:cs typeface="Arial" pitchFamily="34" charset="0"/>
              </a:rPr>
              <a:t>meg nem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felelő </a:t>
            </a:r>
            <a:r>
              <a:rPr lang="hu-HU" dirty="0">
                <a:latin typeface="Arial" pitchFamily="34" charset="0"/>
                <a:cs typeface="Arial" pitchFamily="34" charset="0"/>
              </a:rPr>
              <a:t>vagy meg nem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felelőnek </a:t>
            </a:r>
            <a:r>
              <a:rPr lang="hu-HU" dirty="0">
                <a:latin typeface="Arial" pitchFamily="34" charset="0"/>
                <a:cs typeface="Arial" pitchFamily="34" charset="0"/>
              </a:rPr>
              <a:t>vélt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volta</a:t>
            </a:r>
          </a:p>
          <a:p>
            <a:pPr marL="2327275" indent="-2327275">
              <a:lnSpc>
                <a:spcPct val="110000"/>
              </a:lnSpc>
              <a:spcBef>
                <a:spcPts val="0"/>
              </a:spcBef>
              <a:buNone/>
            </a:pPr>
            <a:endParaRPr lang="hu-HU" sz="1000" dirty="0">
              <a:latin typeface="Arial" pitchFamily="34" charset="0"/>
              <a:cs typeface="Arial" pitchFamily="34" charset="0"/>
            </a:endParaRPr>
          </a:p>
          <a:p>
            <a:pPr marL="2327275" indent="-2327275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célja: 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jogsérelem</a:t>
            </a:r>
            <a:r>
              <a:rPr lang="hu-HU" dirty="0">
                <a:latin typeface="Arial" pitchFamily="34" charset="0"/>
                <a:cs typeface="Arial" pitchFamily="34" charset="0"/>
              </a:rPr>
              <a:t>, joghátrány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elhárítása</a:t>
            </a:r>
          </a:p>
          <a:p>
            <a:pPr marL="2327275" indent="-2327275">
              <a:lnSpc>
                <a:spcPct val="110000"/>
              </a:lnSpc>
              <a:spcBef>
                <a:spcPts val="0"/>
              </a:spcBef>
              <a:buNone/>
            </a:pPr>
            <a:endParaRPr lang="hu-HU" sz="1100" dirty="0">
              <a:latin typeface="Arial" pitchFamily="34" charset="0"/>
              <a:cs typeface="Arial" pitchFamily="34" charset="0"/>
            </a:endParaRPr>
          </a:p>
          <a:p>
            <a:pPr marL="2327275" indent="-2327275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eredménye:	újabb </a:t>
            </a:r>
            <a:r>
              <a:rPr lang="hu-HU" dirty="0">
                <a:latin typeface="Arial" pitchFamily="34" charset="0"/>
                <a:cs typeface="Arial" pitchFamily="34" charset="0"/>
              </a:rPr>
              <a:t>bírósági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határozat</a:t>
            </a:r>
          </a:p>
          <a:p>
            <a:pPr marL="2327275" indent="-2327275">
              <a:lnSpc>
                <a:spcPct val="110000"/>
              </a:lnSpc>
              <a:spcBef>
                <a:spcPts val="0"/>
              </a:spcBef>
              <a:buNone/>
            </a:pPr>
            <a:endParaRPr lang="hu-HU" sz="1100" dirty="0" smtClean="0">
              <a:latin typeface="Arial" pitchFamily="34" charset="0"/>
              <a:cs typeface="Arial" pitchFamily="34" charset="0"/>
            </a:endParaRPr>
          </a:p>
          <a:p>
            <a:pPr marL="2327275" indent="-2327275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módja</a:t>
            </a:r>
            <a:r>
              <a:rPr lang="hu-HU" dirty="0">
                <a:latin typeface="Arial" pitchFamily="34" charset="0"/>
                <a:cs typeface="Arial" pitchFamily="34" charset="0"/>
              </a:rPr>
              <a:t>: 	közvetlenül a sérelmes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határozatra </a:t>
            </a:r>
            <a:r>
              <a:rPr lang="hu-HU" dirty="0">
                <a:latin typeface="Arial" pitchFamily="34" charset="0"/>
                <a:cs typeface="Arial" pitchFamily="34" charset="0"/>
              </a:rPr>
              <a:t>visszaható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módon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u-HU" b="1" dirty="0"/>
              <a:t>Perorvoslatok</a:t>
            </a:r>
            <a:endParaRPr lang="hu-HU" dirty="0"/>
          </a:p>
          <a:p>
            <a:pPr>
              <a:buNone/>
            </a:pPr>
            <a:r>
              <a:rPr lang="hu-HU" dirty="0"/>
              <a:t>  </a:t>
            </a:r>
          </a:p>
          <a:p>
            <a:pPr algn="just">
              <a:spcBef>
                <a:spcPts val="0"/>
              </a:spcBef>
              <a:buNone/>
            </a:pPr>
            <a:r>
              <a:rPr lang="hu-HU" b="1" u="sng" dirty="0">
                <a:latin typeface="Arial" pitchFamily="34" charset="0"/>
                <a:cs typeface="Arial" pitchFamily="34" charset="0"/>
              </a:rPr>
              <a:t>főbb fajtái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rendes-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rendkívüli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jogerős- </a:t>
            </a:r>
            <a:r>
              <a:rPr lang="hu-HU" dirty="0">
                <a:latin typeface="Arial" pitchFamily="34" charset="0"/>
                <a:cs typeface="Arial" pitchFamily="34" charset="0"/>
              </a:rPr>
              <a:t>jogerőre még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nem</a:t>
            </a:r>
          </a:p>
          <a:p>
            <a:pPr algn="just"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emelkedett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  </a:t>
            </a:r>
          </a:p>
          <a:p>
            <a:pPr algn="just"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fellebbviteli- nem fellebbviteli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nem </a:t>
            </a:r>
            <a:r>
              <a:rPr lang="hu-HU" dirty="0">
                <a:latin typeface="Arial" pitchFamily="34" charset="0"/>
                <a:cs typeface="Arial" pitchFamily="34" charset="0"/>
              </a:rPr>
              <a:t>ugyanaz a bíróság, hanem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magasabb fokú </a:t>
            </a:r>
            <a:r>
              <a:rPr lang="hu-HU" dirty="0">
                <a:latin typeface="Arial" pitchFamily="34" charset="0"/>
                <a:cs typeface="Arial" pitchFamily="34" charset="0"/>
              </a:rPr>
              <a:t>bíróság – ugyanaz a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bíróság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 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önálló- járulékos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más </a:t>
            </a:r>
            <a:r>
              <a:rPr lang="hu-HU" dirty="0">
                <a:latin typeface="Arial" pitchFamily="34" charset="0"/>
                <a:cs typeface="Arial" pitchFamily="34" charset="0"/>
              </a:rPr>
              <a:t>perorvoslattól függetlenül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igénybe vehető-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csak akkor, ha már van egy másik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bejelentett </a:t>
            </a:r>
            <a:r>
              <a:rPr lang="hu-HU" dirty="0">
                <a:latin typeface="Arial" pitchFamily="34" charset="0"/>
                <a:cs typeface="Arial" pitchFamily="34" charset="0"/>
              </a:rPr>
              <a:t>perorvoslat 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Perorvoslatok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 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 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fellebbezés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	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elsőfokú </a:t>
            </a:r>
            <a:r>
              <a:rPr lang="hu-HU" dirty="0">
                <a:latin typeface="Arial" pitchFamily="34" charset="0"/>
                <a:cs typeface="Arial" pitchFamily="34" charset="0"/>
              </a:rPr>
              <a:t>döntés ellen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	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jogosultak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	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tartalma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hatálya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határideje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i="1" dirty="0" smtClean="0">
                <a:latin typeface="Arial" pitchFamily="34" charset="0"/>
                <a:cs typeface="Arial" pitchFamily="34" charset="0"/>
              </a:rPr>
              <a:t>		bíróság </a:t>
            </a:r>
            <a:r>
              <a:rPr lang="hu-HU" i="1" dirty="0">
                <a:latin typeface="Arial" pitchFamily="34" charset="0"/>
                <a:cs typeface="Arial" pitchFamily="34" charset="0"/>
              </a:rPr>
              <a:t>intézkedései: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i="1" dirty="0">
                <a:latin typeface="Arial" pitchFamily="34" charset="0"/>
                <a:cs typeface="Arial" pitchFamily="34" charset="0"/>
              </a:rPr>
              <a:t>		</a:t>
            </a:r>
            <a:r>
              <a:rPr lang="hu-HU" i="1" dirty="0" smtClean="0">
                <a:latin typeface="Arial" pitchFamily="34" charset="0"/>
                <a:cs typeface="Arial" pitchFamily="34" charset="0"/>
              </a:rPr>
              <a:t>	elsőfokú </a:t>
            </a:r>
            <a:r>
              <a:rPr lang="hu-HU" dirty="0">
                <a:latin typeface="Arial" pitchFamily="34" charset="0"/>
                <a:cs typeface="Arial" pitchFamily="34" charset="0"/>
              </a:rPr>
              <a:t>bíróságé: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		- hivatalból </a:t>
            </a:r>
            <a:r>
              <a:rPr lang="hu-HU" dirty="0">
                <a:latin typeface="Arial" pitchFamily="34" charset="0"/>
                <a:cs typeface="Arial" pitchFamily="34" charset="0"/>
              </a:rPr>
              <a:t>elutasítja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		- felterjeszti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	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hu-HU" i="1" dirty="0" smtClean="0">
                <a:latin typeface="Arial" pitchFamily="34" charset="0"/>
                <a:cs typeface="Arial" pitchFamily="34" charset="0"/>
              </a:rPr>
              <a:t>másodfokú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dirty="0">
                <a:latin typeface="Arial" pitchFamily="34" charset="0"/>
                <a:cs typeface="Arial" pitchFamily="34" charset="0"/>
              </a:rPr>
              <a:t>bíróságé: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 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			- hivatalból </a:t>
            </a:r>
            <a:r>
              <a:rPr lang="hu-HU" dirty="0">
                <a:latin typeface="Arial" pitchFamily="34" charset="0"/>
                <a:cs typeface="Arial" pitchFamily="34" charset="0"/>
              </a:rPr>
              <a:t>elutasítja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 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			- érdemben </a:t>
            </a:r>
            <a:r>
              <a:rPr lang="hu-HU" dirty="0">
                <a:latin typeface="Arial" pitchFamily="34" charset="0"/>
                <a:cs typeface="Arial" pitchFamily="34" charset="0"/>
              </a:rPr>
              <a:t>dönt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		   helybenhagyja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		   megváltoztatja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		- nem </a:t>
            </a:r>
            <a:r>
              <a:rPr lang="hu-HU" dirty="0">
                <a:latin typeface="Arial" pitchFamily="34" charset="0"/>
                <a:cs typeface="Arial" pitchFamily="34" charset="0"/>
              </a:rPr>
              <a:t>érdemi döntést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hoz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		   hatályon </a:t>
            </a:r>
            <a:r>
              <a:rPr lang="hu-HU" dirty="0">
                <a:latin typeface="Arial" pitchFamily="34" charset="0"/>
                <a:cs typeface="Arial" pitchFamily="34" charset="0"/>
              </a:rPr>
              <a:t>kívül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helyezés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b="1" dirty="0">
                <a:latin typeface="Arial" pitchFamily="34" charset="0"/>
                <a:cs typeface="Arial" pitchFamily="34" charset="0"/>
              </a:rPr>
              <a:t>Perorvoslatok</a:t>
            </a:r>
            <a:endParaRPr lang="hu-HU" sz="3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6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perújítás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jogerős </a:t>
            </a:r>
            <a:r>
              <a:rPr lang="hu-HU" dirty="0">
                <a:latin typeface="Arial" pitchFamily="34" charset="0"/>
                <a:cs typeface="Arial" pitchFamily="34" charset="0"/>
              </a:rPr>
              <a:t>ítélet ellen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jogosultak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tartalma </a:t>
            </a:r>
            <a:r>
              <a:rPr lang="hu-HU" dirty="0">
                <a:latin typeface="Arial" pitchFamily="34" charset="0"/>
                <a:cs typeface="Arial" pitchFamily="34" charset="0"/>
              </a:rPr>
              <a:t>(perújítási okok)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hatálya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határideje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elsőfokú </a:t>
            </a:r>
            <a:r>
              <a:rPr lang="hu-HU" dirty="0">
                <a:latin typeface="Arial" pitchFamily="34" charset="0"/>
                <a:cs typeface="Arial" pitchFamily="34" charset="0"/>
              </a:rPr>
              <a:t>bíróság dönt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- megengedhetőség </a:t>
            </a:r>
            <a:r>
              <a:rPr lang="hu-HU" dirty="0">
                <a:latin typeface="Arial" pitchFamily="34" charset="0"/>
                <a:cs typeface="Arial" pitchFamily="34" charset="0"/>
              </a:rPr>
              <a:t>kérdésében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- hatályában </a:t>
            </a:r>
            <a:r>
              <a:rPr lang="hu-HU" dirty="0">
                <a:latin typeface="Arial" pitchFamily="34" charset="0"/>
                <a:cs typeface="Arial" pitchFamily="34" charset="0"/>
              </a:rPr>
              <a:t>fenntartja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- új </a:t>
            </a:r>
            <a:r>
              <a:rPr lang="hu-HU" dirty="0">
                <a:latin typeface="Arial" pitchFamily="34" charset="0"/>
                <a:cs typeface="Arial" pitchFamily="34" charset="0"/>
              </a:rPr>
              <a:t>határozatot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hoz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6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felülvizsgálat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jogosultak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tartalma 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hatálya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határideje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6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elsőfokú </a:t>
            </a:r>
            <a:r>
              <a:rPr lang="hu-HU" dirty="0">
                <a:latin typeface="Arial" pitchFamily="34" charset="0"/>
                <a:cs typeface="Arial" pitchFamily="34" charset="0"/>
              </a:rPr>
              <a:t>bíróság intézkedése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felterjesztés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Kúria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- érdemben </a:t>
            </a:r>
            <a:r>
              <a:rPr lang="hu-HU" dirty="0">
                <a:latin typeface="Arial" pitchFamily="34" charset="0"/>
                <a:cs typeface="Arial" pitchFamily="34" charset="0"/>
              </a:rPr>
              <a:t>dönt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  hatályában </a:t>
            </a:r>
            <a:r>
              <a:rPr lang="hu-HU" dirty="0">
                <a:latin typeface="Arial" pitchFamily="34" charset="0"/>
                <a:cs typeface="Arial" pitchFamily="34" charset="0"/>
              </a:rPr>
              <a:t>fenntartja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  új </a:t>
            </a:r>
            <a:r>
              <a:rPr lang="hu-HU" dirty="0">
                <a:latin typeface="Arial" pitchFamily="34" charset="0"/>
                <a:cs typeface="Arial" pitchFamily="34" charset="0"/>
              </a:rPr>
              <a:t>határozatot hoz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- nem </a:t>
            </a:r>
            <a:r>
              <a:rPr lang="hu-HU" dirty="0">
                <a:latin typeface="Arial" pitchFamily="34" charset="0"/>
                <a:cs typeface="Arial" pitchFamily="34" charset="0"/>
              </a:rPr>
              <a:t>érdemi döntést hoz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  hatályon </a:t>
            </a:r>
            <a:r>
              <a:rPr lang="hu-HU" dirty="0">
                <a:latin typeface="Arial" pitchFamily="34" charset="0"/>
                <a:cs typeface="Arial" pitchFamily="34" charset="0"/>
              </a:rPr>
              <a:t>kívül helyezés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12</Words>
  <Application>Microsoft Office PowerPoint</Application>
  <PresentationFormat>Diavetítés a képernyőre (4:3 oldalarány)</PresentationFormat>
  <Paragraphs>128</Paragraphs>
  <Slides>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7" baseType="lpstr">
      <vt:lpstr>Office-téma</vt:lpstr>
      <vt:lpstr>1. dia</vt:lpstr>
      <vt:lpstr>2. dia</vt:lpstr>
      <vt:lpstr>3. dia</vt:lpstr>
      <vt:lpstr>4. dia</vt:lpstr>
      <vt:lpstr>5. dia</vt:lpstr>
      <vt:lpstr>6. dia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Molnár Dolli</dc:creator>
  <cp:lastModifiedBy>Molnár Dolli</cp:lastModifiedBy>
  <cp:revision>4</cp:revision>
  <dcterms:created xsi:type="dcterms:W3CDTF">2016-11-14T08:40:47Z</dcterms:created>
  <dcterms:modified xsi:type="dcterms:W3CDTF">2016-11-14T09:11:06Z</dcterms:modified>
</cp:coreProperties>
</file>