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6858000" cy="9144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3186" y="-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8683A-6C4D-4043-82A7-BB5721FA7E94}" type="datetimeFigureOut">
              <a:rPr lang="hu-HU" smtClean="0"/>
              <a:t>2015.11.20.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67DB-8CDB-4457-93E7-61ADCDC4D0DD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8683A-6C4D-4043-82A7-BB5721FA7E94}" type="datetimeFigureOut">
              <a:rPr lang="hu-HU" smtClean="0"/>
              <a:t>2015.11.20.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67DB-8CDB-4457-93E7-61ADCDC4D0DD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8683A-6C4D-4043-82A7-BB5721FA7E94}" type="datetimeFigureOut">
              <a:rPr lang="hu-HU" smtClean="0"/>
              <a:t>2015.11.20.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67DB-8CDB-4457-93E7-61ADCDC4D0DD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8683A-6C4D-4043-82A7-BB5721FA7E94}" type="datetimeFigureOut">
              <a:rPr lang="hu-HU" smtClean="0"/>
              <a:t>2015.11.20.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67DB-8CDB-4457-93E7-61ADCDC4D0DD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8683A-6C4D-4043-82A7-BB5721FA7E94}" type="datetimeFigureOut">
              <a:rPr lang="hu-HU" smtClean="0"/>
              <a:t>2015.11.20.</a:t>
            </a:fld>
            <a:endParaRPr lang="hu-HU" dirty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67DB-8CDB-4457-93E7-61ADCDC4D0DD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8683A-6C4D-4043-82A7-BB5721FA7E94}" type="datetimeFigureOut">
              <a:rPr lang="hu-HU" smtClean="0"/>
              <a:t>2015.11.20.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67DB-8CDB-4457-93E7-61ADCDC4D0DD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8683A-6C4D-4043-82A7-BB5721FA7E94}" type="datetimeFigureOut">
              <a:rPr lang="hu-HU" smtClean="0"/>
              <a:t>2015.11.20.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67DB-8CDB-4457-93E7-61ADCDC4D0DD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8683A-6C4D-4043-82A7-BB5721FA7E94}" type="datetimeFigureOut">
              <a:rPr lang="hu-HU" smtClean="0"/>
              <a:t>2015.11.20.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67DB-8CDB-4457-93E7-61ADCDC4D0DD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8683A-6C4D-4043-82A7-BB5721FA7E94}" type="datetimeFigureOut">
              <a:rPr lang="hu-HU" smtClean="0"/>
              <a:t>2015.11.20.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67DB-8CDB-4457-93E7-61ADCDC4D0DD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8683A-6C4D-4043-82A7-BB5721FA7E94}" type="datetimeFigureOut">
              <a:rPr lang="hu-HU" smtClean="0"/>
              <a:t>2015.11.20.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67DB-8CDB-4457-93E7-61ADCDC4D0DD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8683A-6C4D-4043-82A7-BB5721FA7E94}" type="datetimeFigureOut">
              <a:rPr lang="hu-HU" smtClean="0"/>
              <a:t>2015.11.20.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67DB-8CDB-4457-93E7-61ADCDC4D0DD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8683A-6C4D-4043-82A7-BB5721FA7E94}" type="datetimeFigureOut">
              <a:rPr lang="hu-HU" smtClean="0"/>
              <a:t>2015.11.20.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367DB-8CDB-4457-93E7-61ADCDC4D0DD}" type="slidenum">
              <a:rPr lang="hu-HU" smtClean="0"/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4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u-HU" b="1" u="sng" dirty="0">
                <a:latin typeface="Times New Roman" pitchFamily="18" charset="0"/>
                <a:cs typeface="Times New Roman" pitchFamily="18" charset="0"/>
              </a:rPr>
              <a:t>Alternatív vitarendezés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	• választottbíráskodás 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[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1994: LXXI. tv. (Vábtv.)]</a:t>
            </a:r>
          </a:p>
          <a:p>
            <a:pPr>
              <a:buNone/>
            </a:pPr>
            <a:r>
              <a:rPr lang="hu-H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	•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békéltetés 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[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mint átmenet]</a:t>
            </a:r>
          </a:p>
          <a:p>
            <a:pPr lvl="0" algn="just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ha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felek kötelezőnek tekintik, úgy egyezség hiányában kötelező határozatot hoz</a:t>
            </a:r>
          </a:p>
          <a:p>
            <a:pPr lvl="0" algn="just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ha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felek nem tekintik kötelezőnek, úgy ajánlást tesz </a:t>
            </a: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	•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közvetítés 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[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mediáció]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400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hu-HU" sz="10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hu-HU" b="1" u="sng" dirty="0" smtClean="0">
                <a:latin typeface="Times New Roman" pitchFamily="18" charset="0"/>
                <a:cs typeface="Times New Roman" pitchFamily="18" charset="0"/>
              </a:rPr>
              <a:t>Választottbíráskodás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b="1" dirty="0">
                <a:latin typeface="Times New Roman" pitchFamily="18" charset="0"/>
                <a:cs typeface="Times New Roman" pitchFamily="18" charset="0"/>
              </a:rPr>
              <a:t>• jogi természete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perenkívüli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, permegelőzés, perelhárítás</a:t>
            </a:r>
          </a:p>
          <a:p>
            <a:pPr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közjog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és magánjog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határán</a:t>
            </a:r>
          </a:p>
          <a:p>
            <a:pPr>
              <a:buNone/>
            </a:pPr>
            <a:endParaRPr lang="hu-HU" sz="1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választottbíráskodás fajai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nemzetközi-belföldi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[Vábtv. 47. §]</a:t>
            </a:r>
          </a:p>
          <a:p>
            <a:pPr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eseti-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állandó </a:t>
            </a: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hu-HU" sz="1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választottbíróság megalakítása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- együttes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feltételek [Vábtv. 3. § (1) bek.]</a:t>
            </a:r>
          </a:p>
          <a:p>
            <a:pPr lvl="0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- választottbírósági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szerződés [Vábtv. 5. §]</a:t>
            </a:r>
          </a:p>
          <a:p>
            <a:pPr lvl="0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- választottbíró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[Vábtv. 12. §]</a:t>
            </a:r>
          </a:p>
          <a:p>
            <a:pPr lvl="0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- rendes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állami bíróság által nyújtott jogsegély </a:t>
            </a:r>
          </a:p>
          <a:p>
            <a:pPr algn="just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	segíti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Váb. megalakítását </a:t>
            </a:r>
          </a:p>
          <a:p>
            <a:pPr algn="just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	(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kijelölés, kizárás, hatáskör kérdése)</a:t>
            </a:r>
          </a:p>
          <a:p>
            <a:pPr algn="just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	[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Vábtv. 15. §, 20. §, 22. §, 25. § (1) bek.]</a:t>
            </a:r>
          </a:p>
          <a:p>
            <a:pPr algn="just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	segíti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Váb. előtti eljárást</a:t>
            </a:r>
          </a:p>
          <a:p>
            <a:pPr algn="just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	(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bizonyítás, ideiglenes intézkedés, biztosítási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intézkedés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	[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Vábtv. 26. §, 37. §, 54. §, 55. §]</a:t>
            </a:r>
          </a:p>
          <a:p>
            <a:pPr algn="just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	Váb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. ítélet érvényre juttatása</a:t>
            </a:r>
          </a:p>
          <a:p>
            <a:pPr algn="just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	[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Vábtv. 58. §, 59.§]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hu-HU" b="1" u="sng" dirty="0">
                <a:latin typeface="Times New Roman" pitchFamily="18" charset="0"/>
                <a:cs typeface="Times New Roman" pitchFamily="18" charset="0"/>
              </a:rPr>
              <a:t>Közvetítés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hu-HU" dirty="0">
                <a:latin typeface="Times New Roman" pitchFamily="18" charset="0"/>
                <a:cs typeface="Times New Roman" pitchFamily="18" charset="0"/>
              </a:rPr>
              <a:t>(más néven: mediáció)</a:t>
            </a:r>
          </a:p>
          <a:p>
            <a:pPr>
              <a:buNone/>
            </a:pPr>
            <a:r>
              <a:rPr lang="hu-H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hu-HU" b="1" dirty="0">
                <a:latin typeface="Times New Roman" pitchFamily="18" charset="0"/>
                <a:cs typeface="Times New Roman" pitchFamily="18" charset="0"/>
              </a:rPr>
              <a:t>• fogalma 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módszer-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eszköz- szemlélet</a:t>
            </a:r>
          </a:p>
          <a:p>
            <a:pPr algn="just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permegelőző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, perelhárító</a:t>
            </a:r>
          </a:p>
          <a:p>
            <a:pPr algn="just">
              <a:buNone/>
            </a:pPr>
            <a:r>
              <a:rPr lang="hu-HU" i="1" dirty="0" smtClean="0">
                <a:latin typeface="Times New Roman" pitchFamily="18" charset="0"/>
                <a:cs typeface="Times New Roman" pitchFamily="18" charset="0"/>
              </a:rPr>
              <a:t>	békés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konfliktusrendezés</a:t>
            </a:r>
          </a:p>
          <a:p>
            <a:pPr algn="just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alapja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i="1" dirty="0">
                <a:latin typeface="Times New Roman" pitchFamily="18" charset="0"/>
                <a:cs typeface="Times New Roman" pitchFamily="18" charset="0"/>
              </a:rPr>
              <a:t>együttműködés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döntés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joga és felelőssége a </a:t>
            </a:r>
            <a:r>
              <a:rPr lang="hu-HU" i="1" dirty="0">
                <a:latin typeface="Times New Roman" pitchFamily="18" charset="0"/>
                <a:cs typeface="Times New Roman" pitchFamily="18" charset="0"/>
              </a:rPr>
              <a:t>feleken nyugvó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felek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számára, </a:t>
            </a:r>
            <a:r>
              <a:rPr lang="hu-HU" i="1" dirty="0">
                <a:latin typeface="Times New Roman" pitchFamily="18" charset="0"/>
                <a:cs typeface="Times New Roman" pitchFamily="18" charset="0"/>
              </a:rPr>
              <a:t>jövőre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orientáló, </a:t>
            </a:r>
            <a:r>
              <a:rPr lang="hu-HU" i="1" dirty="0">
                <a:latin typeface="Times New Roman" pitchFamily="18" charset="0"/>
                <a:cs typeface="Times New Roman" pitchFamily="18" charset="0"/>
              </a:rPr>
              <a:t>kölcsönösen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elfogadható megoldás megtalálása iránt</a:t>
            </a:r>
          </a:p>
          <a:p>
            <a:pPr algn="just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folyamata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informális (perenkívüli)</a:t>
            </a:r>
          </a:p>
          <a:p>
            <a:pPr algn="just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pszichológia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és a jogtudomány határán </a:t>
            </a:r>
          </a:p>
          <a:p>
            <a:pPr algn="just"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(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terápiás szerep: harag, gyász, más érzés kifejezése, feloldása, önbizalom, magabiztosság, stabilitás)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3150" t="16400" r="14300" b="7067"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7334" t="19456" r="51167" b="6519"/>
          <a:stretch>
            <a:fillRect/>
          </a:stretch>
        </p:blipFill>
        <p:spPr bwMode="auto">
          <a:xfrm>
            <a:off x="0" y="0"/>
            <a:ext cx="6858001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2334" t="16741" r="15000" b="6519"/>
          <a:stretch>
            <a:fillRect/>
          </a:stretch>
        </p:blipFill>
        <p:spPr bwMode="auto">
          <a:xfrm>
            <a:off x="-1" y="0"/>
            <a:ext cx="6919783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10</Words>
  <Application>Microsoft Office PowerPoint</Application>
  <PresentationFormat>Diavetítés a képernyőre (4:3 oldalarány)</PresentationFormat>
  <Paragraphs>49</Paragraphs>
  <Slides>6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7" baseType="lpstr">
      <vt:lpstr>Office-téma</vt:lpstr>
      <vt:lpstr>1. dia</vt:lpstr>
      <vt:lpstr>2. dia</vt:lpstr>
      <vt:lpstr>3. dia</vt:lpstr>
      <vt:lpstr>4. dia</vt:lpstr>
      <vt:lpstr>5. dia</vt:lpstr>
      <vt:lpstr>6. dia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Molnár Dolli</dc:creator>
  <cp:lastModifiedBy>Molnár Dolli</cp:lastModifiedBy>
  <cp:revision>2</cp:revision>
  <dcterms:created xsi:type="dcterms:W3CDTF">2015-11-20T09:15:22Z</dcterms:created>
  <dcterms:modified xsi:type="dcterms:W3CDTF">2015-11-20T10:46:23Z</dcterms:modified>
</cp:coreProperties>
</file>