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8A5A-B143-48F4-96F0-2255D84CDE82}" type="datetimeFigureOut">
              <a:rPr lang="hu-HU" smtClean="0"/>
              <a:t>2016.10.03.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2C70-0C25-444B-A01E-92E1FA921D4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8A5A-B143-48F4-96F0-2255D84CDE82}" type="datetimeFigureOut">
              <a:rPr lang="hu-HU" smtClean="0"/>
              <a:t>2016.10.03.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2C70-0C25-444B-A01E-92E1FA921D4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8A5A-B143-48F4-96F0-2255D84CDE82}" type="datetimeFigureOut">
              <a:rPr lang="hu-HU" smtClean="0"/>
              <a:t>2016.10.03.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2C70-0C25-444B-A01E-92E1FA921D4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8A5A-B143-48F4-96F0-2255D84CDE82}" type="datetimeFigureOut">
              <a:rPr lang="hu-HU" smtClean="0"/>
              <a:t>2016.10.03.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2C70-0C25-444B-A01E-92E1FA921D4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8A5A-B143-48F4-96F0-2255D84CDE82}" type="datetimeFigureOut">
              <a:rPr lang="hu-HU" smtClean="0"/>
              <a:t>2016.10.03.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2C70-0C25-444B-A01E-92E1FA921D4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8A5A-B143-48F4-96F0-2255D84CDE82}" type="datetimeFigureOut">
              <a:rPr lang="hu-HU" smtClean="0"/>
              <a:t>2016.10.03.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2C70-0C25-444B-A01E-92E1FA921D4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8A5A-B143-48F4-96F0-2255D84CDE82}" type="datetimeFigureOut">
              <a:rPr lang="hu-HU" smtClean="0"/>
              <a:t>2016.10.03.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2C70-0C25-444B-A01E-92E1FA921D4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8A5A-B143-48F4-96F0-2255D84CDE82}" type="datetimeFigureOut">
              <a:rPr lang="hu-HU" smtClean="0"/>
              <a:t>2016.10.03.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2C70-0C25-444B-A01E-92E1FA921D4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8A5A-B143-48F4-96F0-2255D84CDE82}" type="datetimeFigureOut">
              <a:rPr lang="hu-HU" smtClean="0"/>
              <a:t>2016.10.03.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2C70-0C25-444B-A01E-92E1FA921D4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8A5A-B143-48F4-96F0-2255D84CDE82}" type="datetimeFigureOut">
              <a:rPr lang="hu-HU" smtClean="0"/>
              <a:t>2016.10.03.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2C70-0C25-444B-A01E-92E1FA921D4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8A5A-B143-48F4-96F0-2255D84CDE82}" type="datetimeFigureOut">
              <a:rPr lang="hu-HU" smtClean="0"/>
              <a:t>2016.10.03.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2C70-0C25-444B-A01E-92E1FA921D4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78A5A-B143-48F4-96F0-2255D84CDE82}" type="datetimeFigureOut">
              <a:rPr lang="hu-HU" smtClean="0"/>
              <a:t>2016.10.03.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02C70-0C25-444B-A01E-92E1FA921D49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741368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hu-HU" b="1" dirty="0"/>
              <a:t>Kompetenciák fogalma</a:t>
            </a:r>
            <a:endParaRPr lang="hu-HU" dirty="0"/>
          </a:p>
          <a:p>
            <a:pPr>
              <a:buNone/>
            </a:pPr>
            <a:r>
              <a:rPr lang="hu-HU" b="1" dirty="0"/>
              <a:t> </a:t>
            </a:r>
            <a:endParaRPr lang="hu-HU" dirty="0"/>
          </a:p>
          <a:p>
            <a:pPr>
              <a:buNone/>
            </a:pPr>
            <a:r>
              <a:rPr lang="hu-HU" b="1" dirty="0"/>
              <a:t> </a:t>
            </a:r>
            <a:endParaRPr lang="hu-HU" dirty="0"/>
          </a:p>
          <a:p>
            <a:pPr>
              <a:buNone/>
            </a:pPr>
            <a:r>
              <a:rPr lang="hu-HU" b="1" dirty="0" smtClean="0"/>
              <a:t>Joghatóság</a:t>
            </a:r>
            <a:endParaRPr lang="hu-HU" dirty="0" smtClean="0"/>
          </a:p>
          <a:p>
            <a:pPr>
              <a:buNone/>
            </a:pPr>
            <a:r>
              <a:rPr lang="hu-HU" dirty="0" smtClean="0"/>
              <a:t>(nemzetközi </a:t>
            </a:r>
            <a:r>
              <a:rPr lang="hu-HU" dirty="0"/>
              <a:t>értelemben vett hatáskör)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dirty="0"/>
              <a:t>ügyek megosztása a</a:t>
            </a:r>
            <a:r>
              <a:rPr lang="hu-HU" b="1" dirty="0"/>
              <a:t> különböző államok </a:t>
            </a:r>
            <a:r>
              <a:rPr lang="hu-HU" dirty="0"/>
              <a:t>hatóságai között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b="1" dirty="0"/>
              <a:t>hatáskör</a:t>
            </a:r>
            <a:endParaRPr lang="hu-HU" dirty="0"/>
          </a:p>
          <a:p>
            <a:pPr>
              <a:buNone/>
            </a:pPr>
            <a:r>
              <a:rPr lang="hu-HU" dirty="0"/>
              <a:t>ügyek megosztása a </a:t>
            </a:r>
            <a:r>
              <a:rPr lang="hu-HU" b="1" dirty="0"/>
              <a:t>különböző szintű bíróságok</a:t>
            </a:r>
            <a:r>
              <a:rPr lang="hu-HU" dirty="0"/>
              <a:t> között</a:t>
            </a:r>
          </a:p>
          <a:p>
            <a:pPr>
              <a:buNone/>
            </a:pPr>
            <a:r>
              <a:rPr lang="hu-HU" b="1" dirty="0"/>
              <a:t> </a:t>
            </a:r>
            <a:endParaRPr lang="hu-HU" dirty="0"/>
          </a:p>
          <a:p>
            <a:pPr>
              <a:buNone/>
            </a:pPr>
            <a:r>
              <a:rPr lang="hu-HU" b="1" dirty="0"/>
              <a:t>  </a:t>
            </a:r>
            <a:endParaRPr lang="hu-HU" dirty="0"/>
          </a:p>
          <a:p>
            <a:pPr>
              <a:buNone/>
            </a:pPr>
            <a:r>
              <a:rPr lang="hu-HU" b="1" dirty="0"/>
              <a:t>illetékesség</a:t>
            </a:r>
            <a:endParaRPr lang="hu-HU" dirty="0"/>
          </a:p>
          <a:p>
            <a:pPr>
              <a:buNone/>
            </a:pPr>
            <a:r>
              <a:rPr lang="hu-HU" dirty="0"/>
              <a:t>ügyek megosztása az </a:t>
            </a:r>
            <a:r>
              <a:rPr lang="hu-HU" b="1" dirty="0"/>
              <a:t>azonos szintű bíróságok</a:t>
            </a:r>
            <a:r>
              <a:rPr lang="hu-HU" dirty="0"/>
              <a:t> között </a:t>
            </a:r>
            <a:r>
              <a:rPr lang="hu-HU" b="1" dirty="0"/>
              <a:t> </a:t>
            </a:r>
            <a:endParaRPr lang="hu-HU" dirty="0"/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741368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hu-HU" sz="5000" b="1" dirty="0"/>
              <a:t>Joghatóság</a:t>
            </a:r>
            <a:endParaRPr lang="hu-HU" sz="5000" dirty="0"/>
          </a:p>
          <a:p>
            <a:pPr algn="ctr">
              <a:buNone/>
            </a:pPr>
            <a:r>
              <a:rPr lang="hu-HU" dirty="0"/>
              <a:t>[nemzetközi magánjogról szóló 1979. évi 13. törvényerejű rendelet (</a:t>
            </a:r>
            <a:r>
              <a:rPr lang="hu-HU" dirty="0" err="1"/>
              <a:t>Njt.tvr</a:t>
            </a:r>
            <a:r>
              <a:rPr lang="hu-HU" dirty="0"/>
              <a:t>.) és a Pp. 57/A. §]</a:t>
            </a:r>
          </a:p>
          <a:p>
            <a:pPr>
              <a:buNone/>
            </a:pPr>
            <a:endParaRPr lang="hu-HU" sz="1500" dirty="0"/>
          </a:p>
          <a:p>
            <a:pPr>
              <a:buNone/>
            </a:pPr>
            <a:r>
              <a:rPr lang="hu-HU" b="1" dirty="0" smtClean="0"/>
              <a:t>fajai</a:t>
            </a:r>
            <a:r>
              <a:rPr lang="hu-HU" b="1" dirty="0"/>
              <a:t>:</a:t>
            </a:r>
            <a:endParaRPr lang="hu-HU" dirty="0"/>
          </a:p>
          <a:p>
            <a:pPr>
              <a:buNone/>
            </a:pPr>
            <a:endParaRPr lang="hu-HU" sz="1500" dirty="0"/>
          </a:p>
          <a:p>
            <a:r>
              <a:rPr lang="hu-HU" b="1" dirty="0"/>
              <a:t>kizárólagos</a:t>
            </a:r>
            <a:endParaRPr lang="hu-HU" dirty="0"/>
          </a:p>
          <a:p>
            <a:pPr>
              <a:buNone/>
            </a:pPr>
            <a:r>
              <a:rPr lang="hu-HU" dirty="0" smtClean="0"/>
              <a:t>	alapvető </a:t>
            </a:r>
            <a:r>
              <a:rPr lang="hu-HU" dirty="0"/>
              <a:t>érdek, hogy kizárólag magyar bíróság járjon el</a:t>
            </a:r>
          </a:p>
          <a:p>
            <a:pPr>
              <a:buNone/>
            </a:pPr>
            <a:r>
              <a:rPr lang="hu-HU" dirty="0" smtClean="0"/>
              <a:t>	pl</a:t>
            </a:r>
            <a:r>
              <a:rPr lang="hu-HU" dirty="0"/>
              <a:t>. belföldön fekvő ingatlannak kapcsolatos dologi jogi per</a:t>
            </a:r>
          </a:p>
          <a:p>
            <a:pPr>
              <a:buNone/>
            </a:pPr>
            <a:endParaRPr lang="hu-HU" sz="1800" dirty="0"/>
          </a:p>
          <a:p>
            <a:r>
              <a:rPr lang="hu-HU" b="1" dirty="0"/>
              <a:t>kizárt</a:t>
            </a:r>
            <a:endParaRPr lang="hu-HU" dirty="0"/>
          </a:p>
          <a:p>
            <a:pPr>
              <a:buNone/>
            </a:pPr>
            <a:r>
              <a:rPr lang="hu-HU" dirty="0" smtClean="0"/>
              <a:t>	a </a:t>
            </a:r>
            <a:r>
              <a:rPr lang="hu-HU" dirty="0"/>
              <a:t>kizárólagos tükörképe</a:t>
            </a:r>
          </a:p>
          <a:p>
            <a:pPr>
              <a:buNone/>
            </a:pPr>
            <a:r>
              <a:rPr lang="hu-HU" sz="1800" dirty="0"/>
              <a:t> </a:t>
            </a:r>
          </a:p>
          <a:p>
            <a:r>
              <a:rPr lang="hu-HU" b="1" dirty="0"/>
              <a:t>általános</a:t>
            </a:r>
            <a:endParaRPr lang="hu-HU" dirty="0"/>
          </a:p>
          <a:p>
            <a:pPr>
              <a:buNone/>
            </a:pPr>
            <a:r>
              <a:rPr lang="hu-HU" dirty="0" smtClean="0"/>
              <a:t>	alperes </a:t>
            </a:r>
            <a:r>
              <a:rPr lang="hu-HU" dirty="0"/>
              <a:t>kötődési helye (lakóhely/</a:t>
            </a:r>
            <a:r>
              <a:rPr lang="hu-HU" dirty="0" err="1"/>
              <a:t>szth</a:t>
            </a:r>
            <a:r>
              <a:rPr lang="hu-HU" dirty="0"/>
              <a:t>./székhely) belföldön</a:t>
            </a:r>
          </a:p>
          <a:p>
            <a:pPr>
              <a:buNone/>
            </a:pPr>
            <a:r>
              <a:rPr lang="hu-HU" dirty="0" smtClean="0"/>
              <a:t>	alperesi </a:t>
            </a:r>
            <a:r>
              <a:rPr lang="hu-HU" dirty="0"/>
              <a:t>egységes pertársaság: legalább az egyiké</a:t>
            </a:r>
          </a:p>
          <a:p>
            <a:pPr>
              <a:buNone/>
            </a:pPr>
            <a:r>
              <a:rPr lang="hu-HU" dirty="0" smtClean="0"/>
              <a:t>	főkötelezett </a:t>
            </a:r>
            <a:r>
              <a:rPr lang="hu-HU" dirty="0"/>
              <a:t>+ mellékkötelezett: ha a főkötelezett kötődése belföldön</a:t>
            </a:r>
          </a:p>
          <a:p>
            <a:pPr>
              <a:buNone/>
            </a:pPr>
            <a:r>
              <a:rPr lang="hu-HU" dirty="0" smtClean="0"/>
              <a:t>	kereset </a:t>
            </a:r>
            <a:r>
              <a:rPr lang="hu-HU" dirty="0"/>
              <a:t>+ viszontkereset: ha a keresetre</a:t>
            </a:r>
          </a:p>
          <a:p>
            <a:pPr>
              <a:buNone/>
            </a:pPr>
            <a:endParaRPr lang="hu-HU" sz="1800" dirty="0"/>
          </a:p>
          <a:p>
            <a:r>
              <a:rPr lang="hu-HU" b="1" dirty="0"/>
              <a:t>különös</a:t>
            </a:r>
            <a:endParaRPr lang="hu-HU" dirty="0"/>
          </a:p>
          <a:p>
            <a:pPr>
              <a:buNone/>
            </a:pPr>
            <a:r>
              <a:rPr lang="hu-HU" dirty="0" smtClean="0"/>
              <a:t>	választási </a:t>
            </a:r>
            <a:r>
              <a:rPr lang="hu-HU" dirty="0"/>
              <a:t>lehetőség a felperes részére, az általános joghatóság szerinti államtól eltérő államba indítsa a pert</a:t>
            </a:r>
          </a:p>
          <a:p>
            <a:pPr>
              <a:buNone/>
            </a:pPr>
            <a:r>
              <a:rPr lang="hu-HU" dirty="0" smtClean="0"/>
              <a:t>	pl</a:t>
            </a:r>
            <a:r>
              <a:rPr lang="hu-HU" dirty="0"/>
              <a:t>. tartási kötelezettség, bűncselekménnyel okozott kár megtérítése iránt</a:t>
            </a:r>
          </a:p>
          <a:p>
            <a:pPr>
              <a:buNone/>
            </a:pPr>
            <a:endParaRPr lang="hu-HU" sz="1500" dirty="0"/>
          </a:p>
          <a:p>
            <a:r>
              <a:rPr lang="hu-HU" b="1" dirty="0"/>
              <a:t>speciális az „elesett fél védelmében”</a:t>
            </a:r>
            <a:endParaRPr lang="hu-HU" dirty="0"/>
          </a:p>
          <a:p>
            <a:pPr>
              <a:buNone/>
            </a:pPr>
            <a:r>
              <a:rPr lang="hu-HU" dirty="0" smtClean="0"/>
              <a:t>	fogyasztói </a:t>
            </a:r>
            <a:r>
              <a:rPr lang="hu-HU" dirty="0"/>
              <a:t>szerződésből/ munkaszerződésből eredő jogviták</a:t>
            </a:r>
          </a:p>
          <a:p>
            <a:pPr>
              <a:buNone/>
            </a:pPr>
            <a:r>
              <a:rPr lang="hu-HU" dirty="0" smtClean="0"/>
              <a:t>	ha </a:t>
            </a:r>
            <a:r>
              <a:rPr lang="hu-HU" dirty="0"/>
              <a:t>a fogyasztó belföldi kötődéssel bír, magyar bíróság eljárhat</a:t>
            </a:r>
          </a:p>
          <a:p>
            <a:pPr>
              <a:buNone/>
            </a:pPr>
            <a:r>
              <a:rPr lang="hu-HU" dirty="0" smtClean="0"/>
              <a:t>	ha </a:t>
            </a:r>
            <a:r>
              <a:rPr lang="hu-HU" dirty="0"/>
              <a:t>a szokásos munkavégzés helye belföldön, magyar bíróság eljárhat</a:t>
            </a:r>
          </a:p>
          <a:p>
            <a:pPr>
              <a:buNone/>
            </a:pPr>
            <a:endParaRPr lang="hu-HU" sz="1500" dirty="0"/>
          </a:p>
          <a:p>
            <a:r>
              <a:rPr lang="hu-HU" b="1" dirty="0"/>
              <a:t>felek által kikötött</a:t>
            </a:r>
            <a:endParaRPr lang="hu-HU" dirty="0"/>
          </a:p>
          <a:p>
            <a:pPr>
              <a:buNone/>
            </a:pPr>
            <a:r>
              <a:rPr lang="hu-HU" dirty="0" smtClean="0"/>
              <a:t>	vagyonjogi </a:t>
            </a:r>
            <a:r>
              <a:rPr lang="hu-HU" dirty="0"/>
              <a:t>ügyekben</a:t>
            </a:r>
          </a:p>
          <a:p>
            <a:pPr>
              <a:buNone/>
            </a:pPr>
            <a:r>
              <a:rPr lang="hu-HU" dirty="0" smtClean="0"/>
              <a:t>	rugalmas alakiság</a:t>
            </a:r>
            <a:endParaRPr lang="hu-H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669360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hu-HU" b="1" dirty="0"/>
              <a:t>Joghatóság</a:t>
            </a:r>
            <a:endParaRPr lang="hu-HU" dirty="0"/>
          </a:p>
          <a:p>
            <a:pPr algn="ctr">
              <a:buNone/>
            </a:pPr>
            <a:r>
              <a:rPr lang="hu-HU" dirty="0"/>
              <a:t>[nemzetközi magánjogról szóló 1979. évi 13. törvényerejű rendelet (</a:t>
            </a:r>
            <a:r>
              <a:rPr lang="hu-HU" dirty="0" err="1"/>
              <a:t>Njt.tvr</a:t>
            </a:r>
            <a:r>
              <a:rPr lang="hu-HU" dirty="0"/>
              <a:t>.) és a Pp. 57/A. §]</a:t>
            </a:r>
          </a:p>
          <a:p>
            <a:pPr>
              <a:buNone/>
            </a:pPr>
            <a:r>
              <a:rPr lang="hu-HU" b="1" dirty="0"/>
              <a:t> </a:t>
            </a:r>
            <a:endParaRPr lang="hu-HU" dirty="0"/>
          </a:p>
          <a:p>
            <a:pPr>
              <a:buNone/>
            </a:pPr>
            <a:r>
              <a:rPr lang="hu-HU" b="1" dirty="0"/>
              <a:t> </a:t>
            </a:r>
            <a:r>
              <a:rPr lang="hu-HU" b="1" dirty="0" smtClean="0"/>
              <a:t>hiányának </a:t>
            </a:r>
            <a:r>
              <a:rPr lang="hu-HU" b="1" dirty="0"/>
              <a:t>eljárásjogi következményei:</a:t>
            </a:r>
            <a:endParaRPr lang="hu-HU" dirty="0"/>
          </a:p>
          <a:p>
            <a:pPr>
              <a:buNone/>
            </a:pPr>
            <a:r>
              <a:rPr lang="hu-HU" b="1" dirty="0"/>
              <a:t> </a:t>
            </a:r>
            <a:endParaRPr lang="hu-HU" dirty="0"/>
          </a:p>
          <a:p>
            <a:pPr>
              <a:buNone/>
            </a:pPr>
            <a:r>
              <a:rPr lang="hu-HU" dirty="0"/>
              <a:t> </a:t>
            </a:r>
            <a:r>
              <a:rPr lang="hu-HU" dirty="0" smtClean="0"/>
              <a:t>•</a:t>
            </a:r>
            <a:r>
              <a:rPr lang="hu-HU" dirty="0"/>
              <a:t>	keresetlevél idézés kibocsátása nélküli elutasítása, illetve permegszüntetés </a:t>
            </a:r>
            <a:r>
              <a:rPr lang="hu-HU" b="1" dirty="0"/>
              <a:t>kizárt</a:t>
            </a:r>
            <a:r>
              <a:rPr lang="hu-HU" dirty="0"/>
              <a:t> joghatóság miatt </a:t>
            </a:r>
          </a:p>
          <a:p>
            <a:pPr>
              <a:buNone/>
            </a:pPr>
            <a:r>
              <a:rPr lang="hu-HU" dirty="0" smtClean="0"/>
              <a:t>	[</a:t>
            </a:r>
            <a:r>
              <a:rPr lang="hu-HU" dirty="0"/>
              <a:t>Pp. 130. § (1) </a:t>
            </a:r>
            <a:r>
              <a:rPr lang="hu-HU" dirty="0" err="1"/>
              <a:t>bek</a:t>
            </a:r>
            <a:r>
              <a:rPr lang="hu-HU" dirty="0"/>
              <a:t>. a) pont, 157. § a) pont]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dirty="0"/>
              <a:t> </a:t>
            </a:r>
            <a:r>
              <a:rPr lang="hu-HU" dirty="0" smtClean="0"/>
              <a:t>•</a:t>
            </a:r>
            <a:r>
              <a:rPr lang="hu-HU" dirty="0"/>
              <a:t>	magyar bíróság joghatósága ugyan </a:t>
            </a:r>
            <a:r>
              <a:rPr lang="hu-HU" b="1" dirty="0"/>
              <a:t>nem kizárt</a:t>
            </a:r>
            <a:r>
              <a:rPr lang="hu-HU" dirty="0"/>
              <a:t>, de a magyar bíróság joghatósága egyetlen joghatósági ok alapján sem állapítható meg, a per érdemi elbírálhatósága az alperes magatartásától függ: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 lvl="0">
              <a:buNone/>
            </a:pPr>
            <a:r>
              <a:rPr lang="hu-HU" dirty="0" smtClean="0"/>
              <a:t>	- ha </a:t>
            </a:r>
            <a:r>
              <a:rPr lang="hu-HU" dirty="0"/>
              <a:t>az ügy érdemére vonatkozó nyilatkozatot tesz (perbe bocsátkozik), akkor ez a nyilatkozata megalapozza a magyar bíróság joghatóságát és így eljárását. 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 lvl="0">
              <a:buNone/>
            </a:pPr>
            <a:r>
              <a:rPr lang="hu-HU" dirty="0" smtClean="0"/>
              <a:t>	- amennyiben </a:t>
            </a:r>
            <a:r>
              <a:rPr lang="hu-HU" dirty="0"/>
              <a:t>az alperes az első tárgyalást elmulasztotta és írásbeli védekezést sem terjesztett elő, vagy az alperes a bíróság joghatóságának hiányát kifogásolja,  a bíróságnak az eljárást a Pp. 157/A. §</a:t>
            </a:r>
            <a:r>
              <a:rPr lang="hu-HU" dirty="0" err="1"/>
              <a:t>-a</a:t>
            </a:r>
            <a:r>
              <a:rPr lang="hu-HU" dirty="0"/>
              <a:t> alapján meg kell szüntetnie. </a:t>
            </a:r>
          </a:p>
          <a:p>
            <a:pPr>
              <a:buNone/>
            </a:pPr>
            <a:r>
              <a:rPr lang="hu-HU" dirty="0" smtClean="0"/>
              <a:t>	[</a:t>
            </a:r>
            <a:r>
              <a:rPr lang="hu-HU" dirty="0"/>
              <a:t>Pp. 157/A. §]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669360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hu-HU" b="1" dirty="0"/>
              <a:t>Hatáskör</a:t>
            </a:r>
            <a:endParaRPr lang="hu-HU" dirty="0"/>
          </a:p>
          <a:p>
            <a:pPr algn="ctr">
              <a:buNone/>
            </a:pPr>
            <a:r>
              <a:rPr lang="hu-HU" dirty="0"/>
              <a:t>[Pp. 22. § és 23. §]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 lvl="0">
              <a:buNone/>
            </a:pPr>
            <a:r>
              <a:rPr lang="hu-HU" b="1" dirty="0" smtClean="0"/>
              <a:t>1. rendes </a:t>
            </a:r>
            <a:r>
              <a:rPr lang="hu-HU" b="1" dirty="0"/>
              <a:t>bíróság</a:t>
            </a:r>
            <a:endParaRPr lang="hu-HU" dirty="0"/>
          </a:p>
          <a:p>
            <a:pPr>
              <a:buNone/>
            </a:pPr>
            <a:endParaRPr lang="hu-HU" sz="1300" dirty="0"/>
          </a:p>
          <a:p>
            <a:pPr>
              <a:buNone/>
            </a:pPr>
            <a:r>
              <a:rPr lang="hu-HU" b="1" dirty="0" smtClean="0"/>
              <a:t>	általános </a:t>
            </a:r>
            <a:r>
              <a:rPr lang="hu-HU" b="1" dirty="0"/>
              <a:t>elsőfokú hatáskör:  </a:t>
            </a:r>
            <a:r>
              <a:rPr lang="hu-HU" dirty="0"/>
              <a:t>(amit törvény nem utal a </a:t>
            </a:r>
            <a:r>
              <a:rPr lang="hu-HU" dirty="0" smtClean="0"/>
              <a:t>törvényszékhez)</a:t>
            </a:r>
            <a:endParaRPr lang="hu-HU" b="1" dirty="0"/>
          </a:p>
          <a:p>
            <a:pPr>
              <a:buNone/>
            </a:pPr>
            <a:endParaRPr lang="hu-HU" sz="1100" b="1" dirty="0" smtClean="0"/>
          </a:p>
          <a:p>
            <a:pPr>
              <a:buNone/>
            </a:pPr>
            <a:r>
              <a:rPr lang="hu-HU" b="1" dirty="0"/>
              <a:t>	</a:t>
            </a:r>
            <a:r>
              <a:rPr lang="hu-HU" b="1" dirty="0" smtClean="0"/>
              <a:t>				</a:t>
            </a:r>
            <a:r>
              <a:rPr lang="hu-HU" dirty="0" smtClean="0"/>
              <a:t>járásbíróság </a:t>
            </a:r>
            <a:endParaRPr lang="hu-HU" dirty="0"/>
          </a:p>
          <a:p>
            <a:pPr>
              <a:buNone/>
            </a:pPr>
            <a:endParaRPr lang="hu-HU" sz="1100" dirty="0"/>
          </a:p>
          <a:p>
            <a:pPr>
              <a:buNone/>
            </a:pPr>
            <a:r>
              <a:rPr lang="hu-HU" b="1" dirty="0"/>
              <a:t> </a:t>
            </a:r>
            <a:r>
              <a:rPr lang="hu-HU" b="1" dirty="0" smtClean="0"/>
              <a:t>	különös </a:t>
            </a:r>
            <a:r>
              <a:rPr lang="hu-HU" b="1" dirty="0"/>
              <a:t>elsőfokú hatáskör: </a:t>
            </a:r>
            <a:endParaRPr lang="hu-HU" dirty="0" smtClean="0"/>
          </a:p>
          <a:p>
            <a:pPr>
              <a:buNone/>
            </a:pPr>
            <a:r>
              <a:rPr lang="hu-HU" dirty="0"/>
              <a:t>	</a:t>
            </a:r>
            <a:r>
              <a:rPr lang="hu-HU" dirty="0" smtClean="0"/>
              <a:t>				törvényszék</a:t>
            </a:r>
            <a:endParaRPr lang="hu-HU" dirty="0"/>
          </a:p>
          <a:p>
            <a:pPr>
              <a:buNone/>
            </a:pPr>
            <a:endParaRPr lang="hu-HU" sz="1100" dirty="0"/>
          </a:p>
          <a:p>
            <a:pPr>
              <a:buNone/>
            </a:pPr>
            <a:r>
              <a:rPr lang="hu-HU" dirty="0" smtClean="0"/>
              <a:t>	pl</a:t>
            </a:r>
            <a:r>
              <a:rPr lang="hu-HU" dirty="0"/>
              <a:t>. azok a vagyonjogi perek, amelyek tárgyának értéke a harmincmillió forintot meghaladja, kivéve a házassági vagyonjogi pert, ha azt a házassági perrel együtt vagy annak folyamán indítják meg.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b="1" dirty="0"/>
              <a:t> </a:t>
            </a:r>
            <a:r>
              <a:rPr lang="hu-HU" b="1" dirty="0" smtClean="0"/>
              <a:t>2. különbíróság</a:t>
            </a:r>
            <a:endParaRPr lang="hu-HU" dirty="0"/>
          </a:p>
          <a:p>
            <a:pPr>
              <a:buNone/>
            </a:pPr>
            <a:endParaRPr lang="hu-HU" sz="1100" dirty="0"/>
          </a:p>
          <a:p>
            <a:pPr algn="ctr">
              <a:buNone/>
            </a:pPr>
            <a:r>
              <a:rPr lang="hu-HU" dirty="0" smtClean="0"/>
              <a:t>			        közigazgatási </a:t>
            </a:r>
            <a:r>
              <a:rPr lang="hu-HU" dirty="0"/>
              <a:t>és munkaügyi bíróság </a:t>
            </a:r>
            <a:endParaRPr lang="hu-HU" dirty="0" smtClean="0"/>
          </a:p>
          <a:p>
            <a:pPr algn="ctr">
              <a:buNone/>
            </a:pPr>
            <a:endParaRPr lang="hu-HU" sz="1100" dirty="0"/>
          </a:p>
          <a:p>
            <a:pPr>
              <a:buNone/>
            </a:pPr>
            <a:r>
              <a:rPr lang="hu-HU" dirty="0" smtClean="0"/>
              <a:t>	közigazgatási </a:t>
            </a:r>
            <a:r>
              <a:rPr lang="hu-HU" dirty="0"/>
              <a:t>határozatok törvényességéről dönt, illetve munkaügyi </a:t>
            </a:r>
            <a:r>
              <a:rPr lang="hu-HU" dirty="0" smtClean="0"/>
              <a:t>perek</a:t>
            </a:r>
            <a:endParaRPr lang="hu-H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66936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hu-HU" b="1" dirty="0"/>
              <a:t>Vagyonjogi per és a hatáskör</a:t>
            </a:r>
            <a:endParaRPr lang="hu-HU" sz="2000" dirty="0"/>
          </a:p>
          <a:p>
            <a:pPr>
              <a:buNone/>
            </a:pPr>
            <a:r>
              <a:rPr lang="hu-HU" dirty="0"/>
              <a:t> </a:t>
            </a:r>
            <a:endParaRPr lang="hu-HU" sz="2400" dirty="0"/>
          </a:p>
          <a:p>
            <a:pPr>
              <a:buNone/>
            </a:pPr>
            <a:r>
              <a:rPr lang="hu-HU" dirty="0"/>
              <a:t> </a:t>
            </a:r>
            <a:r>
              <a:rPr lang="hu-HU" b="1" dirty="0" smtClean="0"/>
              <a:t>1.</a:t>
            </a:r>
            <a:r>
              <a:rPr lang="hu-HU" dirty="0" smtClean="0"/>
              <a:t> </a:t>
            </a:r>
            <a:r>
              <a:rPr lang="hu-HU" b="1" dirty="0" smtClean="0"/>
              <a:t>Pertárgy </a:t>
            </a:r>
            <a:r>
              <a:rPr lang="hu-HU" b="1" dirty="0"/>
              <a:t>értéke</a:t>
            </a:r>
            <a:endParaRPr lang="hu-HU" sz="2400" dirty="0"/>
          </a:p>
          <a:p>
            <a:pPr>
              <a:buNone/>
            </a:pPr>
            <a:r>
              <a:rPr lang="hu-HU" dirty="0"/>
              <a:t> </a:t>
            </a:r>
            <a:endParaRPr lang="hu-HU" sz="2400" dirty="0"/>
          </a:p>
          <a:p>
            <a:r>
              <a:rPr lang="hu-HU" dirty="0"/>
              <a:t>keresettel érvényesített jog/</a:t>
            </a:r>
            <a:r>
              <a:rPr lang="hu-HU" b="1" dirty="0"/>
              <a:t>követelés értéke</a:t>
            </a:r>
            <a:endParaRPr lang="hu-HU" sz="2400" dirty="0"/>
          </a:p>
          <a:p>
            <a:pPr>
              <a:buNone/>
            </a:pPr>
            <a:endParaRPr lang="hu-HU" sz="1100" dirty="0"/>
          </a:p>
          <a:p>
            <a:pPr>
              <a:buNone/>
            </a:pPr>
            <a:r>
              <a:rPr lang="hu-HU" dirty="0" smtClean="0"/>
              <a:t>	az </a:t>
            </a:r>
            <a:r>
              <a:rPr lang="hu-HU" dirty="0"/>
              <a:t>eljárás tárgyának az eljárás megindításakor fennálló értéke, jogorvoslati eljárásban pedig a vitássá tett követelés, vagy követelésrész értéke</a:t>
            </a:r>
            <a:endParaRPr lang="hu-HU" sz="2400" dirty="0"/>
          </a:p>
          <a:p>
            <a:pPr>
              <a:buNone/>
            </a:pPr>
            <a:r>
              <a:rPr lang="hu-HU" dirty="0"/>
              <a:t> </a:t>
            </a:r>
            <a:endParaRPr lang="hu-HU" sz="2400" dirty="0"/>
          </a:p>
          <a:p>
            <a:pPr>
              <a:buNone/>
            </a:pPr>
            <a:r>
              <a:rPr lang="hu-HU" b="1" dirty="0"/>
              <a:t> </a:t>
            </a:r>
            <a:r>
              <a:rPr lang="hu-HU" b="1" dirty="0" smtClean="0"/>
              <a:t>2. Pertárgyérték </a:t>
            </a:r>
            <a:r>
              <a:rPr lang="hu-HU" b="1" dirty="0"/>
              <a:t>meghatározása</a:t>
            </a:r>
            <a:endParaRPr lang="hu-HU" sz="2400" dirty="0"/>
          </a:p>
          <a:p>
            <a:pPr>
              <a:buNone/>
            </a:pPr>
            <a:endParaRPr lang="hu-HU" sz="1100" dirty="0" smtClean="0"/>
          </a:p>
          <a:p>
            <a:pPr>
              <a:buNone/>
            </a:pPr>
            <a:r>
              <a:rPr lang="hu-HU" b="1" dirty="0" smtClean="0"/>
              <a:t>2.1. pénzben </a:t>
            </a:r>
            <a:r>
              <a:rPr lang="hu-HU" dirty="0"/>
              <a:t>kifejezhető: azonos a felperes által követelt összeggel</a:t>
            </a:r>
            <a:endParaRPr lang="hu-HU" sz="2000" dirty="0"/>
          </a:p>
          <a:p>
            <a:pPr>
              <a:buNone/>
            </a:pPr>
            <a:r>
              <a:rPr lang="hu-HU" dirty="0"/>
              <a:t> </a:t>
            </a:r>
            <a:endParaRPr lang="hu-HU" sz="2400" dirty="0"/>
          </a:p>
          <a:p>
            <a:pPr>
              <a:buNone/>
            </a:pPr>
            <a:r>
              <a:rPr lang="hu-HU" dirty="0" smtClean="0"/>
              <a:t>	pénzben </a:t>
            </a:r>
            <a:r>
              <a:rPr lang="hu-HU" b="1" dirty="0"/>
              <a:t>kifejezhető ugyan</a:t>
            </a:r>
            <a:r>
              <a:rPr lang="hu-HU" dirty="0"/>
              <a:t>,</a:t>
            </a:r>
            <a:r>
              <a:rPr lang="hu-HU" b="1" dirty="0"/>
              <a:t> de</a:t>
            </a:r>
            <a:r>
              <a:rPr lang="hu-HU" dirty="0"/>
              <a:t> a Pp. sajátos előírásai </a:t>
            </a:r>
            <a:endParaRPr lang="hu-HU" dirty="0" smtClean="0"/>
          </a:p>
          <a:p>
            <a:pPr>
              <a:buNone/>
            </a:pPr>
            <a:r>
              <a:rPr lang="hu-HU" dirty="0"/>
              <a:t>	</a:t>
            </a:r>
            <a:r>
              <a:rPr lang="hu-HU" dirty="0" smtClean="0"/>
              <a:t>[</a:t>
            </a:r>
            <a:r>
              <a:rPr lang="hu-HU" dirty="0"/>
              <a:t>Pp. 24. § (2) </a:t>
            </a:r>
            <a:r>
              <a:rPr lang="hu-HU" dirty="0" err="1"/>
              <a:t>bek</a:t>
            </a:r>
            <a:r>
              <a:rPr lang="hu-HU" dirty="0"/>
              <a:t>.]</a:t>
            </a:r>
            <a:endParaRPr lang="hu-HU" sz="2400" dirty="0"/>
          </a:p>
          <a:p>
            <a:pPr>
              <a:buNone/>
            </a:pPr>
            <a:r>
              <a:rPr lang="hu-HU" dirty="0" smtClean="0"/>
              <a:t>	a </a:t>
            </a:r>
            <a:r>
              <a:rPr lang="hu-HU" dirty="0"/>
              <a:t>tényleg megállapítható összegtől függetlenül!</a:t>
            </a:r>
            <a:endParaRPr lang="hu-HU" sz="2400" dirty="0"/>
          </a:p>
          <a:p>
            <a:pPr>
              <a:buNone/>
            </a:pPr>
            <a:r>
              <a:rPr lang="hu-HU" dirty="0"/>
              <a:t> </a:t>
            </a:r>
            <a:endParaRPr lang="hu-HU" sz="2800" dirty="0"/>
          </a:p>
          <a:p>
            <a:pPr>
              <a:buNone/>
            </a:pPr>
            <a:r>
              <a:rPr lang="hu-HU" dirty="0"/>
              <a:t> </a:t>
            </a:r>
            <a:r>
              <a:rPr lang="hu-HU" b="1" dirty="0" smtClean="0"/>
              <a:t>2.2. </a:t>
            </a:r>
            <a:r>
              <a:rPr lang="hu-HU" dirty="0" smtClean="0"/>
              <a:t>pertárgyérték </a:t>
            </a:r>
            <a:r>
              <a:rPr lang="hu-HU" dirty="0"/>
              <a:t>azonban </a:t>
            </a:r>
            <a:r>
              <a:rPr lang="hu-HU" b="1" dirty="0"/>
              <a:t>nem </a:t>
            </a:r>
            <a:r>
              <a:rPr lang="hu-HU" dirty="0"/>
              <a:t>minden esetben </a:t>
            </a:r>
            <a:r>
              <a:rPr lang="hu-HU" b="1" dirty="0"/>
              <a:t>állapítható </a:t>
            </a:r>
            <a:r>
              <a:rPr lang="hu-HU" b="1" dirty="0" smtClean="0"/>
              <a:t>meg</a:t>
            </a:r>
            <a:endParaRPr lang="hu-HU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669360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hu-HU" sz="3600" b="1" dirty="0"/>
              <a:t>Hatáskör vizsgálata</a:t>
            </a:r>
            <a:endParaRPr lang="hu-HU" sz="3600" dirty="0"/>
          </a:p>
          <a:p>
            <a:pPr>
              <a:buNone/>
            </a:pPr>
            <a:r>
              <a:rPr lang="hu-HU" b="1" dirty="0"/>
              <a:t> </a:t>
            </a:r>
            <a:endParaRPr lang="hu-HU" dirty="0"/>
          </a:p>
          <a:p>
            <a:pPr>
              <a:buNone/>
            </a:pPr>
            <a:r>
              <a:rPr lang="hu-HU" b="1" dirty="0" smtClean="0"/>
              <a:t>1.</a:t>
            </a:r>
            <a:r>
              <a:rPr lang="hu-HU" b="1" dirty="0"/>
              <a:t> </a:t>
            </a:r>
            <a:r>
              <a:rPr lang="hu-HU" dirty="0" smtClean="0"/>
              <a:t>Amennyiben </a:t>
            </a:r>
            <a:r>
              <a:rPr lang="hu-HU" dirty="0"/>
              <a:t>a bíróság </a:t>
            </a:r>
            <a:r>
              <a:rPr lang="hu-HU" b="1" dirty="0"/>
              <a:t>hatáskörét a pertárgy értéke alapján</a:t>
            </a:r>
            <a:r>
              <a:rPr lang="hu-HU" dirty="0"/>
              <a:t> kell megállapítani:</a:t>
            </a:r>
          </a:p>
          <a:p>
            <a:pPr>
              <a:buNone/>
            </a:pPr>
            <a:r>
              <a:rPr lang="hu-HU" dirty="0"/>
              <a:t>  </a:t>
            </a:r>
          </a:p>
          <a:p>
            <a:pPr>
              <a:buNone/>
            </a:pPr>
            <a:r>
              <a:rPr lang="hu-HU" dirty="0" smtClean="0"/>
              <a:t>	általános </a:t>
            </a:r>
            <a:r>
              <a:rPr lang="hu-HU" dirty="0"/>
              <a:t>szabály, hogy a bíróság hatáskörének megállapításánál, a per tárgyának értékére a </a:t>
            </a:r>
            <a:r>
              <a:rPr lang="hu-HU" b="1" dirty="0"/>
              <a:t>keresetlevél beadásának időpontja az irányadó</a:t>
            </a:r>
            <a:r>
              <a:rPr lang="hu-HU" dirty="0"/>
              <a:t>. 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dirty="0" smtClean="0"/>
              <a:t>	ha </a:t>
            </a:r>
            <a:r>
              <a:rPr lang="hu-HU" dirty="0"/>
              <a:t>a pertárgy értékében a keresetlevél </a:t>
            </a:r>
            <a:r>
              <a:rPr lang="hu-HU" b="1" dirty="0"/>
              <a:t>beadását követően</a:t>
            </a:r>
            <a:r>
              <a:rPr lang="hu-HU" dirty="0"/>
              <a:t> </a:t>
            </a:r>
            <a:r>
              <a:rPr lang="hu-HU" b="1" dirty="0"/>
              <a:t>bekövetkezett változások</a:t>
            </a:r>
            <a:r>
              <a:rPr lang="hu-HU" dirty="0"/>
              <a:t> (pl. az ingatlan értéke a keresetlevél beadáskori értékéhez képest jelentősen megemelkedik) </a:t>
            </a:r>
            <a:r>
              <a:rPr lang="hu-HU" b="1" dirty="0"/>
              <a:t>általában nem</a:t>
            </a:r>
            <a:r>
              <a:rPr lang="hu-HU" dirty="0"/>
              <a:t> hatnak ki a bíróság hatáskörére. 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dirty="0" smtClean="0"/>
              <a:t>	ha </a:t>
            </a:r>
            <a:r>
              <a:rPr lang="hu-HU" dirty="0"/>
              <a:t>éppen a pertárgy értékében bekövetkezett változás alapozza meg az adott bíróság hatáskörét (pl. a járásbíróság előtt indult perben utóbb kiderül, hogy a pertárgy értéke valójában a kereset beadásakor meghaladta a harmincmillió forintot, de utóbb ez az érték lecsökkent)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 lvl="0">
              <a:buNone/>
            </a:pPr>
            <a:r>
              <a:rPr lang="hu-HU" dirty="0" smtClean="0"/>
              <a:t>2. </a:t>
            </a:r>
            <a:r>
              <a:rPr lang="hu-HU" dirty="0"/>
              <a:t>K</a:t>
            </a:r>
            <a:r>
              <a:rPr lang="hu-HU" dirty="0" smtClean="0"/>
              <a:t>ereseti </a:t>
            </a:r>
            <a:r>
              <a:rPr lang="hu-HU" dirty="0"/>
              <a:t>követelés </a:t>
            </a:r>
            <a:r>
              <a:rPr lang="hu-HU" b="1" dirty="0"/>
              <a:t>felemelése, illetve leszállítása</a:t>
            </a:r>
            <a:r>
              <a:rPr lang="hu-HU" dirty="0"/>
              <a:t> esetén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dirty="0"/>
              <a:t> </a:t>
            </a:r>
            <a:r>
              <a:rPr lang="hu-HU" dirty="0" smtClean="0"/>
              <a:t>	kereset </a:t>
            </a:r>
            <a:r>
              <a:rPr lang="hu-HU" dirty="0"/>
              <a:t>felemelése esetén a hatáskörre a felemelt érték az irányadó, vagyis az ügyet a bíróságnak át kell tenni a per tárgyára tekintettel hatáskörrel rendelkező bírósághoz, de az alperes érdemi ellenkérelmének előadása után a hatáskör hiánya már nem vehető figyelembe, áttételnek helye nincs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dirty="0" smtClean="0"/>
              <a:t>	kereset </a:t>
            </a:r>
            <a:r>
              <a:rPr lang="hu-HU" dirty="0"/>
              <a:t>leszállítása a bíróság hatáskörét nem érinti.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66936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hu-HU" b="1" dirty="0"/>
              <a:t>Hatáskör hiányának eljárásjogi következményei</a:t>
            </a:r>
            <a:endParaRPr lang="hu-HU" dirty="0"/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r>
              <a:rPr lang="hu-HU" dirty="0" smtClean="0"/>
              <a:t>hatáskör </a:t>
            </a:r>
            <a:r>
              <a:rPr lang="hu-HU" dirty="0"/>
              <a:t>hiányát </a:t>
            </a:r>
            <a:r>
              <a:rPr lang="hu-HU" b="1" dirty="0"/>
              <a:t>hivatalból</a:t>
            </a:r>
            <a:r>
              <a:rPr lang="hu-HU" dirty="0"/>
              <a:t> kell figyelembe venni 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r>
              <a:rPr lang="hu-HU" dirty="0"/>
              <a:t>ha a hatáskör a per tárgyának értékétől függ, az alperes érdemi ellenkérelmének (139. §) előadása után a hatáskör hiánya figyelembe nem vehető.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r>
              <a:rPr lang="hu-HU" dirty="0"/>
              <a:t>hatáskör hiányának figyelembevétele és jogkövetkezményei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dirty="0" smtClean="0"/>
              <a:t>	a </a:t>
            </a:r>
            <a:r>
              <a:rPr lang="hu-HU" dirty="0"/>
              <a:t>keresetlevél </a:t>
            </a:r>
            <a:r>
              <a:rPr lang="hu-HU" b="1" dirty="0"/>
              <a:t>áttételét </a:t>
            </a:r>
            <a:r>
              <a:rPr lang="hu-HU" dirty="0"/>
              <a:t>rendeli el [Pp. 129. §],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dirty="0" smtClean="0"/>
              <a:t>	a </a:t>
            </a:r>
            <a:r>
              <a:rPr lang="hu-HU" dirty="0"/>
              <a:t>keresetlevelet </a:t>
            </a:r>
            <a:r>
              <a:rPr lang="hu-HU" b="1" dirty="0"/>
              <a:t>idézés kibocsátása nélkül</a:t>
            </a:r>
            <a:r>
              <a:rPr lang="hu-HU" dirty="0"/>
              <a:t> elutasítja </a:t>
            </a:r>
          </a:p>
          <a:p>
            <a:pPr>
              <a:buNone/>
            </a:pPr>
            <a:r>
              <a:rPr lang="hu-HU" dirty="0" smtClean="0"/>
              <a:t>	[</a:t>
            </a:r>
            <a:r>
              <a:rPr lang="hu-HU" dirty="0"/>
              <a:t>Pp. 130. § (1) </a:t>
            </a:r>
            <a:r>
              <a:rPr lang="hu-HU" dirty="0" err="1"/>
              <a:t>bek</a:t>
            </a:r>
            <a:r>
              <a:rPr lang="hu-HU" dirty="0"/>
              <a:t>. b) pont], vagy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dirty="0" smtClean="0"/>
              <a:t>	a </a:t>
            </a:r>
            <a:r>
              <a:rPr lang="hu-HU" b="1" dirty="0"/>
              <a:t>pert megszünteti</a:t>
            </a:r>
            <a:r>
              <a:rPr lang="hu-HU" dirty="0"/>
              <a:t> [Pp. 157. § a) pont].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669360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hu-HU" sz="3600" b="1" dirty="0"/>
              <a:t>Illetékesség</a:t>
            </a:r>
            <a:endParaRPr lang="hu-HU" sz="3600" dirty="0"/>
          </a:p>
          <a:p>
            <a:pPr algn="ctr">
              <a:buNone/>
            </a:pPr>
            <a:r>
              <a:rPr lang="hu-HU" dirty="0"/>
              <a:t>(ügyek megosztása az azonos szintű bíróságok között</a:t>
            </a:r>
          </a:p>
          <a:p>
            <a:pPr algn="ctr">
              <a:buNone/>
            </a:pPr>
            <a:r>
              <a:rPr lang="hu-HU" dirty="0"/>
              <a:t>horizontális munkamegosztás)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dirty="0"/>
              <a:t>• 	bíróság működési területéhez </a:t>
            </a:r>
            <a:r>
              <a:rPr lang="hu-HU" b="1" dirty="0"/>
              <a:t>valamely tény</a:t>
            </a:r>
            <a:r>
              <a:rPr lang="hu-HU" dirty="0"/>
              <a:t> útján kapcsolódjék az ügy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dirty="0"/>
              <a:t>   </a:t>
            </a:r>
          </a:p>
          <a:p>
            <a:pPr algn="ctr">
              <a:buNone/>
            </a:pPr>
            <a:r>
              <a:rPr lang="hu-HU" sz="3600" b="1" dirty="0"/>
              <a:t>Illetékesség  fajtái</a:t>
            </a:r>
            <a:endParaRPr lang="hu-HU" sz="3600" dirty="0"/>
          </a:p>
          <a:p>
            <a:pPr>
              <a:buNone/>
            </a:pPr>
            <a:r>
              <a:rPr lang="hu-HU" b="1" dirty="0"/>
              <a:t> </a:t>
            </a:r>
            <a:endParaRPr lang="hu-HU" dirty="0"/>
          </a:p>
          <a:p>
            <a:pPr>
              <a:buNone/>
            </a:pPr>
            <a:r>
              <a:rPr lang="hu-HU" b="1" dirty="0"/>
              <a:t> </a:t>
            </a:r>
            <a:r>
              <a:rPr lang="hu-HU" b="1" dirty="0" smtClean="0"/>
              <a:t>1. általános </a:t>
            </a:r>
            <a:r>
              <a:rPr lang="hu-HU" b="1" dirty="0"/>
              <a:t>illetékesség</a:t>
            </a:r>
            <a:endParaRPr lang="hu-HU" dirty="0"/>
          </a:p>
          <a:p>
            <a:pPr>
              <a:buNone/>
            </a:pPr>
            <a:r>
              <a:rPr lang="hu-HU" b="1" dirty="0"/>
              <a:t> </a:t>
            </a:r>
            <a:endParaRPr lang="hu-HU" dirty="0"/>
          </a:p>
          <a:p>
            <a:pPr>
              <a:buNone/>
            </a:pPr>
            <a:r>
              <a:rPr lang="hu-HU" dirty="0"/>
              <a:t>kivétel a kizárólagos illetékesség fennállása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b="1" dirty="0" smtClean="0"/>
              <a:t>2. különös </a:t>
            </a:r>
            <a:r>
              <a:rPr lang="hu-HU" b="1" dirty="0"/>
              <a:t>illetékesség</a:t>
            </a:r>
            <a:endParaRPr lang="hu-HU" dirty="0"/>
          </a:p>
          <a:p>
            <a:pPr>
              <a:buNone/>
            </a:pPr>
            <a:r>
              <a:rPr lang="hu-HU" b="1" dirty="0"/>
              <a:t> </a:t>
            </a:r>
            <a:endParaRPr lang="hu-HU" dirty="0"/>
          </a:p>
          <a:p>
            <a:r>
              <a:rPr lang="hu-HU" dirty="0"/>
              <a:t>vagylagos (versengő)</a:t>
            </a:r>
          </a:p>
          <a:p>
            <a:r>
              <a:rPr lang="hu-HU" dirty="0"/>
              <a:t>kikötött (alávetéses)</a:t>
            </a:r>
          </a:p>
          <a:p>
            <a:r>
              <a:rPr lang="hu-HU" dirty="0" smtClean="0"/>
              <a:t>kizárólagos</a:t>
            </a:r>
            <a:endParaRPr lang="hu-H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66936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hu-HU" b="1" dirty="0"/>
              <a:t>Általános illetékesség </a:t>
            </a:r>
            <a:endParaRPr lang="hu-HU" dirty="0"/>
          </a:p>
          <a:p>
            <a:pPr algn="ctr">
              <a:buNone/>
            </a:pPr>
            <a:r>
              <a:rPr lang="hu-HU" dirty="0"/>
              <a:t>[Pp. 29. § (1) </a:t>
            </a:r>
            <a:r>
              <a:rPr lang="hu-HU" dirty="0" err="1"/>
              <a:t>bek</a:t>
            </a:r>
            <a:r>
              <a:rPr lang="hu-HU" dirty="0"/>
              <a:t>.]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r>
              <a:rPr lang="hu-HU" dirty="0" smtClean="0"/>
              <a:t>alperes </a:t>
            </a:r>
            <a:r>
              <a:rPr lang="hu-HU" b="1" dirty="0"/>
              <a:t>belföldi lakóhelye/ székhelye</a:t>
            </a:r>
            <a:endParaRPr lang="hu-HU" dirty="0"/>
          </a:p>
          <a:p>
            <a:pPr>
              <a:buNone/>
            </a:pPr>
            <a:endParaRPr lang="hu-HU" sz="1000" dirty="0" smtClean="0"/>
          </a:p>
          <a:p>
            <a:pPr>
              <a:buNone/>
            </a:pPr>
            <a:r>
              <a:rPr lang="hu-HU" dirty="0"/>
              <a:t>	</a:t>
            </a:r>
            <a:r>
              <a:rPr lang="hu-HU" dirty="0" smtClean="0"/>
              <a:t>ennek </a:t>
            </a:r>
            <a:r>
              <a:rPr lang="hu-HU" dirty="0"/>
              <a:t>hiányában, kisegítő okok, de </a:t>
            </a:r>
            <a:r>
              <a:rPr lang="hu-HU" b="1" u="sng" dirty="0"/>
              <a:t>rangsor</a:t>
            </a:r>
            <a:r>
              <a:rPr lang="hu-HU" dirty="0"/>
              <a:t>t kell tartani! </a:t>
            </a:r>
          </a:p>
          <a:p>
            <a:pPr>
              <a:buNone/>
            </a:pPr>
            <a:endParaRPr lang="hu-HU" sz="1000" dirty="0"/>
          </a:p>
          <a:p>
            <a:r>
              <a:rPr lang="hu-HU" dirty="0"/>
              <a:t>alperes tartózkodási helye</a:t>
            </a:r>
          </a:p>
          <a:p>
            <a:r>
              <a:rPr lang="hu-HU" dirty="0"/>
              <a:t>alperes utolsó belföldi lakóhelye</a:t>
            </a:r>
          </a:p>
          <a:p>
            <a:r>
              <a:rPr lang="hu-HU" dirty="0"/>
              <a:t>felperes lakóhelye</a:t>
            </a:r>
          </a:p>
          <a:p>
            <a:r>
              <a:rPr lang="hu-HU" dirty="0"/>
              <a:t>felperes tartózkodási helye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r>
              <a:rPr lang="hu-HU" b="1" dirty="0"/>
              <a:t>további, alperesnek kedvező illetékességi szabályok</a:t>
            </a:r>
            <a:endParaRPr lang="hu-HU" dirty="0"/>
          </a:p>
          <a:p>
            <a:pPr>
              <a:buNone/>
            </a:pPr>
            <a:r>
              <a:rPr lang="hu-HU" b="1" dirty="0"/>
              <a:t> </a:t>
            </a:r>
            <a:endParaRPr lang="hu-HU" dirty="0"/>
          </a:p>
          <a:p>
            <a:pPr>
              <a:buNone/>
            </a:pPr>
            <a:r>
              <a:rPr lang="hu-HU" dirty="0" smtClean="0"/>
              <a:t>	ismeretlen </a:t>
            </a:r>
            <a:r>
              <a:rPr lang="hu-HU" dirty="0"/>
              <a:t>helyen tartózkodó alperessel szemben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dirty="0" smtClean="0"/>
              <a:t>	alperes </a:t>
            </a:r>
            <a:r>
              <a:rPr lang="hu-HU" dirty="0"/>
              <a:t>állandó munkahelye nem azonos a lakóhelyével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669360"/>
          </a:xfrm>
        </p:spPr>
        <p:txBody>
          <a:bodyPr/>
          <a:lstStyle/>
          <a:p>
            <a:pPr algn="ctr">
              <a:buNone/>
            </a:pPr>
            <a:r>
              <a:rPr lang="hu-HU" b="1" dirty="0"/>
              <a:t>Kizárólagos illetékesség</a:t>
            </a:r>
            <a:endParaRPr lang="hu-HU" dirty="0"/>
          </a:p>
          <a:p>
            <a:pPr>
              <a:buNone/>
            </a:pPr>
            <a:r>
              <a:rPr lang="hu-HU" b="1" dirty="0"/>
              <a:t> </a:t>
            </a:r>
            <a:endParaRPr lang="hu-HU" dirty="0"/>
          </a:p>
          <a:p>
            <a:pPr>
              <a:buNone/>
            </a:pPr>
            <a:r>
              <a:rPr lang="hu-HU" b="1" dirty="0"/>
              <a:t>1.</a:t>
            </a:r>
            <a:endParaRPr lang="hu-HU" dirty="0"/>
          </a:p>
          <a:p>
            <a:pPr>
              <a:buNone/>
            </a:pPr>
            <a:r>
              <a:rPr lang="hu-HU" b="1" dirty="0"/>
              <a:t>felek megállapodásán alapuló </a:t>
            </a:r>
            <a:r>
              <a:rPr lang="hu-HU" dirty="0"/>
              <a:t>[Pp. 41. §]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b="1" dirty="0"/>
              <a:t>2.</a:t>
            </a:r>
            <a:endParaRPr lang="hu-HU" dirty="0"/>
          </a:p>
          <a:p>
            <a:pPr>
              <a:buNone/>
            </a:pPr>
            <a:r>
              <a:rPr lang="hu-HU" b="1" dirty="0"/>
              <a:t>Törvényi rendelkezésen alapuló</a:t>
            </a:r>
            <a:endParaRPr lang="hu-HU" dirty="0"/>
          </a:p>
          <a:p>
            <a:pPr>
              <a:buNone/>
            </a:pPr>
            <a:r>
              <a:rPr lang="hu-HU" dirty="0"/>
              <a:t>(pl. munkaügyi per)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669360"/>
          </a:xfrm>
        </p:spPr>
        <p:txBody>
          <a:bodyPr/>
          <a:lstStyle/>
          <a:p>
            <a:pPr algn="ctr">
              <a:buNone/>
            </a:pPr>
            <a:r>
              <a:rPr lang="hu-HU" b="1" dirty="0"/>
              <a:t>Vagylagos illetékesség</a:t>
            </a:r>
            <a:endParaRPr lang="hu-HU" dirty="0"/>
          </a:p>
          <a:p>
            <a:pPr algn="ctr">
              <a:buNone/>
            </a:pPr>
            <a:r>
              <a:rPr lang="hu-HU" dirty="0"/>
              <a:t>[Pp. 32. § (1)]</a:t>
            </a:r>
          </a:p>
          <a:p>
            <a:pPr>
              <a:buNone/>
            </a:pPr>
            <a:endParaRPr lang="hu-HU" b="1" dirty="0" smtClean="0"/>
          </a:p>
          <a:p>
            <a:pPr>
              <a:buNone/>
            </a:pPr>
            <a:r>
              <a:rPr lang="hu-HU" b="1" dirty="0" smtClean="0"/>
              <a:t>1</a:t>
            </a:r>
            <a:r>
              <a:rPr lang="hu-HU" b="1" dirty="0"/>
              <a:t>.</a:t>
            </a:r>
            <a:endParaRPr lang="hu-HU" dirty="0"/>
          </a:p>
          <a:p>
            <a:pPr>
              <a:buNone/>
            </a:pPr>
            <a:r>
              <a:rPr lang="hu-HU" dirty="0"/>
              <a:t>felperes </a:t>
            </a:r>
            <a:r>
              <a:rPr lang="hu-HU" b="1" dirty="0"/>
              <a:t>választása szerint</a:t>
            </a:r>
            <a:endParaRPr lang="hu-HU" dirty="0"/>
          </a:p>
          <a:p>
            <a:pPr>
              <a:buNone/>
            </a:pPr>
            <a:r>
              <a:rPr lang="hu-HU" b="1" dirty="0"/>
              <a:t>ha nincs</a:t>
            </a:r>
            <a:r>
              <a:rPr lang="hu-HU" dirty="0"/>
              <a:t> az ügyre vonatkozóan </a:t>
            </a:r>
            <a:r>
              <a:rPr lang="hu-HU" b="1" dirty="0"/>
              <a:t>kizárólagos</a:t>
            </a:r>
            <a:r>
              <a:rPr lang="hu-HU" dirty="0"/>
              <a:t> illetékességi szabály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669360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hu-HU" b="1" dirty="0" smtClean="0"/>
              <a:t>Vagylagos illetékesség</a:t>
            </a:r>
            <a:endParaRPr lang="hu-HU" dirty="0" smtClean="0"/>
          </a:p>
          <a:p>
            <a:pPr algn="ctr">
              <a:buNone/>
            </a:pPr>
            <a:r>
              <a:rPr lang="hu-HU" dirty="0" smtClean="0"/>
              <a:t>[Pp. 32. § (1)]</a:t>
            </a:r>
          </a:p>
          <a:p>
            <a:pPr>
              <a:buNone/>
            </a:pPr>
            <a:r>
              <a:rPr lang="hu-HU" b="1" dirty="0"/>
              <a:t>2.</a:t>
            </a:r>
            <a:endParaRPr lang="hu-HU" dirty="0"/>
          </a:p>
          <a:p>
            <a:pPr>
              <a:buNone/>
            </a:pPr>
            <a:r>
              <a:rPr lang="hu-HU" b="1" dirty="0"/>
              <a:t>egyes perek</a:t>
            </a:r>
            <a:r>
              <a:rPr lang="hu-HU" dirty="0"/>
              <a:t>, amikor választhat felperes</a:t>
            </a:r>
          </a:p>
          <a:p>
            <a:pPr>
              <a:buNone/>
            </a:pPr>
            <a:endParaRPr lang="hu-HU" sz="1300" dirty="0"/>
          </a:p>
          <a:p>
            <a:pPr>
              <a:buNone/>
            </a:pPr>
            <a:r>
              <a:rPr lang="hu-HU" b="1" dirty="0"/>
              <a:t> </a:t>
            </a:r>
            <a:r>
              <a:rPr lang="hu-HU" b="1" dirty="0" smtClean="0"/>
              <a:t>2.1. vagyonjogi </a:t>
            </a:r>
            <a:r>
              <a:rPr lang="hu-HU" b="1" dirty="0"/>
              <a:t>per</a:t>
            </a:r>
            <a:r>
              <a:rPr lang="hu-HU" dirty="0"/>
              <a:t> </a:t>
            </a:r>
          </a:p>
          <a:p>
            <a:pPr>
              <a:buNone/>
            </a:pPr>
            <a:r>
              <a:rPr lang="hu-HU" dirty="0" smtClean="0"/>
              <a:t>	(</a:t>
            </a:r>
            <a:r>
              <a:rPr lang="hu-HU" dirty="0"/>
              <a:t>ahol az alperes huzamos tartózkodásra utaló körülmények között tartózkodik pl. tanul, </a:t>
            </a:r>
            <a:r>
              <a:rPr lang="hu-HU" dirty="0" err="1"/>
              <a:t>bv</a:t>
            </a:r>
            <a:r>
              <a:rPr lang="hu-HU" dirty="0"/>
              <a:t>. intézet székhelye</a:t>
            </a:r>
          </a:p>
          <a:p>
            <a:pPr>
              <a:buNone/>
            </a:pPr>
            <a:r>
              <a:rPr lang="hu-HU" dirty="0" smtClean="0"/>
              <a:t>	vagyonjogi </a:t>
            </a:r>
            <a:r>
              <a:rPr lang="hu-HU" dirty="0"/>
              <a:t>per,</a:t>
            </a:r>
            <a:r>
              <a:rPr lang="hu-HU" b="1" dirty="0"/>
              <a:t> amelyet olyan alperes ellen indít, aki/amely belföldön nem rendelkezik sem lakóhellyel, sem tartózkodási hellyel</a:t>
            </a:r>
            <a:endParaRPr lang="hu-HU" dirty="0"/>
          </a:p>
          <a:p>
            <a:pPr>
              <a:buNone/>
            </a:pPr>
            <a:r>
              <a:rPr lang="hu-HU" dirty="0" smtClean="0"/>
              <a:t>	(</a:t>
            </a:r>
            <a:r>
              <a:rPr lang="hu-HU" dirty="0"/>
              <a:t>lefoglalható vagyon fekvése, alperes adósának lakóhelye, valamilyen dolog biztosítja, úgy a dolog fekvése)</a:t>
            </a:r>
          </a:p>
          <a:p>
            <a:pPr>
              <a:buNone/>
            </a:pPr>
            <a:r>
              <a:rPr lang="hu-HU" dirty="0" smtClean="0"/>
              <a:t>	vagyonjogi </a:t>
            </a:r>
            <a:r>
              <a:rPr lang="hu-HU" dirty="0"/>
              <a:t>per,</a:t>
            </a:r>
            <a:r>
              <a:rPr lang="hu-HU" b="1" dirty="0"/>
              <a:t> amelyet olyan alperes ellen indít, amely külföldi jogi személy</a:t>
            </a:r>
            <a:endParaRPr lang="hu-HU" dirty="0"/>
          </a:p>
          <a:p>
            <a:pPr>
              <a:buNone/>
            </a:pPr>
            <a:r>
              <a:rPr lang="hu-HU" dirty="0" smtClean="0"/>
              <a:t>	(</a:t>
            </a:r>
            <a:r>
              <a:rPr lang="hu-HU" dirty="0"/>
              <a:t>ügy vitelére megbízott személy lakóhelye/fióktelep/kereskedelmi képviselet</a:t>
            </a:r>
            <a:r>
              <a:rPr lang="hu-HU" dirty="0" smtClean="0"/>
              <a:t>)</a:t>
            </a:r>
          </a:p>
          <a:p>
            <a:pPr>
              <a:buNone/>
            </a:pPr>
            <a:endParaRPr lang="hu-HU" sz="1300" dirty="0"/>
          </a:p>
          <a:p>
            <a:pPr>
              <a:buNone/>
            </a:pPr>
            <a:r>
              <a:rPr lang="hu-HU" b="1" dirty="0"/>
              <a:t>2.2</a:t>
            </a:r>
            <a:r>
              <a:rPr lang="hu-HU" b="1" dirty="0" smtClean="0"/>
              <a:t>. ingatlan </a:t>
            </a:r>
            <a:r>
              <a:rPr lang="hu-HU" b="1" dirty="0"/>
              <a:t>tulajdonára, birtokára </a:t>
            </a:r>
            <a:r>
              <a:rPr lang="hu-HU" dirty="0"/>
              <a:t>(ingatlan fekvése) </a:t>
            </a:r>
            <a:endParaRPr lang="hu-HU" dirty="0" smtClean="0"/>
          </a:p>
          <a:p>
            <a:pPr>
              <a:buNone/>
            </a:pPr>
            <a:endParaRPr lang="hu-HU" sz="1300" dirty="0"/>
          </a:p>
          <a:p>
            <a:pPr>
              <a:buNone/>
            </a:pPr>
            <a:r>
              <a:rPr lang="hu-HU" b="1" dirty="0"/>
              <a:t>2.3</a:t>
            </a:r>
            <a:r>
              <a:rPr lang="hu-HU" b="1" dirty="0" smtClean="0"/>
              <a:t>. tartás </a:t>
            </a:r>
            <a:r>
              <a:rPr lang="hu-HU" dirty="0"/>
              <a:t>(jogosult lakóhelye)</a:t>
            </a:r>
          </a:p>
          <a:p>
            <a:pPr>
              <a:buNone/>
            </a:pPr>
            <a:r>
              <a:rPr lang="hu-HU" b="1" dirty="0" smtClean="0"/>
              <a:t>	gyermek </a:t>
            </a:r>
            <a:r>
              <a:rPr lang="hu-HU" b="1" dirty="0"/>
              <a:t>elhelyezése </a:t>
            </a:r>
            <a:r>
              <a:rPr lang="hu-HU" dirty="0"/>
              <a:t>(gyermek lakóhelye)</a:t>
            </a:r>
          </a:p>
          <a:p>
            <a:pPr>
              <a:buNone/>
            </a:pPr>
            <a:r>
              <a:rPr lang="hu-HU" b="1" dirty="0" smtClean="0"/>
              <a:t>	örökbefogadás </a:t>
            </a:r>
            <a:r>
              <a:rPr lang="hu-HU" b="1" dirty="0"/>
              <a:t>felbontása </a:t>
            </a:r>
            <a:r>
              <a:rPr lang="hu-HU" dirty="0"/>
              <a:t>(kiskorú gyermek lakóhelye, tartózkodási helye</a:t>
            </a:r>
            <a:r>
              <a:rPr lang="hu-HU" dirty="0" smtClean="0"/>
              <a:t>)</a:t>
            </a:r>
          </a:p>
          <a:p>
            <a:pPr>
              <a:buNone/>
            </a:pPr>
            <a:endParaRPr lang="hu-HU" sz="1300" dirty="0"/>
          </a:p>
          <a:p>
            <a:pPr>
              <a:buNone/>
            </a:pPr>
            <a:r>
              <a:rPr lang="hu-HU" b="1" dirty="0"/>
              <a:t>2.4</a:t>
            </a:r>
            <a:r>
              <a:rPr lang="hu-HU" b="1" dirty="0" smtClean="0"/>
              <a:t>. Gazdálkodó </a:t>
            </a:r>
            <a:r>
              <a:rPr lang="hu-HU" b="1" dirty="0"/>
              <a:t>szervezet</a:t>
            </a:r>
            <a:r>
              <a:rPr lang="hu-HU" dirty="0"/>
              <a:t> </a:t>
            </a:r>
            <a:r>
              <a:rPr lang="hu-HU" b="1" dirty="0"/>
              <a:t>által tevékenysége körében kötött ügyletből eredő </a:t>
            </a:r>
            <a:r>
              <a:rPr lang="hu-HU" b="1" dirty="0" smtClean="0"/>
              <a:t>követelés </a:t>
            </a:r>
            <a:r>
              <a:rPr lang="hu-HU" b="1" dirty="0"/>
              <a:t>iránti per </a:t>
            </a:r>
            <a:r>
              <a:rPr lang="hu-HU" dirty="0"/>
              <a:t>(teljesítés helye</a:t>
            </a:r>
            <a:r>
              <a:rPr lang="hu-HU" dirty="0" smtClean="0"/>
              <a:t>)</a:t>
            </a:r>
          </a:p>
          <a:p>
            <a:pPr>
              <a:buNone/>
            </a:pPr>
            <a:endParaRPr lang="hu-HU" sz="1300" dirty="0"/>
          </a:p>
          <a:p>
            <a:pPr>
              <a:buNone/>
            </a:pPr>
            <a:r>
              <a:rPr lang="hu-HU" b="1" dirty="0"/>
              <a:t>2.5</a:t>
            </a:r>
            <a:r>
              <a:rPr lang="hu-HU" b="1" dirty="0" smtClean="0"/>
              <a:t>. Kártérítés </a:t>
            </a:r>
            <a:r>
              <a:rPr lang="hu-HU" b="1" dirty="0"/>
              <a:t>iránt</a:t>
            </a:r>
            <a:r>
              <a:rPr lang="hu-HU" dirty="0"/>
              <a:t>i per (kár bekövetkezésének helye)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669360"/>
          </a:xfrm>
        </p:spPr>
        <p:txBody>
          <a:bodyPr/>
          <a:lstStyle/>
          <a:p>
            <a:pPr algn="ctr">
              <a:buNone/>
            </a:pPr>
            <a:r>
              <a:rPr lang="hu-HU" b="1" dirty="0"/>
              <a:t>Illetékesség vizsgálata</a:t>
            </a:r>
            <a:endParaRPr lang="hu-HU" dirty="0"/>
          </a:p>
          <a:p>
            <a:pPr>
              <a:buNone/>
            </a:pPr>
            <a:r>
              <a:rPr lang="hu-HU" b="1" dirty="0"/>
              <a:t> </a:t>
            </a:r>
            <a:endParaRPr lang="hu-HU" dirty="0"/>
          </a:p>
          <a:p>
            <a:pPr>
              <a:buNone/>
            </a:pPr>
            <a:r>
              <a:rPr lang="hu-HU" b="1" dirty="0"/>
              <a:t>• 	hivatalból</a:t>
            </a:r>
            <a:endParaRPr lang="hu-HU" dirty="0"/>
          </a:p>
          <a:p>
            <a:pPr>
              <a:buNone/>
            </a:pPr>
            <a:r>
              <a:rPr lang="hu-HU" b="1" dirty="0"/>
              <a:t>	</a:t>
            </a:r>
            <a:r>
              <a:rPr lang="hu-HU" dirty="0"/>
              <a:t> keresetlevél beadásának időpontja az irányadó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b="1" dirty="0"/>
              <a:t>• 	hiányának eljárásjogi következményei</a:t>
            </a:r>
            <a:endParaRPr lang="hu-HU" dirty="0"/>
          </a:p>
          <a:p>
            <a:pPr lvl="0">
              <a:buNone/>
            </a:pPr>
            <a:r>
              <a:rPr lang="hu-HU" dirty="0" smtClean="0"/>
              <a:t>	</a:t>
            </a:r>
            <a:r>
              <a:rPr lang="hu-HU" b="1" dirty="0" smtClean="0"/>
              <a:t>-</a:t>
            </a:r>
            <a:r>
              <a:rPr lang="hu-HU" dirty="0" smtClean="0"/>
              <a:t> hiánypótlásra </a:t>
            </a:r>
            <a:r>
              <a:rPr lang="hu-HU" dirty="0"/>
              <a:t>felhívás</a:t>
            </a:r>
          </a:p>
          <a:p>
            <a:pPr lvl="0">
              <a:buNone/>
            </a:pPr>
            <a:r>
              <a:rPr lang="hu-HU" b="1" dirty="0" smtClean="0"/>
              <a:t>	- áttétel</a:t>
            </a:r>
            <a:endParaRPr lang="hu-HU" dirty="0"/>
          </a:p>
          <a:p>
            <a:pPr lvl="0">
              <a:buNone/>
            </a:pPr>
            <a:r>
              <a:rPr lang="hu-HU" b="1" dirty="0" smtClean="0"/>
              <a:t>	- keresetlevél </a:t>
            </a:r>
            <a:r>
              <a:rPr lang="hu-HU" b="1" dirty="0"/>
              <a:t>idézés kibocsátása nélküli elutasítása</a:t>
            </a:r>
            <a:endParaRPr lang="hu-HU" dirty="0"/>
          </a:p>
          <a:p>
            <a:pPr lvl="0">
              <a:buNone/>
            </a:pPr>
            <a:r>
              <a:rPr lang="hu-HU" b="1" dirty="0" smtClean="0"/>
              <a:t>	- permegszüntetés</a:t>
            </a:r>
            <a:endParaRPr lang="hu-HU" dirty="0"/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669360"/>
          </a:xfrm>
        </p:spPr>
        <p:txBody>
          <a:bodyPr/>
          <a:lstStyle/>
          <a:p>
            <a:pPr lvl="0" algn="ctr">
              <a:buNone/>
            </a:pPr>
            <a:r>
              <a:rPr lang="hu-HU" b="1" dirty="0"/>
              <a:t>Eljáró bíróság kijelölése</a:t>
            </a:r>
            <a:endParaRPr lang="hu-HU" dirty="0"/>
          </a:p>
          <a:p>
            <a:pPr>
              <a:buNone/>
            </a:pPr>
            <a:endParaRPr lang="hu-HU" b="1" dirty="0" smtClean="0"/>
          </a:p>
          <a:p>
            <a:pPr>
              <a:buNone/>
            </a:pPr>
            <a:r>
              <a:rPr lang="hu-HU" b="1" dirty="0" smtClean="0"/>
              <a:t>1. Esetei</a:t>
            </a:r>
            <a:endParaRPr lang="hu-HU" dirty="0"/>
          </a:p>
          <a:p>
            <a:pPr>
              <a:buNone/>
            </a:pPr>
            <a:r>
              <a:rPr lang="hu-HU" b="1" dirty="0"/>
              <a:t> </a:t>
            </a:r>
            <a:endParaRPr lang="hu-HU" dirty="0"/>
          </a:p>
          <a:p>
            <a:pPr>
              <a:buNone/>
            </a:pPr>
            <a:r>
              <a:rPr lang="hu-HU" dirty="0"/>
              <a:t>• összeütközés</a:t>
            </a:r>
          </a:p>
          <a:p>
            <a:pPr>
              <a:buNone/>
            </a:pPr>
            <a:r>
              <a:rPr lang="hu-HU" dirty="0"/>
              <a:t>• kizárás miatt nem járhat el a bíróság</a:t>
            </a:r>
          </a:p>
          <a:p>
            <a:pPr>
              <a:buNone/>
            </a:pPr>
            <a:r>
              <a:rPr lang="hu-HU" dirty="0"/>
              <a:t>• nem állapítható meg az illetékes bíróság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pPr>
              <a:buNone/>
            </a:pPr>
            <a:r>
              <a:rPr lang="hu-HU" b="1" dirty="0"/>
              <a:t>2</a:t>
            </a:r>
            <a:r>
              <a:rPr lang="hu-HU" b="1" dirty="0" smtClean="0"/>
              <a:t>. Magasabb </a:t>
            </a:r>
            <a:r>
              <a:rPr lang="hu-HU" b="1" dirty="0"/>
              <a:t>fokú</a:t>
            </a:r>
            <a:r>
              <a:rPr lang="hu-HU" dirty="0"/>
              <a:t> bíróság jelöli ki az eljáró bíróságot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149</Words>
  <Application>Microsoft Office PowerPoint</Application>
  <PresentationFormat>Diavetítés a képernyőre (4:3 oldalarány)</PresentationFormat>
  <Paragraphs>217</Paragraphs>
  <Slides>14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5" baseType="lpstr">
      <vt:lpstr>Office-téma</vt:lpstr>
      <vt:lpstr>1. dia</vt:lpstr>
      <vt:lpstr>2. dia</vt:lpstr>
      <vt:lpstr>3. dia</vt:lpstr>
      <vt:lpstr>4. dia</vt:lpstr>
      <vt:lpstr>5. dia</vt:lpstr>
      <vt:lpstr>6. dia</vt:lpstr>
      <vt:lpstr>7. dia</vt:lpstr>
      <vt:lpstr>8. dia</vt:lpstr>
      <vt:lpstr>9. dia</vt:lpstr>
      <vt:lpstr>10. dia</vt:lpstr>
      <vt:lpstr>11. dia</vt:lpstr>
      <vt:lpstr>12. dia</vt:lpstr>
      <vt:lpstr>13. dia</vt:lpstr>
      <vt:lpstr>14. dia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Molnár Dolli</dc:creator>
  <cp:lastModifiedBy>Molnár Dolli</cp:lastModifiedBy>
  <cp:revision>6</cp:revision>
  <dcterms:created xsi:type="dcterms:W3CDTF">2016-10-03T07:38:43Z</dcterms:created>
  <dcterms:modified xsi:type="dcterms:W3CDTF">2016-10-03T08:34:46Z</dcterms:modified>
</cp:coreProperties>
</file>