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797675" cy="9926638"/>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A05A29CE-B9B7-4595-A90C-493066F33389}" type="datetimeFigureOut">
              <a:rPr lang="hu-HU" smtClean="0"/>
              <a:t>2015.09.14.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A05A29CE-B9B7-4595-A90C-493066F33389}" type="datetimeFigureOut">
              <a:rPr lang="hu-HU" smtClean="0"/>
              <a:t>2015.09.14.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A05A29CE-B9B7-4595-A90C-493066F33389}" type="datetimeFigureOut">
              <a:rPr lang="hu-HU" smtClean="0"/>
              <a:t>2015.09.14.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A05A29CE-B9B7-4595-A90C-493066F33389}" type="datetimeFigureOut">
              <a:rPr lang="hu-HU" smtClean="0"/>
              <a:t>2015.09.14.</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A05A29CE-B9B7-4595-A90C-493066F33389}" type="datetimeFigureOut">
              <a:rPr lang="hu-HU" smtClean="0"/>
              <a:t>2015.09.14.</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A05A29CE-B9B7-4595-A90C-493066F33389}" type="datetimeFigureOut">
              <a:rPr lang="hu-HU" smtClean="0"/>
              <a:t>2015.09.14.</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A05A29CE-B9B7-4595-A90C-493066F33389}" type="datetimeFigureOut">
              <a:rPr lang="hu-HU" smtClean="0"/>
              <a:t>2015.09.14.</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A05A29CE-B9B7-4595-A90C-493066F33389}" type="datetimeFigureOut">
              <a:rPr lang="hu-HU" smtClean="0"/>
              <a:t>2015.09.14.</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A05A29CE-B9B7-4595-A90C-493066F33389}" type="datetimeFigureOut">
              <a:rPr lang="hu-HU" smtClean="0"/>
              <a:t>2015.09.14.</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A05A29CE-B9B7-4595-A90C-493066F33389}" type="datetimeFigureOut">
              <a:rPr lang="hu-HU" smtClean="0"/>
              <a:t>2015.09.14.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A05A29CE-B9B7-4595-A90C-493066F33389}" type="datetimeFigureOut">
              <a:rPr lang="hu-HU" smtClean="0"/>
              <a:t>2015.09.14.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DE61594-87B6-449C-B5DC-F2277B17206A}" type="slidenum">
              <a:rPr lang="hu-HU" smtClean="0"/>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5A29CE-B9B7-4595-A90C-493066F33389}" type="datetimeFigureOut">
              <a:rPr lang="hu-HU" smtClean="0"/>
              <a:t>2015.09.14.</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E61594-87B6-449C-B5DC-F2277B17206A}" type="slidenum">
              <a:rPr lang="hu-HU" smtClean="0"/>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a:bodyPr>
          <a:lstStyle/>
          <a:p>
            <a:pPr algn="ctr">
              <a:buNone/>
            </a:pPr>
            <a:r>
              <a:rPr lang="hu-HU" b="1" dirty="0"/>
              <a:t>Polgári ügyekben eljáró bíróságok</a:t>
            </a:r>
            <a:endParaRPr lang="hu-HU" dirty="0"/>
          </a:p>
          <a:p>
            <a:pPr algn="ctr">
              <a:buNone/>
            </a:pPr>
            <a:r>
              <a:rPr lang="hu-HU" sz="3100" dirty="0"/>
              <a:t>[Alaptörvény, a bíróságok szervezetéről és igazgatásáról szóló 2011. évi CLXI. törvény (</a:t>
            </a:r>
            <a:r>
              <a:rPr lang="hu-HU" sz="3100" dirty="0" err="1"/>
              <a:t>Bszi</a:t>
            </a:r>
            <a:r>
              <a:rPr lang="hu-HU" sz="3100" dirty="0"/>
              <a:t>.), Pp.]</a:t>
            </a:r>
          </a:p>
          <a:p>
            <a:pPr algn="ctr">
              <a:buNone/>
            </a:pPr>
            <a:r>
              <a:rPr lang="hu-HU" dirty="0"/>
              <a:t> </a:t>
            </a:r>
          </a:p>
          <a:p>
            <a:pPr algn="ctr">
              <a:buNone/>
            </a:pPr>
            <a:r>
              <a:rPr lang="hu-HU" dirty="0"/>
              <a:t> </a:t>
            </a:r>
            <a:r>
              <a:rPr lang="hu-HU" b="1" dirty="0" smtClean="0"/>
              <a:t>Kúria</a:t>
            </a:r>
            <a:endParaRPr lang="hu-HU" dirty="0"/>
          </a:p>
          <a:p>
            <a:pPr algn="ctr">
              <a:buNone/>
            </a:pPr>
            <a:r>
              <a:rPr lang="hu-HU" b="1" dirty="0"/>
              <a:t> </a:t>
            </a:r>
            <a:endParaRPr lang="hu-HU" dirty="0"/>
          </a:p>
          <a:p>
            <a:pPr algn="ctr">
              <a:buNone/>
            </a:pPr>
            <a:r>
              <a:rPr lang="hu-HU" b="1" dirty="0"/>
              <a:t>Ítélőtábla</a:t>
            </a:r>
            <a:endParaRPr lang="hu-HU" dirty="0"/>
          </a:p>
          <a:p>
            <a:pPr algn="ctr">
              <a:buNone/>
            </a:pPr>
            <a:r>
              <a:rPr lang="hu-HU" b="1" dirty="0"/>
              <a:t> </a:t>
            </a:r>
            <a:endParaRPr lang="hu-HU" dirty="0"/>
          </a:p>
          <a:p>
            <a:pPr algn="ctr">
              <a:buNone/>
            </a:pPr>
            <a:r>
              <a:rPr lang="hu-HU" b="1" dirty="0"/>
              <a:t>Törvényszék</a:t>
            </a:r>
            <a:endParaRPr lang="hu-HU" dirty="0"/>
          </a:p>
          <a:p>
            <a:pPr algn="ctr">
              <a:buNone/>
            </a:pPr>
            <a:r>
              <a:rPr lang="hu-HU" b="1" dirty="0"/>
              <a:t> </a:t>
            </a:r>
            <a:endParaRPr lang="hu-HU" dirty="0"/>
          </a:p>
          <a:p>
            <a:pPr algn="ctr">
              <a:buNone/>
            </a:pPr>
            <a:r>
              <a:rPr lang="hu-HU" b="1" dirty="0"/>
              <a:t>Járásbíróság ****** közigazgatási és munkaügyi bíróság</a:t>
            </a:r>
            <a:endParaRPr lang="hu-HU" dirty="0"/>
          </a:p>
          <a:p>
            <a:endParaRPr lang="hu-H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62500" lnSpcReduction="20000"/>
          </a:bodyPr>
          <a:lstStyle/>
          <a:p>
            <a:pPr algn="ctr">
              <a:buNone/>
            </a:pPr>
            <a:r>
              <a:rPr lang="hu-HU" sz="4500" b="1" dirty="0"/>
              <a:t>Kúria </a:t>
            </a:r>
            <a:r>
              <a:rPr lang="hu-HU" sz="4500" dirty="0"/>
              <a:t>(legfőbb bírói szerv)</a:t>
            </a:r>
          </a:p>
          <a:p>
            <a:pPr>
              <a:buNone/>
            </a:pPr>
            <a:r>
              <a:rPr lang="hu-HU" b="1" dirty="0"/>
              <a:t> </a:t>
            </a:r>
            <a:endParaRPr lang="hu-HU" dirty="0"/>
          </a:p>
          <a:p>
            <a:pPr algn="just">
              <a:buNone/>
            </a:pPr>
            <a:r>
              <a:rPr lang="hu-HU" b="1" i="1" dirty="0"/>
              <a:t>Jogegység biztosítása</a:t>
            </a:r>
            <a:endParaRPr lang="hu-HU" dirty="0"/>
          </a:p>
          <a:p>
            <a:pPr algn="just"/>
            <a:r>
              <a:rPr lang="hu-HU" i="1" dirty="0"/>
              <a:t>bíróságokra kötelező jogegységi határozatot hoz</a:t>
            </a:r>
            <a:endParaRPr lang="hu-HU" dirty="0"/>
          </a:p>
          <a:p>
            <a:pPr algn="just"/>
            <a:r>
              <a:rPr lang="hu-HU" i="1" dirty="0"/>
              <a:t>joggyakorlat- elemzést folytat a jogerősen befejezett ügyekben, amely keretében vizsgálja a bíróságok ítélkezési gyakorlatát.</a:t>
            </a:r>
            <a:endParaRPr lang="hu-HU" dirty="0"/>
          </a:p>
          <a:p>
            <a:pPr algn="just">
              <a:buNone/>
            </a:pPr>
            <a:r>
              <a:rPr lang="hu-HU" i="1" dirty="0"/>
              <a:t> </a:t>
            </a:r>
            <a:endParaRPr lang="hu-HU" dirty="0"/>
          </a:p>
          <a:p>
            <a:pPr algn="just">
              <a:buNone/>
            </a:pPr>
            <a:r>
              <a:rPr lang="hu-HU" b="1" i="1" dirty="0"/>
              <a:t>Egyfokú fórumként </a:t>
            </a:r>
            <a:endParaRPr lang="hu-HU" dirty="0"/>
          </a:p>
          <a:p>
            <a:pPr algn="just">
              <a:buNone/>
            </a:pPr>
            <a:r>
              <a:rPr lang="hu-HU" i="1" dirty="0" err="1"/>
              <a:t>elsőfokon</a:t>
            </a:r>
            <a:r>
              <a:rPr lang="hu-HU" i="1" dirty="0"/>
              <a:t> eljárva </a:t>
            </a:r>
            <a:endParaRPr lang="hu-HU" dirty="0"/>
          </a:p>
          <a:p>
            <a:pPr algn="just"/>
            <a:r>
              <a:rPr lang="hu-HU" i="1" dirty="0"/>
              <a:t>felülvizsgálja az önkormányzati rendeletek törvényességét</a:t>
            </a:r>
            <a:endParaRPr lang="hu-HU" dirty="0"/>
          </a:p>
          <a:p>
            <a:pPr algn="just"/>
            <a:r>
              <a:rPr lang="hu-HU" i="1" dirty="0"/>
              <a:t>megállapítja a helyi önkormányzat törvényen alapuló jogalkotási kötelezettsége elmulasztását.</a:t>
            </a:r>
            <a:endParaRPr lang="hu-HU" dirty="0"/>
          </a:p>
          <a:p>
            <a:pPr algn="just">
              <a:buNone/>
            </a:pPr>
            <a:r>
              <a:rPr lang="hu-HU" i="1" dirty="0"/>
              <a:t> </a:t>
            </a:r>
            <a:endParaRPr lang="hu-HU" dirty="0"/>
          </a:p>
          <a:p>
            <a:pPr algn="just">
              <a:buNone/>
            </a:pPr>
            <a:r>
              <a:rPr lang="hu-HU" b="1" i="1" dirty="0"/>
              <a:t>Jogorvoslati fórumként </a:t>
            </a:r>
            <a:endParaRPr lang="hu-HU" dirty="0"/>
          </a:p>
          <a:p>
            <a:pPr algn="just">
              <a:buNone/>
            </a:pPr>
            <a:r>
              <a:rPr lang="hu-HU" i="1" dirty="0"/>
              <a:t>másodfokon eljárva  elbírálja</a:t>
            </a:r>
            <a:endParaRPr lang="hu-HU" dirty="0"/>
          </a:p>
          <a:p>
            <a:pPr algn="just"/>
            <a:r>
              <a:rPr lang="hu-HU" i="1" dirty="0"/>
              <a:t>a törvényszék elsőfokú határozata ellen előterjesztett fellebbezést (ugró fellebbezés!), illetve </a:t>
            </a:r>
            <a:endParaRPr lang="hu-HU" dirty="0"/>
          </a:p>
          <a:p>
            <a:pPr algn="just"/>
            <a:r>
              <a:rPr lang="hu-HU" i="1" dirty="0"/>
              <a:t>az ítélőtábla, mint másodfokon eljáró bíróság eljárása során hozott olyan végzés elleni fellebbezést, amely  ellen az elsőfokú eljárás szabályai szerint is fellebbezésnek lenne helye. </a:t>
            </a:r>
            <a:endParaRPr lang="hu-HU" dirty="0"/>
          </a:p>
          <a:p>
            <a:pPr algn="just">
              <a:buNone/>
            </a:pPr>
            <a:r>
              <a:rPr lang="hu-HU" i="1" dirty="0"/>
              <a:t>harmadfokon eljárva elbírálja</a:t>
            </a:r>
            <a:endParaRPr lang="hu-HU" dirty="0"/>
          </a:p>
          <a:p>
            <a:pPr algn="just"/>
            <a:r>
              <a:rPr lang="hu-HU" i="1" dirty="0"/>
              <a:t>a felülvizsgálati kérelmet</a:t>
            </a:r>
            <a:r>
              <a:rPr lang="hu-HU" i="1" dirty="0" smtClean="0"/>
              <a:t>.</a:t>
            </a:r>
            <a:endParaRPr lang="hu-H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70000" lnSpcReduction="20000"/>
          </a:bodyPr>
          <a:lstStyle/>
          <a:p>
            <a:pPr algn="ctr">
              <a:buNone/>
            </a:pPr>
            <a:r>
              <a:rPr lang="hu-HU" sz="4000" b="1" dirty="0"/>
              <a:t>Ítélőtábla</a:t>
            </a:r>
            <a:endParaRPr lang="hu-HU" sz="4000" dirty="0"/>
          </a:p>
          <a:p>
            <a:pPr>
              <a:buNone/>
            </a:pPr>
            <a:r>
              <a:rPr lang="hu-HU" dirty="0"/>
              <a:t> </a:t>
            </a:r>
          </a:p>
          <a:p>
            <a:pPr algn="just"/>
            <a:r>
              <a:rPr lang="hu-HU" i="1" dirty="0" err="1"/>
              <a:t>elsőfokon</a:t>
            </a:r>
            <a:r>
              <a:rPr lang="hu-HU" i="1" dirty="0"/>
              <a:t> nem jár el</a:t>
            </a:r>
            <a:endParaRPr lang="hu-HU" dirty="0"/>
          </a:p>
          <a:p>
            <a:pPr algn="just"/>
            <a:r>
              <a:rPr lang="hu-HU" b="1" i="1" dirty="0"/>
              <a:t>kizárólag másodfokon jár el</a:t>
            </a:r>
            <a:r>
              <a:rPr lang="hu-HU" i="1" dirty="0"/>
              <a:t>, így elbírálja a törvényben meghatározott esetekben, a járásbíróság, illetve a törvényszék határozata ellen előterjesztett jogorvoslatot.</a:t>
            </a:r>
            <a:endParaRPr lang="hu-HU" dirty="0"/>
          </a:p>
          <a:p>
            <a:pPr algn="just"/>
            <a:r>
              <a:rPr lang="hu-HU" i="1" dirty="0"/>
              <a:t> </a:t>
            </a:r>
            <a:r>
              <a:rPr lang="hu-HU" i="1" dirty="0" smtClean="0"/>
              <a:t>regionálisan </a:t>
            </a:r>
            <a:r>
              <a:rPr lang="hu-HU" i="1" dirty="0"/>
              <a:t>szervezettek az ítélőtáblák, így </a:t>
            </a:r>
            <a:endParaRPr lang="hu-HU" dirty="0"/>
          </a:p>
          <a:p>
            <a:pPr algn="just">
              <a:buNone/>
            </a:pPr>
            <a:r>
              <a:rPr lang="hu-HU" i="1" dirty="0"/>
              <a:t> </a:t>
            </a:r>
            <a:endParaRPr lang="hu-HU" dirty="0"/>
          </a:p>
          <a:p>
            <a:pPr algn="just">
              <a:buNone/>
            </a:pPr>
            <a:r>
              <a:rPr lang="hu-HU" i="1" dirty="0" smtClean="0"/>
              <a:t>	</a:t>
            </a:r>
            <a:r>
              <a:rPr lang="hu-HU" i="1" dirty="0" smtClean="0">
                <a:latin typeface="Arial"/>
                <a:cs typeface="Arial"/>
              </a:rPr>
              <a:t>-</a:t>
            </a:r>
            <a:r>
              <a:rPr lang="hu-HU" i="1" dirty="0" smtClean="0"/>
              <a:t> </a:t>
            </a:r>
            <a:r>
              <a:rPr lang="hu-HU" i="1" dirty="0"/>
              <a:t>Fővárosi Ítélőtábla (Budapest):  Budapestre, Fejér, Heves, Nógrád és Pest </a:t>
            </a:r>
            <a:r>
              <a:rPr lang="hu-HU" i="1" dirty="0" smtClean="0"/>
              <a:t>	megyékre </a:t>
            </a:r>
            <a:r>
              <a:rPr lang="hu-HU" i="1" dirty="0"/>
              <a:t>terjed ki</a:t>
            </a:r>
            <a:endParaRPr lang="hu-HU" dirty="0"/>
          </a:p>
          <a:p>
            <a:pPr algn="just">
              <a:buNone/>
            </a:pPr>
            <a:r>
              <a:rPr lang="hu-HU" i="1" dirty="0"/>
              <a:t> </a:t>
            </a:r>
            <a:endParaRPr lang="hu-HU" dirty="0"/>
          </a:p>
          <a:p>
            <a:pPr algn="just">
              <a:buNone/>
            </a:pPr>
            <a:r>
              <a:rPr lang="hu-HU" i="1" dirty="0" smtClean="0"/>
              <a:t>	</a:t>
            </a:r>
            <a:r>
              <a:rPr lang="hu-HU" i="1" dirty="0" smtClean="0">
                <a:latin typeface="Arial"/>
                <a:cs typeface="Arial"/>
              </a:rPr>
              <a:t> - </a:t>
            </a:r>
            <a:r>
              <a:rPr lang="hu-HU" i="1" dirty="0" smtClean="0"/>
              <a:t>Szegedi </a:t>
            </a:r>
            <a:r>
              <a:rPr lang="hu-HU" i="1" dirty="0"/>
              <a:t>Ítélőtábla: Csongrád, Bács-Kiskun és Békés megyékre terjed ki</a:t>
            </a:r>
            <a:endParaRPr lang="hu-HU" dirty="0"/>
          </a:p>
          <a:p>
            <a:pPr algn="just">
              <a:buNone/>
            </a:pPr>
            <a:r>
              <a:rPr lang="hu-HU" i="1" dirty="0"/>
              <a:t> </a:t>
            </a:r>
            <a:endParaRPr lang="hu-HU" dirty="0"/>
          </a:p>
          <a:p>
            <a:pPr algn="just">
              <a:buNone/>
            </a:pPr>
            <a:r>
              <a:rPr lang="hu-HU" i="1" dirty="0" smtClean="0"/>
              <a:t>	</a:t>
            </a:r>
            <a:r>
              <a:rPr lang="hu-HU" i="1" dirty="0" smtClean="0">
                <a:latin typeface="Arial"/>
                <a:cs typeface="Arial"/>
              </a:rPr>
              <a:t> -</a:t>
            </a:r>
            <a:r>
              <a:rPr lang="hu-HU" i="1" dirty="0" smtClean="0"/>
              <a:t> </a:t>
            </a:r>
            <a:r>
              <a:rPr lang="hu-HU" i="1" dirty="0"/>
              <a:t>Pécsi Ítélőtábla: Baranya, Somogy, Tolna és Zala megyékre terjed ki</a:t>
            </a:r>
            <a:endParaRPr lang="hu-HU" dirty="0"/>
          </a:p>
          <a:p>
            <a:pPr algn="just">
              <a:buNone/>
            </a:pPr>
            <a:r>
              <a:rPr lang="hu-HU" i="1" dirty="0"/>
              <a:t> </a:t>
            </a:r>
            <a:endParaRPr lang="hu-HU" dirty="0"/>
          </a:p>
          <a:p>
            <a:pPr algn="just">
              <a:buNone/>
            </a:pPr>
            <a:r>
              <a:rPr lang="hu-HU" i="1" dirty="0" smtClean="0"/>
              <a:t>	</a:t>
            </a:r>
            <a:r>
              <a:rPr lang="hu-HU" i="1" dirty="0" smtClean="0">
                <a:latin typeface="Arial"/>
                <a:cs typeface="Arial"/>
              </a:rPr>
              <a:t> -</a:t>
            </a:r>
            <a:r>
              <a:rPr lang="hu-HU" i="1" dirty="0" smtClean="0"/>
              <a:t> </a:t>
            </a:r>
            <a:r>
              <a:rPr lang="hu-HU" i="1" dirty="0"/>
              <a:t>Debreceni Ítélőtábla:  Hajdú-Bihar, Borsod-Abaúj-Zemplén, Jász-Nagykun-Szolnok </a:t>
            </a:r>
            <a:r>
              <a:rPr lang="hu-HU" i="1" dirty="0" smtClean="0"/>
              <a:t>és </a:t>
            </a:r>
            <a:r>
              <a:rPr lang="hu-HU" i="1" dirty="0"/>
              <a:t>Szabolcs-Szatmár-Bereg megyékre terjed ki</a:t>
            </a:r>
            <a:endParaRPr lang="hu-HU" dirty="0"/>
          </a:p>
          <a:p>
            <a:pPr algn="just">
              <a:buNone/>
            </a:pPr>
            <a:r>
              <a:rPr lang="hu-HU" i="1" dirty="0"/>
              <a:t> </a:t>
            </a:r>
            <a:endParaRPr lang="hu-HU" dirty="0"/>
          </a:p>
          <a:p>
            <a:pPr algn="just">
              <a:buNone/>
            </a:pPr>
            <a:r>
              <a:rPr lang="hu-HU" i="1" dirty="0" smtClean="0"/>
              <a:t>	</a:t>
            </a:r>
            <a:r>
              <a:rPr lang="hu-HU" i="1" dirty="0" smtClean="0">
                <a:latin typeface="Arial"/>
                <a:cs typeface="Arial"/>
              </a:rPr>
              <a:t> -</a:t>
            </a:r>
            <a:r>
              <a:rPr lang="hu-HU" i="1" dirty="0" smtClean="0"/>
              <a:t> </a:t>
            </a:r>
            <a:r>
              <a:rPr lang="hu-HU" i="1" dirty="0"/>
              <a:t>Győri Ítélőtábla:</a:t>
            </a:r>
            <a:endParaRPr lang="hu-HU" dirty="0"/>
          </a:p>
          <a:p>
            <a:pPr algn="just">
              <a:buNone/>
            </a:pPr>
            <a:r>
              <a:rPr lang="hu-HU" i="1" dirty="0"/>
              <a:t> </a:t>
            </a:r>
            <a:r>
              <a:rPr lang="hu-HU" i="1" dirty="0" smtClean="0"/>
              <a:t>		Győr-Moson-Sopron</a:t>
            </a:r>
            <a:r>
              <a:rPr lang="hu-HU" i="1" dirty="0"/>
              <a:t>, Komárom-Esztergom, Vas, Veszprém megyékre terjed ki</a:t>
            </a:r>
            <a:endParaRPr lang="hu-HU" dirty="0"/>
          </a:p>
          <a:p>
            <a:pPr>
              <a:buNone/>
            </a:pPr>
            <a:endParaRPr lang="hu-H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lstStyle/>
          <a:p>
            <a:pPr algn="ctr">
              <a:buNone/>
            </a:pPr>
            <a:endParaRPr lang="hu-HU" b="1" dirty="0" smtClean="0"/>
          </a:p>
          <a:p>
            <a:pPr algn="ctr">
              <a:buNone/>
            </a:pPr>
            <a:r>
              <a:rPr lang="hu-HU" b="1" dirty="0" smtClean="0"/>
              <a:t>Törvényszék</a:t>
            </a:r>
            <a:endParaRPr lang="hu-HU" dirty="0"/>
          </a:p>
          <a:p>
            <a:pPr>
              <a:buNone/>
            </a:pPr>
            <a:r>
              <a:rPr lang="hu-HU" i="1" dirty="0"/>
              <a:t> </a:t>
            </a:r>
            <a:endParaRPr lang="hu-HU" dirty="0"/>
          </a:p>
          <a:p>
            <a:pPr algn="just">
              <a:buNone/>
            </a:pPr>
            <a:r>
              <a:rPr lang="hu-HU" b="1" i="1" dirty="0"/>
              <a:t> </a:t>
            </a:r>
            <a:r>
              <a:rPr lang="hu-HU" b="1" i="1" dirty="0" err="1" smtClean="0"/>
              <a:t>Elsőfokon</a:t>
            </a:r>
            <a:r>
              <a:rPr lang="hu-HU" b="1" i="1" dirty="0" smtClean="0"/>
              <a:t> </a:t>
            </a:r>
            <a:r>
              <a:rPr lang="hu-HU" i="1" dirty="0"/>
              <a:t>jár el a törvényben meghatározott ügyekben</a:t>
            </a:r>
            <a:endParaRPr lang="hu-HU" dirty="0"/>
          </a:p>
          <a:p>
            <a:pPr algn="just">
              <a:buNone/>
            </a:pPr>
            <a:r>
              <a:rPr lang="hu-HU" i="1" dirty="0"/>
              <a:t>  </a:t>
            </a:r>
            <a:endParaRPr lang="hu-HU" dirty="0"/>
          </a:p>
          <a:p>
            <a:pPr algn="just">
              <a:buNone/>
            </a:pPr>
            <a:r>
              <a:rPr lang="hu-HU" b="1" i="1" dirty="0"/>
              <a:t>Másodfokon</a:t>
            </a:r>
            <a:r>
              <a:rPr lang="hu-HU" i="1" dirty="0"/>
              <a:t> elbírálja</a:t>
            </a:r>
            <a:endParaRPr lang="hu-HU" dirty="0"/>
          </a:p>
          <a:p>
            <a:pPr algn="just">
              <a:buNone/>
            </a:pPr>
            <a:r>
              <a:rPr lang="hu-HU" i="1" dirty="0" smtClean="0"/>
              <a:t>	a </a:t>
            </a:r>
            <a:r>
              <a:rPr lang="hu-HU" i="1" dirty="0"/>
              <a:t>járásbíróságok határozatai ellen bejelentett fellebbezéseket.</a:t>
            </a:r>
            <a:endParaRPr lang="hu-HU" dirty="0"/>
          </a:p>
          <a:p>
            <a:pPr>
              <a:buNone/>
            </a:pPr>
            <a:endParaRPr lang="hu-H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lstStyle/>
          <a:p>
            <a:pPr>
              <a:buNone/>
            </a:pPr>
            <a:endParaRPr lang="hu-HU" b="1" dirty="0" smtClean="0"/>
          </a:p>
          <a:p>
            <a:pPr algn="ctr">
              <a:buNone/>
            </a:pPr>
            <a:r>
              <a:rPr lang="hu-HU" b="1" dirty="0" smtClean="0"/>
              <a:t>Járásbíróság </a:t>
            </a:r>
            <a:r>
              <a:rPr lang="hu-HU" dirty="0"/>
              <a:t>(kerületi bíróság)</a:t>
            </a:r>
          </a:p>
          <a:p>
            <a:pPr>
              <a:buNone/>
            </a:pPr>
            <a:r>
              <a:rPr lang="hu-HU" b="1" dirty="0"/>
              <a:t> </a:t>
            </a:r>
            <a:endParaRPr lang="hu-HU" dirty="0"/>
          </a:p>
          <a:p>
            <a:pPr>
              <a:buNone/>
            </a:pPr>
            <a:r>
              <a:rPr lang="hu-HU" b="1" i="1" dirty="0" err="1"/>
              <a:t>Elsőfokon</a:t>
            </a:r>
            <a:r>
              <a:rPr lang="hu-HU" b="1" i="1" dirty="0"/>
              <a:t> </a:t>
            </a:r>
            <a:r>
              <a:rPr lang="hu-HU" i="1" dirty="0"/>
              <a:t>ítélkezik.</a:t>
            </a:r>
            <a:endParaRPr lang="hu-HU" dirty="0"/>
          </a:p>
          <a:p>
            <a:pPr>
              <a:buNone/>
            </a:pPr>
            <a:endParaRPr lang="hu-H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92500"/>
          </a:bodyPr>
          <a:lstStyle/>
          <a:p>
            <a:pPr algn="ctr">
              <a:buNone/>
            </a:pPr>
            <a:r>
              <a:rPr lang="hu-HU" b="1" dirty="0"/>
              <a:t>Közigazgatási és munkaügyi bíróság</a:t>
            </a:r>
            <a:endParaRPr lang="hu-HU" dirty="0"/>
          </a:p>
          <a:p>
            <a:pPr>
              <a:buNone/>
            </a:pPr>
            <a:r>
              <a:rPr lang="hu-HU" i="1" dirty="0"/>
              <a:t> </a:t>
            </a:r>
            <a:endParaRPr lang="hu-HU" dirty="0"/>
          </a:p>
          <a:p>
            <a:pPr algn="just">
              <a:buNone/>
            </a:pPr>
            <a:r>
              <a:rPr lang="hu-HU" b="1" i="1" dirty="0" err="1"/>
              <a:t>Elsőfokon</a:t>
            </a:r>
            <a:r>
              <a:rPr lang="hu-HU" b="1" i="1" dirty="0"/>
              <a:t> </a:t>
            </a:r>
            <a:r>
              <a:rPr lang="hu-HU" i="1" dirty="0"/>
              <a:t>ítélkeznek</a:t>
            </a:r>
            <a:endParaRPr lang="hu-HU" dirty="0"/>
          </a:p>
          <a:p>
            <a:pPr algn="just">
              <a:buNone/>
            </a:pPr>
            <a:r>
              <a:rPr lang="hu-HU" i="1" dirty="0" smtClean="0"/>
              <a:t>	különbíróságként </a:t>
            </a:r>
            <a:r>
              <a:rPr lang="hu-HU" i="1" dirty="0"/>
              <a:t>működnek</a:t>
            </a:r>
            <a:endParaRPr lang="hu-HU" dirty="0"/>
          </a:p>
          <a:p>
            <a:pPr algn="just">
              <a:buNone/>
            </a:pPr>
            <a:r>
              <a:rPr lang="hu-HU" i="1" dirty="0"/>
              <a:t> </a:t>
            </a:r>
            <a:endParaRPr lang="hu-HU" dirty="0"/>
          </a:p>
          <a:p>
            <a:pPr algn="just">
              <a:buNone/>
            </a:pPr>
            <a:r>
              <a:rPr lang="hu-HU" i="1" dirty="0" smtClean="0"/>
              <a:t>	elsőfokú </a:t>
            </a:r>
            <a:r>
              <a:rPr lang="hu-HU" i="1" dirty="0"/>
              <a:t>határozatai ellen előterjesztett fellebbezések elbírálása a törvényszék hatáskörébe tartozik</a:t>
            </a:r>
            <a:endParaRPr lang="hu-HU" dirty="0"/>
          </a:p>
          <a:p>
            <a:pPr algn="just">
              <a:buNone/>
            </a:pPr>
            <a:r>
              <a:rPr lang="hu-HU" i="1" dirty="0"/>
              <a:t> </a:t>
            </a:r>
            <a:endParaRPr lang="hu-HU" dirty="0"/>
          </a:p>
          <a:p>
            <a:pPr algn="just">
              <a:buNone/>
            </a:pPr>
            <a:r>
              <a:rPr lang="hu-HU" i="1" dirty="0" smtClean="0"/>
              <a:t>	működési </a:t>
            </a:r>
            <a:r>
              <a:rPr lang="hu-HU" i="1" dirty="0"/>
              <a:t>területe egy megyére terjed ki</a:t>
            </a:r>
            <a:endParaRPr lang="hu-HU" dirty="0"/>
          </a:p>
          <a:p>
            <a:pPr algn="just">
              <a:buNone/>
            </a:pPr>
            <a:r>
              <a:rPr lang="hu-HU" i="1" dirty="0"/>
              <a:t> </a:t>
            </a:r>
            <a:endParaRPr lang="hu-HU" dirty="0"/>
          </a:p>
          <a:p>
            <a:pPr algn="just">
              <a:buNone/>
            </a:pPr>
            <a:r>
              <a:rPr lang="hu-HU" i="1" dirty="0" smtClean="0"/>
              <a:t>	elnevezésük </a:t>
            </a:r>
            <a:r>
              <a:rPr lang="hu-HU" i="1" dirty="0"/>
              <a:t>általában a megyeszékhelyhez igazodik, Budapesten a Fővárosi Közigazgatási és Munkaügyi Bíróság működik.</a:t>
            </a:r>
            <a:endParaRPr lang="hu-HU" dirty="0"/>
          </a:p>
          <a:p>
            <a:endParaRPr lang="hu-H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47500" lnSpcReduction="20000"/>
          </a:bodyPr>
          <a:lstStyle/>
          <a:p>
            <a:pPr algn="ctr">
              <a:buNone/>
            </a:pPr>
            <a:r>
              <a:rPr lang="hu-HU" sz="4200" b="1" dirty="0"/>
              <a:t>A bíróságok összetétele</a:t>
            </a:r>
            <a:endParaRPr lang="hu-HU" sz="4200" dirty="0"/>
          </a:p>
          <a:p>
            <a:pPr algn="ctr">
              <a:buNone/>
            </a:pPr>
            <a:r>
              <a:rPr lang="hu-HU" sz="4200" b="1" u="sng" dirty="0" err="1"/>
              <a:t>Elsőfokon</a:t>
            </a:r>
            <a:r>
              <a:rPr lang="hu-HU" sz="4200" b="1" dirty="0"/>
              <a:t> eljáró bíróság</a:t>
            </a:r>
            <a:endParaRPr lang="hu-HU" sz="4200" dirty="0"/>
          </a:p>
          <a:p>
            <a:pPr>
              <a:buNone/>
            </a:pPr>
            <a:r>
              <a:rPr lang="hu-HU" dirty="0"/>
              <a:t> </a:t>
            </a:r>
          </a:p>
          <a:p>
            <a:pPr algn="just">
              <a:buNone/>
            </a:pPr>
            <a:r>
              <a:rPr lang="hu-HU" dirty="0"/>
              <a:t>általános szabályként: egy hivatásos bíróból áll (</a:t>
            </a:r>
            <a:r>
              <a:rPr lang="hu-HU" b="1" dirty="0"/>
              <a:t>egyesbíró</a:t>
            </a:r>
            <a:r>
              <a:rPr lang="hu-HU" dirty="0"/>
              <a:t>)</a:t>
            </a:r>
          </a:p>
          <a:p>
            <a:pPr algn="just">
              <a:buNone/>
            </a:pPr>
            <a:r>
              <a:rPr lang="hu-HU" dirty="0"/>
              <a:t> </a:t>
            </a:r>
          </a:p>
          <a:p>
            <a:pPr algn="just">
              <a:buNone/>
            </a:pPr>
            <a:r>
              <a:rPr lang="hu-HU" dirty="0"/>
              <a:t>kivételes szabályként: </a:t>
            </a:r>
          </a:p>
          <a:p>
            <a:pPr algn="just">
              <a:buNone/>
            </a:pPr>
            <a:r>
              <a:rPr lang="hu-HU" dirty="0"/>
              <a:t>-	törvényben meghatározott esetekben egy hivatásos bíróból, mint elnökből és két ülnökből álló háromtagú tanácsban ítélkezik (munkaügyi per).</a:t>
            </a:r>
          </a:p>
          <a:p>
            <a:pPr algn="just">
              <a:buNone/>
            </a:pPr>
            <a:r>
              <a:rPr lang="hu-HU" dirty="0"/>
              <a:t>- 	ha az ügy különös bonyolultsága indokolja 3 hivatásos bíróból álló tanácsban (közigazgatási per).</a:t>
            </a:r>
          </a:p>
          <a:p>
            <a:pPr algn="just">
              <a:buNone/>
            </a:pPr>
            <a:r>
              <a:rPr lang="hu-HU" dirty="0"/>
              <a:t>-	</a:t>
            </a:r>
            <a:r>
              <a:rPr lang="hu-HU" dirty="0" smtClean="0"/>
              <a:t>ülnökök </a:t>
            </a:r>
            <a:r>
              <a:rPr lang="hu-HU" dirty="0"/>
              <a:t>közreműködésével jár el a bíróság, ha az egy keresetben, illetőleg az egyesített perekben érvényesített valamelyik igény vagy a viszontkereset, illetőleg a beszámítási kifogás elbírálása tekintetében a törvény szerint ülnökök közreműködése szükséges.</a:t>
            </a:r>
          </a:p>
          <a:p>
            <a:pPr algn="just">
              <a:buNone/>
            </a:pPr>
            <a:r>
              <a:rPr lang="hu-HU" dirty="0"/>
              <a:t>-	3 hivatásos bíróból álló tanácsban (Fővárosi Törvényszék előtti iparjogvédelmi per).</a:t>
            </a:r>
          </a:p>
          <a:p>
            <a:pPr>
              <a:buNone/>
            </a:pPr>
            <a:r>
              <a:rPr lang="hu-HU" dirty="0"/>
              <a:t> </a:t>
            </a:r>
          </a:p>
          <a:p>
            <a:pPr algn="ctr">
              <a:buNone/>
            </a:pPr>
            <a:r>
              <a:rPr lang="hu-HU" sz="4200" b="1" u="sng" dirty="0"/>
              <a:t>Másodfokon</a:t>
            </a:r>
            <a:r>
              <a:rPr lang="hu-HU" sz="4200" b="1" dirty="0"/>
              <a:t> eljáró bíróság</a:t>
            </a:r>
            <a:endParaRPr lang="hu-HU" sz="4200" dirty="0"/>
          </a:p>
          <a:p>
            <a:pPr>
              <a:buNone/>
            </a:pPr>
            <a:r>
              <a:rPr lang="hu-HU" dirty="0"/>
              <a:t> </a:t>
            </a:r>
          </a:p>
          <a:p>
            <a:pPr algn="just">
              <a:buNone/>
            </a:pPr>
            <a:r>
              <a:rPr lang="hu-HU" dirty="0"/>
              <a:t>általános szabályként: </a:t>
            </a:r>
            <a:r>
              <a:rPr lang="hu-HU" b="1" dirty="0"/>
              <a:t>három hivatásos bíróból</a:t>
            </a:r>
            <a:r>
              <a:rPr lang="hu-HU" dirty="0"/>
              <a:t> álló tanács</a:t>
            </a:r>
          </a:p>
          <a:p>
            <a:pPr>
              <a:buNone/>
            </a:pPr>
            <a:r>
              <a:rPr lang="hu-HU" dirty="0"/>
              <a:t> </a:t>
            </a:r>
          </a:p>
          <a:p>
            <a:pPr algn="ctr">
              <a:buNone/>
            </a:pPr>
            <a:r>
              <a:rPr lang="hu-HU" sz="4200" b="1" dirty="0"/>
              <a:t> </a:t>
            </a:r>
            <a:r>
              <a:rPr lang="hu-HU" sz="4200" b="1" u="sng" dirty="0" smtClean="0"/>
              <a:t>Harmadfokon</a:t>
            </a:r>
            <a:r>
              <a:rPr lang="hu-HU" sz="4200" b="1" dirty="0" smtClean="0"/>
              <a:t> </a:t>
            </a:r>
            <a:r>
              <a:rPr lang="hu-HU" sz="4200" b="1" dirty="0"/>
              <a:t>eljáró Kúria</a:t>
            </a:r>
            <a:endParaRPr lang="hu-HU" sz="4200" dirty="0"/>
          </a:p>
          <a:p>
            <a:pPr>
              <a:buNone/>
            </a:pPr>
            <a:r>
              <a:rPr lang="hu-HU" dirty="0"/>
              <a:t> </a:t>
            </a:r>
          </a:p>
          <a:p>
            <a:pPr algn="just">
              <a:buNone/>
            </a:pPr>
            <a:r>
              <a:rPr lang="hu-HU" dirty="0"/>
              <a:t>általános szabályként: a felülvizsgálati eljárás során </a:t>
            </a:r>
            <a:r>
              <a:rPr lang="hu-HU" b="1" dirty="0"/>
              <a:t>három hivatásos bíróból</a:t>
            </a:r>
            <a:r>
              <a:rPr lang="hu-HU" dirty="0"/>
              <a:t> álló tanácsban ítélkezik. </a:t>
            </a:r>
          </a:p>
          <a:p>
            <a:pPr algn="just">
              <a:buNone/>
            </a:pPr>
            <a:r>
              <a:rPr lang="hu-HU" dirty="0"/>
              <a:t> </a:t>
            </a:r>
          </a:p>
          <a:p>
            <a:pPr algn="just">
              <a:buNone/>
            </a:pPr>
            <a:r>
              <a:rPr lang="hu-HU" dirty="0"/>
              <a:t>kivételes szabályként: </a:t>
            </a:r>
          </a:p>
          <a:p>
            <a:pPr algn="just">
              <a:buNone/>
            </a:pPr>
            <a:r>
              <a:rPr lang="hu-HU" dirty="0"/>
              <a:t>-	ha az ügy különös bonyolultsága indokolja, </a:t>
            </a:r>
            <a:r>
              <a:rPr lang="hu-HU" b="1" dirty="0"/>
              <a:t>öt hivatásos bíróból</a:t>
            </a:r>
            <a:r>
              <a:rPr lang="hu-HU" dirty="0"/>
              <a:t> álló tanácsban jár el.</a:t>
            </a:r>
          </a:p>
          <a:p>
            <a:pPr algn="just">
              <a:buNone/>
            </a:pPr>
            <a:r>
              <a:rPr lang="hu-HU" dirty="0"/>
              <a:t> </a:t>
            </a:r>
          </a:p>
          <a:p>
            <a:pPr algn="just">
              <a:buNone/>
            </a:pPr>
            <a:r>
              <a:rPr lang="hu-HU" dirty="0"/>
              <a:t>Törvény indokolt esetben az eljáró bíróság összetételét az (1)-(5) bekezdésekben meghatározottaktól eltérően is megállapíthatja.</a:t>
            </a:r>
          </a:p>
          <a:p>
            <a:pPr algn="just">
              <a:buNone/>
            </a:pPr>
            <a:r>
              <a:rPr lang="hu-HU" i="1" dirty="0" smtClean="0"/>
              <a:t>	fél </a:t>
            </a:r>
            <a:r>
              <a:rPr lang="hu-HU" i="1" dirty="0"/>
              <a:t>kérelmére beszerzi a bizonyítékul szolgáló iratokat. [Pp. 141. § (5) </a:t>
            </a:r>
            <a:r>
              <a:rPr lang="hu-HU" i="1" dirty="0" err="1"/>
              <a:t>bek</a:t>
            </a:r>
            <a:r>
              <a:rPr lang="hu-HU" i="1" dirty="0" smtClean="0"/>
              <a:t>.];</a:t>
            </a:r>
            <a:endParaRPr lang="hu-H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47500" lnSpcReduction="20000"/>
          </a:bodyPr>
          <a:lstStyle/>
          <a:p>
            <a:pPr algn="ctr">
              <a:buNone/>
            </a:pPr>
            <a:endParaRPr lang="hu-HU" sz="4200" b="1" dirty="0" smtClean="0"/>
          </a:p>
          <a:p>
            <a:pPr algn="ctr">
              <a:buNone/>
            </a:pPr>
            <a:r>
              <a:rPr lang="hu-HU" sz="4200" b="1" dirty="0" smtClean="0"/>
              <a:t>Bírák kizárása</a:t>
            </a:r>
          </a:p>
          <a:p>
            <a:pPr algn="ctr">
              <a:buNone/>
            </a:pPr>
            <a:endParaRPr lang="hu-HU" dirty="0"/>
          </a:p>
          <a:p>
            <a:pPr marL="0" indent="0" algn="just">
              <a:buNone/>
            </a:pPr>
            <a:r>
              <a:rPr lang="hu-HU" dirty="0"/>
              <a:t>A bírói függetlenség garanciája, az ítélkezés tárgyilagosságát, pártatlanságát szolgálja. Ha az ügy elbírálásában mégis olyan bíró vesz részt, akivel szemben kizárási ok áll fenn, az ún. abszolút hatályon kívül helyezési oknak minősül, azaz a másodfokú bíróságnak az elsőfokú bíróság ítéletét hatályon kívül kell helyeznie.  </a:t>
            </a:r>
          </a:p>
          <a:p>
            <a:pPr marL="0" indent="0" algn="just">
              <a:buNone/>
            </a:pPr>
            <a:r>
              <a:rPr lang="hu-HU" i="1" dirty="0"/>
              <a:t> </a:t>
            </a:r>
            <a:endParaRPr lang="hu-HU" dirty="0"/>
          </a:p>
          <a:p>
            <a:pPr algn="just">
              <a:buNone/>
            </a:pPr>
            <a:r>
              <a:rPr lang="hu-HU" i="1" dirty="0"/>
              <a:t>A bíróság arra ügyel, hogy az eljárásban ne vegyen részt kizárt bíró, illetve a kizárási okot a fél bejelentheti. </a:t>
            </a:r>
            <a:endParaRPr lang="hu-HU" dirty="0"/>
          </a:p>
          <a:p>
            <a:pPr algn="just">
              <a:buNone/>
            </a:pPr>
            <a:r>
              <a:rPr lang="hu-HU" dirty="0"/>
              <a:t> </a:t>
            </a:r>
          </a:p>
          <a:p>
            <a:pPr algn="ctr">
              <a:buNone/>
            </a:pPr>
            <a:r>
              <a:rPr lang="hu-HU" sz="4200" b="1" dirty="0"/>
              <a:t>Az egyes kizárási </a:t>
            </a:r>
            <a:r>
              <a:rPr lang="hu-HU" sz="4200" b="1" dirty="0" smtClean="0"/>
              <a:t>okok</a:t>
            </a:r>
          </a:p>
          <a:p>
            <a:pPr algn="just">
              <a:buNone/>
            </a:pPr>
            <a:endParaRPr lang="hu-HU" dirty="0"/>
          </a:p>
          <a:p>
            <a:pPr algn="just">
              <a:buNone/>
            </a:pPr>
            <a:r>
              <a:rPr lang="hu-HU" b="1" dirty="0"/>
              <a:t>1./	Abszolút kizárási okok </a:t>
            </a:r>
            <a:r>
              <a:rPr lang="hu-HU" dirty="0"/>
              <a:t>(a bírót feltétlenül kizártnak kell tekinteni)</a:t>
            </a:r>
          </a:p>
          <a:p>
            <a:pPr marL="538163" indent="-358775" algn="just">
              <a:buNone/>
            </a:pPr>
            <a:r>
              <a:rPr lang="hu-HU" dirty="0"/>
              <a:t>-	a fél, a féllel együtt jogosított vagy kötelezett személy, továbbá az, aki a per tárgyát egészen vagy részben a maga részére követeli, vagy akinek jogaira vagy kötelezettségeire a per eredménye kihatással lehet </a:t>
            </a:r>
          </a:p>
          <a:p>
            <a:pPr marL="538163" indent="-358775" algn="just">
              <a:buNone/>
            </a:pPr>
            <a:r>
              <a:rPr lang="hu-HU" dirty="0"/>
              <a:t>-	a fentiek képviselője, támogatója vagy olyan volt képviselője, volt támogatója, aki az ügyben eljárt</a:t>
            </a:r>
          </a:p>
          <a:p>
            <a:pPr marL="538163" indent="-358775" algn="just">
              <a:buNone/>
            </a:pPr>
            <a:r>
              <a:rPr lang="hu-HU" dirty="0"/>
              <a:t>-	a fenti két esetkörbe tartozó személynek a hozzátartozója vagy volt házastársa</a:t>
            </a:r>
          </a:p>
          <a:p>
            <a:pPr algn="just">
              <a:buNone/>
            </a:pPr>
            <a:r>
              <a:rPr lang="hu-HU" i="1" dirty="0"/>
              <a:t> </a:t>
            </a:r>
            <a:endParaRPr lang="hu-HU" dirty="0"/>
          </a:p>
          <a:p>
            <a:pPr algn="just">
              <a:buNone/>
            </a:pPr>
            <a:r>
              <a:rPr lang="hu-HU" i="1" dirty="0"/>
              <a:t>Hozzátartozó az </a:t>
            </a:r>
            <a:r>
              <a:rPr lang="hu-HU" i="1" dirty="0" err="1"/>
              <a:t>egyeneságbeli</a:t>
            </a:r>
            <a:r>
              <a:rPr lang="hu-HU" i="1" dirty="0"/>
              <a:t> rokon és annak házastársa, az örökbefogadó-, a mostoha- és a </a:t>
            </a:r>
            <a:endParaRPr lang="hu-HU" dirty="0"/>
          </a:p>
          <a:p>
            <a:pPr algn="just">
              <a:buNone/>
            </a:pPr>
            <a:r>
              <a:rPr lang="hu-HU" i="1" dirty="0"/>
              <a:t>nevelőszülő, az örökbefogadott, a mostoha- és a nevelt gyermek, a testvér, a házastárs, jegyes </a:t>
            </a:r>
            <a:endParaRPr lang="hu-HU" dirty="0"/>
          </a:p>
          <a:p>
            <a:pPr algn="just">
              <a:buNone/>
            </a:pPr>
            <a:r>
              <a:rPr lang="hu-HU" i="1" dirty="0"/>
              <a:t>és az élettárs, a házastárs </a:t>
            </a:r>
            <a:r>
              <a:rPr lang="hu-HU" i="1" dirty="0" err="1"/>
              <a:t>egyeneságbeli</a:t>
            </a:r>
            <a:r>
              <a:rPr lang="hu-HU" i="1" dirty="0"/>
              <a:t> rokona és testvére, valamint a testvér házastársa.</a:t>
            </a:r>
            <a:endParaRPr lang="hu-HU" dirty="0"/>
          </a:p>
          <a:p>
            <a:pPr algn="just">
              <a:buNone/>
            </a:pPr>
            <a:r>
              <a:rPr lang="hu-HU" i="1" dirty="0"/>
              <a:t> </a:t>
            </a:r>
            <a:endParaRPr lang="hu-HU" dirty="0"/>
          </a:p>
          <a:p>
            <a:pPr marL="538163" indent="-358775" algn="just"/>
            <a:r>
              <a:rPr lang="hu-HU" dirty="0"/>
              <a:t>az, akit a perben tanúként vagy szakértőként kihallgattak, vagy akinek tanúként vagy szakértőként való kihallgatását a bíróság elrendelte</a:t>
            </a:r>
          </a:p>
          <a:p>
            <a:pPr algn="just">
              <a:buNone/>
            </a:pPr>
            <a:r>
              <a:rPr lang="hu-HU" i="1" dirty="0"/>
              <a:t> </a:t>
            </a:r>
            <a:endParaRPr lang="hu-HU" dirty="0"/>
          </a:p>
          <a:p>
            <a:pPr algn="just">
              <a:buNone/>
            </a:pPr>
            <a:r>
              <a:rPr lang="hu-HU" b="1" dirty="0"/>
              <a:t>2./	Relatív kizárási ok (</a:t>
            </a:r>
            <a:r>
              <a:rPr lang="hu-HU" dirty="0"/>
              <a:t>mindig mérlegelés tárgya)</a:t>
            </a:r>
          </a:p>
          <a:p>
            <a:pPr marL="538163" lvl="0" indent="-358775" algn="just">
              <a:buNone/>
              <a:tabLst>
                <a:tab pos="538163" algn="l"/>
              </a:tabLst>
            </a:pPr>
            <a:r>
              <a:rPr lang="hu-HU" dirty="0" smtClean="0"/>
              <a:t>- 	az</a:t>
            </a:r>
            <a:r>
              <a:rPr lang="hu-HU" dirty="0"/>
              <a:t>, akitől az ügynek tárgyilagos megítélése egyéb okból nem várható (elfogultság).</a:t>
            </a:r>
          </a:p>
          <a:p>
            <a:pPr algn="just">
              <a:buNone/>
            </a:pPr>
            <a:r>
              <a:rPr lang="hu-HU" dirty="0"/>
              <a:t> </a:t>
            </a:r>
          </a:p>
          <a:p>
            <a:pPr algn="just">
              <a:buNone/>
            </a:pPr>
            <a:r>
              <a:rPr lang="hu-HU" i="1" dirty="0"/>
              <a:t>A bíróság pénzbírságot szabhat ki az ismételten alaptalan indítványt előterjesztő féllel szemben. </a:t>
            </a:r>
            <a:endParaRPr lang="hu-H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92500" lnSpcReduction="20000"/>
          </a:bodyPr>
          <a:lstStyle/>
          <a:p>
            <a:pPr algn="ctr">
              <a:buNone/>
            </a:pPr>
            <a:r>
              <a:rPr lang="hu-HU" b="1" dirty="0"/>
              <a:t>Kompetenciák</a:t>
            </a:r>
            <a:endParaRPr lang="hu-HU" dirty="0"/>
          </a:p>
          <a:p>
            <a:pPr>
              <a:buNone/>
            </a:pPr>
            <a:r>
              <a:rPr lang="hu-HU" b="1" dirty="0"/>
              <a:t> </a:t>
            </a:r>
            <a:endParaRPr lang="hu-HU" dirty="0"/>
          </a:p>
          <a:p>
            <a:pPr lvl="0" algn="just">
              <a:buNone/>
            </a:pPr>
            <a:r>
              <a:rPr lang="hu-HU" b="1" dirty="0" smtClean="0"/>
              <a:t>1. Joghatóság</a:t>
            </a:r>
            <a:endParaRPr lang="hu-HU" dirty="0"/>
          </a:p>
          <a:p>
            <a:pPr algn="just">
              <a:buNone/>
            </a:pPr>
            <a:r>
              <a:rPr lang="hu-HU" b="1" dirty="0"/>
              <a:t> </a:t>
            </a:r>
            <a:endParaRPr lang="hu-HU" dirty="0"/>
          </a:p>
          <a:p>
            <a:pPr algn="just">
              <a:buNone/>
            </a:pPr>
            <a:r>
              <a:rPr lang="hu-HU" dirty="0" smtClean="0"/>
              <a:t>	a </a:t>
            </a:r>
            <a:r>
              <a:rPr lang="hu-HU" dirty="0"/>
              <a:t>külföldi elemet tartalmazó ügyek megosztása a </a:t>
            </a:r>
            <a:r>
              <a:rPr lang="hu-HU" b="1" dirty="0"/>
              <a:t>különböző államok </a:t>
            </a:r>
            <a:r>
              <a:rPr lang="hu-HU" dirty="0"/>
              <a:t>között</a:t>
            </a:r>
          </a:p>
          <a:p>
            <a:pPr algn="just">
              <a:buNone/>
            </a:pPr>
            <a:r>
              <a:rPr lang="hu-HU" b="1" dirty="0"/>
              <a:t> </a:t>
            </a:r>
            <a:endParaRPr lang="hu-HU" dirty="0"/>
          </a:p>
          <a:p>
            <a:pPr lvl="0" algn="just">
              <a:buNone/>
            </a:pPr>
            <a:r>
              <a:rPr lang="hu-HU" b="1" dirty="0" smtClean="0"/>
              <a:t>2. Hatáskör</a:t>
            </a:r>
            <a:endParaRPr lang="hu-HU" dirty="0"/>
          </a:p>
          <a:p>
            <a:pPr algn="just">
              <a:buNone/>
            </a:pPr>
            <a:r>
              <a:rPr lang="hu-HU" dirty="0"/>
              <a:t> </a:t>
            </a:r>
          </a:p>
          <a:p>
            <a:pPr algn="just">
              <a:buNone/>
            </a:pPr>
            <a:r>
              <a:rPr lang="hu-HU" dirty="0" smtClean="0"/>
              <a:t>	ügyek </a:t>
            </a:r>
            <a:r>
              <a:rPr lang="hu-HU" dirty="0"/>
              <a:t>megosztása a </a:t>
            </a:r>
            <a:r>
              <a:rPr lang="hu-HU" b="1" dirty="0"/>
              <a:t>különböző szintű bíróságok</a:t>
            </a:r>
            <a:r>
              <a:rPr lang="hu-HU" dirty="0"/>
              <a:t> között </a:t>
            </a:r>
          </a:p>
          <a:p>
            <a:pPr algn="just">
              <a:buNone/>
            </a:pPr>
            <a:r>
              <a:rPr lang="hu-HU" b="1" dirty="0"/>
              <a:t> </a:t>
            </a:r>
            <a:endParaRPr lang="hu-HU" dirty="0"/>
          </a:p>
          <a:p>
            <a:pPr algn="just">
              <a:buNone/>
            </a:pPr>
            <a:r>
              <a:rPr lang="hu-HU" b="1" dirty="0"/>
              <a:t> </a:t>
            </a:r>
            <a:endParaRPr lang="hu-HU" dirty="0"/>
          </a:p>
          <a:p>
            <a:pPr lvl="0" algn="just">
              <a:buNone/>
            </a:pPr>
            <a:r>
              <a:rPr lang="hu-HU" b="1" dirty="0" smtClean="0"/>
              <a:t>3. Illetékesség</a:t>
            </a:r>
            <a:endParaRPr lang="hu-HU" dirty="0"/>
          </a:p>
          <a:p>
            <a:pPr algn="just">
              <a:buNone/>
            </a:pPr>
            <a:r>
              <a:rPr lang="hu-HU" dirty="0"/>
              <a:t> </a:t>
            </a:r>
          </a:p>
          <a:p>
            <a:pPr algn="just">
              <a:buNone/>
            </a:pPr>
            <a:r>
              <a:rPr lang="hu-HU" dirty="0" smtClean="0"/>
              <a:t>	ügyek </a:t>
            </a:r>
            <a:r>
              <a:rPr lang="hu-HU" dirty="0"/>
              <a:t>megosztása az </a:t>
            </a:r>
            <a:r>
              <a:rPr lang="hu-HU" b="1" dirty="0"/>
              <a:t>azonos szintű bíróságok</a:t>
            </a:r>
            <a:r>
              <a:rPr lang="hu-HU" dirty="0"/>
              <a:t> között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25000" lnSpcReduction="20000"/>
          </a:bodyPr>
          <a:lstStyle/>
          <a:p>
            <a:pPr algn="ctr">
              <a:buNone/>
            </a:pPr>
            <a:r>
              <a:rPr lang="hu-HU" sz="7200" b="1" dirty="0"/>
              <a:t>Joghatóság</a:t>
            </a:r>
            <a:endParaRPr lang="hu-HU" sz="7200" dirty="0"/>
          </a:p>
          <a:p>
            <a:pPr algn="ctr">
              <a:buNone/>
            </a:pPr>
            <a:r>
              <a:rPr lang="hu-HU" sz="5500" i="1" dirty="0"/>
              <a:t>milyen ügyekben járhatnak el magyar, illetve külföldi bíróságok vagy más hatóságok</a:t>
            </a:r>
            <a:endParaRPr lang="hu-HU" sz="5500" dirty="0"/>
          </a:p>
          <a:p>
            <a:pPr algn="ctr">
              <a:buNone/>
            </a:pPr>
            <a:r>
              <a:rPr lang="hu-HU" sz="5500" dirty="0"/>
              <a:t>[A nemzetközi magánjogról szóló 1979. évi 13. törvényerejű rendelet]</a:t>
            </a:r>
          </a:p>
          <a:p>
            <a:pPr>
              <a:buNone/>
            </a:pPr>
            <a:r>
              <a:rPr lang="hu-HU" dirty="0"/>
              <a:t> </a:t>
            </a:r>
          </a:p>
          <a:p>
            <a:pPr lvl="0" indent="-254000" algn="just">
              <a:buFontTx/>
              <a:buChar char="-"/>
            </a:pPr>
            <a:r>
              <a:rPr lang="hu-HU" sz="5000" b="1" dirty="0" smtClean="0"/>
              <a:t>általános </a:t>
            </a:r>
            <a:r>
              <a:rPr lang="hu-HU" sz="5000" b="1" dirty="0"/>
              <a:t>joghatóság</a:t>
            </a:r>
            <a:endParaRPr lang="hu-HU" sz="5000" dirty="0"/>
          </a:p>
          <a:p>
            <a:pPr marL="538163" indent="-179388" algn="just">
              <a:buNone/>
            </a:pPr>
            <a:r>
              <a:rPr lang="hu-HU" sz="5000" b="1" dirty="0" smtClean="0"/>
              <a:t>• 	</a:t>
            </a:r>
            <a:r>
              <a:rPr lang="hu-HU" sz="5000" dirty="0" smtClean="0"/>
              <a:t>alperes </a:t>
            </a:r>
            <a:r>
              <a:rPr lang="hu-HU" sz="5000" dirty="0"/>
              <a:t>lakóhelye, illetve székhelye</a:t>
            </a:r>
          </a:p>
          <a:p>
            <a:pPr marL="538163" indent="-179388" algn="just">
              <a:buNone/>
            </a:pPr>
            <a:r>
              <a:rPr lang="hu-HU" sz="5000" b="1" dirty="0" smtClean="0"/>
              <a:t>•  	</a:t>
            </a:r>
            <a:r>
              <a:rPr lang="hu-HU" sz="5000" dirty="0" smtClean="0"/>
              <a:t>a </a:t>
            </a:r>
            <a:r>
              <a:rPr lang="hu-HU" sz="5000" dirty="0"/>
              <a:t>felek állampolgársága nem játszik szerepet, az alperes lakóhelye vagy székhelye a döntő</a:t>
            </a:r>
          </a:p>
          <a:p>
            <a:pPr marL="538163" indent="-179388" algn="just">
              <a:buNone/>
            </a:pPr>
            <a:r>
              <a:rPr lang="hu-HU" sz="5000" b="1" dirty="0" smtClean="0"/>
              <a:t>• 	</a:t>
            </a:r>
            <a:r>
              <a:rPr lang="hu-HU" sz="5000" dirty="0" smtClean="0"/>
              <a:t>alperes </a:t>
            </a:r>
            <a:r>
              <a:rPr lang="hu-HU" sz="5000" dirty="0"/>
              <a:t>védelmét szolgáló szabályok</a:t>
            </a:r>
          </a:p>
          <a:p>
            <a:pPr algn="just">
              <a:buNone/>
            </a:pPr>
            <a:r>
              <a:rPr lang="hu-HU" sz="5000" i="1" dirty="0" smtClean="0"/>
              <a:t>	</a:t>
            </a:r>
            <a:r>
              <a:rPr lang="hu-HU" sz="5000" i="1" dirty="0"/>
              <a:t> </a:t>
            </a:r>
            <a:r>
              <a:rPr lang="hu-HU" sz="5000" i="1" dirty="0" smtClean="0"/>
              <a:t>Magyar </a:t>
            </a:r>
            <a:r>
              <a:rPr lang="hu-HU" sz="5000" i="1" dirty="0"/>
              <a:t>bíróság eljárhat minden ügyben, amennyiben az alperes lakóhelye vagy szokásos tartózkodási helye, jogi személy (jogi személyiség nélküli gazdasági társaság) esetében székhelye belföldön van, hacsak joghatóságát e törvényerejű rendelet ki nem zárja.</a:t>
            </a:r>
            <a:endParaRPr lang="hu-HU" sz="5000" dirty="0"/>
          </a:p>
          <a:p>
            <a:pPr algn="just">
              <a:buNone/>
            </a:pPr>
            <a:endParaRPr lang="hu-HU" dirty="0" smtClean="0"/>
          </a:p>
          <a:p>
            <a:pPr marL="358775" lvl="0" indent="-269875" algn="just">
              <a:buFontTx/>
              <a:buChar char="-"/>
            </a:pPr>
            <a:r>
              <a:rPr lang="hu-HU" sz="5000" b="1" dirty="0" smtClean="0"/>
              <a:t>különös </a:t>
            </a:r>
            <a:r>
              <a:rPr lang="hu-HU" sz="5000" b="1" dirty="0"/>
              <a:t>joghatóság</a:t>
            </a:r>
            <a:endParaRPr lang="hu-HU" sz="5000" dirty="0"/>
          </a:p>
          <a:p>
            <a:pPr marL="538163" indent="-179388" algn="just">
              <a:buNone/>
            </a:pPr>
            <a:r>
              <a:rPr lang="hu-HU" sz="5000" b="1" dirty="0" smtClean="0"/>
              <a:t>• </a:t>
            </a:r>
            <a:r>
              <a:rPr lang="hu-HU" sz="5000" b="1" dirty="0"/>
              <a:t>	</a:t>
            </a:r>
            <a:r>
              <a:rPr lang="hu-HU" sz="5000" dirty="0"/>
              <a:t>felperes részére kedvező, felperest illeti meg a választás joga, melyik állam bíróságához kívánja a keresetlevelét benyújtani. </a:t>
            </a:r>
          </a:p>
          <a:p>
            <a:pPr marL="538163" indent="-179388" algn="just">
              <a:buNone/>
            </a:pPr>
            <a:r>
              <a:rPr lang="hu-HU" sz="5000" b="1" dirty="0"/>
              <a:t>• 	</a:t>
            </a:r>
            <a:r>
              <a:rPr lang="hu-HU" sz="5000" dirty="0"/>
              <a:t>a tényállások jogértelmezés útján nem bővíthetők </a:t>
            </a:r>
          </a:p>
          <a:p>
            <a:pPr algn="just">
              <a:buNone/>
            </a:pPr>
            <a:r>
              <a:rPr lang="hu-HU" sz="5000" i="1" dirty="0"/>
              <a:t> </a:t>
            </a:r>
            <a:r>
              <a:rPr lang="hu-HU" sz="5000" i="1" dirty="0" smtClean="0"/>
              <a:t>	pl</a:t>
            </a:r>
            <a:r>
              <a:rPr lang="hu-HU" sz="5000" i="1" dirty="0"/>
              <a:t>. szerződéssel összefüggő jogviták esetében eljárhat magyar bíróság akkor is, ha a teljesítés helye belföldön van, vagy olyan alperes ellen indított vagyonjogi perben, aki belföldön lakóhellyel nem rendelkezik, a magyar bíróság eljárhat, ha az alperesnek belföldön végrehajtás alá vonható vagyona van. </a:t>
            </a:r>
            <a:endParaRPr lang="hu-HU" sz="5000" dirty="0"/>
          </a:p>
          <a:p>
            <a:pPr algn="just">
              <a:buNone/>
            </a:pPr>
            <a:endParaRPr lang="hu-HU" dirty="0"/>
          </a:p>
          <a:p>
            <a:pPr lvl="0" indent="-254000" algn="just">
              <a:buNone/>
              <a:tabLst>
                <a:tab pos="358775" algn="l"/>
              </a:tabLst>
            </a:pPr>
            <a:r>
              <a:rPr lang="hu-HU" sz="5000" b="1" dirty="0" smtClean="0"/>
              <a:t>- 	kizárólagos </a:t>
            </a:r>
            <a:r>
              <a:rPr lang="hu-HU" sz="5000" b="1" dirty="0"/>
              <a:t>joghatóság</a:t>
            </a:r>
            <a:endParaRPr lang="hu-HU" sz="5000" dirty="0"/>
          </a:p>
          <a:p>
            <a:pPr marL="538163" indent="-179388" algn="just">
              <a:buNone/>
            </a:pPr>
            <a:r>
              <a:rPr lang="hu-HU" sz="5000" b="1" dirty="0"/>
              <a:t> </a:t>
            </a:r>
            <a:r>
              <a:rPr lang="hu-HU" sz="5000" dirty="0" smtClean="0"/>
              <a:t>• </a:t>
            </a:r>
            <a:r>
              <a:rPr lang="hu-HU" sz="5000" dirty="0"/>
              <a:t>	egyes követelésekre, illetve bizonyos ügycsoportokra nézve</a:t>
            </a:r>
          </a:p>
          <a:p>
            <a:pPr marL="538163" indent="-179388" algn="just">
              <a:buNone/>
            </a:pPr>
            <a:r>
              <a:rPr lang="hu-HU" sz="5000" dirty="0" smtClean="0"/>
              <a:t> • 	csakis </a:t>
            </a:r>
            <a:r>
              <a:rPr lang="hu-HU" sz="5000" dirty="0"/>
              <a:t>a magyar bíróság ítélkezhet</a:t>
            </a:r>
          </a:p>
          <a:p>
            <a:pPr algn="just">
              <a:buNone/>
            </a:pPr>
            <a:r>
              <a:rPr lang="hu-HU" sz="5000" i="1" dirty="0"/>
              <a:t> </a:t>
            </a:r>
            <a:r>
              <a:rPr lang="hu-HU" sz="5000" i="1" dirty="0" smtClean="0"/>
              <a:t>	pl</a:t>
            </a:r>
            <a:r>
              <a:rPr lang="hu-HU" sz="5000" i="1" dirty="0"/>
              <a:t>. belföldön fekvő ingatlannal kapcsolatos dologi jogi hatályú jog érvényesítése iránti eljárásban, valamint bérleti és haszonbérleti szerződést érintő eljárásban, magyar állampolgárságú örökhagyó belföldi hagyatékát érintő hagyatéki eljárásban, belföldi végrehajtást érintő eljárásban, magyar állampolgár személyi állapotát érintő eljárásban.</a:t>
            </a:r>
            <a:endParaRPr lang="hu-HU" sz="5000" dirty="0"/>
          </a:p>
          <a:p>
            <a:pPr algn="just">
              <a:buNone/>
            </a:pPr>
            <a:endParaRPr lang="hu-HU" dirty="0"/>
          </a:p>
          <a:p>
            <a:pPr lvl="0" indent="-254000" algn="just">
              <a:buNone/>
            </a:pPr>
            <a:r>
              <a:rPr lang="hu-HU" sz="5000" b="1" dirty="0" smtClean="0"/>
              <a:t>- 	kizárt </a:t>
            </a:r>
            <a:r>
              <a:rPr lang="hu-HU" sz="5000" b="1" dirty="0"/>
              <a:t>joghatóság</a:t>
            </a:r>
            <a:endParaRPr lang="hu-HU" sz="5000" dirty="0"/>
          </a:p>
          <a:p>
            <a:pPr marL="538163" indent="-179388" algn="just">
              <a:buNone/>
            </a:pPr>
            <a:r>
              <a:rPr lang="hu-HU" sz="5000" dirty="0"/>
              <a:t> </a:t>
            </a:r>
            <a:r>
              <a:rPr lang="hu-HU" sz="5000" dirty="0" smtClean="0"/>
              <a:t>• 	nem </a:t>
            </a:r>
            <a:r>
              <a:rPr lang="hu-HU" sz="5000" dirty="0"/>
              <a:t>járhat el magyar bíróság vagy más hatóság</a:t>
            </a:r>
          </a:p>
          <a:p>
            <a:pPr algn="just">
              <a:buNone/>
            </a:pPr>
            <a:r>
              <a:rPr lang="hu-HU" sz="5000" i="1" dirty="0" smtClean="0"/>
              <a:t>	pl</a:t>
            </a:r>
            <a:r>
              <a:rPr lang="hu-HU" sz="5000" i="1" dirty="0"/>
              <a:t>. külföldön fekvő ingatlannal kapcsolatos dologi jogi hatályú jog érvényesítése iránti eljárásban, valamint bérleti és haszonbérleti szerződést érintő eljárásban, nem magyar állampolgár örökhagyó külföldi hagyatékát érintő hagyatéki eljárásban, külföldi végrehajtást érintő eljárásban.</a:t>
            </a:r>
            <a:endParaRPr lang="hu-HU" sz="5000" dirty="0"/>
          </a:p>
          <a:p>
            <a:pPr algn="just">
              <a:buNone/>
            </a:pPr>
            <a:endParaRPr lang="hu-HU" dirty="0" smtClean="0"/>
          </a:p>
          <a:p>
            <a:pPr marL="358775" indent="-269875" algn="just">
              <a:buNone/>
            </a:pPr>
            <a:r>
              <a:rPr lang="hu-HU" sz="5000" dirty="0" smtClean="0"/>
              <a:t>-</a:t>
            </a:r>
            <a:r>
              <a:rPr lang="hu-HU" sz="5000" b="1" dirty="0" smtClean="0"/>
              <a:t> 	felek </a:t>
            </a:r>
            <a:r>
              <a:rPr lang="hu-HU" sz="5000" b="1" dirty="0"/>
              <a:t>által kikötött joghatóság </a:t>
            </a:r>
            <a:r>
              <a:rPr lang="hu-HU" sz="5000" dirty="0"/>
              <a:t>(joghatóságról való megállapodás)</a:t>
            </a:r>
          </a:p>
          <a:p>
            <a:pPr marL="538163" indent="-179388" algn="just">
              <a:buNone/>
            </a:pPr>
            <a:r>
              <a:rPr lang="hu-HU" sz="5000" dirty="0"/>
              <a:t>•	</a:t>
            </a:r>
            <a:r>
              <a:rPr lang="hu-HU" sz="5000" dirty="0" smtClean="0"/>
              <a:t>vagyonjogi </a:t>
            </a:r>
            <a:r>
              <a:rPr lang="hu-HU" sz="5000" dirty="0"/>
              <a:t>ügyek tekintetében </a:t>
            </a:r>
          </a:p>
          <a:p>
            <a:pPr marL="538163" indent="-179388" algn="just">
              <a:buNone/>
            </a:pPr>
            <a:r>
              <a:rPr lang="hu-HU" sz="5000" dirty="0"/>
              <a:t>• 	felmerült vagy jövőbeli jogvitájuk esetére </a:t>
            </a:r>
          </a:p>
          <a:p>
            <a:pPr marL="538163" indent="-179388" algn="just">
              <a:buNone/>
            </a:pPr>
            <a:r>
              <a:rPr lang="hu-HU" sz="5000" dirty="0"/>
              <a:t>• 	valamely állam bíróságainak vagy egy meghatározott bíróságának joghatóságát</a:t>
            </a:r>
          </a:p>
          <a:p>
            <a:pPr marL="538163" indent="-179388" algn="just">
              <a:buNone/>
            </a:pPr>
            <a:r>
              <a:rPr lang="hu-HU" sz="5000" dirty="0"/>
              <a:t>• 	rugalmas alaki szabályok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32500" lnSpcReduction="20000"/>
          </a:bodyPr>
          <a:lstStyle/>
          <a:p>
            <a:pPr algn="ctr">
              <a:buNone/>
            </a:pPr>
            <a:r>
              <a:rPr lang="hu-HU" sz="5500" b="1" dirty="0"/>
              <a:t>Hatáskör</a:t>
            </a:r>
            <a:endParaRPr lang="hu-HU" sz="5500" dirty="0"/>
          </a:p>
          <a:p>
            <a:pPr algn="ctr">
              <a:buNone/>
            </a:pPr>
            <a:r>
              <a:rPr lang="hu-HU" sz="5500" i="1" dirty="0"/>
              <a:t>valamely bírósági útra tartozó jogvita elbírálása </a:t>
            </a:r>
            <a:r>
              <a:rPr lang="hu-HU" sz="5500" i="1" dirty="0" err="1"/>
              <a:t>elsőfokon</a:t>
            </a:r>
            <a:r>
              <a:rPr lang="hu-HU" sz="5500" i="1" dirty="0"/>
              <a:t> járásbíróság, avagy törvényszék elé tartozik-e</a:t>
            </a:r>
            <a:endParaRPr lang="hu-HU" sz="5500" dirty="0"/>
          </a:p>
          <a:p>
            <a:pPr>
              <a:buNone/>
            </a:pPr>
            <a:r>
              <a:rPr lang="hu-HU" i="1" dirty="0"/>
              <a:t> </a:t>
            </a:r>
            <a:endParaRPr lang="hu-HU" dirty="0"/>
          </a:p>
          <a:p>
            <a:pPr algn="ctr">
              <a:buNone/>
            </a:pPr>
            <a:r>
              <a:rPr lang="hu-HU" sz="4300" i="1" dirty="0"/>
              <a:t>A hatásköri szabályok megsértése olyan lényeges eljárási szabálysértésnek minősül, amely maga után vonja az elsőfokú ítélet hatályon kívül helyezését. </a:t>
            </a:r>
            <a:endParaRPr lang="hu-HU" sz="4300" dirty="0"/>
          </a:p>
          <a:p>
            <a:pPr>
              <a:buNone/>
            </a:pPr>
            <a:r>
              <a:rPr lang="hu-HU" sz="4300" i="1" dirty="0"/>
              <a:t> </a:t>
            </a:r>
            <a:endParaRPr lang="hu-HU" sz="4300" dirty="0"/>
          </a:p>
          <a:p>
            <a:pPr lvl="0">
              <a:buNone/>
            </a:pPr>
            <a:r>
              <a:rPr lang="hu-HU" sz="4300" b="1" dirty="0" smtClean="0"/>
              <a:t>1. A </a:t>
            </a:r>
            <a:r>
              <a:rPr lang="hu-HU" sz="4300" b="1" dirty="0"/>
              <a:t>per </a:t>
            </a:r>
            <a:r>
              <a:rPr lang="hu-HU" sz="4300" b="1" u="sng" dirty="0"/>
              <a:t>tárgya</a:t>
            </a:r>
            <a:r>
              <a:rPr lang="hu-HU" sz="4300" b="1" dirty="0"/>
              <a:t> szempontjából</a:t>
            </a:r>
            <a:endParaRPr lang="hu-HU" sz="4300" dirty="0"/>
          </a:p>
          <a:p>
            <a:pPr>
              <a:buNone/>
            </a:pPr>
            <a:r>
              <a:rPr lang="hu-HU" sz="4300" b="1" dirty="0"/>
              <a:t> </a:t>
            </a:r>
            <a:endParaRPr lang="hu-HU" sz="4300" dirty="0"/>
          </a:p>
          <a:p>
            <a:pPr>
              <a:buNone/>
            </a:pPr>
            <a:r>
              <a:rPr lang="hu-HU" sz="4300" b="1" dirty="0"/>
              <a:t>Járásbíróság</a:t>
            </a:r>
            <a:r>
              <a:rPr lang="hu-HU" sz="4300" dirty="0"/>
              <a:t> hatáskörébe tartoznak:</a:t>
            </a:r>
          </a:p>
          <a:p>
            <a:pPr marL="179388" indent="-179388">
              <a:buNone/>
            </a:pPr>
            <a:r>
              <a:rPr lang="hu-HU" sz="4300" dirty="0"/>
              <a:t> </a:t>
            </a:r>
            <a:r>
              <a:rPr lang="hu-HU" sz="4300" dirty="0" smtClean="0"/>
              <a:t>- 	minden </a:t>
            </a:r>
            <a:r>
              <a:rPr lang="hu-HU" sz="4300" dirty="0"/>
              <a:t>olyan per, amelyet törvény nem utal törvényszéki hatáskörbe. </a:t>
            </a:r>
          </a:p>
          <a:p>
            <a:pPr>
              <a:buNone/>
            </a:pPr>
            <a:r>
              <a:rPr lang="hu-HU" sz="4300" i="1" dirty="0"/>
              <a:t> </a:t>
            </a:r>
            <a:endParaRPr lang="hu-HU" sz="4300" dirty="0"/>
          </a:p>
          <a:p>
            <a:pPr>
              <a:buNone/>
            </a:pPr>
            <a:r>
              <a:rPr lang="hu-HU" sz="4300" dirty="0"/>
              <a:t> </a:t>
            </a:r>
            <a:r>
              <a:rPr lang="hu-HU" sz="4300" b="1" dirty="0" smtClean="0"/>
              <a:t>Közigazgatási </a:t>
            </a:r>
            <a:r>
              <a:rPr lang="hu-HU" sz="4300" b="1" dirty="0"/>
              <a:t>és munkaügyi bíróság</a:t>
            </a:r>
            <a:r>
              <a:rPr lang="hu-HU" sz="4300" dirty="0"/>
              <a:t> hatáskörébe tartoznak:</a:t>
            </a:r>
          </a:p>
          <a:p>
            <a:pPr marL="179388" indent="-179388">
              <a:buNone/>
            </a:pPr>
            <a:r>
              <a:rPr lang="hu-HU" sz="4300" dirty="0" smtClean="0"/>
              <a:t>- 	közigazgatási </a:t>
            </a:r>
            <a:r>
              <a:rPr lang="hu-HU" sz="4300" dirty="0"/>
              <a:t>perek,</a:t>
            </a:r>
          </a:p>
          <a:p>
            <a:pPr marL="179388" lvl="0" indent="-179388">
              <a:buNone/>
            </a:pPr>
            <a:r>
              <a:rPr lang="hu-HU" sz="4300" dirty="0" smtClean="0"/>
              <a:t>- 	munkaviszonyból </a:t>
            </a:r>
            <a:r>
              <a:rPr lang="hu-HU" sz="4300" dirty="0"/>
              <a:t>és munkaviszony jellegű jogviszonyból származó perek </a:t>
            </a:r>
          </a:p>
          <a:p>
            <a:pPr>
              <a:buNone/>
            </a:pPr>
            <a:r>
              <a:rPr lang="hu-HU" sz="4300" dirty="0"/>
              <a:t> </a:t>
            </a:r>
          </a:p>
          <a:p>
            <a:pPr lvl="0">
              <a:buNone/>
            </a:pPr>
            <a:r>
              <a:rPr lang="hu-HU" sz="4300" b="1" dirty="0" smtClean="0"/>
              <a:t>2. A </a:t>
            </a:r>
            <a:r>
              <a:rPr lang="hu-HU" sz="4300" b="1" dirty="0"/>
              <a:t>per</a:t>
            </a:r>
            <a:r>
              <a:rPr lang="hu-HU" sz="4300" b="1" u="sng" dirty="0"/>
              <a:t>tárgy értéke</a:t>
            </a:r>
            <a:r>
              <a:rPr lang="hu-HU" sz="4300" b="1" dirty="0"/>
              <a:t> szempontjából</a:t>
            </a:r>
            <a:endParaRPr lang="hu-HU" sz="4300" dirty="0"/>
          </a:p>
          <a:p>
            <a:pPr>
              <a:buNone/>
            </a:pPr>
            <a:r>
              <a:rPr lang="hu-HU" sz="4300" dirty="0"/>
              <a:t> </a:t>
            </a:r>
          </a:p>
          <a:p>
            <a:pPr>
              <a:buNone/>
            </a:pPr>
            <a:r>
              <a:rPr lang="hu-HU" sz="4300" i="1" dirty="0"/>
              <a:t>A pertárgyérték meghatározása </a:t>
            </a:r>
            <a:r>
              <a:rPr lang="hu-HU" sz="4300" b="1" i="1" dirty="0"/>
              <a:t>vagyonjogi perekben</a:t>
            </a:r>
            <a:r>
              <a:rPr lang="hu-HU" sz="4300" i="1" dirty="0"/>
              <a:t> a hatáskör megállapításának előfeltétele.</a:t>
            </a:r>
            <a:endParaRPr lang="hu-HU" sz="4300" dirty="0"/>
          </a:p>
          <a:p>
            <a:pPr>
              <a:buNone/>
            </a:pPr>
            <a:r>
              <a:rPr lang="hu-HU" sz="4300" dirty="0"/>
              <a:t> </a:t>
            </a:r>
          </a:p>
          <a:p>
            <a:pPr marL="179388" lvl="0" indent="-179388">
              <a:buNone/>
            </a:pPr>
            <a:r>
              <a:rPr lang="hu-HU" sz="4300" dirty="0" smtClean="0"/>
              <a:t>- 	pénzben </a:t>
            </a:r>
            <a:r>
              <a:rPr lang="hu-HU" sz="4300" dirty="0"/>
              <a:t>kifejezhető követelés esetén </a:t>
            </a:r>
          </a:p>
          <a:p>
            <a:pPr marL="179388" indent="-179388">
              <a:buNone/>
            </a:pPr>
            <a:r>
              <a:rPr lang="hu-HU" sz="4300" dirty="0" smtClean="0"/>
              <a:t>- 	célszerűségi </a:t>
            </a:r>
            <a:r>
              <a:rPr lang="hu-HU" sz="4300" dirty="0"/>
              <a:t>okokból kivételek</a:t>
            </a:r>
          </a:p>
          <a:p>
            <a:pPr>
              <a:buNone/>
            </a:pPr>
            <a:r>
              <a:rPr lang="hu-HU" sz="4300" b="1" dirty="0"/>
              <a:t> </a:t>
            </a:r>
            <a:endParaRPr lang="hu-HU" sz="4300" dirty="0"/>
          </a:p>
          <a:p>
            <a:pPr lvl="0">
              <a:buNone/>
            </a:pPr>
            <a:r>
              <a:rPr lang="hu-HU" sz="4300" b="1" dirty="0" smtClean="0"/>
              <a:t>3. A </a:t>
            </a:r>
            <a:r>
              <a:rPr lang="hu-HU" sz="4300" b="1" dirty="0"/>
              <a:t>hatáskör vizsgálata</a:t>
            </a:r>
            <a:endParaRPr lang="hu-HU" sz="4300" dirty="0"/>
          </a:p>
          <a:p>
            <a:pPr>
              <a:buNone/>
            </a:pPr>
            <a:r>
              <a:rPr lang="hu-HU" sz="4300" i="1" dirty="0"/>
              <a:t> </a:t>
            </a:r>
            <a:endParaRPr lang="hu-HU" sz="4300" dirty="0"/>
          </a:p>
          <a:p>
            <a:pPr marL="179388" lvl="0" indent="-179388">
              <a:buNone/>
            </a:pPr>
            <a:r>
              <a:rPr lang="hu-HU" sz="4300" dirty="0" smtClean="0"/>
              <a:t>- 	hivatalból</a:t>
            </a:r>
            <a:endParaRPr lang="hu-HU" sz="4300" dirty="0"/>
          </a:p>
          <a:p>
            <a:pPr marL="179388" indent="-179388">
              <a:buNone/>
            </a:pPr>
            <a:r>
              <a:rPr lang="hu-HU" sz="4300" dirty="0" smtClean="0"/>
              <a:t>- 	bíróság </a:t>
            </a:r>
            <a:r>
              <a:rPr lang="hu-HU" sz="4300" dirty="0"/>
              <a:t>hatáskörének megállapításánál, a per tárgyának értékére a keresetlevél beadásának időpontja az </a:t>
            </a:r>
            <a:r>
              <a:rPr lang="hu-HU" sz="4300" dirty="0" smtClean="0"/>
              <a:t>irányadó</a:t>
            </a:r>
            <a:endParaRPr lang="hu-HU" sz="4300" dirty="0"/>
          </a:p>
          <a:p>
            <a:pPr marL="179388" indent="-179388">
              <a:buFontTx/>
              <a:buChar char="-"/>
            </a:pPr>
            <a:r>
              <a:rPr lang="hu-HU" sz="4300" dirty="0" smtClean="0"/>
              <a:t>ha </a:t>
            </a:r>
            <a:r>
              <a:rPr lang="hu-HU" sz="4300" dirty="0"/>
              <a:t>éppen a pertárgy értékében bekövetkezett változás alapozza meg az adott bíróság hatáskörét (pl. a járásbíróság előtt indult perben </a:t>
            </a:r>
            <a:r>
              <a:rPr lang="hu-HU" sz="4300" dirty="0" smtClean="0"/>
              <a:t>utóbb kiderül</a:t>
            </a:r>
            <a:r>
              <a:rPr lang="hu-HU" sz="4300" dirty="0"/>
              <a:t>, hogy a pertárgy értéke valójában a kereset beadásakor meghaladta a 30 millió Ft-ot, de utóbb ez az érték lecsökkent). Ebben az esetben ugyanis az eljáró bíróság a hatásköre hiányát nem állapíthatja meg </a:t>
            </a:r>
          </a:p>
          <a:p>
            <a:pPr marL="179388" indent="-179388">
              <a:buNone/>
            </a:pPr>
            <a:r>
              <a:rPr lang="hu-HU" sz="4300" dirty="0" smtClean="0"/>
              <a:t>- 	kereseti </a:t>
            </a:r>
            <a:r>
              <a:rPr lang="hu-HU" sz="4300" dirty="0"/>
              <a:t>követelés felemelése, illetve leszállítása </a:t>
            </a:r>
            <a:r>
              <a:rPr lang="hu-HU" sz="4300" dirty="0" smtClean="0"/>
              <a:t>esetén</a:t>
            </a:r>
            <a:endParaRPr lang="hu-HU" sz="4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70000" lnSpcReduction="20000"/>
          </a:bodyPr>
          <a:lstStyle/>
          <a:p>
            <a:pPr algn="ctr">
              <a:buNone/>
            </a:pPr>
            <a:r>
              <a:rPr lang="hu-HU" b="1" dirty="0"/>
              <a:t>Illetékesség</a:t>
            </a:r>
            <a:endParaRPr lang="hu-HU" dirty="0"/>
          </a:p>
          <a:p>
            <a:pPr algn="ctr">
              <a:buNone/>
            </a:pPr>
            <a:r>
              <a:rPr lang="hu-HU" dirty="0"/>
              <a:t>[ha hatáskörrel rendelkező bíróságok közül, melyik jár el?]</a:t>
            </a:r>
          </a:p>
          <a:p>
            <a:pPr>
              <a:buNone/>
            </a:pPr>
            <a:r>
              <a:rPr lang="hu-HU" dirty="0"/>
              <a:t>  </a:t>
            </a:r>
          </a:p>
          <a:p>
            <a:pPr lvl="0">
              <a:buNone/>
            </a:pPr>
            <a:r>
              <a:rPr lang="hu-HU" b="1" dirty="0"/>
              <a:t>Fajai</a:t>
            </a:r>
            <a:endParaRPr lang="hu-HU" dirty="0"/>
          </a:p>
          <a:p>
            <a:pPr>
              <a:buNone/>
            </a:pPr>
            <a:r>
              <a:rPr lang="hu-HU" dirty="0"/>
              <a:t> </a:t>
            </a:r>
          </a:p>
          <a:p>
            <a:r>
              <a:rPr lang="hu-HU" dirty="0"/>
              <a:t>kizárólagos (törvényi)</a:t>
            </a:r>
          </a:p>
          <a:p>
            <a:pPr>
              <a:buNone/>
            </a:pPr>
            <a:r>
              <a:rPr lang="hu-HU" dirty="0"/>
              <a:t>  </a:t>
            </a:r>
          </a:p>
          <a:p>
            <a:r>
              <a:rPr lang="hu-HU" dirty="0"/>
              <a:t>felek által kikötött (alávetéses)</a:t>
            </a:r>
          </a:p>
          <a:p>
            <a:pPr>
              <a:buNone/>
            </a:pPr>
            <a:r>
              <a:rPr lang="hu-HU" dirty="0"/>
              <a:t> </a:t>
            </a:r>
          </a:p>
          <a:p>
            <a:r>
              <a:rPr lang="hu-HU" dirty="0"/>
              <a:t> </a:t>
            </a:r>
            <a:r>
              <a:rPr lang="hu-HU" dirty="0" smtClean="0"/>
              <a:t>általános</a:t>
            </a:r>
            <a:endParaRPr lang="hu-HU" dirty="0"/>
          </a:p>
          <a:p>
            <a:pPr>
              <a:buNone/>
            </a:pPr>
            <a:r>
              <a:rPr lang="hu-HU" dirty="0"/>
              <a:t>  </a:t>
            </a:r>
          </a:p>
          <a:p>
            <a:r>
              <a:rPr lang="hu-HU" dirty="0" smtClean="0"/>
              <a:t>vagylagos/versengő</a:t>
            </a:r>
          </a:p>
          <a:p>
            <a:pPr>
              <a:buNone/>
            </a:pPr>
            <a:endParaRPr lang="hu-HU" dirty="0"/>
          </a:p>
          <a:p>
            <a:pPr>
              <a:buNone/>
            </a:pPr>
            <a:r>
              <a:rPr lang="hu-HU" dirty="0"/>
              <a:t> </a:t>
            </a:r>
          </a:p>
          <a:p>
            <a:pPr>
              <a:buNone/>
            </a:pPr>
            <a:r>
              <a:rPr lang="hu-HU" b="1" dirty="0"/>
              <a:t> </a:t>
            </a:r>
            <a:r>
              <a:rPr lang="hu-HU" b="1" dirty="0" smtClean="0"/>
              <a:t>Az </a:t>
            </a:r>
            <a:r>
              <a:rPr lang="hu-HU" b="1" dirty="0"/>
              <a:t>illetékesség vizsgálata</a:t>
            </a:r>
            <a:endParaRPr lang="hu-HU" dirty="0"/>
          </a:p>
          <a:p>
            <a:pPr>
              <a:buNone/>
            </a:pPr>
            <a:r>
              <a:rPr lang="hu-HU" dirty="0"/>
              <a:t> </a:t>
            </a:r>
          </a:p>
          <a:p>
            <a:r>
              <a:rPr lang="hu-HU" dirty="0"/>
              <a:t>hivatalból</a:t>
            </a:r>
          </a:p>
          <a:p>
            <a:pPr>
              <a:buNone/>
            </a:pPr>
            <a:r>
              <a:rPr lang="hu-HU" dirty="0"/>
              <a:t> </a:t>
            </a:r>
          </a:p>
          <a:p>
            <a:r>
              <a:rPr lang="hu-HU" dirty="0"/>
              <a:t>keresetlevél beadásának időpontja az irányadó</a:t>
            </a:r>
          </a:p>
          <a:p>
            <a:pPr>
              <a:buNone/>
            </a:pPr>
            <a:endParaRPr lang="hu-HU" dirty="0"/>
          </a:p>
        </p:txBody>
      </p:sp>
    </p:spTree>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154</Words>
  <Application>Microsoft Office PowerPoint</Application>
  <PresentationFormat>Diavetítés a képernyőre (4:3 oldalarány)</PresentationFormat>
  <Paragraphs>201</Paragraphs>
  <Slides>12</Slides>
  <Notes>0</Notes>
  <HiddenSlides>0</HiddenSlides>
  <MMClips>0</MMClips>
  <ScaleCrop>false</ScaleCrop>
  <HeadingPairs>
    <vt:vector size="4" baseType="variant">
      <vt:variant>
        <vt:lpstr>Téma</vt:lpstr>
      </vt:variant>
      <vt:variant>
        <vt:i4>1</vt:i4>
      </vt:variant>
      <vt:variant>
        <vt:lpstr>Diacímek</vt:lpstr>
      </vt:variant>
      <vt:variant>
        <vt:i4>12</vt:i4>
      </vt:variant>
    </vt:vector>
  </HeadingPairs>
  <TitlesOfParts>
    <vt:vector size="13" baseType="lpstr">
      <vt:lpstr>Office-téma</vt:lpstr>
      <vt:lpstr>1. dia</vt:lpstr>
      <vt:lpstr>2. dia</vt:lpstr>
      <vt:lpstr>3. dia</vt:lpstr>
      <vt:lpstr>4. dia</vt:lpstr>
      <vt:lpstr>5. dia</vt:lpstr>
      <vt:lpstr>6. dia</vt:lpstr>
      <vt:lpstr>7. dia</vt:lpstr>
      <vt:lpstr>8. dia</vt:lpstr>
      <vt:lpstr>9. dia</vt:lpstr>
      <vt:lpstr>10. dia</vt:lpstr>
      <vt:lpstr>11. dia</vt:lpstr>
      <vt:lpstr>12. dia</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Molnár Dolli</dc:creator>
  <cp:lastModifiedBy>Molnár Dolli</cp:lastModifiedBy>
  <cp:revision>3</cp:revision>
  <dcterms:created xsi:type="dcterms:W3CDTF">2015-09-14T06:27:28Z</dcterms:created>
  <dcterms:modified xsi:type="dcterms:W3CDTF">2015-09-14T07:17:40Z</dcterms:modified>
</cp:coreProperties>
</file>