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22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480" cy="7075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Kép 33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  <p:pic>
        <p:nvPicPr>
          <p:cNvPr id="35" name="Kép 34"/>
          <p:cNvPicPr/>
          <p:nvPr/>
        </p:nvPicPr>
        <p:blipFill>
          <a:blip r:embed="rId2" cstate="print"/>
          <a:stretch/>
        </p:blipFill>
        <p:spPr>
          <a:xfrm>
            <a:off x="342720" y="2328840"/>
            <a:ext cx="6171840" cy="492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480" cy="1526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Vázlatszöveg formátumának szerkesztése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Második vázlatszint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Harmadik vázlatszint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Negyedik vázlatszint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Ötödik vázlatszint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Hatodik vázlatszint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Shape 1"/>
          <p:cNvSpPr txBox="1"/>
          <p:nvPr/>
        </p:nvSpPr>
        <p:spPr>
          <a:xfrm>
            <a:off x="342720" y="364680"/>
            <a:ext cx="6171480" cy="89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Egységes perrend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TextShape 2"/>
          <p:cNvSpPr txBox="1"/>
          <p:nvPr/>
        </p:nvSpPr>
        <p:spPr>
          <a:xfrm>
            <a:off x="342720" y="1475640"/>
            <a:ext cx="6171480" cy="596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Egységes perrend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a szabályozási modell a törvényszékre szabott. Általános elsőfokú hatáskörrel a törvényszék rendelkezik (itt kötelező a jogi képviselet, így biztosított a szakmai professzionalitás), minden olyan ügyben elsőfokon ítélkezik, melyet a törvény nem utal a járásbíróság hatáskörébe.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Ennek megfelelően külön szabályozást nyernek az ettől való eltérések, így a járásbíróság hatáskörébe tartozó ügyekbeli és kötelező jogi képviselet nélküli pervitelre.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Járásbíróság előtt: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formanyomtatvány alkalmazása,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szóbeli előterjesztés az irodán,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megengedett a hiánypótlás,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megengedett a keresetváltoztatás,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utólagos bizonyításnak is helye van.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Shape 1"/>
          <p:cNvSpPr txBox="1"/>
          <p:nvPr/>
        </p:nvSpPr>
        <p:spPr>
          <a:xfrm>
            <a:off x="342720" y="364680"/>
            <a:ext cx="6171480" cy="111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TextShape 2"/>
          <p:cNvSpPr txBox="1"/>
          <p:nvPr/>
        </p:nvSpPr>
        <p:spPr>
          <a:xfrm>
            <a:off x="342720" y="1259640"/>
            <a:ext cx="6171480" cy="6182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cél: 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jogvita kerete, tartalma, tárgya tisztázódjék (kölcsönös előadás, megvitatás)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bírói anyagi pervezetés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: kérdezés, tájékoztatás, felhívás eszközeivel a bíró aktív közreműködő és közreható.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előkészítő szak során közrehat abban, hogy a felek teljes körűen megtegyék a per elbírálásához szükséges tény-, jogállításaikat, bizonyítékaikat, bizonyítási indítványaikat, tehát nem a felek anyagi jogi tanácsadója, illetve segítője, hanem tisztázásra, pontosításra, kiegészítésre hív fel.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nyilatkozatok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: tényállítás, jogállítás, elismerés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332640" y="323640"/>
            <a:ext cx="6171480" cy="103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 a perfelvételi tárgyalásig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TextShape 2"/>
          <p:cNvSpPr txBox="1"/>
          <p:nvPr/>
        </p:nvSpPr>
        <p:spPr>
          <a:xfrm>
            <a:off x="342720" y="1115640"/>
            <a:ext cx="6171480" cy="632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írásbeli ellenkérelem beérkezését követően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bíró irányítja a per menetét, az anyagi pervezetés alapján elvárt az aktív bírói közreműködés! E körben a hatékony perszervezés, a bíró dönt a keresetlevél és az ellenkérelem rendelkezésre állását követően arról, hogy további írásbeli előkészítés szükséges-e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1./ további írásbeli 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perfelvételre rendelés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már rendelkezésre álló két db alapirat, így a keresetlevél és az ellenkérelem, újabb iratváltás (válaszirat- viszontválasz) </a:t>
            </a: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bírói mérlegelésként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amennyiben beérkezik a felperesi válaszirat, kitűzi a tárgyalás, és ahhoz mellékeli alperes részére, így az alperesi viszontválasznak a tárgyalásig kell beérkeznie.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2./ azonnal kitűzi a perfelvételi tárgyalást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3./ perfelvételi tárgyalás kitűzése nélkül lezár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342720" y="364680"/>
            <a:ext cx="6171480" cy="822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</a:t>
            </a: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332640" y="1547640"/>
            <a:ext cx="6171480" cy="5472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cél: 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véglegesítésre kerüljön a perbevitt és előkészített jogvita ténybeli és jogi alapja egyaránt. Ideális cél: lehetőleg egyetlenegy tárgyaláson lezárja a jogvitát.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 iratai: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írásbeliség!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felperesi keresetlevél- alperesi ellenkérelem (és ezzel egyidejűleg az  ellenkövetelést) - felperesi válaszirat - alperesi  viszontválasz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az ellenkérelemmel egyidejűleg, de külön beadványba foglaltan kell  előterjeszteni a viszontkeresetet, beszámítást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amennyiben alperes viszontkeresetet, beszámítást, úgy azt megküldi felperesnek, felhívja ellenkérelem benyújtására és egyidejűleg kitűzi a perfelvételi tárgyalás határnapját, vagy a felperesi ellenkérelem beérkezését követően tűz határnapot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342720" y="364680"/>
            <a:ext cx="6171480" cy="89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42720" y="1043640"/>
            <a:ext cx="6171480" cy="5472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 kitűzése: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csakis akkor, </a:t>
            </a: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ha a keresetlevél befogadható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tehát alkalmas az alperessel  való közlésre és tárgyalásra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legkorábban, ha beérkezik az írásbeli válaszirat, mert már az alperesi ellenkérelemből kiderülhet a joghatósági/hatásköri/illetékességi hiány, 		    kézbesítés akadályozottsága, cím felkutatása, mulasztás miatt bírósági meghagyás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 halasztása: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kivételesen halasztható a perfelvételi tárgyalás (folytatólagos perfelvételi tárgyalás)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342720" y="364680"/>
            <a:ext cx="6171480" cy="89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Perfelvételi tárgyalás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342720" y="1619640"/>
            <a:ext cx="6171480" cy="7200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 halasztása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mulasztó fél érdekében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jelenlévő alperes: új anyagi jogi kifogást emel, közölni kell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jelenlévő felperes: érvényesíteni kívánt jogot, annak anyagi jogi alapját, kereset fajtáját változtatja, felemeli, közölni kell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jelenlévő fél érdekében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jelentős terjedelmű bizonyíték tárgyaláson való csatolása, lényegesen megváltoztatott jogállítás, utóbb lejárt követelés    beszámítására nem tud teljes körűen nyilatkozni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bíróság működési körében 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pl. tűzriadó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 mulasztás jogkövetkezményei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megjelenési kötelezettség: 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valamennyi fél köteles megjelenni, nem lesz mód a távollétben történő megtartás kérése.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mulasztás jogkövetkezményei: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- mindketten mulasztanak:  hivatalból megszüntetés.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- egyik mulaszt, vagy a jelenlévő tárgyalást nem kér: 	hivatalból eljárás megszüntetése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- egyik mulaszt és a jelenlévő tárgyalást kér: úgy kell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 tekinteni, mintha nem lenne mulasztás.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342720" y="364680"/>
            <a:ext cx="6171480" cy="1526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Perfelvételi tárgyalás lezárása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TextShape 2"/>
          <p:cNvSpPr txBox="1"/>
          <p:nvPr/>
        </p:nvSpPr>
        <p:spPr>
          <a:xfrm>
            <a:off x="342720" y="2139480"/>
            <a:ext cx="6171480" cy="4304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figyelmeztet, le kívánja zárni a perfelvételt, alakszerű végzés, fellebbezésnek helye nincs: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		- megkísérli az egyezséget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		- szünetelés: egyezség vagy 			közvetítőhöz fordulás érdekében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		- nyomban megtartja az érdemi 			tárgyalást, ítéletet is hozhat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342720" y="364680"/>
            <a:ext cx="6171480" cy="1526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Érdemi tárgyalási szak</a:t>
            </a: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342720" y="2139480"/>
            <a:ext cx="6171480" cy="308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bizonyítás lefolytatása és az érdemi döntés meghozatala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rögzültek a perfelvételi nyilatkozatok, általános változtatási tilalom (tény-, jog- és kérelem), csakis törvényben meghatározott esetekben, feltételekkel változtathatóak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342720" y="364680"/>
            <a:ext cx="6171480" cy="1526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Preklúzió feloldása 
</a:t>
            </a:r>
            <a:r>
              <a:rPr lang="hu-H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(változtatás kivételesen!)</a:t>
            </a: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
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TextShape 2"/>
          <p:cNvSpPr txBox="1"/>
          <p:nvPr/>
        </p:nvSpPr>
        <p:spPr>
          <a:xfrm>
            <a:off x="342720" y="1835640"/>
            <a:ext cx="6171480" cy="396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Változtatás alapja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TÉNYEK: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fél nem tudott róla, és megfelelő gondosság mellett nem is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kellett tudnia róla, tehát önhibán kívül utóbb felhozott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tényállítás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 lezárást követően keletkeztek, később következtek 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be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változtatás kivételesen és azzal a feltétellel, hogy: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- ugyanabból a jogviszonyból eredjen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r>
              <a:rPr lang="hu-H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- bíróság hatásköre és illetékessége fennforogjon</a:t>
            </a: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</a:pPr>
            <a:endParaRPr lang="hu-H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342720" y="364680"/>
            <a:ext cx="6171480" cy="103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Preklúzió feloldása</a:t>
            </a:r>
            <a:endParaRPr lang="hu-H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342720" y="1259632"/>
            <a:ext cx="6171480" cy="67687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hu-H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A változtatás megengedhetőségének vizsgálata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- </a:t>
            </a:r>
            <a:r>
              <a:rPr lang="hu-H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alaki vizsgálat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: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- </a:t>
            </a:r>
            <a:r>
              <a:rPr lang="hu-HU" sz="1800" b="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hiánypótlás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ha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eredménytelen, akkor visszautasítás 			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indokolással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de fellebbezéssel nem 			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támadható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újból szabályszerűen 			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benyújthatja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- </a:t>
            </a:r>
            <a:r>
              <a:rPr lang="hu-HU" sz="1800" b="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pénzbírság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kiszabása, mert sérti a 			   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jóhiszeműség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elvét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- </a:t>
            </a:r>
            <a:r>
              <a:rPr lang="hu-HU" sz="1800" b="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visszautasítás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(elkésett, általános 			   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visszautasítási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ok forog fenn)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- </a:t>
            </a:r>
            <a:r>
              <a:rPr lang="hu-H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megengedi:</a:t>
            </a:r>
          </a:p>
          <a:p>
            <a:pPr algn="just">
              <a:lnSpc>
                <a:spcPct val="100000"/>
              </a:lnSpc>
            </a:pPr>
            <a:r>
              <a:rPr lang="hu-HU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lang="hu-HU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akkor csakis a változtatással érintett részre 		</a:t>
            </a:r>
            <a:r>
              <a:rPr lang="hu-H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perfelvételnek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van helye a bíróság </a:t>
            </a:r>
            <a:r>
              <a:rPr lang="hu-H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		 mérlegelésétől </a:t>
            </a:r>
            <a:r>
              <a:rPr lang="hu-H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függően</a:t>
            </a: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hu-H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633</Words>
  <Application>Microsoft Office PowerPoint</Application>
  <PresentationFormat>Diavetítés a képernyőre (4:3 oldalarány)</PresentationFormat>
  <Paragraphs>128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 Theme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subject/>
  <dc:creator>Molnár Dolli</dc:creator>
  <dc:description/>
  <cp:lastModifiedBy>Széchenyi István Egyetem</cp:lastModifiedBy>
  <cp:revision>20</cp:revision>
  <dcterms:created xsi:type="dcterms:W3CDTF">2016-11-14T07:54:32Z</dcterms:created>
  <dcterms:modified xsi:type="dcterms:W3CDTF">2017-04-22T05:58:47Z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Diavetítés a képernyőre (4:3 oldalarány)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10</vt:i4>
  </property>
</Properties>
</file>