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3" r:id="rId2"/>
    <p:sldId id="296" r:id="rId3"/>
    <p:sldId id="272" r:id="rId4"/>
    <p:sldId id="274" r:id="rId5"/>
    <p:sldId id="275" r:id="rId6"/>
    <p:sldId id="276" r:id="rId7"/>
    <p:sldId id="277" r:id="rId8"/>
    <p:sldId id="268" r:id="rId9"/>
    <p:sldId id="270" r:id="rId10"/>
    <p:sldId id="271" r:id="rId11"/>
    <p:sldId id="265" r:id="rId12"/>
    <p:sldId id="267" r:id="rId13"/>
    <p:sldId id="266" r:id="rId14"/>
    <p:sldId id="287" r:id="rId15"/>
    <p:sldId id="286" r:id="rId16"/>
    <p:sldId id="295" r:id="rId17"/>
    <p:sldId id="288" r:id="rId18"/>
    <p:sldId id="292" r:id="rId19"/>
    <p:sldId id="289" r:id="rId20"/>
    <p:sldId id="290" r:id="rId21"/>
    <p:sldId id="294" r:id="rId22"/>
  </p:sldIdLst>
  <p:sldSz cx="6858000" cy="9144000" type="screen4x3"/>
  <p:notesSz cx="7559675" cy="10691813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15" autoAdjust="0"/>
    <p:restoredTop sz="93250" autoAdjust="0"/>
  </p:normalViewPr>
  <p:slideViewPr>
    <p:cSldViewPr>
      <p:cViewPr varScale="1">
        <p:scale>
          <a:sx n="51" d="100"/>
          <a:sy n="51" d="100"/>
        </p:scale>
        <p:origin x="-1416" y="-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42720" y="364680"/>
            <a:ext cx="6171840" cy="15264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342720" y="2139480"/>
            <a:ext cx="6171840" cy="5302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42720" y="364680"/>
            <a:ext cx="6171840" cy="15264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342720" y="2139480"/>
            <a:ext cx="6171840" cy="530280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42720" y="364680"/>
            <a:ext cx="6171840" cy="15264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342720" y="2139480"/>
            <a:ext cx="3011760" cy="530280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3505320" y="2139480"/>
            <a:ext cx="3011760" cy="530280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42720" y="364680"/>
            <a:ext cx="6171840" cy="15264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342720" y="364680"/>
            <a:ext cx="6171840" cy="7076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42720" y="364680"/>
            <a:ext cx="6171840" cy="15264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342720" y="2139480"/>
            <a:ext cx="3011760" cy="252936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342720" y="4909680"/>
            <a:ext cx="3011760" cy="252936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3505320" y="2139480"/>
            <a:ext cx="3011760" cy="530280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42720" y="364680"/>
            <a:ext cx="6171840" cy="15264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342720" y="2139480"/>
            <a:ext cx="3011760" cy="530280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3505320" y="2139480"/>
            <a:ext cx="3011760" cy="252936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3505320" y="4909680"/>
            <a:ext cx="3011760" cy="252936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342720" y="364680"/>
            <a:ext cx="6171840" cy="15264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342720" y="2139480"/>
            <a:ext cx="3011760" cy="252936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3505320" y="2139480"/>
            <a:ext cx="3011760" cy="252936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342720" y="4909680"/>
            <a:ext cx="6171840" cy="252936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342720" y="364680"/>
            <a:ext cx="6171840" cy="15264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342720" y="2139480"/>
            <a:ext cx="6171840" cy="252936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342720" y="4909680"/>
            <a:ext cx="6171840" cy="252936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42720" y="364680"/>
            <a:ext cx="6171840" cy="15264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342720" y="2139480"/>
            <a:ext cx="3011760" cy="252936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3505320" y="2139480"/>
            <a:ext cx="3011760" cy="252936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3505320" y="4909680"/>
            <a:ext cx="3011760" cy="252936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342720" y="4909680"/>
            <a:ext cx="3011760" cy="252936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342720" y="364680"/>
            <a:ext cx="6171840" cy="15264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342720" y="2139480"/>
            <a:ext cx="6171840" cy="530280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42720" y="2139480"/>
            <a:ext cx="6171840" cy="530280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4" name="Kép 33"/>
          <p:cNvPicPr/>
          <p:nvPr/>
        </p:nvPicPr>
        <p:blipFill>
          <a:blip r:embed="rId2" cstate="print"/>
          <a:stretch/>
        </p:blipFill>
        <p:spPr>
          <a:xfrm>
            <a:off x="342720" y="2328840"/>
            <a:ext cx="6171840" cy="4924080"/>
          </a:xfrm>
          <a:prstGeom prst="rect">
            <a:avLst/>
          </a:prstGeom>
          <a:ln>
            <a:noFill/>
          </a:ln>
        </p:spPr>
      </p:pic>
      <p:pic>
        <p:nvPicPr>
          <p:cNvPr id="35" name="Kép 34"/>
          <p:cNvPicPr/>
          <p:nvPr/>
        </p:nvPicPr>
        <p:blipFill>
          <a:blip r:embed="rId2" cstate="print"/>
          <a:stretch/>
        </p:blipFill>
        <p:spPr>
          <a:xfrm>
            <a:off x="342720" y="2328840"/>
            <a:ext cx="6171840" cy="4924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42720" y="364680"/>
            <a:ext cx="6171840" cy="15264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hu-HU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Címszöveg formátumának szerkesztése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342720" y="2139480"/>
            <a:ext cx="6171840" cy="530280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Vázlatszöveg formátumának szerkesztése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hu-H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Második vázlatszint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Harmadik vázlatszint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hu-H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Negyedik vázlatszint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Ötödik vázlatszint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Hatodik vázlatszint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Hetedik vázlatszint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 smtClean="0">
                <a:latin typeface="Times New Roman" pitchFamily="18" charset="0"/>
                <a:cs typeface="Times New Roman" pitchFamily="18" charset="0"/>
              </a:rPr>
              <a:t>Egyes személyiségi jogok érvényesítése iránti perek</a:t>
            </a:r>
            <a:br>
              <a:rPr lang="hu-H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[új Pp. XXXVIII. fejezet]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/>
          </p:nvPr>
        </p:nvSpPr>
        <p:spPr>
          <a:xfrm>
            <a:off x="342720" y="1691680"/>
            <a:ext cx="6171840" cy="6696744"/>
          </a:xfrm>
        </p:spPr>
        <p:txBody>
          <a:bodyPr/>
          <a:lstStyle/>
          <a:p>
            <a:pPr algn="just"/>
            <a:endParaRPr lang="hu-HU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u="sng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u="sng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u="sng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u="sng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u="sng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u="sng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u="sng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b="1" u="sng" dirty="0" smtClean="0">
                <a:latin typeface="Times New Roman" pitchFamily="18" charset="0"/>
                <a:cs typeface="Times New Roman" pitchFamily="18" charset="0"/>
              </a:rPr>
              <a:t>Közös szabályok</a:t>
            </a:r>
          </a:p>
          <a:p>
            <a:pPr algn="just"/>
            <a:endParaRPr lang="hu-HU" sz="1600" b="1" u="sng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Pp. különleges fejezete szempontjából személyiségi jogok érvényesítése iránti indított perek nevesítése</a:t>
            </a: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Pp. általános szabályainak alkalmazása az e fejezetben foglalt eltérésekkel</a:t>
            </a: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="1" u="sng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b="1" u="sng" dirty="0" smtClean="0">
                <a:latin typeface="Times New Roman" pitchFamily="18" charset="0"/>
                <a:cs typeface="Times New Roman" pitchFamily="18" charset="0"/>
              </a:rPr>
              <a:t>Egyes különös szabályok</a:t>
            </a:r>
          </a:p>
          <a:p>
            <a:pPr algn="just"/>
            <a:endParaRPr lang="hu-HU" sz="1600" b="1" u="sng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b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ajtó- helyreigazítási per</a:t>
            </a: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[új Pp. XXXVIII.  fejezet 134. és a sajtószabadságról és a médiatartalmak alapvető szabályairól szóló 2010. évi CIV. 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örvény </a:t>
            </a:r>
            <a:r>
              <a:rPr lang="hu-HU" sz="1600" dirty="0" smtClean="0">
                <a:latin typeface="Times New Roman"/>
                <a:cs typeface="Times New Roman"/>
              </a:rPr>
              <a:t>]</a:t>
            </a:r>
          </a:p>
          <a:p>
            <a:pPr algn="just"/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hu-H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képmásper </a:t>
            </a: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[új Pp. XXXVIII.  fejezet 135. és Ptk. 2:48. §</a:t>
            </a:r>
            <a:r>
              <a:rPr lang="hu-HU" sz="1600" dirty="0" smtClean="0">
                <a:latin typeface="Times New Roman"/>
                <a:cs typeface="Times New Roman"/>
              </a:rPr>
              <a:t>]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b="1" dirty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yűlöletbeszéd-per </a:t>
            </a: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[új Pp. XXXVIII.  fejezet 136. és Ptk. 2:54. § (5)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bek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hu-HU" sz="1600" dirty="0" smtClean="0">
                <a:latin typeface="Times New Roman"/>
                <a:cs typeface="Times New Roman"/>
              </a:rPr>
              <a:t>]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u="sng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u="sng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u="sng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u="sng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u="sng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u="sng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u="sng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u="sng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u="sng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42720" y="364680"/>
            <a:ext cx="6171840" cy="1182984"/>
          </a:xfrm>
        </p:spPr>
        <p:txBody>
          <a:bodyPr/>
          <a:lstStyle/>
          <a:p>
            <a:pPr algn="ctr"/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a sajtószabadságról és a médiatartalmak alapvető szabályairól szóló 2010. évi CIV.  törvény 12. §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/>
          </p:nvPr>
        </p:nvSpPr>
        <p:spPr>
          <a:xfrm>
            <a:off x="332656" y="1619672"/>
            <a:ext cx="6171840" cy="7272808"/>
          </a:xfrm>
        </p:spPr>
        <p:txBody>
          <a:bodyPr/>
          <a:lstStyle/>
          <a:p>
            <a:r>
              <a:rPr lang="hu-HU" sz="1400" b="1" dirty="0" smtClean="0">
                <a:latin typeface="Times New Roman" pitchFamily="18" charset="0"/>
                <a:cs typeface="Times New Roman" pitchFamily="18" charset="0"/>
              </a:rPr>
              <a:t>sajtószabadság </a:t>
            </a:r>
          </a:p>
          <a:p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	-   elismert és védett </a:t>
            </a:r>
          </a:p>
          <a:p>
            <a:r>
              <a:rPr lang="hu-HU" sz="1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-   kiterjed az államtól, valamint bármely szervezettől  és 		     érdekcsoporttól való függetlenségre is</a:t>
            </a:r>
          </a:p>
          <a:p>
            <a:pPr algn="just"/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	-   gyakorlása nem valósíthat meg bűncselekményt  vagy 	    	     bűncselekmény elkövetésére való felhívást, nem sértheti a 	    	     közerkölcsöt, valamint nem járhat  mások személyiségi 	    	     jogainak sérelmével</a:t>
            </a:r>
          </a:p>
          <a:p>
            <a:pPr algn="just"/>
            <a:endParaRPr lang="hu-H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hu-HU" sz="1400" b="1" dirty="0" smtClean="0">
                <a:latin typeface="Times New Roman" pitchFamily="18" charset="0"/>
                <a:cs typeface="Times New Roman" pitchFamily="18" charset="0"/>
              </a:rPr>
              <a:t>ajtó- helyreigazítási jog</a:t>
            </a:r>
          </a:p>
          <a:p>
            <a:pPr algn="just"/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Ha valakiről bármely médiatartalomban </a:t>
            </a:r>
          </a:p>
          <a:p>
            <a:pPr algn="just"/>
            <a:r>
              <a:rPr lang="hu-HU" sz="1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- valótlan tényt állítanak, híresztelnek vagy </a:t>
            </a:r>
          </a:p>
          <a:p>
            <a:pPr algn="just"/>
            <a:r>
              <a:rPr lang="hu-HU" sz="1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- vele kapcsolatban való tényeket hamis színben tüntetnek fel</a:t>
            </a:r>
          </a:p>
          <a:p>
            <a:pPr algn="just"/>
            <a:endParaRPr lang="hu-H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követelheti olyan helyreigazító közlemény közzétételét, amelyből kitűnik, hogy a közlés mely tényállítása valótlan, illetve megalapozatlan, mely tényeket tüntet fel hamis színben és ehhez képest melyek a való tények.</a:t>
            </a:r>
          </a:p>
          <a:p>
            <a:pPr algn="just"/>
            <a:endParaRPr lang="hu-H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400" b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hu-HU" sz="1400" b="1" dirty="0" smtClean="0">
                <a:latin typeface="Times New Roman" pitchFamily="18" charset="0"/>
                <a:cs typeface="Times New Roman" pitchFamily="18" charset="0"/>
              </a:rPr>
              <a:t>özzétételi kötelezettség</a:t>
            </a:r>
          </a:p>
          <a:p>
            <a:pPr algn="just"/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	- </a:t>
            </a:r>
            <a:r>
              <a:rPr lang="hu-HU" sz="1400" b="1" dirty="0" smtClean="0">
                <a:latin typeface="Times New Roman" pitchFamily="18" charset="0"/>
                <a:cs typeface="Times New Roman" pitchFamily="18" charset="0"/>
              </a:rPr>
              <a:t>napilap, internetes sajtótermék és hírügynökség </a:t>
            </a:r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esetében az 	    erre  irányuló igény kézhezvételét követő </a:t>
            </a:r>
            <a:r>
              <a:rPr lang="hu-HU" sz="1400" b="1" dirty="0" smtClean="0">
                <a:latin typeface="Times New Roman" pitchFamily="18" charset="0"/>
                <a:cs typeface="Times New Roman" pitchFamily="18" charset="0"/>
              </a:rPr>
              <a:t>5 napo</a:t>
            </a:r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n belül a  közlemény 	    sérelmezett részéhez hasonló módon és terjedelemben, </a:t>
            </a:r>
          </a:p>
          <a:p>
            <a:pPr algn="just"/>
            <a:r>
              <a:rPr lang="hu-HU" sz="1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hu-HU" sz="1400" b="1" dirty="0" smtClean="0">
                <a:latin typeface="Times New Roman" pitchFamily="18" charset="0"/>
                <a:cs typeface="Times New Roman" pitchFamily="18" charset="0"/>
              </a:rPr>
              <a:t>lekérhető médiaszolgáltatás </a:t>
            </a:r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esetében az erre irányuló igény 	       	   kézhezvételét követő </a:t>
            </a:r>
            <a:r>
              <a:rPr lang="hu-HU" sz="1400" b="1" dirty="0" smtClean="0">
                <a:latin typeface="Times New Roman" pitchFamily="18" charset="0"/>
                <a:cs typeface="Times New Roman" pitchFamily="18" charset="0"/>
              </a:rPr>
              <a:t>8 napon </a:t>
            </a:r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belül a közlemény sérelmezett részéhez 	    hasonló módon és terjedelemben, </a:t>
            </a:r>
          </a:p>
          <a:p>
            <a:pPr algn="just"/>
            <a:r>
              <a:rPr lang="hu-HU" sz="1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hu-HU" sz="1400" b="1" dirty="0" smtClean="0">
                <a:latin typeface="Times New Roman" pitchFamily="18" charset="0"/>
                <a:cs typeface="Times New Roman" pitchFamily="18" charset="0"/>
              </a:rPr>
              <a:t>más időszaki lap</a:t>
            </a:r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 esetében az igény kézhezvételétől számított </a:t>
            </a:r>
            <a:r>
              <a:rPr lang="hu-HU" sz="1400" b="1" dirty="0" smtClean="0">
                <a:latin typeface="Times New Roman" pitchFamily="18" charset="0"/>
                <a:cs typeface="Times New Roman" pitchFamily="18" charset="0"/>
              </a:rPr>
              <a:t>8 napot 	   </a:t>
            </a:r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követően a legközelebbi számban a közlemény sérelmezett részéhez 	    hasonló módon és terjedelemben, </a:t>
            </a:r>
          </a:p>
          <a:p>
            <a:pPr algn="just"/>
            <a:r>
              <a:rPr lang="hu-HU" sz="1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hu-HU" sz="1400" b="1" dirty="0" smtClean="0">
                <a:latin typeface="Times New Roman" pitchFamily="18" charset="0"/>
                <a:cs typeface="Times New Roman" pitchFamily="18" charset="0"/>
              </a:rPr>
              <a:t>lineáris médiaszolgáltatás </a:t>
            </a:r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esetében pedig ugyancsak </a:t>
            </a:r>
            <a:r>
              <a:rPr lang="hu-HU" sz="1400" b="1" dirty="0" smtClean="0">
                <a:latin typeface="Times New Roman" pitchFamily="18" charset="0"/>
                <a:cs typeface="Times New Roman" pitchFamily="18" charset="0"/>
              </a:rPr>
              <a:t>8 napon </a:t>
            </a:r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belül, a 	   közlemény sérelmezett részéhez hasonló módon és azzal azonos 	    napszakban kell közölni.</a:t>
            </a:r>
          </a:p>
          <a:p>
            <a:pPr algn="just"/>
            <a:endParaRPr lang="hu-H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 smtClean="0">
                <a:latin typeface="Times New Roman" pitchFamily="18" charset="0"/>
                <a:cs typeface="Times New Roman" pitchFamily="18" charset="0"/>
              </a:rPr>
              <a:t>Sajtó- helyreigazítás iránti per</a:t>
            </a:r>
            <a:br>
              <a:rPr lang="hu-H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[új Pp. XXXVIII.  fejezet 134.</a:t>
            </a:r>
            <a:r>
              <a:rPr lang="hu-HU" dirty="0" smtClean="0">
                <a:latin typeface="Times New Roman"/>
                <a:cs typeface="Times New Roman"/>
              </a:rPr>
              <a:t>]</a:t>
            </a:r>
            <a:r>
              <a:rPr lang="hu-H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hu-HU" b="1" dirty="0" smtClean="0">
                <a:latin typeface="Times New Roman" pitchFamily="18" charset="0"/>
                <a:cs typeface="Times New Roman" pitchFamily="18" charset="0"/>
              </a:rPr>
            </a:br>
            <a:endParaRPr lang="hu-H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/>
          </p:nvPr>
        </p:nvSpPr>
        <p:spPr>
          <a:xfrm>
            <a:off x="342720" y="1547664"/>
            <a:ext cx="6171840" cy="7344816"/>
          </a:xfrm>
        </p:spPr>
        <p:txBody>
          <a:bodyPr/>
          <a:lstStyle/>
          <a:p>
            <a:pPr algn="just"/>
            <a:endParaRPr lang="hu-H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kötelező megelőző eljárás:</a:t>
            </a:r>
          </a:p>
          <a:p>
            <a:pPr algn="just"/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	   </a:t>
            </a:r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 - sajtószerv: médiaszolgáltató/szerkesztőség/hírügynökség</a:t>
            </a:r>
          </a:p>
          <a:p>
            <a:pPr algn="just"/>
            <a:r>
              <a:rPr lang="hu-HU" sz="1600" i="1" dirty="0">
                <a:latin typeface="Times New Roman" pitchFamily="18" charset="0"/>
                <a:cs typeface="Times New Roman" pitchFamily="18" charset="0"/>
              </a:rPr>
              <a:t>	 </a:t>
            </a:r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    - közzétételtől  </a:t>
            </a:r>
            <a:r>
              <a:rPr lang="hu-HU" sz="1600" b="1" i="1" dirty="0" smtClean="0">
                <a:latin typeface="Times New Roman" pitchFamily="18" charset="0"/>
                <a:cs typeface="Times New Roman" pitchFamily="18" charset="0"/>
              </a:rPr>
              <a:t>30 napos jogvesztő </a:t>
            </a:r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határidő 	</a:t>
            </a:r>
            <a:r>
              <a:rPr lang="hu-HU" sz="1600" b="1" i="1" dirty="0" smtClean="0">
                <a:latin typeface="Times New Roman" pitchFamily="18" charset="0"/>
                <a:cs typeface="Times New Roman" pitchFamily="18" charset="0"/>
              </a:rPr>
              <a:t>	   </a:t>
            </a:r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-  írásban, megjelöli </a:t>
            </a:r>
          </a:p>
          <a:p>
            <a:pPr algn="just"/>
            <a:r>
              <a:rPr lang="hu-HU" sz="1600" i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		sérelmezett közleményt 	</a:t>
            </a:r>
          </a:p>
          <a:p>
            <a:pPr algn="just"/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			valótlan/hamis színben feltüntetett tények</a:t>
            </a:r>
          </a:p>
          <a:p>
            <a:pPr lvl="1" algn="just"/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			valós tényeket</a:t>
            </a:r>
          </a:p>
          <a:p>
            <a:pPr algn="ctr"/>
            <a:endParaRPr lang="hu-HU" sz="1600" b="1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hu-HU" sz="1600" b="1" i="1" dirty="0" smtClean="0">
                <a:latin typeface="Times New Roman" pitchFamily="18" charset="0"/>
                <a:cs typeface="Times New Roman" pitchFamily="18" charset="0"/>
              </a:rPr>
              <a:t>		***</a:t>
            </a:r>
          </a:p>
          <a:p>
            <a:pPr algn="just"/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- csak akkor megtagadni, ha</a:t>
            </a:r>
          </a:p>
          <a:p>
            <a:pPr algn="just"/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				nem az arra jogosulttól</a:t>
            </a:r>
          </a:p>
          <a:p>
            <a:pPr algn="just"/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				kötelező tartalmi elemek 				 hiánya</a:t>
            </a:r>
          </a:p>
          <a:p>
            <a:pPr algn="just"/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				valóság nyomban cáfolható</a:t>
            </a:r>
          </a:p>
          <a:p>
            <a:pPr algn="just"/>
            <a:endParaRPr lang="hu-HU" sz="16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perindítás:	</a:t>
            </a:r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igényérvényesítés alapja: nem vagy nem 			megfelelően teljesítette</a:t>
            </a:r>
          </a:p>
          <a:p>
            <a:pPr algn="just"/>
            <a:endParaRPr lang="hu-HU" sz="16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		hivatalból keresetlevél visszautasítása 			megelőző eljárás hiánya miatt</a:t>
            </a:r>
          </a:p>
          <a:p>
            <a:pPr algn="just"/>
            <a:endParaRPr lang="hu-HU" sz="16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		sajtószerv  félként jár el</a:t>
            </a:r>
          </a:p>
          <a:p>
            <a:pPr algn="just"/>
            <a:endParaRPr lang="hu-HU" sz="16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		keresetindítási határidő: közlési kötelezettség utolsó 		napjától 15 nap, igazolás van</a:t>
            </a:r>
          </a:p>
          <a:p>
            <a:pPr algn="just"/>
            <a:endParaRPr lang="hu-HU" sz="16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hu-HU" sz="1600" b="1" i="1" dirty="0" smtClean="0">
                <a:latin typeface="Times New Roman" pitchFamily="18" charset="0"/>
                <a:cs typeface="Times New Roman" pitchFamily="18" charset="0"/>
              </a:rPr>
              <a:t>keresetlevél kötelező tartalmi elemei:</a:t>
            </a:r>
          </a:p>
          <a:p>
            <a:pPr algn="just"/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		</a:t>
            </a: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42720" y="364680"/>
            <a:ext cx="6171840" cy="1110976"/>
          </a:xfrm>
        </p:spPr>
        <p:txBody>
          <a:bodyPr/>
          <a:lstStyle/>
          <a:p>
            <a:pPr algn="ctr"/>
            <a:r>
              <a:rPr lang="hu-HU" b="1" dirty="0" smtClean="0">
                <a:latin typeface="Times New Roman" pitchFamily="18" charset="0"/>
                <a:cs typeface="Times New Roman" pitchFamily="18" charset="0"/>
              </a:rPr>
              <a:t>Sajtó- helyreigazítás iránti per</a:t>
            </a:r>
            <a:br>
              <a:rPr lang="hu-H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[új Pp. XXXVIII.  fejezet 134.]</a:t>
            </a:r>
            <a:r>
              <a:rPr lang="hu-H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hu-HU" b="1" dirty="0" smtClean="0">
                <a:latin typeface="Times New Roman" pitchFamily="18" charset="0"/>
                <a:cs typeface="Times New Roman" pitchFamily="18" charset="0"/>
              </a:rPr>
            </a:b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/>
          </p:nvPr>
        </p:nvSpPr>
        <p:spPr>
          <a:xfrm>
            <a:off x="342720" y="1259632"/>
            <a:ext cx="6171840" cy="6182648"/>
          </a:xfrm>
        </p:spPr>
        <p:txBody>
          <a:bodyPr/>
          <a:lstStyle/>
          <a:p>
            <a:pPr algn="just"/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perindítás 	</a:t>
            </a:r>
            <a:r>
              <a:rPr lang="hu-HU" sz="1600" b="1" i="1" dirty="0" smtClean="0">
                <a:latin typeface="Times New Roman" pitchFamily="18" charset="0"/>
                <a:cs typeface="Times New Roman" pitchFamily="18" charset="0"/>
              </a:rPr>
              <a:t>keresetlevél kötelező tartalmi elemei:</a:t>
            </a:r>
          </a:p>
          <a:p>
            <a:pPr algn="just"/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- igényelt helyreigazító közlemény</a:t>
            </a:r>
          </a:p>
          <a:p>
            <a:pPr algn="just"/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- valótlan/hamis színben feltüntetett tények/</a:t>
            </a:r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			  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valós tényeket</a:t>
            </a: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	- törvényes határidőt megtartására előadás</a:t>
            </a: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			</a:t>
            </a: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hu-HU" sz="1600" b="1" i="1" dirty="0" smtClean="0">
                <a:latin typeface="Times New Roman" pitchFamily="18" charset="0"/>
                <a:cs typeface="Times New Roman" pitchFamily="18" charset="0"/>
              </a:rPr>
              <a:t>keresetlevél mellékletei: </a:t>
            </a:r>
          </a:p>
          <a:p>
            <a:pPr algn="just"/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-  igazolja, hogy törvényes határidőn belül 		                        igényelte </a:t>
            </a: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	- csatolja a kifogásolt közleményt</a:t>
            </a: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hu-HU" sz="1600" b="1" i="1" dirty="0" smtClean="0">
                <a:latin typeface="Times New Roman" pitchFamily="18" charset="0"/>
                <a:cs typeface="Times New Roman" pitchFamily="18" charset="0"/>
              </a:rPr>
              <a:t>eljáró bíróság: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/>
            <a:r>
              <a:rPr lang="hu-HU" sz="16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- törvényszék</a:t>
            </a:r>
          </a:p>
          <a:p>
            <a:pPr algn="just"/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- kizárólagos illetékesség </a:t>
            </a:r>
          </a:p>
          <a:p>
            <a:pPr algn="just"/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   (alperes székhelye/lakóhelye)</a:t>
            </a: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b="1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erfelvétel	</a:t>
            </a:r>
          </a:p>
          <a:p>
            <a:pPr algn="just"/>
            <a:r>
              <a:rPr lang="hu-HU" sz="1600" b="1" dirty="0">
                <a:latin typeface="Times New Roman" pitchFamily="18" charset="0"/>
                <a:cs typeface="Times New Roman" pitchFamily="18" charset="0"/>
              </a:rPr>
              <a:t>é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rdemi tárgyalás</a:t>
            </a:r>
          </a:p>
          <a:p>
            <a:pPr algn="just"/>
            <a:r>
              <a:rPr lang="hu-HU" sz="1600" b="1" dirty="0">
                <a:latin typeface="Times New Roman" pitchFamily="18" charset="0"/>
                <a:cs typeface="Times New Roman" pitchFamily="18" charset="0"/>
              </a:rPr>
              <a:t>í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télet</a:t>
            </a:r>
          </a:p>
          <a:p>
            <a:pPr algn="just"/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perorvoslat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42720" y="364680"/>
            <a:ext cx="6171840" cy="1110976"/>
          </a:xfrm>
        </p:spPr>
        <p:txBody>
          <a:bodyPr/>
          <a:lstStyle/>
          <a:p>
            <a:pPr algn="ctr"/>
            <a:r>
              <a:rPr lang="hu-HU" b="1" dirty="0" smtClean="0">
                <a:latin typeface="Times New Roman" pitchFamily="18" charset="0"/>
                <a:cs typeface="Times New Roman" pitchFamily="18" charset="0"/>
              </a:rPr>
              <a:t>Sajtó- helyreigazítás iránti per</a:t>
            </a:r>
            <a:br>
              <a:rPr lang="hu-H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[új Pp. XXXVIII.  fejezet 134.</a:t>
            </a:r>
            <a:r>
              <a:rPr lang="hu-HU" dirty="0" smtClean="0">
                <a:latin typeface="Times New Roman"/>
                <a:cs typeface="Times New Roman"/>
              </a:rPr>
              <a:t>]</a:t>
            </a:r>
            <a:r>
              <a:rPr lang="hu-H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hu-HU" b="1" dirty="0" smtClean="0">
                <a:latin typeface="Times New Roman" pitchFamily="18" charset="0"/>
                <a:cs typeface="Times New Roman" pitchFamily="18" charset="0"/>
              </a:rPr>
            </a:b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/>
          </p:nvPr>
        </p:nvSpPr>
        <p:spPr>
          <a:xfrm>
            <a:off x="342720" y="1475656"/>
            <a:ext cx="6171840" cy="5966624"/>
          </a:xfrm>
        </p:spPr>
        <p:txBody>
          <a:bodyPr/>
          <a:lstStyle/>
          <a:p>
            <a:pPr algn="just"/>
            <a:r>
              <a:rPr lang="hu-HU" sz="1600" b="1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erfelvétel</a:t>
            </a:r>
          </a:p>
          <a:p>
            <a:pPr algn="just"/>
            <a:r>
              <a:rPr lang="hu-HU" dirty="0" smtClean="0"/>
              <a:t>	  </a:t>
            </a:r>
            <a:r>
              <a:rPr lang="hu-HU" sz="1600" b="1" i="1" dirty="0" smtClean="0">
                <a:latin typeface="Times New Roman" pitchFamily="18" charset="0"/>
                <a:cs typeface="Times New Roman" pitchFamily="18" charset="0"/>
              </a:rPr>
              <a:t>perfelvételi tárgyalás kitűzése</a:t>
            </a:r>
          </a:p>
          <a:p>
            <a:pPr algn="just"/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 - legkésőbb beérkezéstől 15-dik napra</a:t>
            </a:r>
          </a:p>
          <a:p>
            <a:pPr algn="just"/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 - tárgyalási időköz legalább 3 nap</a:t>
            </a: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600" b="1" i="1" dirty="0" smtClean="0">
                <a:latin typeface="Times New Roman" pitchFamily="18" charset="0"/>
                <a:cs typeface="Times New Roman" pitchFamily="18" charset="0"/>
              </a:rPr>
              <a:t>   alperesi ellenkérelem előadása</a:t>
            </a:r>
          </a:p>
          <a:p>
            <a:pPr algn="just"/>
            <a:endParaRPr lang="hu-HU" sz="16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   - írásbeli ellenkérelmet nyújthat be legkésőbb a  	      	      határnapot megelőző 3 nappal, közvetlen 	      	      felperesi kommunikációval </a:t>
            </a: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  - tárgyaláson adja elő a keresetre az írásbeli ellenkérelemnek 	       megfelelő nyilatkozatát</a:t>
            </a:r>
          </a:p>
          <a:p>
            <a:pPr algn="just"/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	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	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  - legkésőbb tárgyaláson szóban, ha írásbeli megelőzően nem</a:t>
            </a: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600" b="1" i="1" dirty="0" smtClean="0">
                <a:latin typeface="Times New Roman" pitchFamily="18" charset="0"/>
                <a:cs typeface="Times New Roman" pitchFamily="18" charset="0"/>
              </a:rPr>
              <a:t>    perfelvételi tárgyalás alperesi elmulasztásának 	  	    jogkövetkezménye</a:t>
            </a:r>
          </a:p>
          <a:p>
            <a:pPr algn="just"/>
            <a:r>
              <a:rPr lang="hu-HU" sz="1600" b="1" i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600" b="1" i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- a keresetet nem vitatottnak tekinti és marasztalja, kivéve 	         eljárás megszüntetésének van helye</a:t>
            </a:r>
            <a:endParaRPr lang="hu-HU" sz="16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b="1" i="1" dirty="0">
                <a:latin typeface="Times New Roman" pitchFamily="18" charset="0"/>
                <a:cs typeface="Times New Roman" pitchFamily="18" charset="0"/>
              </a:rPr>
              <a:t>	</a:t>
            </a:r>
            <a:endParaRPr lang="hu-HU" sz="16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b="1" i="1" dirty="0">
                <a:latin typeface="Times New Roman" pitchFamily="18" charset="0"/>
                <a:cs typeface="Times New Roman" pitchFamily="18" charset="0"/>
              </a:rPr>
              <a:t>	 </a:t>
            </a:r>
            <a:r>
              <a:rPr lang="hu-HU" sz="1600" b="1" i="1" dirty="0" smtClean="0">
                <a:latin typeface="Times New Roman" pitchFamily="18" charset="0"/>
                <a:cs typeface="Times New Roman" pitchFamily="18" charset="0"/>
              </a:rPr>
              <a:t>    folytatólagos perfelvételi tárgyalás kitűzése</a:t>
            </a:r>
          </a:p>
          <a:p>
            <a:pPr algn="just"/>
            <a:r>
              <a:rPr lang="hu-HU" sz="1600" b="1" i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600" b="1" i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- objektív – elháríthatatlan –  akadály miatt </a:t>
            </a:r>
            <a:endParaRPr lang="hu-H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 smtClean="0">
                <a:latin typeface="Times New Roman" pitchFamily="18" charset="0"/>
                <a:cs typeface="Times New Roman" pitchFamily="18" charset="0"/>
              </a:rPr>
              <a:t>Sajtó- helyreigazítás iránti per</a:t>
            </a:r>
            <a:br>
              <a:rPr lang="hu-H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[új Pp. XXXVIII.  fejezet 134.</a:t>
            </a:r>
            <a:r>
              <a:rPr lang="hu-HU" dirty="0" smtClean="0">
                <a:latin typeface="Times New Roman"/>
                <a:cs typeface="Times New Roman"/>
              </a:rPr>
              <a:t>]</a:t>
            </a:r>
            <a:r>
              <a:rPr lang="hu-H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hu-HU" b="1" dirty="0" smtClean="0">
                <a:latin typeface="Times New Roman" pitchFamily="18" charset="0"/>
                <a:cs typeface="Times New Roman" pitchFamily="18" charset="0"/>
              </a:rPr>
            </a:b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/>
          </p:nvPr>
        </p:nvSpPr>
        <p:spPr>
          <a:xfrm>
            <a:off x="342720" y="1331640"/>
            <a:ext cx="6171840" cy="7488832"/>
          </a:xfrm>
        </p:spPr>
        <p:txBody>
          <a:bodyPr/>
          <a:lstStyle/>
          <a:p>
            <a:pPr algn="just"/>
            <a:endParaRPr lang="hu-H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400" b="1" dirty="0" smtClean="0">
                <a:latin typeface="Times New Roman" pitchFamily="18" charset="0"/>
                <a:cs typeface="Times New Roman" pitchFamily="18" charset="0"/>
              </a:rPr>
              <a:t>érdemi tárgyalás: </a:t>
            </a:r>
            <a:r>
              <a:rPr lang="hu-HU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gyorsítás!</a:t>
            </a:r>
          </a:p>
          <a:p>
            <a:pPr algn="just"/>
            <a:r>
              <a:rPr lang="hu-HU" sz="1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nincs </a:t>
            </a:r>
          </a:p>
          <a:p>
            <a:pPr algn="just"/>
            <a:r>
              <a:rPr lang="hu-H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	beavatkozás</a:t>
            </a:r>
          </a:p>
          <a:p>
            <a:pPr algn="just"/>
            <a:r>
              <a:rPr lang="hu-H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	kereset/ellenkérelem változtatás</a:t>
            </a:r>
          </a:p>
          <a:p>
            <a:pPr algn="just"/>
            <a:r>
              <a:rPr lang="hu-H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	kereset- kiterjesztés</a:t>
            </a:r>
          </a:p>
          <a:p>
            <a:pPr algn="just"/>
            <a:r>
              <a:rPr lang="hu-H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	viszontkereset</a:t>
            </a:r>
          </a:p>
          <a:p>
            <a:pPr algn="just"/>
            <a:r>
              <a:rPr lang="hu-H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	igazolás</a:t>
            </a:r>
          </a:p>
          <a:p>
            <a:pPr algn="just"/>
            <a:r>
              <a:rPr lang="hu-H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		megegyezéssel szünetelés</a:t>
            </a:r>
          </a:p>
          <a:p>
            <a:pPr algn="just"/>
            <a:r>
              <a:rPr lang="hu-H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		felfüggesztés</a:t>
            </a:r>
          </a:p>
          <a:p>
            <a:pPr algn="just"/>
            <a:r>
              <a:rPr lang="hu-H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korlátozás</a:t>
            </a:r>
          </a:p>
          <a:p>
            <a:pPr algn="just"/>
            <a:r>
              <a:rPr lang="hu-H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szünetelés legfeljebb 1 hónap, ha</a:t>
            </a:r>
          </a:p>
          <a:p>
            <a:pPr algn="just"/>
            <a:r>
              <a:rPr lang="hu-H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fél megadott címen ismeretlen/ügygondnoki díj 			nem-előlegezése/fordítás költségeit nem 			előlegezi/hirdetményi- végrehajtói kézbesítés  nem 		kéri, nem előlegezi a költségeit</a:t>
            </a:r>
          </a:p>
          <a:p>
            <a:pPr algn="just"/>
            <a:endParaRPr lang="hu-H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érdemi tárgyalás megtartása</a:t>
            </a:r>
          </a:p>
          <a:p>
            <a:pPr algn="just"/>
            <a:r>
              <a:rPr lang="hu-H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perfelvétel lezárását követően nyomban</a:t>
            </a:r>
          </a:p>
          <a:p>
            <a:pPr algn="just"/>
            <a:r>
              <a:rPr lang="hu-H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bizonyítás: csakis arra (rendelkezésre áll/utólagos 		                     bizonyítás nincs)</a:t>
            </a:r>
          </a:p>
          <a:p>
            <a:pPr algn="just"/>
            <a:endParaRPr lang="hu-H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érdemi tárgyalás elhalasztása</a:t>
            </a:r>
          </a:p>
          <a:p>
            <a:pPr algn="just"/>
            <a:r>
              <a:rPr lang="hu-H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hu-H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bizonyítással összefüggésben:</a:t>
            </a:r>
          </a:p>
          <a:p>
            <a:pPr algn="just"/>
            <a:r>
              <a:rPr lang="hu-H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- kéri és valószínűsíti, hogy a felajánlott bizonyítás 		    alkalmas és eredményes lehet igazolásra/cáfolatra</a:t>
            </a:r>
          </a:p>
          <a:p>
            <a:pPr algn="just"/>
            <a:r>
              <a:rPr lang="hu-H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-   elrendelt bizonyítás foganatosítása akadályba 		      	    ütközik és továbbra is kéri </a:t>
            </a:r>
          </a:p>
          <a:p>
            <a:pPr algn="just"/>
            <a:r>
              <a:rPr lang="hu-H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folytatólagos határnapját 15 napon belülire tűzi ki</a:t>
            </a:r>
          </a:p>
          <a:p>
            <a:pPr algn="just"/>
            <a:r>
              <a:rPr lang="hu-HU" sz="1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folytatólagos érdemi tárgyalás elmulasztásának 			jogkövetkezménye </a:t>
            </a:r>
            <a:r>
              <a:rPr lang="hu-H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hivatalból eljárás megszüntetés</a:t>
            </a:r>
            <a:endParaRPr lang="hu-HU" sz="14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400" b="1" dirty="0" smtClean="0">
                <a:latin typeface="Times New Roman" pitchFamily="18" charset="0"/>
                <a:cs typeface="Times New Roman" pitchFamily="18" charset="0"/>
              </a:rPr>
              <a:t>perorvoslat: </a:t>
            </a:r>
            <a:r>
              <a:rPr lang="hu-HU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gyorsítás!</a:t>
            </a:r>
          </a:p>
          <a:p>
            <a:pPr algn="just"/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	- fellebbezés elbírálása 15 napon belül</a:t>
            </a:r>
          </a:p>
          <a:p>
            <a:pPr algn="just"/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	- felülvizsgálat elbírálása 60 napon belül</a:t>
            </a:r>
          </a:p>
          <a:p>
            <a:pPr algn="just"/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	- perújítás nincs</a:t>
            </a:r>
          </a:p>
          <a:p>
            <a:pPr algn="just"/>
            <a:endParaRPr lang="hu-H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 smtClean="0">
                <a:latin typeface="Times New Roman" pitchFamily="18" charset="0"/>
                <a:cs typeface="Times New Roman" pitchFamily="18" charset="0"/>
              </a:rPr>
              <a:t>Sajtó- helyreigazítás iránti per</a:t>
            </a:r>
            <a:br>
              <a:rPr lang="hu-H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[új Pp. XXXVIII.  fejezet 134.</a:t>
            </a:r>
            <a:r>
              <a:rPr lang="hu-HU" dirty="0" smtClean="0">
                <a:latin typeface="Times New Roman"/>
                <a:cs typeface="Times New Roman"/>
              </a:rPr>
              <a:t>]</a:t>
            </a:r>
            <a:r>
              <a:rPr lang="hu-H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hu-HU" b="1" dirty="0" smtClean="0">
                <a:latin typeface="Times New Roman" pitchFamily="18" charset="0"/>
                <a:cs typeface="Times New Roman" pitchFamily="18" charset="0"/>
              </a:rPr>
            </a:b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/>
          </p:nvPr>
        </p:nvSpPr>
        <p:spPr>
          <a:xfrm>
            <a:off x="342720" y="1475656"/>
            <a:ext cx="6171840" cy="4608512"/>
          </a:xfrm>
        </p:spPr>
        <p:txBody>
          <a:bodyPr/>
          <a:lstStyle/>
          <a:p>
            <a:pPr algn="just"/>
            <a:endParaRPr lang="hu-H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/>
            <a:r>
              <a:rPr lang="hu-HU" sz="1600" b="1" dirty="0">
                <a:latin typeface="Times New Roman" pitchFamily="18" charset="0"/>
                <a:cs typeface="Times New Roman" pitchFamily="18" charset="0"/>
              </a:rPr>
              <a:t>	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ítélet</a:t>
            </a: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- meghatározza szövegszerűen a helyreigazító 		   közleményt</a:t>
            </a: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- közlésre kötelezés</a:t>
            </a: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- közzététel módja és határideje</a:t>
            </a: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- perköltségben marasztalja a szerkesztőségi 	  	   felelősséggel tartozó személyt</a:t>
            </a: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- meghozatal és kihirdetés elhalasztása 15 napra</a:t>
            </a: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- írásba foglalás kihirdetéstől 15 napon belül</a:t>
            </a: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 smtClean="0">
                <a:latin typeface="Times New Roman" pitchFamily="18" charset="0"/>
                <a:cs typeface="Times New Roman" pitchFamily="18" charset="0"/>
              </a:rPr>
              <a:t>Képmáshoz és a hangfelvételhez való jog érvényesítése iránti személyiségi jogi per</a:t>
            </a:r>
            <a:br>
              <a:rPr lang="hu-H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 [új Pp. XXXVIII.  fejezet 135. és Ptk. 2:48. §</a:t>
            </a:r>
            <a:r>
              <a:rPr lang="hu-HU" dirty="0" smtClean="0">
                <a:latin typeface="Times New Roman"/>
                <a:cs typeface="Times New Roman"/>
              </a:rPr>
              <a:t>]</a:t>
            </a:r>
            <a:endParaRPr lang="hu-H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/>
          </p:nvPr>
        </p:nvSpPr>
        <p:spPr>
          <a:xfrm>
            <a:off x="342720" y="1763688"/>
            <a:ext cx="6171840" cy="5678592"/>
          </a:xfrm>
        </p:spPr>
        <p:txBody>
          <a:bodyPr/>
          <a:lstStyle/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Ptk. 2:48. § </a:t>
            </a:r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[A képmáshoz és a hangfelvételhez való jog]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(1) Képmás vagy hangfelvétel elkészítéséhez és felhasználásához az érintett személy 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hozzájárulása szükséges.</a:t>
            </a: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(2) 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Nincs szükség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az érintett hozzájárulására a felvétel elkészítéséhez és az elkészített felvétel felhasználásához 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tömegfelvétel és nyilvános közéleti szereplésről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készült felvétel esetén.</a:t>
            </a: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Ptk. 2:51. § (1) bekezdés a)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-d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) pont </a:t>
            </a:r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[Felróhatóságtól független szankciók]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(1) Akit személyiségi jogában megsértenek, a jogsértés ténye alapján – az elévülési időn belül – az eset körülményeihez képest követelheti</a:t>
            </a:r>
          </a:p>
          <a:p>
            <a:pPr algn="just"/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a)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jogsértés megtörténtének bírósági megállapítását;</a:t>
            </a:r>
          </a:p>
          <a:p>
            <a:pPr algn="just"/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b)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a jogsértés 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abbahagyását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és a jogsértő eltiltását a további jogsértéstől;</a:t>
            </a:r>
          </a:p>
          <a:p>
            <a:pPr algn="just"/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c)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azt, hogy a jogsértő adjon megfelelő 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elégtételt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, és ennek biztosítson saját költségén megfelelő nyilvánosságot;</a:t>
            </a:r>
          </a:p>
          <a:p>
            <a:pPr algn="just"/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d)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a sérelmes helyzet 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megszüntetését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, a jogsértést megelőző állapot helyreállítását és a jogsértéssel előállított dolog 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megsemmisítését vagy jogsértő mivoltától való megfosztását</a:t>
            </a: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60648" y="323528"/>
            <a:ext cx="6171840" cy="1440160"/>
          </a:xfrm>
        </p:spPr>
        <p:txBody>
          <a:bodyPr/>
          <a:lstStyle/>
          <a:p>
            <a:pPr algn="ctr"/>
            <a:r>
              <a:rPr lang="hu-HU" b="1" dirty="0" smtClean="0">
                <a:latin typeface="Times New Roman" pitchFamily="18" charset="0"/>
                <a:cs typeface="Times New Roman" pitchFamily="18" charset="0"/>
              </a:rPr>
              <a:t>Képmáshoz és a hangfelvételhez való jog érvényesítése iránti személyiségi jogi per</a:t>
            </a:r>
            <a:br>
              <a:rPr lang="hu-H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 [új Pp. XXXVIII.  fejezet 135.</a:t>
            </a:r>
            <a:r>
              <a:rPr lang="hu-HU" dirty="0" smtClean="0">
                <a:latin typeface="Times New Roman"/>
                <a:cs typeface="Times New Roman"/>
              </a:rPr>
              <a:t>]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/>
          </p:nvPr>
        </p:nvSpPr>
        <p:spPr>
          <a:xfrm>
            <a:off x="332656" y="1475656"/>
            <a:ext cx="6171840" cy="7344816"/>
          </a:xfrm>
        </p:spPr>
        <p:txBody>
          <a:bodyPr/>
          <a:lstStyle/>
          <a:p>
            <a:pPr algn="just"/>
            <a:endParaRPr lang="hu-H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kötelező megelőző eljárás:</a:t>
            </a:r>
          </a:p>
          <a:p>
            <a:pPr algn="just"/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		 - </a:t>
            </a:r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elkészítésről/felhasználásról való 			    </a:t>
            </a:r>
            <a:r>
              <a:rPr lang="hu-HU" sz="1600" b="1" i="1" dirty="0" smtClean="0">
                <a:latin typeface="Times New Roman" pitchFamily="18" charset="0"/>
                <a:cs typeface="Times New Roman" pitchFamily="18" charset="0"/>
              </a:rPr>
              <a:t>tudomásszerzéstől</a:t>
            </a:r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b="1" i="1" dirty="0" smtClean="0">
                <a:latin typeface="Times New Roman" pitchFamily="18" charset="0"/>
                <a:cs typeface="Times New Roman" pitchFamily="18" charset="0"/>
              </a:rPr>
              <a:t>30 napon belül 			     megérkezzen </a:t>
            </a:r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(3 hón túl nincs helye)</a:t>
            </a:r>
          </a:p>
          <a:p>
            <a:pPr algn="ctr"/>
            <a:r>
              <a:rPr lang="hu-HU" sz="1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b="1" i="1" dirty="0" smtClean="0">
                <a:latin typeface="Times New Roman" pitchFamily="18" charset="0"/>
                <a:cs typeface="Times New Roman" pitchFamily="18" charset="0"/>
              </a:rPr>
              <a:t>  	   </a:t>
            </a:r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-  írásban, </a:t>
            </a:r>
            <a:r>
              <a:rPr lang="hu-HU" sz="1600" b="1" i="1" dirty="0" smtClean="0">
                <a:latin typeface="Times New Roman" pitchFamily="18" charset="0"/>
                <a:cs typeface="Times New Roman" pitchFamily="18" charset="0"/>
              </a:rPr>
              <a:t>megjelöli a szankciót  </a:t>
            </a:r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ctr"/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                                           </a:t>
            </a:r>
            <a:r>
              <a:rPr lang="hu-HU" sz="1600" b="1" i="1" dirty="0" smtClean="0">
                <a:latin typeface="Times New Roman" pitchFamily="18" charset="0"/>
                <a:cs typeface="Times New Roman" pitchFamily="18" charset="0"/>
              </a:rPr>
              <a:t>megjelölési napokban a határidőt</a:t>
            </a:r>
          </a:p>
          <a:p>
            <a:pPr algn="ctr"/>
            <a:endParaRPr lang="hu-HU" sz="16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hu-HU" sz="1600" b="1" i="1" dirty="0" smtClean="0">
                <a:latin typeface="Times New Roman" pitchFamily="18" charset="0"/>
                <a:cs typeface="Times New Roman" pitchFamily="18" charset="0"/>
              </a:rPr>
              <a:t>		***</a:t>
            </a:r>
          </a:p>
          <a:p>
            <a:pPr algn="just"/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- csak akkor megtagadni, ha</a:t>
            </a:r>
          </a:p>
          <a:p>
            <a:pPr algn="just"/>
            <a:r>
              <a:rPr lang="hu-HU" sz="1600" i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			nem az arra jogosulttól</a:t>
            </a:r>
          </a:p>
          <a:p>
            <a:pPr algn="just"/>
            <a:r>
              <a:rPr lang="hu-HU" sz="1600" i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			kötelező tartalmi elemek 				 hiánya</a:t>
            </a:r>
          </a:p>
          <a:p>
            <a:pPr algn="just"/>
            <a:r>
              <a:rPr lang="hu-HU" sz="1600" i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			valósága nyomban 					cáfolható</a:t>
            </a:r>
          </a:p>
          <a:p>
            <a:pPr algn="just"/>
            <a:endParaRPr lang="hu-HU" sz="16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perindítás:	</a:t>
            </a:r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igényérvényesítés alapja: nem vagy nem 			megfelelően teljesítette</a:t>
            </a:r>
          </a:p>
          <a:p>
            <a:pPr algn="just"/>
            <a:endParaRPr lang="hu-HU" sz="1600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		hivatalból keresetlevél visszautasítása 			megelőző eljárás hiánya miatt</a:t>
            </a:r>
          </a:p>
          <a:p>
            <a:pPr algn="just"/>
            <a:endParaRPr lang="hu-HU" sz="1600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		készítő/felhasználó félként jár el</a:t>
            </a:r>
          </a:p>
          <a:p>
            <a:pPr algn="just"/>
            <a:endParaRPr lang="hu-HU" sz="1600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		keresetindítási határidő: megelőző kérelemben 		megszabott  határidő utolsó napjától 15 nap, 		igazolás van</a:t>
            </a:r>
          </a:p>
          <a:p>
            <a:pPr algn="just"/>
            <a:endParaRPr lang="hu-HU" sz="1600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hu-HU" sz="1600" b="1" i="1" dirty="0" smtClean="0">
                <a:latin typeface="Times New Roman" pitchFamily="18" charset="0"/>
                <a:cs typeface="Times New Roman" pitchFamily="18" charset="0"/>
              </a:rPr>
              <a:t>keresetlevél kötelező tartalmi elemei:</a:t>
            </a:r>
          </a:p>
          <a:p>
            <a:pPr algn="just"/>
            <a:r>
              <a:rPr lang="hu-HU" sz="1600" i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/>
            <a:endParaRPr lang="hu-HU" sz="1400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4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400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4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400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4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400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4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400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400" i="1" dirty="0" smtClean="0">
                <a:latin typeface="Times New Roman" pitchFamily="18" charset="0"/>
                <a:cs typeface="Times New Roman" pitchFamily="18" charset="0"/>
              </a:rPr>
              <a:t>		</a:t>
            </a:r>
          </a:p>
          <a:p>
            <a:pPr algn="just"/>
            <a:endParaRPr lang="hu-HU" sz="1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 smtClean="0">
                <a:latin typeface="Times New Roman" pitchFamily="18" charset="0"/>
                <a:cs typeface="Times New Roman" pitchFamily="18" charset="0"/>
              </a:rPr>
              <a:t>Képmáshoz és a hangfelvételhez való jog érvényesítése iránti személyiségi jogi per</a:t>
            </a:r>
            <a:br>
              <a:rPr lang="hu-H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 [új Pp. XXXVIII.  fejezet 135.</a:t>
            </a:r>
            <a:r>
              <a:rPr lang="hu-HU" dirty="0" smtClean="0">
                <a:latin typeface="Times New Roman"/>
                <a:cs typeface="Times New Roman"/>
              </a:rPr>
              <a:t>]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/>
          </p:nvPr>
        </p:nvSpPr>
        <p:spPr>
          <a:xfrm>
            <a:off x="342720" y="2051720"/>
            <a:ext cx="6171840" cy="6840760"/>
          </a:xfrm>
        </p:spPr>
        <p:txBody>
          <a:bodyPr/>
          <a:lstStyle/>
          <a:p>
            <a:pPr algn="just"/>
            <a:endParaRPr lang="hu-H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perindítás:	</a:t>
            </a:r>
            <a:r>
              <a:rPr lang="hu-HU" sz="1600" b="1" i="1" dirty="0" smtClean="0">
                <a:latin typeface="Times New Roman" pitchFamily="18" charset="0"/>
                <a:cs typeface="Times New Roman" pitchFamily="18" charset="0"/>
              </a:rPr>
              <a:t>keresetlevél kötelező tartalmi elemei:</a:t>
            </a:r>
          </a:p>
          <a:p>
            <a:pPr algn="just"/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- megjelölni, melyik objektív szankciót kéri </a:t>
            </a: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	- felhasználás ideje és módja</a:t>
            </a: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	- tudomásszerzés ideje	</a:t>
            </a: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	- törvényes határidőt megtartására előadás</a:t>
            </a: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hu-HU" sz="1600" b="1" i="1" dirty="0" smtClean="0">
                <a:latin typeface="Times New Roman" pitchFamily="18" charset="0"/>
                <a:cs typeface="Times New Roman" pitchFamily="18" charset="0"/>
              </a:rPr>
              <a:t>keresetlevél mellékletei: </a:t>
            </a:r>
          </a:p>
          <a:p>
            <a:pPr algn="just"/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-     igazolja, hogy törvényes határidőn belül 		                        igényelte </a:t>
            </a:r>
          </a:p>
          <a:p>
            <a:pPr algn="just"/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- okirati/tárgyi bizonyítékok, ha rendelkezésre 		       áll</a:t>
            </a: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b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zabályalkalmazás: </a:t>
            </a:r>
          </a:p>
          <a:p>
            <a:pPr algn="just"/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		-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nem szabályozott kérdésekben alapvetően a 		      sajtó- helyreigazítási per szabályai</a:t>
            </a:r>
          </a:p>
          <a:p>
            <a:pPr algn="just"/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		-   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illetékesség kivételével</a:t>
            </a:r>
          </a:p>
          <a:p>
            <a:pPr algn="just"/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		-    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bizonyítás-felvétel: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alkalmasak lehetnek arra, </a:t>
            </a: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           felperes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: elkészült/felhasználták</a:t>
            </a: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          alperes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: hozzájárult/nincs szükség   		                             hozzájárulására</a:t>
            </a: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		           szankciók körében</a:t>
            </a:r>
          </a:p>
          <a:p>
            <a:pPr algn="just"/>
            <a:endParaRPr lang="hu-HU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04664" y="395536"/>
            <a:ext cx="6171840" cy="936104"/>
          </a:xfrm>
        </p:spPr>
        <p:txBody>
          <a:bodyPr/>
          <a:lstStyle/>
          <a:p>
            <a:pPr algn="ctr"/>
            <a:r>
              <a:rPr lang="hu-HU" b="1" dirty="0" smtClean="0">
                <a:latin typeface="Times New Roman" pitchFamily="18" charset="0"/>
                <a:cs typeface="Times New Roman" pitchFamily="18" charset="0"/>
              </a:rPr>
              <a:t>Közösséghez tartozással összefüggő személyiségi jogi per</a:t>
            </a:r>
            <a:endParaRPr lang="hu-H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/>
          </p:nvPr>
        </p:nvSpPr>
        <p:spPr>
          <a:xfrm>
            <a:off x="342720" y="1187624"/>
            <a:ext cx="6171840" cy="7560840"/>
          </a:xfrm>
        </p:spPr>
        <p:txBody>
          <a:bodyPr/>
          <a:lstStyle/>
          <a:p>
            <a:pPr algn="just">
              <a:buFontTx/>
              <a:buChar char="-"/>
            </a:pPr>
            <a:endParaRPr lang="hu-H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endParaRPr lang="hu-HU" sz="1600" b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endParaRPr lang="hu-H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hu-HU" sz="1400" b="1" dirty="0" smtClean="0">
                <a:latin typeface="Times New Roman" pitchFamily="18" charset="0"/>
                <a:cs typeface="Times New Roman" pitchFamily="18" charset="0"/>
              </a:rPr>
              <a:t>igényérvényesítés alapja</a:t>
            </a:r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just"/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közösségen keresztül a közösség egyes tagjaira </a:t>
            </a:r>
            <a:r>
              <a:rPr lang="hu-HU" sz="1400" b="1" i="1" dirty="0" smtClean="0">
                <a:latin typeface="Times New Roman" pitchFamily="18" charset="0"/>
                <a:cs typeface="Times New Roman" pitchFamily="18" charset="0"/>
              </a:rPr>
              <a:t>átsugárzó jogsérelem</a:t>
            </a:r>
          </a:p>
          <a:p>
            <a:pPr algn="just"/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(a közösség minden egyes tagja számára alapvetően biztosított a perindítás lehetősége)</a:t>
            </a:r>
          </a:p>
          <a:p>
            <a:pPr algn="just"/>
            <a:endParaRPr lang="hu-H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hu-HU" sz="1400" b="1" dirty="0" smtClean="0">
                <a:latin typeface="Times New Roman" pitchFamily="18" charset="0"/>
                <a:cs typeface="Times New Roman" pitchFamily="18" charset="0"/>
              </a:rPr>
              <a:t>új Pp.: 	</a:t>
            </a:r>
            <a:r>
              <a:rPr lang="hu-HU" sz="1400" b="1" i="1" dirty="0" smtClean="0">
                <a:latin typeface="Times New Roman" pitchFamily="18" charset="0"/>
                <a:cs typeface="Times New Roman" pitchFamily="18" charset="0"/>
              </a:rPr>
              <a:t>jogalkalmazást segítő pontosítások </a:t>
            </a:r>
          </a:p>
          <a:p>
            <a:pPr lvl="1" algn="just"/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	(keresetlevél kötelező tartalmi elemei:</a:t>
            </a:r>
          </a:p>
          <a:p>
            <a:pPr lvl="1" algn="just"/>
            <a:r>
              <a:rPr lang="hu-HU" sz="1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-  jogsértés megtörténtének ideje és módja</a:t>
            </a:r>
          </a:p>
          <a:p>
            <a:pPr lvl="1" algn="just"/>
            <a:r>
              <a:rPr lang="hu-HU" sz="1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-  felperesi nyilatkozat, hogy a jogsérelemmel érintett 	   	    közösséghez tartozik, mert ez igazolja azt, hogy a 	 	   közösséghez tartozik, e tény megállapítása végett bizonyítás 	    nem 	szükséges)</a:t>
            </a:r>
          </a:p>
          <a:p>
            <a:pPr lvl="1" algn="just"/>
            <a:r>
              <a:rPr lang="hu-HU" sz="1400" dirty="0">
                <a:latin typeface="Times New Roman" pitchFamily="18" charset="0"/>
                <a:cs typeface="Times New Roman" pitchFamily="18" charset="0"/>
              </a:rPr>
              <a:t>	</a:t>
            </a:r>
            <a:endParaRPr lang="hu-H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400" b="1" i="1" dirty="0" smtClean="0">
                <a:latin typeface="Times New Roman" pitchFamily="18" charset="0"/>
                <a:cs typeface="Times New Roman" pitchFamily="18" charset="0"/>
              </a:rPr>
              <a:t>egységes és költséghatékonyabb ítélkezés</a:t>
            </a:r>
          </a:p>
          <a:p>
            <a:pPr lvl="1" algn="just"/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	(egyesítés szabályai)</a:t>
            </a:r>
          </a:p>
          <a:p>
            <a:pPr lvl="1" algn="just"/>
            <a:endParaRPr lang="hu-H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400" b="1" i="1" dirty="0" smtClean="0">
                <a:latin typeface="Times New Roman" pitchFamily="18" charset="0"/>
                <a:cs typeface="Times New Roman" pitchFamily="18" charset="0"/>
              </a:rPr>
              <a:t>továbbra is iránymutatást tartalmaz a bizonyítás körében</a:t>
            </a:r>
          </a:p>
          <a:p>
            <a:pPr lvl="1" algn="just"/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	(identitás azonosítása: felperesi nyilatkozat, ez igazolja</a:t>
            </a:r>
          </a:p>
          <a:p>
            <a:pPr lvl="1" algn="just"/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 átsugárzó jogsérelem objektív vizsgálati szempontjai: a bíróság azt vizsgálja, hogy a közösséget bántó jogsérelem alkalmas lehet-e arra, hogy általában a közösséghez tartozó személy személyiségi jogának sérelmét okozza)</a:t>
            </a:r>
          </a:p>
          <a:p>
            <a:pPr lvl="1" algn="just"/>
            <a:endParaRPr lang="hu-H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FontTx/>
              <a:buChar char="-"/>
            </a:pPr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hu-HU" sz="1400" b="1" dirty="0" smtClean="0">
                <a:latin typeface="Times New Roman" pitchFamily="18" charset="0"/>
                <a:cs typeface="Times New Roman" pitchFamily="18" charset="0"/>
              </a:rPr>
              <a:t>érelemdíj</a:t>
            </a:r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, mint a személyiségi jog megsértésének ún. "magánjogi büntetése"</a:t>
            </a:r>
          </a:p>
          <a:p>
            <a:pPr algn="just"/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(ha a jogsértő magát a jogsértés alól sikerrel nem tudja kimenteni, akkor a sérelmet szenvedett személy ez iránti kérelme alapján a bíróság sérelemdíjként meghatározott pénzösszeg fizetésére kötelezi a jogsértőt. Mértékét a bíróság az eset összes körülményére - különösen a jogsértő magatartás súlyára és a jogsértő felróhatóságának mértékére - tekintettel határozza meg. A sérelemdíjat </a:t>
            </a:r>
            <a:r>
              <a:rPr lang="hu-HU" sz="1400" b="1" dirty="0" smtClean="0">
                <a:latin typeface="Times New Roman" pitchFamily="18" charset="0"/>
                <a:cs typeface="Times New Roman" pitchFamily="18" charset="0"/>
              </a:rPr>
              <a:t>csak egy összegben </a:t>
            </a:r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lehet megítélni, ehhez igazodóan a </a:t>
            </a:r>
            <a:r>
              <a:rPr lang="hu-HU" sz="1400" b="1" dirty="0" smtClean="0">
                <a:latin typeface="Times New Roman" pitchFamily="18" charset="0"/>
                <a:cs typeface="Times New Roman" pitchFamily="18" charset="0"/>
              </a:rPr>
              <a:t>felpereseket egyetemlegesen </a:t>
            </a:r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illeti meg.</a:t>
            </a:r>
          </a:p>
          <a:p>
            <a:pPr algn="just"/>
            <a:endParaRPr lang="hu-H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32656" y="323528"/>
            <a:ext cx="6171840" cy="1224136"/>
          </a:xfrm>
        </p:spPr>
        <p:txBody>
          <a:bodyPr/>
          <a:lstStyle/>
          <a:p>
            <a:pPr algn="ctr"/>
            <a:r>
              <a:rPr lang="hu-HU" b="1" dirty="0" smtClean="0">
                <a:latin typeface="Times New Roman" pitchFamily="18" charset="0"/>
                <a:cs typeface="Times New Roman" pitchFamily="18" charset="0"/>
              </a:rPr>
              <a:t>Közösséghez tartozással összefüggő személyiségi jogi per</a:t>
            </a:r>
            <a:br>
              <a:rPr lang="hu-H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[új Pp. XXXVIII.  fejezet 136. és Ptk. 2:54. § (5) </a:t>
            </a:r>
            <a:r>
              <a:rPr lang="hu-HU" dirty="0" err="1" smtClean="0">
                <a:latin typeface="Times New Roman" pitchFamily="18" charset="0"/>
                <a:cs typeface="Times New Roman" pitchFamily="18" charset="0"/>
              </a:rPr>
              <a:t>bek</a:t>
            </a: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hu-HU" dirty="0" smtClean="0">
                <a:latin typeface="Times New Roman"/>
                <a:cs typeface="Times New Roman"/>
              </a:rPr>
              <a:t>]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/>
          </p:nvPr>
        </p:nvSpPr>
        <p:spPr>
          <a:xfrm>
            <a:off x="260648" y="1547664"/>
            <a:ext cx="6253912" cy="6912768"/>
          </a:xfrm>
        </p:spPr>
        <p:txBody>
          <a:bodyPr/>
          <a:lstStyle/>
          <a:p>
            <a:endParaRPr lang="hu-HU" b="1" dirty="0" smtClean="0"/>
          </a:p>
          <a:p>
            <a:endParaRPr lang="hu-HU" b="1" dirty="0"/>
          </a:p>
          <a:p>
            <a:endParaRPr lang="hu-HU" b="1" dirty="0" smtClean="0"/>
          </a:p>
          <a:p>
            <a:endParaRPr lang="hu-HU" b="1" dirty="0"/>
          </a:p>
          <a:p>
            <a:endParaRPr lang="hu-HU" b="1" dirty="0" smtClean="0"/>
          </a:p>
          <a:p>
            <a:endParaRPr lang="hu-HU" b="1" dirty="0"/>
          </a:p>
          <a:p>
            <a:endParaRPr lang="hu-HU" b="1" dirty="0" smtClean="0"/>
          </a:p>
          <a:p>
            <a:endParaRPr lang="hu-HU" b="1" dirty="0"/>
          </a:p>
          <a:p>
            <a:endParaRPr lang="hu-HU" b="1" dirty="0" smtClean="0"/>
          </a:p>
          <a:p>
            <a:endParaRPr lang="hu-HU" b="1" dirty="0"/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Ptk. 2:54. §</a:t>
            </a:r>
          </a:p>
          <a:p>
            <a:pPr algn="just">
              <a:buFontTx/>
              <a:buChar char="-"/>
            </a:pP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személyiségi jogokat 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személyesen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lehet érvényesíteni:</a:t>
            </a:r>
          </a:p>
          <a:p>
            <a:pPr algn="just"/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korlátozottan cselekvőképes kiskorú és a cselekvőképességében 	részlegesen korlátozott személy: önállóan</a:t>
            </a:r>
          </a:p>
          <a:p>
            <a:pPr algn="just"/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cselekvőképtelen: törvényes képviselője </a:t>
            </a:r>
          </a:p>
          <a:p>
            <a:pPr algn="just"/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ismeretlen helyen távollévő: hozzátartozója vagy gondnoka</a:t>
            </a: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ha közérdekbe ütközik, a jogosult hozzájárulásával az ügyész</a:t>
            </a: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közösség bármely tagja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jogosult a személyisége lényeges vonásának minősülő, a </a:t>
            </a:r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magyar nemzethez, illetve valamely nemzeti, etnikai, faji vagy vallási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közösséghez tartozásával összefüggésben a közösséget nagy nyilvánosság előtt </a:t>
            </a:r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súlyosan sértő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vagy kifejezésmódjában </a:t>
            </a:r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indokolatlanul bántó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jogsérelem esetén a 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jogsértés megtörténtétől számított harmincnapos jogvesztő határidőn belül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személyiségi jogát érvényesíteni. A közösség bármely tagja a jogsértéssel elért 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vagyoni előny átengedésének kivételével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 személyiségi jogok megsértésének valamennyi szankcióját érvényesítheti.</a:t>
            </a: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42720" y="364680"/>
            <a:ext cx="6171840" cy="1110976"/>
          </a:xfrm>
        </p:spPr>
        <p:txBody>
          <a:bodyPr/>
          <a:lstStyle/>
          <a:p>
            <a:pPr algn="ctr"/>
            <a:r>
              <a:rPr lang="hu-HU" b="1" dirty="0" smtClean="0">
                <a:latin typeface="Times New Roman" pitchFamily="18" charset="0"/>
                <a:cs typeface="Times New Roman" pitchFamily="18" charset="0"/>
              </a:rPr>
              <a:t>Közösséghez tartozással összefüggő személyiségi jogi per</a:t>
            </a:r>
            <a:br>
              <a:rPr lang="hu-H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[új Pp. XXXVIII.  fejezet 136. és Ptk. 2:54. § (5) </a:t>
            </a:r>
            <a:r>
              <a:rPr lang="hu-HU" dirty="0" err="1" smtClean="0">
                <a:latin typeface="Times New Roman" pitchFamily="18" charset="0"/>
                <a:cs typeface="Times New Roman" pitchFamily="18" charset="0"/>
              </a:rPr>
              <a:t>bek</a:t>
            </a: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hu-HU" dirty="0" smtClean="0">
                <a:latin typeface="Times New Roman"/>
                <a:cs typeface="Times New Roman"/>
              </a:rPr>
              <a:t>]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/>
          </p:nvPr>
        </p:nvSpPr>
        <p:spPr>
          <a:xfrm>
            <a:off x="342720" y="1403648"/>
            <a:ext cx="6171840" cy="7056784"/>
          </a:xfrm>
        </p:spPr>
        <p:txBody>
          <a:bodyPr/>
          <a:lstStyle/>
          <a:p>
            <a:pPr algn="just"/>
            <a:endParaRPr lang="hu-HU" sz="16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="1" u="sng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="1" u="sng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="1" u="sng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="1" u="sng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="1" u="sng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="1" u="sng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hu-HU" sz="1600" b="1" u="sng" dirty="0" smtClean="0">
                <a:latin typeface="Times New Roman" pitchFamily="18" charset="0"/>
                <a:cs typeface="Times New Roman" pitchFamily="18" charset="0"/>
              </a:rPr>
              <a:t>Egyes különös szabályok</a:t>
            </a:r>
          </a:p>
          <a:p>
            <a:pPr algn="just"/>
            <a:endParaRPr lang="hu-HU" sz="1600" b="1" u="sng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Eljáró bíróság: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törvényszék</a:t>
            </a:r>
          </a:p>
          <a:p>
            <a:pPr algn="just"/>
            <a:r>
              <a:rPr lang="hu-HU" sz="1600" i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	kizárólagos illetékesség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(alperes belföldi 			lakóhelye/belföldi székhelye)</a:t>
            </a:r>
          </a:p>
          <a:p>
            <a:pPr algn="just"/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kisegítő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illetékesség: Fővárosi Törvényszék</a:t>
            </a: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Egyesítés: </a:t>
            </a:r>
          </a:p>
          <a:p>
            <a:pPr algn="just"/>
            <a:r>
              <a:rPr lang="hu-HU" sz="1600" b="1" i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600" b="1" i="1" dirty="0" smtClean="0">
                <a:latin typeface="Times New Roman" pitchFamily="18" charset="0"/>
                <a:cs typeface="Times New Roman" pitchFamily="18" charset="0"/>
              </a:rPr>
              <a:t>	ugyanabból a ténybeli alapból </a:t>
            </a:r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származó 		      	közösséghez tartozással összefüggő személyiségi 		 jog érvényesítése iránti keresetek</a:t>
            </a:r>
          </a:p>
          <a:p>
            <a:pPr algn="just"/>
            <a:endParaRPr lang="hu-HU" sz="1600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		ha különböző bíróságok előtt  vannak folyamatban, 		amelyhez a keresetlevél </a:t>
            </a:r>
            <a:r>
              <a:rPr lang="hu-HU" sz="1600" b="1" i="1" dirty="0" smtClean="0">
                <a:latin typeface="Times New Roman" pitchFamily="18" charset="0"/>
                <a:cs typeface="Times New Roman" pitchFamily="18" charset="0"/>
              </a:rPr>
              <a:t>legkorábban érkezett</a:t>
            </a:r>
          </a:p>
          <a:p>
            <a:pPr algn="just"/>
            <a:endParaRPr lang="hu-HU" sz="1600" b="1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b="1" i="1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perfelvétel újbóli megnyitása</a:t>
            </a:r>
          </a:p>
          <a:p>
            <a:pPr algn="just"/>
            <a:endParaRPr lang="hu-HU" sz="1600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		felek haladéktalanul bejelentési kötelezettsége a 		egyesítendő perek vonatkozásában (pénzbírság!)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Tárgyi keresethalmazat: </a:t>
            </a:r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csakis </a:t>
            </a:r>
            <a:r>
              <a:rPr lang="hu-HU" sz="1600" b="1" i="1" dirty="0" smtClean="0">
                <a:latin typeface="Times New Roman" pitchFamily="18" charset="0"/>
                <a:cs typeface="Times New Roman" pitchFamily="18" charset="0"/>
              </a:rPr>
              <a:t>ugyanabból a ténybeli alapból </a:t>
            </a:r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származó 		       közösséghez tartozással összefüggő személyiségi 		        jog érvényesítése iránti keresettel</a:t>
            </a:r>
          </a:p>
          <a:p>
            <a:pPr algn="just"/>
            <a:endParaRPr lang="hu-HU" sz="1600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 smtClean="0">
                <a:latin typeface="Times New Roman" pitchFamily="18" charset="0"/>
                <a:cs typeface="Times New Roman" pitchFamily="18" charset="0"/>
              </a:rPr>
              <a:t>Jegyző birtokvédelmi ügyben hozott határozatának megváltoztatása iránti per</a:t>
            </a:r>
            <a:br>
              <a:rPr lang="hu-H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[új Pp. XLI. fejezet, Ptk. 5: 8. § (3) </a:t>
            </a:r>
            <a:r>
              <a:rPr lang="hu-HU" dirty="0" err="1" smtClean="0">
                <a:latin typeface="Times New Roman" pitchFamily="18" charset="0"/>
                <a:cs typeface="Times New Roman" pitchFamily="18" charset="0"/>
              </a:rPr>
              <a:t>bek</a:t>
            </a: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hu-HU" dirty="0" smtClean="0">
                <a:latin typeface="Times New Roman"/>
                <a:cs typeface="Times New Roman"/>
              </a:rPr>
              <a:t>]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/>
          </p:nvPr>
        </p:nvSpPr>
        <p:spPr>
          <a:xfrm>
            <a:off x="342720" y="2139480"/>
            <a:ext cx="6171840" cy="5960912"/>
          </a:xfrm>
        </p:spPr>
        <p:txBody>
          <a:bodyPr/>
          <a:lstStyle/>
          <a:p>
            <a:pPr algn="just"/>
            <a:endParaRPr lang="hu-H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Ptk. 5:8. § </a:t>
            </a:r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[Birtokvédelem a tényleges birtoklási helyzet alapján]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(1) A birtokos egy éven belül a jegyzőtől is kérheti az eredeti birtokállapot helyreállítását vagy a zavarás megszüntetését.</a:t>
            </a: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(2) A jegyző elrendeli az eredeti birtokállapot helyreállítását és a birtoksértőt a birtoksértő magatartástól eltiltja; kivéve, ha nyilvánvaló, hogy az, aki birtokvédelmet kért, nem jogosult a birtoklásra vagy birtoklásának megzavarását tűrni volt köteles. A jegyző - kérelemre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-jogosult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a hasznok, a károk és a költségek kérdésében is határozni.</a:t>
            </a: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(3) A jegyző határozata ellen közigazgatási úton jogorvoslatnak helye nincs. Az a fél, aki a jegyző birtokvédelem kérdésében hozott határozatát sérelmesnek tartja, a határozat kézbesítésétől számított tizenöt napon belül a bíróságtól a másik féllel szemben indított perben kérheti a határozat megváltoztatását.</a:t>
            </a: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(4) A jegyzőnek a birtoklás kérdésében hozott határozatát a meghozatalától számított három napon belül végre kell hajtani. A keresetindításnak a jegyző által hozott határozat végrehajtására nincs halasztó hatálya, kivéve, ha a jegyző a hasznok, károk és költségek kérdésében is határozatot hozott, és az érdekelt fél ebben a kérdésben vagy a birtoklás kérdésében pert indított.</a:t>
            </a: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(5) A bíróság elrendelheti a birtoklás kérdésében a jegyző által hozott határozat végrehajtásának felfüggesztését, ha a rendelkezésre álló adatok alapján a határozat megváltoztatása várható.</a:t>
            </a: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42720" y="364680"/>
            <a:ext cx="6171840" cy="1254992"/>
          </a:xfrm>
        </p:spPr>
        <p:txBody>
          <a:bodyPr/>
          <a:lstStyle/>
          <a:p>
            <a:pPr algn="ctr"/>
            <a:r>
              <a:rPr lang="hu-HU" b="1" dirty="0" smtClean="0">
                <a:latin typeface="Times New Roman" pitchFamily="18" charset="0"/>
                <a:cs typeface="Times New Roman" pitchFamily="18" charset="0"/>
              </a:rPr>
              <a:t>Jegyző birtokvédelmi ügyben hozott határozatának megváltoztatása iránti per</a:t>
            </a:r>
            <a:br>
              <a:rPr lang="hu-H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[új Pp. XLI. fejezet, Ptk. 5: 8. § (3) </a:t>
            </a:r>
            <a:r>
              <a:rPr lang="hu-HU" dirty="0" err="1" smtClean="0">
                <a:latin typeface="Times New Roman" pitchFamily="18" charset="0"/>
                <a:cs typeface="Times New Roman" pitchFamily="18" charset="0"/>
              </a:rPr>
              <a:t>bek</a:t>
            </a: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hu-HU" dirty="0" smtClean="0">
                <a:latin typeface="Times New Roman"/>
                <a:cs typeface="Times New Roman"/>
              </a:rPr>
              <a:t>]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/>
          </p:nvPr>
        </p:nvSpPr>
        <p:spPr>
          <a:xfrm>
            <a:off x="342720" y="1331640"/>
            <a:ext cx="6171840" cy="7488832"/>
          </a:xfrm>
        </p:spPr>
        <p:txBody>
          <a:bodyPr/>
          <a:lstStyle/>
          <a:p>
            <a:pPr algn="just"/>
            <a:endParaRPr lang="hu-H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4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400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200" i="1" dirty="0" smtClean="0">
                <a:latin typeface="Times New Roman" pitchFamily="18" charset="0"/>
                <a:cs typeface="Times New Roman" pitchFamily="18" charset="0"/>
              </a:rPr>
              <a:t>Jegyző határozata a birtokvitában érintett felekre, e személyek egymás közti viszonyára tartalmaz rendelkezéseket, amennyiben valamely érintett fél sérelmesnek tartja a határozatot magára nézve, úgy az ellenérdekű féllel szemben pert kell indítania. A bíróság a jegyző határozatának megalapozottságát vizsgálja. </a:t>
            </a:r>
            <a:endParaRPr lang="hu-HU" sz="1200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400" b="1" dirty="0" smtClean="0">
                <a:latin typeface="Times New Roman" pitchFamily="18" charset="0"/>
                <a:cs typeface="Times New Roman" pitchFamily="18" charset="0"/>
              </a:rPr>
              <a:t>eljáró bíróság:</a:t>
            </a:r>
          </a:p>
          <a:p>
            <a:pPr algn="just"/>
            <a:r>
              <a:rPr lang="hu-HU" sz="14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- kizárólagos illetékesség (jegyző székhelye )</a:t>
            </a:r>
          </a:p>
          <a:p>
            <a:pPr algn="just"/>
            <a:r>
              <a:rPr lang="hu-HU" sz="1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- bíró kizárási okok</a:t>
            </a:r>
          </a:p>
          <a:p>
            <a:pPr algn="just"/>
            <a:endParaRPr lang="hu-H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400" b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hu-HU" sz="1400" b="1" dirty="0" smtClean="0">
                <a:latin typeface="Times New Roman" pitchFamily="18" charset="0"/>
                <a:cs typeface="Times New Roman" pitchFamily="18" charset="0"/>
              </a:rPr>
              <a:t>eresetindítási határidő: </a:t>
            </a:r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kézbesítéstől 15 nap</a:t>
            </a:r>
          </a:p>
          <a:p>
            <a:pPr algn="just"/>
            <a:r>
              <a:rPr lang="hu-HU" sz="1400" b="1" dirty="0" smtClean="0">
                <a:latin typeface="Times New Roman" pitchFamily="18" charset="0"/>
                <a:cs typeface="Times New Roman" pitchFamily="18" charset="0"/>
              </a:rPr>
              <a:t>keresetlevél kötelező tartalmi elemei:</a:t>
            </a:r>
          </a:p>
          <a:p>
            <a:pPr algn="just"/>
            <a:r>
              <a:rPr lang="hu-HU" sz="14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- hivatal, határozat megjelölése</a:t>
            </a:r>
          </a:p>
          <a:p>
            <a:pPr algn="just"/>
            <a:r>
              <a:rPr lang="hu-HU" sz="1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- jogi képviselő becsatolt meghatalmazása a perre is kiterjed</a:t>
            </a:r>
          </a:p>
          <a:p>
            <a:pPr algn="just"/>
            <a:r>
              <a:rPr lang="hu-HU" sz="1400" b="1" dirty="0" smtClean="0">
                <a:latin typeface="Times New Roman" pitchFamily="18" charset="0"/>
                <a:cs typeface="Times New Roman" pitchFamily="18" charset="0"/>
              </a:rPr>
              <a:t>keresetlevél benyújtásának helye:</a:t>
            </a:r>
          </a:p>
          <a:p>
            <a:pPr algn="just"/>
            <a:r>
              <a:rPr lang="hu-HU" sz="1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jegyző</a:t>
            </a:r>
          </a:p>
          <a:p>
            <a:pPr algn="just"/>
            <a:r>
              <a:rPr lang="hu-HU" sz="1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	- alapügy iratainak digitalizálása/megőrzése</a:t>
            </a:r>
          </a:p>
          <a:p>
            <a:pPr algn="just"/>
            <a:r>
              <a:rPr lang="hu-HU" sz="1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	- bírósághoz felterjesztés 8 napon belül</a:t>
            </a:r>
          </a:p>
          <a:p>
            <a:pPr algn="just"/>
            <a:r>
              <a:rPr lang="hu-HU" sz="1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	- keresetindítási határidő mulasztására igazolás</a:t>
            </a:r>
          </a:p>
          <a:p>
            <a:pPr algn="just"/>
            <a:r>
              <a:rPr lang="hu-HU" sz="1400" dirty="0">
                <a:latin typeface="Times New Roman" pitchFamily="18" charset="0"/>
                <a:cs typeface="Times New Roman" pitchFamily="18" charset="0"/>
              </a:rPr>
              <a:t>	p</a:t>
            </a:r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erbíróság</a:t>
            </a:r>
          </a:p>
          <a:p>
            <a:pPr algn="just"/>
            <a:r>
              <a:rPr lang="hu-HU" sz="1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	- 8 napon belül jegyző megkeresése</a:t>
            </a:r>
          </a:p>
          <a:p>
            <a:pPr algn="just"/>
            <a:r>
              <a:rPr lang="hu-HU" sz="1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	- keresetindítási határidő megtartott, ha azon belül a 		    bírósághoz nyújtja be</a:t>
            </a:r>
          </a:p>
          <a:p>
            <a:pPr algn="just"/>
            <a:r>
              <a:rPr lang="hu-HU" sz="1400" b="1" dirty="0" smtClean="0">
                <a:latin typeface="Times New Roman" pitchFamily="18" charset="0"/>
                <a:cs typeface="Times New Roman" pitchFamily="18" charset="0"/>
              </a:rPr>
              <a:t>végrehajtás felfüggesztése:</a:t>
            </a:r>
          </a:p>
          <a:p>
            <a:pPr algn="just"/>
            <a:r>
              <a:rPr lang="hu-HU" sz="14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- soron kívül, szükség szerint meghallgatás</a:t>
            </a:r>
          </a:p>
          <a:p>
            <a:pPr algn="just"/>
            <a:r>
              <a:rPr lang="hu-HU" sz="1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- külön fellebbezés, de arra tekintet nélkül végrehajtható</a:t>
            </a:r>
          </a:p>
          <a:p>
            <a:pPr algn="just"/>
            <a:r>
              <a:rPr lang="hu-HU" sz="1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- jegyzőnek haladéktalanul megküldi</a:t>
            </a:r>
          </a:p>
          <a:p>
            <a:pPr algn="just"/>
            <a:r>
              <a:rPr lang="hu-HU" sz="1400" b="1" dirty="0" smtClean="0">
                <a:latin typeface="Times New Roman" pitchFamily="18" charset="0"/>
                <a:cs typeface="Times New Roman" pitchFamily="18" charset="0"/>
              </a:rPr>
              <a:t>ítélet:</a:t>
            </a:r>
          </a:p>
          <a:p>
            <a:pPr algn="just"/>
            <a:r>
              <a:rPr lang="hu-HU" sz="14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400" b="1" dirty="0" smtClean="0">
                <a:latin typeface="Times New Roman" pitchFamily="18" charset="0"/>
                <a:cs typeface="Times New Roman" pitchFamily="18" charset="0"/>
              </a:rPr>
              <a:t>rendelkezés a keresetről</a:t>
            </a:r>
          </a:p>
          <a:p>
            <a:pPr algn="just"/>
            <a:r>
              <a:rPr lang="hu-HU" sz="14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- kereset elutasítása, mert érdemben helyes a határozat</a:t>
            </a:r>
          </a:p>
          <a:p>
            <a:pPr algn="just"/>
            <a:r>
              <a:rPr lang="hu-HU" sz="1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- határozat egészben vagy részben történő megváltoztatása</a:t>
            </a:r>
          </a:p>
          <a:p>
            <a:pPr algn="just"/>
            <a:endParaRPr lang="hu-HU" sz="1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400" b="1" dirty="0" smtClean="0">
                <a:latin typeface="Times New Roman" pitchFamily="18" charset="0"/>
                <a:cs typeface="Times New Roman" pitchFamily="18" charset="0"/>
              </a:rPr>
              <a:t>	határozattal elbírált hasznok, károk, költségekről szóló  döntés</a:t>
            </a:r>
          </a:p>
          <a:p>
            <a:pPr algn="just"/>
            <a:r>
              <a:rPr lang="hu-HU" sz="14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- akkor is, ha a kereset csak a birtoklás kérdésében</a:t>
            </a:r>
          </a:p>
          <a:p>
            <a:pPr algn="just"/>
            <a:r>
              <a:rPr lang="hu-HU" sz="1400" b="1" dirty="0" smtClean="0">
                <a:latin typeface="Times New Roman" pitchFamily="18" charset="0"/>
                <a:cs typeface="Times New Roman" pitchFamily="18" charset="0"/>
              </a:rPr>
              <a:t>perorvoslat:  </a:t>
            </a:r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felülvizsgálat kizárt</a:t>
            </a: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 smtClean="0">
                <a:latin typeface="Times New Roman" pitchFamily="18" charset="0"/>
                <a:cs typeface="Times New Roman" pitchFamily="18" charset="0"/>
              </a:rPr>
              <a:t>Iparjogvédelmi perek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/>
          </p:nvPr>
        </p:nvSpPr>
        <p:spPr>
          <a:xfrm>
            <a:off x="342720" y="1763688"/>
            <a:ext cx="6171840" cy="5678592"/>
          </a:xfrm>
        </p:spPr>
        <p:txBody>
          <a:bodyPr/>
          <a:lstStyle/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 találmányok szabadalmi oltalmáról szóló 1995. évi XXXIII. törvény (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Szbt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.)</a:t>
            </a: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 védjegyről és a földrajzi árujelzők oltalmáról szóló 1997. évi XI. törvény (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Vjt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.)</a:t>
            </a: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 szabadalmi ügyvivőkről szóló 1995. évi XXXII. </a:t>
            </a:r>
            <a:r>
              <a:rPr lang="hu-HU" sz="1600" smtClean="0">
                <a:latin typeface="Times New Roman" pitchFamily="18" charset="0"/>
                <a:cs typeface="Times New Roman" pitchFamily="18" charset="0"/>
              </a:rPr>
              <a:t>törvény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dirty="0" smtClean="0"/>
          </a:p>
          <a:p>
            <a:endParaRPr lang="hu-H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42720" y="364680"/>
            <a:ext cx="6171840" cy="1038968"/>
          </a:xfrm>
        </p:spPr>
        <p:txBody>
          <a:bodyPr/>
          <a:lstStyle/>
          <a:p>
            <a:pPr algn="ctr"/>
            <a:r>
              <a:rPr lang="hu-HU" b="1" dirty="0" smtClean="0">
                <a:latin typeface="Times New Roman" pitchFamily="18" charset="0"/>
                <a:cs typeface="Times New Roman" pitchFamily="18" charset="0"/>
              </a:rPr>
              <a:t>Iparjogvédelmi perek</a:t>
            </a:r>
            <a:endParaRPr lang="hu-H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/>
          </p:nvPr>
        </p:nvSpPr>
        <p:spPr>
          <a:xfrm>
            <a:off x="404664" y="1259632"/>
            <a:ext cx="6171840" cy="7632848"/>
          </a:xfrm>
        </p:spPr>
        <p:txBody>
          <a:bodyPr/>
          <a:lstStyle/>
          <a:p>
            <a:pPr algn="just"/>
            <a:endParaRPr lang="hu-H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szabályalkalmazás:</a:t>
            </a: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Pp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. általános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szabályai a 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külön jogszabályokba foglalt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eltérésekkel</a:t>
            </a:r>
          </a:p>
          <a:p>
            <a:pPr algn="just"/>
            <a:endParaRPr lang="hu-H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egyes </a:t>
            </a:r>
            <a:r>
              <a:rPr lang="hu-HU" sz="1600" b="1" dirty="0">
                <a:latin typeface="Times New Roman" pitchFamily="18" charset="0"/>
                <a:cs typeface="Times New Roman" pitchFamily="18" charset="0"/>
              </a:rPr>
              <a:t>iparjogvédelmi 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perek:</a:t>
            </a:r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1. szabadalmi perek</a:t>
            </a:r>
          </a:p>
          <a:p>
            <a:pPr algn="just"/>
            <a:r>
              <a:rPr lang="hu-HU" sz="16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	1.1. törvény által nevesített perek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    [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Szbt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. 104. § (1)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bek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.]</a:t>
            </a:r>
          </a:p>
          <a:p>
            <a:pPr algn="just"/>
            <a:endParaRPr lang="hu-H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	-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szabadalmi 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kényszerengedély 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   megadása, módosítása, visszavonása </a:t>
            </a:r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	   </a:t>
            </a:r>
            <a:r>
              <a:rPr lang="hu-HU" sz="1600" dirty="0" smtClean="0">
                <a:latin typeface="Times New Roman"/>
                <a:cs typeface="Times New Roman"/>
              </a:rPr>
              <a:t>[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Szbt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. 31. §</a:t>
            </a:r>
            <a:r>
              <a:rPr lang="hu-HU" sz="1600" dirty="0" smtClean="0">
                <a:latin typeface="Times New Roman"/>
                <a:cs typeface="Times New Roman"/>
              </a:rPr>
              <a:t>]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-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előhasználati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és a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továbbhasználati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jog, valamint 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  UPOV Egyezményben 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szabályozott egyes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		  jogosultságok 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fennállásával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kapcsolatos</a:t>
            </a:r>
          </a:p>
          <a:p>
            <a:pPr algn="just"/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  </a:t>
            </a:r>
            <a:r>
              <a:rPr lang="hu-HU" sz="1600" dirty="0" smtClean="0">
                <a:latin typeface="Times New Roman"/>
                <a:cs typeface="Times New Roman"/>
              </a:rPr>
              <a:t>[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Szbt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. 21. §</a:t>
            </a:r>
            <a:r>
              <a:rPr lang="hu-HU" sz="1600" dirty="0" smtClean="0">
                <a:latin typeface="Times New Roman"/>
                <a:cs typeface="Times New Roman"/>
              </a:rPr>
              <a:t>]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- találmány- vagy szabadalombitorlás miatti </a:t>
            </a:r>
          </a:p>
          <a:p>
            <a:pPr lvl="0" algn="just"/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 </a:t>
            </a:r>
            <a:r>
              <a:rPr lang="hu-HU" sz="1600" dirty="0" smtClean="0">
                <a:latin typeface="Times New Roman"/>
                <a:cs typeface="Times New Roman"/>
              </a:rPr>
              <a:t>[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Szbt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. 34-35. §</a:t>
            </a:r>
            <a:r>
              <a:rPr lang="hu-HU" sz="1600" dirty="0" smtClean="0">
                <a:latin typeface="Times New Roman"/>
                <a:cs typeface="Times New Roman"/>
              </a:rPr>
              <a:t>]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1.2. törvény által külön nem nevesített perek</a:t>
            </a:r>
            <a:endParaRPr lang="hu-HU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	    [</a:t>
            </a:r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Szbt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. 104. § (17) </a:t>
            </a:r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bek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.]</a:t>
            </a: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	-  közös 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találmány esetén a szabadalmi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		   igényjogosultság </a:t>
            </a:r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részarányával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, 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   a 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találmány </a:t>
            </a:r>
            <a:r>
              <a:rPr lang="hu-HU" sz="1600" i="1" dirty="0">
                <a:latin typeface="Times New Roman" pitchFamily="18" charset="0"/>
                <a:cs typeface="Times New Roman" pitchFamily="18" charset="0"/>
              </a:rPr>
              <a:t>szolgálati jellegével 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vagy a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	    	   szabadalom </a:t>
            </a:r>
            <a:r>
              <a:rPr lang="hu-HU" sz="1600" i="1" dirty="0">
                <a:latin typeface="Times New Roman" pitchFamily="18" charset="0"/>
                <a:cs typeface="Times New Roman" pitchFamily="18" charset="0"/>
              </a:rPr>
              <a:t>átruházásával 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kapcsolatos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perek</a:t>
            </a:r>
          </a:p>
          <a:p>
            <a:pPr algn="just"/>
            <a:endParaRPr lang="hu-HU" sz="1600" baseline="30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aseline="30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aseline="30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aseline="30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aseline="30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aseline="30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400" baseline="30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400" baseline="30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400" baseline="30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400" baseline="30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400" baseline="30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400" baseline="30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400" baseline="30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400" baseline="30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400" baseline="30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400" baseline="30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400" baseline="30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400" baseline="30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400" baseline="30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400" baseline="30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400" baseline="30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400" baseline="30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400" baseline="30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400" baseline="30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400" baseline="30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400" baseline="30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400" baseline="30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400" baseline="30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 smtClean="0">
                <a:latin typeface="Times New Roman" pitchFamily="18" charset="0"/>
                <a:cs typeface="Times New Roman" pitchFamily="18" charset="0"/>
              </a:rPr>
              <a:t>Iparjogvédelmi perek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/>
          </p:nvPr>
        </p:nvSpPr>
        <p:spPr>
          <a:xfrm>
            <a:off x="342720" y="1331640"/>
            <a:ext cx="6171840" cy="6110640"/>
          </a:xfrm>
        </p:spPr>
        <p:txBody>
          <a:bodyPr/>
          <a:lstStyle/>
          <a:p>
            <a:pPr algn="just"/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2. Védjegyperek</a:t>
            </a:r>
          </a:p>
          <a:p>
            <a:pPr algn="just"/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		</a:t>
            </a:r>
          </a:p>
          <a:p>
            <a:pPr algn="just"/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3. További perek, amelyekben a szabadalmi perek szabályait kell alkalmazni</a:t>
            </a:r>
          </a:p>
          <a:p>
            <a:pPr algn="just"/>
            <a:endParaRPr lang="hu-HU" sz="1600" b="1" u="sng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mikroelektronikai félvezető termékek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topográfiájának oltalmával kapcsolatos perek [1991: XXXIX. tv. 24. § (1) és (2)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bek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.]</a:t>
            </a:r>
          </a:p>
          <a:p>
            <a:pPr algn="just"/>
            <a:endParaRPr lang="hu-H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használati minták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oltalmával kapcsolatos perek [1991. évi XXXVIII. tv. 38. §]</a:t>
            </a: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b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ormatervezési minták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oltalmával kapcsolatos perek [2001: XLVIII. tv., Tanács 6/2002/EK rendelete ]</a:t>
            </a:r>
          </a:p>
          <a:p>
            <a:pPr algn="just"/>
            <a:endParaRPr lang="hu-H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4.  Földrajzi </a:t>
            </a:r>
            <a:r>
              <a:rPr lang="hu-HU" sz="1600" b="1" dirty="0">
                <a:latin typeface="Times New Roman" pitchFamily="18" charset="0"/>
                <a:cs typeface="Times New Roman" pitchFamily="18" charset="0"/>
              </a:rPr>
              <a:t>árujelzők 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oltalmával kapcsolatos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perek</a:t>
            </a: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védjegyperek 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szabályait kell alkalmazni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Vjt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. 115.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§]</a:t>
            </a:r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/>
              <a:cs typeface="Times New Roman"/>
            </a:endParaRPr>
          </a:p>
          <a:p>
            <a:pPr algn="just"/>
            <a:endParaRPr lang="hu-HU" sz="1600" dirty="0">
              <a:latin typeface="Times New Roman"/>
              <a:cs typeface="Times New Roman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b="1" dirty="0" smtClean="0"/>
              <a:t/>
            </a:r>
            <a:br>
              <a:rPr lang="hu-HU" sz="1600" b="1" dirty="0" smtClean="0"/>
            </a:br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42720" y="364680"/>
            <a:ext cx="6171840" cy="1182984"/>
          </a:xfrm>
        </p:spPr>
        <p:txBody>
          <a:bodyPr/>
          <a:lstStyle/>
          <a:p>
            <a:pPr algn="ctr"/>
            <a:r>
              <a:rPr lang="hu-HU" b="1" dirty="0" smtClean="0">
                <a:latin typeface="Times New Roman" pitchFamily="18" charset="0"/>
                <a:cs typeface="Times New Roman" pitchFamily="18" charset="0"/>
              </a:rPr>
              <a:t>Szabadalmi perek eljárási szabályai</a:t>
            </a:r>
            <a:endParaRPr lang="hu-H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/>
          </p:nvPr>
        </p:nvSpPr>
        <p:spPr>
          <a:xfrm>
            <a:off x="332656" y="1331640"/>
            <a:ext cx="6171840" cy="7056784"/>
          </a:xfrm>
        </p:spPr>
        <p:txBody>
          <a:bodyPr/>
          <a:lstStyle/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b="1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ljáró bíróság	</a:t>
            </a:r>
          </a:p>
          <a:p>
            <a:pPr algn="just"/>
            <a:r>
              <a:rPr lang="hu-HU" sz="16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	hatáskör és illetékesség:</a:t>
            </a:r>
          </a:p>
          <a:p>
            <a:pPr algn="just"/>
            <a:r>
              <a:rPr lang="hu-HU" sz="16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	-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Fővárosi 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Törvényszék 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- kizárólagos illetékesség</a:t>
            </a:r>
          </a:p>
          <a:p>
            <a:pPr algn="just"/>
            <a:r>
              <a:rPr lang="hu-HU" sz="1600" i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Szbt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. 104. § (1) </a:t>
            </a:r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bek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.]</a:t>
            </a: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	[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Szbt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. 104. § (17)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bek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.].</a:t>
            </a:r>
          </a:p>
          <a:p>
            <a:pPr algn="just"/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/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összetétel:</a:t>
            </a:r>
            <a:endParaRPr lang="hu-HU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	- három 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hivatásos bíróból álló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tanácsban, 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akik közül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	  két 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tag felsőfokú műszaki vagy ezzel egyenértékű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	  szakképesítéssel 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rendelkezik </a:t>
            </a:r>
            <a:r>
              <a:rPr lang="hu-HU" sz="1600" dirty="0" smtClean="0">
                <a:latin typeface="Times New Roman"/>
                <a:cs typeface="Times New Roman"/>
              </a:rPr>
              <a:t>[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Szbt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. 87.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§</a:t>
            </a:r>
            <a:r>
              <a:rPr lang="hu-HU" sz="1600" dirty="0" smtClean="0">
                <a:latin typeface="Times New Roman"/>
                <a:cs typeface="Times New Roman"/>
              </a:rPr>
              <a:t>]</a:t>
            </a:r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szabadalmi </a:t>
            </a:r>
            <a:r>
              <a:rPr lang="hu-HU" sz="1600" b="1" dirty="0">
                <a:latin typeface="Times New Roman" pitchFamily="18" charset="0"/>
                <a:cs typeface="Times New Roman" pitchFamily="18" charset="0"/>
              </a:rPr>
              <a:t>perek mindkét csoportjára irányadó </a:t>
            </a:r>
            <a:r>
              <a:rPr lang="hu-HU" sz="1600" b="1" u="sng" dirty="0" smtClean="0">
                <a:latin typeface="Times New Roman" pitchFamily="18" charset="0"/>
                <a:cs typeface="Times New Roman" pitchFamily="18" charset="0"/>
              </a:rPr>
              <a:t>közös különös </a:t>
            </a:r>
            <a:r>
              <a:rPr lang="hu-HU" sz="1600" b="1" dirty="0">
                <a:latin typeface="Times New Roman" pitchFamily="18" charset="0"/>
                <a:cs typeface="Times New Roman" pitchFamily="18" charset="0"/>
              </a:rPr>
              <a:t>eljárási szabályok </a:t>
            </a:r>
          </a:p>
          <a:p>
            <a:pPr lvl="0"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- 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nyilvánosság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kizárása [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Szbt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. 89.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§]</a:t>
            </a:r>
          </a:p>
          <a:p>
            <a:pPr lvl="0" algn="just"/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bíró kizárási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okok</a:t>
            </a:r>
          </a:p>
          <a:p>
            <a:pPr lvl="0"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  aki 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a Szellemi Tulajdon Nemzeti Hivatala határozatának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   meghozatalában 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részt vett, valamint az ilyen személy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   	   hozzátartozója [Szbt.90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§]</a:t>
            </a:r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- 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meghatalmazott: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szabadalmi 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ügyvivő'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 [1995: XXXII. tv. 27/A-27/I. §]</a:t>
            </a:r>
          </a:p>
          <a:p>
            <a:pPr algn="just"/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szakvélemény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kérhető: a  Szellemi Tulajdon 	    	  Nemzeti Hivatal mellett működő iparjogvédelmi szakértői 	  testülettől [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Szbt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. 115/T. §]</a:t>
            </a: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b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zabadalombitorlási perek </a:t>
            </a:r>
            <a:r>
              <a:rPr lang="hu-HU" sz="1600" b="1" u="sng" dirty="0" smtClean="0">
                <a:latin typeface="Times New Roman" pitchFamily="18" charset="0"/>
                <a:cs typeface="Times New Roman" pitchFamily="18" charset="0"/>
              </a:rPr>
              <a:t>külön különleges 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szabályai </a:t>
            </a: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Szbt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. 104. § (2)-(18)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bek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.]</a:t>
            </a: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 smtClean="0">
                <a:latin typeface="Times New Roman" pitchFamily="18" charset="0"/>
                <a:cs typeface="Times New Roman" pitchFamily="18" charset="0"/>
              </a:rPr>
              <a:t>szabadalombitorlási perek </a:t>
            </a:r>
            <a:r>
              <a:rPr lang="hu-HU" b="1" u="sng" dirty="0" smtClean="0">
                <a:latin typeface="Times New Roman" pitchFamily="18" charset="0"/>
                <a:cs typeface="Times New Roman" pitchFamily="18" charset="0"/>
              </a:rPr>
              <a:t>külön különleges </a:t>
            </a:r>
            <a:r>
              <a:rPr lang="hu-HU" b="1" dirty="0" smtClean="0">
                <a:latin typeface="Times New Roman" pitchFamily="18" charset="0"/>
                <a:cs typeface="Times New Roman" pitchFamily="18" charset="0"/>
              </a:rPr>
              <a:t>szabályai </a:t>
            </a:r>
            <a:br>
              <a:rPr lang="hu-H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hu-HU" dirty="0" err="1" smtClean="0">
                <a:latin typeface="Times New Roman" pitchFamily="18" charset="0"/>
                <a:cs typeface="Times New Roman" pitchFamily="18" charset="0"/>
              </a:rPr>
              <a:t>Szbt</a:t>
            </a: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. 104. § (2)-(18) </a:t>
            </a:r>
            <a:r>
              <a:rPr lang="hu-HU" dirty="0" err="1" smtClean="0">
                <a:latin typeface="Times New Roman" pitchFamily="18" charset="0"/>
                <a:cs typeface="Times New Roman" pitchFamily="18" charset="0"/>
              </a:rPr>
              <a:t>bek</a:t>
            </a: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.]</a:t>
            </a:r>
            <a:br>
              <a:rPr lang="hu-HU" dirty="0" smtClean="0">
                <a:latin typeface="Times New Roman" pitchFamily="18" charset="0"/>
                <a:cs typeface="Times New Roman" pitchFamily="18" charset="0"/>
              </a:rPr>
            </a:b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/>
          </p:nvPr>
        </p:nvSpPr>
        <p:spPr>
          <a:xfrm>
            <a:off x="342720" y="1403648"/>
            <a:ext cx="6171840" cy="7344816"/>
          </a:xfrm>
        </p:spPr>
        <p:txBody>
          <a:bodyPr/>
          <a:lstStyle/>
          <a:p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jogvédelmi szükséghelyzetben</a:t>
            </a:r>
          </a:p>
          <a:p>
            <a:r>
              <a:rPr lang="hu-HU" sz="16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ha a késedelem helyrehozhatatlan károkat okozna </a:t>
            </a:r>
          </a:p>
          <a:p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- valószínűsíthető a bizonyítékok megsemmisítésének 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 	   kockázata</a:t>
            </a:r>
          </a:p>
          <a:p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- ellenfél meghallgatása nélkül is elrendelhetőek</a:t>
            </a:r>
          </a:p>
          <a:p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- mindkét intézkedés elrendelését biztosítékadáshoz kötheti a 	   bíróság</a:t>
            </a:r>
          </a:p>
          <a:p>
            <a:endParaRPr lang="hu-H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ideiglenes intézkedés</a:t>
            </a:r>
          </a:p>
          <a:p>
            <a:pPr marL="342900" indent="-342900"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	- a 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kérelmező különös méltánylást érdemlő jogvédelméhez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    szükségesnek: </a:t>
            </a:r>
          </a:p>
          <a:p>
            <a:pPr marL="342900" indent="-342900" algn="just"/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	ha 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a kérelmező igazolja, hogy a találmány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		szabadalmi 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oltalom alatt áll,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és azt, hogy 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ő a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	szabadalmas 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vagy olyan hasznosító, aki jogosult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	saját 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nevében fellépni a bitorlással szemben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algn="just"/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-   az 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eset összes körülményeire tekintettel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helye van 		    ellenvalószínűsítésnek</a:t>
            </a:r>
          </a:p>
          <a:p>
            <a:pPr marL="342900" indent="-342900" algn="just"/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- nincs helye, ha a 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szabadalombitorlás megkezdése óta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6  	   hónap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, illetve a kérelmezőnek a bitorlásról és a bitorló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   személyéről 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való tudomásszerzése óta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60 nap 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már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eltelt</a:t>
            </a:r>
          </a:p>
          <a:p>
            <a:pPr marL="342900" indent="-342900"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endParaRPr lang="hu-HU" sz="16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2. előzetes bizonyítás</a:t>
            </a: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- már 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a per megindítása előtt is elrendelhető, ha a szabadalmás a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   bitorlás 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tényét vagy veszélyét elvárható mértékben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  	   valószínűsítette</a:t>
            </a: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 smtClean="0">
                <a:latin typeface="Times New Roman" pitchFamily="18" charset="0"/>
                <a:cs typeface="Times New Roman" pitchFamily="18" charset="0"/>
              </a:rPr>
              <a:t>Védjegyperek eljárási szabályai</a:t>
            </a:r>
            <a:br>
              <a:rPr lang="hu-HU" b="1" dirty="0" smtClean="0">
                <a:latin typeface="Times New Roman" pitchFamily="18" charset="0"/>
                <a:cs typeface="Times New Roman" pitchFamily="18" charset="0"/>
              </a:rPr>
            </a:b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/>
          </p:nvPr>
        </p:nvSpPr>
        <p:spPr>
          <a:xfrm>
            <a:off x="342720" y="1331640"/>
            <a:ext cx="6171840" cy="7416824"/>
          </a:xfrm>
        </p:spPr>
        <p:txBody>
          <a:bodyPr/>
          <a:lstStyle/>
          <a:p>
            <a:pPr algn="just"/>
            <a:endParaRPr lang="hu-H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eljáró bíróság</a:t>
            </a:r>
          </a:p>
          <a:p>
            <a:pPr algn="just"/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		hatáskör és illetékesség</a:t>
            </a:r>
          </a:p>
          <a:p>
            <a:pPr algn="just"/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		</a:t>
            </a:r>
          </a:p>
          <a:p>
            <a:pPr algn="just"/>
            <a:r>
              <a:rPr lang="hu-HU" sz="1600" b="1" i="1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Fővárosi Törvényszé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k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kizárólagos 			illetékessége alá</a:t>
            </a:r>
          </a:p>
          <a:p>
            <a:pPr lvl="0"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	-   védjegy</a:t>
            </a:r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bitorlás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miatt,</a:t>
            </a:r>
          </a:p>
          <a:p>
            <a:pPr lvl="0"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	-  védjegynek a képviselő, illetve az ügynök 		   	    általi </a:t>
            </a:r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használatától való eltiltása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iránt,</a:t>
            </a:r>
          </a:p>
          <a:p>
            <a:pPr lvl="0"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	- védjegy</a:t>
            </a:r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oltalmi igény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vagy a védjegyoltalom 		     átruházása iránt, valamint</a:t>
            </a:r>
          </a:p>
          <a:p>
            <a:pPr lvl="0"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	- közösségi védjegy használatától való eltiltás</a:t>
            </a:r>
            <a:r>
              <a:rPr lang="hu-HU" sz="1600" baseline="30000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		    iránt indított perek [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Vjt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. 95. §]</a:t>
            </a:r>
          </a:p>
          <a:p>
            <a:pPr lvl="0"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hu-HU" sz="1600" i="1" dirty="0" smtClean="0">
                <a:latin typeface="Times New Roman" pitchFamily="18" charset="0"/>
                <a:cs typeface="Times New Roman" pitchFamily="18" charset="0"/>
              </a:rPr>
              <a:t>törvényszék</a:t>
            </a:r>
          </a:p>
          <a:p>
            <a:pPr lvl="0"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	-  védjeggyel kapcsolatos minden más jogvita</a:t>
            </a:r>
          </a:p>
          <a:p>
            <a:pPr lvl="0" algn="just"/>
            <a:endParaRPr lang="hu-H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összetétel</a:t>
            </a: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	három hivatásos bíróból álló tanács</a:t>
            </a:r>
          </a:p>
          <a:p>
            <a:pPr algn="just"/>
            <a:endParaRPr lang="hu-H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ideiglenes intézkedés/előzetes bizonyítás</a:t>
            </a: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védjegybitorlás iránti perekben megegyeznek a szabadalombitorlási perek szabályaival </a:t>
            </a: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különös szabályok (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megegyeznek a szabadalmi perek különös szabályaival )</a:t>
            </a:r>
            <a:endParaRPr lang="hu-H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	- nyilvánosság kizárása</a:t>
            </a: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	- bíró kizárása</a:t>
            </a: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	- szabadalmi ügyvivők eljárása</a:t>
            </a: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		  [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Vjt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. 95. § (16)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bek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.]</a:t>
            </a: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603</TotalTime>
  <Words>746</Words>
  <Application>Microsoft Office PowerPoint</Application>
  <PresentationFormat>Diavetítés a képernyőre (4:3 oldalarány)</PresentationFormat>
  <Paragraphs>808</Paragraphs>
  <Slides>21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21</vt:i4>
      </vt:variant>
    </vt:vector>
  </HeadingPairs>
  <TitlesOfParts>
    <vt:vector size="22" baseType="lpstr">
      <vt:lpstr>Office Theme</vt:lpstr>
      <vt:lpstr>Egyes személyiségi jogok érvényesítése iránti perek [új Pp. XXXVIII. fejezet] </vt:lpstr>
      <vt:lpstr>a sajtószabadságról és a médiatartalmak alapvető szabályairól szóló 2010. évi CIV.  törvény 12. §</vt:lpstr>
      <vt:lpstr>Sajtó- helyreigazítás iránti per [új Pp. XXXVIII.  fejezet 134.] </vt:lpstr>
      <vt:lpstr>Sajtó- helyreigazítás iránti per [új Pp. XXXVIII.  fejezet 134.] </vt:lpstr>
      <vt:lpstr>Sajtó- helyreigazítás iránti per [új Pp. XXXVIII.  fejezet 134.] </vt:lpstr>
      <vt:lpstr>Sajtó- helyreigazítás iránti per [új Pp. XXXVIII.  fejezet 134.] </vt:lpstr>
      <vt:lpstr>Sajtó- helyreigazítás iránti per [új Pp. XXXVIII.  fejezet 134.] </vt:lpstr>
      <vt:lpstr>Képmáshoz és a hangfelvételhez való jog érvényesítése iránti személyiségi jogi per  [új Pp. XXXVIII.  fejezet 135. és Ptk. 2:48. §]</vt:lpstr>
      <vt:lpstr>Képmáshoz és a hangfelvételhez való jog érvényesítése iránti személyiségi jogi per  [új Pp. XXXVIII.  fejezet 135.]</vt:lpstr>
      <vt:lpstr>Képmáshoz és a hangfelvételhez való jog érvényesítése iránti személyiségi jogi per  [új Pp. XXXVIII.  fejezet 135.]</vt:lpstr>
      <vt:lpstr>Közösséghez tartozással összefüggő személyiségi jogi per</vt:lpstr>
      <vt:lpstr>Közösséghez tartozással összefüggő személyiségi jogi per [új Pp. XXXVIII.  fejezet 136. és Ptk. 2:54. § (5) bek. ]</vt:lpstr>
      <vt:lpstr>Közösséghez tartozással összefüggő személyiségi jogi per [új Pp. XXXVIII.  fejezet 136. és Ptk. 2:54. § (5) bek. ]</vt:lpstr>
      <vt:lpstr>Jegyző birtokvédelmi ügyben hozott határozatának megváltoztatása iránti per [új Pp. XLI. fejezet, Ptk. 5: 8. § (3) bek.] </vt:lpstr>
      <vt:lpstr>Jegyző birtokvédelmi ügyben hozott határozatának megváltoztatása iránti per [új Pp. XLI. fejezet, Ptk. 5: 8. § (3) bek.] </vt:lpstr>
      <vt:lpstr>Iparjogvédelmi perek</vt:lpstr>
      <vt:lpstr>Iparjogvédelmi perek</vt:lpstr>
      <vt:lpstr>Iparjogvédelmi perek</vt:lpstr>
      <vt:lpstr>Szabadalmi perek eljárási szabályai</vt:lpstr>
      <vt:lpstr>szabadalombitorlási perek külön különleges szabályai  [Szbt. 104. § (2)-(18) bek.] </vt:lpstr>
      <vt:lpstr>Védjegyperek eljárási szabályai 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subject/>
  <dc:creator>Molnár Dolli</dc:creator>
  <dc:description/>
  <cp:lastModifiedBy>Széchenyi István Egyetem</cp:lastModifiedBy>
  <cp:revision>102</cp:revision>
  <dcterms:created xsi:type="dcterms:W3CDTF">2016-11-14T07:54:32Z</dcterms:created>
  <dcterms:modified xsi:type="dcterms:W3CDTF">2017-04-26T07:52:49Z</dcterms:modified>
  <dc:language>hu-HU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Company">
    <vt:lpwstr>Hewlett-Packard Company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Diavetítés a képernyőre (4:3 oldalarány)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9</vt:i4>
  </property>
</Properties>
</file>