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6858000" cy="9144000" type="screen4x3"/>
  <p:notesSz cx="7559675" cy="10691813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15" autoAdjust="0"/>
    <p:restoredTop sz="94660"/>
  </p:normalViewPr>
  <p:slideViewPr>
    <p:cSldViewPr>
      <p:cViewPr varScale="1">
        <p:scale>
          <a:sx n="51" d="100"/>
          <a:sy n="51" d="100"/>
        </p:scale>
        <p:origin x="-1416" y="-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52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42720" y="2139480"/>
            <a:ext cx="6171840" cy="5302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52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6171840" cy="530280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52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3011760" cy="530280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3505320" y="2139480"/>
            <a:ext cx="3011760" cy="530280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52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42720" y="364680"/>
            <a:ext cx="6171840" cy="7076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52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301176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42720" y="4909680"/>
            <a:ext cx="301176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3505320" y="2139480"/>
            <a:ext cx="3011760" cy="530280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52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3011760" cy="530280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3505320" y="2139480"/>
            <a:ext cx="301176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3505320" y="4909680"/>
            <a:ext cx="301176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52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301176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3505320" y="2139480"/>
            <a:ext cx="301176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342720" y="4909680"/>
            <a:ext cx="617184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52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617184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342720" y="4909680"/>
            <a:ext cx="617184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52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301176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505320" y="2139480"/>
            <a:ext cx="301176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3505320" y="4909680"/>
            <a:ext cx="301176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342720" y="4909680"/>
            <a:ext cx="301176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52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6171840" cy="530280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42720" y="2139480"/>
            <a:ext cx="6171840" cy="530280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4" name="Kép 33"/>
          <p:cNvPicPr/>
          <p:nvPr/>
        </p:nvPicPr>
        <p:blipFill>
          <a:blip r:embed="rId2" cstate="print"/>
          <a:stretch/>
        </p:blipFill>
        <p:spPr>
          <a:xfrm>
            <a:off x="342720" y="2328840"/>
            <a:ext cx="6171840" cy="4924080"/>
          </a:xfrm>
          <a:prstGeom prst="rect">
            <a:avLst/>
          </a:prstGeom>
          <a:ln>
            <a:noFill/>
          </a:ln>
        </p:spPr>
      </p:pic>
      <p:pic>
        <p:nvPicPr>
          <p:cNvPr id="35" name="Kép 34"/>
          <p:cNvPicPr/>
          <p:nvPr/>
        </p:nvPicPr>
        <p:blipFill>
          <a:blip r:embed="rId2" cstate="print"/>
          <a:stretch/>
        </p:blipFill>
        <p:spPr>
          <a:xfrm>
            <a:off x="342720" y="2328840"/>
            <a:ext cx="6171840" cy="4924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52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hu-H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Címszöveg formátumának szerkesztése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6171840" cy="530280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Vázlatszöveg formátumának szerkesztése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hu-H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Második vázlatszint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Harmadik vázlatszint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hu-H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Negyedik vázlatszint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Ötödik vázlatszint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Hatodik vázlatszint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Hetedik vázlatszint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sz="2000" b="1" dirty="0">
                <a:latin typeface="Times New Roman" pitchFamily="18" charset="0"/>
                <a:cs typeface="Times New Roman" pitchFamily="18" charset="0"/>
              </a:rPr>
              <a:t>A különleges perek köre és a különleges szabályozás indokai</a:t>
            </a: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/>
          </p:nvPr>
        </p:nvSpPr>
        <p:spPr>
          <a:xfrm>
            <a:off x="342720" y="1331640"/>
            <a:ext cx="6171840" cy="6552728"/>
          </a:xfrm>
        </p:spPr>
        <p:txBody>
          <a:bodyPr/>
          <a:lstStyle/>
          <a:p>
            <a:pPr algn="just"/>
            <a:r>
              <a:rPr lang="hu-HU" dirty="0">
                <a:latin typeface="Times New Roman" pitchFamily="18" charset="0"/>
                <a:cs typeface="Times New Roman" pitchFamily="18" charset="0"/>
              </a:rPr>
              <a:t>A polgári per tárgyául, megannyi </a:t>
            </a:r>
            <a:r>
              <a:rPr lang="hu-HU" b="1" u="sng" dirty="0">
                <a:latin typeface="Times New Roman" pitchFamily="18" charset="0"/>
                <a:cs typeface="Times New Roman" pitchFamily="18" charset="0"/>
              </a:rPr>
              <a:t>különböző típusú életviszonyból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 fakadó jogvédelmi szükséglet szolgálhat. </a:t>
            </a:r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Egy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, alapvetően a vagyoni viszonyok körében felmerülő jogvita elbírálására modellezett processzus csak bizonyos korrekciókkal lehet alkalmas arra, hogy más jellegű viszonyokhoz kapcsolódóan biztosítsa a hatékony jogvédelem eljárási eszközrendszerét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dirty="0">
                <a:latin typeface="Times New Roman" pitchFamily="18" charset="0"/>
                <a:cs typeface="Times New Roman" pitchFamily="18" charset="0"/>
              </a:rPr>
              <a:t>Vannak a perjognak valamennyi perre irányadó, közönséges szabályai és egyes pertípusoknak vannak eltérő rendelkezései.</a:t>
            </a:r>
          </a:p>
          <a:p>
            <a:pPr algn="just"/>
            <a:r>
              <a:rPr lang="hu-HU" dirty="0">
                <a:latin typeface="Times New Roman" pitchFamily="18" charset="0"/>
                <a:cs typeface="Times New Roman" pitchFamily="18" charset="0"/>
              </a:rPr>
              <a:t>A jogalkotó részletesen rögzítette az általános szabályok szerinti peres eljárás normáit, azonban a különös szabályokban szereplő eltérésekkel. </a:t>
            </a:r>
          </a:p>
          <a:p>
            <a:pPr algn="just"/>
            <a:r>
              <a:rPr lang="hu-HU" dirty="0">
                <a:latin typeface="Times New Roman" pitchFamily="18" charset="0"/>
                <a:cs typeface="Times New Roman" pitchFamily="18" charset="0"/>
              </a:rPr>
              <a:t>A különös szabályok szerinti </a:t>
            </a:r>
            <a:r>
              <a:rPr lang="hu-HU" b="1" dirty="0">
                <a:latin typeface="Times New Roman" pitchFamily="18" charset="0"/>
                <a:cs typeface="Times New Roman" pitchFamily="18" charset="0"/>
              </a:rPr>
              <a:t>eltérések:</a:t>
            </a:r>
          </a:p>
          <a:p>
            <a:pPr algn="just"/>
            <a:r>
              <a:rPr lang="hu-H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többletszabályt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tartalmaznak az általánoshoz képest, így 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azt </a:t>
            </a:r>
            <a:r>
              <a:rPr lang="hu-HU" b="1" dirty="0">
                <a:latin typeface="Times New Roman" pitchFamily="18" charset="0"/>
                <a:cs typeface="Times New Roman" pitchFamily="18" charset="0"/>
              </a:rPr>
              <a:t>kiegészítik</a:t>
            </a:r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kizárják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egyes általános szabály alkalmazását az adott 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különleges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perben, így az általánost lerontja</a:t>
            </a:r>
          </a:p>
          <a:p>
            <a:pPr algn="just"/>
            <a:r>
              <a:rPr lang="hu-H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módosítja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az általános szabály tartalmát az adott 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különleges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per céljának megfelelően.</a:t>
            </a:r>
          </a:p>
          <a:p>
            <a:endParaRPr lang="hu-H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sz="2000" b="1" dirty="0" smtClean="0">
                <a:latin typeface="Times New Roman" pitchFamily="18" charset="0"/>
                <a:cs typeface="Times New Roman" pitchFamily="18" charset="0"/>
              </a:rPr>
              <a:t>Különös indokok</a:t>
            </a:r>
            <a:endParaRPr lang="hu-H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/>
          </p:nvPr>
        </p:nvSpPr>
        <p:spPr>
          <a:xfrm>
            <a:off x="342720" y="1619672"/>
            <a:ext cx="6171840" cy="3096344"/>
          </a:xfrm>
        </p:spPr>
        <p:txBody>
          <a:bodyPr/>
          <a:lstStyle/>
          <a:p>
            <a:pPr algn="just"/>
            <a:r>
              <a:rPr lang="hu-HU" dirty="0">
                <a:latin typeface="Times New Roman" pitchFamily="18" charset="0"/>
                <a:cs typeface="Times New Roman" pitchFamily="18" charset="0"/>
              </a:rPr>
              <a:t>A jogalkotót </a:t>
            </a:r>
            <a:r>
              <a:rPr lang="hu-HU" b="1" u="sng" dirty="0">
                <a:latin typeface="Times New Roman" pitchFamily="18" charset="0"/>
                <a:cs typeface="Times New Roman" pitchFamily="18" charset="0"/>
              </a:rPr>
              <a:t>különböző indokok</a:t>
            </a:r>
            <a:r>
              <a:rPr lang="hu-H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vezetik arra, hogy az általános szabályok mellett különleges szabályokat is adjon.  Ilyen lehet a per tárgyául szolgáló életviszony speciális jellege, a közérdek, vagy a különös méltánylást érdemlő magánérdek, a pert megelőző eljárás miatt szükségessé váló különös szabályozás, az eljárás gyorsítása, a jogvita elbírálásához szükséges speciális szakértelem.</a:t>
            </a: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sz="2000" b="1" dirty="0" smtClean="0">
                <a:latin typeface="Times New Roman" pitchFamily="18" charset="0"/>
                <a:cs typeface="Times New Roman" pitchFamily="18" charset="0"/>
              </a:rPr>
              <a:t>Eltérő szabályok jogforrási helye</a:t>
            </a:r>
            <a:endParaRPr lang="hu-H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/>
          </p:nvPr>
        </p:nvSpPr>
        <p:spPr>
          <a:xfrm>
            <a:off x="342720" y="1907704"/>
            <a:ext cx="6171840" cy="6120680"/>
          </a:xfrm>
        </p:spPr>
        <p:txBody>
          <a:bodyPr/>
          <a:lstStyle/>
          <a:p>
            <a:pPr algn="just"/>
            <a:r>
              <a:rPr lang="hu-HU" dirty="0">
                <a:latin typeface="Times New Roman" pitchFamily="18" charset="0"/>
                <a:cs typeface="Times New Roman" pitchFamily="18" charset="0"/>
              </a:rPr>
              <a:t>A különleges pereknek az általánostól eltérő szabályait ugyan a </a:t>
            </a:r>
            <a:r>
              <a:rPr lang="hu-HU" b="1" dirty="0">
                <a:latin typeface="Times New Roman" pitchFamily="18" charset="0"/>
                <a:cs typeface="Times New Roman" pitchFamily="18" charset="0"/>
              </a:rPr>
              <a:t>Pp. külön részében találjuk, emellett más anyagi jogi jogszabályokban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is fellelhetők (gazdasági társaságokkal kapcsolatos perek, cégekkel kapcsolatos perek, társadalmi szervezetekkel kapcsolatos perek, iparjogvédelmi perek). </a:t>
            </a:r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dirty="0">
                <a:latin typeface="Times New Roman" pitchFamily="18" charset="0"/>
                <a:cs typeface="Times New Roman" pitchFamily="18" charset="0"/>
              </a:rPr>
              <a:t>Az is előfordul, hogy mind a </a:t>
            </a:r>
            <a:r>
              <a:rPr lang="hu-HU" b="1" dirty="0">
                <a:latin typeface="Times New Roman" pitchFamily="18" charset="0"/>
                <a:cs typeface="Times New Roman" pitchFamily="18" charset="0"/>
              </a:rPr>
              <a:t>Pp. általános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részében, mind más, anyagi jogszabályban található rendelkezés az adott perre, így pl. a váltó és értékpapírperek [Pp. 38. §, 125. § (2) és (4) </a:t>
            </a:r>
            <a:r>
              <a:rPr lang="hu-HU" dirty="0" err="1">
                <a:latin typeface="Times New Roman" pitchFamily="18" charset="0"/>
                <a:cs typeface="Times New Roman" pitchFamily="18" charset="0"/>
              </a:rPr>
              <a:t>bek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., 217. § (4) </a:t>
            </a:r>
            <a:r>
              <a:rPr lang="hu-HU" dirty="0" err="1">
                <a:latin typeface="Times New Roman" pitchFamily="18" charset="0"/>
                <a:cs typeface="Times New Roman" pitchFamily="18" charset="0"/>
              </a:rPr>
              <a:t>bek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., 234. § (1) </a:t>
            </a:r>
            <a:r>
              <a:rPr lang="hu-HU" dirty="0" err="1">
                <a:latin typeface="Times New Roman" pitchFamily="18" charset="0"/>
                <a:cs typeface="Times New Roman" pitchFamily="18" charset="0"/>
              </a:rPr>
              <a:t>bek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.].</a:t>
            </a: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dirty="0">
                <a:latin typeface="Times New Roman" pitchFamily="18" charset="0"/>
                <a:cs typeface="Times New Roman" pitchFamily="18" charset="0"/>
              </a:rPr>
              <a:t>Az is előfordul, hogy a </a:t>
            </a:r>
            <a:r>
              <a:rPr lang="hu-HU" dirty="0" err="1">
                <a:latin typeface="Times New Roman" pitchFamily="18" charset="0"/>
                <a:cs typeface="Times New Roman" pitchFamily="18" charset="0"/>
              </a:rPr>
              <a:t>Pp-ben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 szabályozott különleges per speciális rendelkezése a </a:t>
            </a:r>
            <a:r>
              <a:rPr lang="hu-HU" b="1" dirty="0">
                <a:latin typeface="Times New Roman" pitchFamily="18" charset="0"/>
                <a:cs typeface="Times New Roman" pitchFamily="18" charset="0"/>
              </a:rPr>
              <a:t>Pp. általános szabályai között lelhető fel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, így pl. végrehajtási igényperben az igénylő részéről kizárt az igazolási kérelem előterjesztése.</a:t>
            </a:r>
          </a:p>
          <a:p>
            <a:pPr algn="just"/>
            <a:r>
              <a:rPr lang="hu-H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hu-HU" b="1" u="sng" dirty="0">
                <a:latin typeface="Times New Roman" pitchFamily="18" charset="0"/>
                <a:cs typeface="Times New Roman" pitchFamily="18" charset="0"/>
              </a:rPr>
              <a:t>Csakis időtálló jogintézmények nyerjenek különleges perként szabályozást a perjogi kódexben</a:t>
            </a:r>
            <a:r>
              <a:rPr lang="hu-HU" b="1" u="sng" dirty="0" smtClean="0">
                <a:latin typeface="Times New Roman" pitchFamily="18" charset="0"/>
                <a:cs typeface="Times New Roman" pitchFamily="18" charset="0"/>
              </a:rPr>
              <a:t>!</a:t>
            </a:r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endParaRPr lang="hu-H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sz="2000" b="1" dirty="0" smtClean="0">
                <a:latin typeface="Times New Roman" pitchFamily="18" charset="0"/>
                <a:cs typeface="Times New Roman" pitchFamily="18" charset="0"/>
              </a:rPr>
              <a:t>Per tárgyára tekintettel</a:t>
            </a:r>
            <a:endParaRPr lang="hu-H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/>
          </p:nvPr>
        </p:nvSpPr>
        <p:spPr>
          <a:xfrm>
            <a:off x="342720" y="2139480"/>
            <a:ext cx="6171840" cy="2864568"/>
          </a:xfrm>
        </p:spPr>
        <p:txBody>
          <a:bodyPr/>
          <a:lstStyle/>
          <a:p>
            <a:pPr algn="just"/>
            <a:r>
              <a:rPr lang="hu-HU" dirty="0">
                <a:latin typeface="Times New Roman" pitchFamily="18" charset="0"/>
                <a:cs typeface="Times New Roman" pitchFamily="18" charset="0"/>
              </a:rPr>
              <a:t>Az egységes eljárási rend alapján a felek személye, a felek minősége, a pertárgy értéke önmagában nem olyan érték amely önmagában indokolná és szükségessé tenné a külön eljárásrend kialakítását. </a:t>
            </a:r>
          </a:p>
          <a:p>
            <a:pPr algn="just"/>
            <a:r>
              <a:rPr lang="hu-HU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b="1" u="sng" dirty="0">
                <a:latin typeface="Times New Roman" pitchFamily="18" charset="0"/>
                <a:cs typeface="Times New Roman" pitchFamily="18" charset="0"/>
              </a:rPr>
              <a:t>per tárgyára</a:t>
            </a:r>
            <a:r>
              <a:rPr lang="hu-H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tekintettel azonban differenciálni szükséges.</a:t>
            </a:r>
          </a:p>
          <a:p>
            <a:pPr algn="just"/>
            <a:r>
              <a:rPr lang="hu-H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hu-HU" b="1" u="sng" dirty="0">
                <a:latin typeface="Times New Roman" pitchFamily="18" charset="0"/>
                <a:cs typeface="Times New Roman" pitchFamily="18" charset="0"/>
              </a:rPr>
              <a:t>A per tárgyához kapcsolódóan, milyen szempont, mi adja a különleges szabályozás indokát?</a:t>
            </a:r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endParaRPr lang="hu-H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sz="2000" b="1" dirty="0" smtClean="0">
                <a:latin typeface="Times New Roman" pitchFamily="18" charset="0"/>
                <a:cs typeface="Times New Roman" pitchFamily="18" charset="0"/>
              </a:rPr>
              <a:t>Per tárgya speciális életviszonyból fakadó igény</a:t>
            </a:r>
            <a:endParaRPr lang="hu-H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/>
          </p:nvPr>
        </p:nvSpPr>
        <p:spPr>
          <a:xfrm>
            <a:off x="342720" y="1331640"/>
            <a:ext cx="6171840" cy="7056784"/>
          </a:xfrm>
        </p:spPr>
        <p:txBody>
          <a:bodyPr/>
          <a:lstStyle/>
          <a:p>
            <a:pPr algn="just"/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Elsősorban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a perben érvényesíteni kívánt igény alapjául szolgáló </a:t>
            </a:r>
            <a:r>
              <a:rPr lang="hu-HU" b="1" dirty="0">
                <a:latin typeface="Times New Roman" pitchFamily="18" charset="0"/>
                <a:cs typeface="Times New Roman" pitchFamily="18" charset="0"/>
              </a:rPr>
              <a:t>életviszony speciális jellege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 amikor az eljárási szabályok megállapítása során figyelemmel kell lenni a </a:t>
            </a:r>
            <a:r>
              <a:rPr lang="hu-HU" b="1" dirty="0">
                <a:latin typeface="Times New Roman" pitchFamily="18" charset="0"/>
                <a:cs typeface="Times New Roman" pitchFamily="18" charset="0"/>
              </a:rPr>
              <a:t>közérdekre vagy  a különös méltánylást érdemlő magánérdek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re. </a:t>
            </a:r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Pl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. a személyállapoti perek, ahol az ember legszemélyesebb és legszenzibilisebb életviszonyai kerülnek elbírálásra, vagy a kiskorúak, illetve a hiányos belátási képességgel rendelkező nagykorúak védelme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dirty="0">
                <a:latin typeface="Times New Roman" pitchFamily="18" charset="0"/>
                <a:cs typeface="Times New Roman" pitchFamily="18" charset="0"/>
              </a:rPr>
              <a:t>A közérdek vagy a különös méltánylást érdemlő magánérdek védelme más típusú eljárásokban az eljárást gyorsító különös szabályok megalkotását igényli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dirty="0">
                <a:latin typeface="Times New Roman" pitchFamily="18" charset="0"/>
                <a:cs typeface="Times New Roman" pitchFamily="18" charset="0"/>
              </a:rPr>
              <a:t>A különös szabályozás további indoka, ha a per tárgya valamely </a:t>
            </a:r>
            <a:r>
              <a:rPr lang="hu-HU" b="1" dirty="0">
                <a:latin typeface="Times New Roman" pitchFamily="18" charset="0"/>
                <a:cs typeface="Times New Roman" pitchFamily="18" charset="0"/>
              </a:rPr>
              <a:t>más eljárás vagy az abban hozott döntés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 jogot vagy jogilag védett érdeket sértő jellegének vizsgálata az ilyen sérelem esetén, annak orvoslása. Ezeket a pereket szükségszerűen megelőzik, esetleg kísérik más jogalkalmazó- jogérvényesítő mechanizmusok, így pl. iparjogvédelmi perek, végrehajtási perek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dirty="0">
                <a:latin typeface="Times New Roman" pitchFamily="18" charset="0"/>
                <a:cs typeface="Times New Roman" pitchFamily="18" charset="0"/>
              </a:rPr>
              <a:t>A specialitás szükségességét veti fel a közjogi elem. A közjogi elem - mind anyagi jogi, mind eljárásjogi szempontból - a </a:t>
            </a:r>
            <a:r>
              <a:rPr lang="hu-HU" b="1" dirty="0">
                <a:latin typeface="Times New Roman" pitchFamily="18" charset="0"/>
                <a:cs typeface="Times New Roman" pitchFamily="18" charset="0"/>
              </a:rPr>
              <a:t>közigazgatási aktusok felülvizsgálata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során jelenik 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meg</a:t>
            </a:r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dirty="0" smtClean="0">
                <a:latin typeface="Times New Roman"/>
                <a:cs typeface="Times New Roman"/>
              </a:rPr>
              <a:t>[vö. 2017: I. tv.]</a:t>
            </a:r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dirty="0"/>
              <a:t> </a:t>
            </a:r>
          </a:p>
          <a:p>
            <a:pPr algn="just"/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endParaRPr lang="hu-H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sz="2000" b="1" dirty="0" smtClean="0">
                <a:latin typeface="Times New Roman" pitchFamily="18" charset="0"/>
                <a:cs typeface="Times New Roman" pitchFamily="18" charset="0"/>
              </a:rPr>
              <a:t>Ügyek bizonyos csoportjára nézve </a:t>
            </a:r>
            <a:endParaRPr lang="hu-H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/>
          </p:nvPr>
        </p:nvSpPr>
        <p:spPr>
          <a:xfrm>
            <a:off x="404664" y="1547664"/>
            <a:ext cx="6171840" cy="6768752"/>
          </a:xfrm>
        </p:spPr>
        <p:txBody>
          <a:bodyPr/>
          <a:lstStyle/>
          <a:p>
            <a:pPr algn="just"/>
            <a:endParaRPr lang="hu-H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személyállapoti </a:t>
            </a:r>
            <a:r>
              <a:rPr lang="hu-HU" b="1" dirty="0">
                <a:latin typeface="Times New Roman" pitchFamily="18" charset="0"/>
                <a:cs typeface="Times New Roman" pitchFamily="18" charset="0"/>
              </a:rPr>
              <a:t>perek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: a </a:t>
            </a:r>
            <a:r>
              <a:rPr lang="hu-HU" b="1" dirty="0">
                <a:latin typeface="Times New Roman" pitchFamily="18" charset="0"/>
                <a:cs typeface="Times New Roman" pitchFamily="18" charset="0"/>
              </a:rPr>
              <a:t>házasság és a család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alkotmányos védelme, a </a:t>
            </a:r>
            <a:r>
              <a:rPr lang="hu-HU" b="1" dirty="0">
                <a:latin typeface="Times New Roman" pitchFamily="18" charset="0"/>
                <a:cs typeface="Times New Roman" pitchFamily="18" charset="0"/>
              </a:rPr>
              <a:t>kiskorú gyerme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k mindenek felett álló érdekvédelme, mint fokozottan védett jogi tárgy az általánostól való eltérést indokol. </a:t>
            </a:r>
          </a:p>
          <a:p>
            <a:pPr algn="just"/>
            <a:r>
              <a:rPr lang="hu-HU" dirty="0">
                <a:latin typeface="Times New Roman" pitchFamily="18" charset="0"/>
                <a:cs typeface="Times New Roman" pitchFamily="18" charset="0"/>
              </a:rPr>
              <a:t>a Ptk. aktualizált tartalmát az eljárási szabályoknak is megfelelően le kellett képeznie, így megjelent az örökbefogadás felbontása iránti per, a szülői felügyelettel kapcsolatos perek körében pedig a szülői felügyeleti jogok rendezésével összefüggő egyes perek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b="1" dirty="0">
                <a:latin typeface="Times New Roman" pitchFamily="18" charset="0"/>
                <a:cs typeface="Times New Roman" pitchFamily="18" charset="0"/>
              </a:rPr>
              <a:t>munkaügyi perek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1973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. január 1. napjától került be  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a ma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hatályos Pp-be különleges perként a munkaügyi bíróság előtt folyó eljárás. Mind a történeti hagyományok, mind az életviszonyok sajátossága indokolja a munkaügyi per különleges szabályozását. A munkaviszony </a:t>
            </a:r>
            <a:r>
              <a:rPr lang="hu-HU" b="1" dirty="0">
                <a:latin typeface="Times New Roman" pitchFamily="18" charset="0"/>
                <a:cs typeface="Times New Roman" pitchFamily="18" charset="0"/>
              </a:rPr>
              <a:t>alá- fölérendeltségi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b="1" dirty="0">
                <a:latin typeface="Times New Roman" pitchFamily="18" charset="0"/>
                <a:cs typeface="Times New Roman" pitchFamily="18" charset="0"/>
              </a:rPr>
              <a:t>viszonyt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 jelenít meg, amelyben a munkavállaló a "gyengébb" fél. A felek e viszonyban nem egyenrangúak, hanem az egyik a másiktól függ, neki kiszolgáltatott, így a perben biztosított az ügyfél</a:t>
            </a:r>
            <a:r>
              <a:rPr lang="hu-HU" b="1" dirty="0">
                <a:latin typeface="Times New Roman" pitchFamily="18" charset="0"/>
                <a:cs typeface="Times New Roman" pitchFamily="18" charset="0"/>
              </a:rPr>
              <a:t>egyenlőség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. Társadalmi jelentőségénél fogva kiemelt és fokozottan kényes jogviszonyban felmerülő jogvita eldöntése sajátos szabályokat kíván, többletjogokkal védeni szükséges a munkavállaló sokszorosan hátrányos helyzetét alapul véve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sz="2000" b="1" dirty="0" smtClean="0">
                <a:latin typeface="Times New Roman" pitchFamily="18" charset="0"/>
                <a:cs typeface="Times New Roman" pitchFamily="18" charset="0"/>
              </a:rPr>
              <a:t>Ügyek bizonyos csoportjára nézve </a:t>
            </a:r>
            <a:endParaRPr lang="hu-HU" sz="2000" dirty="0"/>
          </a:p>
        </p:txBody>
      </p:sp>
      <p:sp>
        <p:nvSpPr>
          <p:cNvPr id="3" name="Alcím 2"/>
          <p:cNvSpPr>
            <a:spLocks noGrp="1"/>
          </p:cNvSpPr>
          <p:nvPr>
            <p:ph type="subTitle"/>
          </p:nvPr>
        </p:nvSpPr>
        <p:spPr>
          <a:xfrm>
            <a:off x="342720" y="1475656"/>
            <a:ext cx="6171840" cy="5904656"/>
          </a:xfrm>
        </p:spPr>
        <p:txBody>
          <a:bodyPr/>
          <a:lstStyle/>
          <a:p>
            <a:pPr algn="just"/>
            <a:r>
              <a:rPr lang="hu-HU" b="1" dirty="0">
                <a:latin typeface="Times New Roman" pitchFamily="18" charset="0"/>
                <a:cs typeface="Times New Roman" pitchFamily="18" charset="0"/>
              </a:rPr>
              <a:t>sajtó- helyreigazítási per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: a jogsértő személye és a jogsértő eszköz egyaránt sajátos. A jogsértő személyéből fakadóan a </a:t>
            </a:r>
            <a:r>
              <a:rPr lang="hu-HU" b="1" dirty="0">
                <a:latin typeface="Times New Roman" pitchFamily="18" charset="0"/>
                <a:cs typeface="Times New Roman" pitchFamily="18" charset="0"/>
              </a:rPr>
              <a:t>jogsértés sajátos jelleget ölt,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amely a jogvédelem speciális voltát is indokolja. A sajtó- helyreigazítás célja nem elsősorban a jogsértő elmarasztalása, hanem a sérelem legalább ugyanolyan esélyekkel megvalósuló orvoslása, mint ahogy a sérelem bekövetkezett. </a:t>
            </a:r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Ehhez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elengedhetetlen a peres eljárás fokozott gyorsasággal történő befejeződése: "</a:t>
            </a:r>
            <a:r>
              <a:rPr lang="hu-HU" i="1" dirty="0">
                <a:latin typeface="Times New Roman" pitchFamily="18" charset="0"/>
                <a:cs typeface="Times New Roman" pitchFamily="18" charset="0"/>
              </a:rPr>
              <a:t>Amilyen hirtelen a köztudatba került a valótlanság, a valós tényeket is olyan gyorsan célszerű a nyilvánosság elé tárni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". E pertípus funkciója a sérelmet szenvedett fél gyors és hatékony jogvédelemben részesítése. </a:t>
            </a:r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dirty="0">
                <a:latin typeface="Times New Roman" pitchFamily="18" charset="0"/>
                <a:cs typeface="Times New Roman" pitchFamily="18" charset="0"/>
              </a:rPr>
              <a:t>A személyiségi jogok kiemelt jogi tárgy magyar perjogi tradíciók és a terjedelmes bírósági esetjog mellett az anyagi jog és az eljárásjog szimbiózisára épül a szabályozás, amelyben legfontosabb szabályozási igény a per és a pert megelőző sajtó- helyreigazítási eljárás kapcsolata, az eljárás valódi gyorsítását szolgáló rendelkezések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sz="2000" b="1" dirty="0" smtClean="0">
                <a:latin typeface="Times New Roman" pitchFamily="18" charset="0"/>
                <a:cs typeface="Times New Roman" pitchFamily="18" charset="0"/>
              </a:rPr>
              <a:t>Ügyek bizonyos csoportjára nézve </a:t>
            </a:r>
            <a:endParaRPr lang="hu-HU" sz="2000" dirty="0"/>
          </a:p>
        </p:txBody>
      </p:sp>
      <p:sp>
        <p:nvSpPr>
          <p:cNvPr id="3" name="Alcím 2"/>
          <p:cNvSpPr>
            <a:spLocks noGrp="1"/>
          </p:cNvSpPr>
          <p:nvPr>
            <p:ph type="subTitle"/>
          </p:nvPr>
        </p:nvSpPr>
        <p:spPr>
          <a:xfrm>
            <a:off x="342720" y="1907704"/>
            <a:ext cx="6171840" cy="3672408"/>
          </a:xfrm>
        </p:spPr>
        <p:txBody>
          <a:bodyPr/>
          <a:lstStyle/>
          <a:p>
            <a:pPr algn="just"/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egyes </a:t>
            </a:r>
            <a:r>
              <a:rPr lang="hu-HU" b="1" dirty="0">
                <a:latin typeface="Times New Roman" pitchFamily="18" charset="0"/>
                <a:cs typeface="Times New Roman" pitchFamily="18" charset="0"/>
              </a:rPr>
              <a:t>további személyiségi jogi perek</a:t>
            </a:r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megváltozott anyagi jogi jogszabályi környezet és a felgyorsult világunk kihívásai miatt megkívánt hatékony jogvédelem biztosítása érdekében került megalkotásra 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mind a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képmásper, mind a 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gyűlöletbeszéd-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per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endParaRPr lang="hu-H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sz="2000" b="1" dirty="0" smtClean="0">
                <a:latin typeface="Times New Roman" pitchFamily="18" charset="0"/>
                <a:cs typeface="Times New Roman" pitchFamily="18" charset="0"/>
              </a:rPr>
              <a:t>Ügyek bizonyos csoportjára nézve </a:t>
            </a:r>
            <a:endParaRPr lang="hu-HU" sz="2000" dirty="0"/>
          </a:p>
        </p:txBody>
      </p:sp>
      <p:sp>
        <p:nvSpPr>
          <p:cNvPr id="3" name="Alcím 2"/>
          <p:cNvSpPr>
            <a:spLocks noGrp="1"/>
          </p:cNvSpPr>
          <p:nvPr>
            <p:ph type="subTitle"/>
          </p:nvPr>
        </p:nvSpPr>
        <p:spPr>
          <a:xfrm>
            <a:off x="342720" y="2139480"/>
            <a:ext cx="6171840" cy="3152600"/>
          </a:xfrm>
        </p:spPr>
        <p:txBody>
          <a:bodyPr/>
          <a:lstStyle/>
          <a:p>
            <a:pPr algn="just"/>
            <a:r>
              <a:rPr lang="hu-HU" b="1" dirty="0">
                <a:latin typeface="Times New Roman" pitchFamily="18" charset="0"/>
                <a:cs typeface="Times New Roman" pitchFamily="18" charset="0"/>
              </a:rPr>
              <a:t>végrehajtási perek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: a bírósági végrehajtás egyoldalú kérelemre induló </a:t>
            </a:r>
            <a:r>
              <a:rPr lang="hu-HU" dirty="0" err="1">
                <a:latin typeface="Times New Roman" pitchFamily="18" charset="0"/>
                <a:cs typeface="Times New Roman" pitchFamily="18" charset="0"/>
              </a:rPr>
              <a:t>nemperes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 eljárás, amelynek keretei között nem elégséges  garancia mutatkozik a </a:t>
            </a:r>
            <a:r>
              <a:rPr lang="hu-HU" dirty="0" err="1">
                <a:latin typeface="Times New Roman" pitchFamily="18" charset="0"/>
                <a:cs typeface="Times New Roman" pitchFamily="18" charset="0"/>
              </a:rPr>
              <a:t>vh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. során felmerülő jogviták elbírálására, ehhez a felek kölcsönös meghallgatásán nyugvó, </a:t>
            </a:r>
            <a:r>
              <a:rPr lang="hu-HU" dirty="0" err="1">
                <a:latin typeface="Times New Roman" pitchFamily="18" charset="0"/>
                <a:cs typeface="Times New Roman" pitchFamily="18" charset="0"/>
              </a:rPr>
              <a:t>kontradiktórius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 eljárásra, perre van szükség. A végrehajtás, mint </a:t>
            </a:r>
            <a:r>
              <a:rPr lang="hu-HU" dirty="0" err="1">
                <a:latin typeface="Times New Roman" pitchFamily="18" charset="0"/>
                <a:cs typeface="Times New Roman" pitchFamily="18" charset="0"/>
              </a:rPr>
              <a:t>nemperes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 eljárásban felmerült kérdés elbírálása a peres eljárás garanciális szabályainak alkalmazását indokolja. </a:t>
            </a: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04664" y="395536"/>
            <a:ext cx="6171840" cy="1526400"/>
          </a:xfrm>
        </p:spPr>
        <p:txBody>
          <a:bodyPr/>
          <a:lstStyle/>
          <a:p>
            <a:pPr algn="ctr"/>
            <a:r>
              <a:rPr lang="hu-HU" sz="2000" b="1" dirty="0" smtClean="0">
                <a:latin typeface="Times New Roman" pitchFamily="18" charset="0"/>
                <a:cs typeface="Times New Roman" pitchFamily="18" charset="0"/>
              </a:rPr>
              <a:t>Ügyek bizonyos csoportjára nézve </a:t>
            </a:r>
            <a:endParaRPr lang="hu-HU" sz="2000" dirty="0"/>
          </a:p>
        </p:txBody>
      </p:sp>
      <p:sp>
        <p:nvSpPr>
          <p:cNvPr id="3" name="Alcím 2"/>
          <p:cNvSpPr>
            <a:spLocks noGrp="1"/>
          </p:cNvSpPr>
          <p:nvPr>
            <p:ph type="subTitle"/>
          </p:nvPr>
        </p:nvSpPr>
        <p:spPr>
          <a:xfrm>
            <a:off x="342720" y="2139480"/>
            <a:ext cx="6171840" cy="3080592"/>
          </a:xfrm>
        </p:spPr>
        <p:txBody>
          <a:bodyPr/>
          <a:lstStyle/>
          <a:p>
            <a:pPr algn="just"/>
            <a:r>
              <a:rPr lang="hu-HU" b="1" dirty="0">
                <a:latin typeface="Times New Roman" pitchFamily="18" charset="0"/>
                <a:cs typeface="Times New Roman" pitchFamily="18" charset="0"/>
              </a:rPr>
              <a:t>kollektív igényérvényesítési eljárások</a:t>
            </a:r>
          </a:p>
          <a:p>
            <a:pPr algn="just"/>
            <a:endParaRPr lang="hu-H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b="1" dirty="0">
                <a:latin typeface="Times New Roman" pitchFamily="18" charset="0"/>
                <a:cs typeface="Times New Roman" pitchFamily="18" charset="0"/>
              </a:rPr>
              <a:t>közérdekű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b="1" dirty="0">
                <a:latin typeface="Times New Roman" pitchFamily="18" charset="0"/>
                <a:cs typeface="Times New Roman" pitchFamily="18" charset="0"/>
              </a:rPr>
              <a:t>perek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, mint </a:t>
            </a:r>
            <a:r>
              <a:rPr lang="hu-HU" i="1" dirty="0" err="1">
                <a:latin typeface="Times New Roman" pitchFamily="18" charset="0"/>
                <a:cs typeface="Times New Roman" pitchFamily="18" charset="0"/>
              </a:rPr>
              <a:t>actio</a:t>
            </a:r>
            <a:r>
              <a:rPr lang="hu-H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i="1" dirty="0" err="1">
                <a:latin typeface="Times New Roman" pitchFamily="18" charset="0"/>
                <a:cs typeface="Times New Roman" pitchFamily="18" charset="0"/>
              </a:rPr>
              <a:t>polularis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, ahol a közérdek érvényesítés zajlik, az egyén anonim, a szabályok speciális jogterületeken, </a:t>
            </a:r>
            <a:r>
              <a:rPr lang="hu-HU" dirty="0" err="1">
                <a:latin typeface="Times New Roman" pitchFamily="18" charset="0"/>
                <a:cs typeface="Times New Roman" pitchFamily="18" charset="0"/>
              </a:rPr>
              <a:t>szektorális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 a szabályozás.</a:t>
            </a:r>
          </a:p>
          <a:p>
            <a:pPr algn="just"/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b="1" dirty="0">
                <a:latin typeface="Times New Roman" pitchFamily="18" charset="0"/>
                <a:cs typeface="Times New Roman" pitchFamily="18" charset="0"/>
              </a:rPr>
              <a:t>társult per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hu-HU" dirty="0" err="1">
                <a:latin typeface="Times New Roman" pitchFamily="18" charset="0"/>
                <a:cs typeface="Times New Roman" pitchFamily="18" charset="0"/>
              </a:rPr>
              <a:t>aggregált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 magánérdek érvényesítése, koordinált perlés, termékfelelősségi ügyek, szavatossági ügyek, 2013/396/EU ajánlás</a:t>
            </a:r>
          </a:p>
          <a:p>
            <a:pPr algn="just"/>
            <a:endParaRPr lang="hu-H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</TotalTime>
  <Words>1001</Words>
  <Application>Microsoft Office PowerPoint</Application>
  <PresentationFormat>Diavetítés a képernyőre (4:3 oldalarány)</PresentationFormat>
  <Paragraphs>105</Paragraphs>
  <Slides>10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1" baseType="lpstr">
      <vt:lpstr>Office Theme</vt:lpstr>
      <vt:lpstr>A különleges perek köre és a különleges szabályozás indokai </vt:lpstr>
      <vt:lpstr>Különös indokok</vt:lpstr>
      <vt:lpstr>Eltérő szabályok jogforrási helye</vt:lpstr>
      <vt:lpstr>Per tárgyára tekintettel</vt:lpstr>
      <vt:lpstr>Per tárgya speciális életviszonyból fakadó igény</vt:lpstr>
      <vt:lpstr>Ügyek bizonyos csoportjára nézve </vt:lpstr>
      <vt:lpstr>Ügyek bizonyos csoportjára nézve </vt:lpstr>
      <vt:lpstr>Ügyek bizonyos csoportjára nézve </vt:lpstr>
      <vt:lpstr>Ügyek bizonyos csoportjára nézve </vt:lpstr>
      <vt:lpstr>Ügyek bizonyos csoportjára nézve 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subject/>
  <dc:creator>Molnár Dolli</dc:creator>
  <dc:description/>
  <cp:lastModifiedBy>Széchenyi István Egyetem</cp:lastModifiedBy>
  <cp:revision>21</cp:revision>
  <dcterms:created xsi:type="dcterms:W3CDTF">2016-11-14T07:54:32Z</dcterms:created>
  <dcterms:modified xsi:type="dcterms:W3CDTF">2017-04-22T08:10:25Z</dcterms:modified>
  <dc:language>hu-HU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Company">
    <vt:lpwstr>Hewlett-Packard Company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Diavetítés a képernyőre (4:3 oldalarány)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9</vt:i4>
  </property>
</Properties>
</file>