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0" r:id="rId2"/>
  </p:sldMasterIdLst>
  <p:notesMasterIdLst>
    <p:notesMasterId r:id="rId33"/>
  </p:notesMasterIdLst>
  <p:handoutMasterIdLst>
    <p:handoutMasterId r:id="rId34"/>
  </p:handoutMasterIdLst>
  <p:sldIdLst>
    <p:sldId id="256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Century Gothic" panose="020B0502020202020204" pitchFamily="34" charset="0"/>
      <p:regular r:id="rId39"/>
      <p:bold r:id="rId40"/>
      <p:italic r:id="rId41"/>
      <p:boldItalic r:id="rId42"/>
    </p:embeddedFont>
  </p:embeddedFontLst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lórácska" initials="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81" autoAdjust="0"/>
  </p:normalViewPr>
  <p:slideViewPr>
    <p:cSldViewPr>
      <p:cViewPr>
        <p:scale>
          <a:sx n="97" d="100"/>
          <a:sy n="97" d="100"/>
        </p:scale>
        <p:origin x="-114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5" d="100"/>
          <a:sy n="105" d="100"/>
        </p:scale>
        <p:origin x="-247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7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1-30T20:00:54.935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390CD8D-014E-4B1E-98AC-8918C5FCBDCD}" type="datetimeFigureOut">
              <a:rPr lang="hu-HU"/>
              <a:pPr>
                <a:defRPr/>
              </a:pPr>
              <a:t>2015.02.05.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C0560F8-57E8-404F-9147-50E1B2FC267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56681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15FAC60-6709-4075-89D8-A7A6FAEE1BCD}" type="datetimeFigureOut">
              <a:rPr lang="hu-HU"/>
              <a:pPr>
                <a:defRPr/>
              </a:pPr>
              <a:t>2015.02.05.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F9D77C8-CB49-4F48-9E3E-8F1F10700017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462537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smtClean="0"/>
          </a:p>
        </p:txBody>
      </p:sp>
      <p:sp>
        <p:nvSpPr>
          <p:cNvPr id="17412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BA21E408-30DE-4969-A5F2-8F33CBED8342}" type="slidenum">
              <a:rPr lang="hu-HU" altLang="hu-HU"/>
              <a:pPr>
                <a:spcBef>
                  <a:spcPct val="0"/>
                </a:spcBef>
              </a:pPr>
              <a:t>1</a:t>
            </a:fld>
            <a:endParaRPr lang="hu-HU" alt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 userDrawn="1"/>
        </p:nvSpPr>
        <p:spPr>
          <a:xfrm>
            <a:off x="2916238" y="215900"/>
            <a:ext cx="5761037" cy="86360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 cap="none" baseline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14348" y="1714488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57290" y="3571876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Date:</a:t>
            </a:r>
            <a:r>
              <a:rPr lang="hu-HU" b="0"/>
              <a:t> </a:t>
            </a:r>
            <a:fld id="{9DC02CFB-DD3E-44F1-B9BC-40BFF140886D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1EF658F-CBFC-4C29-BAFF-ADE1173D88B4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69136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Date:</a:t>
            </a:r>
            <a:r>
              <a:rPr lang="hu-HU" b="0"/>
              <a:t> </a:t>
            </a:r>
            <a:fld id="{5A891D7A-0547-4C6C-86F6-B6E6CA78905F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771017C-AA64-4307-8684-EAF2E0113247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32382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155679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55576" y="292494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65E3FE27-33E4-46DF-A8D2-3719983C6851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03CBCA-F4A9-439F-A707-A30371180AB4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1849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Egyenes összekötő 4"/>
          <p:cNvCxnSpPr/>
          <p:nvPr userDrawn="1"/>
        </p:nvCxnSpPr>
        <p:spPr>
          <a:xfrm>
            <a:off x="0" y="1214438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2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6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Date:</a:t>
            </a:r>
            <a:r>
              <a:rPr lang="hu-HU" b="0"/>
              <a:t> </a:t>
            </a:r>
            <a:fld id="{852D050F-580D-4812-A730-0A59C15EE327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66A048-C34A-4F09-8D8E-802ECBB7C62E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8093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11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4A186ECA-2BB6-4A6E-9D6C-935E855F93A3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8" name="Dia számának hely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A7F430-00BF-4172-B89F-8FDF53F589F2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911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ia számának hely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29C712-CE6C-4553-9D7F-80EC3930D2B6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  <p:sp>
        <p:nvSpPr>
          <p:cNvPr id="5" name="Dátum hely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D5CC9B08-C99F-4C1D-99C4-BDB9763CA7A7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</p:spTree>
    <p:extLst>
      <p:ext uri="{BB962C8B-B14F-4D97-AF65-F5344CB8AC3E}">
        <p14:creationId xmlns:p14="http://schemas.microsoft.com/office/powerpoint/2010/main" val="3934028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7257490C-83BC-4598-9073-8B9B23EA63C5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CD29D16-B930-49E7-9184-4F1CABDE6728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4824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428736"/>
            <a:ext cx="5111750" cy="46974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53F6E2F3-0DC6-46A0-BD8F-E3278560BC9A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6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9E9692-77B7-4DEF-8F16-A253F339176C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68270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1357297"/>
            <a:ext cx="5486400" cy="337027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ACD36B7E-BDB5-4DC8-AA46-BE28A33617B2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6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B3F5E1-AD68-4A55-AE74-82D1937E77FB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34007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9A667268-E678-45A2-9438-16ACD17BF296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1A72247-686E-4D20-B078-9EC6C033FA8A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56474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 userDrawn="1"/>
        </p:nvSpPr>
        <p:spPr>
          <a:xfrm>
            <a:off x="2916238" y="215900"/>
            <a:ext cx="5761037" cy="86360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 cap="none" baseline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1428736"/>
            <a:ext cx="2057400" cy="4697427"/>
          </a:xfrm>
          <a:prstGeom prst="rect">
            <a:avLst/>
          </a:prstGeo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28736"/>
            <a:ext cx="6019800" cy="469742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1DAD136C-A794-4A25-99A2-D926C7EFF7B0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FE2EE5-AC38-45A1-B1CD-543FE3010D6C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84385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552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714375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A9562473-B89B-42F5-B3A1-84529CB1E6EA}" type="datetime1">
              <a:rPr lang="hu-HU"/>
              <a:pPr>
                <a:defRPr/>
              </a:pPr>
              <a:t>2015.02.05.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5357813" y="6492875"/>
            <a:ext cx="3429000" cy="365125"/>
          </a:xfrm>
          <a:prstGeom prst="rect">
            <a:avLst/>
          </a:prstGeom>
          <a:effectLst>
            <a:glow>
              <a:schemeClr val="accent1"/>
            </a:glow>
          </a:effectLst>
          <a:scene3d>
            <a:camera prst="orthographicFront"/>
            <a:lightRig rig="threePt" dir="t"/>
          </a:scene3d>
          <a:sp3d prstMaterial="matte"/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1"/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286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fld id="{FB583D00-ACFF-4AA3-BC13-A1FEA29D66D1}" type="slidenum">
              <a:rPr lang="hu-HU" altLang="hu-HU"/>
              <a:pPr/>
              <a:t>‹#›</a:t>
            </a:fld>
            <a:endParaRPr lang="hu-HU" altLang="hu-HU"/>
          </a:p>
        </p:txBody>
      </p:sp>
      <p:cxnSp>
        <p:nvCxnSpPr>
          <p:cNvPr id="8" name="Egyenes összekötő 7"/>
          <p:cNvCxnSpPr/>
          <p:nvPr userDrawn="1"/>
        </p:nvCxnSpPr>
        <p:spPr>
          <a:xfrm>
            <a:off x="0" y="1214438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Kép 9" descr="kautz_gyula_gazdasagtudomanyi_kar_b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2398712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Egyenes összekötő 6"/>
          <p:cNvCxnSpPr/>
          <p:nvPr userDrawn="1"/>
        </p:nvCxnSpPr>
        <p:spPr>
          <a:xfrm>
            <a:off x="395288" y="3284538"/>
            <a:ext cx="5176837" cy="15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/>
          <p:cNvSpPr/>
          <p:nvPr userDrawn="1"/>
        </p:nvSpPr>
        <p:spPr>
          <a:xfrm>
            <a:off x="684213" y="3262313"/>
            <a:ext cx="2016125" cy="46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Egyenes összekötő 4"/>
          <p:cNvCxnSpPr/>
          <p:nvPr/>
        </p:nvCxnSpPr>
        <p:spPr>
          <a:xfrm>
            <a:off x="395288" y="3284538"/>
            <a:ext cx="5176837" cy="15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églalap 5"/>
          <p:cNvSpPr/>
          <p:nvPr/>
        </p:nvSpPr>
        <p:spPr>
          <a:xfrm>
            <a:off x="684213" y="3262313"/>
            <a:ext cx="2016125" cy="46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16388" name="Alcím 2"/>
          <p:cNvSpPr txBox="1">
            <a:spLocks/>
          </p:cNvSpPr>
          <p:nvPr/>
        </p:nvSpPr>
        <p:spPr bwMode="auto">
          <a:xfrm>
            <a:off x="428625" y="3595688"/>
            <a:ext cx="54006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hu-HU" altLang="hu-HU" sz="1400">
                <a:solidFill>
                  <a:schemeClr val="bg1"/>
                </a:solidFill>
                <a:latin typeface="Century Gothic" pitchFamily="34" charset="0"/>
              </a:rPr>
              <a:t>Oktató: Eisingerné Balassa Boglárka</a:t>
            </a:r>
          </a:p>
        </p:txBody>
      </p:sp>
      <p:sp>
        <p:nvSpPr>
          <p:cNvPr id="16389" name="Cím 1"/>
          <p:cNvSpPr txBox="1">
            <a:spLocks/>
          </p:cNvSpPr>
          <p:nvPr/>
        </p:nvSpPr>
        <p:spPr bwMode="auto">
          <a:xfrm>
            <a:off x="428625" y="1628775"/>
            <a:ext cx="71675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hu-HU" altLang="hu-HU" sz="3200" b="1">
                <a:solidFill>
                  <a:schemeClr val="bg1"/>
                </a:solidFill>
                <a:latin typeface="Century Gothic" pitchFamily="34" charset="0"/>
              </a:rPr>
              <a:t>Nemzetközi és interkulturális marketing</a:t>
            </a:r>
          </a:p>
          <a:p>
            <a:pPr eaLnBrk="1" hangingPunct="1"/>
            <a:endParaRPr lang="hu-HU" altLang="hu-HU" sz="3200" b="1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6390" name="Alcím 2"/>
          <p:cNvSpPr txBox="1">
            <a:spLocks/>
          </p:cNvSpPr>
          <p:nvPr/>
        </p:nvSpPr>
        <p:spPr bwMode="auto">
          <a:xfrm>
            <a:off x="428625" y="2757488"/>
            <a:ext cx="5367338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hu-HU" altLang="hu-HU" sz="2200">
                <a:solidFill>
                  <a:schemeClr val="bg1"/>
                </a:solidFill>
                <a:latin typeface="Century Gothic" pitchFamily="34" charset="0"/>
              </a:rPr>
              <a:t>A kulturális környezet</a:t>
            </a:r>
          </a:p>
        </p:txBody>
      </p:sp>
      <p:pic>
        <p:nvPicPr>
          <p:cNvPr id="16391" name="Kép 9" descr="kautz_gyula_gazdasagtudomanyi_kar_b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260350"/>
            <a:ext cx="22955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hu-HU" altLang="hu-HU" sz="2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 smtClean="0">
                <a:latin typeface="Times New Roman" panose="02020603050405020304" pitchFamily="18" charset="0"/>
              </a:rPr>
              <a:t>Kultúra: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1927: „művelés, eredeti jelentésben a növények és állatok </a:t>
            </a:r>
            <a:r>
              <a:rPr lang="hu-HU" altLang="hu-HU" sz="2400" dirty="0" err="1" smtClean="0">
                <a:latin typeface="Times New Roman" panose="02020603050405020304" pitchFamily="18" charset="0"/>
              </a:rPr>
              <a:t>tenyésztése..ma</a:t>
            </a:r>
            <a:r>
              <a:rPr lang="hu-HU" altLang="hu-HU" sz="2400" dirty="0" smtClean="0">
                <a:latin typeface="Times New Roman" panose="02020603050405020304" pitchFamily="18" charset="0"/>
              </a:rPr>
              <a:t> használt jelentése a tudás, a művelődés terjedése” (Tolnai Világlexikon)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„Az emberiség által létrehozott anyagi és szellemi értékek összessége” (Larousse Enciklopédia)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 „olyan (1)</a:t>
            </a:r>
            <a:r>
              <a:rPr lang="hu-HU" altLang="hu-HU" sz="2400" u="sng" dirty="0" smtClean="0">
                <a:latin typeface="Times New Roman" panose="02020603050405020304" pitchFamily="18" charset="0"/>
              </a:rPr>
              <a:t>értékeket</a:t>
            </a:r>
            <a:r>
              <a:rPr lang="hu-HU" altLang="hu-HU" sz="2400" dirty="0" smtClean="0">
                <a:latin typeface="Times New Roman" panose="02020603050405020304" pitchFamily="18" charset="0"/>
              </a:rPr>
              <a:t>, (2)</a:t>
            </a:r>
            <a:r>
              <a:rPr lang="hu-HU" altLang="hu-HU" sz="2400" u="sng" dirty="0" smtClean="0">
                <a:latin typeface="Times New Roman" panose="02020603050405020304" pitchFamily="18" charset="0"/>
              </a:rPr>
              <a:t>magatartási szabályokat</a:t>
            </a:r>
            <a:r>
              <a:rPr lang="hu-HU" altLang="hu-HU" sz="2400" dirty="0" smtClean="0">
                <a:latin typeface="Times New Roman" panose="02020603050405020304" pitchFamily="18" charset="0"/>
              </a:rPr>
              <a:t>, útmutatásokat értünk, amelyek segítik a világban való eligazodásunkat”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Az ember környezetének az ember által használt eleme, viszonyulás a környezethez, életmód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hu-HU" altLang="hu-HU" sz="2800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18436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EE8FAB-6F91-45CA-8AF3-5948E1B589A9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18437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  <a:cs typeface="Times New Roman" pitchFamily="18" charset="0"/>
              </a:rPr>
              <a:t>Fogalmak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18441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54125"/>
            <a:ext cx="1344612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400" dirty="0">
                <a:latin typeface="Times New Roman" panose="02020603050405020304" pitchFamily="18" charset="0"/>
              </a:rPr>
              <a:t>Nem velünk született, hanem tanult dolog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000" dirty="0" smtClean="0">
                <a:latin typeface="Times New Roman" panose="02020603050405020304" pitchFamily="18" charset="0"/>
              </a:rPr>
              <a:t>Génekből nem levezethető-kulturális rasszizmus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000" dirty="0" smtClean="0">
                <a:latin typeface="Times New Roman" panose="02020603050405020304" pitchFamily="18" charset="0"/>
              </a:rPr>
              <a:t>Amit megtanulunk, abban szerepe van a 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2000" dirty="0" smtClean="0">
                <a:latin typeface="Times New Roman" panose="02020603050405020304" pitchFamily="18" charset="0"/>
              </a:rPr>
              <a:t>	géneknek (ikerkísérletek)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400" dirty="0">
                <a:latin typeface="Times New Roman" panose="02020603050405020304" pitchFamily="18" charset="0"/>
              </a:rPr>
              <a:t>Különböző elemei kölcsönösen összekapcsolhatóak, egyetlen elemén változtatunk(vallás), a többi is megváltozik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400" dirty="0" err="1">
                <a:latin typeface="Times New Roman" panose="02020603050405020304" pitchFamily="18" charset="0"/>
              </a:rPr>
              <a:t>Csoportspecifikus</a:t>
            </a:r>
            <a:r>
              <a:rPr lang="hu-HU" altLang="hu-HU" sz="2400" dirty="0">
                <a:latin typeface="Times New Roman" panose="02020603050405020304" pitchFamily="18" charset="0"/>
              </a:rPr>
              <a:t> fogalom, közös jelek, kijelölik a csoportokat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400" dirty="0">
                <a:latin typeface="Times New Roman" panose="02020603050405020304" pitchFamily="18" charset="0"/>
              </a:rPr>
              <a:t>Tanult válasz, nehéz megváltoztatni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400" dirty="0">
                <a:latin typeface="Times New Roman" panose="02020603050405020304" pitchFamily="18" charset="0"/>
              </a:rPr>
              <a:t>Generációkon át öröklődik (napjainkban erősödik a generációspecifikusság, mely kultúrákon átível)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400" dirty="0">
                <a:latin typeface="Times New Roman" panose="02020603050405020304" pitchFamily="18" charset="0"/>
              </a:rPr>
              <a:t>Változása </a:t>
            </a:r>
            <a:r>
              <a:rPr lang="hu-HU" altLang="hu-HU" sz="2400" dirty="0" err="1">
                <a:latin typeface="Times New Roman" panose="02020603050405020304" pitchFamily="18" charset="0"/>
              </a:rPr>
              <a:t>evolucionális</a:t>
            </a:r>
            <a:r>
              <a:rPr lang="hu-HU" altLang="hu-HU" sz="2400" dirty="0">
                <a:latin typeface="Times New Roman" panose="02020603050405020304" pitchFamily="18" charset="0"/>
              </a:rPr>
              <a:t> (</a:t>
            </a:r>
            <a:r>
              <a:rPr lang="hu-HU" altLang="hu-HU" sz="2400" dirty="0" err="1">
                <a:latin typeface="Times New Roman" panose="02020603050405020304" pitchFamily="18" charset="0"/>
              </a:rPr>
              <a:t>Szu</a:t>
            </a:r>
            <a:r>
              <a:rPr lang="hu-HU" altLang="hu-HU" sz="2400" dirty="0">
                <a:latin typeface="Times New Roman" panose="02020603050405020304" pitchFamily="18" charset="0"/>
              </a:rPr>
              <a:t>, vallásellenesség)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19460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A713F4-A3D4-4D32-893A-6BC60155BD3F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19461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  <a:cs typeface="Times New Roman" pitchFamily="18" charset="0"/>
              </a:rPr>
              <a:t>Antropológusok szerint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altLang="hu-HU" sz="2400" smtClean="0">
                <a:latin typeface="Times New Roman" pitchFamily="18" charset="0"/>
              </a:rPr>
              <a:t>Mai értelmezése a Die Kultur szóból származik</a:t>
            </a:r>
          </a:p>
          <a:p>
            <a:pPr eaLnBrk="1" hangingPunct="1"/>
            <a:r>
              <a:rPr lang="hu-HU" altLang="hu-HU" sz="2400" smtClean="0">
                <a:latin typeface="Times New Roman" pitchFamily="18" charset="0"/>
              </a:rPr>
              <a:t>Kroeber és Kluckhon (1952) 164 definíciót gyűjtött össze</a:t>
            </a:r>
          </a:p>
          <a:p>
            <a:pPr eaLnBrk="1" hangingPunct="1"/>
            <a:r>
              <a:rPr lang="hu-HU" altLang="hu-HU" sz="2400" smtClean="0">
                <a:latin typeface="Times New Roman" pitchFamily="18" charset="0"/>
              </a:rPr>
              <a:t>Közös elemek:</a:t>
            </a:r>
          </a:p>
          <a:p>
            <a:pPr lvl="1" eaLnBrk="1" hangingPunct="1"/>
            <a:r>
              <a:rPr lang="hu-HU" altLang="hu-HU" sz="2400" smtClean="0">
                <a:latin typeface="Times New Roman" pitchFamily="18" charset="0"/>
              </a:rPr>
              <a:t>Véges a közös emberi problémák száma, de ezekre minden embernek minden esetben megoldást kell találnia (öngyilkosság-vállalat megszűnése)</a:t>
            </a:r>
          </a:p>
          <a:p>
            <a:pPr lvl="1" eaLnBrk="1" hangingPunct="1"/>
            <a:r>
              <a:rPr lang="hu-HU" altLang="hu-HU" sz="2400" smtClean="0">
                <a:latin typeface="Times New Roman" pitchFamily="18" charset="0"/>
              </a:rPr>
              <a:t>A lehetséges megoldásoknak csak egy bizonyos köre jöhet számításba</a:t>
            </a:r>
          </a:p>
          <a:p>
            <a:pPr lvl="1" eaLnBrk="1" hangingPunct="1"/>
            <a:r>
              <a:rPr lang="hu-HU" altLang="hu-HU" sz="2400" smtClean="0">
                <a:latin typeface="Times New Roman" pitchFamily="18" charset="0"/>
              </a:rPr>
              <a:t>A megoldások minden kultúrában jelen vannak, de köztük más a preferenciarend (más a domináns)</a:t>
            </a:r>
          </a:p>
          <a:p>
            <a:pPr lvl="1" eaLnBrk="1" hangingPunct="1"/>
            <a:endParaRPr lang="hu-HU" altLang="hu-HU" sz="2400" smtClean="0">
              <a:latin typeface="Times New Roman" pitchFamily="18" charset="0"/>
            </a:endParaRPr>
          </a:p>
          <a:p>
            <a:pPr eaLnBrk="1" hangingPunct="1"/>
            <a:endParaRPr lang="hu-HU" altLang="hu-HU" sz="240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20484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A30224-1EE0-453A-B32C-928E53183DCB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0485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  <a:cs typeface="Times New Roman" pitchFamily="18" charset="0"/>
              </a:rPr>
              <a:t>Kultúra fogalma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>
          <a:xfrm>
            <a:off x="347663" y="1700213"/>
            <a:ext cx="8229600" cy="4525962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Azok az emberek tartoznak egy </a:t>
            </a:r>
            <a:r>
              <a:rPr lang="hu-HU" altLang="hu-HU" dirty="0" smtClean="0">
                <a:latin typeface="Times New Roman" panose="02020603050405020304" pitchFamily="18" charset="0"/>
              </a:rPr>
              <a:t>kultúrkörbe</a:t>
            </a:r>
            <a:r>
              <a:rPr lang="hu-HU" altLang="hu-HU" dirty="0">
                <a:latin typeface="Times New Roman" panose="02020603050405020304" pitchFamily="18" charset="0"/>
              </a:rPr>
              <a:t>, akik egy adott </a:t>
            </a:r>
            <a:r>
              <a:rPr lang="hu-HU" altLang="hu-HU" dirty="0" smtClean="0">
                <a:latin typeface="Times New Roman" panose="02020603050405020304" pitchFamily="18" charset="0"/>
              </a:rPr>
              <a:t> problémára nagy valószínűséggel azonos </a:t>
            </a:r>
            <a:r>
              <a:rPr lang="hu-HU" altLang="hu-HU" dirty="0">
                <a:latin typeface="Times New Roman" panose="02020603050405020304" pitchFamily="18" charset="0"/>
              </a:rPr>
              <a:t>vagy hasonló választ </a:t>
            </a:r>
            <a:r>
              <a:rPr lang="hu-HU" altLang="hu-HU" dirty="0" smtClean="0">
                <a:latin typeface="Times New Roman" panose="02020603050405020304" pitchFamily="18" charset="0"/>
              </a:rPr>
              <a:t> adnának</a:t>
            </a:r>
            <a:r>
              <a:rPr lang="hu-HU" altLang="hu-HU" dirty="0">
                <a:latin typeface="Times New Roman" panose="02020603050405020304" pitchFamily="18" charset="0"/>
              </a:rPr>
              <a:t>.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 err="1">
                <a:latin typeface="Times New Roman" panose="02020603050405020304" pitchFamily="18" charset="0"/>
              </a:rPr>
              <a:t>Hofstede</a:t>
            </a:r>
            <a:r>
              <a:rPr lang="hu-HU" altLang="hu-HU" dirty="0">
                <a:latin typeface="Times New Roman" panose="02020603050405020304" pitchFamily="18" charset="0"/>
              </a:rPr>
              <a:t>: „gondolkodás </a:t>
            </a:r>
            <a:r>
              <a:rPr lang="hu-HU" altLang="hu-HU" dirty="0" smtClean="0">
                <a:latin typeface="Times New Roman" panose="02020603050405020304" pitchFamily="18" charset="0"/>
              </a:rPr>
              <a:t>kollektív programozása</a:t>
            </a:r>
            <a:r>
              <a:rPr lang="hu-HU" altLang="hu-HU" dirty="0">
                <a:latin typeface="Times New Roman" panose="02020603050405020304" pitchFamily="18" charset="0"/>
              </a:rPr>
              <a:t>, amely megkülönbözteti egy csoport vagy egy kategória tagjait a másiktól”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21508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6E112E-233B-4F8B-9EE6-DBB58A155723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1509" name="Cím 4"/>
          <p:cNvSpPr>
            <a:spLocks noGrp="1"/>
          </p:cNvSpPr>
          <p:nvPr>
            <p:ph type="title"/>
          </p:nvPr>
        </p:nvSpPr>
        <p:spPr bwMode="auto">
          <a:xfrm>
            <a:off x="3025775" y="211138"/>
            <a:ext cx="5761038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  <a:cs typeface="Times New Roman" pitchFamily="18" charset="0"/>
              </a:rPr>
              <a:t>Kultúrkörök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>
          <a:xfrm>
            <a:off x="457200" y="1600200"/>
            <a:ext cx="8220075" cy="45259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dirty="0">
                <a:latin typeface="Times New Roman" panose="02020603050405020304" pitchFamily="18" charset="0"/>
              </a:rPr>
              <a:t>A kultúra látható jelei: ismerkedés során azonnal szembeötlőek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Char char="•"/>
              <a:defRPr/>
            </a:pPr>
            <a:r>
              <a:rPr lang="hu-HU" altLang="hu-HU" sz="2000" dirty="0" smtClean="0">
                <a:latin typeface="Times New Roman" panose="02020603050405020304" pitchFamily="18" charset="0"/>
              </a:rPr>
              <a:t>Építészet, művészet, nyelv, technológia, nemek szerepe és viszonya életkor szerepe és viszonya, család szerepe, státuszrendszere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dirty="0">
                <a:latin typeface="Times New Roman" panose="02020603050405020304" pitchFamily="18" charset="0"/>
              </a:rPr>
              <a:t>Értékek, ideológiák szintje: ezek tanítása, tanulása már gyerekkorban elkezdődik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Char char="•"/>
              <a:defRPr/>
            </a:pPr>
            <a:r>
              <a:rPr lang="hu-HU" altLang="hu-HU" sz="2000" dirty="0" smtClean="0">
                <a:latin typeface="Times New Roman" panose="02020603050405020304" pitchFamily="18" charset="0"/>
              </a:rPr>
              <a:t>Olyan fogalmak, amelyek használata részben ösztönös, részben tudatos. 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Char char="•"/>
              <a:defRPr/>
            </a:pPr>
            <a:r>
              <a:rPr lang="hu-HU" altLang="hu-HU" sz="2000" dirty="0" smtClean="0">
                <a:latin typeface="Times New Roman" panose="02020603050405020304" pitchFamily="18" charset="0"/>
              </a:rPr>
              <a:t>A későbbi egyéni célokat és eszközöket határozzák meg, egyén viszonyát a csoporthoz, társadalomhoz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dirty="0">
                <a:latin typeface="Times New Roman" panose="02020603050405020304" pitchFamily="18" charset="0"/>
              </a:rPr>
              <a:t>A kultúra mélyrétegei: mélyen gyökerező attitűdök, megnyilvánulások(nehéz megismerni, megérteni)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Char char="•"/>
              <a:defRPr/>
            </a:pPr>
            <a:r>
              <a:rPr lang="hu-HU" altLang="hu-HU" sz="2000" dirty="0" smtClean="0">
                <a:latin typeface="Times New Roman" panose="02020603050405020304" pitchFamily="18" charset="0"/>
              </a:rPr>
              <a:t>Természethez való viszonyulás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Char char="•"/>
              <a:defRPr/>
            </a:pPr>
            <a:r>
              <a:rPr lang="hu-HU" altLang="hu-HU" sz="2000" dirty="0" smtClean="0">
                <a:latin typeface="Times New Roman" panose="02020603050405020304" pitchFamily="18" charset="0"/>
              </a:rPr>
              <a:t>Tér és idő kapcsolata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Char char="•"/>
              <a:defRPr/>
            </a:pPr>
            <a:r>
              <a:rPr lang="hu-HU" altLang="hu-HU" sz="2000" dirty="0" smtClean="0">
                <a:latin typeface="Times New Roman" panose="02020603050405020304" pitchFamily="18" charset="0"/>
              </a:rPr>
              <a:t>Ember és ember közötti kapcsolatok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22532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3F81D8-8964-48AD-B799-8A33D59D26B1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15365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hu-HU" altLang="hu-HU" sz="3600" b="0" kern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Schein</a:t>
            </a:r>
            <a:r>
              <a:rPr lang="hu-HU" altLang="hu-HU" sz="3600" b="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 kultúra osztályozása</a:t>
            </a:r>
            <a:endParaRPr lang="hu-HU" altLang="hu-HU" sz="1800" dirty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22537" name="AutoShape 4"/>
          <p:cNvSpPr>
            <a:spLocks/>
          </p:cNvSpPr>
          <p:nvPr/>
        </p:nvSpPr>
        <p:spPr bwMode="auto">
          <a:xfrm>
            <a:off x="5795963" y="5300663"/>
            <a:ext cx="71437" cy="792162"/>
          </a:xfrm>
          <a:prstGeom prst="rightBrace">
            <a:avLst>
              <a:gd name="adj1" fmla="val 9240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Times New Roman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156325" y="5445125"/>
            <a:ext cx="2592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>
                <a:solidFill>
                  <a:srgbClr val="FF0000"/>
                </a:solidFill>
                <a:latin typeface="Times New Roman" pitchFamily="18" charset="0"/>
              </a:rPr>
              <a:t>Keleti és nyugati kultúra</a:t>
            </a:r>
          </a:p>
        </p:txBody>
      </p:sp>
      <p:pic>
        <p:nvPicPr>
          <p:cNvPr id="22539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313" y="838200"/>
            <a:ext cx="1525587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Segít eldönteni, hogy az egyén mit érezhet, mit tehet, hogyan, mit érezhet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Egy adott csoport közös tevékenységeihez kapcsolódik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Az egyén képes kultúrát váltani - operacionális kultúra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 sok egyén sokkultúrás (kettős állampolgár, kétnyelvű, más a vállalati kultúrájuk)</a:t>
            </a: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23556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C078E4-2516-4D7F-9024-EB8F4C3D89E6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3557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  <a:cs typeface="Times New Roman" pitchFamily="18" charset="0"/>
              </a:rPr>
              <a:t>Egyén és kultúra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23561" name="Picture 5" descr="felhogondo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046538"/>
            <a:ext cx="1392238" cy="2263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000" dirty="0">
                <a:latin typeface="Times New Roman" panose="02020603050405020304" pitchFamily="18" charset="0"/>
              </a:rPr>
              <a:t>Operatív definiálási módszer – mi tartozik egy definíció alá</a:t>
            </a:r>
          </a:p>
          <a:p>
            <a:pPr marL="609600" indent="-6096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000" dirty="0">
                <a:latin typeface="Times New Roman" panose="02020603050405020304" pitchFamily="18" charset="0"/>
              </a:rPr>
              <a:t>1952 </a:t>
            </a:r>
            <a:r>
              <a:rPr lang="hu-HU" altLang="hu-HU" sz="2000" dirty="0" err="1">
                <a:latin typeface="Times New Roman" panose="02020603050405020304" pitchFamily="18" charset="0"/>
              </a:rPr>
              <a:t>Herskovits</a:t>
            </a:r>
            <a:r>
              <a:rPr lang="hu-HU" altLang="hu-HU" sz="2000" dirty="0">
                <a:latin typeface="Times New Roman" panose="02020603050405020304" pitchFamily="18" charset="0"/>
              </a:rPr>
              <a:t> rendszere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1800" u="sng" dirty="0" smtClean="0">
                <a:latin typeface="Times New Roman" panose="02020603050405020304" pitchFamily="18" charset="0"/>
              </a:rPr>
              <a:t>Anyagi kultúra</a:t>
            </a:r>
          </a:p>
          <a:p>
            <a:pPr marL="1371600" lvl="2" indent="-457200" eaLnBrk="1" hangingPunct="1">
              <a:lnSpc>
                <a:spcPct val="90000"/>
              </a:lnSpc>
              <a:buFontTx/>
              <a:buChar char="–"/>
              <a:defRPr/>
            </a:pPr>
            <a:r>
              <a:rPr lang="hu-HU" altLang="hu-HU" sz="1800" dirty="0" smtClean="0">
                <a:latin typeface="Times New Roman" panose="02020603050405020304" pitchFamily="18" charset="0"/>
              </a:rPr>
              <a:t>Technika</a:t>
            </a:r>
          </a:p>
          <a:p>
            <a:pPr marL="1371600" lvl="2" indent="-457200" eaLnBrk="1" hangingPunct="1">
              <a:lnSpc>
                <a:spcPct val="90000"/>
              </a:lnSpc>
              <a:buFontTx/>
              <a:buChar char="–"/>
              <a:defRPr/>
            </a:pPr>
            <a:r>
              <a:rPr lang="hu-HU" altLang="hu-HU" sz="1800" dirty="0" smtClean="0">
                <a:latin typeface="Times New Roman" panose="02020603050405020304" pitchFamily="18" charset="0"/>
              </a:rPr>
              <a:t>Gazdaság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1800" u="sng" dirty="0" smtClean="0">
                <a:latin typeface="Times New Roman" panose="02020603050405020304" pitchFamily="18" charset="0"/>
              </a:rPr>
              <a:t>Társadalmi intézmények</a:t>
            </a:r>
          </a:p>
          <a:p>
            <a:pPr marL="1371600" lvl="2" indent="-457200" eaLnBrk="1" hangingPunct="1">
              <a:lnSpc>
                <a:spcPct val="90000"/>
              </a:lnSpc>
              <a:buFontTx/>
              <a:buChar char="–"/>
              <a:defRPr/>
            </a:pPr>
            <a:r>
              <a:rPr lang="hu-HU" altLang="hu-HU" sz="1800" dirty="0" smtClean="0">
                <a:latin typeface="Times New Roman" panose="02020603050405020304" pitchFamily="18" charset="0"/>
              </a:rPr>
              <a:t>Társadalmi szervezetek</a:t>
            </a:r>
          </a:p>
          <a:p>
            <a:pPr marL="1371600" lvl="2" indent="-457200" eaLnBrk="1" hangingPunct="1">
              <a:lnSpc>
                <a:spcPct val="90000"/>
              </a:lnSpc>
              <a:buFontTx/>
              <a:buChar char="–"/>
              <a:defRPr/>
            </a:pPr>
            <a:r>
              <a:rPr lang="hu-HU" altLang="hu-HU" sz="1800" dirty="0" smtClean="0">
                <a:latin typeface="Times New Roman" panose="02020603050405020304" pitchFamily="18" charset="0"/>
              </a:rPr>
              <a:t>Oktatás</a:t>
            </a:r>
          </a:p>
          <a:p>
            <a:pPr marL="1371600" lvl="2" indent="-457200" eaLnBrk="1" hangingPunct="1">
              <a:lnSpc>
                <a:spcPct val="90000"/>
              </a:lnSpc>
              <a:buFontTx/>
              <a:buChar char="–"/>
              <a:defRPr/>
            </a:pPr>
            <a:r>
              <a:rPr lang="hu-HU" altLang="hu-HU" sz="1800" dirty="0" smtClean="0">
                <a:latin typeface="Times New Roman" panose="02020603050405020304" pitchFamily="18" charset="0"/>
              </a:rPr>
              <a:t>Politikai struktúrák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1800" u="sng" dirty="0" smtClean="0">
                <a:latin typeface="Times New Roman" panose="02020603050405020304" pitchFamily="18" charset="0"/>
              </a:rPr>
              <a:t>Az ember és az univerzum</a:t>
            </a:r>
          </a:p>
          <a:p>
            <a:pPr marL="1371600" lvl="2" indent="-457200" eaLnBrk="1" hangingPunct="1">
              <a:lnSpc>
                <a:spcPct val="90000"/>
              </a:lnSpc>
              <a:buFontTx/>
              <a:buChar char="–"/>
              <a:defRPr/>
            </a:pPr>
            <a:r>
              <a:rPr lang="hu-HU" altLang="hu-HU" sz="1800" dirty="0" smtClean="0">
                <a:latin typeface="Times New Roman" panose="02020603050405020304" pitchFamily="18" charset="0"/>
              </a:rPr>
              <a:t>Hitrendszerek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1800" u="sng" dirty="0" smtClean="0">
                <a:latin typeface="Times New Roman" panose="02020603050405020304" pitchFamily="18" charset="0"/>
              </a:rPr>
              <a:t>Esztétika</a:t>
            </a:r>
          </a:p>
          <a:p>
            <a:pPr marL="1371600" lvl="2" indent="-457200" eaLnBrk="1" hangingPunct="1">
              <a:lnSpc>
                <a:spcPct val="90000"/>
              </a:lnSpc>
              <a:buFontTx/>
              <a:buChar char="–"/>
              <a:defRPr/>
            </a:pPr>
            <a:r>
              <a:rPr lang="hu-HU" altLang="hu-HU" sz="1800" dirty="0" smtClean="0">
                <a:latin typeface="Times New Roman" panose="02020603050405020304" pitchFamily="18" charset="0"/>
              </a:rPr>
              <a:t>Grafikus és plasztikus művészetek</a:t>
            </a:r>
          </a:p>
          <a:p>
            <a:pPr marL="1371600" lvl="2" indent="-457200" eaLnBrk="1" hangingPunct="1">
              <a:lnSpc>
                <a:spcPct val="90000"/>
              </a:lnSpc>
              <a:buFontTx/>
              <a:buChar char="–"/>
              <a:defRPr/>
            </a:pPr>
            <a:r>
              <a:rPr lang="hu-HU" altLang="hu-HU" sz="1800" dirty="0" smtClean="0">
                <a:latin typeface="Times New Roman" panose="02020603050405020304" pitchFamily="18" charset="0"/>
              </a:rPr>
              <a:t>Népművészet</a:t>
            </a:r>
          </a:p>
          <a:p>
            <a:pPr marL="1371600" lvl="2" indent="-457200" eaLnBrk="1" hangingPunct="1">
              <a:lnSpc>
                <a:spcPct val="90000"/>
              </a:lnSpc>
              <a:buFontTx/>
              <a:buChar char="–"/>
              <a:defRPr/>
            </a:pPr>
            <a:r>
              <a:rPr lang="hu-HU" altLang="hu-HU" sz="1800" dirty="0" smtClean="0">
                <a:latin typeface="Times New Roman" panose="02020603050405020304" pitchFamily="18" charset="0"/>
              </a:rPr>
              <a:t>Zene, dráma, tánc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1800" u="sng" dirty="0" smtClean="0">
                <a:latin typeface="Times New Roman" panose="02020603050405020304" pitchFamily="18" charset="0"/>
              </a:rPr>
              <a:t>Nyelv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24580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C820D2-E9FD-45BB-9EC7-40189D15D410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4581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Kultúra elemei és forrásai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artalom helye 1"/>
          <p:cNvSpPr>
            <a:spLocks noGrp="1"/>
          </p:cNvSpPr>
          <p:nvPr>
            <p:ph idx="1"/>
          </p:nvPr>
        </p:nvSpPr>
        <p:spPr>
          <a:xfrm>
            <a:off x="457200" y="1600200"/>
            <a:ext cx="3754438" cy="4525963"/>
          </a:xfrm>
        </p:spPr>
        <p:txBody>
          <a:bodyPr/>
          <a:lstStyle/>
          <a:p>
            <a:pPr eaLnBrk="1" hangingPunct="1"/>
            <a:r>
              <a:rPr lang="hu-HU" altLang="hu-HU" sz="2400" smtClean="0">
                <a:latin typeface="Times New Roman" pitchFamily="18" charset="0"/>
              </a:rPr>
              <a:t>Értékek, ismeretek, nyelv, ügyességek, jártasságok, intézmények, hitek, anyagi kultúra, művészetek, etika, jog, morál , szokások, játékok, rutinok, humor (amerikai tankönyvek)</a:t>
            </a:r>
          </a:p>
          <a:p>
            <a:pPr eaLnBrk="1" hangingPunct="1"/>
            <a:endParaRPr lang="hu-HU" altLang="hu-HU" sz="240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25604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CF4D1C-0C75-42C1-ADFC-0730C54A6F80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5605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  <a:cs typeface="Times New Roman" pitchFamily="18" charset="0"/>
              </a:rPr>
              <a:t>A kultúra elemei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25609" name="Szövegdoboz 1"/>
          <p:cNvSpPr txBox="1">
            <a:spLocks noChangeArrowheads="1"/>
          </p:cNvSpPr>
          <p:nvPr/>
        </p:nvSpPr>
        <p:spPr bwMode="auto">
          <a:xfrm>
            <a:off x="5110163" y="1668463"/>
            <a:ext cx="3676650" cy="380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hu-HU" altLang="hu-HU" sz="2400">
                <a:latin typeface="Times New Roman" pitchFamily="18" charset="0"/>
              </a:rPr>
              <a:t>Egyén szintjén a kultúra forrásai (Usunier, 1993):</a:t>
            </a:r>
          </a:p>
          <a:p>
            <a:pPr lvl="1" eaLnBrk="1" hangingPunct="1">
              <a:lnSpc>
                <a:spcPct val="90000"/>
              </a:lnSpc>
              <a:buFont typeface="Times New Roman" pitchFamily="18" charset="0"/>
              <a:buChar char="–"/>
            </a:pPr>
            <a:r>
              <a:rPr lang="hu-HU" altLang="hu-HU" sz="2000">
                <a:latin typeface="Times New Roman" pitchFamily="18" charset="0"/>
              </a:rPr>
              <a:t>Nyelv</a:t>
            </a:r>
          </a:p>
          <a:p>
            <a:pPr lvl="1" eaLnBrk="1" hangingPunct="1">
              <a:lnSpc>
                <a:spcPct val="90000"/>
              </a:lnSpc>
              <a:buFont typeface="Times New Roman" pitchFamily="18" charset="0"/>
              <a:buChar char="–"/>
            </a:pPr>
            <a:r>
              <a:rPr lang="hu-HU" altLang="hu-HU" sz="2000">
                <a:latin typeface="Times New Roman" pitchFamily="18" charset="0"/>
              </a:rPr>
              <a:t>Nemzetiség</a:t>
            </a:r>
          </a:p>
          <a:p>
            <a:pPr lvl="1" eaLnBrk="1" hangingPunct="1">
              <a:lnSpc>
                <a:spcPct val="90000"/>
              </a:lnSpc>
              <a:buFont typeface="Times New Roman" pitchFamily="18" charset="0"/>
              <a:buChar char="–"/>
            </a:pPr>
            <a:r>
              <a:rPr lang="hu-HU" altLang="hu-HU" sz="2000">
                <a:latin typeface="Times New Roman" pitchFamily="18" charset="0"/>
              </a:rPr>
              <a:t>Oktatás </a:t>
            </a:r>
          </a:p>
          <a:p>
            <a:pPr lvl="1" eaLnBrk="1" hangingPunct="1">
              <a:lnSpc>
                <a:spcPct val="90000"/>
              </a:lnSpc>
              <a:buFont typeface="Times New Roman" pitchFamily="18" charset="0"/>
              <a:buChar char="–"/>
            </a:pPr>
            <a:r>
              <a:rPr lang="hu-HU" altLang="hu-HU" sz="2000">
                <a:latin typeface="Times New Roman" pitchFamily="18" charset="0"/>
              </a:rPr>
              <a:t>Foglalkozás</a:t>
            </a:r>
          </a:p>
          <a:p>
            <a:pPr lvl="1" eaLnBrk="1" hangingPunct="1">
              <a:lnSpc>
                <a:spcPct val="90000"/>
              </a:lnSpc>
              <a:buFont typeface="Times New Roman" pitchFamily="18" charset="0"/>
              <a:buChar char="–"/>
            </a:pPr>
            <a:r>
              <a:rPr lang="hu-HU" altLang="hu-HU" sz="2000">
                <a:latin typeface="Times New Roman" pitchFamily="18" charset="0"/>
              </a:rPr>
              <a:t>Csoport</a:t>
            </a:r>
          </a:p>
          <a:p>
            <a:pPr lvl="1" eaLnBrk="1" hangingPunct="1">
              <a:lnSpc>
                <a:spcPct val="90000"/>
              </a:lnSpc>
              <a:buFont typeface="Times New Roman" pitchFamily="18" charset="0"/>
              <a:buChar char="–"/>
            </a:pPr>
            <a:r>
              <a:rPr lang="hu-HU" altLang="hu-HU" sz="2000">
                <a:latin typeface="Times New Roman" pitchFamily="18" charset="0"/>
              </a:rPr>
              <a:t>Vallás</a:t>
            </a:r>
          </a:p>
          <a:p>
            <a:pPr lvl="1" eaLnBrk="1" hangingPunct="1">
              <a:lnSpc>
                <a:spcPct val="90000"/>
              </a:lnSpc>
              <a:buFont typeface="Times New Roman" pitchFamily="18" charset="0"/>
              <a:buChar char="–"/>
            </a:pPr>
            <a:r>
              <a:rPr lang="hu-HU" altLang="hu-HU" sz="2000">
                <a:latin typeface="Times New Roman" pitchFamily="18" charset="0"/>
              </a:rPr>
              <a:t>Család</a:t>
            </a:r>
          </a:p>
          <a:p>
            <a:pPr lvl="1" eaLnBrk="1" hangingPunct="1">
              <a:lnSpc>
                <a:spcPct val="90000"/>
              </a:lnSpc>
              <a:buFont typeface="Times New Roman" pitchFamily="18" charset="0"/>
              <a:buChar char="–"/>
            </a:pPr>
            <a:r>
              <a:rPr lang="hu-HU" altLang="hu-HU" sz="2000">
                <a:latin typeface="Times New Roman" pitchFamily="18" charset="0"/>
              </a:rPr>
              <a:t>Nem</a:t>
            </a:r>
          </a:p>
          <a:p>
            <a:pPr lvl="1" eaLnBrk="1" hangingPunct="1">
              <a:lnSpc>
                <a:spcPct val="90000"/>
              </a:lnSpc>
              <a:buFont typeface="Times New Roman" pitchFamily="18" charset="0"/>
              <a:buChar char="–"/>
            </a:pPr>
            <a:r>
              <a:rPr lang="hu-HU" altLang="hu-HU" sz="2000">
                <a:latin typeface="Times New Roman" pitchFamily="18" charset="0"/>
              </a:rPr>
              <a:t>Társadalmi osztály</a:t>
            </a:r>
          </a:p>
          <a:p>
            <a:pPr lvl="1" eaLnBrk="1" hangingPunct="1">
              <a:lnSpc>
                <a:spcPct val="90000"/>
              </a:lnSpc>
              <a:buFont typeface="Times New Roman" pitchFamily="18" charset="0"/>
              <a:buChar char="–"/>
            </a:pPr>
            <a:r>
              <a:rPr lang="hu-HU" altLang="hu-HU" sz="2000">
                <a:latin typeface="Times New Roman" pitchFamily="18" charset="0"/>
              </a:rPr>
              <a:t>Vállalati vagy szervezeti kultúra</a:t>
            </a:r>
          </a:p>
        </p:txBody>
      </p:sp>
      <p:pic>
        <p:nvPicPr>
          <p:cNvPr id="25610" name="Picture 6" descr="foszezon_fejto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5" y="4246563"/>
            <a:ext cx="1517650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A kultúra fogalma a régebbi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A közös kultúra, nemzetállamok fejlődését segítette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Belső konfliktusok alapja: kultúra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Bármely ország kultúrája csak egy másik vonatkozásában vizsgálható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Sokkultúrás nemzetállamok: Svájc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Egymástól eltérő kultúrák „házasítása”, létező kultúrák, ország nélkül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A közös nyelv nem biztosíték, hiánya nem akadály a közös nemzettudat kialakulásának</a:t>
            </a:r>
          </a:p>
          <a:p>
            <a:pPr eaLnBrk="1" hangingPunct="1"/>
            <a:endParaRPr lang="hu-HU" altLang="hu-HU" sz="280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26628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9F8FD9-925C-4342-90C3-1CDE8E3790E3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6629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  <a:cs typeface="Times New Roman" pitchFamily="18" charset="0"/>
              </a:rPr>
              <a:t>Kultúra és nemzet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26633" name="Picture 5" descr="0060_intro01_max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75" y="2708275"/>
            <a:ext cx="1898650" cy="1512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Kultúra kontextusa: a kommunikáció strukturális bonyolultságára vagy egyszerűségére vonatkozik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E.T.Hall: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Tág kontextusú kultúrák: az üzenet verbális része kevesebb információt tartalmaz, többi részét a kommunikáció kontextusa hordozza (ki vagy, mik az értékeid? Személy-hitelképesség)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Szűk kontextusú kultúrák: üzenetek explicitek, a szavak mindent pontosan elmondanak</a:t>
            </a: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27652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676A2ED-3E5C-41C7-ACEE-06AD82215888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7653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  <a:cs typeface="Times New Roman" pitchFamily="18" charset="0"/>
              </a:rPr>
              <a:t>Kulturális különbségek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27657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925" y="2060575"/>
            <a:ext cx="2274888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28675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3043E-59B8-44D7-839A-AD93F78DA61A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8676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  <a:cs typeface="Times New Roman" pitchFamily="18" charset="0"/>
              </a:rPr>
              <a:t>Hofstede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28680" name="Picture 5" descr="FotoHofstede_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4438" y="1700213"/>
            <a:ext cx="4392612" cy="4379912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altLang="hu-HU" smtClean="0">
                <a:latin typeface="Times New Roman" pitchFamily="18" charset="0"/>
              </a:rPr>
              <a:t>EU-n belüli kultúrkörök megfogalmazása </a:t>
            </a:r>
          </a:p>
          <a:p>
            <a:pPr eaLnBrk="1" hangingPunct="1"/>
            <a:r>
              <a:rPr lang="hu-HU" altLang="hu-HU" smtClean="0">
                <a:latin typeface="Times New Roman" pitchFamily="18" charset="0"/>
              </a:rPr>
              <a:t>Elsősorban földrajzi alapon</a:t>
            </a:r>
          </a:p>
          <a:p>
            <a:pPr eaLnBrk="1" hangingPunct="1"/>
            <a:endParaRPr lang="hu-HU" altLang="hu-HU" smtClean="0">
              <a:latin typeface="Times New Roman" pitchFamily="18" charset="0"/>
            </a:endParaRP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29700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CBA1AF-D474-4D22-B5CB-9E04258FCFBD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9701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Mais 1997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30723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C93412-B0C8-4CD3-A91A-36A4055F01D1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0724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200" b="0" smtClean="0">
                <a:latin typeface="Times New Roman" pitchFamily="18" charset="0"/>
                <a:cs typeface="Times New Roman" pitchFamily="18" charset="0"/>
              </a:rPr>
              <a:t>Mais kultúrakörök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30728" name="Tartalom helye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4438" y="1412875"/>
            <a:ext cx="4105275" cy="495935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Az Eu fogyasztóira alakította ki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Mobilitás-helyhez kötöttség / értékek-kézzelfogható értékek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Euro-Dandy: hencegő, élvhajhász, mindig az élet napos oldalán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Euro-Business: karrierista, vezető pozícióban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Euro-Vigilant: bizalmatlan, fusztrált, óvatos, konzervetív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Euro-Defense: házi tücsök, védelmező, tulajdon, semmi más</a:t>
            </a: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31748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04F4ED-BFFC-4670-83C6-57A5DA5CE347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1749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Hünerberg 1998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Euro-Prudent: óvatos, rezignált, a biztonság mindenek előtt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Euro-Moralist: jó polgári, vallásos, elvhű, de toleráns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Euro-Gentry: előkelő, törvény, rend, tradíció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Euro-Scout: jótévő, segítsünk másokon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Euro-Rocky Ego: fiatal egoista párok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Euro-Rocky Opportunist. Magas jövedelmű párok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Euro-Squadra: aktívak, szabadidő és barátok jelentenek mindent</a:t>
            </a: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32772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A2EDC7-5F66-4435-9D4C-866A21061F74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2773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Hünerberg 1998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hu-HU" altLang="hu-HU" smtClean="0">
                <a:latin typeface="Times New Roman" pitchFamily="18" charset="0"/>
              </a:rPr>
              <a:t>Euro-Protest: tiltakozók, egyedül az egész rendszerrel szemben</a:t>
            </a:r>
          </a:p>
          <a:p>
            <a:pPr lvl="1" eaLnBrk="1" hangingPunct="1"/>
            <a:r>
              <a:rPr lang="hu-HU" altLang="hu-HU" smtClean="0">
                <a:latin typeface="Times New Roman" pitchFamily="18" charset="0"/>
              </a:rPr>
              <a:t>Euro-Pioneer: idealista, alternatívák-megváltoztatni a világot</a:t>
            </a:r>
          </a:p>
          <a:p>
            <a:pPr lvl="1" eaLnBrk="1" hangingPunct="1"/>
            <a:r>
              <a:rPr lang="hu-HU" altLang="hu-HU" smtClean="0">
                <a:latin typeface="Times New Roman" pitchFamily="18" charset="0"/>
              </a:rPr>
              <a:t>Euro-Citizen: felelősségteljes, jó szpomszédok</a:t>
            </a:r>
          </a:p>
          <a:p>
            <a:pPr lvl="1" eaLnBrk="1" hangingPunct="1"/>
            <a:r>
              <a:rPr lang="hu-HU" altLang="hu-HU" smtClean="0">
                <a:latin typeface="Times New Roman" pitchFamily="18" charset="0"/>
              </a:rPr>
              <a:t>Euro-Stict: purritán, feddhetetlen életet él</a:t>
            </a:r>
          </a:p>
          <a:p>
            <a:pPr lvl="1" eaLnBrk="1" hangingPunct="1"/>
            <a:r>
              <a:rPr lang="hu-HU" altLang="hu-HU" smtClean="0">
                <a:latin typeface="Times New Roman" pitchFamily="18" charset="0"/>
              </a:rPr>
              <a:t>Euro-Romantico: álmodozó, harmónia, otthon, család</a:t>
            </a:r>
          </a:p>
          <a:p>
            <a:pPr lvl="1" eaLnBrk="1" hangingPunct="1"/>
            <a:r>
              <a:rPr lang="hu-HU" altLang="hu-HU" smtClean="0">
                <a:latin typeface="Times New Roman" pitchFamily="18" charset="0"/>
              </a:rPr>
              <a:t>Euro-Olvidado: felejtenek és irigyek</a:t>
            </a: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33796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81E392-B2D3-4EE9-BE46-7F4E53121356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3797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Hünerberg 1998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34819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BF27BA-024C-4DF7-91F2-FE7C2601C6CD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4820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Hünerberg 1998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34824" name="Picture 5" descr=" bogi00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5138" y="1438275"/>
            <a:ext cx="5337175" cy="502285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4825" name="Text Box 8"/>
          <p:cNvSpPr txBox="1">
            <a:spLocks noChangeArrowheads="1"/>
          </p:cNvSpPr>
          <p:nvPr/>
        </p:nvSpPr>
        <p:spPr bwMode="auto">
          <a:xfrm>
            <a:off x="714375" y="3760788"/>
            <a:ext cx="1512888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1800">
                <a:latin typeface="Times New Roman" pitchFamily="18" charset="0"/>
              </a:rPr>
              <a:t>Mobilitás</a:t>
            </a:r>
          </a:p>
        </p:txBody>
      </p:sp>
      <p:sp>
        <p:nvSpPr>
          <p:cNvPr id="34826" name="Text Box 6"/>
          <p:cNvSpPr txBox="1">
            <a:spLocks noChangeArrowheads="1"/>
          </p:cNvSpPr>
          <p:nvPr/>
        </p:nvSpPr>
        <p:spPr bwMode="auto">
          <a:xfrm>
            <a:off x="6448425" y="3760788"/>
            <a:ext cx="1619250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1800">
                <a:latin typeface="Times New Roman" pitchFamily="18" charset="0"/>
              </a:rPr>
              <a:t>Helyhez kötött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Izolált kultúrák nehezen adaptálódnak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Két kultúra találkozása: konfliktus-kooperáció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Kulturális kölcsönzés: </a:t>
            </a:r>
            <a:r>
              <a:rPr lang="hu-HU" altLang="hu-HU" dirty="0" err="1">
                <a:latin typeface="Times New Roman" panose="02020603050405020304" pitchFamily="18" charset="0"/>
              </a:rPr>
              <a:t>tk</a:t>
            </a:r>
            <a:r>
              <a:rPr lang="hu-HU" altLang="hu-HU" dirty="0">
                <a:latin typeface="Times New Roman" panose="02020603050405020304" pitchFamily="18" charset="0"/>
              </a:rPr>
              <a:t> 52.o., gyakran álcázott dolog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hu-HU" altLang="hu-HU" dirty="0">
              <a:latin typeface="Times New Roman" panose="02020603050405020304" pitchFamily="18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35844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463008-A0A6-4C4E-B0B1-13B2EC787BC4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5845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Kultúrák keveredése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Két forrásból fakad:</a:t>
            </a:r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Kulturális rasszizmus, kulturális ellenérzés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 err="1" smtClean="0">
                <a:latin typeface="Times New Roman" panose="02020603050405020304" pitchFamily="18" charset="0"/>
              </a:rPr>
              <a:t>Vmely</a:t>
            </a:r>
            <a:r>
              <a:rPr lang="hu-HU" altLang="hu-HU" dirty="0" smtClean="0">
                <a:latin typeface="Times New Roman" panose="02020603050405020304" pitchFamily="18" charset="0"/>
              </a:rPr>
              <a:t> embercsoport alsóbbrendű, így annak kultúrája is az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IQ-szint viták USA-ban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Fejlett országokból származó termékeket eleve gyengébb minőségűnek tartják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Nem minden ellenérzés alapul előítéleteken (magyar-román gazdasági, területi kérdések)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36868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7BAF79-A3C0-4FAE-A803-3EC3C903EA9E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6869" name="Cím 4"/>
          <p:cNvSpPr>
            <a:spLocks noGrp="1"/>
          </p:cNvSpPr>
          <p:nvPr>
            <p:ph type="title"/>
          </p:nvPr>
        </p:nvSpPr>
        <p:spPr bwMode="auto">
          <a:xfrm>
            <a:off x="2924175" y="122238"/>
            <a:ext cx="5761038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Kulturális kölcsönzés ellentéte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2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Kulturális változással szembeni általános ellenállás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Char char="•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Független attól, hogy a kultúrán belülről vagy kívülről jön a változás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Char char="•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Új dolgok elfogadása néha sokáig tart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Char char="•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Könnyen elfogadták: gyorsétkeztetés, mosógép, azonnal oldódó kávé: nők munkába állása miatt)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Char char="•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Nehezen: Indiában születésszabályozás, 20 éves probléma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Char char="•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Piackutatások: a változás elfogadásának, illetve elutasításának kutatása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37892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119FF4-6529-4FF2-97B3-31F1E0F44E6E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7893" name="Cím 4"/>
          <p:cNvSpPr>
            <a:spLocks noGrp="1"/>
          </p:cNvSpPr>
          <p:nvPr>
            <p:ph type="title"/>
          </p:nvPr>
        </p:nvSpPr>
        <p:spPr bwMode="auto">
          <a:xfrm>
            <a:off x="2925763" y="122238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Kulturális kölcsönzés ellentéte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Kulturális empátia: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smtClean="0">
                <a:latin typeface="Times New Roman" pitchFamily="18" charset="0"/>
              </a:rPr>
              <a:t>Kultúrák különbségeit vizsgálva a közös elemek megkeresése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smtClean="0">
                <a:latin typeface="Times New Roman" pitchFamily="18" charset="0"/>
              </a:rPr>
              <a:t>Praktikus felfogása: közelíts nyitottan a másik felé, tényleg figyelj oda: csak kommunikációs technika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Kulturális tolerancia: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smtClean="0">
                <a:latin typeface="Times New Roman" pitchFamily="18" charset="0"/>
              </a:rPr>
              <a:t>Sztereotípiáktól való megszabadulás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Időben változik (franciák-németek)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Harris Poll (2002): 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smtClean="0">
                <a:latin typeface="Times New Roman" pitchFamily="18" charset="0"/>
              </a:rPr>
              <a:t>USA lakosok 60%-a, Oroszoknak 205%-a</a:t>
            </a:r>
          </a:p>
          <a:p>
            <a:pPr eaLnBrk="1" hangingPunct="1">
              <a:lnSpc>
                <a:spcPct val="90000"/>
              </a:lnSpc>
            </a:pPr>
            <a:endParaRPr lang="hu-HU" altLang="hu-HU" sz="280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hu-HU" altLang="hu-HU" sz="2800" smtClean="0">
              <a:latin typeface="Times New Roman" pitchFamily="18" charset="0"/>
            </a:endParaRP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E39461-8BA2-4FBC-B9E1-C8F7CF9AFD3E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8917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2800" b="0" smtClean="0">
                <a:latin typeface="Times New Roman" pitchFamily="18" charset="0"/>
              </a:rPr>
              <a:t>Kulturális empátia-kulturális tolerancia</a:t>
            </a:r>
            <a:endParaRPr lang="hu-HU" altLang="hu-HU" sz="28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39939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F9518B-682E-4C81-BAFB-3858DEEDCA42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9940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Kultúraelemek és marketing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z="2400" u="sng" smtClean="0">
                <a:latin typeface="Times New Roman" pitchFamily="18" charset="0"/>
              </a:rPr>
              <a:t>Értékek:</a:t>
            </a:r>
            <a:r>
              <a:rPr lang="hu-HU" altLang="hu-HU" sz="2400" smtClean="0">
                <a:latin typeface="Times New Roman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000" smtClean="0">
                <a:latin typeface="Times New Roman" pitchFamily="18" charset="0"/>
              </a:rPr>
              <a:t>alapértékek: mely terméket preferálom, melyet nem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000" smtClean="0">
                <a:latin typeface="Times New Roman" pitchFamily="18" charset="0"/>
              </a:rPr>
              <a:t>Üzleti élet alapértékei: </a:t>
            </a:r>
          </a:p>
          <a:p>
            <a:pPr lvl="2" eaLnBrk="1" hangingPunct="1">
              <a:lnSpc>
                <a:spcPct val="90000"/>
              </a:lnSpc>
            </a:pPr>
            <a:r>
              <a:rPr lang="hu-HU" altLang="hu-HU" sz="1800" smtClean="0">
                <a:latin typeface="Times New Roman" pitchFamily="18" charset="0"/>
              </a:rPr>
              <a:t>Mindenki a saját szerencséjének a kovácsa</a:t>
            </a:r>
          </a:p>
          <a:p>
            <a:pPr lvl="2" eaLnBrk="1" hangingPunct="1">
              <a:lnSpc>
                <a:spcPct val="90000"/>
              </a:lnSpc>
            </a:pPr>
            <a:r>
              <a:rPr lang="hu-HU" altLang="hu-HU" sz="1800" smtClean="0">
                <a:latin typeface="Times New Roman" pitchFamily="18" charset="0"/>
              </a:rPr>
              <a:t>Az önálló vállalat a társadalmi cselekvés eszköze</a:t>
            </a:r>
          </a:p>
          <a:p>
            <a:pPr lvl="2" eaLnBrk="1" hangingPunct="1">
              <a:lnSpc>
                <a:spcPct val="90000"/>
              </a:lnSpc>
            </a:pPr>
            <a:r>
              <a:rPr lang="hu-HU" altLang="hu-HU" sz="1800" smtClean="0">
                <a:latin typeface="Times New Roman" pitchFamily="18" charset="0"/>
              </a:rPr>
              <a:t>Kiválasztás, előléptetés az érdem alapján történik</a:t>
            </a:r>
          </a:p>
          <a:p>
            <a:pPr lvl="2" eaLnBrk="1" hangingPunct="1">
              <a:lnSpc>
                <a:spcPct val="90000"/>
              </a:lnSpc>
            </a:pPr>
            <a:r>
              <a:rPr lang="hu-HU" altLang="hu-HU" sz="1800" smtClean="0">
                <a:latin typeface="Times New Roman" pitchFamily="18" charset="0"/>
              </a:rPr>
              <a:t>A döntések objektív elemzésen alapulnak</a:t>
            </a:r>
          </a:p>
          <a:p>
            <a:pPr lvl="2" eaLnBrk="1" hangingPunct="1">
              <a:lnSpc>
                <a:spcPct val="90000"/>
              </a:lnSpc>
            </a:pPr>
            <a:r>
              <a:rPr lang="hu-HU" altLang="hu-HU" sz="1800" smtClean="0">
                <a:latin typeface="Times New Roman" pitchFamily="18" charset="0"/>
              </a:rPr>
              <a:t>A döntésekbe széles körben vonnak be embereket</a:t>
            </a:r>
          </a:p>
          <a:p>
            <a:pPr lvl="2" eaLnBrk="1" hangingPunct="1">
              <a:lnSpc>
                <a:spcPct val="90000"/>
              </a:lnSpc>
            </a:pPr>
            <a:r>
              <a:rPr lang="hu-HU" altLang="hu-HU" sz="1800" smtClean="0">
                <a:latin typeface="Times New Roman" pitchFamily="18" charset="0"/>
              </a:rPr>
              <a:t>Állandó törekvés van a jobbításra</a:t>
            </a:r>
          </a:p>
        </p:txBody>
      </p:sp>
      <p:sp>
        <p:nvSpPr>
          <p:cNvPr id="39945" name="Szövegdoboz 1"/>
          <p:cNvSpPr txBox="1">
            <a:spLocks noChangeArrowheads="1"/>
          </p:cNvSpPr>
          <p:nvPr/>
        </p:nvSpPr>
        <p:spPr bwMode="auto">
          <a:xfrm>
            <a:off x="4716463" y="1484313"/>
            <a:ext cx="4319587" cy="510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2001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lvl="1" eaLnBrk="1" hangingPunct="1">
              <a:lnSpc>
                <a:spcPct val="90000"/>
              </a:lnSpc>
            </a:pPr>
            <a:r>
              <a:rPr lang="hu-HU" altLang="hu-HU" sz="2000" u="sng">
                <a:latin typeface="Times New Roman" pitchFamily="18" charset="0"/>
              </a:rPr>
              <a:t>Japán kultúra sajátosságai:</a:t>
            </a:r>
          </a:p>
          <a:p>
            <a:pPr lvl="1" eaLnBrk="1" hangingPunct="1">
              <a:lnSpc>
                <a:spcPct val="90000"/>
              </a:lnSpc>
            </a:pPr>
            <a:endParaRPr lang="hu-HU" altLang="hu-HU" sz="2000" u="sng">
              <a:latin typeface="Times New Roman" pitchFamily="18" charset="0"/>
            </a:endParaRP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</a:pPr>
            <a:r>
              <a:rPr lang="hu-HU" altLang="hu-HU">
                <a:latin typeface="Times New Roman" pitchFamily="18" charset="0"/>
              </a:rPr>
              <a:t>Vitalitás és aktivitás: gyorsan reagálnak a változásokra</a:t>
            </a: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</a:pPr>
            <a:r>
              <a:rPr lang="hu-HU" altLang="hu-HU">
                <a:latin typeface="Times New Roman" pitchFamily="18" charset="0"/>
              </a:rPr>
              <a:t>Takarékosság: „A rizses tálból az utolsó rizsszemet is ki kell szedni.”</a:t>
            </a: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</a:pPr>
            <a:r>
              <a:rPr lang="hu-HU" altLang="hu-HU">
                <a:latin typeface="Times New Roman" pitchFamily="18" charset="0"/>
              </a:rPr>
              <a:t>Közösségi gondolkodás: tagság</a:t>
            </a: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</a:pPr>
            <a:r>
              <a:rPr lang="hu-HU" altLang="hu-HU">
                <a:latin typeface="Times New Roman" pitchFamily="18" charset="0"/>
              </a:rPr>
              <a:t>Lojalitás: márkahűség a vállalathoz</a:t>
            </a: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</a:pPr>
            <a:r>
              <a:rPr lang="hu-HU" altLang="hu-HU">
                <a:latin typeface="Times New Roman" pitchFamily="18" charset="0"/>
              </a:rPr>
              <a:t>Harmónia: wa.</a:t>
            </a: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</a:pPr>
            <a:r>
              <a:rPr lang="hu-HU" altLang="hu-HU">
                <a:latin typeface="Times New Roman" pitchFamily="18" charset="0"/>
              </a:rPr>
              <a:t>Stabilitás: akkor van, ha az egyik fél uralomra jut a másik felett</a:t>
            </a: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</a:pPr>
            <a:r>
              <a:rPr lang="hu-HU" altLang="hu-HU">
                <a:latin typeface="Times New Roman" pitchFamily="18" charset="0"/>
              </a:rPr>
              <a:t>Alá-fölérendeltségi viszonyok: </a:t>
            </a:r>
          </a:p>
          <a:p>
            <a:pPr lvl="3" eaLnBrk="1" hangingPunct="1">
              <a:lnSpc>
                <a:spcPct val="90000"/>
              </a:lnSpc>
            </a:pPr>
            <a:r>
              <a:rPr lang="hu-HU" altLang="hu-HU" sz="1600">
                <a:latin typeface="Times New Roman" pitchFamily="18" charset="0"/>
              </a:rPr>
              <a:t>Sempai: elöljáró társ, szenior</a:t>
            </a:r>
          </a:p>
          <a:p>
            <a:pPr lvl="3" eaLnBrk="1" hangingPunct="1">
              <a:lnSpc>
                <a:spcPct val="90000"/>
              </a:lnSpc>
            </a:pPr>
            <a:r>
              <a:rPr lang="hu-HU" altLang="hu-HU" sz="1600">
                <a:latin typeface="Times New Roman" pitchFamily="18" charset="0"/>
              </a:rPr>
              <a:t>Kohai: hátul lévő társ, junior</a:t>
            </a:r>
          </a:p>
          <a:p>
            <a:pPr lvl="3" eaLnBrk="1" hangingPunct="1">
              <a:lnSpc>
                <a:spcPct val="90000"/>
              </a:lnSpc>
            </a:pPr>
            <a:r>
              <a:rPr lang="hu-HU" altLang="hu-HU" sz="1600">
                <a:latin typeface="Times New Roman" pitchFamily="18" charset="0"/>
              </a:rPr>
              <a:t>Doryo: egyenrangú társ</a:t>
            </a:r>
          </a:p>
          <a:p>
            <a:pPr lvl="3" eaLnBrk="1" hangingPunct="1">
              <a:lnSpc>
                <a:spcPct val="90000"/>
              </a:lnSpc>
            </a:pPr>
            <a:endParaRPr lang="hu-HU" altLang="hu-HU" sz="160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hu-HU" altLang="hu-H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altLang="hu-HU" smtClean="0">
                <a:latin typeface="Times New Roman" pitchFamily="18" charset="0"/>
              </a:rPr>
              <a:t>Ismeretek: milyensége és nem szintje!!! (eszkimó-jég)</a:t>
            </a:r>
          </a:p>
          <a:p>
            <a:pPr eaLnBrk="1" hangingPunct="1"/>
            <a:r>
              <a:rPr lang="hu-HU" altLang="hu-HU" smtClean="0">
                <a:latin typeface="Times New Roman" pitchFamily="18" charset="0"/>
              </a:rPr>
              <a:t>Nyelv</a:t>
            </a:r>
          </a:p>
          <a:p>
            <a:pPr eaLnBrk="1" hangingPunct="1"/>
            <a:r>
              <a:rPr lang="hu-HU" altLang="hu-HU" smtClean="0">
                <a:latin typeface="Times New Roman" pitchFamily="18" charset="0"/>
              </a:rPr>
              <a:t>Ügyességek, jártasságok:</a:t>
            </a:r>
          </a:p>
          <a:p>
            <a:pPr lvl="1" eaLnBrk="1" hangingPunct="1"/>
            <a:r>
              <a:rPr lang="hu-HU" altLang="hu-HU" smtClean="0">
                <a:latin typeface="Times New Roman" pitchFamily="18" charset="0"/>
              </a:rPr>
              <a:t>Nagy szóródás, jelentős különbségek</a:t>
            </a:r>
          </a:p>
          <a:p>
            <a:pPr eaLnBrk="1" hangingPunct="1"/>
            <a:r>
              <a:rPr lang="hu-HU" altLang="hu-HU" smtClean="0">
                <a:latin typeface="Times New Roman" pitchFamily="18" charset="0"/>
              </a:rPr>
              <a:t>Intézmények:</a:t>
            </a:r>
          </a:p>
          <a:p>
            <a:pPr lvl="1" eaLnBrk="1" hangingPunct="1"/>
            <a:r>
              <a:rPr lang="hu-HU" altLang="hu-HU" smtClean="0">
                <a:latin typeface="Times New Roman" pitchFamily="18" charset="0"/>
              </a:rPr>
              <a:t>Család, mikroközösség, vállalat, oktatás, politikai rendszer, nők szerepe</a:t>
            </a:r>
          </a:p>
          <a:p>
            <a:pPr eaLnBrk="1" hangingPunct="1"/>
            <a:endParaRPr lang="hu-HU" altLang="hu-HU" smtClean="0"/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40964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B2EE49-9334-4FE1-9583-A6D02FD52E3E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40965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Kultúraelemek és marketing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Hitek: ideológiák, parajelenségek, babonák, 13. emelet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Anyagi kultúra: 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smtClean="0">
                <a:latin typeface="Times New Roman" pitchFamily="18" charset="0"/>
              </a:rPr>
              <a:t>Technikai: fejlettség, megelőző karbantartás, hulladékgazdálkodás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smtClean="0">
                <a:latin typeface="Times New Roman" pitchFamily="18" charset="0"/>
              </a:rPr>
              <a:t>Gazdasági: gazdaságpolitikai eszközök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Művészetek: szimbólumok, kommunikáció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Etika, jog, morál: morálisan elfogadott/elítélt termékek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Szokások, rutinok, játékok, humor</a:t>
            </a: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41988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8B99E8-965D-4FE3-B028-E565618B3FF1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41989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Kultúraelemek és marketing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hu-HU" altLang="hu-HU" sz="40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hu-HU" altLang="hu-HU" sz="40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hu-HU" altLang="hu-HU" sz="4000" smtClean="0">
                <a:latin typeface="Times New Roman" pitchFamily="18" charset="0"/>
                <a:cs typeface="Times New Roman" pitchFamily="18" charset="0"/>
              </a:rPr>
              <a:t>Köszönöm a figyelmet!</a:t>
            </a:r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43012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8ED5A5-6027-456B-8552-BC9A89461DDB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43013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44036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D64C23-C836-4848-9EE6-9BD4FCE6EE29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44037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45060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71EC88-A72A-45AD-A479-19CC4398247B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45061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46084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574D1A-DFDA-424D-9069-44079B80BAD8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46085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2015.02.09.</a:t>
            </a:r>
          </a:p>
        </p:txBody>
      </p:sp>
      <p:sp>
        <p:nvSpPr>
          <p:cNvPr id="47108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766A37-C895-4B2A-A3B2-0FC00573CA94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47109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őcí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gyéni tervezé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Főcím</Template>
  <TotalTime>823</TotalTime>
  <Words>1441</Words>
  <Application>Microsoft Office PowerPoint</Application>
  <PresentationFormat>Diavetítés a képernyőre (4:3 oldalarány)</PresentationFormat>
  <Paragraphs>275</Paragraphs>
  <Slides>30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2</vt:i4>
      </vt:variant>
      <vt:variant>
        <vt:lpstr>Diacímek</vt:lpstr>
      </vt:variant>
      <vt:variant>
        <vt:i4>30</vt:i4>
      </vt:variant>
    </vt:vector>
  </HeadingPairs>
  <TitlesOfParts>
    <vt:vector size="36" baseType="lpstr">
      <vt:lpstr>Calibri</vt:lpstr>
      <vt:lpstr>Arial</vt:lpstr>
      <vt:lpstr>Century Gothic</vt:lpstr>
      <vt:lpstr>Times New Roman</vt:lpstr>
      <vt:lpstr>Főcím</vt:lpstr>
      <vt:lpstr>Egyéni tervezés</vt:lpstr>
      <vt:lpstr>PowerPoint bemutató</vt:lpstr>
      <vt:lpstr>Fogalmak</vt:lpstr>
      <vt:lpstr>Antropológusok szerint</vt:lpstr>
      <vt:lpstr>Kultúra fogalma</vt:lpstr>
      <vt:lpstr>Kultúrkörök</vt:lpstr>
      <vt:lpstr>Schein kultúra osztályozása</vt:lpstr>
      <vt:lpstr>Egyén és kultúra</vt:lpstr>
      <vt:lpstr>Kultúra elemei és forrásai</vt:lpstr>
      <vt:lpstr>A kultúra elemei</vt:lpstr>
      <vt:lpstr>Kultúra és nemzet</vt:lpstr>
      <vt:lpstr>Kulturális különbségek</vt:lpstr>
      <vt:lpstr>Hofstede</vt:lpstr>
      <vt:lpstr>Mais 1997</vt:lpstr>
      <vt:lpstr>Mais kultúrakörök</vt:lpstr>
      <vt:lpstr>Hünerberg 1998</vt:lpstr>
      <vt:lpstr>Hünerberg 1998</vt:lpstr>
      <vt:lpstr>Hünerberg 1998</vt:lpstr>
      <vt:lpstr>Hünerberg 1998</vt:lpstr>
      <vt:lpstr>Kultúrák keveredése</vt:lpstr>
      <vt:lpstr>Kulturális kölcsönzés ellentéte</vt:lpstr>
      <vt:lpstr>Kulturális kölcsönzés ellentéte</vt:lpstr>
      <vt:lpstr>Kulturális empátia-kulturális tolerancia</vt:lpstr>
      <vt:lpstr>Kultúraelemek és marketing</vt:lpstr>
      <vt:lpstr>Kultúraelemek és marketing</vt:lpstr>
      <vt:lpstr>Kultúraelemek és marketing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Főcím</dc:title>
  <dc:creator>Nagyi</dc:creator>
  <cp:lastModifiedBy>Oktató</cp:lastModifiedBy>
  <cp:revision>52</cp:revision>
  <dcterms:created xsi:type="dcterms:W3CDTF">2012-03-05T15:57:55Z</dcterms:created>
  <dcterms:modified xsi:type="dcterms:W3CDTF">2015-02-05T09:21:17Z</dcterms:modified>
</cp:coreProperties>
</file>