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</p:embeddedFont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1" autoAdjust="0"/>
  </p:normalViewPr>
  <p:slideViewPr>
    <p:cSldViewPr>
      <p:cViewPr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5" d="100"/>
          <a:sy n="105" d="100"/>
        </p:scale>
        <p:origin x="-247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2598880-8BD2-4C54-A3E9-0C5037A54A99}" type="datetimeFigureOut">
              <a:rPr lang="hu-HU"/>
              <a:pPr>
                <a:defRPr/>
              </a:pPr>
              <a:t>2015.02.05.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54F45EA-01B1-4D9C-8D35-7A45A033473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211000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39FC3C-F3AE-4691-88E8-8644F5368CED}" type="datetimeFigureOut">
              <a:rPr lang="hu-HU"/>
              <a:pPr>
                <a:defRPr/>
              </a:pPr>
              <a:t>2015.02.05.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4D93483-F5DD-4975-AC29-EFBDC322A58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21128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1741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C5D5532-83F3-4CFA-99EA-1C9EF5D3A1A4}" type="slidenum">
              <a:rPr lang="hu-HU" altLang="hu-HU"/>
              <a:pPr>
                <a:spcBef>
                  <a:spcPct val="0"/>
                </a:spcBef>
              </a:pPr>
              <a:t>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altLang="hu-HU" smtClean="0"/>
          </a:p>
        </p:txBody>
      </p:sp>
      <p:sp>
        <p:nvSpPr>
          <p:cNvPr id="2970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2E3E12B8-E371-4E9E-8AFF-DEA8DA92C1B3}" type="slidenum">
              <a:rPr lang="hu-HU" altLang="hu-HU"/>
              <a:pPr/>
              <a:t>12</a:t>
            </a:fld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 userDrawn="1"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DB833BFF-8A3C-4962-B05D-A0BF81E3BD55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F0CE61-29FF-4D96-A582-7A525193FB38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981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39E242B8-59B4-4800-9B50-2911AA0F241B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C52703-4D5F-4687-88C9-690F8639B89E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2149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983A54B5-D329-441D-89D8-3044563A91D3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FD8ED1-90A8-400B-980C-61204D01A28E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117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 userDrawn="1"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6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7ADEC339-4F2D-4EBF-81BC-B482FA9CD87F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339F96-8739-4900-8428-2EDAD3D228CA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428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F97128A4-52E3-486F-B941-30C1DFB6A86A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8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876DC7-D6F4-4AA7-90A8-DFD2663F28F9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41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28C1FA3-DF04-4313-8E46-C8D90D772D9F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  <p:sp>
        <p:nvSpPr>
          <p:cNvPr id="5" name="Dátum hely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7EB597D4-36F2-44D3-A2BC-2EA4DF9B0778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</p:spTree>
    <p:extLst>
      <p:ext uri="{BB962C8B-B14F-4D97-AF65-F5344CB8AC3E}">
        <p14:creationId xmlns:p14="http://schemas.microsoft.com/office/powerpoint/2010/main" val="87434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CF21C16D-BF96-4DF9-979C-734A37A78FC3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A5BBF8-0200-41A7-ABE8-E4A8CDB54B83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308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28736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C55112FC-3BDC-4CEC-AE62-800B14B3A277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282AB3-D36E-4CA9-AC03-985D4D08EC20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77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357297"/>
            <a:ext cx="5486400" cy="337027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ECED3791-0F27-4B69-AE74-B31F8E4F9AF7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CDDFA2-EA0E-474A-8A47-DC0805A8A8A7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871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6A371863-5073-402F-8506-A4CB1CB57A29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2C4EAD-F027-4460-947C-5E11AB741674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0005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 userDrawn="1"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428736"/>
            <a:ext cx="2057400" cy="4697427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28736"/>
            <a:ext cx="6019800" cy="46974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2350B9C5-561F-4743-89EB-A84E5D674A0D}" type="datetime1">
              <a:rPr lang="hu-HU" b="0"/>
              <a:pPr>
                <a:defRPr/>
              </a:pPr>
              <a:t>2015.02.05.</a:t>
            </a:fld>
            <a:endParaRPr lang="hu-HU" b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01E8F4-8188-4DDF-9364-A78B7B7E0E12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88160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967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B9C4B080-AA87-4835-9F9D-BD988052D7C0}" type="datetime1">
              <a:rPr lang="hu-HU"/>
              <a:pPr>
                <a:defRPr/>
              </a:pPr>
              <a:t>2015.02.05.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prstMaterial="matte"/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BE45F24A-2176-4835-8E38-510D7CFF6DB2}" type="slidenum">
              <a:rPr lang="hu-HU" altLang="hu-HU"/>
              <a:pPr/>
              <a:t>‹#›</a:t>
            </a:fld>
            <a:endParaRPr lang="hu-HU" altLang="hu-HU"/>
          </a:p>
        </p:txBody>
      </p:sp>
      <p:cxnSp>
        <p:nvCxnSpPr>
          <p:cNvPr id="8" name="Egyenes összekötő 7"/>
          <p:cNvCxnSpPr/>
          <p:nvPr userDrawn="1"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Kép 9" descr="kautz_gyula_gazdasagtudomanyi_kar_b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3987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gyenes összekötő 6"/>
          <p:cNvCxnSpPr/>
          <p:nvPr userDrawn="1"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 userDrawn="1"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églalap 5"/>
          <p:cNvSpPr/>
          <p:nvPr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16388" name="Alcím 2"/>
          <p:cNvSpPr txBox="1">
            <a:spLocks/>
          </p:cNvSpPr>
          <p:nvPr/>
        </p:nvSpPr>
        <p:spPr bwMode="auto">
          <a:xfrm>
            <a:off x="395288" y="3573463"/>
            <a:ext cx="5400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hu-HU" altLang="hu-HU" sz="1400">
                <a:solidFill>
                  <a:schemeClr val="bg1"/>
                </a:solidFill>
                <a:latin typeface="Century Gothic" pitchFamily="34" charset="0"/>
              </a:rPr>
              <a:t>Oktató: Eisingerné Balassa Boglárka</a:t>
            </a:r>
          </a:p>
        </p:txBody>
      </p:sp>
      <p:sp>
        <p:nvSpPr>
          <p:cNvPr id="16389" name="Cím 1"/>
          <p:cNvSpPr txBox="1">
            <a:spLocks/>
          </p:cNvSpPr>
          <p:nvPr/>
        </p:nvSpPr>
        <p:spPr bwMode="auto">
          <a:xfrm>
            <a:off x="428625" y="1628775"/>
            <a:ext cx="53673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hu-HU" altLang="hu-HU" sz="3200" b="1">
                <a:solidFill>
                  <a:schemeClr val="bg1"/>
                </a:solidFill>
                <a:latin typeface="Century Gothic" pitchFamily="34" charset="0"/>
              </a:rPr>
              <a:t>Nemzetközi és interkulturális marketing</a:t>
            </a:r>
          </a:p>
        </p:txBody>
      </p:sp>
      <p:sp>
        <p:nvSpPr>
          <p:cNvPr id="16390" name="Alcím 2"/>
          <p:cNvSpPr txBox="1">
            <a:spLocks/>
          </p:cNvSpPr>
          <p:nvPr/>
        </p:nvSpPr>
        <p:spPr bwMode="auto">
          <a:xfrm>
            <a:off x="428625" y="2722563"/>
            <a:ext cx="53673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hu-HU" altLang="hu-HU" sz="2200">
                <a:solidFill>
                  <a:schemeClr val="bg1"/>
                </a:solidFill>
                <a:latin typeface="Century Gothic" pitchFamily="34" charset="0"/>
              </a:rPr>
              <a:t>Nemzetközi üzleti etika, üzleti szokások</a:t>
            </a:r>
          </a:p>
        </p:txBody>
      </p:sp>
      <p:pic>
        <p:nvPicPr>
          <p:cNvPr id="16391" name="Kép 9" descr="kautz_gyula_gazdasagtudomanyi_kar_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60350"/>
            <a:ext cx="2295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mtClean="0">
                <a:latin typeface="Times New Roman" pitchFamily="18" charset="0"/>
              </a:rPr>
              <a:t>Üzleti gyakorlat ismerete kiemelten fontos (mint a nyelvé)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Kulturális örökségünk foglyai vagyunk</a:t>
            </a:r>
          </a:p>
          <a:p>
            <a:pPr eaLnBrk="1" hangingPunct="1"/>
            <a:r>
              <a:rPr lang="hu-HU" altLang="hu-HU" smtClean="0">
                <a:latin typeface="Times New Roman" pitchFamily="18" charset="0"/>
              </a:rPr>
              <a:t>Magyar üzleti szokások hátrányai (gyors meggazdagodás, a vevő túlzott kiszolgálása)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1843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6A7CA4-CCE7-472B-9CA7-B9BC22F160A4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1843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  <a:t>Kulturális ismeretek</a:t>
            </a:r>
            <a:br>
              <a:rPr lang="hu-HU" altLang="hu-HU" sz="3600" b="0" smtClean="0">
                <a:latin typeface="Times New Roman" pitchFamily="18" charset="0"/>
                <a:cs typeface="Times New Roman" pitchFamily="18" charset="0"/>
              </a:rPr>
            </a:br>
            <a:endParaRPr lang="hu-HU" altLang="hu-HU" sz="3600" b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18441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573588"/>
            <a:ext cx="203835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artalom helye 1"/>
          <p:cNvSpPr>
            <a:spLocks noGrp="1"/>
          </p:cNvSpPr>
          <p:nvPr>
            <p:ph idx="1"/>
          </p:nvPr>
        </p:nvSpPr>
        <p:spPr>
          <a:xfrm>
            <a:off x="457200" y="1600200"/>
            <a:ext cx="3538538" cy="4525963"/>
          </a:xfrm>
        </p:spPr>
        <p:txBody>
          <a:bodyPr/>
          <a:lstStyle/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Tolerancia 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Rugalmasság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Alázatosság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„fair” magatartás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Más tempóhoz való alkalmazkodás</a:t>
            </a:r>
          </a:p>
          <a:p>
            <a:pPr eaLnBrk="1" hangingPunct="1"/>
            <a:endParaRPr lang="hu-HU" altLang="hu-HU" smtClean="0">
              <a:latin typeface="Times New Roman" pitchFamily="18" charset="0"/>
            </a:endParaRP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1946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96AA83-6A01-4269-930B-C48B26BA1A6A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1946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2800" b="0" smtClean="0">
                <a:latin typeface="Times New Roman" pitchFamily="18" charset="0"/>
              </a:rPr>
              <a:t>Adaptálandó normák az üzleti életben</a:t>
            </a:r>
            <a:endParaRPr lang="hu-HU" altLang="hu-HU" sz="28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19465" name="Szövegdoboz 1"/>
          <p:cNvSpPr txBox="1">
            <a:spLocks noChangeArrowheads="1"/>
          </p:cNvSpPr>
          <p:nvPr/>
        </p:nvSpPr>
        <p:spPr bwMode="auto">
          <a:xfrm>
            <a:off x="4840288" y="1600200"/>
            <a:ext cx="381793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hu-HU" altLang="hu-HU" sz="2700">
                <a:latin typeface="Times New Roman" pitchFamily="18" charset="0"/>
              </a:rPr>
              <a:t>Kíváncsiság/érdeklődés</a:t>
            </a:r>
          </a:p>
          <a:p>
            <a:pPr eaLnBrk="1" hangingPunct="1">
              <a:buFont typeface="Arial" charset="0"/>
              <a:buChar char="•"/>
            </a:pPr>
            <a:r>
              <a:rPr lang="hu-HU" altLang="hu-HU" sz="2700">
                <a:latin typeface="Times New Roman" pitchFamily="18" charset="0"/>
              </a:rPr>
              <a:t>A célország ismerete</a:t>
            </a:r>
          </a:p>
          <a:p>
            <a:pPr eaLnBrk="1" hangingPunct="1">
              <a:buFont typeface="Arial" charset="0"/>
              <a:buChar char="•"/>
            </a:pPr>
            <a:r>
              <a:rPr lang="hu-HU" altLang="hu-HU" sz="2700">
                <a:latin typeface="Times New Roman" pitchFamily="18" charset="0"/>
              </a:rPr>
              <a:t>Mások és a másság elfogadása</a:t>
            </a:r>
          </a:p>
          <a:p>
            <a:pPr eaLnBrk="1" hangingPunct="1">
              <a:buFont typeface="Arial" charset="0"/>
              <a:buChar char="•"/>
            </a:pPr>
            <a:r>
              <a:rPr lang="hu-HU" altLang="hu-HU" sz="2700">
                <a:latin typeface="Times New Roman" pitchFamily="18" charset="0"/>
              </a:rPr>
              <a:t>Képesség arra, hogy tiszteljenek bennünket</a:t>
            </a:r>
          </a:p>
          <a:p>
            <a:pPr eaLnBrk="1" hangingPunct="1">
              <a:buFont typeface="Arial" charset="0"/>
              <a:buChar char="•"/>
            </a:pPr>
            <a:r>
              <a:rPr lang="hu-HU" altLang="hu-HU" sz="2700">
                <a:latin typeface="Times New Roman" pitchFamily="18" charset="0"/>
              </a:rPr>
              <a:t>Környezetbe való integrálódás képessége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Nem a személyiségünk feladása, hanem elfogadás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Megfelelő ismeretek, előítéletek elfelejtése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Ismeretek: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Ténybeli: (megtanulható)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Könyv, film, újság, televízió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err="1" smtClean="0">
                <a:latin typeface="Times New Roman" panose="02020603050405020304" pitchFamily="18" charset="0"/>
              </a:rPr>
              <a:t>Interpretatív</a:t>
            </a:r>
            <a:r>
              <a:rPr lang="hu-HU" altLang="hu-HU" dirty="0" smtClean="0">
                <a:latin typeface="Times New Roman" panose="02020603050405020304" pitchFamily="18" charset="0"/>
              </a:rPr>
              <a:t> (értelmezett, alkalmazott): 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Adott kultúra </a:t>
            </a:r>
            <a:r>
              <a:rPr lang="hu-HU" altLang="hu-HU" dirty="0" err="1" smtClean="0">
                <a:latin typeface="Times New Roman" panose="02020603050405020304" pitchFamily="18" charset="0"/>
              </a:rPr>
              <a:t>nüanszainak</a:t>
            </a:r>
            <a:r>
              <a:rPr lang="hu-HU" altLang="hu-HU" dirty="0" smtClean="0">
                <a:latin typeface="Times New Roman" panose="02020603050405020304" pitchFamily="18" charset="0"/>
              </a:rPr>
              <a:t> ismerete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048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E8607-6431-458C-A5AE-95502D08D6D3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048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Adaptálódás=ismeret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Mexikó 98%-a római katolikus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Római katolikus: 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Mexikóban: indián hagyományok, halott kedvenc étele, csontváz és koporsó alakú sütik, </a:t>
            </a:r>
            <a:r>
              <a:rPr lang="hu-HU" altLang="hu-HU" dirty="0" err="1" smtClean="0">
                <a:latin typeface="Times New Roman" panose="02020603050405020304" pitchFamily="18" charset="0"/>
              </a:rPr>
              <a:t>fieszta</a:t>
            </a:r>
            <a:endParaRPr lang="hu-HU" altLang="hu-HU" dirty="0" smtClean="0">
              <a:latin typeface="Times New Roman" panose="020206030504050203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Olaszországban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Spanyolországban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150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B16454-6A4A-4383-8188-9B99AA6CB41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150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Esettanulmány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Mit célszerű átvenni?</a:t>
            </a:r>
          </a:p>
          <a:p>
            <a:pPr marL="609600" indent="-609600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err="1">
                <a:latin typeface="Times New Roman" panose="02020603050405020304" pitchFamily="18" charset="0"/>
              </a:rPr>
              <a:t>Cateora-Graham</a:t>
            </a:r>
            <a:r>
              <a:rPr lang="hu-HU" altLang="hu-HU" dirty="0">
                <a:latin typeface="Times New Roman" panose="02020603050405020304" pitchFamily="18" charset="0"/>
              </a:rPr>
              <a:t> 2000, szokások három csoportja: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Kulturális imperatívuszok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Kulturális </a:t>
            </a:r>
            <a:r>
              <a:rPr lang="hu-HU" altLang="hu-HU" dirty="0" err="1" smtClean="0">
                <a:latin typeface="Times New Roman" panose="02020603050405020304" pitchFamily="18" charset="0"/>
              </a:rPr>
              <a:t>exklúzívok</a:t>
            </a:r>
            <a:endParaRPr lang="hu-HU" altLang="hu-HU" dirty="0" smtClean="0"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Kulturális </a:t>
            </a:r>
            <a:r>
              <a:rPr lang="hu-HU" altLang="hu-HU" dirty="0" err="1" smtClean="0">
                <a:latin typeface="Times New Roman" panose="02020603050405020304" pitchFamily="18" charset="0"/>
              </a:rPr>
              <a:t>adiaphora</a:t>
            </a:r>
            <a:endParaRPr lang="hu-HU" altLang="hu-HU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253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9720A5-CB7E-4350-9654-9F6C240C4DBF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253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Szokások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Azon szokások, amelyeket az idegennek célszerű követnie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Adott kultúra tilalmainak betartása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(illető ország nyelvén történő reklámozás)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Ajándékozási szokások betartása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Belügyekbe be nem avatkozás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Üzlet előfeltétele a barátság, bizalom, emberi kapcsolat (Kína, Japán), utána jöhet az üzlet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B61485-D8C1-4073-8FF0-477F868E0BFA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355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200" b="0" smtClean="0">
                <a:latin typeface="Times New Roman" pitchFamily="18" charset="0"/>
              </a:rPr>
              <a:t>Kulturális imperatívuszok</a:t>
            </a:r>
            <a:endParaRPr lang="hu-HU" altLang="hu-HU" sz="32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Olyan dolgok, tevékenységek, amelyekben idegennek </a:t>
            </a:r>
            <a:r>
              <a:rPr lang="hu-HU" altLang="hu-HU" dirty="0">
                <a:solidFill>
                  <a:srgbClr val="FF0000"/>
                </a:solidFill>
                <a:latin typeface="Times New Roman" panose="02020603050405020304" pitchFamily="18" charset="0"/>
              </a:rPr>
              <a:t>TILOS </a:t>
            </a:r>
            <a:r>
              <a:rPr lang="hu-HU" altLang="hu-HU" dirty="0">
                <a:latin typeface="Times New Roman" panose="02020603050405020304" pitchFamily="18" charset="0"/>
              </a:rPr>
              <a:t>részt vennie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 erőszakold be magad helyi szertartásokba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 kritizáld: politika, erkölcs, furcsaságok (ha a helyiek teszik akkor sem)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Humor, viccmesélés: amerikai kisebbségi viccek: tilos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458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F2F802-B373-4D45-A46E-C2B20A967128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458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Kulturális exkluzívok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Eredeti jelentése: Szentírásban kifejezetten nem tiltott hitek és tettek eltűrése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Eldönthető, hogy mely viselkedési szabályokhoz igazodik, melyekhez nem. 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Egyértelmű döntési szabadságot jelent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Lengyelország: kézcsók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Pálcikával, ha ügyes vagy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Szimbolikus meghajlás Japánban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Névjegyadás Japánban: imperatívusz!!!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560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6AA489-E59C-4544-9949-F265890DF2D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560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Kulturális adiaphora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Nemzetközi üzleti élet lehetséges konfliktusforrásai: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Döntéshozók céljai és aspirációi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Döntéshozatal mechanizmusa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Döntés szereplői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662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F70F1B-1F2E-47A3-AAD1-75830F5CB5CB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662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Menedzsment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26633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3652838"/>
            <a:ext cx="3786187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437063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hu-HU" altLang="hu-HU" smtClean="0">
                <a:solidFill>
                  <a:srgbClr val="FF0000"/>
                </a:solidFill>
                <a:latin typeface="Times New Roman" pitchFamily="18" charset="0"/>
              </a:rPr>
              <a:t>KÜLÖNBSÉGEK: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Személyes célok: élet élvezete     életszínvonal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Biztonság és mobilitás: nem mobil   mobil társad.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Magánélet: 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Társadalmi elismerés: ki vagy? Mit dolgozol? 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Hatalom: </a:t>
            </a:r>
          </a:p>
          <a:p>
            <a:pPr lvl="1" eaLnBrk="1" hangingPunct="1"/>
            <a:r>
              <a:rPr lang="hu-HU" altLang="hu-HU" smtClean="0">
                <a:latin typeface="Times New Roman" pitchFamily="18" charset="0"/>
              </a:rPr>
              <a:t>Latin-Amerikában a politikai élet részese is akar lenni a sikeres üzletember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765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D76C48-8F15-497F-B80B-93F77F624633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765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200" b="0" smtClean="0">
                <a:latin typeface="Times New Roman" pitchFamily="18" charset="0"/>
              </a:rPr>
              <a:t>Döntéshozók céljai és aspirációi</a:t>
            </a:r>
            <a:endParaRPr lang="hu-HU" altLang="hu-HU" sz="32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rtalom helye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412875"/>
            <a:ext cx="7324725" cy="4781550"/>
          </a:xfrm>
        </p:spPr>
      </p:pic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2867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8ED00F-1C1D-40F0-92CC-27754EED4E3B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2867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200" b="0" smtClean="0">
                <a:latin typeface="Times New Roman" pitchFamily="18" charset="0"/>
              </a:rPr>
              <a:t>Döntéshozatal mechanizmusa</a:t>
            </a:r>
            <a:endParaRPr lang="hu-HU" altLang="hu-HU" sz="32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Nem?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Nők szerepe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Ha az anyavállalat támogatja és elfogadják a fogadó ország is hajlandó lesz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Kor?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Tradíció irányította társadalmak: bölcsek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Gyorsan változó társadalmak: reakcióidő!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800" dirty="0" err="1">
                <a:latin typeface="Times New Roman" panose="02020603050405020304" pitchFamily="18" charset="0"/>
              </a:rPr>
              <a:t>Szenioritás</a:t>
            </a:r>
            <a:r>
              <a:rPr lang="hu-HU" altLang="hu-HU" sz="2800" dirty="0">
                <a:latin typeface="Times New Roman" panose="02020603050405020304" pitchFamily="18" charset="0"/>
              </a:rPr>
              <a:t>? (mennyi időt töltött el az adott szervezetben?)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Ahol a vállalati hűség fontos, ott jelentős szerepe van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072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949479-C6FE-410E-AD24-F00F0A5B2920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072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Döntés szereplői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Idő felfogásbeli különbségek: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„Az idő pénz!” USA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„Aki rohan, az előbb ér a sírba!” (Spanyolország)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„Nem az óra találta fel az embert!” (Nigéria)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„Ha ki tudod várni, a tojás is elindul!” (Etiópia)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„Idő előtt még nem jött el az ideje, idő után már túl késő!” (Franciaország)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Pontosság kérdése (India: három napos esküvők)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 smtClean="0">
                <a:latin typeface="Times New Roman" pitchFamily="18" charset="0"/>
              </a:rPr>
              <a:t>„Szejcsasz”: rögtön, azonnal (hetek is lehetnek)</a:t>
            </a: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174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19158D-6BB9-412C-8D9D-6A342B06BBD6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174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Idő-tér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1753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938" y="1341438"/>
            <a:ext cx="14414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Múlt: 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a tervek a társadalmi tradíciókba való illeszkedése (európai népek)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Jelen: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Jövő: 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milyen jövőbeli eredményekkel kecsegtetnek a tervek (Észak-Amerika)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Japán: hosszú távon jövőorientált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277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40F723-D788-4944-91F8-5FD133BA2816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277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Időorientáció 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 err="1">
                <a:latin typeface="Times New Roman" panose="02020603050405020304" pitchFamily="18" charset="0"/>
              </a:rPr>
              <a:t>Monochronic</a:t>
            </a:r>
            <a:r>
              <a:rPr lang="hu-HU" altLang="hu-HU" sz="2800" dirty="0">
                <a:latin typeface="Times New Roman" panose="02020603050405020304" pitchFamily="18" charset="0"/>
              </a:rPr>
              <a:t> (egyidős kultúra)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Egyszerre csak egy dologra koncentrálnak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Minél gyorsabban minél jobb üzletet kötni USA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Lineáris időérzékelés, szinte tárgy (időt spórolni, eltölteni, nyerni, elvesztegetni…)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 err="1">
                <a:latin typeface="Times New Roman" panose="02020603050405020304" pitchFamily="18" charset="0"/>
              </a:rPr>
              <a:t>Polichronic</a:t>
            </a:r>
            <a:r>
              <a:rPr lang="hu-HU" altLang="hu-HU" sz="2800" dirty="0">
                <a:latin typeface="Times New Roman" panose="02020603050405020304" pitchFamily="18" charset="0"/>
              </a:rPr>
              <a:t>: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Latin, arab, svájci, távol-keleti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Nagy kontextusú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Ünnepek, szabadság (van-e sztenderd), hivatalos órák (szieszta), nyitvatartási idő, időzónák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379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502593-1C9D-4B70-97F4-86F0DB2B8BE6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379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M-idő és P-idő (Hall)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Verbális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Nem verbális: szokások ismerete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sz="2400" dirty="0" err="1" smtClean="0">
                <a:latin typeface="Times New Roman" panose="02020603050405020304" pitchFamily="18" charset="0"/>
              </a:rPr>
              <a:t>Cipőtalp-Kairó-lázadás</a:t>
            </a:r>
            <a:r>
              <a:rPr lang="hu-HU" altLang="hu-HU" sz="2400" dirty="0" smtClean="0">
                <a:latin typeface="Times New Roman" panose="02020603050405020304" pitchFamily="18" charset="0"/>
              </a:rPr>
              <a:t> az egyetemen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Üdvözlés: kézfogás?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Gesztikuláció: gyerek fejét ne simogasd az arab kultúrában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Fizikai megérintés: orosz férfiak szájcsók, USA szexuális zaklatás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Mimika, szemjáték: Japán-önkontroll, </a:t>
            </a:r>
            <a:r>
              <a:rPr lang="hu-HU" altLang="hu-HU" sz="2400" dirty="0" err="1" smtClean="0">
                <a:latin typeface="Times New Roman" panose="02020603050405020304" pitchFamily="18" charset="0"/>
              </a:rPr>
              <a:t>Mo-elfogadott</a:t>
            </a:r>
            <a:endParaRPr lang="hu-HU" altLang="hu-HU" sz="2400" dirty="0" smtClean="0">
              <a:latin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Nyelvi problémák (PL. könyvben: 75.o.)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482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C1B6EA-0170-4CBF-9589-7490B9D44DD9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482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Kommunikáció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4825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446213"/>
            <a:ext cx="2870200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Üzletfelek üzleten kívüli találkozási helye: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EU: étterem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USA: kerti parti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Latin-Amerika: család (tilos üzletről beszélni)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USA: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mindenki érdeklődik, de ez formalitás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Hogy vagy? Mi újság?- üdvözlési forma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Tudni: házastárs neve, gyerekek neve, iskolái, </a:t>
            </a:r>
            <a:r>
              <a:rPr lang="hu-HU" altLang="hu-HU" dirty="0" err="1" smtClean="0">
                <a:latin typeface="Times New Roman" panose="02020603050405020304" pitchFamily="18" charset="0"/>
              </a:rPr>
              <a:t>sportjai-feljegyezni</a:t>
            </a:r>
            <a:r>
              <a:rPr lang="hu-HU" altLang="hu-HU" dirty="0" smtClean="0">
                <a:latin typeface="Times New Roman" panose="02020603050405020304" pitchFamily="18" charset="0"/>
              </a:rPr>
              <a:t>, megtanulni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584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8B9609-A131-41AF-A4A5-D2533516D918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584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Üzleti protokoll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Nyelv?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Humor?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Németek szó szerint veszik, amerikai zajosan nevet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Francia: hierarchia, ceremónia!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Öltözködés: brit, holland: zakó le, ingujj fel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Első megbeszélés eredménye: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Németek ott folytatják a másodikat, ahol abbahagyták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Olaszok: a következő megbeszélés napirendjeinek megbeszélése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Étkezés: USA vág, Grúzia: birkaszem a szájba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Italozás?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686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F88BDB-C977-4BBC-ADF3-890D7D21286A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686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Egységes EU?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6873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1233488"/>
            <a:ext cx="17430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Arab: első alkalommal tilos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Európa: piros rózsa, fehér virág, papírba csomagolni nem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Latin-Amerika: személyes kapcsolat kialakulás után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Hongkong: erős korrupcióellenesség, vigyázat!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Japán: nem bontja ki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Kína: tilos a fehér szín</a:t>
            </a:r>
          </a:p>
          <a:p>
            <a:pPr eaLnBrk="1" hangingPunct="1"/>
            <a:r>
              <a:rPr lang="hu-HU" altLang="hu-HU" sz="2800" smtClean="0">
                <a:latin typeface="Times New Roman" pitchFamily="18" charset="0"/>
              </a:rPr>
              <a:t>Szaúd-Arábia: lovaglás, vadászat</a:t>
            </a:r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789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823A4E-07BD-4790-8D53-EE9C44307EB9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789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Ajándékozás, átadás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37897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094163"/>
            <a:ext cx="2984500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1970-ben az USA-ban került felszínre a téma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FCPA: tv, külföldi korrupt tevékenységekre vonatkozó tv.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Bárhol a világon USA vállalat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Más: Japán, EU-sikeresebb cégek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OECD-ben USA felvetés- esélytelen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48390-932A-4524-B809-EDE3AA01F680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891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Üzleti etika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u="sng" dirty="0">
                <a:latin typeface="Times New Roman" panose="02020603050405020304" pitchFamily="18" charset="0"/>
              </a:rPr>
              <a:t>Vesztegetés:</a:t>
            </a:r>
            <a:r>
              <a:rPr lang="hu-HU" altLang="hu-HU" sz="2400" dirty="0">
                <a:latin typeface="Times New Roman" panose="02020603050405020304" pitchFamily="18" charset="0"/>
              </a:rPr>
              <a:t> pénz önkéntes felajánlása jogtalan előny keresése érdekében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u="sng" dirty="0">
                <a:latin typeface="Times New Roman" panose="02020603050405020304" pitchFamily="18" charset="0"/>
              </a:rPr>
              <a:t>Kikényszerítés </a:t>
            </a:r>
            <a:r>
              <a:rPr lang="hu-HU" altLang="hu-HU" sz="2400" dirty="0">
                <a:latin typeface="Times New Roman" panose="02020603050405020304" pitchFamily="18" charset="0"/>
              </a:rPr>
              <a:t>(zsarolás): fizetés, pénzfelajánlás kikényszerítése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Kedvezmények visszavonása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Engedélyek ki nem adása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Elkobzás, kisajátítás veszélye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u="sng" dirty="0">
                <a:latin typeface="Times New Roman" panose="02020603050405020304" pitchFamily="18" charset="0"/>
              </a:rPr>
              <a:t>Kenőpénz:</a:t>
            </a:r>
            <a:r>
              <a:rPr lang="hu-HU" altLang="hu-HU" sz="2400" dirty="0">
                <a:latin typeface="Times New Roman" panose="02020603050405020304" pitchFamily="18" charset="0"/>
              </a:rPr>
              <a:t> kisebb készpénzösszeg, szerény ajándék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Alacsonyabb beosztású hivatalnokok, ahol nem tiltják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Gyorsabb, simább ügyintézés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u="sng" dirty="0">
                <a:latin typeface="Times New Roman" panose="02020603050405020304" pitchFamily="18" charset="0"/>
              </a:rPr>
              <a:t>Törvényellenességre való rábírás</a:t>
            </a:r>
            <a:r>
              <a:rPr lang="hu-HU" altLang="hu-HU" sz="2400" dirty="0">
                <a:latin typeface="Times New Roman" panose="02020603050405020304" pitchFamily="18" charset="0"/>
              </a:rPr>
              <a:t> (felbujtás): 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Nagy összegű 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Ellenszolgáltatás tv-be ütközik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3994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F2DB03-7FE3-4F4C-8D81-56053EC071FE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3994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Vesztegetések csoportosítása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Nem az: ügynöki díj, üzletszerzési jutalék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Nem etikus üzleti magatartás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Alulszámlázás</a:t>
            </a: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Vámot, forgalmi adót takarít meg </a:t>
            </a:r>
          </a:p>
          <a:p>
            <a:pPr lvl="1" eaLnBrk="1" hangingPunct="1">
              <a:buFont typeface="Arial" panose="020B0604020202020204" pitchFamily="34" charset="0"/>
              <a:buChar char="–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Felülszámlázás:</a:t>
            </a: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dirty="0" smtClean="0">
                <a:latin typeface="Times New Roman" panose="02020603050405020304" pitchFamily="18" charset="0"/>
              </a:rPr>
              <a:t>Nyereségadó megtakarítás, nyereség elszívás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40964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FBFE1B-D36E-423F-A207-0B34681B883C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0965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Egyéb vesztegetési formák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Alkalmazottakkal kapcsolatos politika, személyzeti gyakorlat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Fogyasztóvédelem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Környezetvédelem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Beavatkozás a célország belügyeibe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dirty="0">
                <a:latin typeface="Times New Roman" panose="02020603050405020304" pitchFamily="18" charset="0"/>
              </a:rPr>
              <a:t>Alapvető emberi és szabadságjogok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41988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0D1A6C-ECA6-49C4-A212-086E4B4DD73D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1989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Etikai dilemmák területei (5)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Kihasználja az alkalmazottakat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1970: megtorpant üzleti etika, válság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1980: túlfűtött gazdaság, átstrukturált vállalatok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1990: sikeres vállalatok: etikai értékek alkalmazásának kiterjesztése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Times New Roman" panose="02020603050405020304" pitchFamily="18" charset="0"/>
              </a:rPr>
              <a:t>1996 </a:t>
            </a:r>
            <a:r>
              <a:rPr lang="hu-HU" altLang="hu-HU" sz="2800" dirty="0" err="1">
                <a:latin typeface="Times New Roman" panose="02020603050405020304" pitchFamily="18" charset="0"/>
              </a:rPr>
              <a:t>Keidanren</a:t>
            </a:r>
            <a:r>
              <a:rPr lang="hu-HU" altLang="hu-HU" sz="2800" dirty="0">
                <a:latin typeface="Times New Roman" panose="02020603050405020304" pitchFamily="18" charset="0"/>
              </a:rPr>
              <a:t>: charta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–"/>
              <a:defRPr/>
            </a:pPr>
            <a:r>
              <a:rPr lang="hu-HU" altLang="hu-HU" sz="2400" dirty="0" smtClean="0">
                <a:latin typeface="Times New Roman" panose="02020603050405020304" pitchFamily="18" charset="0"/>
              </a:rPr>
              <a:t>10 elvből áll: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Társadalmilag hasznos termékek kifejlesztése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A vállalat az egész társadalommal kommunikál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2000" dirty="0" smtClean="0">
                <a:latin typeface="Times New Roman" panose="02020603050405020304" pitchFamily="18" charset="0"/>
              </a:rPr>
              <a:t>Alkalmazottak értékes és kényelmes élete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hu-HU" altLang="hu-HU" dirty="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43012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5F4320-243D-497B-9F22-75F714C050E0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3013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Japán üzleti etika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1971: Marketing Kutatási Kódex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International Chamber of Commerce=Nemzetközi Kereskedelmi Kamara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Fontosság: üzletet képviselő szervezetek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Nemzetközi Tanács közbelépését kérheti minden olyan személy, cég, vállalat, szervezet-nem tisztességes magatartás  (reklám, marketingkutatási gyakorlatban)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mtClean="0">
                <a:latin typeface="Times New Roman" pitchFamily="18" charset="0"/>
              </a:rPr>
              <a:t>Szakértők igénybe vétele</a:t>
            </a:r>
          </a:p>
          <a:p>
            <a:pPr lvl="1" eaLnBrk="1" hangingPunct="1">
              <a:lnSpc>
                <a:spcPct val="90000"/>
              </a:lnSpc>
            </a:pPr>
            <a:endParaRPr lang="hu-HU" altLang="hu-HU" smtClean="0">
              <a:latin typeface="Times New Roman" pitchFamily="18" charset="0"/>
            </a:endParaRPr>
          </a:p>
          <a:p>
            <a:pPr eaLnBrk="1" hangingPunct="1"/>
            <a:endParaRPr lang="hu-HU" altLang="hu-HU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44036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11F9DC-A2A3-403B-80DA-8B825CFDF454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4037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sz="3600" b="0" smtClean="0">
                <a:latin typeface="Times New Roman" pitchFamily="18" charset="0"/>
              </a:rPr>
              <a:t>Etikai kódexek</a:t>
            </a:r>
            <a:endParaRPr lang="hu-HU" altLang="hu-HU" sz="3600" b="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pic>
        <p:nvPicPr>
          <p:cNvPr id="44041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1243013"/>
            <a:ext cx="1652587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 eaLnBrk="1" hangingPunct="1">
              <a:lnSpc>
                <a:spcPct val="90000"/>
              </a:lnSpc>
              <a:buFont typeface="Arial" charset="0"/>
              <a:buNone/>
            </a:pPr>
            <a:endParaRPr lang="hu-HU" altLang="hu-HU" smtClean="0">
              <a:latin typeface="Times New Roman" pitchFamily="18" charset="0"/>
            </a:endParaRPr>
          </a:p>
          <a:p>
            <a:pPr marL="457200" lvl="1" indent="0" algn="ctr" eaLnBrk="1" hangingPunct="1">
              <a:lnSpc>
                <a:spcPct val="90000"/>
              </a:lnSpc>
              <a:buFont typeface="Arial" charset="0"/>
              <a:buNone/>
            </a:pPr>
            <a:endParaRPr lang="hu-HU" altLang="hu-HU" smtClean="0">
              <a:latin typeface="Times New Roman" pitchFamily="18" charset="0"/>
            </a:endParaRPr>
          </a:p>
          <a:p>
            <a:pPr marL="457200" lvl="1" indent="0" algn="ctr" eaLnBrk="1" hangingPunct="1">
              <a:lnSpc>
                <a:spcPct val="90000"/>
              </a:lnSpc>
              <a:buFont typeface="Arial" charset="0"/>
              <a:buNone/>
            </a:pPr>
            <a:endParaRPr lang="hu-HU" altLang="hu-HU" smtClean="0">
              <a:latin typeface="Times New Roman" pitchFamily="18" charset="0"/>
            </a:endParaRPr>
          </a:p>
          <a:p>
            <a:pPr marL="457200" lvl="1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hu-HU" altLang="hu-HU" sz="4000" smtClean="0">
                <a:latin typeface="Times New Roman" pitchFamily="18" charset="0"/>
              </a:rPr>
              <a:t>Köszönöm a figyelmet!</a:t>
            </a:r>
          </a:p>
          <a:p>
            <a:pPr eaLnBrk="1" hangingPunct="1"/>
            <a:endParaRPr lang="hu-HU" altLang="hu-HU" sz="4400" smtClean="0"/>
          </a:p>
        </p:txBody>
      </p:sp>
      <p:sp>
        <p:nvSpPr>
          <p:cNvPr id="15363" name="Dátum helye 2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2015.02.16.</a:t>
            </a:r>
          </a:p>
        </p:txBody>
      </p:sp>
      <p:sp>
        <p:nvSpPr>
          <p:cNvPr id="45060" name="Dia számának helye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4A15EB-9D23-4A1D-81B0-AD3A008A7407}" type="slidenum">
              <a:rPr lang="hu-HU" altLang="hu-HU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hu-HU" altLang="hu-HU" sz="1200">
              <a:solidFill>
                <a:schemeClr val="bg1"/>
              </a:solidFill>
            </a:endParaRPr>
          </a:p>
        </p:txBody>
      </p:sp>
      <p:sp>
        <p:nvSpPr>
          <p:cNvPr id="45061" name="Cím 4"/>
          <p:cNvSpPr>
            <a:spLocks noGrp="1"/>
          </p:cNvSpPr>
          <p:nvPr>
            <p:ph type="title"/>
          </p:nvPr>
        </p:nvSpPr>
        <p:spPr bwMode="auto">
          <a:xfrm>
            <a:off x="2916238" y="215900"/>
            <a:ext cx="5761037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 sz="1800" smtClean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őcí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Főcím</Template>
  <TotalTime>789</TotalTime>
  <Words>1310</Words>
  <Application>Microsoft Office PowerPoint</Application>
  <PresentationFormat>Diavetítés a képernyőre (4:3 oldalarány)</PresentationFormat>
  <Paragraphs>274</Paragraphs>
  <Slides>27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27</vt:i4>
      </vt:variant>
    </vt:vector>
  </HeadingPairs>
  <TitlesOfParts>
    <vt:vector size="33" baseType="lpstr">
      <vt:lpstr>Calibri</vt:lpstr>
      <vt:lpstr>Arial</vt:lpstr>
      <vt:lpstr>Century Gothic</vt:lpstr>
      <vt:lpstr>Times New Roman</vt:lpstr>
      <vt:lpstr>Főcím</vt:lpstr>
      <vt:lpstr>Egyéni tervezés</vt:lpstr>
      <vt:lpstr>PowerPoint bemutató</vt:lpstr>
      <vt:lpstr>Kulturális ismeretek </vt:lpstr>
      <vt:lpstr>Adaptálandó normák az üzleti életben</vt:lpstr>
      <vt:lpstr>Adaptálódás=ismeret</vt:lpstr>
      <vt:lpstr>Esettanulmány</vt:lpstr>
      <vt:lpstr>Szokások</vt:lpstr>
      <vt:lpstr>Kulturális imperatívuszok</vt:lpstr>
      <vt:lpstr>Kulturális exkluzívok</vt:lpstr>
      <vt:lpstr>Kulturális adiaphora</vt:lpstr>
      <vt:lpstr>Menedzsment</vt:lpstr>
      <vt:lpstr>Döntéshozók céljai és aspirációi</vt:lpstr>
      <vt:lpstr>Döntéshozatal mechanizmusa</vt:lpstr>
      <vt:lpstr>Döntés szereplői</vt:lpstr>
      <vt:lpstr>Idő-tér</vt:lpstr>
      <vt:lpstr>Időorientáció </vt:lpstr>
      <vt:lpstr>M-idő és P-idő (Hall)</vt:lpstr>
      <vt:lpstr>Kommunikáció</vt:lpstr>
      <vt:lpstr>Üzleti protokoll</vt:lpstr>
      <vt:lpstr>Egységes EU?</vt:lpstr>
      <vt:lpstr>Ajándékozás, átadás</vt:lpstr>
      <vt:lpstr>Üzleti etika</vt:lpstr>
      <vt:lpstr>Vesztegetések csoportosítása</vt:lpstr>
      <vt:lpstr>Egyéb vesztegetési formák</vt:lpstr>
      <vt:lpstr>Etikai dilemmák területei (5)</vt:lpstr>
      <vt:lpstr>Japán üzleti etika</vt:lpstr>
      <vt:lpstr>Etikai kódexek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Főcím</dc:title>
  <dc:creator>Nagyi</dc:creator>
  <cp:lastModifiedBy>Oktató</cp:lastModifiedBy>
  <cp:revision>51</cp:revision>
  <dcterms:created xsi:type="dcterms:W3CDTF">2012-03-05T15:57:55Z</dcterms:created>
  <dcterms:modified xsi:type="dcterms:W3CDTF">2015-02-05T09:22:01Z</dcterms:modified>
</cp:coreProperties>
</file>