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74" r:id="rId5"/>
    <p:sldMasterId id="2147483679" r:id="rId6"/>
    <p:sldMasterId id="2147483691" r:id="rId7"/>
  </p:sldMasterIdLst>
  <p:sldIdLst>
    <p:sldId id="25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8" r:id="rId21"/>
    <p:sldId id="289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C8E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506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5F6CE6-CD88-4C7F-A0A6-ED633A554BBD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FA6A841E-9BDE-4C49-AD02-4B09D8B337F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A marketingkutatás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 területei</a:t>
          </a:r>
        </a:p>
      </dgm:t>
    </dgm:pt>
    <dgm:pt modelId="{B6A93148-B6DF-49A4-A70B-804C292EECED}" type="parTrans" cxnId="{918C1E04-4933-44DB-AFF4-02AFF71D21B9}">
      <dgm:prSet/>
      <dgm:spPr/>
    </dgm:pt>
    <dgm:pt modelId="{BA7A2423-6280-40D9-BDFF-762D56C17458}" type="sibTrans" cxnId="{918C1E04-4933-44DB-AFF4-02AFF71D21B9}">
      <dgm:prSet/>
      <dgm:spPr/>
    </dgm:pt>
    <dgm:pt modelId="{40D96A36-80C9-4301-81C6-3E09770E96A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Általános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piaci jellemzők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és tendenciák</a:t>
          </a:r>
        </a:p>
      </dgm:t>
    </dgm:pt>
    <dgm:pt modelId="{F0BE725D-8DB4-4441-A988-2E399A7AAE46}" type="parTrans" cxnId="{16B11DAF-EC0E-4B02-9B67-8CC895808EA8}">
      <dgm:prSet/>
      <dgm:spPr/>
      <dgm:t>
        <a:bodyPr/>
        <a:lstStyle/>
        <a:p>
          <a:endParaRPr lang="hu-HU"/>
        </a:p>
      </dgm:t>
    </dgm:pt>
    <dgm:pt modelId="{496E31B5-557C-4034-B331-A228A9896CD8}" type="sibTrans" cxnId="{16B11DAF-EC0E-4B02-9B67-8CC895808EA8}">
      <dgm:prSet/>
      <dgm:spPr/>
    </dgm:pt>
    <dgm:pt modelId="{5EFC97A7-36A8-42F4-A052-ED84AC6EE49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Fogyasztói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szegmensek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meghatározása</a:t>
          </a:r>
        </a:p>
      </dgm:t>
    </dgm:pt>
    <dgm:pt modelId="{FE90CD3A-A160-4676-9033-1535079A837B}" type="parTrans" cxnId="{ACD87B0F-8A49-41F9-ACD5-F774DB59427E}">
      <dgm:prSet/>
      <dgm:spPr/>
      <dgm:t>
        <a:bodyPr/>
        <a:lstStyle/>
        <a:p>
          <a:endParaRPr lang="hu-HU"/>
        </a:p>
      </dgm:t>
    </dgm:pt>
    <dgm:pt modelId="{05B81632-A507-46A8-A13D-4179C1909049}" type="sibTrans" cxnId="{ACD87B0F-8A49-41F9-ACD5-F774DB59427E}">
      <dgm:prSet/>
      <dgm:spPr/>
    </dgm:pt>
    <dgm:pt modelId="{B5F704EA-3B0F-4CCD-8904-61BBA21A139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Fogyasztói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magatartás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és szükségletek</a:t>
          </a:r>
        </a:p>
      </dgm:t>
    </dgm:pt>
    <dgm:pt modelId="{3979A524-7D28-4738-90B7-B0959D8C7F35}" type="parTrans" cxnId="{9409260D-E269-479E-8FB7-C1901EE3BB09}">
      <dgm:prSet/>
      <dgm:spPr/>
      <dgm:t>
        <a:bodyPr/>
        <a:lstStyle/>
        <a:p>
          <a:endParaRPr lang="hu-HU"/>
        </a:p>
      </dgm:t>
    </dgm:pt>
    <dgm:pt modelId="{191FBD69-D906-4979-9392-5FC95B99F879}" type="sibTrans" cxnId="{9409260D-E269-479E-8FB7-C1901EE3BB09}">
      <dgm:prSet/>
      <dgm:spPr/>
    </dgm:pt>
    <dgm:pt modelId="{44FCB5FD-3519-4616-9E52-BD6294E7AAC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Fogyasztói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elégedettség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és lojalitás</a:t>
          </a:r>
        </a:p>
      </dgm:t>
    </dgm:pt>
    <dgm:pt modelId="{9622B3A6-B551-43B9-B76D-72D2B2EF3A44}" type="parTrans" cxnId="{5757554F-F109-47C5-9FE3-0117A90341F5}">
      <dgm:prSet/>
      <dgm:spPr/>
      <dgm:t>
        <a:bodyPr/>
        <a:lstStyle/>
        <a:p>
          <a:endParaRPr lang="hu-HU"/>
        </a:p>
      </dgm:t>
    </dgm:pt>
    <dgm:pt modelId="{E7364EE9-31F6-46CD-9EE2-EC996F36BE64}" type="sibTrans" cxnId="{5757554F-F109-47C5-9FE3-0117A90341F5}">
      <dgm:prSet/>
      <dgm:spPr/>
    </dgm:pt>
    <dgm:pt modelId="{B77AE17E-80A8-4DDA-8591-639C4A32FFF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A versenytársak</a:t>
          </a:r>
        </a:p>
      </dgm:t>
    </dgm:pt>
    <dgm:pt modelId="{8CC925C7-BA3F-4F41-8582-8B132075DDC0}" type="parTrans" cxnId="{60D788D8-FC65-4019-B0AE-9FF12DCBD247}">
      <dgm:prSet/>
      <dgm:spPr/>
      <dgm:t>
        <a:bodyPr/>
        <a:lstStyle/>
        <a:p>
          <a:endParaRPr lang="hu-HU"/>
        </a:p>
      </dgm:t>
    </dgm:pt>
    <dgm:pt modelId="{6A48B39C-887C-4DF4-A02E-53726EA05EBB}" type="sibTrans" cxnId="{60D788D8-FC65-4019-B0AE-9FF12DCBD247}">
      <dgm:prSet/>
      <dgm:spPr/>
    </dgm:pt>
    <dgm:pt modelId="{C2806BE7-5D93-442F-9C71-706B2B6A0DD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A piaci pozíció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jellemzői</a:t>
          </a:r>
        </a:p>
      </dgm:t>
    </dgm:pt>
    <dgm:pt modelId="{C80034AD-949C-4951-98D6-9A2B9F11B65D}" type="parTrans" cxnId="{549AD16D-E74D-47F5-B758-106B45209BE1}">
      <dgm:prSet/>
      <dgm:spPr/>
      <dgm:t>
        <a:bodyPr/>
        <a:lstStyle/>
        <a:p>
          <a:endParaRPr lang="hu-HU"/>
        </a:p>
      </dgm:t>
    </dgm:pt>
    <dgm:pt modelId="{7CE7654B-3699-4850-9EE0-1E8112BAACAE}" type="sibTrans" cxnId="{549AD16D-E74D-47F5-B758-106B45209BE1}">
      <dgm:prSet/>
      <dgm:spPr/>
    </dgm:pt>
    <dgm:pt modelId="{59D6BC3D-CB98-4895-B4A9-5F5957089DC9}" type="pres">
      <dgm:prSet presAssocID="{A15F6CE6-CD88-4C7F-A0A6-ED633A554BB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A546B93-AB32-42E3-8F9B-CFF5A51B83EA}" type="pres">
      <dgm:prSet presAssocID="{FA6A841E-9BDE-4C49-AD02-4B09D8B337F2}" presName="centerShape" presStyleLbl="node0" presStyleIdx="0" presStyleCnt="1"/>
      <dgm:spPr/>
      <dgm:t>
        <a:bodyPr/>
        <a:lstStyle/>
        <a:p>
          <a:endParaRPr lang="hu-HU"/>
        </a:p>
      </dgm:t>
    </dgm:pt>
    <dgm:pt modelId="{6F6720BC-C902-4F3B-80B9-D79D3B1796D3}" type="pres">
      <dgm:prSet presAssocID="{F0BE725D-8DB4-4441-A988-2E399A7AAE46}" presName="Name9" presStyleLbl="parChTrans1D2" presStyleIdx="0" presStyleCnt="6"/>
      <dgm:spPr/>
      <dgm:t>
        <a:bodyPr/>
        <a:lstStyle/>
        <a:p>
          <a:endParaRPr lang="hu-HU"/>
        </a:p>
      </dgm:t>
    </dgm:pt>
    <dgm:pt modelId="{7CFD5F7D-7C39-4B51-BAD0-66C917AF01B1}" type="pres">
      <dgm:prSet presAssocID="{F0BE725D-8DB4-4441-A988-2E399A7AAE46}" presName="connTx" presStyleLbl="parChTrans1D2" presStyleIdx="0" presStyleCnt="6"/>
      <dgm:spPr/>
      <dgm:t>
        <a:bodyPr/>
        <a:lstStyle/>
        <a:p>
          <a:endParaRPr lang="hu-HU"/>
        </a:p>
      </dgm:t>
    </dgm:pt>
    <dgm:pt modelId="{C743D255-2BE5-4050-B918-074B9E3A553D}" type="pres">
      <dgm:prSet presAssocID="{40D96A36-80C9-4301-81C6-3E09770E96A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84E6A4D-2287-4F69-A585-ADA0D3393865}" type="pres">
      <dgm:prSet presAssocID="{FE90CD3A-A160-4676-9033-1535079A837B}" presName="Name9" presStyleLbl="parChTrans1D2" presStyleIdx="1" presStyleCnt="6"/>
      <dgm:spPr/>
      <dgm:t>
        <a:bodyPr/>
        <a:lstStyle/>
        <a:p>
          <a:endParaRPr lang="hu-HU"/>
        </a:p>
      </dgm:t>
    </dgm:pt>
    <dgm:pt modelId="{BC53DAA2-522F-441A-AD5A-E932E719A763}" type="pres">
      <dgm:prSet presAssocID="{FE90CD3A-A160-4676-9033-1535079A837B}" presName="connTx" presStyleLbl="parChTrans1D2" presStyleIdx="1" presStyleCnt="6"/>
      <dgm:spPr/>
      <dgm:t>
        <a:bodyPr/>
        <a:lstStyle/>
        <a:p>
          <a:endParaRPr lang="hu-HU"/>
        </a:p>
      </dgm:t>
    </dgm:pt>
    <dgm:pt modelId="{E43AC299-EEB7-4FA4-A52A-2B14F072873E}" type="pres">
      <dgm:prSet presAssocID="{5EFC97A7-36A8-42F4-A052-ED84AC6EE49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5FE5B53-FB1D-47F5-B5EC-D7D271E41B4D}" type="pres">
      <dgm:prSet presAssocID="{3979A524-7D28-4738-90B7-B0959D8C7F35}" presName="Name9" presStyleLbl="parChTrans1D2" presStyleIdx="2" presStyleCnt="6"/>
      <dgm:spPr/>
      <dgm:t>
        <a:bodyPr/>
        <a:lstStyle/>
        <a:p>
          <a:endParaRPr lang="hu-HU"/>
        </a:p>
      </dgm:t>
    </dgm:pt>
    <dgm:pt modelId="{32CD7E70-60A3-4176-A7C2-E915295D4A75}" type="pres">
      <dgm:prSet presAssocID="{3979A524-7D28-4738-90B7-B0959D8C7F35}" presName="connTx" presStyleLbl="parChTrans1D2" presStyleIdx="2" presStyleCnt="6"/>
      <dgm:spPr/>
      <dgm:t>
        <a:bodyPr/>
        <a:lstStyle/>
        <a:p>
          <a:endParaRPr lang="hu-HU"/>
        </a:p>
      </dgm:t>
    </dgm:pt>
    <dgm:pt modelId="{C65CF856-D10E-4AF9-AD5D-8BB3C424847B}" type="pres">
      <dgm:prSet presAssocID="{B5F704EA-3B0F-4CCD-8904-61BBA21A139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CFCAE1D-488F-4D12-83E1-7F60EB8F9DBC}" type="pres">
      <dgm:prSet presAssocID="{9622B3A6-B551-43B9-B76D-72D2B2EF3A44}" presName="Name9" presStyleLbl="parChTrans1D2" presStyleIdx="3" presStyleCnt="6"/>
      <dgm:spPr/>
      <dgm:t>
        <a:bodyPr/>
        <a:lstStyle/>
        <a:p>
          <a:endParaRPr lang="hu-HU"/>
        </a:p>
      </dgm:t>
    </dgm:pt>
    <dgm:pt modelId="{2D26F24A-39B3-41AB-85FF-2A32ADDCE017}" type="pres">
      <dgm:prSet presAssocID="{9622B3A6-B551-43B9-B76D-72D2B2EF3A44}" presName="connTx" presStyleLbl="parChTrans1D2" presStyleIdx="3" presStyleCnt="6"/>
      <dgm:spPr/>
      <dgm:t>
        <a:bodyPr/>
        <a:lstStyle/>
        <a:p>
          <a:endParaRPr lang="hu-HU"/>
        </a:p>
      </dgm:t>
    </dgm:pt>
    <dgm:pt modelId="{D9C45931-6415-4C4B-B54D-5B3C368FA83E}" type="pres">
      <dgm:prSet presAssocID="{44FCB5FD-3519-4616-9E52-BD6294E7AAC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417B769-3A71-48C6-9D1E-80D9602FA6B5}" type="pres">
      <dgm:prSet presAssocID="{8CC925C7-BA3F-4F41-8582-8B132075DDC0}" presName="Name9" presStyleLbl="parChTrans1D2" presStyleIdx="4" presStyleCnt="6"/>
      <dgm:spPr/>
      <dgm:t>
        <a:bodyPr/>
        <a:lstStyle/>
        <a:p>
          <a:endParaRPr lang="hu-HU"/>
        </a:p>
      </dgm:t>
    </dgm:pt>
    <dgm:pt modelId="{BB688AA1-856C-4448-9B6D-2D8ED0DA7988}" type="pres">
      <dgm:prSet presAssocID="{8CC925C7-BA3F-4F41-8582-8B132075DDC0}" presName="connTx" presStyleLbl="parChTrans1D2" presStyleIdx="4" presStyleCnt="6"/>
      <dgm:spPr/>
      <dgm:t>
        <a:bodyPr/>
        <a:lstStyle/>
        <a:p>
          <a:endParaRPr lang="hu-HU"/>
        </a:p>
      </dgm:t>
    </dgm:pt>
    <dgm:pt modelId="{535FC12A-7E75-462D-B095-9917A6E42EAE}" type="pres">
      <dgm:prSet presAssocID="{B77AE17E-80A8-4DDA-8591-639C4A32FFF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17CBACD-8926-4C57-8111-7067B4288EC2}" type="pres">
      <dgm:prSet presAssocID="{C80034AD-949C-4951-98D6-9A2B9F11B65D}" presName="Name9" presStyleLbl="parChTrans1D2" presStyleIdx="5" presStyleCnt="6"/>
      <dgm:spPr/>
      <dgm:t>
        <a:bodyPr/>
        <a:lstStyle/>
        <a:p>
          <a:endParaRPr lang="hu-HU"/>
        </a:p>
      </dgm:t>
    </dgm:pt>
    <dgm:pt modelId="{D569390C-E3DA-46FC-B821-6F60DCAA294C}" type="pres">
      <dgm:prSet presAssocID="{C80034AD-949C-4951-98D6-9A2B9F11B65D}" presName="connTx" presStyleLbl="parChTrans1D2" presStyleIdx="5" presStyleCnt="6"/>
      <dgm:spPr/>
      <dgm:t>
        <a:bodyPr/>
        <a:lstStyle/>
        <a:p>
          <a:endParaRPr lang="hu-HU"/>
        </a:p>
      </dgm:t>
    </dgm:pt>
    <dgm:pt modelId="{ED255ECD-6F8A-4A1F-85D3-C75D1BC3982E}" type="pres">
      <dgm:prSet presAssocID="{C2806BE7-5D93-442F-9C71-706B2B6A0DD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14C98957-F942-46BC-83D7-AE9C80339BE6}" type="presOf" srcId="{F0BE725D-8DB4-4441-A988-2E399A7AAE46}" destId="{6F6720BC-C902-4F3B-80B9-D79D3B1796D3}" srcOrd="0" destOrd="0" presId="urn:microsoft.com/office/officeart/2005/8/layout/radial1"/>
    <dgm:cxn modelId="{FAB14A70-60BE-4240-B9B3-02548FFAA264}" type="presOf" srcId="{C80034AD-949C-4951-98D6-9A2B9F11B65D}" destId="{517CBACD-8926-4C57-8111-7067B4288EC2}" srcOrd="0" destOrd="0" presId="urn:microsoft.com/office/officeart/2005/8/layout/radial1"/>
    <dgm:cxn modelId="{02D1ADCE-CDC6-4F84-9C11-63371B45388A}" type="presOf" srcId="{3979A524-7D28-4738-90B7-B0959D8C7F35}" destId="{32CD7E70-60A3-4176-A7C2-E915295D4A75}" srcOrd="1" destOrd="0" presId="urn:microsoft.com/office/officeart/2005/8/layout/radial1"/>
    <dgm:cxn modelId="{26D03C90-E4A3-46A1-918D-643621CFAC5D}" type="presOf" srcId="{5EFC97A7-36A8-42F4-A052-ED84AC6EE49A}" destId="{E43AC299-EEB7-4FA4-A52A-2B14F072873E}" srcOrd="0" destOrd="0" presId="urn:microsoft.com/office/officeart/2005/8/layout/radial1"/>
    <dgm:cxn modelId="{549AD16D-E74D-47F5-B758-106B45209BE1}" srcId="{FA6A841E-9BDE-4C49-AD02-4B09D8B337F2}" destId="{C2806BE7-5D93-442F-9C71-706B2B6A0DD1}" srcOrd="5" destOrd="0" parTransId="{C80034AD-949C-4951-98D6-9A2B9F11B65D}" sibTransId="{7CE7654B-3699-4850-9EE0-1E8112BAACAE}"/>
    <dgm:cxn modelId="{D05EA6CB-86B6-42BF-88FA-E65BBCDDFCF1}" type="presOf" srcId="{9622B3A6-B551-43B9-B76D-72D2B2EF3A44}" destId="{7CFCAE1D-488F-4D12-83E1-7F60EB8F9DBC}" srcOrd="0" destOrd="0" presId="urn:microsoft.com/office/officeart/2005/8/layout/radial1"/>
    <dgm:cxn modelId="{24EE2DFF-6F68-4BFB-A61B-DB16F09EF302}" type="presOf" srcId="{B77AE17E-80A8-4DDA-8591-639C4A32FFF7}" destId="{535FC12A-7E75-462D-B095-9917A6E42EAE}" srcOrd="0" destOrd="0" presId="urn:microsoft.com/office/officeart/2005/8/layout/radial1"/>
    <dgm:cxn modelId="{5757554F-F109-47C5-9FE3-0117A90341F5}" srcId="{FA6A841E-9BDE-4C49-AD02-4B09D8B337F2}" destId="{44FCB5FD-3519-4616-9E52-BD6294E7AAC9}" srcOrd="3" destOrd="0" parTransId="{9622B3A6-B551-43B9-B76D-72D2B2EF3A44}" sibTransId="{E7364EE9-31F6-46CD-9EE2-EC996F36BE64}"/>
    <dgm:cxn modelId="{ACD87B0F-8A49-41F9-ACD5-F774DB59427E}" srcId="{FA6A841E-9BDE-4C49-AD02-4B09D8B337F2}" destId="{5EFC97A7-36A8-42F4-A052-ED84AC6EE49A}" srcOrd="1" destOrd="0" parTransId="{FE90CD3A-A160-4676-9033-1535079A837B}" sibTransId="{05B81632-A507-46A8-A13D-4179C1909049}"/>
    <dgm:cxn modelId="{BD24AC16-5B83-4693-B87B-BF76F6033F04}" type="presOf" srcId="{FE90CD3A-A160-4676-9033-1535079A837B}" destId="{084E6A4D-2287-4F69-A585-ADA0D3393865}" srcOrd="0" destOrd="0" presId="urn:microsoft.com/office/officeart/2005/8/layout/radial1"/>
    <dgm:cxn modelId="{16B11DAF-EC0E-4B02-9B67-8CC895808EA8}" srcId="{FA6A841E-9BDE-4C49-AD02-4B09D8B337F2}" destId="{40D96A36-80C9-4301-81C6-3E09770E96A5}" srcOrd="0" destOrd="0" parTransId="{F0BE725D-8DB4-4441-A988-2E399A7AAE46}" sibTransId="{496E31B5-557C-4034-B331-A228A9896CD8}"/>
    <dgm:cxn modelId="{9409260D-E269-479E-8FB7-C1901EE3BB09}" srcId="{FA6A841E-9BDE-4C49-AD02-4B09D8B337F2}" destId="{B5F704EA-3B0F-4CCD-8904-61BBA21A139E}" srcOrd="2" destOrd="0" parTransId="{3979A524-7D28-4738-90B7-B0959D8C7F35}" sibTransId="{191FBD69-D906-4979-9392-5FC95B99F879}"/>
    <dgm:cxn modelId="{AEDBAE79-8A7A-496D-9E77-66B63E20AF58}" type="presOf" srcId="{40D96A36-80C9-4301-81C6-3E09770E96A5}" destId="{C743D255-2BE5-4050-B918-074B9E3A553D}" srcOrd="0" destOrd="0" presId="urn:microsoft.com/office/officeart/2005/8/layout/radial1"/>
    <dgm:cxn modelId="{58E82CE4-EAFC-4567-BCBD-784BDADDFCA2}" type="presOf" srcId="{B5F704EA-3B0F-4CCD-8904-61BBA21A139E}" destId="{C65CF856-D10E-4AF9-AD5D-8BB3C424847B}" srcOrd="0" destOrd="0" presId="urn:microsoft.com/office/officeart/2005/8/layout/radial1"/>
    <dgm:cxn modelId="{6B77E567-0F96-41BC-96F4-B851CC6950BE}" type="presOf" srcId="{9622B3A6-B551-43B9-B76D-72D2B2EF3A44}" destId="{2D26F24A-39B3-41AB-85FF-2A32ADDCE017}" srcOrd="1" destOrd="0" presId="urn:microsoft.com/office/officeart/2005/8/layout/radial1"/>
    <dgm:cxn modelId="{918C1E04-4933-44DB-AFF4-02AFF71D21B9}" srcId="{A15F6CE6-CD88-4C7F-A0A6-ED633A554BBD}" destId="{FA6A841E-9BDE-4C49-AD02-4B09D8B337F2}" srcOrd="0" destOrd="0" parTransId="{B6A93148-B6DF-49A4-A70B-804C292EECED}" sibTransId="{BA7A2423-6280-40D9-BDFF-762D56C17458}"/>
    <dgm:cxn modelId="{F4D0E774-5A8E-49F8-9126-00EE16FFEA4F}" type="presOf" srcId="{8CC925C7-BA3F-4F41-8582-8B132075DDC0}" destId="{8417B769-3A71-48C6-9D1E-80D9602FA6B5}" srcOrd="0" destOrd="0" presId="urn:microsoft.com/office/officeart/2005/8/layout/radial1"/>
    <dgm:cxn modelId="{797BD267-C222-42D3-B290-D7EAA67168E2}" type="presOf" srcId="{A15F6CE6-CD88-4C7F-A0A6-ED633A554BBD}" destId="{59D6BC3D-CB98-4895-B4A9-5F5957089DC9}" srcOrd="0" destOrd="0" presId="urn:microsoft.com/office/officeart/2005/8/layout/radial1"/>
    <dgm:cxn modelId="{69E693A1-C0CF-4305-99F4-61AB8F9B45AB}" type="presOf" srcId="{44FCB5FD-3519-4616-9E52-BD6294E7AAC9}" destId="{D9C45931-6415-4C4B-B54D-5B3C368FA83E}" srcOrd="0" destOrd="0" presId="urn:microsoft.com/office/officeart/2005/8/layout/radial1"/>
    <dgm:cxn modelId="{7392CCDE-E41D-4DBD-96DF-D07311852C22}" type="presOf" srcId="{C2806BE7-5D93-442F-9C71-706B2B6A0DD1}" destId="{ED255ECD-6F8A-4A1F-85D3-C75D1BC3982E}" srcOrd="0" destOrd="0" presId="urn:microsoft.com/office/officeart/2005/8/layout/radial1"/>
    <dgm:cxn modelId="{B0886DED-DABB-4994-AA54-9A2FC0796419}" type="presOf" srcId="{FE90CD3A-A160-4676-9033-1535079A837B}" destId="{BC53DAA2-522F-441A-AD5A-E932E719A763}" srcOrd="1" destOrd="0" presId="urn:microsoft.com/office/officeart/2005/8/layout/radial1"/>
    <dgm:cxn modelId="{FA0CEC9E-C51B-43FA-8791-C6B944FC916E}" type="presOf" srcId="{3979A524-7D28-4738-90B7-B0959D8C7F35}" destId="{05FE5B53-FB1D-47F5-B5EC-D7D271E41B4D}" srcOrd="0" destOrd="0" presId="urn:microsoft.com/office/officeart/2005/8/layout/radial1"/>
    <dgm:cxn modelId="{7FC8E2C9-2C2E-481E-8BB8-E474618BF24E}" type="presOf" srcId="{C80034AD-949C-4951-98D6-9A2B9F11B65D}" destId="{D569390C-E3DA-46FC-B821-6F60DCAA294C}" srcOrd="1" destOrd="0" presId="urn:microsoft.com/office/officeart/2005/8/layout/radial1"/>
    <dgm:cxn modelId="{60D788D8-FC65-4019-B0AE-9FF12DCBD247}" srcId="{FA6A841E-9BDE-4C49-AD02-4B09D8B337F2}" destId="{B77AE17E-80A8-4DDA-8591-639C4A32FFF7}" srcOrd="4" destOrd="0" parTransId="{8CC925C7-BA3F-4F41-8582-8B132075DDC0}" sibTransId="{6A48B39C-887C-4DF4-A02E-53726EA05EBB}"/>
    <dgm:cxn modelId="{CDB58206-5B29-4BE1-A1AE-77081CDCB3A1}" type="presOf" srcId="{F0BE725D-8DB4-4441-A988-2E399A7AAE46}" destId="{7CFD5F7D-7C39-4B51-BAD0-66C917AF01B1}" srcOrd="1" destOrd="0" presId="urn:microsoft.com/office/officeart/2005/8/layout/radial1"/>
    <dgm:cxn modelId="{0497553C-09D7-4CC3-945A-30F77CA64F23}" type="presOf" srcId="{8CC925C7-BA3F-4F41-8582-8B132075DDC0}" destId="{BB688AA1-856C-4448-9B6D-2D8ED0DA7988}" srcOrd="1" destOrd="0" presId="urn:microsoft.com/office/officeart/2005/8/layout/radial1"/>
    <dgm:cxn modelId="{6A192617-F07A-4257-B4E5-B714C02A52BE}" type="presOf" srcId="{FA6A841E-9BDE-4C49-AD02-4B09D8B337F2}" destId="{5A546B93-AB32-42E3-8F9B-CFF5A51B83EA}" srcOrd="0" destOrd="0" presId="urn:microsoft.com/office/officeart/2005/8/layout/radial1"/>
    <dgm:cxn modelId="{06BCF871-A06D-42D2-B4E4-4F1F4908E8E4}" type="presParOf" srcId="{59D6BC3D-CB98-4895-B4A9-5F5957089DC9}" destId="{5A546B93-AB32-42E3-8F9B-CFF5A51B83EA}" srcOrd="0" destOrd="0" presId="urn:microsoft.com/office/officeart/2005/8/layout/radial1"/>
    <dgm:cxn modelId="{5EA53FB1-D2B6-48DE-8366-DD886DBBF79A}" type="presParOf" srcId="{59D6BC3D-CB98-4895-B4A9-5F5957089DC9}" destId="{6F6720BC-C902-4F3B-80B9-D79D3B1796D3}" srcOrd="1" destOrd="0" presId="urn:microsoft.com/office/officeart/2005/8/layout/radial1"/>
    <dgm:cxn modelId="{46A67F32-DB5F-46E2-9A28-B0D5BB624697}" type="presParOf" srcId="{6F6720BC-C902-4F3B-80B9-D79D3B1796D3}" destId="{7CFD5F7D-7C39-4B51-BAD0-66C917AF01B1}" srcOrd="0" destOrd="0" presId="urn:microsoft.com/office/officeart/2005/8/layout/radial1"/>
    <dgm:cxn modelId="{2B24E612-9C5C-44F9-9F26-129794EAF1BA}" type="presParOf" srcId="{59D6BC3D-CB98-4895-B4A9-5F5957089DC9}" destId="{C743D255-2BE5-4050-B918-074B9E3A553D}" srcOrd="2" destOrd="0" presId="urn:microsoft.com/office/officeart/2005/8/layout/radial1"/>
    <dgm:cxn modelId="{F8A4C4CE-3925-4D84-A17D-E576CE3BDD99}" type="presParOf" srcId="{59D6BC3D-CB98-4895-B4A9-5F5957089DC9}" destId="{084E6A4D-2287-4F69-A585-ADA0D3393865}" srcOrd="3" destOrd="0" presId="urn:microsoft.com/office/officeart/2005/8/layout/radial1"/>
    <dgm:cxn modelId="{A2A1E333-C5A9-45EA-B262-3F478182B2C0}" type="presParOf" srcId="{084E6A4D-2287-4F69-A585-ADA0D3393865}" destId="{BC53DAA2-522F-441A-AD5A-E932E719A763}" srcOrd="0" destOrd="0" presId="urn:microsoft.com/office/officeart/2005/8/layout/radial1"/>
    <dgm:cxn modelId="{DDB993A5-101C-44D4-B64E-1A1BAF853251}" type="presParOf" srcId="{59D6BC3D-CB98-4895-B4A9-5F5957089DC9}" destId="{E43AC299-EEB7-4FA4-A52A-2B14F072873E}" srcOrd="4" destOrd="0" presId="urn:microsoft.com/office/officeart/2005/8/layout/radial1"/>
    <dgm:cxn modelId="{3B83EF7F-6475-4DB7-B424-C8E200FCE0C6}" type="presParOf" srcId="{59D6BC3D-CB98-4895-B4A9-5F5957089DC9}" destId="{05FE5B53-FB1D-47F5-B5EC-D7D271E41B4D}" srcOrd="5" destOrd="0" presId="urn:microsoft.com/office/officeart/2005/8/layout/radial1"/>
    <dgm:cxn modelId="{8383A690-4859-4EDF-84BA-62B4D3ED1134}" type="presParOf" srcId="{05FE5B53-FB1D-47F5-B5EC-D7D271E41B4D}" destId="{32CD7E70-60A3-4176-A7C2-E915295D4A75}" srcOrd="0" destOrd="0" presId="urn:microsoft.com/office/officeart/2005/8/layout/radial1"/>
    <dgm:cxn modelId="{A2A8C3B6-4043-4502-BECE-99179213F09C}" type="presParOf" srcId="{59D6BC3D-CB98-4895-B4A9-5F5957089DC9}" destId="{C65CF856-D10E-4AF9-AD5D-8BB3C424847B}" srcOrd="6" destOrd="0" presId="urn:microsoft.com/office/officeart/2005/8/layout/radial1"/>
    <dgm:cxn modelId="{ABC786F0-7935-4381-995B-1834DE57D517}" type="presParOf" srcId="{59D6BC3D-CB98-4895-B4A9-5F5957089DC9}" destId="{7CFCAE1D-488F-4D12-83E1-7F60EB8F9DBC}" srcOrd="7" destOrd="0" presId="urn:microsoft.com/office/officeart/2005/8/layout/radial1"/>
    <dgm:cxn modelId="{6D0607E8-DA34-40EF-AD30-EAADBD863418}" type="presParOf" srcId="{7CFCAE1D-488F-4D12-83E1-7F60EB8F9DBC}" destId="{2D26F24A-39B3-41AB-85FF-2A32ADDCE017}" srcOrd="0" destOrd="0" presId="urn:microsoft.com/office/officeart/2005/8/layout/radial1"/>
    <dgm:cxn modelId="{0605AA48-4AB8-4641-95C2-9B34C6E6909B}" type="presParOf" srcId="{59D6BC3D-CB98-4895-B4A9-5F5957089DC9}" destId="{D9C45931-6415-4C4B-B54D-5B3C368FA83E}" srcOrd="8" destOrd="0" presId="urn:microsoft.com/office/officeart/2005/8/layout/radial1"/>
    <dgm:cxn modelId="{F8C67954-4410-477F-B73B-EC8C86B39B04}" type="presParOf" srcId="{59D6BC3D-CB98-4895-B4A9-5F5957089DC9}" destId="{8417B769-3A71-48C6-9D1E-80D9602FA6B5}" srcOrd="9" destOrd="0" presId="urn:microsoft.com/office/officeart/2005/8/layout/radial1"/>
    <dgm:cxn modelId="{DCCD9A72-1BA4-41C5-9094-413936C3602C}" type="presParOf" srcId="{8417B769-3A71-48C6-9D1E-80D9602FA6B5}" destId="{BB688AA1-856C-4448-9B6D-2D8ED0DA7988}" srcOrd="0" destOrd="0" presId="urn:microsoft.com/office/officeart/2005/8/layout/radial1"/>
    <dgm:cxn modelId="{58589236-3A62-4CD6-8E02-1B0F5C0181BB}" type="presParOf" srcId="{59D6BC3D-CB98-4895-B4A9-5F5957089DC9}" destId="{535FC12A-7E75-462D-B095-9917A6E42EAE}" srcOrd="10" destOrd="0" presId="urn:microsoft.com/office/officeart/2005/8/layout/radial1"/>
    <dgm:cxn modelId="{EC331311-244A-4DD3-8189-0697452A3427}" type="presParOf" srcId="{59D6BC3D-CB98-4895-B4A9-5F5957089DC9}" destId="{517CBACD-8926-4C57-8111-7067B4288EC2}" srcOrd="11" destOrd="0" presId="urn:microsoft.com/office/officeart/2005/8/layout/radial1"/>
    <dgm:cxn modelId="{14A01D46-2FE7-44E5-88B8-17D422886602}" type="presParOf" srcId="{517CBACD-8926-4C57-8111-7067B4288EC2}" destId="{D569390C-E3DA-46FC-B821-6F60DCAA294C}" srcOrd="0" destOrd="0" presId="urn:microsoft.com/office/officeart/2005/8/layout/radial1"/>
    <dgm:cxn modelId="{F58E9BA3-B5A3-4F90-8062-6ED634200D3D}" type="presParOf" srcId="{59D6BC3D-CB98-4895-B4A9-5F5957089DC9}" destId="{ED255ECD-6F8A-4A1F-85D3-C75D1BC3982E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46B93-AB32-42E3-8F9B-CFF5A51B83EA}">
      <dsp:nvSpPr>
        <dsp:cNvPr id="0" name=""/>
        <dsp:cNvSpPr/>
      </dsp:nvSpPr>
      <dsp:spPr>
        <a:xfrm>
          <a:off x="5151462" y="2055043"/>
          <a:ext cx="1577925" cy="1577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A marketingkutatás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 területei</a:t>
          </a:r>
        </a:p>
      </dsp:txBody>
      <dsp:txXfrm>
        <a:off x="5382544" y="2286125"/>
        <a:ext cx="1115761" cy="1115761"/>
      </dsp:txXfrm>
    </dsp:sp>
    <dsp:sp modelId="{6F6720BC-C902-4F3B-80B9-D79D3B1796D3}">
      <dsp:nvSpPr>
        <dsp:cNvPr id="0" name=""/>
        <dsp:cNvSpPr/>
      </dsp:nvSpPr>
      <dsp:spPr>
        <a:xfrm rot="16200000">
          <a:off x="5703107" y="1805773"/>
          <a:ext cx="474634" cy="23906"/>
        </a:xfrm>
        <a:custGeom>
          <a:avLst/>
          <a:gdLst/>
          <a:ahLst/>
          <a:cxnLst/>
          <a:rect l="0" t="0" r="0" b="0"/>
          <a:pathLst>
            <a:path>
              <a:moveTo>
                <a:pt x="0" y="11953"/>
              </a:moveTo>
              <a:lnTo>
                <a:pt x="474634" y="119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>
        <a:off x="5928559" y="1805860"/>
        <a:ext cx="23731" cy="23731"/>
      </dsp:txXfrm>
    </dsp:sp>
    <dsp:sp modelId="{C743D255-2BE5-4050-B918-074B9E3A553D}">
      <dsp:nvSpPr>
        <dsp:cNvPr id="0" name=""/>
        <dsp:cNvSpPr/>
      </dsp:nvSpPr>
      <dsp:spPr>
        <a:xfrm>
          <a:off x="5151462" y="2483"/>
          <a:ext cx="1577925" cy="1577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Általános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piaci jellemzők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és tendenciák</a:t>
          </a:r>
        </a:p>
      </dsp:txBody>
      <dsp:txXfrm>
        <a:off x="5382544" y="233565"/>
        <a:ext cx="1115761" cy="1115761"/>
      </dsp:txXfrm>
    </dsp:sp>
    <dsp:sp modelId="{084E6A4D-2287-4F69-A585-ADA0D3393865}">
      <dsp:nvSpPr>
        <dsp:cNvPr id="0" name=""/>
        <dsp:cNvSpPr/>
      </dsp:nvSpPr>
      <dsp:spPr>
        <a:xfrm rot="19800000">
          <a:off x="6591892" y="2318912"/>
          <a:ext cx="474634" cy="23906"/>
        </a:xfrm>
        <a:custGeom>
          <a:avLst/>
          <a:gdLst/>
          <a:ahLst/>
          <a:cxnLst/>
          <a:rect l="0" t="0" r="0" b="0"/>
          <a:pathLst>
            <a:path>
              <a:moveTo>
                <a:pt x="0" y="11953"/>
              </a:moveTo>
              <a:lnTo>
                <a:pt x="474634" y="119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>
        <a:off x="6817343" y="2319000"/>
        <a:ext cx="23731" cy="23731"/>
      </dsp:txXfrm>
    </dsp:sp>
    <dsp:sp modelId="{E43AC299-EEB7-4FA4-A52A-2B14F072873E}">
      <dsp:nvSpPr>
        <dsp:cNvPr id="0" name=""/>
        <dsp:cNvSpPr/>
      </dsp:nvSpPr>
      <dsp:spPr>
        <a:xfrm>
          <a:off x="6929031" y="1028763"/>
          <a:ext cx="1577925" cy="1577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Fogyasztói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szegmensek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meghatározása</a:t>
          </a:r>
        </a:p>
      </dsp:txBody>
      <dsp:txXfrm>
        <a:off x="7160113" y="1259845"/>
        <a:ext cx="1115761" cy="1115761"/>
      </dsp:txXfrm>
    </dsp:sp>
    <dsp:sp modelId="{05FE5B53-FB1D-47F5-B5EC-D7D271E41B4D}">
      <dsp:nvSpPr>
        <dsp:cNvPr id="0" name=""/>
        <dsp:cNvSpPr/>
      </dsp:nvSpPr>
      <dsp:spPr>
        <a:xfrm rot="1800000">
          <a:off x="6591892" y="3345192"/>
          <a:ext cx="474634" cy="23906"/>
        </a:xfrm>
        <a:custGeom>
          <a:avLst/>
          <a:gdLst/>
          <a:ahLst/>
          <a:cxnLst/>
          <a:rect l="0" t="0" r="0" b="0"/>
          <a:pathLst>
            <a:path>
              <a:moveTo>
                <a:pt x="0" y="11953"/>
              </a:moveTo>
              <a:lnTo>
                <a:pt x="474634" y="119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>
        <a:off x="6817343" y="3345280"/>
        <a:ext cx="23731" cy="23731"/>
      </dsp:txXfrm>
    </dsp:sp>
    <dsp:sp modelId="{C65CF856-D10E-4AF9-AD5D-8BB3C424847B}">
      <dsp:nvSpPr>
        <dsp:cNvPr id="0" name=""/>
        <dsp:cNvSpPr/>
      </dsp:nvSpPr>
      <dsp:spPr>
        <a:xfrm>
          <a:off x="6929031" y="3081323"/>
          <a:ext cx="1577925" cy="1577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Fogyasztói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magatartás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és szükségletek</a:t>
          </a:r>
        </a:p>
      </dsp:txBody>
      <dsp:txXfrm>
        <a:off x="7160113" y="3312405"/>
        <a:ext cx="1115761" cy="1115761"/>
      </dsp:txXfrm>
    </dsp:sp>
    <dsp:sp modelId="{7CFCAE1D-488F-4D12-83E1-7F60EB8F9DBC}">
      <dsp:nvSpPr>
        <dsp:cNvPr id="0" name=""/>
        <dsp:cNvSpPr/>
      </dsp:nvSpPr>
      <dsp:spPr>
        <a:xfrm rot="5400000">
          <a:off x="5703107" y="3858332"/>
          <a:ext cx="474634" cy="23906"/>
        </a:xfrm>
        <a:custGeom>
          <a:avLst/>
          <a:gdLst/>
          <a:ahLst/>
          <a:cxnLst/>
          <a:rect l="0" t="0" r="0" b="0"/>
          <a:pathLst>
            <a:path>
              <a:moveTo>
                <a:pt x="0" y="11953"/>
              </a:moveTo>
              <a:lnTo>
                <a:pt x="474634" y="119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>
        <a:off x="5928559" y="3858419"/>
        <a:ext cx="23731" cy="23731"/>
      </dsp:txXfrm>
    </dsp:sp>
    <dsp:sp modelId="{D9C45931-6415-4C4B-B54D-5B3C368FA83E}">
      <dsp:nvSpPr>
        <dsp:cNvPr id="0" name=""/>
        <dsp:cNvSpPr/>
      </dsp:nvSpPr>
      <dsp:spPr>
        <a:xfrm>
          <a:off x="5151462" y="4107602"/>
          <a:ext cx="1577925" cy="1577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Fogyasztói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elégedettség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és lojalitás</a:t>
          </a:r>
        </a:p>
      </dsp:txBody>
      <dsp:txXfrm>
        <a:off x="5382544" y="4338684"/>
        <a:ext cx="1115761" cy="1115761"/>
      </dsp:txXfrm>
    </dsp:sp>
    <dsp:sp modelId="{8417B769-3A71-48C6-9D1E-80D9602FA6B5}">
      <dsp:nvSpPr>
        <dsp:cNvPr id="0" name=""/>
        <dsp:cNvSpPr/>
      </dsp:nvSpPr>
      <dsp:spPr>
        <a:xfrm rot="9000000">
          <a:off x="4814323" y="3345192"/>
          <a:ext cx="474634" cy="23906"/>
        </a:xfrm>
        <a:custGeom>
          <a:avLst/>
          <a:gdLst/>
          <a:ahLst/>
          <a:cxnLst/>
          <a:rect l="0" t="0" r="0" b="0"/>
          <a:pathLst>
            <a:path>
              <a:moveTo>
                <a:pt x="0" y="11953"/>
              </a:moveTo>
              <a:lnTo>
                <a:pt x="474634" y="119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 rot="10800000">
        <a:off x="5039774" y="3345280"/>
        <a:ext cx="23731" cy="23731"/>
      </dsp:txXfrm>
    </dsp:sp>
    <dsp:sp modelId="{535FC12A-7E75-462D-B095-9917A6E42EAE}">
      <dsp:nvSpPr>
        <dsp:cNvPr id="0" name=""/>
        <dsp:cNvSpPr/>
      </dsp:nvSpPr>
      <dsp:spPr>
        <a:xfrm>
          <a:off x="3373893" y="3081323"/>
          <a:ext cx="1577925" cy="1577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A versenytársak</a:t>
          </a:r>
        </a:p>
      </dsp:txBody>
      <dsp:txXfrm>
        <a:off x="3604975" y="3312405"/>
        <a:ext cx="1115761" cy="1115761"/>
      </dsp:txXfrm>
    </dsp:sp>
    <dsp:sp modelId="{517CBACD-8926-4C57-8111-7067B4288EC2}">
      <dsp:nvSpPr>
        <dsp:cNvPr id="0" name=""/>
        <dsp:cNvSpPr/>
      </dsp:nvSpPr>
      <dsp:spPr>
        <a:xfrm rot="12600000">
          <a:off x="4814323" y="2318912"/>
          <a:ext cx="474634" cy="23906"/>
        </a:xfrm>
        <a:custGeom>
          <a:avLst/>
          <a:gdLst/>
          <a:ahLst/>
          <a:cxnLst/>
          <a:rect l="0" t="0" r="0" b="0"/>
          <a:pathLst>
            <a:path>
              <a:moveTo>
                <a:pt x="0" y="11953"/>
              </a:moveTo>
              <a:lnTo>
                <a:pt x="474634" y="119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 rot="10800000">
        <a:off x="5039774" y="2319000"/>
        <a:ext cx="23731" cy="23731"/>
      </dsp:txXfrm>
    </dsp:sp>
    <dsp:sp modelId="{ED255ECD-6F8A-4A1F-85D3-C75D1BC3982E}">
      <dsp:nvSpPr>
        <dsp:cNvPr id="0" name=""/>
        <dsp:cNvSpPr/>
      </dsp:nvSpPr>
      <dsp:spPr>
        <a:xfrm>
          <a:off x="3373893" y="1028763"/>
          <a:ext cx="1577925" cy="1577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A piaci pozíció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altLang="hu-HU" sz="14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rPr>
            <a:t>jellemzői</a:t>
          </a:r>
        </a:p>
      </dsp:txBody>
      <dsp:txXfrm>
        <a:off x="3604975" y="1259845"/>
        <a:ext cx="1115761" cy="11157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2916238" y="215900"/>
            <a:ext cx="5761037" cy="86360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2E64BC-64A4-4531-9CBB-4A50EAE7AC2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7966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C9D4CE-5831-409F-8894-C2B88ADEF097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076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55576" y="292494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D28933-7307-4F64-BAA8-75E061F3463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431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gyenes összekötő 4"/>
          <p:cNvCxnSpPr/>
          <p:nvPr/>
        </p:nvCxnSpPr>
        <p:spPr>
          <a:xfrm>
            <a:off x="0" y="1214438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2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6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CDAAC5-F7DE-4160-96F3-A9F1A7DD3A5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952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11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endParaRPr lang="hu-HU"/>
          </a:p>
        </p:txBody>
      </p:sp>
      <p:sp>
        <p:nvSpPr>
          <p:cNvPr id="8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44374D4-57EF-4BBF-8B64-9D76D404BEB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683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Dia számának hely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B623CE-D325-4ADA-A793-560786EAA1F9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  <p:sp>
        <p:nvSpPr>
          <p:cNvPr id="5" name="Dátum hely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698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02DE84-8C94-4B89-98B3-A4D52F70D2D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2463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28736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endParaRPr lang="hu-HU"/>
          </a:p>
        </p:txBody>
      </p:sp>
      <p:sp>
        <p:nvSpPr>
          <p:cNvPr id="6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803399-4824-4F3E-880D-27750399314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431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357297"/>
            <a:ext cx="5486400" cy="337027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endParaRPr lang="hu-HU"/>
          </a:p>
        </p:txBody>
      </p:sp>
      <p:sp>
        <p:nvSpPr>
          <p:cNvPr id="6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62493C-C41A-468D-B0BD-E40643D77809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14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6414DF-04B8-4B59-90D4-31FCF2B3A24A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247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2916238" y="215900"/>
            <a:ext cx="5761037" cy="86360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428736"/>
            <a:ext cx="2057400" cy="4697427"/>
          </a:xfrm>
          <a:prstGeom prst="rect">
            <a:avLst/>
          </a:prstGeo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28736"/>
            <a:ext cx="6019800" cy="469742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2E6F02-ABEF-4423-BF21-DFCCBB8B22B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9103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Cím és szerkezeti vagy szervezeti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martArt-ábra helye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8FC3DEE-6BEF-42C7-BD38-F6B943C5522E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0291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3262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>
          <a:xfrm>
            <a:off x="714375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>
          <a:xfrm>
            <a:off x="0" y="6492875"/>
            <a:ext cx="4286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E0B4D0-71AC-4C80-82BC-524662CDB85A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>
          <a:xfrm>
            <a:off x="5357813" y="6492875"/>
            <a:ext cx="34290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65325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14375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>
          <a:xfrm>
            <a:off x="0" y="6492875"/>
            <a:ext cx="4286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9E4C940-2D7D-4DEC-9A93-F8596DB9BFB7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>
          <a:xfrm>
            <a:off x="5357813" y="6492875"/>
            <a:ext cx="34290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80321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Dia számának helye 4"/>
          <p:cNvSpPr>
            <a:spLocks noGrp="1"/>
          </p:cNvSpPr>
          <p:nvPr>
            <p:ph type="sldNum" sz="quarter" idx="10"/>
          </p:nvPr>
        </p:nvSpPr>
        <p:spPr>
          <a:xfrm>
            <a:off x="0" y="6492875"/>
            <a:ext cx="4286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16CB4D0-A1BC-4EDC-A52E-A6B09478FB94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357813" y="6492875"/>
            <a:ext cx="34290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Dátum helye 6"/>
          <p:cNvSpPr>
            <a:spLocks noGrp="1"/>
          </p:cNvSpPr>
          <p:nvPr>
            <p:ph type="dt" sz="half" idx="12"/>
          </p:nvPr>
        </p:nvSpPr>
        <p:spPr>
          <a:xfrm>
            <a:off x="714375" y="6492875"/>
            <a:ext cx="2133600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13285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2916238" y="215900"/>
            <a:ext cx="5761037" cy="86360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E0B4D0-71AC-4C80-82BC-524662CDB85A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86022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E4C940-2D7D-4DEC-9A93-F8596DB9BFB7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06977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55576" y="292494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03373688-8277-427A-91AF-9447F1F43EDA}" type="datetime1">
              <a:rPr lang="hu-HU" b="0"/>
              <a:pPr>
                <a:defRPr/>
              </a:pPr>
              <a:t>2015.02.08.</a:t>
            </a:fld>
            <a:endParaRPr lang="hu-HU" b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33831-3E97-4113-8B6E-371F7E1B0F2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101558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gyenes összekötő 4"/>
          <p:cNvCxnSpPr/>
          <p:nvPr/>
        </p:nvCxnSpPr>
        <p:spPr>
          <a:xfrm>
            <a:off x="0" y="1214438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2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6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Date:</a:t>
            </a:r>
            <a:r>
              <a:rPr lang="hu-HU" b="0"/>
              <a:t> </a:t>
            </a:r>
            <a:fld id="{A740DCC3-0175-43FF-8BBA-4C46FD0EBFE1}" type="datetime1">
              <a:rPr lang="hu-HU" b="0"/>
              <a:pPr>
                <a:defRPr/>
              </a:pPr>
              <a:t>2015.02.08.</a:t>
            </a:fld>
            <a:endParaRPr lang="hu-HU" b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B1E0A-0419-4BAF-B063-A89D2E21120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98516268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11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939CD633-95A6-421D-AEAB-217E5F08A3C4}" type="datetime1">
              <a:rPr lang="hu-HU" b="0"/>
              <a:pPr>
                <a:defRPr/>
              </a:pPr>
              <a:t>2015.02.08.</a:t>
            </a:fld>
            <a:endParaRPr lang="hu-HU" b="0"/>
          </a:p>
        </p:txBody>
      </p:sp>
      <p:sp>
        <p:nvSpPr>
          <p:cNvPr id="8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E6951-D4FB-4CB0-9B22-63AE955EAAD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79683294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Dia számának hely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6CB4D0-A1BC-4EDC-A52E-A6B09478FB94}" type="slidenum">
              <a:rPr lang="hu-HU" altLang="hu-HU" smtClean="0"/>
              <a:pPr/>
              <a:t>‹#›</a:t>
            </a:fld>
            <a:endParaRPr lang="hu-HU" alt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Dátum hely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800401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00084A74-0E9D-48E6-819B-2F38D8C6D26D}" type="datetime1">
              <a:rPr lang="hu-HU" b="0"/>
              <a:pPr>
                <a:defRPr/>
              </a:pPr>
              <a:t>2015.02.08.</a:t>
            </a:fld>
            <a:endParaRPr lang="hu-HU" b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BDAF8-8A44-48E6-9592-146CAD23239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73077779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428736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8ADC7BB0-1909-4108-AD21-146DAEAEB4F5}" type="datetime1">
              <a:rPr lang="hu-HU" b="0"/>
              <a:pPr>
                <a:defRPr/>
              </a:pPr>
              <a:t>2015.02.08.</a:t>
            </a:fld>
            <a:endParaRPr lang="hu-HU" b="0"/>
          </a:p>
        </p:txBody>
      </p:sp>
      <p:sp>
        <p:nvSpPr>
          <p:cNvPr id="6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88CD8-935B-4767-A3BD-2569BA09A5C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8815584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1357297"/>
            <a:ext cx="5486400" cy="337027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42033A32-3FC4-4F18-98FF-44FE56874F10}" type="datetime1">
              <a:rPr lang="hu-HU" b="0"/>
              <a:pPr>
                <a:defRPr/>
              </a:pPr>
              <a:t>2015.02.08.</a:t>
            </a:fld>
            <a:endParaRPr lang="hu-HU" b="0"/>
          </a:p>
        </p:txBody>
      </p:sp>
      <p:sp>
        <p:nvSpPr>
          <p:cNvPr id="6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44E48-E266-405B-A6A9-A633862298A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2122585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2916000" y="216000"/>
            <a:ext cx="5760640" cy="864000"/>
          </a:xfrm>
          <a:prstGeom prst="rect">
            <a:avLst/>
          </a:prstGeom>
        </p:spPr>
        <p:txBody>
          <a:bodyPr anchor="t"/>
          <a:lstStyle>
            <a:lvl1pPr algn="r">
              <a:defRPr sz="2400" b="1" cap="none" baseline="0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8602F6F3-F117-4D1B-B92F-2A730CBC5789}" type="datetime1">
              <a:rPr lang="hu-HU" b="0"/>
              <a:pPr>
                <a:defRPr/>
              </a:pPr>
              <a:t>2015.02.08.</a:t>
            </a:fld>
            <a:endParaRPr lang="hu-HU" b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80898-03B4-4843-AF4C-35B368CD3FC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04498648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2916238" y="215900"/>
            <a:ext cx="5761037" cy="86360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1428736"/>
            <a:ext cx="2057400" cy="4697427"/>
          </a:xfrm>
          <a:prstGeom prst="rect">
            <a:avLst/>
          </a:prstGeo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28736"/>
            <a:ext cx="6019800" cy="469742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hu-HU"/>
              <a:t>Dátum:</a:t>
            </a:r>
            <a:r>
              <a:rPr lang="hu-HU" b="0"/>
              <a:t> </a:t>
            </a:r>
            <a:fld id="{7A03549D-3010-4DEF-A18C-05E2B7704D98}" type="datetime1">
              <a:rPr lang="hu-HU" b="0"/>
              <a:pPr>
                <a:defRPr/>
              </a:pPr>
              <a:t>2015.02.08.</a:t>
            </a:fld>
            <a:endParaRPr lang="hu-HU" b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EE523-2C31-4178-94EF-4AC85162DE2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12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hu-HU"/>
              <a:t>Előadó: Dr. Minta 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16900680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372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14375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Century Gothic" pitchFamily="34" charset="0"/>
                <a:cs typeface="+mn-cs"/>
              </a:defRPr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5357813" y="6492875"/>
            <a:ext cx="3429000" cy="365125"/>
          </a:xfrm>
          <a:prstGeom prst="rect">
            <a:avLst/>
          </a:prstGeom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prstMaterial="matte"/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Century Gothic" pitchFamily="34" charset="0"/>
                <a:cs typeface="+mn-cs"/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28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6B02DE84-8C94-4B89-98B3-A4D52F70D2DE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8" name="Egyenes összekötő 7"/>
          <p:cNvCxnSpPr/>
          <p:nvPr/>
        </p:nvCxnSpPr>
        <p:spPr>
          <a:xfrm>
            <a:off x="0" y="1214438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Kép 9" descr="kautz_gyula_gazdasagtudomanyi_kar_b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239871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32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Egyenes összekötő 6"/>
          <p:cNvCxnSpPr/>
          <p:nvPr/>
        </p:nvCxnSpPr>
        <p:spPr>
          <a:xfrm>
            <a:off x="395288" y="3284538"/>
            <a:ext cx="5176837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/>
        </p:nvSpPr>
        <p:spPr>
          <a:xfrm>
            <a:off x="684213" y="3262313"/>
            <a:ext cx="2016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676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14375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5357813" y="6492875"/>
            <a:ext cx="3429000" cy="365125"/>
          </a:xfrm>
          <a:prstGeom prst="rect">
            <a:avLst/>
          </a:prstGeom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 prstMaterial="matte"/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28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CDDA3A24-2945-4627-A567-31B04F2DD21B}" type="slidenum">
              <a:rPr lang="hu-HU" altLang="hu-HU" smtClean="0"/>
              <a:pPr/>
              <a:t>‹#›</a:t>
            </a:fld>
            <a:endParaRPr lang="hu-HU" altLang="hu-HU"/>
          </a:p>
        </p:txBody>
      </p:sp>
      <p:cxnSp>
        <p:nvCxnSpPr>
          <p:cNvPr id="8" name="Egyenes összekötő 7"/>
          <p:cNvCxnSpPr/>
          <p:nvPr/>
        </p:nvCxnSpPr>
        <p:spPr>
          <a:xfrm>
            <a:off x="0" y="1214438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Kép 9" descr="kautz_gyula_gazdasagtudomanyi_kar_b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239871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68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Egyenes összekötő 6"/>
          <p:cNvCxnSpPr/>
          <p:nvPr/>
        </p:nvCxnSpPr>
        <p:spPr>
          <a:xfrm>
            <a:off x="395288" y="3284538"/>
            <a:ext cx="5176837" cy="15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/>
        </p:nvSpPr>
        <p:spPr>
          <a:xfrm>
            <a:off x="684213" y="3262313"/>
            <a:ext cx="2016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048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-26509" y="2084966"/>
            <a:ext cx="8229600" cy="792088"/>
          </a:xfrm>
        </p:spPr>
        <p:txBody>
          <a:bodyPr/>
          <a:lstStyle/>
          <a:p>
            <a:r>
              <a:rPr lang="hu-H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Nemzetközi </a:t>
            </a:r>
            <a:r>
              <a:rPr lang="hu-HU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és </a:t>
            </a:r>
            <a:r>
              <a:rPr lang="hu-H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interkulturális </a:t>
            </a:r>
            <a:r>
              <a:rPr lang="hu-HU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marketing</a:t>
            </a:r>
            <a:endParaRPr lang="hu-H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79512" y="3604374"/>
            <a:ext cx="6400800" cy="17526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hu-HU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Oktató: </a:t>
            </a:r>
            <a:r>
              <a:rPr lang="hu-HU" sz="16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Eisingerné</a:t>
            </a:r>
            <a:r>
              <a:rPr lang="hu-HU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Balassa  Boglárka</a:t>
            </a:r>
            <a:endParaRPr lang="hu-H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hu-HU" dirty="0"/>
          </a:p>
        </p:txBody>
      </p:sp>
      <p:sp>
        <p:nvSpPr>
          <p:cNvPr id="2" name="Szövegdoboz 1"/>
          <p:cNvSpPr txBox="1"/>
          <p:nvPr/>
        </p:nvSpPr>
        <p:spPr>
          <a:xfrm>
            <a:off x="179512" y="281228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  <a:latin typeface="Century Gothic" panose="020B0502020202020204" pitchFamily="34" charset="0"/>
              </a:rPr>
              <a:t>Nemzetközi piackutatás</a:t>
            </a:r>
            <a:endParaRPr lang="hu-HU" dirty="0"/>
          </a:p>
        </p:txBody>
      </p:sp>
      <p:pic>
        <p:nvPicPr>
          <p:cNvPr id="6" name="Kép 9" descr="kautz_gyula_gazdasagtudomanyi_kar_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233055"/>
            <a:ext cx="2295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>
                <a:latin typeface="Times New Roman" pitchFamily="18" charset="0"/>
              </a:rPr>
              <a:t>Alapfogalmak</a:t>
            </a:r>
          </a:p>
          <a:p>
            <a:r>
              <a:rPr lang="hu-HU">
                <a:latin typeface="Times New Roman" pitchFamily="18" charset="0"/>
              </a:rPr>
              <a:t>Kutatási módszerek- szekunder kutatás</a:t>
            </a:r>
          </a:p>
          <a:p>
            <a:r>
              <a:rPr lang="hu-HU">
                <a:latin typeface="Times New Roman" pitchFamily="18" charset="0"/>
              </a:rPr>
              <a:t>Primer kutatás a nemzetközi piacokon</a:t>
            </a:r>
          </a:p>
          <a:p>
            <a:endParaRPr lang="hu-HU">
              <a:latin typeface="Times New Roman" pitchFamily="18" charset="0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latin typeface="Times New Roman" pitchFamily="18" charset="0"/>
              </a:rPr>
              <a:t>Tartalom</a:t>
            </a:r>
          </a:p>
        </p:txBody>
      </p:sp>
      <p:sp>
        <p:nvSpPr>
          <p:cNvPr id="6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Dátum:</a:t>
            </a:r>
            <a:r>
              <a:rPr lang="hu-HU" altLang="hu-HU" b="0" dirty="0" smtClean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  <p:sp>
        <p:nvSpPr>
          <p:cNvPr id="7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91513" cy="4924425"/>
          </a:xfrm>
        </p:spPr>
        <p:txBody>
          <a:bodyPr/>
          <a:lstStyle/>
          <a:p>
            <a:r>
              <a:rPr lang="hu-HU" sz="2800">
                <a:latin typeface="Times New Roman" pitchFamily="18" charset="0"/>
              </a:rPr>
              <a:t>A nemzetközi piackutatás jellegzetességei és eltérései</a:t>
            </a:r>
          </a:p>
          <a:p>
            <a:r>
              <a:rPr lang="hu-HU" sz="2800">
                <a:latin typeface="Times New Roman" pitchFamily="18" charset="0"/>
              </a:rPr>
              <a:t>Fogalmak:</a:t>
            </a:r>
          </a:p>
          <a:p>
            <a:pPr lvl="1"/>
            <a:r>
              <a:rPr lang="hu-HU" sz="2400">
                <a:latin typeface="Times New Roman" pitchFamily="18" charset="0"/>
              </a:rPr>
              <a:t>Nemzetközi kutatás:	</a:t>
            </a:r>
          </a:p>
          <a:p>
            <a:pPr lvl="2"/>
            <a:r>
              <a:rPr lang="hu-HU" sz="2000">
                <a:latin typeface="Times New Roman" pitchFamily="18" charset="0"/>
              </a:rPr>
              <a:t>Nemzetközi termékkel kapcsolatos a kutatás</a:t>
            </a:r>
          </a:p>
          <a:p>
            <a:pPr lvl="1"/>
            <a:r>
              <a:rPr lang="hu-HU" sz="2400">
                <a:latin typeface="Times New Roman" pitchFamily="18" charset="0"/>
              </a:rPr>
              <a:t>Külföldi kutatás:</a:t>
            </a:r>
          </a:p>
          <a:p>
            <a:pPr lvl="2"/>
            <a:r>
              <a:rPr lang="hu-HU" sz="2000">
                <a:latin typeface="Times New Roman" pitchFamily="18" charset="0"/>
              </a:rPr>
              <a:t>Amikor a kutatás végző szervezet székhelyétől eltérő országban zajlik</a:t>
            </a:r>
          </a:p>
          <a:p>
            <a:pPr lvl="1"/>
            <a:r>
              <a:rPr lang="hu-HU" sz="2400">
                <a:latin typeface="Times New Roman" pitchFamily="18" charset="0"/>
              </a:rPr>
              <a:t>Multinacionális kutatás: összes olyan országot érinti, ahol a vállalat jelen van</a:t>
            </a:r>
          </a:p>
          <a:p>
            <a:pPr lvl="1"/>
            <a:r>
              <a:rPr lang="hu-HU" sz="2400">
                <a:latin typeface="Times New Roman" pitchFamily="18" charset="0"/>
              </a:rPr>
              <a:t>Kultúrák közötti összehasonlító elemzés: különböző kultúrákban elvégzett kutatás</a:t>
            </a:r>
          </a:p>
          <a:p>
            <a:pPr lvl="3"/>
            <a:endParaRPr lang="hu-HU" sz="1800">
              <a:latin typeface="Times New Roman" pitchFamily="18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Alapfogalmak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495425"/>
            <a:ext cx="8229600" cy="4525963"/>
          </a:xfrm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Marketingkutatás:</a:t>
            </a:r>
          </a:p>
          <a:p>
            <a:pPr lvl="1"/>
            <a:r>
              <a:rPr lang="hu-HU" dirty="0">
                <a:latin typeface="Times New Roman" pitchFamily="18" charset="0"/>
              </a:rPr>
              <a:t>Az a funkció, amely összeköti a fogyasztót,  vevőt és a nyilvánosságot a gyártókkal és a forgalmazókkal olyan információk segítségével, amelyek marketingproblémák és lehetőségek azonosításra és értelmezésére szolgálnak, részt vesz marketingakciók létrehozásában, azok fejlesztésben és kiértékelésében, figyelemmel kíséri a marketing eredményeit és segíti a marketing mint folyamat megértését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Marketingkutatás 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011863" y="6021388"/>
            <a:ext cx="30241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www.marketingpower.com</a:t>
            </a:r>
          </a:p>
        </p:txBody>
      </p:sp>
      <p:sp>
        <p:nvSpPr>
          <p:cNvPr id="5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6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814481"/>
            <a:ext cx="1420227" cy="11357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>
                <a:latin typeface="Times New Roman" pitchFamily="18" charset="0"/>
              </a:rPr>
              <a:t>Stratégiai és taktikai döntéseket megalapozó kutatás</a:t>
            </a:r>
          </a:p>
          <a:p>
            <a:r>
              <a:rPr lang="hu-HU">
                <a:latin typeface="Times New Roman" pitchFamily="18" charset="0"/>
              </a:rPr>
              <a:t>Itt a piackutatás és a marketingkutatás szinonimaként szerepel</a:t>
            </a:r>
          </a:p>
          <a:p>
            <a:endParaRPr lang="hu-HU">
              <a:latin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Nemzetközi piackutatás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75" y="3789040"/>
            <a:ext cx="3308201" cy="2481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hu-HU">
                <a:latin typeface="Times New Roman" pitchFamily="18" charset="0"/>
              </a:rPr>
              <a:t>Általános piaci jellemzők és tendenciák</a:t>
            </a:r>
          </a:p>
          <a:p>
            <a:pPr marL="609600" indent="-609600">
              <a:buFontTx/>
              <a:buAutoNum type="arabicPeriod"/>
            </a:pPr>
            <a:r>
              <a:rPr lang="hu-HU">
                <a:latin typeface="Times New Roman" pitchFamily="18" charset="0"/>
              </a:rPr>
              <a:t>A piaci pozíció jellemzői</a:t>
            </a:r>
          </a:p>
          <a:p>
            <a:pPr marL="609600" indent="-609600">
              <a:buFontTx/>
              <a:buAutoNum type="arabicPeriod"/>
            </a:pPr>
            <a:r>
              <a:rPr lang="hu-HU">
                <a:latin typeface="Times New Roman" pitchFamily="18" charset="0"/>
              </a:rPr>
              <a:t>A versenytársak</a:t>
            </a:r>
          </a:p>
          <a:p>
            <a:pPr marL="609600" indent="-609600">
              <a:buFontTx/>
              <a:buAutoNum type="arabicPeriod"/>
            </a:pPr>
            <a:r>
              <a:rPr lang="hu-HU">
                <a:latin typeface="Times New Roman" pitchFamily="18" charset="0"/>
              </a:rPr>
              <a:t>Fogyasztói szegmensek meghatározása</a:t>
            </a:r>
          </a:p>
          <a:p>
            <a:pPr marL="609600" indent="-609600">
              <a:buFontTx/>
              <a:buAutoNum type="arabicPeriod"/>
            </a:pPr>
            <a:r>
              <a:rPr lang="hu-HU">
                <a:latin typeface="Times New Roman" pitchFamily="18" charset="0"/>
              </a:rPr>
              <a:t>Fogyasztói magatartás és szükségletek</a:t>
            </a:r>
          </a:p>
          <a:p>
            <a:pPr marL="609600" indent="-609600">
              <a:buFontTx/>
              <a:buAutoNum type="arabicPeriod"/>
            </a:pPr>
            <a:r>
              <a:rPr lang="hu-HU">
                <a:latin typeface="Times New Roman" pitchFamily="18" charset="0"/>
              </a:rPr>
              <a:t>Fogyasztói elégedettség és lojalitás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A marketingkutatás területei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algn="r"/>
            <a:r>
              <a:rPr lang="hu-HU">
                <a:latin typeface="Times New Roman" pitchFamily="18" charset="0"/>
              </a:rPr>
              <a:t>A marketingkutatás területei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-1476375" y="1169988"/>
          <a:ext cx="11880850" cy="5688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>
                <a:latin typeface="Times New Roman" pitchFamily="18" charset="0"/>
              </a:rPr>
              <a:t>Piacvolumen meghatározása</a:t>
            </a:r>
          </a:p>
          <a:p>
            <a:r>
              <a:rPr lang="hu-HU">
                <a:latin typeface="Times New Roman" pitchFamily="18" charset="0"/>
              </a:rPr>
              <a:t>Növekedési ütem kiszámítása, előrejelzése</a:t>
            </a:r>
          </a:p>
          <a:p>
            <a:r>
              <a:rPr lang="hu-HU">
                <a:latin typeface="Times New Roman" pitchFamily="18" charset="0"/>
              </a:rPr>
              <a:t>A piaci életciklus megállapítása</a:t>
            </a:r>
          </a:p>
          <a:p>
            <a:r>
              <a:rPr lang="hu-HU">
                <a:latin typeface="Times New Roman" pitchFamily="18" charset="0"/>
              </a:rPr>
              <a:t>Szezonális ingadozások kimutatása</a:t>
            </a:r>
          </a:p>
          <a:p>
            <a:r>
              <a:rPr lang="hu-HU">
                <a:latin typeface="Times New Roman" pitchFamily="18" charset="0"/>
              </a:rPr>
              <a:t>A piacon elérhető átlagos profitráta kiszámítása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Általános piaci jellemzők és tendenciák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</a:rPr>
              <a:t>A vállalat elhelyezése a potenciális piacon</a:t>
            </a:r>
          </a:p>
          <a:p>
            <a:r>
              <a:rPr lang="hu-HU" dirty="0">
                <a:latin typeface="Times New Roman" pitchFamily="18" charset="0"/>
              </a:rPr>
              <a:t>Az abszolút és a relatív piacrészesedés meghatározása</a:t>
            </a:r>
          </a:p>
          <a:p>
            <a:r>
              <a:rPr lang="hu-HU" dirty="0">
                <a:latin typeface="Times New Roman" pitchFamily="18" charset="0"/>
              </a:rPr>
              <a:t>A vállalat ismertségének és </a:t>
            </a:r>
            <a:r>
              <a:rPr lang="hu-HU" dirty="0" err="1">
                <a:latin typeface="Times New Roman" pitchFamily="18" charset="0"/>
              </a:rPr>
              <a:t>imázsának</a:t>
            </a:r>
            <a:r>
              <a:rPr lang="hu-HU" dirty="0">
                <a:latin typeface="Times New Roman" pitchFamily="18" charset="0"/>
              </a:rPr>
              <a:t> feltárása a meglévő és a potenciális ügyfelek körében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A piaci pozíció jellemzői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>
                <a:latin typeface="Times New Roman" pitchFamily="18" charset="0"/>
              </a:rPr>
              <a:t>A legfontosabb versenytársak meghatározása</a:t>
            </a:r>
          </a:p>
          <a:p>
            <a:r>
              <a:rPr lang="hu-HU">
                <a:latin typeface="Times New Roman" pitchFamily="18" charset="0"/>
              </a:rPr>
              <a:t>Piaci pozíciójuk meghatározása</a:t>
            </a:r>
          </a:p>
          <a:p>
            <a:r>
              <a:rPr lang="hu-HU">
                <a:latin typeface="Times New Roman" pitchFamily="18" charset="0"/>
              </a:rPr>
              <a:t>Erőforrások, célok, stratégiák</a:t>
            </a:r>
          </a:p>
          <a:p>
            <a:r>
              <a:rPr lang="hu-HU">
                <a:latin typeface="Times New Roman" pitchFamily="18" charset="0"/>
              </a:rPr>
              <a:t>A versenyzési magatartás változásainak felismerése és elemzése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marL="838200" indent="-838200"/>
            <a:r>
              <a:rPr lang="hu-HU">
                <a:latin typeface="Times New Roman" pitchFamily="18" charset="0"/>
              </a:rPr>
              <a:t>A versenytársak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75" y="4346088"/>
            <a:ext cx="4104456" cy="212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A fogyasztók meghatározása az adott piacon</a:t>
            </a:r>
          </a:p>
          <a:p>
            <a:r>
              <a:rPr lang="hu-HU" dirty="0">
                <a:latin typeface="Times New Roman" pitchFamily="18" charset="0"/>
              </a:rPr>
              <a:t>A fogyasztók szegmenseinek meghatározása</a:t>
            </a:r>
          </a:p>
          <a:p>
            <a:r>
              <a:rPr lang="hu-HU" dirty="0">
                <a:latin typeface="Times New Roman" pitchFamily="18" charset="0"/>
              </a:rPr>
              <a:t>Az egyes szegmensek fontossága és változási tendenciáinak elemzése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Fogyasztói szegmensek meghatározása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</a:rPr>
              <a:t>A fogyasztók alapvető szükségleteinek és azok jelentőségének meghatározása</a:t>
            </a:r>
          </a:p>
          <a:p>
            <a:r>
              <a:rPr lang="hu-HU" dirty="0">
                <a:latin typeface="Times New Roman" pitchFamily="18" charset="0"/>
              </a:rPr>
              <a:t>A szükségletek változásának felmérése</a:t>
            </a:r>
          </a:p>
          <a:p>
            <a:r>
              <a:rPr lang="hu-HU" dirty="0">
                <a:latin typeface="Times New Roman" pitchFamily="18" charset="0"/>
              </a:rPr>
              <a:t>A fogyasztók információszerzési és vásárlási magatartásának elemzése</a:t>
            </a:r>
          </a:p>
          <a:p>
            <a:r>
              <a:rPr lang="hu-HU" dirty="0">
                <a:latin typeface="Times New Roman" pitchFamily="18" charset="0"/>
              </a:rPr>
              <a:t>A fogyasztói magatartás változásainak felismerése és meghatározása</a:t>
            </a:r>
          </a:p>
          <a:p>
            <a:endParaRPr lang="hu-HU" dirty="0">
              <a:latin typeface="Times New Roman" pitchFamily="18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marL="838200" indent="-838200"/>
            <a:r>
              <a:rPr lang="hu-HU" dirty="0">
                <a:latin typeface="Times New Roman" pitchFamily="18" charset="0"/>
              </a:rPr>
              <a:t>Fogyasztói magatartás és szükségletek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2" y="4918963"/>
            <a:ext cx="2011110" cy="1573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>
                <a:latin typeface="Times New Roman" pitchFamily="18" charset="0"/>
              </a:rPr>
              <a:t>A fogyasztók elégedettségének elemzése</a:t>
            </a:r>
          </a:p>
          <a:p>
            <a:r>
              <a:rPr lang="hu-HU">
                <a:latin typeface="Times New Roman" pitchFamily="18" charset="0"/>
              </a:rPr>
              <a:t>A fogyasztók elégedettség változásainak elemzése</a:t>
            </a:r>
          </a:p>
          <a:p>
            <a:r>
              <a:rPr lang="hu-HU">
                <a:latin typeface="Times New Roman" pitchFamily="18" charset="0"/>
              </a:rPr>
              <a:t>A vásárlói lojalitás jellemzői</a:t>
            </a:r>
          </a:p>
          <a:p>
            <a:r>
              <a:rPr lang="hu-HU">
                <a:latin typeface="Times New Roman" pitchFamily="18" charset="0"/>
              </a:rPr>
              <a:t>A lojalitás változásainak elemzése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29600" cy="1143000"/>
          </a:xfrm>
        </p:spPr>
        <p:txBody>
          <a:bodyPr/>
          <a:lstStyle/>
          <a:p>
            <a:pPr marL="838200" indent="-838200"/>
            <a:r>
              <a:rPr lang="hu-HU">
                <a:latin typeface="Times New Roman" pitchFamily="18" charset="0"/>
              </a:rPr>
              <a:t>Fogyasztói elégedettség és lojalitás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336415"/>
            <a:ext cx="3230880" cy="2156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 kutatási probléma megfogalmazása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 kutatási terv összeállítása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 kutatást végzők meghatározása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Az adatgyűjtési módszer meghatározása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 mintavétel megtervezése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Az adatgyűjtés módjának meghatározása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Az adatgyűjtés lebonyolítása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Az adatok javítása és kódolása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Adatelemzés és adatértelmezés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800">
                <a:latin typeface="Times New Roman" pitchFamily="18" charset="0"/>
              </a:rPr>
              <a:t>Prezentáció és eredmények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hu-HU" sz="280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hu-HU" sz="280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hu-HU" sz="2800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A marketingkutatás lépései – </a:t>
            </a:r>
            <a:r>
              <a:rPr lang="hu-HU" dirty="0" err="1">
                <a:latin typeface="Times New Roman" pitchFamily="18" charset="0"/>
              </a:rPr>
              <a:t>Malhotra</a:t>
            </a:r>
            <a:r>
              <a:rPr lang="hu-HU" dirty="0">
                <a:latin typeface="Times New Roman" pitchFamily="18" charset="0"/>
              </a:rPr>
              <a:t> 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116013" y="1628775"/>
            <a:ext cx="8229600" cy="4525963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Szekunder</a:t>
            </a:r>
          </a:p>
          <a:p>
            <a:r>
              <a:rPr lang="hu-HU">
                <a:latin typeface="Times New Roman" pitchFamily="18" charset="0"/>
              </a:rPr>
              <a:t>Primer</a:t>
            </a:r>
          </a:p>
          <a:p>
            <a:r>
              <a:rPr lang="hu-HU">
                <a:latin typeface="Times New Roman" pitchFamily="18" charset="0"/>
              </a:rPr>
              <a:t>Kvalitatív</a:t>
            </a:r>
          </a:p>
          <a:p>
            <a:r>
              <a:rPr lang="hu-HU">
                <a:latin typeface="Times New Roman" pitchFamily="18" charset="0"/>
              </a:rPr>
              <a:t>Kvantitatív</a:t>
            </a:r>
          </a:p>
          <a:p>
            <a:endParaRPr lang="hu-HU">
              <a:latin typeface="Times New Roman" pitchFamily="18" charset="0"/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Marketingkutatási módszerek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hu-HU">
                <a:latin typeface="Times New Roman" pitchFamily="18" charset="0"/>
              </a:rPr>
              <a:t>Nemzetközi marketingkutatás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51521" y="1838825"/>
            <a:ext cx="8641654" cy="4941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795917" y="1410963"/>
            <a:ext cx="5903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400" b="1" dirty="0"/>
              <a:t>Nemzetközi marketingkutatás környezete</a:t>
            </a:r>
          </a:p>
        </p:txBody>
      </p:sp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3492500" y="1989138"/>
            <a:ext cx="2087563" cy="719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hu-HU" dirty="0"/>
              <a:t>Marketingkörnyezet </a:t>
            </a:r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900113" y="2924175"/>
            <a:ext cx="2087562" cy="10080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hu-HU"/>
              <a:t>Szociokulturális kör.</a:t>
            </a:r>
          </a:p>
        </p:txBody>
      </p:sp>
      <p:sp>
        <p:nvSpPr>
          <p:cNvPr id="30728" name="Oval 8"/>
          <p:cNvSpPr>
            <a:spLocks noChangeArrowheads="1"/>
          </p:cNvSpPr>
          <p:nvPr/>
        </p:nvSpPr>
        <p:spPr bwMode="auto">
          <a:xfrm>
            <a:off x="468313" y="4365625"/>
            <a:ext cx="2305050" cy="10080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hu-HU"/>
              <a:t>Információs és </a:t>
            </a:r>
          </a:p>
          <a:p>
            <a:pPr algn="ctr"/>
            <a:r>
              <a:rPr lang="hu-HU"/>
              <a:t>technológiai kör.</a:t>
            </a:r>
          </a:p>
        </p:txBody>
      </p:sp>
      <p:sp>
        <p:nvSpPr>
          <p:cNvPr id="30729" name="Oval 9"/>
          <p:cNvSpPr>
            <a:spLocks noChangeArrowheads="1"/>
          </p:cNvSpPr>
          <p:nvPr/>
        </p:nvSpPr>
        <p:spPr bwMode="auto">
          <a:xfrm>
            <a:off x="792163" y="5405371"/>
            <a:ext cx="2266950" cy="111442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hu-HU"/>
              <a:t>Strukturális környezet</a:t>
            </a:r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6516688" y="5734050"/>
            <a:ext cx="2233612" cy="8651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hu-HU"/>
              <a:t>Gazdasági környezet</a:t>
            </a:r>
          </a:p>
        </p:txBody>
      </p:sp>
      <p:sp>
        <p:nvSpPr>
          <p:cNvPr id="30731" name="Oval 11"/>
          <p:cNvSpPr>
            <a:spLocks noChangeArrowheads="1"/>
          </p:cNvSpPr>
          <p:nvPr/>
        </p:nvSpPr>
        <p:spPr bwMode="auto">
          <a:xfrm>
            <a:off x="6372225" y="4149725"/>
            <a:ext cx="2303463" cy="863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hu-HU"/>
              <a:t>Jogi környezet</a:t>
            </a:r>
          </a:p>
        </p:txBody>
      </p:sp>
      <p:sp>
        <p:nvSpPr>
          <p:cNvPr id="30732" name="Oval 12"/>
          <p:cNvSpPr>
            <a:spLocks noChangeArrowheads="1"/>
          </p:cNvSpPr>
          <p:nvPr/>
        </p:nvSpPr>
        <p:spPr bwMode="auto">
          <a:xfrm>
            <a:off x="6372225" y="2492375"/>
            <a:ext cx="2520950" cy="9366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hu-HU"/>
              <a:t>Közigazgatási környezet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3348038" y="3141663"/>
            <a:ext cx="2808287" cy="3263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hu-HU"/>
              <a:t>A probléma azonosítása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hu-HU"/>
              <a:t>A megközelítés kialakítása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hu-HU"/>
              <a:t>A kutatás megtervezése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hu-HU"/>
              <a:t>Terepmunka,adatgyűjtés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hu-HU"/>
              <a:t>Adat-előkészítés és- elemzés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hu-HU"/>
              <a:t>A kutatási jelentés elkészítése, prezentáció</a:t>
            </a:r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4643438" y="27082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2987675" y="3429000"/>
            <a:ext cx="3603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2771775" y="47974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>
            <a:off x="3059113" y="6165850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 flipH="1">
            <a:off x="6156325" y="3213100"/>
            <a:ext cx="3603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>
            <a:off x="6156325" y="46529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 flipH="1">
            <a:off x="6156325" y="61658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0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21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557242" y="1665986"/>
            <a:ext cx="8229600" cy="4525963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Átlagosnál jóval fontosabb szerepe van a szekunder forrásból származó adatoknak</a:t>
            </a:r>
          </a:p>
          <a:p>
            <a:r>
              <a:rPr lang="hu-HU">
                <a:latin typeface="Times New Roman" pitchFamily="18" charset="0"/>
              </a:rPr>
              <a:t>Könnyen begyűjthető információk:</a:t>
            </a:r>
          </a:p>
          <a:p>
            <a:pPr lvl="1"/>
            <a:r>
              <a:rPr lang="hu-HU">
                <a:latin typeface="Times New Roman" pitchFamily="18" charset="0"/>
              </a:rPr>
              <a:t>Környezetei elemek</a:t>
            </a:r>
          </a:p>
          <a:p>
            <a:pPr lvl="1"/>
            <a:r>
              <a:rPr lang="hu-HU">
                <a:latin typeface="Times New Roman" pitchFamily="18" charset="0"/>
              </a:rPr>
              <a:t>Ország tanulmányok</a:t>
            </a:r>
          </a:p>
          <a:p>
            <a:pPr lvl="1"/>
            <a:r>
              <a:rPr lang="hu-HU">
                <a:latin typeface="Times New Roman" pitchFamily="18" charset="0"/>
              </a:rPr>
              <a:t>Statisztikai adatok</a:t>
            </a:r>
          </a:p>
          <a:p>
            <a:pPr lvl="1"/>
            <a:r>
              <a:rPr lang="hu-HU">
                <a:latin typeface="Times New Roman" pitchFamily="18" charset="0"/>
              </a:rPr>
              <a:t>Publikált cikkek</a:t>
            </a:r>
          </a:p>
          <a:p>
            <a:pPr lvl="1"/>
            <a:r>
              <a:rPr lang="hu-HU">
                <a:latin typeface="Times New Roman" pitchFamily="18" charset="0"/>
              </a:rPr>
              <a:t>Nehéz a keresett adatot kihámozni</a:t>
            </a:r>
          </a:p>
          <a:p>
            <a:pPr lvl="1"/>
            <a:endParaRPr lang="hu-HU">
              <a:latin typeface="Times New Roman" pitchFamily="18" charset="0"/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Szekunder kutatás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514" y="3284984"/>
            <a:ext cx="2952328" cy="2214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>
                <a:latin typeface="Times New Roman" pitchFamily="18" charset="0"/>
              </a:rPr>
              <a:t>Négy probléma merül föl:</a:t>
            </a:r>
          </a:p>
          <a:p>
            <a:pPr lvl="1"/>
            <a:r>
              <a:rPr lang="hu-HU">
                <a:latin typeface="Times New Roman" pitchFamily="18" charset="0"/>
              </a:rPr>
              <a:t>Az adatok elérhetősége</a:t>
            </a:r>
          </a:p>
          <a:p>
            <a:pPr lvl="1"/>
            <a:r>
              <a:rPr lang="hu-HU">
                <a:latin typeface="Times New Roman" pitchFamily="18" charset="0"/>
              </a:rPr>
              <a:t>Aktualitás, frissesség</a:t>
            </a:r>
          </a:p>
          <a:p>
            <a:pPr lvl="1"/>
            <a:r>
              <a:rPr lang="hu-HU">
                <a:latin typeface="Times New Roman" pitchFamily="18" charset="0"/>
              </a:rPr>
              <a:t>Megbízhatóság (önbevallás)</a:t>
            </a:r>
          </a:p>
          <a:p>
            <a:pPr lvl="1"/>
            <a:r>
              <a:rPr lang="hu-HU">
                <a:latin typeface="Times New Roman" pitchFamily="18" charset="0"/>
              </a:rPr>
              <a:t>Összehasonlíthatóság (más rendszer)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Íróasztal-piackutatás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Times New Roman" pitchFamily="18" charset="0"/>
              </a:rPr>
              <a:t>Nemzeti hatóságok</a:t>
            </a:r>
          </a:p>
          <a:p>
            <a:r>
              <a:rPr lang="hu-HU" dirty="0">
                <a:latin typeface="Times New Roman" pitchFamily="18" charset="0"/>
              </a:rPr>
              <a:t>Nemzetközi szervezetek</a:t>
            </a:r>
          </a:p>
          <a:p>
            <a:r>
              <a:rPr lang="hu-HU" dirty="0">
                <a:latin typeface="Times New Roman" pitchFamily="18" charset="0"/>
              </a:rPr>
              <a:t>Kereskedelmi szervezetek</a:t>
            </a:r>
          </a:p>
          <a:p>
            <a:r>
              <a:rPr lang="hu-HU" dirty="0">
                <a:latin typeface="Times New Roman" pitchFamily="18" charset="0"/>
              </a:rPr>
              <a:t>Elektronikus adatbázisok</a:t>
            </a:r>
          </a:p>
          <a:p>
            <a:r>
              <a:rPr lang="hu-HU" dirty="0">
                <a:latin typeface="Times New Roman" pitchFamily="18" charset="0"/>
              </a:rPr>
              <a:t>Multinacionális piackutató cégek </a:t>
            </a:r>
            <a:r>
              <a:rPr lang="hu-HU" dirty="0" err="1">
                <a:latin typeface="Times New Roman" pitchFamily="18" charset="0"/>
              </a:rPr>
              <a:t>szindikált</a:t>
            </a:r>
            <a:r>
              <a:rPr lang="hu-HU" dirty="0">
                <a:latin typeface="Times New Roman" pitchFamily="18" charset="0"/>
              </a:rPr>
              <a:t> adatforrásai</a:t>
            </a:r>
          </a:p>
          <a:p>
            <a:pPr lvl="1"/>
            <a:r>
              <a:rPr lang="hu-HU" dirty="0">
                <a:latin typeface="Times New Roman" pitchFamily="18" charset="0"/>
              </a:rPr>
              <a:t>GfK</a:t>
            </a:r>
          </a:p>
          <a:p>
            <a:pPr lvl="1"/>
            <a:r>
              <a:rPr lang="hu-HU" dirty="0">
                <a:latin typeface="Times New Roman" pitchFamily="18" charset="0"/>
              </a:rPr>
              <a:t>A.C. Nielsen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Szekunder információk legfontosabb forrásai:</a:t>
            </a:r>
            <a:r>
              <a:rPr lang="hu-HU" dirty="0"/>
              <a:t> 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692275"/>
            <a:ext cx="8229600" cy="4525962"/>
          </a:xfrm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A piacpotenciál nagyságának becslése</a:t>
            </a:r>
          </a:p>
          <a:p>
            <a:r>
              <a:rPr lang="hu-HU" dirty="0">
                <a:latin typeface="Times New Roman" pitchFamily="18" charset="0"/>
              </a:rPr>
              <a:t>Kereskedelemtechnikai információk</a:t>
            </a:r>
          </a:p>
          <a:p>
            <a:r>
              <a:rPr lang="hu-HU" dirty="0">
                <a:latin typeface="Times New Roman" pitchFamily="18" charset="0"/>
              </a:rPr>
              <a:t>Értékesítési csatornák elérhetősége</a:t>
            </a:r>
          </a:p>
          <a:p>
            <a:r>
              <a:rPr lang="hu-HU" dirty="0" err="1">
                <a:latin typeface="Times New Roman" pitchFamily="18" charset="0"/>
              </a:rPr>
              <a:t>Ktgkorlátok</a:t>
            </a:r>
            <a:endParaRPr lang="hu-HU" dirty="0">
              <a:latin typeface="Times New Roman" pitchFamily="18" charset="0"/>
            </a:endParaRPr>
          </a:p>
          <a:p>
            <a:endParaRPr lang="hu-HU" dirty="0">
              <a:latin typeface="Times New Roman" pitchFamily="18" charset="0"/>
            </a:endParaRP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r>
              <a:rPr lang="hu-HU">
                <a:latin typeface="Times New Roman" pitchFamily="18" charset="0"/>
              </a:rPr>
              <a:t>A szekunder kutatás alkalmazható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251751"/>
            <a:ext cx="6851650" cy="5400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Megkérdezés módszere a leggyakoribb</a:t>
            </a:r>
          </a:p>
          <a:p>
            <a:pPr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A nemzetközi mérhetőség problémái:</a:t>
            </a:r>
          </a:p>
          <a:p>
            <a:pPr lvl="1"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Fogalmi egyezőség</a:t>
            </a:r>
          </a:p>
          <a:p>
            <a:pPr lvl="2"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Koncepcióegyezőség</a:t>
            </a:r>
          </a:p>
          <a:p>
            <a:pPr lvl="2"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Funkcionális egyezőség </a:t>
            </a:r>
          </a:p>
          <a:p>
            <a:pPr lvl="2"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Kategória egyezőség</a:t>
            </a:r>
          </a:p>
          <a:p>
            <a:pPr lvl="1">
              <a:lnSpc>
                <a:spcPct val="90000"/>
              </a:lnSpc>
            </a:pPr>
            <a:r>
              <a:rPr lang="hu-HU" dirty="0" err="1">
                <a:latin typeface="Times New Roman" pitchFamily="18" charset="0"/>
              </a:rPr>
              <a:t>Operacionalizálási</a:t>
            </a:r>
            <a:r>
              <a:rPr lang="hu-HU" dirty="0">
                <a:latin typeface="Times New Roman" pitchFamily="18" charset="0"/>
              </a:rPr>
              <a:t> egyezőség</a:t>
            </a:r>
          </a:p>
          <a:p>
            <a:pPr lvl="1"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Mérési egyezőség</a:t>
            </a:r>
          </a:p>
          <a:p>
            <a:pPr lvl="1"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Metrikai egyezőség</a:t>
            </a:r>
          </a:p>
          <a:p>
            <a:pPr lvl="1">
              <a:lnSpc>
                <a:spcPct val="90000"/>
              </a:lnSpc>
            </a:pPr>
            <a:r>
              <a:rPr lang="hu-HU" dirty="0">
                <a:latin typeface="Times New Roman" pitchFamily="18" charset="0"/>
              </a:rPr>
              <a:t>Nyelvi egyezőség</a:t>
            </a:r>
          </a:p>
          <a:p>
            <a:pPr lvl="2">
              <a:lnSpc>
                <a:spcPct val="90000"/>
              </a:lnSpc>
            </a:pPr>
            <a:endParaRPr lang="hu-HU" dirty="0">
              <a:latin typeface="Times New Roman" pitchFamily="18" charset="0"/>
            </a:endParaRPr>
          </a:p>
          <a:p>
            <a:pPr lvl="2">
              <a:lnSpc>
                <a:spcPct val="90000"/>
              </a:lnSpc>
            </a:pPr>
            <a:endParaRPr lang="hu-HU" dirty="0">
              <a:latin typeface="Times New Roman" pitchFamily="18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Primer kutatás a nemzetközi piacokon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852936"/>
            <a:ext cx="3246263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340768"/>
            <a:ext cx="6480175" cy="59055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500" dirty="0">
                <a:latin typeface="Times New Roman" pitchFamily="18" charset="0"/>
              </a:rPr>
              <a:t>Nyelv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sz="2500" dirty="0">
                <a:latin typeface="Times New Roman" pitchFamily="18" charset="0"/>
              </a:rPr>
              <a:t>Visszafordítás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sz="2500" dirty="0">
                <a:latin typeface="Times New Roman" pitchFamily="18" charset="0"/>
              </a:rPr>
              <a:t>Parallel fordítás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sz="2500" dirty="0">
                <a:latin typeface="Times New Roman" pitchFamily="18" charset="0"/>
              </a:rPr>
              <a:t>Interaktív fordítás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500" dirty="0">
                <a:latin typeface="Times New Roman" pitchFamily="18" charset="0"/>
              </a:rPr>
              <a:t>A kérdések tartalma, megfogalmazása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500" dirty="0">
                <a:latin typeface="Times New Roman" pitchFamily="18" charset="0"/>
              </a:rPr>
              <a:t>A kérdések típusa, skálázása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500" dirty="0">
                <a:latin typeface="Times New Roman" pitchFamily="18" charset="0"/>
              </a:rPr>
              <a:t>A mintavétel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500" dirty="0">
                <a:latin typeface="Times New Roman" pitchFamily="18" charset="0"/>
              </a:rPr>
              <a:t>A megkérdezettel való kommunikáció módja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sz="2500" dirty="0">
                <a:latin typeface="Times New Roman" pitchFamily="18" charset="0"/>
              </a:rPr>
              <a:t>Levél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sz="2500" dirty="0">
                <a:latin typeface="Times New Roman" pitchFamily="18" charset="0"/>
              </a:rPr>
              <a:t>Telefon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sz="2500" dirty="0">
                <a:latin typeface="Times New Roman" pitchFamily="18" charset="0"/>
              </a:rPr>
              <a:t>Személyes megkérdezés</a:t>
            </a:r>
          </a:p>
          <a:p>
            <a:pPr marL="990600" lvl="1" indent="-533400">
              <a:lnSpc>
                <a:spcPct val="80000"/>
              </a:lnSpc>
            </a:pPr>
            <a:r>
              <a:rPr lang="hu-HU" sz="2500" dirty="0">
                <a:latin typeface="Times New Roman" pitchFamily="18" charset="0"/>
              </a:rPr>
              <a:t>Internetes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hu-HU" sz="2500" dirty="0">
                <a:latin typeface="Times New Roman" pitchFamily="18" charset="0"/>
              </a:rPr>
              <a:t>Kutatási eredmények elemzése </a:t>
            </a:r>
          </a:p>
          <a:p>
            <a:pPr marL="609600" indent="-609600">
              <a:lnSpc>
                <a:spcPct val="80000"/>
              </a:lnSpc>
            </a:pPr>
            <a:endParaRPr lang="hu-HU" sz="2800" dirty="0">
              <a:latin typeface="Times New Roman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hu-HU" sz="2800" dirty="0">
              <a:latin typeface="Times New Roman" pitchFamily="18" charset="0"/>
            </a:endParaRP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A kutatási problémák megjelenési formái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8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8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79712" y="3212976"/>
            <a:ext cx="7772400" cy="1470025"/>
          </a:xfrm>
        </p:spPr>
        <p:txBody>
          <a:bodyPr/>
          <a:lstStyle/>
          <a:p>
            <a:r>
              <a:rPr lang="hu-HU" dirty="0">
                <a:latin typeface="Times New Roman" pitchFamily="18" charset="0"/>
              </a:rPr>
              <a:t>Köszönöm a figyelmet!</a:t>
            </a:r>
          </a:p>
        </p:txBody>
      </p:sp>
      <p:sp>
        <p:nvSpPr>
          <p:cNvPr id="4" name="Élőláb helye 5"/>
          <p:cNvSpPr>
            <a:spLocks noGrp="1"/>
          </p:cNvSpPr>
          <p:nvPr>
            <p:ph type="ftr" sz="quarter" idx="12"/>
          </p:nvPr>
        </p:nvSpPr>
        <p:spPr>
          <a:xfrm>
            <a:off x="5357818" y="6492875"/>
            <a:ext cx="3429024" cy="365125"/>
          </a:xfrm>
        </p:spPr>
        <p:txBody>
          <a:bodyPr/>
          <a:lstStyle/>
          <a:p>
            <a:pPr>
              <a:defRPr/>
            </a:pPr>
            <a:r>
              <a:rPr lang="hu-HU" dirty="0"/>
              <a:t>Előadó: </a:t>
            </a:r>
            <a:r>
              <a:rPr lang="hu-HU" dirty="0" err="1" smtClean="0"/>
              <a:t>Eisingerné</a:t>
            </a:r>
            <a:r>
              <a:rPr lang="hu-HU" dirty="0" smtClean="0"/>
              <a:t> Balassa Boglárka</a:t>
            </a:r>
            <a:endParaRPr lang="hu-HU" dirty="0"/>
          </a:p>
        </p:txBody>
      </p:sp>
      <p:sp>
        <p:nvSpPr>
          <p:cNvPr id="5" name="Dátum helye 2"/>
          <p:cNvSpPr>
            <a:spLocks noGrp="1"/>
          </p:cNvSpPr>
          <p:nvPr>
            <p:ph type="dt" sz="quarter" idx="10"/>
          </p:nvPr>
        </p:nvSpPr>
        <p:spPr bwMode="auto">
          <a:xfrm>
            <a:off x="714375" y="6492875"/>
            <a:ext cx="21336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u-HU" altLang="hu-HU" dirty="0" smtClean="0">
                <a:latin typeface="Century Gothic" pitchFamily="34" charset="0"/>
              </a:rPr>
              <a:t>Dátum</a:t>
            </a:r>
            <a:r>
              <a:rPr lang="hu-HU" altLang="hu-HU" dirty="0" smtClean="0">
                <a:latin typeface="Century Gothic" pitchFamily="34" charset="0"/>
              </a:rPr>
              <a:t>:</a:t>
            </a:r>
            <a:r>
              <a:rPr lang="hu-HU" altLang="hu-HU" b="0" dirty="0">
                <a:latin typeface="Century Gothic" pitchFamily="34" charset="0"/>
              </a:rPr>
              <a:t> </a:t>
            </a:r>
            <a:r>
              <a:rPr lang="hu-HU" altLang="hu-HU" b="0" dirty="0" smtClean="0">
                <a:latin typeface="Century Gothic" pitchFamily="34" charset="0"/>
              </a:rPr>
              <a:t>2015.03.16.</a:t>
            </a:r>
            <a:endParaRPr lang="hu-HU" altLang="hu-HU" b="0" dirty="0" smtClean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éma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éma5" id="{AEA3CF60-F34F-4ADB-A39A-824392B990C2}" vid="{D5E81BB9-47E6-4781-B892-9C94C1349882}"/>
    </a:ext>
  </a:extLst>
</a:theme>
</file>

<file path=ppt/theme/theme2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é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éma1" id="{A0CD568A-CB93-4EB5-8FE6-EEF72DFE39E2}" vid="{8B930095-B432-42E0-9B24-61EB19AD098E}"/>
    </a:ext>
  </a:extLst>
</a:theme>
</file>

<file path=ppt/theme/theme4.xml><?xml version="1.0" encoding="utf-8"?>
<a:theme xmlns:a="http://schemas.openxmlformats.org/drawingml/2006/main" name="1_Egyéni tervezé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05BB38B5FBCEE43B4E3A2EEB118004D" ma:contentTypeVersion="" ma:contentTypeDescription="Új dokumentum létrehozása." ma:contentTypeScope="" ma:versionID="964da2857cff577b5d5f88067fa9a62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5ef46e0cab32b48266c77c9060e428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DF2CA8-5F41-4D7D-900D-5D23D626ED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A6F0AC-F3DE-4E9C-A6E9-B23325F5414C}">
  <ds:schemaRefs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FD05DA7-860B-4EC0-B68F-1D62210767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Téma5</Template>
  <TotalTime>392</TotalTime>
  <Words>751</Words>
  <Application>Microsoft Office PowerPoint</Application>
  <PresentationFormat>Diavetítés a képernyőre (4:3 oldalarány)</PresentationFormat>
  <Paragraphs>207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4</vt:i4>
      </vt:variant>
      <vt:variant>
        <vt:lpstr>Diacímek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Times New Roman</vt:lpstr>
      <vt:lpstr>Téma5</vt:lpstr>
      <vt:lpstr>Egyéni tervezés</vt:lpstr>
      <vt:lpstr>1_Téma1</vt:lpstr>
      <vt:lpstr>1_Egyéni tervezés</vt:lpstr>
      <vt:lpstr>Nemzetközi és interkulturális marketing</vt:lpstr>
      <vt:lpstr>Tartalom</vt:lpstr>
      <vt:lpstr>Alapfogalmak</vt:lpstr>
      <vt:lpstr>Marketingkutatás </vt:lpstr>
      <vt:lpstr>Nemzetközi piackutatás</vt:lpstr>
      <vt:lpstr>A marketingkutatás területei</vt:lpstr>
      <vt:lpstr>A marketingkutatás területei</vt:lpstr>
      <vt:lpstr>Általános piaci jellemzők és tendenciák</vt:lpstr>
      <vt:lpstr>A piaci pozíció jellemzői</vt:lpstr>
      <vt:lpstr>A versenytársak</vt:lpstr>
      <vt:lpstr>Fogyasztói szegmensek meghatározása</vt:lpstr>
      <vt:lpstr>Fogyasztói magatartás és szükségletek</vt:lpstr>
      <vt:lpstr>Fogyasztói elégedettség és lojalitás</vt:lpstr>
      <vt:lpstr>A marketingkutatás lépései – Malhotra </vt:lpstr>
      <vt:lpstr>Marketingkutatási módszerek</vt:lpstr>
      <vt:lpstr>Nemzetközi marketingkutatás</vt:lpstr>
      <vt:lpstr>Szekunder kutatás</vt:lpstr>
      <vt:lpstr>Íróasztal-piackutatás</vt:lpstr>
      <vt:lpstr>Szekunder információk legfontosabb forrásai: </vt:lpstr>
      <vt:lpstr>A szekunder kutatás alkalmazható</vt:lpstr>
      <vt:lpstr>Primer kutatás a nemzetközi piacokon</vt:lpstr>
      <vt:lpstr>A kutatási problémák megjelenési formái</vt:lpstr>
      <vt:lpstr>Köszönöm a figyelmet!</vt:lpstr>
    </vt:vector>
  </TitlesOfParts>
  <Company>Széchenyi István Egyetem JGK Dékáni Hivatal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Gersei Gabriella</dc:creator>
  <cp:lastModifiedBy>Flórácska</cp:lastModifiedBy>
  <cp:revision>22</cp:revision>
  <dcterms:created xsi:type="dcterms:W3CDTF">2007-10-17T09:33:28Z</dcterms:created>
  <dcterms:modified xsi:type="dcterms:W3CDTF">2015-02-08T13:47:53Z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0x010100405BB38B5FBCEE43B4E3A2EEB118004D</vt:lpwstr>
  </property>
</Properties>
</file>