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142.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Default Extension="wdp" ContentType="image/vnd.ms-photo"/>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137.xml" ContentType="application/vnd.openxmlformats-officedocument.presentationml.slide+xml"/>
  <Override PartName="/ppt/slides/slide146.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44.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3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4"/>
  </p:notesMasterIdLst>
  <p:sldIdLst>
    <p:sldId id="256" r:id="rId2"/>
    <p:sldId id="258" r:id="rId3"/>
    <p:sldId id="257" r:id="rId4"/>
    <p:sldId id="409" r:id="rId5"/>
    <p:sldId id="259" r:id="rId6"/>
    <p:sldId id="412" r:id="rId7"/>
    <p:sldId id="260" r:id="rId8"/>
    <p:sldId id="261" r:id="rId9"/>
    <p:sldId id="262" r:id="rId10"/>
    <p:sldId id="411" r:id="rId11"/>
    <p:sldId id="265" r:id="rId12"/>
    <p:sldId id="263" r:id="rId13"/>
    <p:sldId id="264"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90" r:id="rId38"/>
    <p:sldId id="291" r:id="rId39"/>
    <p:sldId id="289" r:id="rId40"/>
    <p:sldId id="292" r:id="rId41"/>
    <p:sldId id="293" r:id="rId42"/>
    <p:sldId id="294" r:id="rId43"/>
    <p:sldId id="295" r:id="rId44"/>
    <p:sldId id="298" r:id="rId45"/>
    <p:sldId id="299" r:id="rId46"/>
    <p:sldId id="300" r:id="rId47"/>
    <p:sldId id="301" r:id="rId48"/>
    <p:sldId id="296"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98" r:id="rId65"/>
    <p:sldId id="397" r:id="rId66"/>
    <p:sldId id="399" r:id="rId67"/>
    <p:sldId id="396" r:id="rId68"/>
    <p:sldId id="362" r:id="rId69"/>
    <p:sldId id="363" r:id="rId70"/>
    <p:sldId id="317" r:id="rId71"/>
    <p:sldId id="318" r:id="rId72"/>
    <p:sldId id="319" r:id="rId73"/>
    <p:sldId id="320" r:id="rId74"/>
    <p:sldId id="321" r:id="rId75"/>
    <p:sldId id="322" r:id="rId76"/>
    <p:sldId id="323" r:id="rId77"/>
    <p:sldId id="324" r:id="rId78"/>
    <p:sldId id="325" r:id="rId79"/>
    <p:sldId id="326" r:id="rId80"/>
    <p:sldId id="347" r:id="rId81"/>
    <p:sldId id="394" r:id="rId82"/>
    <p:sldId id="348" r:id="rId83"/>
    <p:sldId id="327" r:id="rId84"/>
    <p:sldId id="361" r:id="rId85"/>
    <p:sldId id="374" r:id="rId86"/>
    <p:sldId id="328" r:id="rId87"/>
    <p:sldId id="366" r:id="rId88"/>
    <p:sldId id="367" r:id="rId89"/>
    <p:sldId id="368" r:id="rId90"/>
    <p:sldId id="329" r:id="rId91"/>
    <p:sldId id="378" r:id="rId92"/>
    <p:sldId id="379" r:id="rId93"/>
    <p:sldId id="405" r:id="rId94"/>
    <p:sldId id="408" r:id="rId95"/>
    <p:sldId id="406" r:id="rId96"/>
    <p:sldId id="407" r:id="rId97"/>
    <p:sldId id="345" r:id="rId98"/>
    <p:sldId id="349" r:id="rId99"/>
    <p:sldId id="356" r:id="rId100"/>
    <p:sldId id="351" r:id="rId101"/>
    <p:sldId id="352" r:id="rId102"/>
    <p:sldId id="353" r:id="rId103"/>
    <p:sldId id="355" r:id="rId104"/>
    <p:sldId id="357" r:id="rId105"/>
    <p:sldId id="359" r:id="rId106"/>
    <p:sldId id="392" r:id="rId107"/>
    <p:sldId id="393" r:id="rId108"/>
    <p:sldId id="390" r:id="rId109"/>
    <p:sldId id="403" r:id="rId110"/>
    <p:sldId id="360" r:id="rId111"/>
    <p:sldId id="358" r:id="rId112"/>
    <p:sldId id="391" r:id="rId113"/>
    <p:sldId id="395" r:id="rId114"/>
    <p:sldId id="377" r:id="rId115"/>
    <p:sldId id="330" r:id="rId116"/>
    <p:sldId id="332" r:id="rId117"/>
    <p:sldId id="364" r:id="rId118"/>
    <p:sldId id="365" r:id="rId119"/>
    <p:sldId id="401" r:id="rId120"/>
    <p:sldId id="371" r:id="rId121"/>
    <p:sldId id="372" r:id="rId122"/>
    <p:sldId id="402" r:id="rId123"/>
    <p:sldId id="331" r:id="rId124"/>
    <p:sldId id="346" r:id="rId125"/>
    <p:sldId id="350" r:id="rId126"/>
    <p:sldId id="333" r:id="rId127"/>
    <p:sldId id="354" r:id="rId128"/>
    <p:sldId id="334" r:id="rId129"/>
    <p:sldId id="369" r:id="rId130"/>
    <p:sldId id="343" r:id="rId131"/>
    <p:sldId id="344" r:id="rId132"/>
    <p:sldId id="335" r:id="rId133"/>
    <p:sldId id="383" r:id="rId134"/>
    <p:sldId id="384" r:id="rId135"/>
    <p:sldId id="380" r:id="rId136"/>
    <p:sldId id="337" r:id="rId137"/>
    <p:sldId id="410" r:id="rId138"/>
    <p:sldId id="400" r:id="rId139"/>
    <p:sldId id="338" r:id="rId140"/>
    <p:sldId id="404" r:id="rId141"/>
    <p:sldId id="381" r:id="rId142"/>
    <p:sldId id="382" r:id="rId143"/>
    <p:sldId id="385" r:id="rId144"/>
    <p:sldId id="370" r:id="rId145"/>
    <p:sldId id="373" r:id="rId146"/>
    <p:sldId id="389" r:id="rId147"/>
    <p:sldId id="388" r:id="rId148"/>
    <p:sldId id="387" r:id="rId149"/>
    <p:sldId id="339" r:id="rId150"/>
    <p:sldId id="340" r:id="rId151"/>
    <p:sldId id="341" r:id="rId152"/>
    <p:sldId id="342" r:id="rId153"/>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72" d="100"/>
          <a:sy n="72" d="100"/>
        </p:scale>
        <p:origin x="-810"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4E7909-09CE-4410-8C33-44E710328D3A}" type="datetimeFigureOut">
              <a:rPr lang="hu-HU" smtClean="0"/>
              <a:pPr/>
              <a:t>2016.11.05.</a:t>
            </a:fld>
            <a:endParaRPr lang="hu-HU"/>
          </a:p>
        </p:txBody>
      </p:sp>
      <p:sp>
        <p:nvSpPr>
          <p:cNvPr id="4" name="Diakép hely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B0E428-E716-484B-98F9-8E05AB9D9D79}" type="slidenum">
              <a:rPr lang="hu-HU" smtClean="0"/>
              <a:pPr/>
              <a:t>‹#›</a:t>
            </a:fld>
            <a:endParaRPr lang="hu-HU"/>
          </a:p>
        </p:txBody>
      </p:sp>
    </p:spTree>
    <p:extLst>
      <p:ext uri="{BB962C8B-B14F-4D97-AF65-F5344CB8AC3E}">
        <p14:creationId xmlns:p14="http://schemas.microsoft.com/office/powerpoint/2010/main" xmlns="" val="3298475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7DB0E428-E716-484B-98F9-8E05AB9D9D79}" type="slidenum">
              <a:rPr lang="hu-HU" smtClean="0"/>
              <a:pPr/>
              <a:t>101</a:t>
            </a:fld>
            <a:endParaRPr lang="hu-HU"/>
          </a:p>
        </p:txBody>
      </p:sp>
    </p:spTree>
    <p:extLst>
      <p:ext uri="{BB962C8B-B14F-4D97-AF65-F5344CB8AC3E}">
        <p14:creationId xmlns:p14="http://schemas.microsoft.com/office/powerpoint/2010/main" xmlns="" val="2778516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8D11E777-331E-4C46-8611-935911A8E506}" type="datetimeFigureOut">
              <a:rPr lang="hu-HU" smtClean="0"/>
              <a:pPr/>
              <a:t>2016.11.05.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47C0FACB-E5A2-4FB4-9E2F-679CACDCA43A}" type="slidenum">
              <a:rPr lang="hu-HU" smtClean="0"/>
              <a:pPr/>
              <a:t>‹#›</a:t>
            </a:fld>
            <a:endParaRPr lang="hu-HU"/>
          </a:p>
        </p:txBody>
      </p:sp>
    </p:spTree>
    <p:extLst>
      <p:ext uri="{BB962C8B-B14F-4D97-AF65-F5344CB8AC3E}">
        <p14:creationId xmlns:p14="http://schemas.microsoft.com/office/powerpoint/2010/main" xmlns="" val="2666345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8D11E777-331E-4C46-8611-935911A8E506}" type="datetimeFigureOut">
              <a:rPr lang="hu-HU" smtClean="0"/>
              <a:pPr/>
              <a:t>2016.11.05.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47C0FACB-E5A2-4FB4-9E2F-679CACDCA43A}" type="slidenum">
              <a:rPr lang="hu-HU" smtClean="0"/>
              <a:pPr/>
              <a:t>‹#›</a:t>
            </a:fld>
            <a:endParaRPr lang="hu-HU"/>
          </a:p>
        </p:txBody>
      </p:sp>
    </p:spTree>
    <p:extLst>
      <p:ext uri="{BB962C8B-B14F-4D97-AF65-F5344CB8AC3E}">
        <p14:creationId xmlns:p14="http://schemas.microsoft.com/office/powerpoint/2010/main" xmlns="" val="1517228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8D11E777-331E-4C46-8611-935911A8E506}" type="datetimeFigureOut">
              <a:rPr lang="hu-HU" smtClean="0"/>
              <a:pPr/>
              <a:t>2016.11.05.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47C0FACB-E5A2-4FB4-9E2F-679CACDCA43A}" type="slidenum">
              <a:rPr lang="hu-HU" smtClean="0"/>
              <a:pPr/>
              <a:t>‹#›</a:t>
            </a:fld>
            <a:endParaRPr lang="hu-HU"/>
          </a:p>
        </p:txBody>
      </p:sp>
    </p:spTree>
    <p:extLst>
      <p:ext uri="{BB962C8B-B14F-4D97-AF65-F5344CB8AC3E}">
        <p14:creationId xmlns:p14="http://schemas.microsoft.com/office/powerpoint/2010/main" xmlns="" val="1667528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8D11E777-331E-4C46-8611-935911A8E506}" type="datetimeFigureOut">
              <a:rPr lang="hu-HU" smtClean="0"/>
              <a:pPr/>
              <a:t>2016.11.05.</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47C0FACB-E5A2-4FB4-9E2F-679CACDCA43A}" type="slidenum">
              <a:rPr lang="hu-HU" smtClean="0"/>
              <a:pPr/>
              <a:t>‹#›</a:t>
            </a:fld>
            <a:endParaRPr lang="hu-HU"/>
          </a:p>
        </p:txBody>
      </p:sp>
    </p:spTree>
    <p:extLst>
      <p:ext uri="{BB962C8B-B14F-4D97-AF65-F5344CB8AC3E}">
        <p14:creationId xmlns:p14="http://schemas.microsoft.com/office/powerpoint/2010/main" xmlns="" val="3913736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8D11E777-331E-4C46-8611-935911A8E506}" type="datetimeFigureOut">
              <a:rPr lang="hu-HU" smtClean="0"/>
              <a:pPr/>
              <a:t>2016.11.05.</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47C0FACB-E5A2-4FB4-9E2F-679CACDCA43A}" type="slidenum">
              <a:rPr lang="hu-HU" smtClean="0"/>
              <a:pPr/>
              <a:t>‹#›</a:t>
            </a:fld>
            <a:endParaRPr lang="hu-HU"/>
          </a:p>
        </p:txBody>
      </p:sp>
    </p:spTree>
    <p:extLst>
      <p:ext uri="{BB962C8B-B14F-4D97-AF65-F5344CB8AC3E}">
        <p14:creationId xmlns:p14="http://schemas.microsoft.com/office/powerpoint/2010/main" xmlns="" val="3139590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8D11E777-331E-4C46-8611-935911A8E506}" type="datetimeFigureOut">
              <a:rPr lang="hu-HU" smtClean="0"/>
              <a:pPr/>
              <a:t>2016.11.05.</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47C0FACB-E5A2-4FB4-9E2F-679CACDCA43A}" type="slidenum">
              <a:rPr lang="hu-HU" smtClean="0"/>
              <a:pPr/>
              <a:t>‹#›</a:t>
            </a:fld>
            <a:endParaRPr lang="hu-HU"/>
          </a:p>
        </p:txBody>
      </p:sp>
    </p:spTree>
    <p:extLst>
      <p:ext uri="{BB962C8B-B14F-4D97-AF65-F5344CB8AC3E}">
        <p14:creationId xmlns:p14="http://schemas.microsoft.com/office/powerpoint/2010/main" xmlns="" val="2564983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8D11E777-331E-4C46-8611-935911A8E506}" type="datetimeFigureOut">
              <a:rPr lang="hu-HU" smtClean="0"/>
              <a:pPr/>
              <a:t>2016.11.05.</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47C0FACB-E5A2-4FB4-9E2F-679CACDCA43A}" type="slidenum">
              <a:rPr lang="hu-HU" smtClean="0"/>
              <a:pPr/>
              <a:t>‹#›</a:t>
            </a:fld>
            <a:endParaRPr lang="hu-HU"/>
          </a:p>
        </p:txBody>
      </p:sp>
    </p:spTree>
    <p:extLst>
      <p:ext uri="{BB962C8B-B14F-4D97-AF65-F5344CB8AC3E}">
        <p14:creationId xmlns:p14="http://schemas.microsoft.com/office/powerpoint/2010/main" xmlns="" val="903871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8D11E777-331E-4C46-8611-935911A8E506}" type="datetimeFigureOut">
              <a:rPr lang="hu-HU" smtClean="0"/>
              <a:pPr/>
              <a:t>2016.11.05.</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47C0FACB-E5A2-4FB4-9E2F-679CACDCA43A}" type="slidenum">
              <a:rPr lang="hu-HU" smtClean="0"/>
              <a:pPr/>
              <a:t>‹#›</a:t>
            </a:fld>
            <a:endParaRPr lang="hu-HU"/>
          </a:p>
        </p:txBody>
      </p:sp>
    </p:spTree>
    <p:extLst>
      <p:ext uri="{BB962C8B-B14F-4D97-AF65-F5344CB8AC3E}">
        <p14:creationId xmlns:p14="http://schemas.microsoft.com/office/powerpoint/2010/main" xmlns="" val="341535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8D11E777-331E-4C46-8611-935911A8E506}" type="datetimeFigureOut">
              <a:rPr lang="hu-HU" smtClean="0"/>
              <a:pPr/>
              <a:t>2016.11.05.</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47C0FACB-E5A2-4FB4-9E2F-679CACDCA43A}" type="slidenum">
              <a:rPr lang="hu-HU" smtClean="0"/>
              <a:pPr/>
              <a:t>‹#›</a:t>
            </a:fld>
            <a:endParaRPr lang="hu-HU"/>
          </a:p>
        </p:txBody>
      </p:sp>
    </p:spTree>
    <p:extLst>
      <p:ext uri="{BB962C8B-B14F-4D97-AF65-F5344CB8AC3E}">
        <p14:creationId xmlns:p14="http://schemas.microsoft.com/office/powerpoint/2010/main" xmlns="" val="1089642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8D11E777-331E-4C46-8611-935911A8E506}" type="datetimeFigureOut">
              <a:rPr lang="hu-HU" smtClean="0"/>
              <a:pPr/>
              <a:t>2016.11.05.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47C0FACB-E5A2-4FB4-9E2F-679CACDCA43A}" type="slidenum">
              <a:rPr lang="hu-HU" smtClean="0"/>
              <a:pPr/>
              <a:t>‹#›</a:t>
            </a:fld>
            <a:endParaRPr lang="hu-HU"/>
          </a:p>
        </p:txBody>
      </p:sp>
    </p:spTree>
    <p:extLst>
      <p:ext uri="{BB962C8B-B14F-4D97-AF65-F5344CB8AC3E}">
        <p14:creationId xmlns:p14="http://schemas.microsoft.com/office/powerpoint/2010/main" xmlns="" val="3153136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8D11E777-331E-4C46-8611-935911A8E506}" type="datetimeFigureOut">
              <a:rPr lang="hu-HU" smtClean="0"/>
              <a:pPr/>
              <a:t>2016.11.05.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47C0FACB-E5A2-4FB4-9E2F-679CACDCA43A}" type="slidenum">
              <a:rPr lang="hu-HU" smtClean="0"/>
              <a:pPr/>
              <a:t>‹#›</a:t>
            </a:fld>
            <a:endParaRPr lang="hu-HU"/>
          </a:p>
        </p:txBody>
      </p:sp>
    </p:spTree>
    <p:extLst>
      <p:ext uri="{BB962C8B-B14F-4D97-AF65-F5344CB8AC3E}">
        <p14:creationId xmlns:p14="http://schemas.microsoft.com/office/powerpoint/2010/main" xmlns="" val="3538206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11E777-331E-4C46-8611-935911A8E506}" type="datetimeFigureOut">
              <a:rPr lang="hu-HU" smtClean="0"/>
              <a:pPr/>
              <a:t>2016.11.05.</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C0FACB-E5A2-4FB4-9E2F-679CACDCA43A}" type="slidenum">
              <a:rPr lang="hu-HU" smtClean="0"/>
              <a:pPr/>
              <a:t>‹#›</a:t>
            </a:fld>
            <a:endParaRPr lang="hu-HU"/>
          </a:p>
        </p:txBody>
      </p:sp>
    </p:spTree>
    <p:extLst>
      <p:ext uri="{BB962C8B-B14F-4D97-AF65-F5344CB8AC3E}">
        <p14:creationId xmlns:p14="http://schemas.microsoft.com/office/powerpoint/2010/main" xmlns="" val="2215133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94.emf"/><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96.emf"/><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image" Target="../media/image97.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r>
              <a:rPr lang="hu-HU" dirty="0" smtClean="0"/>
              <a:t>Bevezetés</a:t>
            </a:r>
            <a:endParaRPr lang="hu-HU" dirty="0"/>
          </a:p>
        </p:txBody>
      </p:sp>
      <p:sp>
        <p:nvSpPr>
          <p:cNvPr id="3" name="Alcím 2"/>
          <p:cNvSpPr>
            <a:spLocks noGrp="1"/>
          </p:cNvSpPr>
          <p:nvPr>
            <p:ph type="subTitle" idx="1"/>
          </p:nvPr>
        </p:nvSpPr>
        <p:spPr/>
        <p:txBody>
          <a:bodyPr>
            <a:normAutofit/>
          </a:bodyPr>
          <a:lstStyle/>
          <a:p>
            <a:r>
              <a:rPr lang="hu-HU" dirty="0"/>
              <a:t>Protokoll az államéletben</a:t>
            </a:r>
          </a:p>
          <a:p>
            <a:endParaRPr lang="hu-HU" dirty="0"/>
          </a:p>
        </p:txBody>
      </p:sp>
    </p:spTree>
    <p:extLst>
      <p:ext uri="{BB962C8B-B14F-4D97-AF65-F5344CB8AC3E}">
        <p14:creationId xmlns:p14="http://schemas.microsoft.com/office/powerpoint/2010/main" xmlns="" val="1053154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lgn="l"/>
            <a:r>
              <a:rPr lang="hu-HU" sz="4000" b="1" u="sng" dirty="0"/>
              <a:t>Emlékeztető:</a:t>
            </a:r>
            <a:r>
              <a:rPr lang="hu-HU" dirty="0"/>
              <a:t/>
            </a:r>
            <a:br>
              <a:rPr lang="hu-HU" dirty="0"/>
            </a:br>
            <a:endParaRPr lang="hu-HU" dirty="0"/>
          </a:p>
        </p:txBody>
      </p:sp>
      <p:sp>
        <p:nvSpPr>
          <p:cNvPr id="3" name="Tartalom helye 2"/>
          <p:cNvSpPr>
            <a:spLocks noGrp="1"/>
          </p:cNvSpPr>
          <p:nvPr>
            <p:ph idx="1"/>
          </p:nvPr>
        </p:nvSpPr>
        <p:spPr/>
        <p:txBody>
          <a:bodyPr>
            <a:normAutofit fontScale="85000" lnSpcReduction="20000"/>
          </a:bodyPr>
          <a:lstStyle/>
          <a:p>
            <a:r>
              <a:rPr lang="hu-HU" dirty="0" smtClean="0"/>
              <a:t>1.</a:t>
            </a:r>
            <a:r>
              <a:rPr lang="hu-HU" b="1" u="sng" dirty="0" smtClean="0"/>
              <a:t>Az </a:t>
            </a:r>
            <a:r>
              <a:rPr lang="hu-HU" b="1" u="sng" dirty="0"/>
              <a:t>illem </a:t>
            </a:r>
            <a:r>
              <a:rPr lang="hu-HU" dirty="0"/>
              <a:t>társadalmi érintkezés, a másokkal való viselkedés </a:t>
            </a:r>
            <a:r>
              <a:rPr lang="hu-HU" dirty="0" smtClean="0"/>
              <a:t>adott korban általánosan bevett szokásainak, szabályainak összessége, megsértése, modortalanság, tiszteletlenséget fejez ki, következménye a személyes kapcsolat romlása, megszakadása.</a:t>
            </a:r>
          </a:p>
          <a:p>
            <a:r>
              <a:rPr lang="hu-HU" dirty="0" smtClean="0"/>
              <a:t>2. </a:t>
            </a:r>
            <a:r>
              <a:rPr lang="hu-HU" b="1" u="sng" dirty="0" smtClean="0"/>
              <a:t>Az etikett </a:t>
            </a:r>
            <a:r>
              <a:rPr lang="hu-HU" dirty="0" smtClean="0"/>
              <a:t>a társadalom egy adott csoportján (udvar, nemesség,klub, cég, egyesület stb.) belül érvényes, megszabott érintkezési formák illemre, viselkedéskultúrára épülő, de külön rendszere, megsértése a csoport iránti tisztelet, a lojalitás hiánya, következménye fegyelmi, elbocsátás, kizárás.</a:t>
            </a:r>
            <a:endParaRPr lang="hu-HU" dirty="0"/>
          </a:p>
        </p:txBody>
      </p:sp>
    </p:spTree>
    <p:extLst>
      <p:ext uri="{BB962C8B-B14F-4D97-AF65-F5344CB8AC3E}">
        <p14:creationId xmlns:p14="http://schemas.microsoft.com/office/powerpoint/2010/main" xmlns="" val="2878728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smtClean="0"/>
              <a:t>Állami, diplomáciai protokoll</a:t>
            </a:r>
            <a:endParaRPr lang="hu-HU" sz="3600" b="1" u="sng" dirty="0"/>
          </a:p>
        </p:txBody>
      </p:sp>
      <p:sp>
        <p:nvSpPr>
          <p:cNvPr id="3" name="Tartalom helye 2"/>
          <p:cNvSpPr>
            <a:spLocks noGrp="1"/>
          </p:cNvSpPr>
          <p:nvPr>
            <p:ph idx="1"/>
          </p:nvPr>
        </p:nvSpPr>
        <p:spPr/>
        <p:txBody>
          <a:bodyPr>
            <a:normAutofit fontScale="92500" lnSpcReduction="10000"/>
          </a:bodyPr>
          <a:lstStyle/>
          <a:p>
            <a:r>
              <a:rPr lang="hu-HU" dirty="0"/>
              <a:t>A </a:t>
            </a:r>
            <a:r>
              <a:rPr lang="hu-HU" dirty="0" smtClean="0"/>
              <a:t>hivatalos (állami) protokoll az adott ország </a:t>
            </a:r>
            <a:r>
              <a:rPr lang="hu-HU" dirty="0"/>
              <a:t>társasági </a:t>
            </a:r>
            <a:r>
              <a:rPr lang="hu-HU" dirty="0" smtClean="0"/>
              <a:t>illemszabályaira, a hivatali etikettre épül, és azoknak </a:t>
            </a:r>
            <a:r>
              <a:rPr lang="hu-HU" dirty="0"/>
              <a:t>a </a:t>
            </a:r>
            <a:r>
              <a:rPr lang="hu-HU" dirty="0" smtClean="0"/>
              <a:t>különleges szabályoknak </a:t>
            </a:r>
            <a:r>
              <a:rPr lang="hu-HU" dirty="0"/>
              <a:t>összessége, amelyek megszabják </a:t>
            </a:r>
            <a:r>
              <a:rPr lang="hu-HU" dirty="0" smtClean="0"/>
              <a:t>belföldön az államot képviselő személyiségeknek az egymással való érintkezés módját, illetve a bevett nemzetközi jognak és szokásoknak megfelelően szabályozza bel- és külföldön az államot képviselő személyiségeknek, diplomatáknak az </a:t>
            </a:r>
            <a:r>
              <a:rPr lang="hu-HU" dirty="0"/>
              <a:t>egymással való hivatalos </a:t>
            </a:r>
            <a:r>
              <a:rPr lang="hu-HU" dirty="0" smtClean="0"/>
              <a:t>érintkezés formáit</a:t>
            </a:r>
            <a:r>
              <a:rPr lang="hu-HU" dirty="0"/>
              <a:t>. </a:t>
            </a:r>
            <a:endParaRPr lang="hu-HU" dirty="0" smtClean="0"/>
          </a:p>
        </p:txBody>
      </p:sp>
    </p:spTree>
    <p:extLst>
      <p:ext uri="{BB962C8B-B14F-4D97-AF65-F5344CB8AC3E}">
        <p14:creationId xmlns:p14="http://schemas.microsoft.com/office/powerpoint/2010/main" xmlns="" val="2645891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lgn="l"/>
            <a:r>
              <a:rPr lang="hu-HU" b="1" u="sng" dirty="0" smtClean="0"/>
              <a:t>A protokoll megsértésének következményei</a:t>
            </a:r>
            <a:endParaRPr lang="hu-HU" b="1" u="sng" dirty="0"/>
          </a:p>
        </p:txBody>
      </p:sp>
      <p:sp>
        <p:nvSpPr>
          <p:cNvPr id="3" name="Tartalom helye 2"/>
          <p:cNvSpPr>
            <a:spLocks noGrp="1"/>
          </p:cNvSpPr>
          <p:nvPr>
            <p:ph idx="1"/>
          </p:nvPr>
        </p:nvSpPr>
        <p:spPr/>
        <p:txBody>
          <a:bodyPr>
            <a:normAutofit fontScale="92500" lnSpcReduction="10000"/>
          </a:bodyPr>
          <a:lstStyle/>
          <a:p>
            <a:r>
              <a:rPr lang="hu-HU" dirty="0" smtClean="0"/>
              <a:t>Attól függően, hogy az adott ügy (provokáció) milyen súlyú, a résztvevők belföldi vagy külföldi személyek, kisebb-nagyobb mértékben következnek be belpolitikai feszültségek, illetve az államközi kapcsolatok romlása, a nemzetközi viszonyok bonyolódása.</a:t>
            </a:r>
          </a:p>
          <a:p>
            <a:r>
              <a:rPr lang="hu-HU" dirty="0" smtClean="0"/>
              <a:t>Ha időben nem sikerül a helyzetet stabilizálni és jóvátenni, elérkezhet az a pillanat, amikor valamelyik fél az erő alkalmazásával kényszeríti ki az elégtételt.</a:t>
            </a:r>
            <a:endParaRPr lang="hu-HU" dirty="0"/>
          </a:p>
        </p:txBody>
      </p:sp>
    </p:spTree>
    <p:extLst>
      <p:ext uri="{BB962C8B-B14F-4D97-AF65-F5344CB8AC3E}">
        <p14:creationId xmlns:p14="http://schemas.microsoft.com/office/powerpoint/2010/main" xmlns="" val="1470922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smtClean="0"/>
              <a:t>A kölcsönös tisztelet magadása</a:t>
            </a:r>
            <a:endParaRPr lang="hu-HU" sz="3600" b="1" u="sng" dirty="0"/>
          </a:p>
        </p:txBody>
      </p:sp>
      <p:sp>
        <p:nvSpPr>
          <p:cNvPr id="3" name="Tartalom helye 2"/>
          <p:cNvSpPr>
            <a:spLocks noGrp="1"/>
          </p:cNvSpPr>
          <p:nvPr>
            <p:ph idx="1"/>
          </p:nvPr>
        </p:nvSpPr>
        <p:spPr/>
        <p:txBody>
          <a:bodyPr>
            <a:normAutofit lnSpcReduction="10000"/>
          </a:bodyPr>
          <a:lstStyle/>
          <a:p>
            <a:pPr>
              <a:buNone/>
            </a:pPr>
            <a:r>
              <a:rPr lang="hu-HU" dirty="0" smtClean="0"/>
              <a:t>- </a:t>
            </a:r>
            <a:r>
              <a:rPr lang="hu-HU" dirty="0" smtClean="0"/>
              <a:t>Mindenkit </a:t>
            </a:r>
            <a:r>
              <a:rPr lang="hu-HU" dirty="0" smtClean="0"/>
              <a:t>megillet a tisztelet</a:t>
            </a:r>
            <a:r>
              <a:rPr lang="hu-HU" dirty="0" smtClean="0"/>
              <a:t>.</a:t>
            </a:r>
          </a:p>
          <a:p>
            <a:pPr>
              <a:buNone/>
            </a:pPr>
            <a:r>
              <a:rPr lang="hu-HU" dirty="0" smtClean="0"/>
              <a:t>- Mindenkit </a:t>
            </a:r>
            <a:r>
              <a:rPr lang="hu-HU" dirty="0" smtClean="0"/>
              <a:t>a rangjának megfelelő tisztelet illet meg:</a:t>
            </a:r>
          </a:p>
          <a:p>
            <a:pPr lvl="1"/>
            <a:r>
              <a:rPr lang="hu-HU" dirty="0" smtClean="0"/>
              <a:t>Szóban</a:t>
            </a:r>
          </a:p>
          <a:p>
            <a:pPr lvl="1"/>
            <a:r>
              <a:rPr lang="hu-HU" dirty="0" smtClean="0"/>
              <a:t>Írásban</a:t>
            </a:r>
          </a:p>
          <a:p>
            <a:pPr lvl="1"/>
            <a:r>
              <a:rPr lang="hu-HU" dirty="0" smtClean="0"/>
              <a:t>Tettekben</a:t>
            </a:r>
            <a:r>
              <a:rPr lang="hu-HU" dirty="0" smtClean="0"/>
              <a:t>:</a:t>
            </a:r>
          </a:p>
          <a:p>
            <a:pPr lvl="2"/>
            <a:r>
              <a:rPr lang="hu-HU" dirty="0" smtClean="0"/>
              <a:t>udvarias viselkedésben</a:t>
            </a:r>
          </a:p>
          <a:p>
            <a:pPr lvl="2"/>
            <a:r>
              <a:rPr lang="hu-HU" dirty="0"/>
              <a:t>b</a:t>
            </a:r>
            <a:r>
              <a:rPr lang="hu-HU" dirty="0" smtClean="0"/>
              <a:t>első etikett betartásában</a:t>
            </a:r>
          </a:p>
          <a:p>
            <a:pPr lvl="2"/>
            <a:r>
              <a:rPr lang="hu-HU" dirty="0"/>
              <a:t>a</a:t>
            </a:r>
            <a:r>
              <a:rPr lang="hu-HU" dirty="0" smtClean="0"/>
              <a:t> szertartásrendben elfoglalt pozícióban (pl. a nyilvános megjelenések alkalmával)</a:t>
            </a:r>
          </a:p>
          <a:p>
            <a:endParaRPr lang="hu-HU" dirty="0"/>
          </a:p>
        </p:txBody>
      </p:sp>
    </p:spTree>
    <p:extLst>
      <p:ext uri="{BB962C8B-B14F-4D97-AF65-F5344CB8AC3E}">
        <p14:creationId xmlns:p14="http://schemas.microsoft.com/office/powerpoint/2010/main" xmlns="" val="2747237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r>
              <a:rPr lang="hu-HU" b="1" u="sng" dirty="0" smtClean="0"/>
              <a:t>Az állami </a:t>
            </a:r>
            <a:r>
              <a:rPr lang="hu-HU" b="1" u="sng" dirty="0" smtClean="0"/>
              <a:t>protokoll két pillére</a:t>
            </a:r>
            <a:r>
              <a:rPr lang="hu-HU" b="1" u="sng" dirty="0" smtClean="0"/>
              <a:t>:</a:t>
            </a:r>
            <a:endParaRPr lang="hu-HU" dirty="0"/>
          </a:p>
        </p:txBody>
      </p:sp>
      <p:sp>
        <p:nvSpPr>
          <p:cNvPr id="3" name="Alcím 2"/>
          <p:cNvSpPr>
            <a:spLocks noGrp="1"/>
          </p:cNvSpPr>
          <p:nvPr>
            <p:ph type="subTitle" idx="1"/>
          </p:nvPr>
        </p:nvSpPr>
        <p:spPr/>
        <p:txBody>
          <a:bodyPr>
            <a:normAutofit/>
          </a:bodyPr>
          <a:lstStyle/>
          <a:p>
            <a:r>
              <a:rPr lang="hu-HU" sz="3600" b="1" u="sng" dirty="0" smtClean="0"/>
              <a:t>1</a:t>
            </a:r>
            <a:r>
              <a:rPr lang="hu-HU" sz="3600" b="1" u="sng" dirty="0" smtClean="0"/>
              <a:t>. Hivatalos rangsorolás</a:t>
            </a:r>
            <a:endParaRPr lang="hu-HU"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Autofit/>
          </a:bodyPr>
          <a:lstStyle/>
          <a:p>
            <a:pPr algn="l"/>
            <a:r>
              <a:rPr lang="hu-HU" sz="2400" b="1" u="sng" dirty="0" smtClean="0"/>
              <a:t> </a:t>
            </a:r>
            <a:r>
              <a:rPr lang="hu-HU" sz="2400" dirty="0" smtClean="0"/>
              <a:t>A tiszteletadásból</a:t>
            </a:r>
            <a:r>
              <a:rPr lang="hu-HU" sz="2400" dirty="0" smtClean="0"/>
              <a:t>, javakból hogyan részesülünk, milyen előjogokat ismernek el a többiek a fennálló viszonyok között: erkölcsi, anyagi vonatkozásban, hatalom, tisztelet </a:t>
            </a:r>
            <a:r>
              <a:rPr lang="hu-HU" sz="2400" dirty="0" smtClean="0"/>
              <a:t>kérdése</a:t>
            </a:r>
            <a:endParaRPr lang="hu-HU" sz="2400" dirty="0" smtClean="0"/>
          </a:p>
        </p:txBody>
      </p:sp>
      <p:sp>
        <p:nvSpPr>
          <p:cNvPr id="3" name="Tartalom helye 2"/>
          <p:cNvSpPr>
            <a:spLocks noGrp="1"/>
          </p:cNvSpPr>
          <p:nvPr>
            <p:ph idx="1"/>
          </p:nvPr>
        </p:nvSpPr>
        <p:spPr>
          <a:xfrm>
            <a:off x="457200" y="1412776"/>
            <a:ext cx="8229600" cy="4968552"/>
          </a:xfrm>
        </p:spPr>
        <p:txBody>
          <a:bodyPr>
            <a:noAutofit/>
          </a:bodyPr>
          <a:lstStyle/>
          <a:p>
            <a:r>
              <a:rPr lang="hu-HU" sz="2000" dirty="0" smtClean="0"/>
              <a:t>a</a:t>
            </a:r>
            <a:r>
              <a:rPr lang="hu-HU" sz="2000" dirty="0"/>
              <a:t>.	rang, rangelsőség</a:t>
            </a:r>
          </a:p>
          <a:p>
            <a:r>
              <a:rPr lang="hu-HU" sz="2000" dirty="0"/>
              <a:t>b.	ősiség</a:t>
            </a:r>
          </a:p>
          <a:p>
            <a:r>
              <a:rPr lang="hu-HU" sz="2000" dirty="0"/>
              <a:t>c.	kor</a:t>
            </a:r>
          </a:p>
          <a:p>
            <a:r>
              <a:rPr lang="hu-HU" sz="2000" dirty="0"/>
              <a:t>d.	nem</a:t>
            </a:r>
          </a:p>
          <a:p>
            <a:r>
              <a:rPr lang="hu-HU" sz="2000" dirty="0"/>
              <a:t>e.	alternálás</a:t>
            </a:r>
          </a:p>
          <a:p>
            <a:r>
              <a:rPr lang="hu-HU" sz="2000" dirty="0"/>
              <a:t>f.	precedens</a:t>
            </a:r>
          </a:p>
          <a:p>
            <a:r>
              <a:rPr lang="hu-HU" sz="2000" dirty="0"/>
              <a:t>g.	érdem</a:t>
            </a:r>
          </a:p>
          <a:p>
            <a:r>
              <a:rPr lang="hu-HU" sz="2000" dirty="0"/>
              <a:t>h.	tudás, tapasztalat</a:t>
            </a:r>
          </a:p>
          <a:p>
            <a:r>
              <a:rPr lang="hu-HU" sz="2000" dirty="0"/>
              <a:t>i.	szépség és kedvesség</a:t>
            </a:r>
          </a:p>
          <a:p>
            <a:r>
              <a:rPr lang="hu-HU" sz="2000" dirty="0"/>
              <a:t>j.	pénz, gazdagság, erő</a:t>
            </a:r>
          </a:p>
          <a:p>
            <a:r>
              <a:rPr lang="hu-HU" sz="2000" dirty="0"/>
              <a:t>k.	hely</a:t>
            </a:r>
          </a:p>
          <a:p>
            <a:r>
              <a:rPr lang="hu-HU" sz="2000" dirty="0"/>
              <a:t>l.	idő</a:t>
            </a:r>
          </a:p>
          <a:p>
            <a:r>
              <a:rPr lang="hu-HU" sz="2000" dirty="0"/>
              <a:t>m.	</a:t>
            </a:r>
            <a:r>
              <a:rPr lang="hu-HU" sz="2000" dirty="0" smtClean="0"/>
              <a:t>alkalom</a:t>
            </a:r>
            <a:endParaRPr lang="hu-HU" sz="2000" dirty="0"/>
          </a:p>
        </p:txBody>
      </p:sp>
    </p:spTree>
    <p:extLst>
      <p:ext uri="{BB962C8B-B14F-4D97-AF65-F5344CB8AC3E}">
        <p14:creationId xmlns:p14="http://schemas.microsoft.com/office/powerpoint/2010/main" xmlns="" val="146219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lgn="l"/>
            <a:r>
              <a:rPr lang="hu-HU" sz="4000" b="1" u="sng" dirty="0" smtClean="0"/>
              <a:t>2</a:t>
            </a:r>
            <a:r>
              <a:rPr lang="hu-HU" sz="4000" b="1" u="sng" dirty="0" smtClean="0"/>
              <a:t>. Hivatalos szertartásrend</a:t>
            </a:r>
            <a:r>
              <a:rPr lang="hu-HU" sz="4000" b="1" u="sng" dirty="0"/>
              <a:t>: </a:t>
            </a:r>
            <a:r>
              <a:rPr lang="hu-HU" dirty="0"/>
              <a:t/>
            </a:r>
            <a:br>
              <a:rPr lang="hu-HU" dirty="0"/>
            </a:br>
            <a:endParaRPr lang="hu-HU" dirty="0"/>
          </a:p>
        </p:txBody>
      </p:sp>
      <p:sp>
        <p:nvSpPr>
          <p:cNvPr id="3" name="Tartalom helye 2"/>
          <p:cNvSpPr>
            <a:spLocks noGrp="1"/>
          </p:cNvSpPr>
          <p:nvPr>
            <p:ph idx="1"/>
          </p:nvPr>
        </p:nvSpPr>
        <p:spPr/>
        <p:txBody>
          <a:bodyPr>
            <a:normAutofit fontScale="70000" lnSpcReduction="20000"/>
          </a:bodyPr>
          <a:lstStyle/>
          <a:p>
            <a:r>
              <a:rPr lang="hu-HU" dirty="0" smtClean="0"/>
              <a:t>a</a:t>
            </a:r>
            <a:r>
              <a:rPr lang="hu-HU" dirty="0"/>
              <a:t>.	olyan jelképi formaság, mellyel valamely cselekménynek jelentőségét érzékileg felfoghatóvá tenni kívánjuk</a:t>
            </a:r>
          </a:p>
          <a:p>
            <a:r>
              <a:rPr lang="hu-HU" dirty="0"/>
              <a:t>b.	a magán és nyilvános, (köz)életnek legtöbb fontos eseményéhez </a:t>
            </a:r>
            <a:r>
              <a:rPr lang="hu-HU" dirty="0" smtClean="0"/>
              <a:t>kapcsolódnak:</a:t>
            </a:r>
          </a:p>
          <a:p>
            <a:pPr lvl="1"/>
            <a:r>
              <a:rPr lang="hu-HU" dirty="0" smtClean="0"/>
              <a:t> </a:t>
            </a:r>
            <a:r>
              <a:rPr lang="hu-HU" dirty="0"/>
              <a:t>polgári, </a:t>
            </a:r>
            <a:endParaRPr lang="hu-HU" dirty="0" smtClean="0"/>
          </a:p>
          <a:p>
            <a:pPr lvl="1"/>
            <a:r>
              <a:rPr lang="hu-HU" dirty="0" smtClean="0"/>
              <a:t>vallási</a:t>
            </a:r>
            <a:r>
              <a:rPr lang="hu-HU" dirty="0"/>
              <a:t>, </a:t>
            </a:r>
            <a:endParaRPr lang="hu-HU" dirty="0" smtClean="0"/>
          </a:p>
          <a:p>
            <a:pPr lvl="1"/>
            <a:r>
              <a:rPr lang="hu-HU" dirty="0" smtClean="0"/>
              <a:t>katonai </a:t>
            </a:r>
            <a:r>
              <a:rPr lang="hu-HU" dirty="0"/>
              <a:t>szertartások</a:t>
            </a:r>
          </a:p>
          <a:p>
            <a:r>
              <a:rPr lang="hu-HU" dirty="0"/>
              <a:t>c.	magánélet szertartási formái az illemszabályok</a:t>
            </a:r>
          </a:p>
          <a:p>
            <a:r>
              <a:rPr lang="hu-HU" dirty="0"/>
              <a:t>d.	egyes zárt közösségek, klubok, cégek, egyletek, társaságok, hivatalok belső szertartásrendje: etikett</a:t>
            </a:r>
          </a:p>
          <a:p>
            <a:r>
              <a:rPr lang="hu-HU" dirty="0"/>
              <a:t>e.	legszükségesebbek és legrészletesebbek ezek a formaságok a legfelső személyek egymás közötti és az alattuk levőkkel való érintkezéseiknél, melyből külön állami és udvari szertartási szabályok fejlődtek </a:t>
            </a:r>
            <a:r>
              <a:rPr lang="hu-HU" dirty="0" smtClean="0"/>
              <a:t>ki</a:t>
            </a:r>
            <a:endParaRPr lang="hu-HU" dirty="0"/>
          </a:p>
          <a:p>
            <a:endParaRPr lang="hu-HU" dirty="0"/>
          </a:p>
        </p:txBody>
      </p:sp>
    </p:spTree>
    <p:extLst>
      <p:ext uri="{BB962C8B-B14F-4D97-AF65-F5344CB8AC3E}">
        <p14:creationId xmlns:p14="http://schemas.microsoft.com/office/powerpoint/2010/main" xmlns="" val="2304394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smtClean="0"/>
              <a:t>A </a:t>
            </a:r>
            <a:r>
              <a:rPr lang="hu-HU" sz="3600" b="1" u="sng" dirty="0" smtClean="0"/>
              <a:t>hivatalos szertartásrend </a:t>
            </a:r>
            <a:r>
              <a:rPr lang="hu-HU" sz="3600" b="1" u="sng" dirty="0" smtClean="0"/>
              <a:t>két arca</a:t>
            </a:r>
            <a:endParaRPr lang="hu-HU" sz="3600" b="1" u="sng" dirty="0"/>
          </a:p>
        </p:txBody>
      </p:sp>
      <p:sp>
        <p:nvSpPr>
          <p:cNvPr id="3" name="Tartalom helye 2"/>
          <p:cNvSpPr>
            <a:spLocks noGrp="1"/>
          </p:cNvSpPr>
          <p:nvPr>
            <p:ph idx="1"/>
          </p:nvPr>
        </p:nvSpPr>
        <p:spPr/>
        <p:txBody>
          <a:bodyPr>
            <a:normAutofit fontScale="85000" lnSpcReduction="20000"/>
          </a:bodyPr>
          <a:lstStyle/>
          <a:p>
            <a:r>
              <a:rPr lang="hu-HU" dirty="0"/>
              <a:t>f.	az állami szertartásrend egy része közjogi jellegű, mely a saját állami közhatóságaink részéről belföldön megtartandó szertartások szabályait rendezi,</a:t>
            </a:r>
          </a:p>
          <a:p>
            <a:r>
              <a:rPr lang="hu-HU" dirty="0"/>
              <a:t>g.	vagy lehetnek a különféle nagyságú, vallású, államformájú önálló államok egymás között előforduló érintkezéseik során követett nemzetközi szertartási szabályok, melyek:</a:t>
            </a:r>
          </a:p>
          <a:p>
            <a:r>
              <a:rPr lang="hu-HU" dirty="0"/>
              <a:t>i.	államok, államfők, képviselőik és azok jelképeinek rangját és címét,</a:t>
            </a:r>
          </a:p>
          <a:p>
            <a:r>
              <a:rPr lang="hu-HU" dirty="0" err="1"/>
              <a:t>ii</a:t>
            </a:r>
            <a:r>
              <a:rPr lang="hu-HU" dirty="0"/>
              <a:t>.	az őket, azokat megillető tiszteletadásokat,</a:t>
            </a:r>
          </a:p>
          <a:p>
            <a:r>
              <a:rPr lang="hu-HU" dirty="0" err="1"/>
              <a:t>iii</a:t>
            </a:r>
            <a:r>
              <a:rPr lang="hu-HU" dirty="0"/>
              <a:t>.	az ideiglenes vagy állandó missziót teljesítő képviselőkkel szokásos eljárásokat állapítják meg. </a:t>
            </a:r>
          </a:p>
        </p:txBody>
      </p:sp>
    </p:spTree>
    <p:extLst>
      <p:ext uri="{BB962C8B-B14F-4D97-AF65-F5344CB8AC3E}">
        <p14:creationId xmlns:p14="http://schemas.microsoft.com/office/powerpoint/2010/main" xmlns="" val="3115537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normAutofit/>
          </a:bodyPr>
          <a:lstStyle/>
          <a:p>
            <a:pPr algn="l"/>
            <a:r>
              <a:rPr lang="hu-HU" sz="3600" b="1" u="sng" dirty="0" smtClean="0"/>
              <a:t>3. Ezen </a:t>
            </a:r>
            <a:r>
              <a:rPr lang="hu-HU" sz="3600" b="1" u="sng" dirty="0" smtClean="0"/>
              <a:t>előjogok, </a:t>
            </a:r>
            <a:r>
              <a:rPr lang="hu-HU" sz="3600" b="1" u="sng" dirty="0" smtClean="0"/>
              <a:t>elsőbbségek </a:t>
            </a:r>
            <a:r>
              <a:rPr lang="hu-HU" sz="3600" b="1" u="sng" dirty="0" smtClean="0"/>
              <a:t>hogyan, miben fejeződnek ki egyes alkalmakkor, </a:t>
            </a:r>
            <a:r>
              <a:rPr lang="hu-HU" sz="3600" b="1" u="sng" dirty="0" smtClean="0"/>
              <a:t> </a:t>
            </a:r>
            <a:endParaRPr lang="hu-HU" sz="3600" b="1" u="sng" dirty="0"/>
          </a:p>
        </p:txBody>
      </p:sp>
      <p:sp>
        <p:nvSpPr>
          <p:cNvPr id="3" name="Alcím 2"/>
          <p:cNvSpPr>
            <a:spLocks noGrp="1"/>
          </p:cNvSpPr>
          <p:nvPr>
            <p:ph type="subTitle" idx="1"/>
          </p:nvPr>
        </p:nvSpPr>
        <p:spPr/>
        <p:txBody>
          <a:bodyPr/>
          <a:lstStyle/>
          <a:p>
            <a:r>
              <a:rPr lang="hu-HU" dirty="0" smtClean="0"/>
              <a:t>mások miként ismerik el az elsőbbséget, fejezik ki tiszteletüket?</a:t>
            </a:r>
            <a:endParaRPr lang="hu-H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lgn="l"/>
            <a:r>
              <a:rPr lang="hu-HU" sz="4000" b="1" u="sng" dirty="0" smtClean="0"/>
              <a:t>S</a:t>
            </a:r>
            <a:r>
              <a:rPr lang="hu-HU" sz="4000" b="1" u="sng" dirty="0" smtClean="0"/>
              <a:t>zóban</a:t>
            </a:r>
            <a:r>
              <a:rPr lang="hu-HU" sz="4000" b="1" u="sng" dirty="0" smtClean="0"/>
              <a:t>:</a:t>
            </a:r>
            <a:r>
              <a:rPr lang="hu-HU" sz="4000" dirty="0"/>
              <a:t/>
            </a:r>
            <a:br>
              <a:rPr lang="hu-HU" sz="4000" dirty="0"/>
            </a:br>
            <a:endParaRPr lang="hu-HU" sz="4000" dirty="0"/>
          </a:p>
        </p:txBody>
      </p:sp>
      <p:sp>
        <p:nvSpPr>
          <p:cNvPr id="3" name="Tartalom helye 2"/>
          <p:cNvSpPr>
            <a:spLocks noGrp="1"/>
          </p:cNvSpPr>
          <p:nvPr>
            <p:ph idx="1"/>
          </p:nvPr>
        </p:nvSpPr>
        <p:spPr/>
        <p:txBody>
          <a:bodyPr/>
          <a:lstStyle/>
          <a:p>
            <a:r>
              <a:rPr lang="hu-HU" dirty="0"/>
              <a:t>k</a:t>
            </a:r>
            <a:r>
              <a:rPr lang="hu-HU" dirty="0" smtClean="0"/>
              <a:t>ihallgatáson, audiencián </a:t>
            </a:r>
          </a:p>
          <a:p>
            <a:r>
              <a:rPr lang="hu-HU" dirty="0" smtClean="0"/>
              <a:t>ki </a:t>
            </a:r>
            <a:r>
              <a:rPr lang="hu-HU" dirty="0"/>
              <a:t>szólíthat meg </a:t>
            </a:r>
            <a:r>
              <a:rPr lang="hu-HU" dirty="0" smtClean="0"/>
              <a:t>kit?</a:t>
            </a:r>
          </a:p>
          <a:p>
            <a:r>
              <a:rPr lang="hu-HU" dirty="0" smtClean="0"/>
              <a:t>bemutatás, bemutatkozás</a:t>
            </a:r>
            <a:endParaRPr lang="hu-HU" dirty="0"/>
          </a:p>
          <a:p>
            <a:r>
              <a:rPr lang="hu-HU" dirty="0"/>
              <a:t>m</a:t>
            </a:r>
            <a:r>
              <a:rPr lang="hu-HU" dirty="0" smtClean="0"/>
              <a:t>egszólítás, hogyan?</a:t>
            </a:r>
            <a:endParaRPr lang="hu-HU" dirty="0"/>
          </a:p>
          <a:p>
            <a:r>
              <a:rPr lang="hu-HU" dirty="0" smtClean="0"/>
              <a:t>megszólítási</a:t>
            </a:r>
            <a:r>
              <a:rPr lang="hu-HU" dirty="0"/>
              <a:t>, üdvözlési sorrend</a:t>
            </a:r>
          </a:p>
          <a:p>
            <a:r>
              <a:rPr lang="hu-HU" dirty="0" smtClean="0"/>
              <a:t>szólítás </a:t>
            </a:r>
            <a:r>
              <a:rPr lang="hu-HU" dirty="0"/>
              <a:t>a beszéd, beszélgetés során</a:t>
            </a:r>
          </a:p>
          <a:p>
            <a:r>
              <a:rPr lang="hu-HU" dirty="0" smtClean="0"/>
              <a:t>befejezés</a:t>
            </a:r>
            <a:r>
              <a:rPr lang="hu-HU" dirty="0"/>
              <a:t>, elköszönés</a:t>
            </a:r>
          </a:p>
          <a:p>
            <a:endParaRPr lang="hu-HU" dirty="0"/>
          </a:p>
        </p:txBody>
      </p:sp>
    </p:spTree>
    <p:extLst>
      <p:ext uri="{BB962C8B-B14F-4D97-AF65-F5344CB8AC3E}">
        <p14:creationId xmlns:p14="http://schemas.microsoft.com/office/powerpoint/2010/main" xmlns="" val="1638731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lgn="l"/>
            <a:r>
              <a:rPr lang="hu-HU" sz="4000" b="1" u="sng" dirty="0" smtClean="0"/>
              <a:t>Í</a:t>
            </a:r>
            <a:r>
              <a:rPr lang="hu-HU" sz="4000" b="1" u="sng" dirty="0" smtClean="0"/>
              <a:t>rásban </a:t>
            </a:r>
            <a:r>
              <a:rPr lang="hu-HU" sz="4000" b="1" u="sng" dirty="0" smtClean="0"/>
              <a:t>(rang és cím):</a:t>
            </a:r>
            <a:r>
              <a:rPr lang="hu-HU" sz="4000" dirty="0" smtClean="0"/>
              <a:t/>
            </a:r>
            <a:br>
              <a:rPr lang="hu-HU" sz="4000" dirty="0" smtClean="0"/>
            </a:br>
            <a:endParaRPr lang="hu-HU" sz="4000" dirty="0"/>
          </a:p>
        </p:txBody>
      </p:sp>
      <p:sp>
        <p:nvSpPr>
          <p:cNvPr id="3" name="Tartalom helye 2"/>
          <p:cNvSpPr>
            <a:spLocks noGrp="1"/>
          </p:cNvSpPr>
          <p:nvPr>
            <p:ph idx="1"/>
          </p:nvPr>
        </p:nvSpPr>
        <p:spPr/>
        <p:txBody>
          <a:bodyPr>
            <a:normAutofit lnSpcReduction="10000"/>
          </a:bodyPr>
          <a:lstStyle/>
          <a:p>
            <a:pPr lvl="1">
              <a:buFontTx/>
              <a:buChar char="-"/>
            </a:pPr>
            <a:r>
              <a:rPr lang="hu-HU" dirty="0" smtClean="0"/>
              <a:t>ki </a:t>
            </a:r>
            <a:r>
              <a:rPr lang="hu-HU" dirty="0"/>
              <a:t>írhat </a:t>
            </a:r>
            <a:r>
              <a:rPr lang="hu-HU" dirty="0" smtClean="0"/>
              <a:t>kinek?</a:t>
            </a:r>
          </a:p>
          <a:p>
            <a:pPr lvl="1">
              <a:buFontTx/>
              <a:buChar char="-"/>
            </a:pPr>
            <a:r>
              <a:rPr lang="hu-HU" dirty="0" smtClean="0"/>
              <a:t>a </a:t>
            </a:r>
            <a:r>
              <a:rPr lang="hu-HU" dirty="0"/>
              <a:t>levél, irat </a:t>
            </a:r>
            <a:r>
              <a:rPr lang="hu-HU" dirty="0" smtClean="0"/>
              <a:t>külleme</a:t>
            </a:r>
          </a:p>
          <a:p>
            <a:pPr lvl="1">
              <a:buFontTx/>
              <a:buChar char="-"/>
            </a:pPr>
            <a:r>
              <a:rPr lang="hu-HU" dirty="0"/>
              <a:t>c</a:t>
            </a:r>
            <a:r>
              <a:rPr lang="hu-HU" dirty="0" smtClean="0"/>
              <a:t>ímzés</a:t>
            </a:r>
          </a:p>
          <a:p>
            <a:pPr lvl="1">
              <a:buFontTx/>
              <a:buChar char="-"/>
            </a:pPr>
            <a:r>
              <a:rPr lang="hu-HU" dirty="0" smtClean="0"/>
              <a:t>belső címzés</a:t>
            </a:r>
          </a:p>
          <a:p>
            <a:pPr lvl="1">
              <a:buFontTx/>
              <a:buChar char="-"/>
            </a:pPr>
            <a:r>
              <a:rPr lang="hu-HU" dirty="0" smtClean="0"/>
              <a:t>megszólítás </a:t>
            </a:r>
            <a:r>
              <a:rPr lang="hu-HU" dirty="0"/>
              <a:t>a levél </a:t>
            </a:r>
            <a:r>
              <a:rPr lang="hu-HU" dirty="0" smtClean="0"/>
              <a:t>elején</a:t>
            </a:r>
          </a:p>
          <a:p>
            <a:pPr lvl="1">
              <a:buFontTx/>
              <a:buChar char="-"/>
            </a:pPr>
            <a:r>
              <a:rPr lang="hu-HU" dirty="0" smtClean="0"/>
              <a:t>szólítás </a:t>
            </a:r>
            <a:r>
              <a:rPr lang="hu-HU" dirty="0"/>
              <a:t>a </a:t>
            </a:r>
            <a:r>
              <a:rPr lang="hu-HU" dirty="0" smtClean="0"/>
              <a:t>szövegben</a:t>
            </a:r>
          </a:p>
          <a:p>
            <a:pPr lvl="1">
              <a:buFontTx/>
              <a:buChar char="-"/>
            </a:pPr>
            <a:r>
              <a:rPr lang="hu-HU" dirty="0" smtClean="0"/>
              <a:t>udvariassági záradék</a:t>
            </a:r>
          </a:p>
          <a:p>
            <a:pPr lvl="1">
              <a:buFontTx/>
              <a:buChar char="-"/>
            </a:pPr>
            <a:r>
              <a:rPr lang="hu-HU" dirty="0" smtClean="0"/>
              <a:t>eljuttatás</a:t>
            </a:r>
          </a:p>
          <a:p>
            <a:pPr lvl="1">
              <a:buFontTx/>
              <a:buChar char="-"/>
            </a:pPr>
            <a:r>
              <a:rPr lang="hu-HU" dirty="0" smtClean="0"/>
              <a:t>ültető </a:t>
            </a:r>
            <a:r>
              <a:rPr lang="hu-HU" dirty="0"/>
              <a:t>kártyán</a:t>
            </a:r>
          </a:p>
        </p:txBody>
      </p:sp>
    </p:spTree>
    <p:extLst>
      <p:ext uri="{BB962C8B-B14F-4D97-AF65-F5344CB8AC3E}">
        <p14:creationId xmlns:p14="http://schemas.microsoft.com/office/powerpoint/2010/main" xmlns="" val="1501669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lgn="l"/>
            <a:r>
              <a:rPr lang="hu-HU" sz="4000" b="1" u="sng" dirty="0" smtClean="0"/>
              <a:t>V</a:t>
            </a:r>
            <a:r>
              <a:rPr lang="hu-HU" sz="4000" b="1" u="sng" dirty="0" smtClean="0"/>
              <a:t>iselkedésben</a:t>
            </a:r>
            <a:r>
              <a:rPr lang="hu-HU" sz="4000" b="1" u="sng" dirty="0" smtClean="0"/>
              <a:t>:</a:t>
            </a:r>
            <a:r>
              <a:rPr lang="hu-HU" sz="4000" dirty="0"/>
              <a:t/>
            </a:r>
            <a:br>
              <a:rPr lang="hu-HU" sz="4000" dirty="0"/>
            </a:br>
            <a:endParaRPr lang="hu-HU" sz="4000" dirty="0"/>
          </a:p>
        </p:txBody>
      </p:sp>
      <p:sp>
        <p:nvSpPr>
          <p:cNvPr id="3" name="Tartalom helye 2"/>
          <p:cNvSpPr>
            <a:spLocks noGrp="1"/>
          </p:cNvSpPr>
          <p:nvPr>
            <p:ph idx="1"/>
          </p:nvPr>
        </p:nvSpPr>
        <p:spPr/>
        <p:txBody>
          <a:bodyPr>
            <a:normAutofit lnSpcReduction="10000"/>
          </a:bodyPr>
          <a:lstStyle/>
          <a:p>
            <a:pPr lvl="1"/>
            <a:r>
              <a:rPr lang="hu-HU" dirty="0" smtClean="0"/>
              <a:t>„vigyázz</a:t>
            </a:r>
            <a:r>
              <a:rPr lang="hu-HU" dirty="0"/>
              <a:t>” </a:t>
            </a:r>
            <a:r>
              <a:rPr lang="hu-HU" dirty="0" smtClean="0"/>
              <a:t>állás</a:t>
            </a:r>
          </a:p>
          <a:p>
            <a:pPr lvl="1"/>
            <a:r>
              <a:rPr lang="hu-HU" dirty="0" smtClean="0"/>
              <a:t>kalap</a:t>
            </a:r>
            <a:r>
              <a:rPr lang="hu-HU" dirty="0"/>
              <a:t>, sapka </a:t>
            </a:r>
            <a:r>
              <a:rPr lang="hu-HU" dirty="0" smtClean="0"/>
              <a:t>levétele</a:t>
            </a:r>
          </a:p>
          <a:p>
            <a:pPr lvl="1"/>
            <a:r>
              <a:rPr lang="hu-HU" dirty="0"/>
              <a:t>f</a:t>
            </a:r>
            <a:r>
              <a:rPr lang="hu-HU" dirty="0" smtClean="0"/>
              <a:t>őhajtás</a:t>
            </a:r>
          </a:p>
          <a:p>
            <a:pPr lvl="1"/>
            <a:r>
              <a:rPr lang="hu-HU" dirty="0"/>
              <a:t>m</a:t>
            </a:r>
            <a:r>
              <a:rPr lang="hu-HU" dirty="0" smtClean="0"/>
              <a:t>eghajlás</a:t>
            </a:r>
          </a:p>
          <a:p>
            <a:pPr lvl="1"/>
            <a:r>
              <a:rPr lang="hu-HU" dirty="0"/>
              <a:t>t</a:t>
            </a:r>
            <a:r>
              <a:rPr lang="hu-HU" dirty="0" smtClean="0"/>
              <a:t>érdhajtás</a:t>
            </a:r>
          </a:p>
          <a:p>
            <a:pPr lvl="1"/>
            <a:r>
              <a:rPr lang="hu-HU" dirty="0"/>
              <a:t>k</a:t>
            </a:r>
            <a:r>
              <a:rPr lang="hu-HU" dirty="0" smtClean="0"/>
              <a:t>ézfogás</a:t>
            </a:r>
          </a:p>
          <a:p>
            <a:pPr lvl="1"/>
            <a:r>
              <a:rPr lang="hu-HU" dirty="0"/>
              <a:t>t</a:t>
            </a:r>
            <a:r>
              <a:rPr lang="hu-HU" dirty="0" smtClean="0"/>
              <a:t>ávolságtartás</a:t>
            </a:r>
          </a:p>
          <a:p>
            <a:pPr lvl="1"/>
            <a:r>
              <a:rPr lang="hu-HU" dirty="0" smtClean="0"/>
              <a:t>előre engedés</a:t>
            </a:r>
          </a:p>
          <a:p>
            <a:pPr lvl="1"/>
            <a:r>
              <a:rPr lang="hu-HU" dirty="0" smtClean="0"/>
              <a:t>kezdeményezés </a:t>
            </a:r>
            <a:r>
              <a:rPr lang="hu-HU" dirty="0"/>
              <a:t>átengedése</a:t>
            </a:r>
          </a:p>
        </p:txBody>
      </p:sp>
    </p:spTree>
    <p:extLst>
      <p:ext uri="{BB962C8B-B14F-4D97-AF65-F5344CB8AC3E}">
        <p14:creationId xmlns:p14="http://schemas.microsoft.com/office/powerpoint/2010/main" xmlns="" val="253598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smtClean="0"/>
              <a:t>További formák:</a:t>
            </a:r>
            <a:endParaRPr lang="hu-HU" sz="3600" b="1" u="sng" dirty="0"/>
          </a:p>
        </p:txBody>
      </p:sp>
      <p:sp>
        <p:nvSpPr>
          <p:cNvPr id="3" name="Tartalom helye 2"/>
          <p:cNvSpPr>
            <a:spLocks noGrp="1"/>
          </p:cNvSpPr>
          <p:nvPr>
            <p:ph idx="1"/>
          </p:nvPr>
        </p:nvSpPr>
        <p:spPr/>
        <p:txBody>
          <a:bodyPr>
            <a:normAutofit fontScale="77500" lnSpcReduction="20000"/>
          </a:bodyPr>
          <a:lstStyle/>
          <a:p>
            <a:r>
              <a:rPr lang="hu-HU" dirty="0"/>
              <a:t>d.	 elhelyezkedés </a:t>
            </a:r>
            <a:r>
              <a:rPr lang="hu-HU" dirty="0" smtClean="0"/>
              <a:t>mozgásban, menetben</a:t>
            </a:r>
          </a:p>
          <a:p>
            <a:pPr lvl="1"/>
            <a:r>
              <a:rPr lang="hu-HU" dirty="0" smtClean="0"/>
              <a:t>Hintón</a:t>
            </a:r>
          </a:p>
          <a:p>
            <a:pPr lvl="1"/>
            <a:r>
              <a:rPr lang="hu-HU" dirty="0" smtClean="0"/>
              <a:t>Kocsiban</a:t>
            </a:r>
          </a:p>
          <a:p>
            <a:pPr lvl="1"/>
            <a:r>
              <a:rPr lang="hu-HU" dirty="0" smtClean="0"/>
              <a:t>repülőn</a:t>
            </a:r>
            <a:endParaRPr lang="hu-HU" dirty="0"/>
          </a:p>
          <a:p>
            <a:r>
              <a:rPr lang="hu-HU" dirty="0"/>
              <a:t>e.	álló, ülő </a:t>
            </a:r>
            <a:r>
              <a:rPr lang="hu-HU" dirty="0" smtClean="0"/>
              <a:t>elhelyezkedésben</a:t>
            </a:r>
          </a:p>
          <a:p>
            <a:pPr lvl="1"/>
            <a:r>
              <a:rPr lang="hu-HU" dirty="0" smtClean="0"/>
              <a:t>Emlékműnél</a:t>
            </a:r>
          </a:p>
          <a:p>
            <a:pPr lvl="1"/>
            <a:r>
              <a:rPr lang="hu-HU" dirty="0" smtClean="0"/>
              <a:t>Kandallónál, fotelben</a:t>
            </a:r>
          </a:p>
          <a:p>
            <a:pPr lvl="1"/>
            <a:r>
              <a:rPr lang="hu-HU" dirty="0" smtClean="0"/>
              <a:t>Tárgyalóasztalnál</a:t>
            </a:r>
          </a:p>
          <a:p>
            <a:pPr lvl="1"/>
            <a:r>
              <a:rPr lang="hu-HU" dirty="0" smtClean="0"/>
              <a:t>Elnökségben</a:t>
            </a:r>
          </a:p>
          <a:p>
            <a:pPr lvl="1"/>
            <a:r>
              <a:rPr lang="hu-HU" dirty="0" smtClean="0"/>
              <a:t>Nézőtéren</a:t>
            </a:r>
          </a:p>
          <a:p>
            <a:pPr lvl="1"/>
            <a:r>
              <a:rPr lang="hu-HU" dirty="0"/>
              <a:t>É</a:t>
            </a:r>
            <a:r>
              <a:rPr lang="hu-HU" dirty="0" smtClean="0"/>
              <a:t>tkezéseknél</a:t>
            </a:r>
            <a:endParaRPr lang="hu-HU" dirty="0"/>
          </a:p>
          <a:p>
            <a:r>
              <a:rPr lang="hu-HU" dirty="0"/>
              <a:t>f.	sorrend, rangsor cselekvési időrendben</a:t>
            </a:r>
          </a:p>
          <a:p>
            <a:endParaRPr lang="hu-HU" dirty="0"/>
          </a:p>
        </p:txBody>
      </p:sp>
    </p:spTree>
    <p:extLst>
      <p:ext uri="{BB962C8B-B14F-4D97-AF65-F5344CB8AC3E}">
        <p14:creationId xmlns:p14="http://schemas.microsoft.com/office/powerpoint/2010/main" xmlns="" val="1756044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Autofit/>
          </a:bodyPr>
          <a:lstStyle/>
          <a:p>
            <a:pPr algn="l"/>
            <a:r>
              <a:rPr lang="hu-HU" sz="3600" b="1" u="sng" dirty="0" smtClean="0"/>
              <a:t>4. Miért </a:t>
            </a:r>
            <a:r>
              <a:rPr lang="hu-HU" sz="3600" b="1" u="sng" dirty="0"/>
              <a:t>csinálják? Mi cél szolgál, mit fejez ki?</a:t>
            </a:r>
          </a:p>
        </p:txBody>
      </p:sp>
      <p:sp>
        <p:nvSpPr>
          <p:cNvPr id="3" name="Tartalom helye 2"/>
          <p:cNvSpPr>
            <a:spLocks noGrp="1"/>
          </p:cNvSpPr>
          <p:nvPr>
            <p:ph idx="1"/>
          </p:nvPr>
        </p:nvSpPr>
        <p:spPr/>
        <p:txBody>
          <a:bodyPr>
            <a:normAutofit lnSpcReduction="10000"/>
          </a:bodyPr>
          <a:lstStyle/>
          <a:p>
            <a:r>
              <a:rPr lang="hu-HU" dirty="0"/>
              <a:t>a.	az állami szertartások szükséges és teljes jogosultságú régi szokások, amennyiben fontos és ünnepélyes események bizonyos külső jelképiséget természetüknél fogva megkívánnak, ami által éppen mivoltuk és jelentőségük előtűnik s valamennyi résztvevő számára bemutatható.</a:t>
            </a:r>
          </a:p>
          <a:p>
            <a:pPr lvl="1"/>
            <a:r>
              <a:rPr lang="hu-HU" dirty="0" smtClean="0"/>
              <a:t>nemzethez </a:t>
            </a:r>
            <a:r>
              <a:rPr lang="hu-HU" dirty="0"/>
              <a:t>tartozás, politikai közösséghez </a:t>
            </a:r>
            <a:r>
              <a:rPr lang="hu-HU" dirty="0" smtClean="0"/>
              <a:t>tartozás</a:t>
            </a:r>
          </a:p>
          <a:p>
            <a:pPr lvl="1"/>
            <a:r>
              <a:rPr lang="hu-HU" dirty="0" smtClean="0"/>
              <a:t>nemzetek </a:t>
            </a:r>
            <a:r>
              <a:rPr lang="hu-HU" dirty="0"/>
              <a:t>közösségéhez való tartozás erősítése</a:t>
            </a:r>
          </a:p>
          <a:p>
            <a:endParaRPr lang="hu-HU" dirty="0"/>
          </a:p>
        </p:txBody>
      </p:sp>
    </p:spTree>
    <p:extLst>
      <p:ext uri="{BB962C8B-B14F-4D97-AF65-F5344CB8AC3E}">
        <p14:creationId xmlns:p14="http://schemas.microsoft.com/office/powerpoint/2010/main" xmlns="" val="1644956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smtClean="0"/>
              <a:t>5. Az </a:t>
            </a:r>
            <a:r>
              <a:rPr lang="hu-HU" sz="3600" b="1" u="sng" dirty="0"/>
              <a:t>államok rangsorolása: </a:t>
            </a:r>
          </a:p>
        </p:txBody>
      </p:sp>
      <p:sp>
        <p:nvSpPr>
          <p:cNvPr id="3" name="Tartalom helye 2"/>
          <p:cNvSpPr>
            <a:spLocks noGrp="1"/>
          </p:cNvSpPr>
          <p:nvPr>
            <p:ph idx="1"/>
          </p:nvPr>
        </p:nvSpPr>
        <p:spPr/>
        <p:txBody>
          <a:bodyPr>
            <a:normAutofit fontScale="92500" lnSpcReduction="10000"/>
          </a:bodyPr>
          <a:lstStyle/>
          <a:p>
            <a:r>
              <a:rPr lang="hu-HU" dirty="0"/>
              <a:t>Protokoll történeti áttekintése</a:t>
            </a:r>
          </a:p>
          <a:p>
            <a:r>
              <a:rPr lang="hu-HU" dirty="0"/>
              <a:t>A napjainkban használatos szokások és szabályok az emberiség történelme során alakultak ki, nemzedékről nemzedékre öröklődnek. Az állati közösségek viselkedésének tanulmányozása, az ősi emberi közösségek, társadalmak régészeti leletei, kevés számú írásos anyag az időszámításunk előttről bizonyítja, hogy a rangsor és a szertartások, azok rendje az emberi civilizáció fontos része és egyben fokmérője.</a:t>
            </a:r>
          </a:p>
          <a:p>
            <a:endParaRPr lang="hu-HU" dirty="0"/>
          </a:p>
        </p:txBody>
      </p:sp>
    </p:spTree>
    <p:extLst>
      <p:ext uri="{BB962C8B-B14F-4D97-AF65-F5344CB8AC3E}">
        <p14:creationId xmlns:p14="http://schemas.microsoft.com/office/powerpoint/2010/main" xmlns="" val="421838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smtClean="0"/>
              <a:t>Ókor:</a:t>
            </a:r>
            <a:endParaRPr lang="hu-HU" sz="3600" b="1" u="sng" dirty="0"/>
          </a:p>
        </p:txBody>
      </p:sp>
      <p:sp>
        <p:nvSpPr>
          <p:cNvPr id="3" name="Tartalom helye 2"/>
          <p:cNvSpPr>
            <a:spLocks noGrp="1"/>
          </p:cNvSpPr>
          <p:nvPr>
            <p:ph idx="1"/>
          </p:nvPr>
        </p:nvSpPr>
        <p:spPr/>
        <p:txBody>
          <a:bodyPr>
            <a:normAutofit lnSpcReduction="10000"/>
          </a:bodyPr>
          <a:lstStyle/>
          <a:p>
            <a:r>
              <a:rPr lang="hu-HU" dirty="0"/>
              <a:t>A nagy ázsiai civilizációk, az egyiptomi, görög, római-bizánci birodalmak felemelkedésük során mind megalkották a tagolt társadalmuknak megfelelő rangok, rangelsőségek bonyolult rendszerét és az udvartartás, az állami-vallási élet szertartásrendjét, példát adva a szomszédos népeknek békés és háborús követjárások során és örökül hagyva hanyatlásuk és bukásuk után az új hódítóknak. </a:t>
            </a:r>
          </a:p>
        </p:txBody>
      </p:sp>
    </p:spTree>
    <p:extLst>
      <p:ext uri="{BB962C8B-B14F-4D97-AF65-F5344CB8AC3E}">
        <p14:creationId xmlns:p14="http://schemas.microsoft.com/office/powerpoint/2010/main" xmlns="" val="925674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smtClean="0"/>
              <a:t>Római </a:t>
            </a:r>
            <a:r>
              <a:rPr lang="hu-HU" sz="3600" b="1" u="sng" dirty="0" smtClean="0"/>
              <a:t>Birodalom:</a:t>
            </a:r>
            <a:endParaRPr lang="hu-HU" sz="3600" b="1" u="sng" dirty="0"/>
          </a:p>
        </p:txBody>
      </p:sp>
      <p:sp>
        <p:nvSpPr>
          <p:cNvPr id="3" name="Tartalom helye 2"/>
          <p:cNvSpPr>
            <a:spLocks noGrp="1"/>
          </p:cNvSpPr>
          <p:nvPr>
            <p:ph idx="1"/>
          </p:nvPr>
        </p:nvSpPr>
        <p:spPr/>
        <p:txBody>
          <a:bodyPr>
            <a:normAutofit fontScale="92500" lnSpcReduction="20000"/>
          </a:bodyPr>
          <a:lstStyle/>
          <a:p>
            <a:r>
              <a:rPr lang="hu-HU" dirty="0"/>
              <a:t>A Római Birodalom a jogi szabályozás mellett a nemzetközi dokumentumok létrehozásában és elemzésében, a nemzetközi kapcsolatok rendjének kialakításában, a diplomácia, mint mesterség alapjainak létrehozásában játszott fontos szerepet.  A Nyugat-római Birodalom bukása után a tudást a megmaradt latin/</a:t>
            </a:r>
            <a:r>
              <a:rPr lang="hu-HU" dirty="0" err="1"/>
              <a:t>latinizált</a:t>
            </a:r>
            <a:r>
              <a:rPr lang="hu-HU" dirty="0"/>
              <a:t> hivatalnokok és az egyház (a pápai udvar és a fejedelmi udvarokban működő magas rangú írástudók) örökítették tovább és az új helyzetnek, a hódítók igényeinek megfelelően alakították át. </a:t>
            </a:r>
          </a:p>
        </p:txBody>
      </p:sp>
    </p:spTree>
    <p:extLst>
      <p:ext uri="{BB962C8B-B14F-4D97-AF65-F5344CB8AC3E}">
        <p14:creationId xmlns:p14="http://schemas.microsoft.com/office/powerpoint/2010/main" xmlns="" val="1998285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smtClean="0"/>
              <a:t>Bizánc:</a:t>
            </a:r>
            <a:endParaRPr lang="hu-HU" sz="3600" b="1" u="sng" dirty="0"/>
          </a:p>
        </p:txBody>
      </p:sp>
      <p:sp>
        <p:nvSpPr>
          <p:cNvPr id="3" name="Tartalom helye 2"/>
          <p:cNvSpPr>
            <a:spLocks noGrp="1"/>
          </p:cNvSpPr>
          <p:nvPr>
            <p:ph idx="1"/>
          </p:nvPr>
        </p:nvSpPr>
        <p:spPr/>
        <p:txBody>
          <a:bodyPr/>
          <a:lstStyle/>
          <a:p>
            <a:r>
              <a:rPr lang="hu-HU" dirty="0"/>
              <a:t>A birodalom keleti fele, Bizánc, folytatta a korábbi birodalmi gyakorlatot: feljegyezték a tárgyalásokon, hivatalos rendezvényeken elhangzottakat, összegyűjtötték az utazók, követek, kémek jelentéseit, majd képzett hivatalnokok elemezték azokat.  Írásba foglalják az udvartartás szabályait, a ceremóniarendet. Rögzítik a rangsor, a címek, méltóságok, kapcsolattartás szabályait. </a:t>
            </a:r>
          </a:p>
        </p:txBody>
      </p:sp>
    </p:spTree>
    <p:extLst>
      <p:ext uri="{BB962C8B-B14F-4D97-AF65-F5344CB8AC3E}">
        <p14:creationId xmlns:p14="http://schemas.microsoft.com/office/powerpoint/2010/main" xmlns="" val="1025299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a:t>Az egyházszakadás után </a:t>
            </a:r>
            <a:r>
              <a:rPr lang="hu-HU" sz="3600" b="1" u="sng" dirty="0" smtClean="0"/>
              <a:t>:</a:t>
            </a:r>
            <a:endParaRPr lang="hu-HU" sz="3600" b="1" u="sng" dirty="0"/>
          </a:p>
        </p:txBody>
      </p:sp>
      <p:sp>
        <p:nvSpPr>
          <p:cNvPr id="3" name="Tartalom helye 2"/>
          <p:cNvSpPr>
            <a:spLocks noGrp="1"/>
          </p:cNvSpPr>
          <p:nvPr>
            <p:ph idx="1"/>
          </p:nvPr>
        </p:nvSpPr>
        <p:spPr/>
        <p:txBody>
          <a:bodyPr>
            <a:normAutofit fontScale="85000" lnSpcReduction="20000"/>
          </a:bodyPr>
          <a:lstStyle/>
          <a:p>
            <a:r>
              <a:rPr lang="hu-HU" dirty="0" smtClean="0"/>
              <a:t>Európa </a:t>
            </a:r>
            <a:r>
              <a:rPr lang="hu-HU" dirty="0"/>
              <a:t>nyugati és középső felén a latin szokás és szertartásrend vált meghatározóvá, benne a pápa elvitathatatlan elsőségével.  Az általa meghatározott szertartásrend és rangsor: pl. Gyula pápa listája (Római pápa)</a:t>
            </a:r>
          </a:p>
          <a:p>
            <a:r>
              <a:rPr lang="hu-HU" dirty="0"/>
              <a:t>- </a:t>
            </a:r>
            <a:r>
              <a:rPr lang="hu-HU" dirty="0" err="1"/>
              <a:t>Imperator</a:t>
            </a:r>
            <a:r>
              <a:rPr lang="hu-HU" dirty="0"/>
              <a:t> Caesar  Német-Római Császár </a:t>
            </a:r>
          </a:p>
          <a:p>
            <a:r>
              <a:rPr lang="hu-HU" dirty="0"/>
              <a:t>- Rex </a:t>
            </a:r>
            <a:r>
              <a:rPr lang="hu-HU" dirty="0" err="1"/>
              <a:t>Romanorum</a:t>
            </a:r>
            <a:r>
              <a:rPr lang="hu-HU" dirty="0"/>
              <a:t>  A rómaiak királya </a:t>
            </a:r>
          </a:p>
          <a:p>
            <a:r>
              <a:rPr lang="hu-HU" dirty="0"/>
              <a:t>- Rex </a:t>
            </a:r>
            <a:r>
              <a:rPr lang="hu-HU" dirty="0" err="1"/>
              <a:t>Franciae</a:t>
            </a:r>
            <a:r>
              <a:rPr lang="hu-HU" dirty="0"/>
              <a:t>  Franciaország királya </a:t>
            </a:r>
          </a:p>
          <a:p>
            <a:r>
              <a:rPr lang="hu-HU" dirty="0"/>
              <a:t>- Rex </a:t>
            </a:r>
            <a:r>
              <a:rPr lang="hu-HU" dirty="0" err="1"/>
              <a:t>Hispaniae</a:t>
            </a:r>
            <a:r>
              <a:rPr lang="hu-HU" dirty="0"/>
              <a:t>  Hispánia királya </a:t>
            </a:r>
          </a:p>
          <a:p>
            <a:r>
              <a:rPr lang="hu-HU" dirty="0"/>
              <a:t>- Rex </a:t>
            </a:r>
            <a:r>
              <a:rPr lang="hu-HU" dirty="0" err="1"/>
              <a:t>Aragoniae</a:t>
            </a:r>
            <a:r>
              <a:rPr lang="hu-HU" dirty="0"/>
              <a:t>  Aragónia királya </a:t>
            </a:r>
          </a:p>
          <a:p>
            <a:r>
              <a:rPr lang="hu-HU" dirty="0"/>
              <a:t>- Rex </a:t>
            </a:r>
            <a:r>
              <a:rPr lang="hu-HU" dirty="0" err="1"/>
              <a:t>Portugalliae</a:t>
            </a:r>
            <a:r>
              <a:rPr lang="hu-HU" dirty="0"/>
              <a:t>  Portugália királya </a:t>
            </a:r>
          </a:p>
          <a:p>
            <a:endParaRPr lang="hu-HU" dirty="0"/>
          </a:p>
        </p:txBody>
      </p:sp>
    </p:spTree>
    <p:extLst>
      <p:ext uri="{BB962C8B-B14F-4D97-AF65-F5344CB8AC3E}">
        <p14:creationId xmlns:p14="http://schemas.microsoft.com/office/powerpoint/2010/main" xmlns="" val="4037975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smtClean="0"/>
              <a:t>Középkor:</a:t>
            </a:r>
            <a:endParaRPr lang="hu-HU" sz="3600" b="1" u="sng" dirty="0"/>
          </a:p>
        </p:txBody>
      </p:sp>
      <p:sp>
        <p:nvSpPr>
          <p:cNvPr id="3" name="Tartalom helye 2"/>
          <p:cNvSpPr>
            <a:spLocks noGrp="1"/>
          </p:cNvSpPr>
          <p:nvPr>
            <p:ph idx="1"/>
          </p:nvPr>
        </p:nvSpPr>
        <p:spPr/>
        <p:txBody>
          <a:bodyPr>
            <a:normAutofit fontScale="92500" lnSpcReduction="20000"/>
          </a:bodyPr>
          <a:lstStyle/>
          <a:p>
            <a:r>
              <a:rPr lang="hu-HU" dirty="0"/>
              <a:t>- Rex </a:t>
            </a:r>
            <a:r>
              <a:rPr lang="hu-HU" dirty="0" err="1"/>
              <a:t>Angliae</a:t>
            </a:r>
            <a:r>
              <a:rPr lang="hu-HU" dirty="0"/>
              <a:t>  Anglia királya </a:t>
            </a:r>
          </a:p>
          <a:p>
            <a:r>
              <a:rPr lang="hu-HU" dirty="0"/>
              <a:t>- Rex </a:t>
            </a:r>
            <a:r>
              <a:rPr lang="hu-HU" dirty="0" err="1"/>
              <a:t>Siciliae</a:t>
            </a:r>
            <a:r>
              <a:rPr lang="hu-HU" dirty="0"/>
              <a:t>  Szicília királya </a:t>
            </a:r>
          </a:p>
          <a:p>
            <a:r>
              <a:rPr lang="hu-HU" dirty="0"/>
              <a:t>- Rex </a:t>
            </a:r>
            <a:r>
              <a:rPr lang="hu-HU" dirty="0" err="1"/>
              <a:t>Scotiae</a:t>
            </a:r>
            <a:r>
              <a:rPr lang="hu-HU" dirty="0"/>
              <a:t>  Skócia királya </a:t>
            </a:r>
          </a:p>
          <a:p>
            <a:r>
              <a:rPr lang="hu-HU" dirty="0"/>
              <a:t>- Rex Hungariae  Magyarország királya </a:t>
            </a:r>
          </a:p>
          <a:p>
            <a:r>
              <a:rPr lang="hu-HU" dirty="0"/>
              <a:t>- Rex </a:t>
            </a:r>
            <a:r>
              <a:rPr lang="hu-HU" dirty="0" err="1"/>
              <a:t>Navarrae</a:t>
            </a:r>
            <a:r>
              <a:rPr lang="hu-HU" dirty="0"/>
              <a:t>  </a:t>
            </a:r>
            <a:r>
              <a:rPr lang="hu-HU" dirty="0" err="1"/>
              <a:t>Navarra</a:t>
            </a:r>
            <a:r>
              <a:rPr lang="hu-HU" dirty="0"/>
              <a:t> királya </a:t>
            </a:r>
          </a:p>
          <a:p>
            <a:r>
              <a:rPr lang="hu-HU" dirty="0"/>
              <a:t>- Rex </a:t>
            </a:r>
            <a:r>
              <a:rPr lang="hu-HU" dirty="0" err="1"/>
              <a:t>Cipri</a:t>
            </a:r>
            <a:r>
              <a:rPr lang="hu-HU" dirty="0"/>
              <a:t>  Ciprus királya </a:t>
            </a:r>
          </a:p>
          <a:p>
            <a:r>
              <a:rPr lang="hu-HU" dirty="0"/>
              <a:t>- Rex </a:t>
            </a:r>
            <a:r>
              <a:rPr lang="hu-HU" dirty="0" err="1"/>
              <a:t>Bohemiae</a:t>
            </a:r>
            <a:r>
              <a:rPr lang="hu-HU" dirty="0"/>
              <a:t>  Cseh-Morvaország királya </a:t>
            </a:r>
          </a:p>
          <a:p>
            <a:r>
              <a:rPr lang="hu-HU" dirty="0"/>
              <a:t>- Rex </a:t>
            </a:r>
            <a:r>
              <a:rPr lang="hu-HU" dirty="0" err="1"/>
              <a:t>Poloniae</a:t>
            </a:r>
            <a:r>
              <a:rPr lang="hu-HU" dirty="0"/>
              <a:t>  Lengyelország királya </a:t>
            </a:r>
          </a:p>
          <a:p>
            <a:r>
              <a:rPr lang="hu-HU" dirty="0"/>
              <a:t>- Rex </a:t>
            </a:r>
            <a:r>
              <a:rPr lang="hu-HU" dirty="0" err="1"/>
              <a:t>Daniae</a:t>
            </a:r>
            <a:r>
              <a:rPr lang="hu-HU" dirty="0"/>
              <a:t>  Dánia királya</a:t>
            </a:r>
          </a:p>
          <a:p>
            <a:endParaRPr lang="hu-HU" dirty="0"/>
          </a:p>
        </p:txBody>
      </p:sp>
    </p:spTree>
    <p:extLst>
      <p:ext uri="{BB962C8B-B14F-4D97-AF65-F5344CB8AC3E}">
        <p14:creationId xmlns:p14="http://schemas.microsoft.com/office/powerpoint/2010/main" xmlns="" val="3372313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smtClean="0"/>
              <a:t>Egyházi, világi </a:t>
            </a:r>
            <a:r>
              <a:rPr lang="hu-HU" sz="3600" b="1" u="sng" dirty="0" smtClean="0"/>
              <a:t>szertartások:</a:t>
            </a:r>
            <a:endParaRPr lang="hu-HU" sz="3600" b="1" u="sng" dirty="0"/>
          </a:p>
        </p:txBody>
      </p:sp>
      <p:sp>
        <p:nvSpPr>
          <p:cNvPr id="3" name="Tartalom helye 2"/>
          <p:cNvSpPr>
            <a:spLocks noGrp="1"/>
          </p:cNvSpPr>
          <p:nvPr>
            <p:ph idx="1"/>
          </p:nvPr>
        </p:nvSpPr>
        <p:spPr/>
        <p:txBody>
          <a:bodyPr/>
          <a:lstStyle/>
          <a:p>
            <a:r>
              <a:rPr lang="hu-HU" dirty="0"/>
              <a:t>A szertartásrend előírta a térdelés, a felállás, a kézcsók, a leülés, a meghajlás illetve az egymás követésének a sorrendjét is. </a:t>
            </a:r>
          </a:p>
          <a:p>
            <a:r>
              <a:rPr lang="hu-HU" dirty="0"/>
              <a:t>Az egyházi és a pápai udvari szertartásrend mellett kialakulnak az ettől eltérő világi, fejedelmi udvari , azon belül a civil és katonai szertartások rendszere.</a:t>
            </a:r>
          </a:p>
          <a:p>
            <a:endParaRPr lang="hu-HU" dirty="0"/>
          </a:p>
        </p:txBody>
      </p:sp>
    </p:spTree>
    <p:extLst>
      <p:ext uri="{BB962C8B-B14F-4D97-AF65-F5344CB8AC3E}">
        <p14:creationId xmlns:p14="http://schemas.microsoft.com/office/powerpoint/2010/main" xmlns="" val="3791274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smtClean="0"/>
              <a:t>Követek, udvari </a:t>
            </a:r>
            <a:r>
              <a:rPr lang="hu-HU" sz="3600" b="1" u="sng" dirty="0" smtClean="0"/>
              <a:t>etikett:</a:t>
            </a:r>
            <a:endParaRPr lang="hu-HU" sz="3600" b="1" u="sng" dirty="0"/>
          </a:p>
        </p:txBody>
      </p:sp>
      <p:sp>
        <p:nvSpPr>
          <p:cNvPr id="3" name="Tartalom helye 2"/>
          <p:cNvSpPr>
            <a:spLocks noGrp="1"/>
          </p:cNvSpPr>
          <p:nvPr>
            <p:ph idx="1"/>
          </p:nvPr>
        </p:nvSpPr>
        <p:spPr/>
        <p:txBody>
          <a:bodyPr>
            <a:normAutofit fontScale="85000" lnSpcReduction="10000"/>
          </a:bodyPr>
          <a:lstStyle/>
          <a:p>
            <a:r>
              <a:rPr lang="hu-HU" dirty="0"/>
              <a:t>1.	Az olasz városállamokban létrejöttek állandó követségek az alkalmi követségek rendszere helyett. </a:t>
            </a:r>
          </a:p>
          <a:p>
            <a:r>
              <a:rPr lang="hu-HU" dirty="0"/>
              <a:t>2.	Európában a bizánci protokoll szabályai </a:t>
            </a:r>
            <a:r>
              <a:rPr lang="hu-HU" dirty="0" smtClean="0"/>
              <a:t>a követjárások és Velence közvetítésével váltak ismertté</a:t>
            </a:r>
            <a:r>
              <a:rPr lang="hu-HU" dirty="0"/>
              <a:t>. </a:t>
            </a:r>
          </a:p>
          <a:p>
            <a:r>
              <a:rPr lang="hu-HU" dirty="0"/>
              <a:t>3.	Burgundia hercege </a:t>
            </a:r>
            <a:r>
              <a:rPr lang="hu-HU" dirty="0" smtClean="0"/>
              <a:t>udvarában </a:t>
            </a:r>
            <a:r>
              <a:rPr lang="hu-HU" dirty="0"/>
              <a:t>született meg az első udvari etikettről szóló értekezés</a:t>
            </a:r>
          </a:p>
          <a:p>
            <a:r>
              <a:rPr lang="hu-HU" dirty="0"/>
              <a:t>4.	A spanyol </a:t>
            </a:r>
            <a:r>
              <a:rPr lang="hu-HU" dirty="0" smtClean="0"/>
              <a:t>etikett: öltözködés, köszönési formák, étkezés, társalgás, szertartások</a:t>
            </a:r>
            <a:r>
              <a:rPr lang="hu-HU" dirty="0"/>
              <a:t>, ünnepségek, egy nap minden </a:t>
            </a:r>
            <a:r>
              <a:rPr lang="hu-HU" dirty="0" smtClean="0"/>
              <a:t>mozzanata aprólékosan szabályozott. </a:t>
            </a:r>
            <a:endParaRPr lang="hu-HU" dirty="0"/>
          </a:p>
          <a:p>
            <a:endParaRPr lang="hu-HU" dirty="0"/>
          </a:p>
        </p:txBody>
      </p:sp>
    </p:spTree>
    <p:extLst>
      <p:ext uri="{BB962C8B-B14F-4D97-AF65-F5344CB8AC3E}">
        <p14:creationId xmlns:p14="http://schemas.microsoft.com/office/powerpoint/2010/main" xmlns="" val="3201429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smtClean="0"/>
              <a:t>Franciaország</a:t>
            </a:r>
            <a:endParaRPr lang="hu-HU" sz="3600" b="1" u="sng" dirty="0"/>
          </a:p>
        </p:txBody>
      </p:sp>
      <p:sp>
        <p:nvSpPr>
          <p:cNvPr id="3" name="Tartalom helye 2"/>
          <p:cNvSpPr>
            <a:spLocks noGrp="1"/>
          </p:cNvSpPr>
          <p:nvPr>
            <p:ph idx="1"/>
          </p:nvPr>
        </p:nvSpPr>
        <p:spPr/>
        <p:txBody>
          <a:bodyPr>
            <a:normAutofit lnSpcReduction="10000"/>
          </a:bodyPr>
          <a:lstStyle/>
          <a:p>
            <a:r>
              <a:rPr lang="hu-HU" dirty="0" smtClean="0"/>
              <a:t>5</a:t>
            </a:r>
            <a:r>
              <a:rPr lang="hu-HU" dirty="0"/>
              <a:t>.	 A francia udvari etikett fénykora XIV. Lajos (1643-1715) uralkodásának időszaka. Minden rendezett, pontos volt, </a:t>
            </a:r>
            <a:r>
              <a:rPr lang="hu-HU" dirty="0" smtClean="0"/>
              <a:t>fényűzés </a:t>
            </a:r>
            <a:r>
              <a:rPr lang="hu-HU" dirty="0"/>
              <a:t>és pompa, nagyszerű ünnepek jellemezték. A </a:t>
            </a:r>
            <a:r>
              <a:rPr lang="hu-HU" dirty="0" smtClean="0"/>
              <a:t>király nagy súlyt fektetett </a:t>
            </a:r>
            <a:r>
              <a:rPr lang="hu-HU" dirty="0"/>
              <a:t>az udvari ceremóniák </a:t>
            </a:r>
            <a:r>
              <a:rPr lang="hu-HU" dirty="0" smtClean="0"/>
              <a:t>rendjére, </a:t>
            </a:r>
            <a:r>
              <a:rPr lang="hu-HU" dirty="0"/>
              <a:t>magánélete és hivatalos ténykedése reggeltől estig </a:t>
            </a:r>
            <a:r>
              <a:rPr lang="hu-HU" dirty="0" smtClean="0"/>
              <a:t>kidolgozott színpadi műre emlékeztetett. </a:t>
            </a:r>
            <a:r>
              <a:rPr lang="hu-HU" dirty="0"/>
              <a:t>Az </a:t>
            </a:r>
            <a:r>
              <a:rPr lang="hu-HU" dirty="0" smtClean="0"/>
              <a:t>francia udvari etikett szertartásrendje nagy hatással volt kora valamennyi európai udvarára.</a:t>
            </a:r>
            <a:endParaRPr lang="hu-HU" dirty="0"/>
          </a:p>
        </p:txBody>
      </p:sp>
    </p:spTree>
    <p:extLst>
      <p:ext uri="{BB962C8B-B14F-4D97-AF65-F5344CB8AC3E}">
        <p14:creationId xmlns:p14="http://schemas.microsoft.com/office/powerpoint/2010/main" xmlns="" val="13335503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smtClean="0"/>
              <a:t>Polgári </a:t>
            </a:r>
            <a:r>
              <a:rPr lang="hu-HU" sz="3600" b="1" u="sng" dirty="0" smtClean="0"/>
              <a:t>értékrend:</a:t>
            </a:r>
            <a:endParaRPr lang="hu-HU" sz="3600" b="1" u="sng" dirty="0"/>
          </a:p>
        </p:txBody>
      </p:sp>
      <p:sp>
        <p:nvSpPr>
          <p:cNvPr id="3" name="Tartalom helye 2"/>
          <p:cNvSpPr>
            <a:spLocks noGrp="1"/>
          </p:cNvSpPr>
          <p:nvPr>
            <p:ph idx="1"/>
          </p:nvPr>
        </p:nvSpPr>
        <p:spPr/>
        <p:txBody>
          <a:bodyPr>
            <a:normAutofit fontScale="92500" lnSpcReduction="10000"/>
          </a:bodyPr>
          <a:lstStyle/>
          <a:p>
            <a:r>
              <a:rPr lang="hu-HU" dirty="0"/>
              <a:t>6.	A XVIII. században egyre inkább előtérbe kerültek a mai közfelfogásnak megfelelő illemszabályok, és háttérbe szorították a királyi udvarok társasági szokásait. A terjedő polgári értékrend nagy hatással volt az emberek közötti viszonyokra is. Adolf </a:t>
            </a:r>
            <a:r>
              <a:rPr lang="hu-HU" dirty="0" err="1"/>
              <a:t>Freiherr</a:t>
            </a:r>
            <a:r>
              <a:rPr lang="hu-HU" dirty="0"/>
              <a:t> </a:t>
            </a:r>
            <a:r>
              <a:rPr lang="hu-HU" dirty="0" err="1"/>
              <a:t>Knigge</a:t>
            </a:r>
            <a:r>
              <a:rPr lang="hu-HU" dirty="0"/>
              <a:t> "</a:t>
            </a:r>
            <a:r>
              <a:rPr lang="hu-HU" dirty="0" err="1"/>
              <a:t>Umgang</a:t>
            </a:r>
            <a:r>
              <a:rPr lang="hu-HU" dirty="0"/>
              <a:t> mit </a:t>
            </a:r>
            <a:r>
              <a:rPr lang="hu-HU" dirty="0" err="1"/>
              <a:t>Menschen</a:t>
            </a:r>
            <a:r>
              <a:rPr lang="hu-HU" dirty="0"/>
              <a:t>" (Az emberek közötti érintkezés) c. műve 1788-ban jelent meg, </a:t>
            </a:r>
            <a:r>
              <a:rPr lang="hu-HU" dirty="0" smtClean="0"/>
              <a:t>amely </a:t>
            </a:r>
            <a:r>
              <a:rPr lang="hu-HU" dirty="0" err="1" smtClean="0"/>
              <a:t>illemszabályo-</a:t>
            </a:r>
            <a:r>
              <a:rPr lang="hu-HU" dirty="0" smtClean="0"/>
              <a:t> </a:t>
            </a:r>
            <a:r>
              <a:rPr lang="hu-HU" dirty="0" err="1" smtClean="0"/>
              <a:t>kat</a:t>
            </a:r>
            <a:r>
              <a:rPr lang="hu-HU" dirty="0"/>
              <a:t>, bölcsességeket tartalmaz, a kor társadalmi szemléletét mutatja be. </a:t>
            </a:r>
          </a:p>
        </p:txBody>
      </p:sp>
    </p:spTree>
    <p:extLst>
      <p:ext uri="{BB962C8B-B14F-4D97-AF65-F5344CB8AC3E}">
        <p14:creationId xmlns:p14="http://schemas.microsoft.com/office/powerpoint/2010/main" xmlns="" val="3246725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l"/>
            <a:r>
              <a:rPr lang="hu-HU" b="1" u="sng" dirty="0" smtClean="0"/>
              <a:t>XIX. </a:t>
            </a:r>
            <a:r>
              <a:rPr lang="hu-HU" b="1" u="sng" dirty="0" smtClean="0"/>
              <a:t>Század:</a:t>
            </a:r>
            <a:endParaRPr lang="hu-HU" b="1" u="sng" dirty="0"/>
          </a:p>
        </p:txBody>
      </p:sp>
      <p:sp>
        <p:nvSpPr>
          <p:cNvPr id="3" name="Tartalom helye 2"/>
          <p:cNvSpPr>
            <a:spLocks noGrp="1"/>
          </p:cNvSpPr>
          <p:nvPr>
            <p:ph idx="1"/>
          </p:nvPr>
        </p:nvSpPr>
        <p:spPr/>
        <p:txBody>
          <a:bodyPr>
            <a:normAutofit lnSpcReduction="10000"/>
          </a:bodyPr>
          <a:lstStyle/>
          <a:p>
            <a:r>
              <a:rPr lang="hu-HU" dirty="0"/>
              <a:t>7.	A XIX. században Anglia fontos szerepet játszott a polgári </a:t>
            </a:r>
            <a:r>
              <a:rPr lang="hu-HU" dirty="0" smtClean="0"/>
              <a:t>egyenlősítő értékrend </a:t>
            </a:r>
            <a:r>
              <a:rPr lang="hu-HU" dirty="0"/>
              <a:t>kialakításában, a „gentleman” olyan pozitív jellemet tükröz, amelyet az üzleti és társadalmi életben is elfogadottnak </a:t>
            </a:r>
            <a:r>
              <a:rPr lang="hu-HU" dirty="0" smtClean="0"/>
              <a:t>tekintettek</a:t>
            </a:r>
            <a:r>
              <a:rPr lang="hu-HU" dirty="0"/>
              <a:t>. </a:t>
            </a:r>
          </a:p>
          <a:p>
            <a:r>
              <a:rPr lang="hu-HU" dirty="0"/>
              <a:t>8.	A bécsi kongresszuson született meg a diplomáciai képviselők elnevezése, kategóriái és rangja. </a:t>
            </a:r>
          </a:p>
          <a:p>
            <a:endParaRPr lang="hu-HU" dirty="0"/>
          </a:p>
        </p:txBody>
      </p:sp>
    </p:spTree>
    <p:extLst>
      <p:ext uri="{BB962C8B-B14F-4D97-AF65-F5344CB8AC3E}">
        <p14:creationId xmlns:p14="http://schemas.microsoft.com/office/powerpoint/2010/main" xmlns="" val="31590923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églalap 2"/>
          <p:cNvSpPr/>
          <p:nvPr/>
        </p:nvSpPr>
        <p:spPr>
          <a:xfrm>
            <a:off x="0" y="-675456"/>
            <a:ext cx="9144000" cy="7294305"/>
          </a:xfrm>
          <a:prstGeom prst="rect">
            <a:avLst/>
          </a:prstGeom>
        </p:spPr>
        <p:txBody>
          <a:bodyPr wrap="square">
            <a:spAutoFit/>
          </a:bodyPr>
          <a:lstStyle/>
          <a:p>
            <a:endParaRPr lang="hu-HU" dirty="0" smtClean="0"/>
          </a:p>
          <a:p>
            <a:endParaRPr lang="hu-HU" dirty="0"/>
          </a:p>
          <a:p>
            <a:endParaRPr lang="hu-HU" dirty="0" smtClean="0"/>
          </a:p>
          <a:p>
            <a:endParaRPr lang="hu-HU" dirty="0" smtClean="0"/>
          </a:p>
          <a:p>
            <a:r>
              <a:rPr lang="fr-FR" dirty="0" smtClean="0"/>
              <a:t>REGLEMENT</a:t>
            </a:r>
            <a:endParaRPr lang="fr-FR" dirty="0"/>
          </a:p>
          <a:p>
            <a:r>
              <a:rPr lang="fr-FR" dirty="0"/>
              <a:t>DU 19 MARS 1815</a:t>
            </a:r>
          </a:p>
          <a:p>
            <a:r>
              <a:rPr lang="fr-FR" dirty="0"/>
              <a:t>SUR LE RANG</a:t>
            </a:r>
          </a:p>
          <a:p>
            <a:r>
              <a:rPr lang="fr-FR" dirty="0"/>
              <a:t>ENTRE LES AGENTS </a:t>
            </a:r>
            <a:r>
              <a:rPr lang="fr-FR" dirty="0" smtClean="0"/>
              <a:t>DIPLOMATIQUES</a:t>
            </a:r>
            <a:endParaRPr lang="hu-HU" dirty="0" smtClean="0"/>
          </a:p>
          <a:p>
            <a:endParaRPr lang="fr-FR" dirty="0"/>
          </a:p>
          <a:p>
            <a:r>
              <a:rPr lang="fr-FR" dirty="0"/>
              <a:t>Pour prévenir les embarras qui se sont souvent présentés, et qui pourraient naître encore des prétentions de présence entre les différents agents diplomatiques, les Plénipotentiaires des Puissances signataires du traité de Paris sont convenus des articles qui suivent, et ils croient devoir inviter ceux des autres Têtes Couronnées à adopter le même règlement</a:t>
            </a:r>
            <a:r>
              <a:rPr lang="fr-FR" dirty="0" smtClean="0"/>
              <a:t>.</a:t>
            </a:r>
            <a:endParaRPr lang="hu-HU" dirty="0" smtClean="0"/>
          </a:p>
          <a:p>
            <a:endParaRPr lang="fr-FR" dirty="0"/>
          </a:p>
          <a:p>
            <a:r>
              <a:rPr lang="fr-FR" dirty="0"/>
              <a:t>Art. 1er. Les employés diplomatiques sont partagés en trois classes :</a:t>
            </a:r>
          </a:p>
          <a:p>
            <a:endParaRPr lang="fr-FR" dirty="0"/>
          </a:p>
          <a:p>
            <a:r>
              <a:rPr lang="fr-FR" dirty="0"/>
              <a:t>Celle des ambassadeurs, Légats ou Nonces ;</a:t>
            </a:r>
          </a:p>
          <a:p>
            <a:endParaRPr lang="fr-FR" dirty="0"/>
          </a:p>
          <a:p>
            <a:r>
              <a:rPr lang="fr-FR" dirty="0"/>
              <a:t>Celle des Envoyés, Ministres ou autres accrédités auprès des Souverains ;</a:t>
            </a:r>
          </a:p>
          <a:p>
            <a:endParaRPr lang="fr-FR" dirty="0"/>
          </a:p>
          <a:p>
            <a:r>
              <a:rPr lang="fr-FR" dirty="0"/>
              <a:t>Celle des Chargés d'affaires, accrédités auprès des Ministres chargés des Affaires Etrangères.</a:t>
            </a:r>
          </a:p>
          <a:p>
            <a:endParaRPr lang="fr-FR" dirty="0"/>
          </a:p>
          <a:p>
            <a:r>
              <a:rPr lang="fr-FR" dirty="0"/>
              <a:t>Art. 2. Les Ambassadeurs, Légats ou Nonces ont seuls le caractère représentatif.</a:t>
            </a:r>
          </a:p>
          <a:p>
            <a:endParaRPr lang="fr-FR" dirty="0"/>
          </a:p>
          <a:p>
            <a:r>
              <a:rPr lang="fr-FR" dirty="0"/>
              <a:t>Art. 3. Les employés diplomatiques en mission extraordinaire n'ont, à ce titre, aucune supériorité de rang.</a:t>
            </a:r>
          </a:p>
        </p:txBody>
      </p:sp>
    </p:spTree>
    <p:extLst>
      <p:ext uri="{BB962C8B-B14F-4D97-AF65-F5344CB8AC3E}">
        <p14:creationId xmlns:p14="http://schemas.microsoft.com/office/powerpoint/2010/main" xmlns="" val="4184481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0" y="-1035496"/>
            <a:ext cx="9144000" cy="7294305"/>
          </a:xfrm>
          <a:prstGeom prst="rect">
            <a:avLst/>
          </a:prstGeom>
        </p:spPr>
        <p:txBody>
          <a:bodyPr wrap="square">
            <a:spAutoFit/>
          </a:bodyPr>
          <a:lstStyle/>
          <a:p>
            <a:endParaRPr lang="hu-HU" dirty="0" smtClean="0"/>
          </a:p>
          <a:p>
            <a:endParaRPr lang="hu-HU" dirty="0"/>
          </a:p>
          <a:p>
            <a:endParaRPr lang="hu-HU" dirty="0" smtClean="0"/>
          </a:p>
          <a:p>
            <a:endParaRPr lang="hu-HU" dirty="0"/>
          </a:p>
          <a:p>
            <a:endParaRPr lang="hu-HU" dirty="0" smtClean="0"/>
          </a:p>
          <a:p>
            <a:r>
              <a:rPr lang="fr-FR" dirty="0" smtClean="0"/>
              <a:t>Art</a:t>
            </a:r>
            <a:r>
              <a:rPr lang="fr-FR" dirty="0"/>
              <a:t>. 4. Les employés diplomatiques prendront rang entre eux dans chaque classe, d'après la date de la notification officielle de leur arrivée. Le présent règlement n'apportera aucune innovation relativement aux représentants du Pape.</a:t>
            </a:r>
          </a:p>
          <a:p>
            <a:endParaRPr lang="fr-FR" dirty="0"/>
          </a:p>
          <a:p>
            <a:r>
              <a:rPr lang="fr-FR" dirty="0"/>
              <a:t>Art. 5. Il sera déterminé, dans chaque Etat, un mode uniforme pour la réception des Employés diplomatiques de chaque classe.</a:t>
            </a:r>
          </a:p>
          <a:p>
            <a:endParaRPr lang="fr-FR" dirty="0"/>
          </a:p>
          <a:p>
            <a:r>
              <a:rPr lang="fr-FR" dirty="0"/>
              <a:t>Art. 6. Les liens de parenté ou d'alliance de famille entre les Cours ne donnent aucun rang à leurs employés diplomatiques. Il en est de même des alliances politiques.</a:t>
            </a:r>
          </a:p>
          <a:p>
            <a:endParaRPr lang="fr-FR" dirty="0"/>
          </a:p>
          <a:p>
            <a:r>
              <a:rPr lang="fr-FR" dirty="0"/>
              <a:t>Art. 7. Dans les actes ou traités entre plusieurs Puissances qui admettent l'alternat, le sort décidera, entre les Ministres, de l'ordre qui devra être suivi dans les signatures.</a:t>
            </a:r>
          </a:p>
          <a:p>
            <a:endParaRPr lang="fr-FR" dirty="0"/>
          </a:p>
          <a:p>
            <a:r>
              <a:rPr lang="fr-FR" dirty="0"/>
              <a:t>Le présent règlement est inséré au protocole des Plénipotentiaires des huit Puissances signataires du traité de Paris dans leur séance du 19 mars 1815.</a:t>
            </a:r>
          </a:p>
          <a:p>
            <a:endParaRPr lang="fr-FR" dirty="0"/>
          </a:p>
          <a:p>
            <a:r>
              <a:rPr lang="fr-FR" dirty="0"/>
              <a:t>(Autriche) Prince de Metternich, Baron de </a:t>
            </a:r>
            <a:r>
              <a:rPr lang="fr-FR" dirty="0" err="1"/>
              <a:t>Wessemberg</a:t>
            </a:r>
            <a:r>
              <a:rPr lang="fr-FR" dirty="0"/>
              <a:t>. (Espagne) P Gomez Labrador. (France) Prince de Talleyrand, Duc de Dalberg, La Tour du Pin, Comte Alexis de Noailles. (Grande-Bretagne) </a:t>
            </a:r>
            <a:r>
              <a:rPr lang="fr-FR" dirty="0" err="1"/>
              <a:t>Clancarty</a:t>
            </a:r>
            <a:r>
              <a:rPr lang="fr-FR" dirty="0"/>
              <a:t>, </a:t>
            </a:r>
            <a:r>
              <a:rPr lang="fr-FR" dirty="0" err="1"/>
              <a:t>Cathcart</a:t>
            </a:r>
            <a:r>
              <a:rPr lang="fr-FR" dirty="0"/>
              <a:t>, Stewart, Lieutenant-Général. (Portugal) Comte de </a:t>
            </a:r>
            <a:r>
              <a:rPr lang="fr-FR" dirty="0" err="1"/>
              <a:t>Palmella</a:t>
            </a:r>
            <a:r>
              <a:rPr lang="fr-FR" dirty="0"/>
              <a:t>, Saldanha, Lobo. (Prusse) Prince de Hardenberg, Baron de </a:t>
            </a:r>
            <a:r>
              <a:rPr lang="fr-FR" dirty="0" err="1"/>
              <a:t>Humbolt</a:t>
            </a:r>
            <a:r>
              <a:rPr lang="fr-FR" dirty="0"/>
              <a:t>. (Russie) Comte </a:t>
            </a:r>
            <a:r>
              <a:rPr lang="fr-FR" dirty="0" err="1"/>
              <a:t>Rasoumoffsky</a:t>
            </a:r>
            <a:r>
              <a:rPr lang="fr-FR" dirty="0"/>
              <a:t>, Comte de </a:t>
            </a:r>
            <a:r>
              <a:rPr lang="fr-FR" dirty="0" err="1"/>
              <a:t>Stackelberg</a:t>
            </a:r>
            <a:r>
              <a:rPr lang="fr-FR" dirty="0"/>
              <a:t>, Comte de </a:t>
            </a:r>
            <a:r>
              <a:rPr lang="fr-FR" dirty="0" err="1"/>
              <a:t>Nesselrode</a:t>
            </a:r>
            <a:r>
              <a:rPr lang="fr-FR" dirty="0"/>
              <a:t>. (Suède) Comte de </a:t>
            </a:r>
            <a:r>
              <a:rPr lang="fr-FR" dirty="0" err="1"/>
              <a:t>Loewenhielm</a:t>
            </a:r>
            <a:r>
              <a:rPr lang="fr-FR" dirty="0"/>
              <a:t>.</a:t>
            </a:r>
          </a:p>
        </p:txBody>
      </p:sp>
    </p:spTree>
    <p:extLst>
      <p:ext uri="{BB962C8B-B14F-4D97-AF65-F5344CB8AC3E}">
        <p14:creationId xmlns:p14="http://schemas.microsoft.com/office/powerpoint/2010/main" xmlns="" val="3514573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smtClean="0"/>
              <a:t>XX</a:t>
            </a:r>
            <a:r>
              <a:rPr lang="hu-HU" sz="3600" b="1" u="sng" dirty="0"/>
              <a:t>.</a:t>
            </a:r>
            <a:r>
              <a:rPr lang="hu-HU" sz="3600" b="1" u="sng" dirty="0" smtClean="0"/>
              <a:t> század</a:t>
            </a:r>
            <a:endParaRPr lang="hu-HU" sz="3600" b="1" u="sng" dirty="0"/>
          </a:p>
        </p:txBody>
      </p:sp>
      <p:sp>
        <p:nvSpPr>
          <p:cNvPr id="3" name="Tartalom helye 2"/>
          <p:cNvSpPr>
            <a:spLocks noGrp="1"/>
          </p:cNvSpPr>
          <p:nvPr>
            <p:ph idx="1"/>
          </p:nvPr>
        </p:nvSpPr>
        <p:spPr/>
        <p:txBody>
          <a:bodyPr>
            <a:normAutofit lnSpcReduction="10000"/>
          </a:bodyPr>
          <a:lstStyle/>
          <a:p>
            <a:r>
              <a:rPr lang="hu-HU" dirty="0"/>
              <a:t>9.	A XX. században a legújabb kor változásai átalakították az erkölcsi normákat és a viselkedés szabályait is, egyszerűsödtek az illemszabályok, a hajbókolás, a földig borulás helyett a demokratikus, egyenlőséget hangsúlyozó szokások váltak. A kölcsönös udvariasság és hagyományos értékek tisztelete maradt, a politika és a diplomácia protokollja egyszerűsödött és közelebb került a mindennapi normákhoz.</a:t>
            </a:r>
          </a:p>
        </p:txBody>
      </p:sp>
    </p:spTree>
    <p:extLst>
      <p:ext uri="{BB962C8B-B14F-4D97-AF65-F5344CB8AC3E}">
        <p14:creationId xmlns:p14="http://schemas.microsoft.com/office/powerpoint/2010/main" xmlns="" val="40448513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smtClean="0"/>
              <a:t>Államok rangsorolása (XIX</a:t>
            </a:r>
            <a:r>
              <a:rPr lang="hu-HU" sz="3600" b="1" u="sng" dirty="0"/>
              <a:t>.</a:t>
            </a:r>
            <a:r>
              <a:rPr lang="hu-HU" sz="3600" b="1" u="sng" dirty="0" smtClean="0"/>
              <a:t> sz.)</a:t>
            </a:r>
            <a:endParaRPr lang="hu-HU" sz="3600" b="1" u="sng" dirty="0"/>
          </a:p>
        </p:txBody>
      </p:sp>
      <p:sp>
        <p:nvSpPr>
          <p:cNvPr id="3" name="Tartalom helye 2"/>
          <p:cNvSpPr>
            <a:spLocks noGrp="1"/>
          </p:cNvSpPr>
          <p:nvPr>
            <p:ph idx="1"/>
          </p:nvPr>
        </p:nvSpPr>
        <p:spPr/>
        <p:txBody>
          <a:bodyPr>
            <a:normAutofit fontScale="92500" lnSpcReduction="10000"/>
          </a:bodyPr>
          <a:lstStyle/>
          <a:p>
            <a:r>
              <a:rPr lang="hu-HU" dirty="0"/>
              <a:t>A XIX. századi államrangsor:</a:t>
            </a:r>
          </a:p>
          <a:p>
            <a:r>
              <a:rPr lang="hu-HU" dirty="0"/>
              <a:t>1.	Azok az államok, amelyek uralkodóit királyi méltóság illeti meg, rangban fölötte vannak oly államoknak, melyek hasonló jelleggel nem bírnak. A királyi méltósággal jár:</a:t>
            </a:r>
          </a:p>
          <a:p>
            <a:r>
              <a:rPr lang="hu-HU" dirty="0"/>
              <a:t>a.	a királyi cím,</a:t>
            </a:r>
          </a:p>
          <a:p>
            <a:r>
              <a:rPr lang="hu-HU" dirty="0"/>
              <a:t>b.	a korona,</a:t>
            </a:r>
          </a:p>
          <a:p>
            <a:r>
              <a:rPr lang="hu-HU" dirty="0"/>
              <a:t>c.	az ezeknek megfelelő címer,</a:t>
            </a:r>
          </a:p>
          <a:p>
            <a:r>
              <a:rPr lang="hu-HU" dirty="0"/>
              <a:t>d.	elsőrendű követeket küldeni és fogadni.</a:t>
            </a:r>
          </a:p>
          <a:p>
            <a:endParaRPr lang="hu-HU" dirty="0"/>
          </a:p>
        </p:txBody>
      </p:sp>
    </p:spTree>
    <p:extLst>
      <p:ext uri="{BB962C8B-B14F-4D97-AF65-F5344CB8AC3E}">
        <p14:creationId xmlns:p14="http://schemas.microsoft.com/office/powerpoint/2010/main" xmlns="" val="3106506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0" y="-603448"/>
            <a:ext cx="9144000" cy="7017306"/>
          </a:xfrm>
          <a:prstGeom prst="rect">
            <a:avLst/>
          </a:prstGeom>
        </p:spPr>
        <p:txBody>
          <a:bodyPr wrap="square">
            <a:spAutoFit/>
          </a:bodyPr>
          <a:lstStyle/>
          <a:p>
            <a:endParaRPr lang="hu-HU" dirty="0" smtClean="0"/>
          </a:p>
          <a:p>
            <a:endParaRPr lang="hu-HU" dirty="0"/>
          </a:p>
          <a:p>
            <a:endParaRPr lang="hu-HU" dirty="0" smtClean="0"/>
          </a:p>
          <a:p>
            <a:endParaRPr lang="hu-HU" dirty="0" smtClean="0"/>
          </a:p>
          <a:p>
            <a:pPr marL="342900" indent="-342900">
              <a:buAutoNum type="arabicPeriod" startAt="2"/>
            </a:pPr>
            <a:r>
              <a:rPr lang="hu-HU" dirty="0" smtClean="0"/>
              <a:t>Császárokon </a:t>
            </a:r>
            <a:r>
              <a:rPr lang="hu-HU" dirty="0"/>
              <a:t>és királyokon kívül ez utóbbi csak a pápát, nagyhercegeket, továbbá a köztársaságokat, különösen Franciaországot, Svájcot és az Egyesült Államokat illeti meg</a:t>
            </a:r>
            <a:r>
              <a:rPr lang="hu-HU" dirty="0" smtClean="0"/>
              <a:t>.</a:t>
            </a:r>
          </a:p>
          <a:p>
            <a:pPr marL="342900" indent="-342900">
              <a:buAutoNum type="arabicPeriod" startAt="2"/>
            </a:pPr>
            <a:endParaRPr lang="hu-HU" dirty="0"/>
          </a:p>
          <a:p>
            <a:pPr marL="342900" indent="-342900">
              <a:buAutoNum type="arabicPeriod" startAt="3"/>
            </a:pPr>
            <a:r>
              <a:rPr lang="hu-HU" dirty="0" smtClean="0"/>
              <a:t>Az </a:t>
            </a:r>
            <a:r>
              <a:rPr lang="hu-HU" dirty="0"/>
              <a:t>államok között elvileg teljes jogegyenlőség áll fönn, mióta a római császári cím, kit azelőtt a legelső keresztény fejedelemnek tekintettek, megszűnt. Mégis, a császári és királyi címet viselő fejedelmeket bizonyos elsőség illeti meg a pusztán királyi címet viselő államfők és a köztársasági elnökök fölött anélkül, hogy a királyi címet viselőknek a rangfokozatuk egymás között szorosan meghatározva lenne</a:t>
            </a:r>
            <a:r>
              <a:rPr lang="hu-HU" dirty="0" smtClean="0"/>
              <a:t>.</a:t>
            </a:r>
          </a:p>
          <a:p>
            <a:pPr marL="342900" indent="-342900">
              <a:buAutoNum type="arabicPeriod" startAt="3"/>
            </a:pPr>
            <a:endParaRPr lang="hu-HU" dirty="0"/>
          </a:p>
          <a:p>
            <a:pPr marL="342900" indent="-342900">
              <a:buAutoNum type="arabicPeriod" startAt="4"/>
            </a:pPr>
            <a:r>
              <a:rPr lang="hu-HU" dirty="0" smtClean="0"/>
              <a:t>A </a:t>
            </a:r>
            <a:r>
              <a:rPr lang="hu-HU" dirty="0"/>
              <a:t>nem teljes, vagy fél szuverenitással rendelkező államok utána állnak azoknak, melyektől függnek</a:t>
            </a:r>
            <a:r>
              <a:rPr lang="hu-HU" dirty="0" smtClean="0"/>
              <a:t>.</a:t>
            </a:r>
          </a:p>
          <a:p>
            <a:pPr marL="342900" indent="-342900">
              <a:buAutoNum type="arabicPeriod" startAt="4"/>
            </a:pPr>
            <a:endParaRPr lang="hu-HU" dirty="0"/>
          </a:p>
          <a:p>
            <a:pPr marL="342900" indent="-342900">
              <a:buAutoNum type="arabicPeriod" startAt="5"/>
            </a:pPr>
            <a:r>
              <a:rPr lang="hu-HU" dirty="0" smtClean="0"/>
              <a:t>Egyes </a:t>
            </a:r>
            <a:r>
              <a:rPr lang="hu-HU" dirty="0"/>
              <a:t>államok között a rangfokozat szerződés vagy megállapodás által is rendezhető, melyet az értesült többi államok is elismernek, amennyiben ezáltal saját jogaikon sérelem nem esik</a:t>
            </a:r>
            <a:r>
              <a:rPr lang="hu-HU" dirty="0" smtClean="0"/>
              <a:t>.</a:t>
            </a:r>
          </a:p>
          <a:p>
            <a:pPr marL="342900" indent="-342900">
              <a:buAutoNum type="arabicPeriod" startAt="5"/>
            </a:pPr>
            <a:endParaRPr lang="hu-HU" dirty="0"/>
          </a:p>
          <a:p>
            <a:pPr marL="342900" indent="-342900">
              <a:buAutoNum type="arabicPeriod" startAt="6"/>
            </a:pPr>
            <a:r>
              <a:rPr lang="hu-HU" dirty="0" smtClean="0"/>
              <a:t>Az </a:t>
            </a:r>
            <a:r>
              <a:rPr lang="hu-HU" dirty="0"/>
              <a:t>a rang, melyet valamely állam tettleg elnyert, a kormányformában vagy az uralkodó személyében történt változás </a:t>
            </a:r>
            <a:r>
              <a:rPr lang="hu-HU" dirty="0" smtClean="0"/>
              <a:t>következtében </a:t>
            </a:r>
            <a:r>
              <a:rPr lang="hu-HU" dirty="0"/>
              <a:t>nem szűnik meg, kivéve, ha az állam oly címet kap, melynél fogva, bevett szokás szerint, más című államoknak alatta áll</a:t>
            </a:r>
            <a:r>
              <a:rPr lang="hu-HU" dirty="0" smtClean="0"/>
              <a:t>.</a:t>
            </a:r>
          </a:p>
          <a:p>
            <a:pPr marL="342900" indent="-342900">
              <a:buAutoNum type="arabicPeriod" startAt="6"/>
            </a:pPr>
            <a:endParaRPr lang="hu-HU" dirty="0"/>
          </a:p>
          <a:p>
            <a:r>
              <a:rPr lang="hu-HU" dirty="0"/>
              <a:t>7.	Egyik állam sem követelheti a többi államtól, hogy ezek, a rangnak vagy méltóságnak </a:t>
            </a:r>
            <a:r>
              <a:rPr lang="hu-HU" dirty="0" smtClean="0"/>
              <a:t>	oly </a:t>
            </a:r>
            <a:r>
              <a:rPr lang="hu-HU" dirty="0"/>
              <a:t>adományozását elismerjék, mely az adományozóéval egyenlő, sőt nagyobb is.</a:t>
            </a:r>
          </a:p>
        </p:txBody>
      </p:sp>
    </p:spTree>
    <p:extLst>
      <p:ext uri="{BB962C8B-B14F-4D97-AF65-F5344CB8AC3E}">
        <p14:creationId xmlns:p14="http://schemas.microsoft.com/office/powerpoint/2010/main" xmlns="" val="2398903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0" y="548680"/>
            <a:ext cx="9144000" cy="6463308"/>
          </a:xfrm>
          <a:prstGeom prst="rect">
            <a:avLst/>
          </a:prstGeom>
        </p:spPr>
        <p:txBody>
          <a:bodyPr wrap="square">
            <a:spAutoFit/>
          </a:bodyPr>
          <a:lstStyle/>
          <a:p>
            <a:r>
              <a:rPr lang="hu-HU" b="1" u="sng" dirty="0"/>
              <a:t>Államok, államfők és családjaik külső tiszteleti </a:t>
            </a:r>
            <a:r>
              <a:rPr lang="hu-HU" b="1" u="sng" dirty="0" smtClean="0"/>
              <a:t>jogaik</a:t>
            </a:r>
          </a:p>
          <a:p>
            <a:endParaRPr lang="hu-HU" dirty="0"/>
          </a:p>
          <a:p>
            <a:r>
              <a:rPr lang="hu-HU" dirty="0"/>
              <a:t>Ha egyes ember másoktól külső tiszteletet és becsülést joggal követelhet, még inkább megkövetelhetik ezt az államok, amelyek egy egész nemzetnek az egységét képviselik és olyan erkölcsi és anyagi célok megvalósítására rendelt intézmények, melyek az egész emberiség javára szolgálnak. </a:t>
            </a:r>
            <a:endParaRPr lang="hu-HU" dirty="0" smtClean="0"/>
          </a:p>
          <a:p>
            <a:endParaRPr lang="hu-HU" dirty="0"/>
          </a:p>
          <a:p>
            <a:r>
              <a:rPr lang="hu-HU" dirty="0" smtClean="0"/>
              <a:t>E </a:t>
            </a:r>
            <a:r>
              <a:rPr lang="hu-HU" dirty="0"/>
              <a:t>tisztelet konkrétan az állam fejét, mint az államhatalom megtestesítőjét illeti meg, monarchiákban az uralkodót, köztársaságokban az elnököt vagy azokat a főhatósági személyeket, kiket adott korban az államhatalom élére állítanak. </a:t>
            </a:r>
            <a:endParaRPr lang="hu-HU" dirty="0" smtClean="0"/>
          </a:p>
          <a:p>
            <a:endParaRPr lang="hu-HU" dirty="0"/>
          </a:p>
          <a:p>
            <a:r>
              <a:rPr lang="hu-HU" dirty="0" smtClean="0"/>
              <a:t>Egyes </a:t>
            </a:r>
            <a:r>
              <a:rPr lang="hu-HU" dirty="0"/>
              <a:t>személyek e tiszteletet csak akkor várhatják el, ha valamely államot, uralkodót, vagy általában az állami hatalmat képviselik.</a:t>
            </a:r>
          </a:p>
          <a:p>
            <a:endParaRPr lang="hu-HU" dirty="0" smtClean="0"/>
          </a:p>
          <a:p>
            <a:r>
              <a:rPr lang="hu-HU" dirty="0" smtClean="0"/>
              <a:t>A </a:t>
            </a:r>
            <a:r>
              <a:rPr lang="hu-HU" dirty="0"/>
              <a:t>külső tiszteletet egy államfőtől csak oly állam tagadhatja meg, amely annak legitimitását joggal megtámadhatja</a:t>
            </a:r>
            <a:r>
              <a:rPr lang="hu-HU" dirty="0" smtClean="0"/>
              <a:t>.</a:t>
            </a:r>
          </a:p>
          <a:p>
            <a:endParaRPr lang="hu-HU" dirty="0" smtClean="0"/>
          </a:p>
          <a:p>
            <a:r>
              <a:rPr lang="hu-HU" dirty="0" smtClean="0"/>
              <a:t>Általában </a:t>
            </a:r>
            <a:r>
              <a:rPr lang="hu-HU" dirty="0"/>
              <a:t>köteles az egyik állam a másik uralkodójának és követeinek a szokásos tiszteletet megadni, és az adott állam </a:t>
            </a:r>
            <a:r>
              <a:rPr lang="hu-HU" dirty="0" smtClean="0"/>
              <a:t>megkövetelheti - mint </a:t>
            </a:r>
            <a:r>
              <a:rPr lang="hu-HU" dirty="0"/>
              <a:t>a </a:t>
            </a:r>
            <a:r>
              <a:rPr lang="hu-HU" dirty="0" smtClean="0"/>
              <a:t>fennálló világrend egy tagja - erkölcsi </a:t>
            </a:r>
            <a:r>
              <a:rPr lang="hu-HU" dirty="0"/>
              <a:t>méltósága tiszteletben tartását, hogy nyilatkozatainak mindaddig hitelt adjanak, míg ellenkezőjére jogos okot nem szolgáltat</a:t>
            </a:r>
            <a:r>
              <a:rPr lang="hu-HU" dirty="0" smtClean="0"/>
              <a:t>.</a:t>
            </a:r>
          </a:p>
          <a:p>
            <a:endParaRPr lang="hu-HU" dirty="0"/>
          </a:p>
          <a:p>
            <a:endParaRPr lang="hu-HU" dirty="0"/>
          </a:p>
        </p:txBody>
      </p:sp>
    </p:spTree>
    <p:extLst>
      <p:ext uri="{BB962C8B-B14F-4D97-AF65-F5344CB8AC3E}">
        <p14:creationId xmlns:p14="http://schemas.microsoft.com/office/powerpoint/2010/main" xmlns="" val="19362683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0" y="58847"/>
            <a:ext cx="9108504" cy="8002191"/>
          </a:xfrm>
          <a:prstGeom prst="rect">
            <a:avLst/>
          </a:prstGeom>
        </p:spPr>
        <p:txBody>
          <a:bodyPr wrap="square">
            <a:spAutoFit/>
          </a:bodyPr>
          <a:lstStyle/>
          <a:p>
            <a:endParaRPr lang="hu-HU" dirty="0" smtClean="0"/>
          </a:p>
          <a:p>
            <a:r>
              <a:rPr lang="hu-HU" sz="2000" b="1" u="sng" dirty="0" smtClean="0"/>
              <a:t>Egyik </a:t>
            </a:r>
            <a:r>
              <a:rPr lang="hu-HU" sz="2000" b="1" u="sng" dirty="0"/>
              <a:t>államnak sem áll jogában a másikat becsmérelni vagy iránta megvetést tanúsítani, és ellenkezőleg: egyik állam sem követelheti a többiektől, hogy legnagyobbnak, legvitézebbnek vagy legerkölcsösebbnek tartsa.</a:t>
            </a:r>
          </a:p>
          <a:p>
            <a:endParaRPr lang="hu-HU" sz="2000" dirty="0" smtClean="0"/>
          </a:p>
          <a:p>
            <a:endParaRPr lang="hu-HU" sz="2000" dirty="0"/>
          </a:p>
          <a:p>
            <a:r>
              <a:rPr lang="hu-HU" sz="2000" dirty="0" smtClean="0"/>
              <a:t>Az </a:t>
            </a:r>
            <a:r>
              <a:rPr lang="hu-HU" sz="2000" dirty="0"/>
              <a:t>államfőt, mint az állam képviselőjét, legfőbb tagját a tisztelethez való jog illeti meg, jogot formálhat mindazon címekre és rangokra, melyek őt a bevett szokásnál vagy az államformájánál fogva megilletik, vagy amelyeket ellentmondás nélkül ténylegesen használt.</a:t>
            </a:r>
          </a:p>
          <a:p>
            <a:endParaRPr lang="hu-HU" sz="2000" dirty="0" smtClean="0"/>
          </a:p>
          <a:p>
            <a:r>
              <a:rPr lang="hu-HU" sz="2000" dirty="0" smtClean="0"/>
              <a:t>Egyik államnak </a:t>
            </a:r>
            <a:r>
              <a:rPr lang="hu-HU" sz="2000" dirty="0"/>
              <a:t>sincs joga más államok egyéni ismertető jegyeit – nevét, címerét,zászlóját, lobogóját – a maga részére kisajátítani vagy azokkal visszaélni</a:t>
            </a:r>
            <a:r>
              <a:rPr lang="hu-HU" sz="2000" dirty="0" smtClean="0"/>
              <a:t>.</a:t>
            </a:r>
          </a:p>
          <a:p>
            <a:endParaRPr lang="hu-HU" sz="2000" dirty="0"/>
          </a:p>
          <a:p>
            <a:r>
              <a:rPr lang="hu-HU" sz="2000" dirty="0"/>
              <a:t>Az államok jogegyenlőségéből nem következik egyenlő rangjuk és az, hogy bármely magas címet vehessenek föl. </a:t>
            </a:r>
            <a:endParaRPr lang="hu-HU" sz="2000" dirty="0" smtClean="0"/>
          </a:p>
          <a:p>
            <a:endParaRPr lang="hu-HU" sz="2000" dirty="0"/>
          </a:p>
          <a:p>
            <a:endParaRPr lang="hu-HU" sz="2000" dirty="0" smtClean="0"/>
          </a:p>
          <a:p>
            <a:r>
              <a:rPr lang="hu-HU" sz="2000" dirty="0" smtClean="0"/>
              <a:t>Minden </a:t>
            </a:r>
            <a:r>
              <a:rPr lang="hu-HU" sz="2000" dirty="0"/>
              <a:t>államnak joga van jelentőségének és hatalmi állásának megfelelő címet választani.</a:t>
            </a:r>
            <a:endParaRPr lang="hu-HU" sz="2000" dirty="0" smtClean="0"/>
          </a:p>
          <a:p>
            <a:endParaRPr lang="hu-HU" sz="2000" dirty="0"/>
          </a:p>
          <a:p>
            <a:endParaRPr lang="hu-HU" sz="2000" dirty="0" smtClean="0"/>
          </a:p>
          <a:p>
            <a:endParaRPr lang="hu-HU" sz="2000" dirty="0"/>
          </a:p>
          <a:p>
            <a:endParaRPr lang="hu-HU" sz="2000" dirty="0" smtClean="0"/>
          </a:p>
          <a:p>
            <a:endParaRPr lang="hu-HU" dirty="0"/>
          </a:p>
          <a:p>
            <a:endParaRPr lang="hu-HU" dirty="0"/>
          </a:p>
        </p:txBody>
      </p:sp>
    </p:spTree>
    <p:extLst>
      <p:ext uri="{BB962C8B-B14F-4D97-AF65-F5344CB8AC3E}">
        <p14:creationId xmlns:p14="http://schemas.microsoft.com/office/powerpoint/2010/main" xmlns="" val="38065848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0" y="335846"/>
            <a:ext cx="9144000" cy="6740307"/>
          </a:xfrm>
          <a:prstGeom prst="rect">
            <a:avLst/>
          </a:prstGeom>
        </p:spPr>
        <p:txBody>
          <a:bodyPr wrap="square">
            <a:spAutoFit/>
          </a:bodyPr>
          <a:lstStyle/>
          <a:p>
            <a:r>
              <a:rPr lang="hu-HU" b="1" u="sng" dirty="0"/>
              <a:t>Királyi </a:t>
            </a:r>
            <a:r>
              <a:rPr lang="hu-HU" b="1" u="sng" dirty="0" smtClean="0"/>
              <a:t>méltóság</a:t>
            </a:r>
          </a:p>
          <a:p>
            <a:endParaRPr lang="hu-HU" dirty="0"/>
          </a:p>
          <a:p>
            <a:r>
              <a:rPr lang="hu-HU" dirty="0"/>
              <a:t>A bevett szokásnál fogva az uralkodókat az alábbi címek és elnevezések illetik:</a:t>
            </a:r>
          </a:p>
          <a:p>
            <a:pPr marL="800100" lvl="1" indent="-342900">
              <a:buAutoNum type="arabicPeriod"/>
            </a:pPr>
            <a:r>
              <a:rPr lang="hu-HU" dirty="0" smtClean="0"/>
              <a:t>A </a:t>
            </a:r>
            <a:r>
              <a:rPr lang="hu-HU" dirty="0"/>
              <a:t>római pápát: Ő </a:t>
            </a:r>
            <a:r>
              <a:rPr lang="hu-HU" dirty="0" smtClean="0"/>
              <a:t>Szentsége</a:t>
            </a:r>
          </a:p>
          <a:p>
            <a:pPr marL="800100" lvl="1" indent="-342900">
              <a:buAutoNum type="arabicPeriod"/>
            </a:pPr>
            <a:r>
              <a:rPr lang="hu-HU" dirty="0" smtClean="0"/>
              <a:t>Császárokat </a:t>
            </a:r>
            <a:r>
              <a:rPr lang="hu-HU" dirty="0"/>
              <a:t>és királyokat: Felség</a:t>
            </a:r>
          </a:p>
          <a:p>
            <a:pPr marL="800100" lvl="1" indent="-342900">
              <a:buAutoNum type="arabicPeriod" startAt="3"/>
            </a:pPr>
            <a:r>
              <a:rPr lang="hu-HU" dirty="0" smtClean="0"/>
              <a:t>Nagyhercegeket</a:t>
            </a:r>
            <a:r>
              <a:rPr lang="hu-HU" dirty="0"/>
              <a:t>: Királyi </a:t>
            </a:r>
            <a:r>
              <a:rPr lang="hu-HU" dirty="0" smtClean="0"/>
              <a:t>Fenség</a:t>
            </a:r>
          </a:p>
          <a:p>
            <a:pPr marL="800100" lvl="1" indent="-342900">
              <a:buAutoNum type="arabicPeriod" startAt="3"/>
            </a:pPr>
            <a:r>
              <a:rPr lang="hu-HU" dirty="0" smtClean="0"/>
              <a:t>Hercegeket </a:t>
            </a:r>
            <a:r>
              <a:rPr lang="hu-HU" dirty="0"/>
              <a:t>és egyéb uralkodókat: </a:t>
            </a:r>
            <a:r>
              <a:rPr lang="hu-HU" dirty="0" smtClean="0"/>
              <a:t>Fenség</a:t>
            </a:r>
          </a:p>
          <a:p>
            <a:pPr marL="342900" indent="-342900">
              <a:buAutoNum type="arabicPeriod" startAt="4"/>
            </a:pPr>
            <a:endParaRPr lang="hu-HU" dirty="0"/>
          </a:p>
          <a:p>
            <a:r>
              <a:rPr lang="hu-HU" dirty="0"/>
              <a:t>A rangbéli uralkodók levelezésükben egymást testvérnek címezik és magukról többes számban szólnak: Mi N.N. Isten kegyelméből stb</a:t>
            </a:r>
            <a:r>
              <a:rPr lang="hu-HU" dirty="0" smtClean="0"/>
              <a:t>.</a:t>
            </a:r>
          </a:p>
          <a:p>
            <a:endParaRPr lang="hu-HU" dirty="0"/>
          </a:p>
          <a:p>
            <a:r>
              <a:rPr lang="hu-HU" dirty="0"/>
              <a:t>Minden uralkodónak joga van külön udvartartáshoz, mely részint állása emelésére, részint saját és családja személyes szolgálatára van rendelve</a:t>
            </a:r>
            <a:r>
              <a:rPr lang="hu-HU" dirty="0" smtClean="0"/>
              <a:t>.</a:t>
            </a:r>
          </a:p>
          <a:p>
            <a:endParaRPr lang="hu-HU" dirty="0"/>
          </a:p>
          <a:p>
            <a:r>
              <a:rPr lang="hu-HU" dirty="0"/>
              <a:t>Címek, rendek, nemesség osztogatása</a:t>
            </a:r>
            <a:r>
              <a:rPr lang="hu-HU" dirty="0" smtClean="0"/>
              <a:t>.</a:t>
            </a:r>
          </a:p>
          <a:p>
            <a:endParaRPr lang="hu-HU" dirty="0"/>
          </a:p>
          <a:p>
            <a:r>
              <a:rPr lang="hu-HU" dirty="0"/>
              <a:t>A királyi méltóság kitüntetésére szolgálnak még az udvari szertartások, az ünnepies fogadás, a király születés- és névnapjának közmegünneplése, a királyért elmondott egyházi imádság, halálakor általános gyász</a:t>
            </a:r>
            <a:r>
              <a:rPr lang="hu-HU" dirty="0" smtClean="0"/>
              <a:t>.</a:t>
            </a:r>
          </a:p>
          <a:p>
            <a:r>
              <a:rPr lang="hu-HU" dirty="0"/>
              <a:t>Az uralkodó házastársa részesül az uralkodó címében és rangjában, ezeket özvegységében is megtartja, de bevett szokás szerint az új uralkodó házastársa előzi őt.</a:t>
            </a:r>
          </a:p>
          <a:p>
            <a:r>
              <a:rPr lang="hu-HU" dirty="0"/>
              <a:t>Az uralkodó/államfő és házastársa nemzetközileg védett személy, idegen területen bizonyos ceremoniális vendégjog illeti meg.</a:t>
            </a:r>
          </a:p>
          <a:p>
            <a:endParaRPr lang="hu-HU" dirty="0"/>
          </a:p>
        </p:txBody>
      </p:sp>
    </p:spTree>
    <p:extLst>
      <p:ext uri="{BB962C8B-B14F-4D97-AF65-F5344CB8AC3E}">
        <p14:creationId xmlns:p14="http://schemas.microsoft.com/office/powerpoint/2010/main" xmlns="" val="25472012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lgn="l"/>
            <a:r>
              <a:rPr lang="hu-HU" sz="4000" b="1" u="sng" dirty="0"/>
              <a:t>Az államfők rangsora ma</a:t>
            </a:r>
            <a:r>
              <a:rPr lang="hu-HU" dirty="0"/>
              <a:t/>
            </a:r>
            <a:br>
              <a:rPr lang="hu-HU" dirty="0"/>
            </a:br>
            <a:endParaRPr lang="hu-HU" dirty="0"/>
          </a:p>
        </p:txBody>
      </p:sp>
      <p:sp>
        <p:nvSpPr>
          <p:cNvPr id="3" name="Tartalom helye 2"/>
          <p:cNvSpPr>
            <a:spLocks noGrp="1"/>
          </p:cNvSpPr>
          <p:nvPr>
            <p:ph idx="1"/>
          </p:nvPr>
        </p:nvSpPr>
        <p:spPr/>
        <p:txBody>
          <a:bodyPr>
            <a:normAutofit fontScale="77500" lnSpcReduction="20000"/>
          </a:bodyPr>
          <a:lstStyle/>
          <a:p>
            <a:r>
              <a:rPr lang="hu-HU" dirty="0" smtClean="0"/>
              <a:t>A </a:t>
            </a:r>
            <a:r>
              <a:rPr lang="hu-HU" dirty="0"/>
              <a:t>nemzetközi protokoll szerint az államfő az első a listán; az uralkodók általában előzik a köztársasági elnököket, az azonos rangú államfők pedig hivatalba lépésük ideje alapján rangsorolnak. Az adott helyen megállapított rangsort befolyásolja az alkalom és a nemzeti sajátosságok, a nemzetközi eseményt rendező ország protokoll előírásai is. A nemzetközi szervezetek sajátos belső protokollt használnak.</a:t>
            </a:r>
          </a:p>
          <a:p>
            <a:r>
              <a:rPr lang="hu-HU" dirty="0"/>
              <a:t>Az ábécé-sorrend</a:t>
            </a:r>
          </a:p>
          <a:p>
            <a:r>
              <a:rPr lang="hu-HU" dirty="0"/>
              <a:t>A konferenciákon és a kongresszusokon, amelyeken államfők és teljes jogú meghatalmazott küldöttek vesznek részt, elsőként a hivatalos nyelvet határozzák meg, majd a résztvevő országokat ábécé-sorrendbe állítják. Pl.:  ENSZ, NATO, EU</a:t>
            </a:r>
          </a:p>
          <a:p>
            <a:endParaRPr lang="hu-HU" dirty="0"/>
          </a:p>
        </p:txBody>
      </p:sp>
    </p:spTree>
    <p:extLst>
      <p:ext uri="{BB962C8B-B14F-4D97-AF65-F5344CB8AC3E}">
        <p14:creationId xmlns:p14="http://schemas.microsoft.com/office/powerpoint/2010/main" xmlns="" val="3849460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a:t>HIVATALOS RENDEZVÉNYEK PROTOKOLLJA</a:t>
            </a:r>
          </a:p>
        </p:txBody>
      </p:sp>
      <p:sp>
        <p:nvSpPr>
          <p:cNvPr id="3" name="Tartalom helye 2"/>
          <p:cNvSpPr>
            <a:spLocks noGrp="1"/>
          </p:cNvSpPr>
          <p:nvPr>
            <p:ph idx="1"/>
          </p:nvPr>
        </p:nvSpPr>
        <p:spPr/>
        <p:txBody>
          <a:bodyPr>
            <a:normAutofit fontScale="85000" lnSpcReduction="20000"/>
          </a:bodyPr>
          <a:lstStyle/>
          <a:p>
            <a:r>
              <a:rPr lang="hu-HU" dirty="0"/>
              <a:t>Hivatalos rendezvény az, melyet jogszabály ír elő, vagy amelyet egy közhatalmi szervezet kezdeményez. Egy ilyen ünnepség szervezése alkalmat ad a közösség számára, hogy felidézze és megerősítse elkötelezettségét a közös értékek, hagyományok iránt. </a:t>
            </a:r>
          </a:p>
          <a:p>
            <a:r>
              <a:rPr lang="hu-HU" dirty="0"/>
              <a:t>A protokollszabályok betartása és betartatása, a zászlódísz, a koszorúk elhelyezése érzékeny pontot érinthet egy nyilvános hivatalos rendezvényen. A jogszabályok, az előírások betartása, de főként a hazai és a helyi szokások, a gyakorlat és a jó modor az, mely a legnagyobb segítség egy sikeres ünnepség megrendezéséhez.</a:t>
            </a:r>
          </a:p>
          <a:p>
            <a:endParaRPr lang="hu-HU" dirty="0"/>
          </a:p>
        </p:txBody>
      </p:sp>
    </p:spTree>
    <p:extLst>
      <p:ext uri="{BB962C8B-B14F-4D97-AF65-F5344CB8AC3E}">
        <p14:creationId xmlns:p14="http://schemas.microsoft.com/office/powerpoint/2010/main" xmlns="" val="3381141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a:t>RENDEZVÉNYTIPUSOK</a:t>
            </a:r>
          </a:p>
        </p:txBody>
      </p:sp>
      <p:sp>
        <p:nvSpPr>
          <p:cNvPr id="3" name="Tartalom helye 2"/>
          <p:cNvSpPr>
            <a:spLocks noGrp="1"/>
          </p:cNvSpPr>
          <p:nvPr>
            <p:ph idx="1"/>
          </p:nvPr>
        </p:nvSpPr>
        <p:spPr/>
        <p:txBody>
          <a:bodyPr/>
          <a:lstStyle/>
          <a:p>
            <a:r>
              <a:rPr lang="hu-HU" dirty="0"/>
              <a:t>Hivatalos megemlékezések:</a:t>
            </a:r>
          </a:p>
          <a:p>
            <a:endParaRPr lang="hu-HU" dirty="0"/>
          </a:p>
          <a:p>
            <a:r>
              <a:rPr lang="hu-HU" dirty="0"/>
              <a:t>A nemzeti megemlékező rendezvények célja az adott esemény, annak szereplőinek vagy áldozatainak felidézése, az eseményhez kapcsolódó közös nemzeti emlékezet fenntartása és erősítése.</a:t>
            </a:r>
          </a:p>
          <a:p>
            <a:endParaRPr lang="hu-HU" dirty="0"/>
          </a:p>
          <a:p>
            <a:endParaRPr lang="hu-HU" dirty="0"/>
          </a:p>
        </p:txBody>
      </p:sp>
    </p:spTree>
    <p:extLst>
      <p:ext uri="{BB962C8B-B14F-4D97-AF65-F5344CB8AC3E}">
        <p14:creationId xmlns:p14="http://schemas.microsoft.com/office/powerpoint/2010/main" xmlns="" val="27131965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r>
              <a:rPr lang="hu-HU" b="1" dirty="0"/>
              <a:t>Állami </a:t>
            </a:r>
            <a:r>
              <a:rPr lang="hu-HU" b="1" dirty="0" smtClean="0"/>
              <a:t>ünnepek </a:t>
            </a:r>
            <a:endParaRPr lang="hu-HU" b="1" dirty="0"/>
          </a:p>
        </p:txBody>
      </p:sp>
      <p:sp>
        <p:nvSpPr>
          <p:cNvPr id="3" name="Alcím 2"/>
          <p:cNvSpPr>
            <a:spLocks noGrp="1"/>
          </p:cNvSpPr>
          <p:nvPr>
            <p:ph type="subTitle" idx="1"/>
          </p:nvPr>
        </p:nvSpPr>
        <p:spPr/>
        <p:txBody>
          <a:bodyPr/>
          <a:lstStyle/>
          <a:p>
            <a:r>
              <a:rPr lang="hu-HU" b="1" dirty="0"/>
              <a:t>emléknapok</a:t>
            </a:r>
          </a:p>
        </p:txBody>
      </p:sp>
    </p:spTree>
    <p:extLst>
      <p:ext uri="{BB962C8B-B14F-4D97-AF65-F5344CB8AC3E}">
        <p14:creationId xmlns:p14="http://schemas.microsoft.com/office/powerpoint/2010/main" xmlns="" val="24110082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0" y="-1741646"/>
            <a:ext cx="9144000" cy="8125301"/>
          </a:xfrm>
          <a:prstGeom prst="rect">
            <a:avLst/>
          </a:prstGeom>
        </p:spPr>
        <p:txBody>
          <a:bodyPr wrap="square">
            <a:spAutoFit/>
          </a:bodyPr>
          <a:lstStyle/>
          <a:p>
            <a:endParaRPr lang="hu-HU" dirty="0" smtClean="0"/>
          </a:p>
          <a:p>
            <a:endParaRPr lang="hu-HU" dirty="0"/>
          </a:p>
          <a:p>
            <a:endParaRPr lang="hu-HU" dirty="0" smtClean="0"/>
          </a:p>
          <a:p>
            <a:endParaRPr lang="hu-HU" dirty="0"/>
          </a:p>
          <a:p>
            <a:endParaRPr lang="hu-HU" dirty="0" smtClean="0"/>
          </a:p>
          <a:p>
            <a:endParaRPr lang="hu-HU" dirty="0"/>
          </a:p>
          <a:p>
            <a:endParaRPr lang="hu-HU" dirty="0" smtClean="0"/>
          </a:p>
          <a:p>
            <a:endParaRPr lang="hu-HU" dirty="0" smtClean="0"/>
          </a:p>
          <a:p>
            <a:r>
              <a:rPr lang="hu-HU" dirty="0" smtClean="0"/>
              <a:t>1</a:t>
            </a:r>
            <a:r>
              <a:rPr lang="hu-HU" dirty="0"/>
              <a:t>.	A Magyarországi Németek Elhurcolásának és Elűzetésének Emléknapja (január 19.) </a:t>
            </a:r>
          </a:p>
          <a:p>
            <a:r>
              <a:rPr lang="hu-HU" dirty="0"/>
              <a:t>Jogalap: 103/2013. (XII. 20.) Országgyűlési </a:t>
            </a:r>
            <a:r>
              <a:rPr lang="hu-HU" dirty="0" smtClean="0"/>
              <a:t>határozat</a:t>
            </a:r>
          </a:p>
          <a:p>
            <a:endParaRPr lang="hu-HU" dirty="0"/>
          </a:p>
          <a:p>
            <a:r>
              <a:rPr lang="hu-HU" dirty="0"/>
              <a:t>2.	A kommunizmus áldozatainak emléknapja (február 25.)</a:t>
            </a:r>
          </a:p>
          <a:p>
            <a:r>
              <a:rPr lang="hu-HU" dirty="0"/>
              <a:t>Az Országgyűlés 2000. június 16-án elfogadott határozatával minden év február 25-ét a Kommunizmus Áldozatainak Emléknapjává nyilvánította. (58/2000. (VI. 16.) Országgyűlési határozat) 1947-ben ezen a napon Kovács Bélát, a Független Kisgazdapárt főtitkárát a megszálló szovjet hatóságok jogellenesen letartóztatták, majd a Szovjetunióba hurcolták. A mentelmi jogától megfosztott képviselő nyolc évet töltött börtönökben és munkatáborokban</a:t>
            </a:r>
            <a:r>
              <a:rPr lang="hu-HU" dirty="0" smtClean="0"/>
              <a:t>.</a:t>
            </a:r>
          </a:p>
          <a:p>
            <a:endParaRPr lang="hu-HU" dirty="0"/>
          </a:p>
          <a:p>
            <a:r>
              <a:rPr lang="hu-HU" dirty="0"/>
              <a:t>3.	Az 1848-49-es Forradalom és Szabadságharc évfordulója (március 15.)</a:t>
            </a:r>
          </a:p>
          <a:p>
            <a:r>
              <a:rPr lang="hu-HU" dirty="0"/>
              <a:t>Nemzeti ünnep az 1848-as Forradalom és Szabadságharc emlékére (Alaptörvény Alapvetés J) cikk (1) bekezdés a) pont</a:t>
            </a:r>
            <a:r>
              <a:rPr lang="hu-HU" dirty="0" smtClean="0"/>
              <a:t>)</a:t>
            </a:r>
          </a:p>
          <a:p>
            <a:endParaRPr lang="hu-HU" dirty="0"/>
          </a:p>
          <a:p>
            <a:r>
              <a:rPr lang="hu-HU" dirty="0"/>
              <a:t>4.	A Holokauszt magyarországi áldozatainak emléknapja (április 16.)</a:t>
            </a:r>
          </a:p>
          <a:p>
            <a:r>
              <a:rPr lang="hu-HU" dirty="0"/>
              <a:t>2001 óta minden év április 16-án a holokauszt magyarországi áldozataira emlékezünk. (1/2004. (IV. 6.) Országgyűlés politikai nyilatkozat) 1944-ben e napon kezdődött meg a magyarországi zsidók gettókba tömörítése Kárpátalján. Az ezt követő hónapok során több mint 400 000 zsidót zártak gyűjtőtáborokba, majd hurcoltak el Magyarországról </a:t>
            </a:r>
            <a:r>
              <a:rPr lang="hu-HU" dirty="0" err="1"/>
              <a:t>Auschwitz-Birkenauba</a:t>
            </a:r>
            <a:r>
              <a:rPr lang="hu-HU" dirty="0"/>
              <a:t>. Később a nemzetiszocialista rendszer más csoportokat is üldözött vagy próbált megsemmisíteni, így a romákat, a fogyatékkal élőket, a homoszexuálisokat és a rendszer politikai ellenségeit.</a:t>
            </a:r>
          </a:p>
        </p:txBody>
      </p:sp>
    </p:spTree>
    <p:extLst>
      <p:ext uri="{BB962C8B-B14F-4D97-AF65-F5344CB8AC3E}">
        <p14:creationId xmlns:p14="http://schemas.microsoft.com/office/powerpoint/2010/main" xmlns="" val="29842201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0" y="-633650"/>
            <a:ext cx="9144000" cy="9510296"/>
          </a:xfrm>
          <a:prstGeom prst="rect">
            <a:avLst/>
          </a:prstGeom>
        </p:spPr>
        <p:txBody>
          <a:bodyPr wrap="square">
            <a:spAutoFit/>
          </a:bodyPr>
          <a:lstStyle/>
          <a:p>
            <a:endParaRPr lang="hu-HU" dirty="0" smtClean="0"/>
          </a:p>
          <a:p>
            <a:endParaRPr lang="hu-HU" dirty="0"/>
          </a:p>
          <a:p>
            <a:endParaRPr lang="hu-HU" dirty="0"/>
          </a:p>
          <a:p>
            <a:r>
              <a:rPr lang="hu-HU" dirty="0" smtClean="0"/>
              <a:t>5</a:t>
            </a:r>
            <a:r>
              <a:rPr lang="hu-HU" dirty="0"/>
              <a:t>.	Magyar Hősök Emlékünnepe (Május utolsó vasárnapja)</a:t>
            </a:r>
          </a:p>
          <a:p>
            <a:r>
              <a:rPr lang="hu-HU" dirty="0"/>
              <a:t>A magyar hősök emlékének megörökítéséről és a Magyar Hősök Emlékünnepéről szóló 2001. évi. LXIII. </a:t>
            </a:r>
            <a:r>
              <a:rPr lang="hu-HU" dirty="0" smtClean="0"/>
              <a:t>Törvény</a:t>
            </a:r>
          </a:p>
          <a:p>
            <a:endParaRPr lang="hu-HU" dirty="0"/>
          </a:p>
          <a:p>
            <a:r>
              <a:rPr lang="hu-HU" dirty="0"/>
              <a:t>6.	Nemzeti összetartozás napja (június 4.)</a:t>
            </a:r>
          </a:p>
          <a:p>
            <a:r>
              <a:rPr lang="hu-HU" dirty="0"/>
              <a:t>Június 4-én, az 1920-as trianoni békediktátum aláírásának évfordulóján nemzetünk határokon átívelő egységére emlékezünk. (101/2010. (X. 21.) Országgyűlési határozat</a:t>
            </a:r>
            <a:r>
              <a:rPr lang="hu-HU" dirty="0" smtClean="0"/>
              <a:t>)</a:t>
            </a:r>
          </a:p>
          <a:p>
            <a:endParaRPr lang="hu-HU" dirty="0"/>
          </a:p>
          <a:p>
            <a:r>
              <a:rPr lang="hu-HU" dirty="0"/>
              <a:t>7.	Nagy Imre és mártírtársai újratemetésének emléknapja (június 16.)</a:t>
            </a:r>
          </a:p>
          <a:p>
            <a:r>
              <a:rPr lang="hu-HU" dirty="0"/>
              <a:t>Több évtizedes néma gyász és eltemetett fájdalom után, 1989. június 16-án Nagy Imre egykori miniszterelnök és a jeltelen sírba temetett áldozatok végre valódi megnyugvásra lelhettek. Az esemény jelképezi a hazugság erőszakos, évtizedekig tartó hatalmának megszűnését, az igazság és a szabadság eszményeinek érvényre jutását. Az újratemetés méltó szimbóluma a rendszerváltoztatás ígéretének és a demokratikus Magyarország létrejöttének.(59/2002. (IX. 20.) OGY határozat az 1956. évi forradalom és szabadságharc eseményeivel, valamint Nagy Imre miniszterelnök mártírhalálával összefüggő történelmi ünnepnapok méltó megünnepléséről </a:t>
            </a:r>
            <a:r>
              <a:rPr lang="hu-HU" dirty="0" smtClean="0"/>
              <a:t>)</a:t>
            </a:r>
          </a:p>
          <a:p>
            <a:endParaRPr lang="hu-HU" dirty="0" smtClean="0"/>
          </a:p>
          <a:p>
            <a:r>
              <a:rPr lang="hu-HU" dirty="0"/>
              <a:t>8.	A nándorfehérvári diadal emléknapja (július 22.)</a:t>
            </a:r>
          </a:p>
          <a:p>
            <a:r>
              <a:rPr lang="hu-HU" dirty="0"/>
              <a:t>A nándorfehérvári diadal a magyar-oszmán/török háborúk egyik legjelentősebb eseménye. 1456. július 4–21. között a keresztény magyar és szerb katonák, Szilágyi Mihály vezetésével hősiesen védték Nándorfehérvár várát II. Mehmed török szultán hatalmas túlerőben lévő seregével szemben, majd július 22-én, Hunyadi János és Kapisztrán János vezetésével a vár melletti csatában győzelmet arattak az oszmán/ török csapatok felett. (58/2011. (VII.7.) Országgyűlési határozat) </a:t>
            </a:r>
          </a:p>
          <a:p>
            <a:endParaRPr lang="hu-HU" dirty="0"/>
          </a:p>
          <a:p>
            <a:endParaRPr lang="hu-HU" dirty="0" smtClean="0"/>
          </a:p>
          <a:p>
            <a:endParaRPr lang="hu-HU" dirty="0"/>
          </a:p>
          <a:p>
            <a:endParaRPr lang="hu-HU" dirty="0" smtClean="0"/>
          </a:p>
          <a:p>
            <a:endParaRPr lang="hu-HU" dirty="0"/>
          </a:p>
          <a:p>
            <a:endParaRPr lang="hu-HU" dirty="0" smtClean="0"/>
          </a:p>
          <a:p>
            <a:endParaRPr lang="hu-HU" dirty="0"/>
          </a:p>
        </p:txBody>
      </p:sp>
    </p:spTree>
    <p:extLst>
      <p:ext uri="{BB962C8B-B14F-4D97-AF65-F5344CB8AC3E}">
        <p14:creationId xmlns:p14="http://schemas.microsoft.com/office/powerpoint/2010/main" xmlns="" val="32908482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0" y="-1880145"/>
            <a:ext cx="9144000" cy="8402300"/>
          </a:xfrm>
          <a:prstGeom prst="rect">
            <a:avLst/>
          </a:prstGeom>
        </p:spPr>
        <p:txBody>
          <a:bodyPr wrap="square">
            <a:spAutoFit/>
          </a:bodyPr>
          <a:lstStyle/>
          <a:p>
            <a:endParaRPr lang="hu-HU" dirty="0" smtClean="0"/>
          </a:p>
          <a:p>
            <a:endParaRPr lang="hu-HU" dirty="0"/>
          </a:p>
          <a:p>
            <a:endParaRPr lang="hu-HU" dirty="0" smtClean="0"/>
          </a:p>
          <a:p>
            <a:endParaRPr lang="hu-HU" dirty="0"/>
          </a:p>
          <a:p>
            <a:endParaRPr lang="hu-HU" dirty="0" smtClean="0"/>
          </a:p>
          <a:p>
            <a:endParaRPr lang="hu-HU" dirty="0"/>
          </a:p>
          <a:p>
            <a:endParaRPr lang="hu-HU" dirty="0" smtClean="0"/>
          </a:p>
          <a:p>
            <a:endParaRPr lang="hu-HU" dirty="0"/>
          </a:p>
          <a:p>
            <a:r>
              <a:rPr lang="hu-HU" dirty="0" smtClean="0"/>
              <a:t>9</a:t>
            </a:r>
            <a:r>
              <a:rPr lang="hu-HU" dirty="0"/>
              <a:t>.	Államalapító Szent István ünnepe (augusztus 20.)</a:t>
            </a:r>
          </a:p>
          <a:p>
            <a:r>
              <a:rPr lang="hu-HU" dirty="0"/>
              <a:t>Augusztus 20-án I. István szentté avatásának napjára (1083. augusztus 20.) emlékezünk, amely 1991-től államalapító Szent István napjaként ismét hivatalos állami ünnep. (Alaptörvény Alapvetésének J) cikk (1) bekezdés b) pont</a:t>
            </a:r>
            <a:r>
              <a:rPr lang="hu-HU" dirty="0" smtClean="0"/>
              <a:t>)</a:t>
            </a:r>
          </a:p>
          <a:p>
            <a:endParaRPr lang="hu-HU" dirty="0"/>
          </a:p>
          <a:p>
            <a:r>
              <a:rPr lang="hu-HU" dirty="0"/>
              <a:t>10.	Aradi Vértanúk Emléknapja (október 6.)</a:t>
            </a:r>
          </a:p>
          <a:p>
            <a:r>
              <a:rPr lang="hu-HU" dirty="0"/>
              <a:t>Az aradi vértanúkat a szabadságharc bukása után, 1849. október 6-án végezték ki, a bécsi forradalom és Theodor </a:t>
            </a:r>
            <a:r>
              <a:rPr lang="hu-HU" dirty="0" err="1"/>
              <a:t>Baillet</a:t>
            </a:r>
            <a:r>
              <a:rPr lang="hu-HU" dirty="0"/>
              <a:t> von </a:t>
            </a:r>
            <a:r>
              <a:rPr lang="hu-HU" dirty="0" err="1"/>
              <a:t>Latour</a:t>
            </a:r>
            <a:r>
              <a:rPr lang="hu-HU" dirty="0"/>
              <a:t> császári hadügyminiszter meggyilkolásának első évfordulóján. Azóta a forradalom és szabadságharc vérbefojtásának gyásznapjaként emlékezünk október 6-ára.  (A nemzeti gyászról szóló 237/2001. (XII.10.) Korm. rendelet</a:t>
            </a:r>
            <a:r>
              <a:rPr lang="hu-HU" dirty="0" smtClean="0"/>
              <a:t>)</a:t>
            </a:r>
          </a:p>
          <a:p>
            <a:endParaRPr lang="hu-HU" dirty="0"/>
          </a:p>
          <a:p>
            <a:r>
              <a:rPr lang="hu-HU" dirty="0"/>
              <a:t>11.	A szabadság napja az 1956-os Forradalom és Szabadságharc Évfordulója (október 23.)</a:t>
            </a:r>
          </a:p>
          <a:p>
            <a:r>
              <a:rPr lang="hu-HU" dirty="0"/>
              <a:t>Október 23-án emlékezünk az 1956-os forradalomra és szabadságharcra, amely a magyar nép a sztálinista diktatúra elleni forradalma és a szovjet meg¬szállás ellen folytatott szabadságharca, a 20. századi magyar történelem egyik legmeghatározóbb eseménye volt. A honlapon megtalálhatóak a nemzeti ünnep programjai, történelmi kronológia, korhű röplapok, személyes történetek, valamint egy kvíz 1956 eseményeihez kapcsolódóan. (Alaptörvény Alapvetés J) cikk (1) bekezdés c) pont</a:t>
            </a:r>
            <a:r>
              <a:rPr lang="hu-HU" dirty="0" smtClean="0"/>
              <a:t>)</a:t>
            </a:r>
          </a:p>
          <a:p>
            <a:endParaRPr lang="hu-HU" dirty="0"/>
          </a:p>
          <a:p>
            <a:r>
              <a:rPr lang="hu-HU" dirty="0"/>
              <a:t>12.	A Nemzeti Gyász Napja  (november 4.)</a:t>
            </a:r>
          </a:p>
          <a:p>
            <a:r>
              <a:rPr lang="hu-HU" dirty="0"/>
              <a:t>Az 1956-os Forradalom és Szabadságharc leverésének emléknapja.(A nemzeti gyászról szóló 237/2001. (XII. 10.) Korm. rendelet)</a:t>
            </a:r>
          </a:p>
        </p:txBody>
      </p:sp>
    </p:spTree>
    <p:extLst>
      <p:ext uri="{BB962C8B-B14F-4D97-AF65-F5344CB8AC3E}">
        <p14:creationId xmlns:p14="http://schemas.microsoft.com/office/powerpoint/2010/main" xmlns="" val="24441543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36512" y="1166843"/>
            <a:ext cx="9180512" cy="5539978"/>
          </a:xfrm>
          <a:prstGeom prst="rect">
            <a:avLst/>
          </a:prstGeom>
        </p:spPr>
        <p:txBody>
          <a:bodyPr wrap="square">
            <a:spAutoFit/>
          </a:bodyPr>
          <a:lstStyle/>
          <a:p>
            <a:pPr marL="342900" indent="-342900">
              <a:buAutoNum type="arabicPeriod" startAt="13"/>
            </a:pPr>
            <a:r>
              <a:rPr lang="hu-HU" dirty="0" smtClean="0"/>
              <a:t>A </a:t>
            </a:r>
            <a:r>
              <a:rPr lang="hu-HU" dirty="0"/>
              <a:t>Szovjetunióba Hurcolt Magyar Politikai Rabok és Kényszermunkások Emléknapja november 25. (41/2012. (V. 25.) Országgyűlési határozat</a:t>
            </a:r>
            <a:r>
              <a:rPr lang="hu-HU" dirty="0" smtClean="0"/>
              <a:t>)</a:t>
            </a:r>
          </a:p>
          <a:p>
            <a:pPr marL="342900" indent="-342900">
              <a:buAutoNum type="arabicPeriod" startAt="13"/>
            </a:pPr>
            <a:endParaRPr lang="hu-HU" dirty="0"/>
          </a:p>
          <a:p>
            <a:pPr marL="342900" indent="-342900">
              <a:buAutoNum type="arabicPeriod" startAt="13"/>
            </a:pPr>
            <a:endParaRPr lang="hu-HU" dirty="0"/>
          </a:p>
          <a:p>
            <a:r>
              <a:rPr lang="hu-HU" dirty="0"/>
              <a:t>14.	Magyarország Karácsonya (Korm. határozat 1.b) pont </a:t>
            </a:r>
            <a:r>
              <a:rPr lang="hu-HU" dirty="0" err="1"/>
              <a:t>bk</a:t>
            </a:r>
            <a:r>
              <a:rPr lang="hu-HU" dirty="0"/>
              <a:t>) alpont)</a:t>
            </a:r>
          </a:p>
          <a:p>
            <a:endParaRPr lang="hu-HU" dirty="0" smtClean="0"/>
          </a:p>
          <a:p>
            <a:endParaRPr lang="hu-HU" dirty="0"/>
          </a:p>
          <a:p>
            <a:endParaRPr lang="hu-HU" dirty="0" smtClean="0"/>
          </a:p>
          <a:p>
            <a:endParaRPr lang="hu-HU" dirty="0"/>
          </a:p>
          <a:p>
            <a:r>
              <a:rPr lang="hu-HU" sz="2400" dirty="0"/>
              <a:t>Ezeket a megemlékezéseket jogszabály írja elő és a közösségeket a kormánymegbízott felkéri a megünneplésére. </a:t>
            </a:r>
            <a:endParaRPr lang="hu-HU" sz="2400" dirty="0" smtClean="0"/>
          </a:p>
          <a:p>
            <a:endParaRPr lang="hu-HU" sz="2400" dirty="0"/>
          </a:p>
          <a:p>
            <a:r>
              <a:rPr lang="hu-HU" sz="2400" dirty="0" smtClean="0"/>
              <a:t>A </a:t>
            </a:r>
            <a:r>
              <a:rPr lang="hu-HU" sz="2400" dirty="0"/>
              <a:t>nemzeti ünnepek megtartása természetes, a többi eseményről nem emlékezik meg minden közösség miden évben. </a:t>
            </a:r>
            <a:endParaRPr lang="hu-HU" sz="2400" dirty="0" smtClean="0"/>
          </a:p>
          <a:p>
            <a:endParaRPr lang="hu-HU" sz="2400" dirty="0"/>
          </a:p>
          <a:p>
            <a:r>
              <a:rPr lang="hu-HU" sz="2400" dirty="0" smtClean="0"/>
              <a:t>Ugyancsak </a:t>
            </a:r>
            <a:r>
              <a:rPr lang="hu-HU" sz="2400" dirty="0"/>
              <a:t>a közösség történelmétől és hagyományaitól függ, hogy a nem kötelezően előírt megemlékezések közül melyikeket tartja meg.</a:t>
            </a:r>
          </a:p>
        </p:txBody>
      </p:sp>
    </p:spTree>
    <p:extLst>
      <p:ext uri="{BB962C8B-B14F-4D97-AF65-F5344CB8AC3E}">
        <p14:creationId xmlns:p14="http://schemas.microsoft.com/office/powerpoint/2010/main" xmlns="" val="36653664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lgn="l"/>
            <a:r>
              <a:rPr lang="hu-HU" sz="4000" b="1" u="sng" dirty="0"/>
              <a:t>Egyéb rendezvények:</a:t>
            </a:r>
            <a:r>
              <a:rPr lang="hu-HU" dirty="0"/>
              <a:t/>
            </a:r>
            <a:br>
              <a:rPr lang="hu-HU" dirty="0"/>
            </a:br>
            <a:endParaRPr lang="hu-HU" dirty="0"/>
          </a:p>
        </p:txBody>
      </p:sp>
      <p:sp>
        <p:nvSpPr>
          <p:cNvPr id="3" name="Tartalom helye 2"/>
          <p:cNvSpPr>
            <a:spLocks noGrp="1"/>
          </p:cNvSpPr>
          <p:nvPr>
            <p:ph idx="1"/>
          </p:nvPr>
        </p:nvSpPr>
        <p:spPr/>
        <p:txBody>
          <a:bodyPr>
            <a:normAutofit lnSpcReduction="10000"/>
          </a:bodyPr>
          <a:lstStyle/>
          <a:p>
            <a:r>
              <a:rPr lang="hu-HU" dirty="0" smtClean="0"/>
              <a:t>A </a:t>
            </a:r>
            <a:r>
              <a:rPr lang="hu-HU" dirty="0"/>
              <a:t>hivatalos nemzeti rendezvényeken kívül a polgármesterek szabadon </a:t>
            </a:r>
            <a:r>
              <a:rPr lang="hu-HU" dirty="0" smtClean="0"/>
              <a:t>dönthetnek </a:t>
            </a:r>
            <a:r>
              <a:rPr lang="hu-HU" dirty="0"/>
              <a:t>állampolgárok, helyi és központi hivatalos személyiségek fogadásáról a különféle, általuk szervezett helyi rendezvényeken (avatás, jókívánságok átadása, köszöntések, megemlékezések, falunap). </a:t>
            </a:r>
            <a:endParaRPr lang="hu-HU" dirty="0" smtClean="0"/>
          </a:p>
          <a:p>
            <a:r>
              <a:rPr lang="hu-HU" dirty="0" smtClean="0"/>
              <a:t>A </a:t>
            </a:r>
            <a:r>
              <a:rPr lang="hu-HU" dirty="0" smtClean="0"/>
              <a:t>hivatalos protokoll </a:t>
            </a:r>
            <a:r>
              <a:rPr lang="hu-HU" dirty="0"/>
              <a:t>megtartása ezeken is kötelező.</a:t>
            </a:r>
          </a:p>
          <a:p>
            <a:endParaRPr lang="hu-HU" dirty="0"/>
          </a:p>
        </p:txBody>
      </p:sp>
    </p:spTree>
    <p:extLst>
      <p:ext uri="{BB962C8B-B14F-4D97-AF65-F5344CB8AC3E}">
        <p14:creationId xmlns:p14="http://schemas.microsoft.com/office/powerpoint/2010/main" xmlns="" val="20760817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r>
              <a:rPr lang="hu-HU" b="1" dirty="0"/>
              <a:t>RANGOK ÉS ELSŐBBSÉGEK</a:t>
            </a:r>
          </a:p>
        </p:txBody>
      </p:sp>
      <p:sp>
        <p:nvSpPr>
          <p:cNvPr id="3" name="Alcím 2"/>
          <p:cNvSpPr>
            <a:spLocks noGrp="1"/>
          </p:cNvSpPr>
          <p:nvPr>
            <p:ph type="subTitle" idx="1"/>
          </p:nvPr>
        </p:nvSpPr>
        <p:spPr/>
        <p:txBody>
          <a:bodyPr/>
          <a:lstStyle/>
          <a:p>
            <a:r>
              <a:rPr lang="hu-HU" b="1" dirty="0" smtClean="0"/>
              <a:t>Főszabály,a </a:t>
            </a:r>
            <a:r>
              <a:rPr lang="hu-HU" b="1" dirty="0"/>
              <a:t>testületek és személyek rangsorolása, ha a rendezvényt Budapesten szervezik:</a:t>
            </a:r>
          </a:p>
        </p:txBody>
      </p:sp>
    </p:spTree>
    <p:extLst>
      <p:ext uri="{BB962C8B-B14F-4D97-AF65-F5344CB8AC3E}">
        <p14:creationId xmlns:p14="http://schemas.microsoft.com/office/powerpoint/2010/main" xmlns="" val="19403072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0" y="-243408"/>
            <a:ext cx="9144000" cy="7017306"/>
          </a:xfrm>
          <a:prstGeom prst="rect">
            <a:avLst/>
          </a:prstGeom>
        </p:spPr>
        <p:txBody>
          <a:bodyPr wrap="square">
            <a:spAutoFit/>
          </a:bodyPr>
          <a:lstStyle/>
          <a:p>
            <a:endParaRPr lang="hu-HU" dirty="0" smtClean="0"/>
          </a:p>
          <a:p>
            <a:endParaRPr lang="hu-HU" dirty="0"/>
          </a:p>
          <a:p>
            <a:r>
              <a:rPr lang="hu-HU" dirty="0" smtClean="0"/>
              <a:t>1</a:t>
            </a:r>
            <a:r>
              <a:rPr lang="hu-HU" dirty="0"/>
              <a:t>.	Köztársasági elnök</a:t>
            </a:r>
          </a:p>
          <a:p>
            <a:r>
              <a:rPr lang="hu-HU" dirty="0"/>
              <a:t>2.	Miniszterelnök</a:t>
            </a:r>
          </a:p>
          <a:p>
            <a:r>
              <a:rPr lang="hu-HU" dirty="0"/>
              <a:t>3.	Az Országgyűlés elnöke</a:t>
            </a:r>
          </a:p>
          <a:p>
            <a:r>
              <a:rPr lang="hu-HU" dirty="0"/>
              <a:t>4.	A korábbi köztársasági elnökök hivatali idejük sorrendjében</a:t>
            </a:r>
          </a:p>
          <a:p>
            <a:r>
              <a:rPr lang="hu-HU" dirty="0"/>
              <a:t>5.	A Kormány tagjai belső rangsoruk szerint</a:t>
            </a:r>
          </a:p>
          <a:p>
            <a:r>
              <a:rPr lang="hu-HU" dirty="0"/>
              <a:t>6.	A korábbi miniszterelnökök hivatali idejük sorrendjében</a:t>
            </a:r>
          </a:p>
          <a:p>
            <a:r>
              <a:rPr lang="hu-HU" dirty="0"/>
              <a:t>7.	Az Alkotmánybíróság elnöke</a:t>
            </a:r>
          </a:p>
          <a:p>
            <a:r>
              <a:rPr lang="hu-HU" dirty="0"/>
              <a:t>8.	A Kúria elnöke</a:t>
            </a:r>
          </a:p>
          <a:p>
            <a:r>
              <a:rPr lang="hu-HU" dirty="0"/>
              <a:t>9.	A legfőbb ügyész</a:t>
            </a:r>
          </a:p>
          <a:p>
            <a:r>
              <a:rPr lang="hu-HU" dirty="0"/>
              <a:t>10.	Az Országgyűlés alelnökei</a:t>
            </a:r>
          </a:p>
          <a:p>
            <a:r>
              <a:rPr lang="hu-HU" dirty="0"/>
              <a:t>11.	Az Országgyűlési pártok elnökei, frakcióvezetői</a:t>
            </a:r>
          </a:p>
          <a:p>
            <a:r>
              <a:rPr lang="hu-HU" dirty="0"/>
              <a:t>12.	Képviselők</a:t>
            </a:r>
          </a:p>
          <a:p>
            <a:r>
              <a:rPr lang="hu-HU" dirty="0"/>
              <a:t>13.	Az Európai Parlament képviselői</a:t>
            </a:r>
          </a:p>
          <a:p>
            <a:r>
              <a:rPr lang="hu-HU" dirty="0"/>
              <a:t>14.	Nemzetiségi szószólók</a:t>
            </a:r>
          </a:p>
          <a:p>
            <a:r>
              <a:rPr lang="hu-HU" dirty="0"/>
              <a:t>15.	Az Állami Számvevőszék elnöke, alelnöke</a:t>
            </a:r>
          </a:p>
          <a:p>
            <a:r>
              <a:rPr lang="hu-HU" dirty="0"/>
              <a:t>16.	Az Alkotmánybíróság tagjai</a:t>
            </a:r>
          </a:p>
          <a:p>
            <a:r>
              <a:rPr lang="hu-HU" dirty="0"/>
              <a:t>17.	Az OGY biztosok </a:t>
            </a:r>
          </a:p>
          <a:p>
            <a:r>
              <a:rPr lang="hu-HU" dirty="0"/>
              <a:t>18.	Az OGY háznagya </a:t>
            </a:r>
          </a:p>
          <a:p>
            <a:r>
              <a:rPr lang="hu-HU" dirty="0"/>
              <a:t>19.	Az MNB elnöke</a:t>
            </a:r>
          </a:p>
          <a:p>
            <a:r>
              <a:rPr lang="hu-HU" dirty="0"/>
              <a:t>20.	A GVH elnöke </a:t>
            </a:r>
          </a:p>
          <a:p>
            <a:r>
              <a:rPr lang="hu-HU" dirty="0"/>
              <a:t>21.	A NMHH elnöke</a:t>
            </a:r>
          </a:p>
          <a:p>
            <a:r>
              <a:rPr lang="hu-HU" dirty="0"/>
              <a:t>22.	A MTA elnöke</a:t>
            </a:r>
          </a:p>
          <a:p>
            <a:r>
              <a:rPr lang="hu-HU" dirty="0"/>
              <a:t>23.	A MMA elnöke</a:t>
            </a:r>
          </a:p>
        </p:txBody>
      </p:sp>
    </p:spTree>
    <p:extLst>
      <p:ext uri="{BB962C8B-B14F-4D97-AF65-F5344CB8AC3E}">
        <p14:creationId xmlns:p14="http://schemas.microsoft.com/office/powerpoint/2010/main" xmlns="" val="20254394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0" y="-910649"/>
            <a:ext cx="9144000" cy="8125301"/>
          </a:xfrm>
          <a:prstGeom prst="rect">
            <a:avLst/>
          </a:prstGeom>
        </p:spPr>
        <p:txBody>
          <a:bodyPr wrap="square">
            <a:spAutoFit/>
          </a:bodyPr>
          <a:lstStyle/>
          <a:p>
            <a:endParaRPr lang="hu-HU" dirty="0" smtClean="0"/>
          </a:p>
          <a:p>
            <a:endParaRPr lang="hu-HU" dirty="0"/>
          </a:p>
          <a:p>
            <a:endParaRPr lang="hu-HU" dirty="0" smtClean="0"/>
          </a:p>
          <a:p>
            <a:r>
              <a:rPr lang="hu-HU" dirty="0" smtClean="0"/>
              <a:t>24</a:t>
            </a:r>
            <a:r>
              <a:rPr lang="hu-HU" dirty="0"/>
              <a:t>.	A főpolgármester</a:t>
            </a:r>
          </a:p>
          <a:p>
            <a:r>
              <a:rPr lang="hu-HU" dirty="0"/>
              <a:t>25.	A Kúria elnökhelyettese</a:t>
            </a:r>
          </a:p>
          <a:p>
            <a:r>
              <a:rPr lang="hu-HU" dirty="0"/>
              <a:t>26.	Az OBH elnöke</a:t>
            </a:r>
          </a:p>
          <a:p>
            <a:r>
              <a:rPr lang="hu-HU" dirty="0"/>
              <a:t>27.	Az OGY Hivatala vezetője</a:t>
            </a:r>
          </a:p>
          <a:p>
            <a:r>
              <a:rPr lang="hu-HU" dirty="0"/>
              <a:t>28.	Az OGY Bizottságok elnökei</a:t>
            </a:r>
          </a:p>
          <a:p>
            <a:r>
              <a:rPr lang="hu-HU" dirty="0"/>
              <a:t>29.	A Költségvetési Tanács elnöke</a:t>
            </a:r>
          </a:p>
          <a:p>
            <a:r>
              <a:rPr lang="hu-HU" dirty="0"/>
              <a:t>30.	A történelmi egyházak vezetői</a:t>
            </a:r>
          </a:p>
          <a:p>
            <a:r>
              <a:rPr lang="hu-HU" dirty="0"/>
              <a:t>31.	A vezérkari főnök</a:t>
            </a:r>
          </a:p>
          <a:p>
            <a:r>
              <a:rPr lang="hu-HU" dirty="0"/>
              <a:t>32.	Az országos rendőrfőkapitány</a:t>
            </a:r>
          </a:p>
          <a:p>
            <a:r>
              <a:rPr lang="hu-HU" dirty="0"/>
              <a:t>33.	A Magyar Kereskedelmi és Iparkamara elnöke</a:t>
            </a:r>
          </a:p>
          <a:p>
            <a:r>
              <a:rPr lang="hu-HU" dirty="0"/>
              <a:t>34.	A Pest megyei és a budapesti kormánymegbízott</a:t>
            </a:r>
          </a:p>
          <a:p>
            <a:r>
              <a:rPr lang="hu-HU" dirty="0"/>
              <a:t>35.	A Pest megyei és a fővárosi közgyűlés elnöke</a:t>
            </a:r>
          </a:p>
          <a:p>
            <a:r>
              <a:rPr lang="hu-HU" dirty="0"/>
              <a:t>36.	A budapesti egyetemek rektorai és kancellárjai</a:t>
            </a:r>
          </a:p>
          <a:p>
            <a:r>
              <a:rPr lang="hu-HU" dirty="0"/>
              <a:t>37.	A Fővárosi Törvényszék elnöke</a:t>
            </a:r>
          </a:p>
          <a:p>
            <a:r>
              <a:rPr lang="hu-HU" dirty="0"/>
              <a:t>38.	A fővárosi ügyész</a:t>
            </a:r>
          </a:p>
          <a:p>
            <a:r>
              <a:rPr lang="hu-HU" dirty="0"/>
              <a:t>39.	A budapesti rendőrfőkapitány</a:t>
            </a:r>
          </a:p>
          <a:p>
            <a:r>
              <a:rPr lang="hu-HU" dirty="0"/>
              <a:t>40.	Budapesti Kereskedelmi és Iparkamara elnöke</a:t>
            </a:r>
          </a:p>
          <a:p>
            <a:r>
              <a:rPr lang="hu-HU" dirty="0"/>
              <a:t>41.	A KEH államtitkári jogállású vezetői</a:t>
            </a:r>
          </a:p>
          <a:p>
            <a:r>
              <a:rPr lang="hu-HU" dirty="0"/>
              <a:t>42.	A Miniszterelnöki Kabinet államtitkárai</a:t>
            </a:r>
          </a:p>
          <a:p>
            <a:r>
              <a:rPr lang="hu-HU" dirty="0"/>
              <a:t>43.	A Miniszterelnökség államtitkárai</a:t>
            </a:r>
          </a:p>
          <a:p>
            <a:r>
              <a:rPr lang="hu-HU" dirty="0"/>
              <a:t>44.	A tárcák államtitkárai</a:t>
            </a:r>
          </a:p>
          <a:p>
            <a:r>
              <a:rPr lang="hu-HU" dirty="0"/>
              <a:t>45.	Kormánybiztosok </a:t>
            </a:r>
          </a:p>
          <a:p>
            <a:r>
              <a:rPr lang="hu-HU" dirty="0"/>
              <a:t>46.	Miniszterelnöki biztosok</a:t>
            </a:r>
          </a:p>
          <a:p>
            <a:r>
              <a:rPr lang="hu-HU" dirty="0"/>
              <a:t>47.	Államtitkári jogállásúak, - rangúak</a:t>
            </a:r>
          </a:p>
          <a:p>
            <a:r>
              <a:rPr lang="hu-HU" dirty="0"/>
              <a:t>48.	OGY frakcióvezető-helyettesek</a:t>
            </a:r>
          </a:p>
        </p:txBody>
      </p:sp>
    </p:spTree>
    <p:extLst>
      <p:ext uri="{BB962C8B-B14F-4D97-AF65-F5344CB8AC3E}">
        <p14:creationId xmlns:p14="http://schemas.microsoft.com/office/powerpoint/2010/main" xmlns="" val="41179318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0" y="474345"/>
            <a:ext cx="6858000" cy="4524315"/>
          </a:xfrm>
          <a:prstGeom prst="rect">
            <a:avLst/>
          </a:prstGeom>
        </p:spPr>
        <p:txBody>
          <a:bodyPr wrap="square">
            <a:spAutoFit/>
          </a:bodyPr>
          <a:lstStyle/>
          <a:p>
            <a:r>
              <a:rPr lang="hu-HU" dirty="0"/>
              <a:t>49.	OGY bizottságok alelnökei</a:t>
            </a:r>
          </a:p>
          <a:p>
            <a:r>
              <a:rPr lang="hu-HU" dirty="0"/>
              <a:t>50.	A Miniszterelnöki Kabinet helyettes államtitkárai</a:t>
            </a:r>
          </a:p>
          <a:p>
            <a:r>
              <a:rPr lang="hu-HU" dirty="0"/>
              <a:t>51.	Miniszterelnökségi helyettes államtitkárok</a:t>
            </a:r>
          </a:p>
          <a:p>
            <a:r>
              <a:rPr lang="hu-HU" dirty="0"/>
              <a:t>52.	A tárcák helyettes államtitkárai</a:t>
            </a:r>
          </a:p>
          <a:p>
            <a:r>
              <a:rPr lang="hu-HU" dirty="0"/>
              <a:t>53.	Helyettes államtitkári jogállásúak, - rangúak</a:t>
            </a:r>
          </a:p>
          <a:p>
            <a:r>
              <a:rPr lang="hu-HU" dirty="0"/>
              <a:t>54.	Rendvédelem (tábornokok)</a:t>
            </a:r>
          </a:p>
          <a:p>
            <a:r>
              <a:rPr lang="hu-HU" dirty="0"/>
              <a:t>55.	Miniszteri biztosok</a:t>
            </a:r>
          </a:p>
          <a:p>
            <a:r>
              <a:rPr lang="hu-HU" dirty="0"/>
              <a:t>56.	Egyetemi rektorok</a:t>
            </a:r>
          </a:p>
          <a:p>
            <a:r>
              <a:rPr lang="hu-HU" dirty="0"/>
              <a:t>57.	Múzeumok, kulturális intézmények vezetői</a:t>
            </a:r>
          </a:p>
          <a:p>
            <a:r>
              <a:rPr lang="hu-HU" dirty="0"/>
              <a:t>58.	A Szent István Rend kitüntetettjei</a:t>
            </a:r>
          </a:p>
          <a:p>
            <a:r>
              <a:rPr lang="hu-HU" dirty="0"/>
              <a:t>59.	A Magyar Becsületrend kitüntetettjei</a:t>
            </a:r>
          </a:p>
          <a:p>
            <a:r>
              <a:rPr lang="hu-HU" dirty="0"/>
              <a:t>60.	A Corvin lánc kitüntetettjei</a:t>
            </a:r>
          </a:p>
          <a:p>
            <a:r>
              <a:rPr lang="hu-HU" dirty="0"/>
              <a:t>61.	A Magyar Érdemrend Nagykeresztje kitüntetettjei</a:t>
            </a:r>
          </a:p>
          <a:p>
            <a:r>
              <a:rPr lang="hu-HU" dirty="0"/>
              <a:t>62.	Kossuth-díjas kiválóságok</a:t>
            </a:r>
          </a:p>
          <a:p>
            <a:r>
              <a:rPr lang="hu-HU" dirty="0"/>
              <a:t>63.	Széchenyi-díjas kiválóságok</a:t>
            </a:r>
          </a:p>
          <a:p>
            <a:r>
              <a:rPr lang="hu-HU" dirty="0"/>
              <a:t>64.	A Magyar Érdemrend kitüntetettjei</a:t>
            </a:r>
          </a:p>
        </p:txBody>
      </p:sp>
    </p:spTree>
    <p:extLst>
      <p:ext uri="{BB962C8B-B14F-4D97-AF65-F5344CB8AC3E}">
        <p14:creationId xmlns:p14="http://schemas.microsoft.com/office/powerpoint/2010/main" xmlns="" val="17505650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Autofit/>
          </a:bodyPr>
          <a:lstStyle/>
          <a:p>
            <a:pPr algn="l"/>
            <a:r>
              <a:rPr lang="hu-HU" sz="3200" b="1" dirty="0"/>
              <a:t>Testületek és személyek rangsorolása, ha a rendezvényt nem Budapesten szervezik, s azon a testületek és hatóságok tagjai részt vesznek:</a:t>
            </a:r>
          </a:p>
        </p:txBody>
      </p:sp>
      <p:sp>
        <p:nvSpPr>
          <p:cNvPr id="3" name="Tartalom helye 2"/>
          <p:cNvSpPr>
            <a:spLocks noGrp="1"/>
          </p:cNvSpPr>
          <p:nvPr>
            <p:ph idx="1"/>
          </p:nvPr>
        </p:nvSpPr>
        <p:spPr>
          <a:xfrm>
            <a:off x="457200" y="1600200"/>
            <a:ext cx="8229600" cy="5257800"/>
          </a:xfrm>
        </p:spPr>
        <p:txBody>
          <a:bodyPr>
            <a:normAutofit/>
          </a:bodyPr>
          <a:lstStyle/>
          <a:p>
            <a:r>
              <a:rPr lang="hu-HU" sz="1800" dirty="0" smtClean="0"/>
              <a:t>1</a:t>
            </a:r>
            <a:r>
              <a:rPr lang="hu-HU" sz="1800" dirty="0"/>
              <a:t>.	A kormánymegbízott, mint az Állam képviselője</a:t>
            </a:r>
          </a:p>
          <a:p>
            <a:r>
              <a:rPr lang="hu-HU" sz="1800" dirty="0"/>
              <a:t>2.	Országgyűlési képviselők</a:t>
            </a:r>
          </a:p>
          <a:p>
            <a:r>
              <a:rPr lang="hu-HU" sz="1800" dirty="0"/>
              <a:t>3.	Az Európai Parlament </a:t>
            </a:r>
            <a:r>
              <a:rPr lang="hu-HU" sz="1800" dirty="0" smtClean="0"/>
              <a:t>képviselői, </a:t>
            </a:r>
          </a:p>
          <a:p>
            <a:r>
              <a:rPr lang="hu-HU" sz="1800" dirty="0" smtClean="0"/>
              <a:t>4. 	Nemzetiségi szószólók</a:t>
            </a:r>
            <a:endParaRPr lang="hu-HU" sz="1800" dirty="0"/>
          </a:p>
          <a:p>
            <a:r>
              <a:rPr lang="hu-HU" sz="1800" dirty="0" smtClean="0"/>
              <a:t>5. 	A </a:t>
            </a:r>
            <a:r>
              <a:rPr lang="hu-HU" sz="1800" dirty="0"/>
              <a:t>megyei közgyűlés elnöke</a:t>
            </a:r>
          </a:p>
          <a:p>
            <a:r>
              <a:rPr lang="hu-HU" sz="1800" dirty="0" smtClean="0"/>
              <a:t>6.</a:t>
            </a:r>
            <a:r>
              <a:rPr lang="hu-HU" sz="1800" dirty="0"/>
              <a:t>	A helyi polgármester</a:t>
            </a:r>
          </a:p>
          <a:p>
            <a:r>
              <a:rPr lang="hu-HU" sz="1800" dirty="0"/>
              <a:t>7</a:t>
            </a:r>
            <a:r>
              <a:rPr lang="hu-HU" sz="1800" dirty="0" smtClean="0"/>
              <a:t>.</a:t>
            </a:r>
            <a:r>
              <a:rPr lang="hu-HU" sz="1800" dirty="0"/>
              <a:t>	A körzet katonai parancsnoka, rendőri vezetője</a:t>
            </a:r>
          </a:p>
          <a:p>
            <a:r>
              <a:rPr lang="hu-HU" sz="1800" dirty="0"/>
              <a:t>8</a:t>
            </a:r>
            <a:r>
              <a:rPr lang="hu-HU" sz="1800" dirty="0" smtClean="0"/>
              <a:t>.</a:t>
            </a:r>
            <a:r>
              <a:rPr lang="hu-HU" sz="1800" dirty="0"/>
              <a:t>	A helyi bíróság elnöke, az ügyész</a:t>
            </a:r>
          </a:p>
          <a:p>
            <a:r>
              <a:rPr lang="hu-HU" sz="1800" dirty="0"/>
              <a:t>9</a:t>
            </a:r>
            <a:r>
              <a:rPr lang="hu-HU" sz="1800" dirty="0" smtClean="0"/>
              <a:t>.</a:t>
            </a:r>
            <a:r>
              <a:rPr lang="hu-HU" sz="1800" dirty="0"/>
              <a:t>	A Szent István Rend, a Magyar Érdemrend, a Becsületrend helyi kitüntetettjei</a:t>
            </a:r>
          </a:p>
          <a:p>
            <a:r>
              <a:rPr lang="hu-HU" sz="1800" dirty="0" smtClean="0"/>
              <a:t>10.</a:t>
            </a:r>
            <a:r>
              <a:rPr lang="hu-HU" sz="1800" dirty="0"/>
              <a:t>	A történelmi egyházak helyi vezetői</a:t>
            </a:r>
          </a:p>
          <a:p>
            <a:r>
              <a:rPr lang="hu-HU" sz="1800" dirty="0" smtClean="0"/>
              <a:t>11.</a:t>
            </a:r>
            <a:r>
              <a:rPr lang="hu-HU" sz="1800" dirty="0"/>
              <a:t>	A megyei közgyűlés tagjai</a:t>
            </a:r>
          </a:p>
          <a:p>
            <a:r>
              <a:rPr lang="hu-HU" sz="1800" dirty="0" smtClean="0"/>
              <a:t>12.</a:t>
            </a:r>
            <a:r>
              <a:rPr lang="hu-HU" sz="1800" dirty="0"/>
              <a:t>	A helyi önkormányzat tagjai</a:t>
            </a:r>
          </a:p>
          <a:p>
            <a:r>
              <a:rPr lang="hu-HU" sz="1800" dirty="0" smtClean="0"/>
              <a:t>13.</a:t>
            </a:r>
            <a:r>
              <a:rPr lang="hu-HU" sz="1800" dirty="0"/>
              <a:t>	A helyi oktatási intézmények vezetői</a:t>
            </a:r>
          </a:p>
          <a:p>
            <a:r>
              <a:rPr lang="hu-HU" sz="1800" dirty="0" smtClean="0"/>
              <a:t>14.</a:t>
            </a:r>
            <a:r>
              <a:rPr lang="hu-HU" sz="1800" dirty="0"/>
              <a:t>	A helyi kereskedelmi és iparkamara vezetője</a:t>
            </a:r>
          </a:p>
          <a:p>
            <a:r>
              <a:rPr lang="hu-HU" sz="1800" dirty="0" smtClean="0"/>
              <a:t>15.</a:t>
            </a:r>
            <a:r>
              <a:rPr lang="hu-HU" sz="1800" dirty="0"/>
              <a:t>	A </a:t>
            </a:r>
            <a:r>
              <a:rPr lang="hu-HU" sz="1800" dirty="0" smtClean="0"/>
              <a:t>jegyző</a:t>
            </a:r>
            <a:endParaRPr lang="hu-HU" sz="1800" dirty="0"/>
          </a:p>
        </p:txBody>
      </p:sp>
    </p:spTree>
    <p:extLst>
      <p:ext uri="{BB962C8B-B14F-4D97-AF65-F5344CB8AC3E}">
        <p14:creationId xmlns:p14="http://schemas.microsoft.com/office/powerpoint/2010/main" xmlns="" val="32888688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l"/>
            <a:r>
              <a:rPr lang="hu-HU" sz="3600" b="1" u="sng" dirty="0"/>
              <a:t>Különleges esetek:</a:t>
            </a:r>
          </a:p>
        </p:txBody>
      </p:sp>
      <p:sp>
        <p:nvSpPr>
          <p:cNvPr id="3" name="Tartalom helye 2"/>
          <p:cNvSpPr>
            <a:spLocks noGrp="1"/>
          </p:cNvSpPr>
          <p:nvPr>
            <p:ph idx="1"/>
          </p:nvPr>
        </p:nvSpPr>
        <p:spPr/>
        <p:txBody>
          <a:bodyPr>
            <a:normAutofit fontScale="92500" lnSpcReduction="20000"/>
          </a:bodyPr>
          <a:lstStyle/>
          <a:p>
            <a:r>
              <a:rPr lang="hu-HU" dirty="0"/>
              <a:t>Ha egy helyi választott tisztségviselő országgyűlési képviselő is, akkor a képviselői rangja szerint kell rangsorolni.</a:t>
            </a:r>
          </a:p>
          <a:p>
            <a:r>
              <a:rPr lang="hu-HU" dirty="0"/>
              <a:t>Ha a polgármester nem jogszabályban előírt központi rendezvényt szervez, akkor, mint meghívót, a második hely illeti meg az Állam képviselője után.</a:t>
            </a:r>
          </a:p>
          <a:p>
            <a:r>
              <a:rPr lang="hu-HU" dirty="0"/>
              <a:t>Ha egy rendezvényen nincs jelen kormánytag és hiányzik a kormánymegbízott, ez esetben a kormánymegbízott helyettese foglalja el az Állam képviselője helyét.</a:t>
            </a:r>
          </a:p>
          <a:p>
            <a:endParaRPr lang="hu-HU" dirty="0"/>
          </a:p>
        </p:txBody>
      </p:sp>
    </p:spTree>
    <p:extLst>
      <p:ext uri="{BB962C8B-B14F-4D97-AF65-F5344CB8AC3E}">
        <p14:creationId xmlns:p14="http://schemas.microsoft.com/office/powerpoint/2010/main" xmlns="" val="14548250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Autofit/>
          </a:bodyPr>
          <a:lstStyle/>
          <a:p>
            <a:pPr algn="l"/>
            <a:r>
              <a:rPr lang="hu-HU" sz="3200" b="1" dirty="0"/>
              <a:t>Testületek és személyek rangsorolása, ha a rendezvényt nem Budapesten szervezik, s azon a köztársasági elnök vagy miniszterelnök elnököl:</a:t>
            </a:r>
          </a:p>
        </p:txBody>
      </p:sp>
      <p:sp>
        <p:nvSpPr>
          <p:cNvPr id="3" name="Tartalom helye 2"/>
          <p:cNvSpPr>
            <a:spLocks noGrp="1"/>
          </p:cNvSpPr>
          <p:nvPr>
            <p:ph idx="1"/>
          </p:nvPr>
        </p:nvSpPr>
        <p:spPr/>
        <p:txBody>
          <a:bodyPr>
            <a:normAutofit fontScale="62500" lnSpcReduction="20000"/>
          </a:bodyPr>
          <a:lstStyle/>
          <a:p>
            <a:endParaRPr lang="hu-HU" dirty="0" smtClean="0"/>
          </a:p>
          <a:p>
            <a:r>
              <a:rPr lang="hu-HU" dirty="0" smtClean="0"/>
              <a:t>1</a:t>
            </a:r>
            <a:r>
              <a:rPr lang="hu-HU" dirty="0"/>
              <a:t>.	A kormánymegbízott, mint vendéglátó és állandó kísérő</a:t>
            </a:r>
          </a:p>
          <a:p>
            <a:r>
              <a:rPr lang="hu-HU" dirty="0"/>
              <a:t>2.	Az Országgyűlés elnöke</a:t>
            </a:r>
          </a:p>
          <a:p>
            <a:r>
              <a:rPr lang="hu-HU" dirty="0"/>
              <a:t>3.	A korábbi köztársasági elnökök hivatali idejük sorrendjében</a:t>
            </a:r>
          </a:p>
          <a:p>
            <a:r>
              <a:rPr lang="hu-HU" dirty="0"/>
              <a:t>4.	A Kormány tagjai belső rangsoruk szerint</a:t>
            </a:r>
          </a:p>
          <a:p>
            <a:r>
              <a:rPr lang="hu-HU" dirty="0"/>
              <a:t>5.	A korábbi miniszterelnökök hivatali idejük sorrendjében</a:t>
            </a:r>
          </a:p>
          <a:p>
            <a:r>
              <a:rPr lang="hu-HU" dirty="0"/>
              <a:t>6.	Az Alkotmánybíróság elnöke</a:t>
            </a:r>
          </a:p>
          <a:p>
            <a:r>
              <a:rPr lang="hu-HU" dirty="0"/>
              <a:t>7.	A Kúria elnöke</a:t>
            </a:r>
          </a:p>
          <a:p>
            <a:r>
              <a:rPr lang="hu-HU" dirty="0"/>
              <a:t>8.	A legfőbb ügyész</a:t>
            </a:r>
          </a:p>
          <a:p>
            <a:r>
              <a:rPr lang="hu-HU" dirty="0"/>
              <a:t>9.	Az adott megyei közgyűlés elnöke </a:t>
            </a:r>
          </a:p>
          <a:p>
            <a:r>
              <a:rPr lang="hu-HU" dirty="0"/>
              <a:t>10.	A helyi polgármester</a:t>
            </a:r>
          </a:p>
          <a:p>
            <a:r>
              <a:rPr lang="hu-HU" dirty="0"/>
              <a:t>11.	A körzet katonai parancsnoka, rendőri vezetője</a:t>
            </a:r>
          </a:p>
          <a:p>
            <a:r>
              <a:rPr lang="hu-HU" dirty="0"/>
              <a:t>12.	A helyi bíróság elnöke, az ügyész</a:t>
            </a:r>
          </a:p>
          <a:p>
            <a:r>
              <a:rPr lang="hu-HU" dirty="0"/>
              <a:t>13.	Az állami kitüntetések és díjak helyi tulajdonosai</a:t>
            </a:r>
          </a:p>
          <a:p>
            <a:endParaRPr lang="hu-HU" dirty="0"/>
          </a:p>
        </p:txBody>
      </p:sp>
    </p:spTree>
    <p:extLst>
      <p:ext uri="{BB962C8B-B14F-4D97-AF65-F5344CB8AC3E}">
        <p14:creationId xmlns:p14="http://schemas.microsoft.com/office/powerpoint/2010/main" xmlns="" val="24164380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0" y="0"/>
            <a:ext cx="9144000" cy="7294305"/>
          </a:xfrm>
          <a:prstGeom prst="rect">
            <a:avLst/>
          </a:prstGeom>
        </p:spPr>
        <p:txBody>
          <a:bodyPr wrap="square">
            <a:spAutoFit/>
          </a:bodyPr>
          <a:lstStyle/>
          <a:p>
            <a:r>
              <a:rPr lang="hu-HU" dirty="0"/>
              <a:t>14.	Az adott megyei közgyűlés tagjai</a:t>
            </a:r>
          </a:p>
          <a:p>
            <a:r>
              <a:rPr lang="hu-HU" dirty="0"/>
              <a:t>15.	A helyi önkormányzat tagjai</a:t>
            </a:r>
          </a:p>
          <a:p>
            <a:r>
              <a:rPr lang="hu-HU" dirty="0"/>
              <a:t>16.	A helyi oktatási intézmények vezetői</a:t>
            </a:r>
          </a:p>
          <a:p>
            <a:r>
              <a:rPr lang="hu-HU" dirty="0"/>
              <a:t>17.	A helyi kereskedelmi és iparkamara vezetője</a:t>
            </a:r>
          </a:p>
          <a:p>
            <a:r>
              <a:rPr lang="hu-HU" dirty="0"/>
              <a:t>18.	Az Országgyűlés alelnökei</a:t>
            </a:r>
          </a:p>
          <a:p>
            <a:r>
              <a:rPr lang="hu-HU" dirty="0"/>
              <a:t>19.	Az Országgyűlési pártok elnökei, frakcióvezetői</a:t>
            </a:r>
          </a:p>
          <a:p>
            <a:r>
              <a:rPr lang="hu-HU" dirty="0"/>
              <a:t>20.	Képviselők</a:t>
            </a:r>
          </a:p>
          <a:p>
            <a:r>
              <a:rPr lang="hu-HU" dirty="0"/>
              <a:t>21.	Az Európai Parlament képviselői</a:t>
            </a:r>
          </a:p>
          <a:p>
            <a:r>
              <a:rPr lang="hu-HU" dirty="0"/>
              <a:t>22.	Nemzetiségi szószólók</a:t>
            </a:r>
          </a:p>
          <a:p>
            <a:r>
              <a:rPr lang="hu-HU" dirty="0"/>
              <a:t>23.	Az Állami Számvevőszék elnöke, alelnöke</a:t>
            </a:r>
          </a:p>
          <a:p>
            <a:r>
              <a:rPr lang="hu-HU" dirty="0"/>
              <a:t>24.	Az Alkotmánybíróság tagjai</a:t>
            </a:r>
          </a:p>
          <a:p>
            <a:r>
              <a:rPr lang="hu-HU" dirty="0"/>
              <a:t>25.	Az OGY biztosok </a:t>
            </a:r>
          </a:p>
          <a:p>
            <a:r>
              <a:rPr lang="hu-HU" dirty="0"/>
              <a:t>26.	Az OGY háznagya </a:t>
            </a:r>
          </a:p>
          <a:p>
            <a:r>
              <a:rPr lang="hu-HU" dirty="0"/>
              <a:t>27.	Az MNB elnöke</a:t>
            </a:r>
          </a:p>
          <a:p>
            <a:r>
              <a:rPr lang="hu-HU" dirty="0"/>
              <a:t>28.	A GVH elnöke </a:t>
            </a:r>
          </a:p>
          <a:p>
            <a:r>
              <a:rPr lang="hu-HU" dirty="0"/>
              <a:t>29.	A NMHH elnöke</a:t>
            </a:r>
          </a:p>
          <a:p>
            <a:r>
              <a:rPr lang="hu-HU" dirty="0"/>
              <a:t>30.	A MTA elnöke31.	A MMA elnöke</a:t>
            </a:r>
          </a:p>
          <a:p>
            <a:r>
              <a:rPr lang="hu-HU" dirty="0"/>
              <a:t>32.	A főpolgármester</a:t>
            </a:r>
          </a:p>
          <a:p>
            <a:r>
              <a:rPr lang="hu-HU" dirty="0"/>
              <a:t>33.	A Kúria elnökhelyettese</a:t>
            </a:r>
          </a:p>
          <a:p>
            <a:r>
              <a:rPr lang="hu-HU" dirty="0"/>
              <a:t>34.	Az OBH elnöke</a:t>
            </a:r>
          </a:p>
          <a:p>
            <a:r>
              <a:rPr lang="hu-HU" dirty="0"/>
              <a:t>35.	Az OGY Hivatala vezetője</a:t>
            </a:r>
          </a:p>
          <a:p>
            <a:r>
              <a:rPr lang="hu-HU" dirty="0"/>
              <a:t>36.	Az OGY Bizottságok elnökei</a:t>
            </a:r>
          </a:p>
          <a:p>
            <a:r>
              <a:rPr lang="hu-HU" dirty="0"/>
              <a:t>37.	A Költségvetési Tanács elnöke</a:t>
            </a:r>
          </a:p>
          <a:p>
            <a:r>
              <a:rPr lang="hu-HU" dirty="0"/>
              <a:t>38.	A történelmi egyházak vezetői</a:t>
            </a:r>
          </a:p>
          <a:p>
            <a:r>
              <a:rPr lang="hu-HU" dirty="0"/>
              <a:t>39.	A vezérkari </a:t>
            </a:r>
            <a:r>
              <a:rPr lang="hu-HU" dirty="0" smtClean="0"/>
              <a:t>főnök</a:t>
            </a:r>
            <a:endParaRPr lang="hu-HU" dirty="0"/>
          </a:p>
          <a:p>
            <a:endParaRPr lang="hu-HU" dirty="0"/>
          </a:p>
        </p:txBody>
      </p:sp>
    </p:spTree>
    <p:extLst>
      <p:ext uri="{BB962C8B-B14F-4D97-AF65-F5344CB8AC3E}">
        <p14:creationId xmlns:p14="http://schemas.microsoft.com/office/powerpoint/2010/main" xmlns="" val="22598911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0" y="-1187648"/>
            <a:ext cx="9144000" cy="8402300"/>
          </a:xfrm>
          <a:prstGeom prst="rect">
            <a:avLst/>
          </a:prstGeom>
        </p:spPr>
        <p:txBody>
          <a:bodyPr wrap="square">
            <a:spAutoFit/>
          </a:bodyPr>
          <a:lstStyle/>
          <a:p>
            <a:endParaRPr lang="hu-HU" dirty="0" smtClean="0"/>
          </a:p>
          <a:p>
            <a:endParaRPr lang="hu-HU" dirty="0"/>
          </a:p>
          <a:p>
            <a:endParaRPr lang="hu-HU" dirty="0" smtClean="0"/>
          </a:p>
          <a:p>
            <a:endParaRPr lang="hu-HU" dirty="0"/>
          </a:p>
          <a:p>
            <a:r>
              <a:rPr lang="hu-HU" dirty="0" smtClean="0"/>
              <a:t>40</a:t>
            </a:r>
            <a:r>
              <a:rPr lang="hu-HU" dirty="0"/>
              <a:t>.	Az országos rendőrfőkapitány</a:t>
            </a:r>
          </a:p>
          <a:p>
            <a:r>
              <a:rPr lang="hu-HU" dirty="0"/>
              <a:t>41.	A Magyar Kereskedelmi és Iparkamara elnöke</a:t>
            </a:r>
          </a:p>
          <a:p>
            <a:r>
              <a:rPr lang="hu-HU" dirty="0"/>
              <a:t>42.	A KEH államtitkári jogállású vezetői</a:t>
            </a:r>
          </a:p>
          <a:p>
            <a:r>
              <a:rPr lang="hu-HU" dirty="0"/>
              <a:t>43.	A Miniszterelnöki Kabinet államtitkárai</a:t>
            </a:r>
          </a:p>
          <a:p>
            <a:r>
              <a:rPr lang="hu-HU" dirty="0"/>
              <a:t>44.	A Miniszterelnökség államtitkárai</a:t>
            </a:r>
          </a:p>
          <a:p>
            <a:r>
              <a:rPr lang="hu-HU" dirty="0"/>
              <a:t>45.	A tárcák államtitkárai</a:t>
            </a:r>
          </a:p>
          <a:p>
            <a:r>
              <a:rPr lang="hu-HU" dirty="0"/>
              <a:t>46.	Kormánybiztosok </a:t>
            </a:r>
          </a:p>
          <a:p>
            <a:r>
              <a:rPr lang="hu-HU" dirty="0"/>
              <a:t>47.	Miniszterelnöki biztosok</a:t>
            </a:r>
          </a:p>
          <a:p>
            <a:r>
              <a:rPr lang="hu-HU" dirty="0"/>
              <a:t>48.	Államtitkári jogállásúak, - rangúak</a:t>
            </a:r>
          </a:p>
          <a:p>
            <a:r>
              <a:rPr lang="hu-HU" dirty="0"/>
              <a:t>49.	OGY frakcióvezető-helyettesek</a:t>
            </a:r>
          </a:p>
          <a:p>
            <a:r>
              <a:rPr lang="hu-HU" dirty="0"/>
              <a:t>50.	OGY bizottságok alelnökei</a:t>
            </a:r>
          </a:p>
          <a:p>
            <a:r>
              <a:rPr lang="hu-HU" dirty="0"/>
              <a:t>51.	A Miniszterelnöki Kabinet helyettes államtitkárai</a:t>
            </a:r>
          </a:p>
          <a:p>
            <a:r>
              <a:rPr lang="hu-HU" dirty="0"/>
              <a:t>52.	Miniszterelnökségi helyettes államtitkárok</a:t>
            </a:r>
          </a:p>
          <a:p>
            <a:r>
              <a:rPr lang="hu-HU" dirty="0"/>
              <a:t>53.	A tárcák helyettes államtitkárai</a:t>
            </a:r>
          </a:p>
          <a:p>
            <a:r>
              <a:rPr lang="hu-HU" dirty="0"/>
              <a:t>54.	Helyettes államtitkári jogállásúak, - rangúak</a:t>
            </a:r>
          </a:p>
          <a:p>
            <a:r>
              <a:rPr lang="hu-HU" dirty="0"/>
              <a:t>55.	Rendvédelem (tábornokok)</a:t>
            </a:r>
          </a:p>
          <a:p>
            <a:r>
              <a:rPr lang="hu-HU" dirty="0"/>
              <a:t>56.	Miniszteri biztosok</a:t>
            </a:r>
          </a:p>
          <a:p>
            <a:r>
              <a:rPr lang="hu-HU" dirty="0"/>
              <a:t>57.	Egyetemi rektorok</a:t>
            </a:r>
          </a:p>
          <a:p>
            <a:r>
              <a:rPr lang="hu-HU" dirty="0"/>
              <a:t>58.	Múzeumok, kulturális intézmények vezetői</a:t>
            </a:r>
          </a:p>
          <a:p>
            <a:r>
              <a:rPr lang="hu-HU" dirty="0"/>
              <a:t>59.	A Szent István Rend kitüntetettjei</a:t>
            </a:r>
          </a:p>
          <a:p>
            <a:r>
              <a:rPr lang="hu-HU" dirty="0"/>
              <a:t>60.	A Magyar Becsületrend kitüntetettjei</a:t>
            </a:r>
          </a:p>
          <a:p>
            <a:r>
              <a:rPr lang="hu-HU" dirty="0"/>
              <a:t>61.	A Corvin lánc kitüntetettjei</a:t>
            </a:r>
          </a:p>
          <a:p>
            <a:r>
              <a:rPr lang="hu-HU" dirty="0"/>
              <a:t>62.	A Magyar Érdemrend Nagykeresztje kitüntetettjei</a:t>
            </a:r>
          </a:p>
          <a:p>
            <a:r>
              <a:rPr lang="hu-HU" dirty="0"/>
              <a:t>63.	Kossuth-díjas kiválóságok</a:t>
            </a:r>
          </a:p>
          <a:p>
            <a:r>
              <a:rPr lang="hu-HU" dirty="0"/>
              <a:t>64.	Széchenyi-díjas </a:t>
            </a:r>
            <a:r>
              <a:rPr lang="hu-HU" dirty="0" smtClean="0"/>
              <a:t>kiválóságok, A </a:t>
            </a:r>
            <a:r>
              <a:rPr lang="hu-HU" dirty="0"/>
              <a:t>Magyar Érdemrend kitüntetettjei</a:t>
            </a:r>
          </a:p>
        </p:txBody>
      </p:sp>
    </p:spTree>
    <p:extLst>
      <p:ext uri="{BB962C8B-B14F-4D97-AF65-F5344CB8AC3E}">
        <p14:creationId xmlns:p14="http://schemas.microsoft.com/office/powerpoint/2010/main" xmlns="" val="927831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0" y="-2018646"/>
            <a:ext cx="9144000" cy="8402300"/>
          </a:xfrm>
          <a:prstGeom prst="rect">
            <a:avLst/>
          </a:prstGeom>
        </p:spPr>
        <p:txBody>
          <a:bodyPr wrap="square">
            <a:spAutoFit/>
          </a:bodyPr>
          <a:lstStyle/>
          <a:p>
            <a:endParaRPr lang="hu-HU" dirty="0" smtClean="0"/>
          </a:p>
          <a:p>
            <a:endParaRPr lang="hu-HU" dirty="0"/>
          </a:p>
          <a:p>
            <a:endParaRPr lang="hu-HU" dirty="0" smtClean="0"/>
          </a:p>
          <a:p>
            <a:endParaRPr lang="hu-HU" dirty="0"/>
          </a:p>
          <a:p>
            <a:endParaRPr lang="hu-HU" dirty="0" smtClean="0"/>
          </a:p>
          <a:p>
            <a:endParaRPr lang="hu-HU" dirty="0"/>
          </a:p>
          <a:p>
            <a:endParaRPr lang="hu-HU" dirty="0" smtClean="0"/>
          </a:p>
          <a:p>
            <a:endParaRPr lang="hu-HU" dirty="0"/>
          </a:p>
          <a:p>
            <a:r>
              <a:rPr lang="hu-HU" dirty="0" smtClean="0"/>
              <a:t>Eltérően </a:t>
            </a:r>
            <a:r>
              <a:rPr lang="hu-HU" dirty="0"/>
              <a:t>a fentiektől, mindazon rendezvényeknél, amelyeket nem a Kormány elhatározásából szerveznek, a meghívó hatóság a második helyen rangsorol, közvetlenül az Állam képviselője után. Ha a meghívó testület, a második hely csak a testület vezetőjét illeti, a testületi tagok a fenti rangsor szerint foglalnak helyet</a:t>
            </a:r>
            <a:r>
              <a:rPr lang="hu-HU" dirty="0" smtClean="0"/>
              <a:t>.</a:t>
            </a:r>
          </a:p>
          <a:p>
            <a:endParaRPr lang="hu-HU" dirty="0"/>
          </a:p>
          <a:p>
            <a:r>
              <a:rPr lang="hu-HU" dirty="0"/>
              <a:t>Budapesten szervezett rendezvények esetében, ha azon a köztársasági elnök, a Kormány nem vesz részt, a budapesti kormánymegbízottat illeti a második hely az Országgyűlés elnöke után</a:t>
            </a:r>
            <a:r>
              <a:rPr lang="hu-HU" dirty="0" smtClean="0"/>
              <a:t>.</a:t>
            </a:r>
          </a:p>
          <a:p>
            <a:endParaRPr lang="hu-HU" dirty="0"/>
          </a:p>
          <a:p>
            <a:r>
              <a:rPr lang="hu-HU" dirty="0"/>
              <a:t>A rang és a rangsorbeli hely nem ruházható át, az eredeti meghívott rangsorban fenntartott helye nem jár a helyettesítőnek. A köztársasági elnök képviselőjének kivételével, a nyilvános rendezvényeken a hatóságokat képviselő személyek saját rangjuk és beosztásuk szerint rangsorolnak és nem a képviselt rangja szerint. </a:t>
            </a:r>
            <a:endParaRPr lang="hu-HU" dirty="0" smtClean="0"/>
          </a:p>
          <a:p>
            <a:endParaRPr lang="hu-HU" dirty="0"/>
          </a:p>
          <a:p>
            <a:r>
              <a:rPr lang="hu-HU" dirty="0"/>
              <a:t>Eltérően az előző bekezdés rendelkezésétől, mindazoknak, akik időlegesen vagy jogszabályban rögzítetten ténylegesen betöltik az adott beosztást, joguk van elfoglalni az adott beosztásnak szokásosan megfelelő helyet a rangsorban, így</a:t>
            </a:r>
          </a:p>
          <a:p>
            <a:r>
              <a:rPr lang="hu-HU" dirty="0"/>
              <a:t>-	 a miniszterelnök távollétében az őt képviselő kormánytagot </a:t>
            </a:r>
            <a:r>
              <a:rPr lang="hu-HU" dirty="0" smtClean="0"/>
              <a:t>,</a:t>
            </a:r>
            <a:endParaRPr lang="hu-HU" dirty="0"/>
          </a:p>
          <a:p>
            <a:r>
              <a:rPr lang="hu-HU" dirty="0"/>
              <a:t>-	az Országgyűlés elnökét helyettesítő </a:t>
            </a:r>
            <a:r>
              <a:rPr lang="hu-HU" dirty="0" smtClean="0"/>
              <a:t>alelnököt,</a:t>
            </a:r>
            <a:endParaRPr lang="hu-HU" dirty="0"/>
          </a:p>
          <a:p>
            <a:r>
              <a:rPr lang="hu-HU" dirty="0"/>
              <a:t>-	az Alkotmánybíróság elnökét helyettesítő tagot,</a:t>
            </a:r>
          </a:p>
          <a:p>
            <a:r>
              <a:rPr lang="hu-HU" dirty="0"/>
              <a:t>-	a Kúria elnökét helyettesítő alelnököt,</a:t>
            </a:r>
          </a:p>
          <a:p>
            <a:r>
              <a:rPr lang="hu-HU" dirty="0"/>
              <a:t>-	a Számvevőszék elnökét helyettesítő alelnököt,</a:t>
            </a:r>
          </a:p>
          <a:p>
            <a:r>
              <a:rPr lang="hu-HU" dirty="0"/>
              <a:t>-	a polgármestert helyettesítő alpolgármestert megilleti a képviselt helye a rangsorban.</a:t>
            </a:r>
          </a:p>
        </p:txBody>
      </p:sp>
    </p:spTree>
    <p:extLst>
      <p:ext uri="{BB962C8B-B14F-4D97-AF65-F5344CB8AC3E}">
        <p14:creationId xmlns:p14="http://schemas.microsoft.com/office/powerpoint/2010/main" xmlns="" val="2708339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0" y="44625"/>
            <a:ext cx="9144000" cy="4247317"/>
          </a:xfrm>
          <a:prstGeom prst="rect">
            <a:avLst/>
          </a:prstGeom>
        </p:spPr>
        <p:txBody>
          <a:bodyPr wrap="square">
            <a:spAutoFit/>
          </a:bodyPr>
          <a:lstStyle/>
          <a:p>
            <a:endParaRPr lang="hu-HU" dirty="0" smtClean="0"/>
          </a:p>
          <a:p>
            <a:endParaRPr lang="hu-HU" dirty="0"/>
          </a:p>
          <a:p>
            <a:r>
              <a:rPr lang="hu-HU" dirty="0" smtClean="0"/>
              <a:t>Kormánytag </a:t>
            </a:r>
            <a:r>
              <a:rPr lang="hu-HU" dirty="0"/>
              <a:t>hiányában a kormánymegbízott egyedüliként képviseli a Kormányt a nyilvános rendezvényeken. A miniszteri kabinetek tagjai, a központi államigazgatás vezetői - a kormánymegbízott oldalán - részt vehetnek a rendezvényen, ha indokolt.</a:t>
            </a:r>
          </a:p>
          <a:p>
            <a:endParaRPr lang="hu-HU" dirty="0" smtClean="0"/>
          </a:p>
          <a:p>
            <a:r>
              <a:rPr lang="hu-HU" dirty="0" smtClean="0"/>
              <a:t>Azonos </a:t>
            </a:r>
            <a:r>
              <a:rPr lang="hu-HU" dirty="0"/>
              <a:t>rangú személyiségek esetén kié a rangelsőség:</a:t>
            </a:r>
          </a:p>
          <a:p>
            <a:endParaRPr lang="hu-HU" dirty="0" smtClean="0"/>
          </a:p>
          <a:p>
            <a:r>
              <a:rPr lang="hu-HU" dirty="0" smtClean="0"/>
              <a:t>Választott </a:t>
            </a:r>
            <a:r>
              <a:rPr lang="hu-HU" dirty="0"/>
              <a:t>képviselők esetén a mandátum régisége (az első mandátum szerzésének ideje, a megszakítás a rangsor szempontjából nem számít), azonosság esetén a személyiség kora: az idősebbé az elsőbbség.</a:t>
            </a:r>
          </a:p>
          <a:p>
            <a:endParaRPr lang="hu-HU" dirty="0" smtClean="0"/>
          </a:p>
          <a:p>
            <a:r>
              <a:rPr lang="hu-HU" dirty="0" smtClean="0"/>
              <a:t>Szervezeteknél </a:t>
            </a:r>
            <a:r>
              <a:rPr lang="hu-HU" dirty="0"/>
              <a:t>a belső rangsor dönt.</a:t>
            </a:r>
          </a:p>
          <a:p>
            <a:endParaRPr lang="hu-HU" dirty="0" smtClean="0"/>
          </a:p>
          <a:p>
            <a:r>
              <a:rPr lang="hu-HU" dirty="0" smtClean="0"/>
              <a:t>A </a:t>
            </a:r>
            <a:r>
              <a:rPr lang="hu-HU" dirty="0"/>
              <a:t>korábbi miniszter közvetlenül a kormánymegbízott után rangsorol.</a:t>
            </a:r>
          </a:p>
        </p:txBody>
      </p:sp>
    </p:spTree>
    <p:extLst>
      <p:ext uri="{BB962C8B-B14F-4D97-AF65-F5344CB8AC3E}">
        <p14:creationId xmlns:p14="http://schemas.microsoft.com/office/powerpoint/2010/main" xmlns="" val="29207098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0" y="258666"/>
            <a:ext cx="8568952" cy="59786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620609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0" y="368578"/>
            <a:ext cx="8568952" cy="59163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94675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836712"/>
            <a:ext cx="8573433" cy="52565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189043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548680"/>
            <a:ext cx="7992887" cy="561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801023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1"/>
            <a:ext cx="8712968" cy="7245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684403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9600" y="260647"/>
            <a:ext cx="8516856" cy="65973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440115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0" y="116632"/>
            <a:ext cx="8568951" cy="66247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553270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0" y="188640"/>
            <a:ext cx="8784975" cy="6480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498697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188640"/>
            <a:ext cx="8784975" cy="65527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787635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Koszorúzás, elhelyezkedés</a:t>
            </a:r>
            <a:endParaRPr lang="hu-HU" dirty="0"/>
          </a:p>
        </p:txBody>
      </p:sp>
      <p:pic>
        <p:nvPicPr>
          <p:cNvPr id="5" name="Tartalom helye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683568" y="1412776"/>
            <a:ext cx="7776864" cy="4713387"/>
          </a:xfrm>
        </p:spPr>
      </p:pic>
    </p:spTree>
    <p:extLst>
      <p:ext uri="{BB962C8B-B14F-4D97-AF65-F5344CB8AC3E}">
        <p14:creationId xmlns:p14="http://schemas.microsoft.com/office/powerpoint/2010/main" xmlns="" val="34109169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Koszorúvivők, protokoll-sor</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172216" y="1600200"/>
            <a:ext cx="6799568" cy="4525963"/>
          </a:xfrm>
        </p:spPr>
      </p:pic>
    </p:spTree>
    <p:extLst>
      <p:ext uri="{BB962C8B-B14F-4D97-AF65-F5344CB8AC3E}">
        <p14:creationId xmlns:p14="http://schemas.microsoft.com/office/powerpoint/2010/main" xmlns="" val="41491121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Koszorúzás, főhajtás</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172216" y="1600200"/>
            <a:ext cx="6799568" cy="4525963"/>
          </a:xfrm>
        </p:spPr>
      </p:pic>
    </p:spTree>
    <p:extLst>
      <p:ext uri="{BB962C8B-B14F-4D97-AF65-F5344CB8AC3E}">
        <p14:creationId xmlns:p14="http://schemas.microsoft.com/office/powerpoint/2010/main" xmlns="" val="30901010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Koszorúzás történelmi zászlókkal</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172216" y="1600200"/>
            <a:ext cx="6799568" cy="4525963"/>
          </a:xfrm>
        </p:spPr>
      </p:pic>
    </p:spTree>
    <p:extLst>
      <p:ext uri="{BB962C8B-B14F-4D97-AF65-F5344CB8AC3E}">
        <p14:creationId xmlns:p14="http://schemas.microsoft.com/office/powerpoint/2010/main" xmlns="" val="26362239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5750" y="571500"/>
            <a:ext cx="8572500" cy="5715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786688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5750" y="571500"/>
            <a:ext cx="8572500" cy="5715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95073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4" y="188640"/>
            <a:ext cx="8928991" cy="65527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226151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36938" y="1431925"/>
            <a:ext cx="2268537" cy="3992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629732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404665"/>
            <a:ext cx="8964487" cy="10801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43138" y="2405063"/>
            <a:ext cx="4657725" cy="2047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183427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4" y="188640"/>
            <a:ext cx="8856983" cy="65527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634372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4" y="260648"/>
            <a:ext cx="8856983" cy="6480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272796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90688" y="1508125"/>
            <a:ext cx="5761037" cy="3840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569155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90688" y="1987550"/>
            <a:ext cx="5761037" cy="2882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965933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4" y="116632"/>
            <a:ext cx="8928991" cy="5040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9513" y="836712"/>
            <a:ext cx="8856982" cy="39305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909586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188640"/>
            <a:ext cx="8784976" cy="6336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853172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4" y="332656"/>
            <a:ext cx="8856983" cy="6192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282361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52500" y="1019175"/>
            <a:ext cx="7239000" cy="48196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2398272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smtClean="0"/>
              <a:t>Lobogó felvonása rendőrökkel/polgárőrökkel</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27584" y="1412776"/>
            <a:ext cx="7416824" cy="5112568"/>
          </a:xfrm>
        </p:spPr>
      </p:pic>
    </p:spTree>
    <p:extLst>
      <p:ext uri="{BB962C8B-B14F-4D97-AF65-F5344CB8AC3E}">
        <p14:creationId xmlns:p14="http://schemas.microsoft.com/office/powerpoint/2010/main" xmlns="" val="13857663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03649" y="548680"/>
            <a:ext cx="6264696" cy="5400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0606622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4" y="116632"/>
            <a:ext cx="8928991" cy="66247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5703999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36"/>
            <a:ext cx="9144000" cy="685786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12347447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7968061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116632"/>
            <a:ext cx="8856983" cy="66247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134441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47664" y="692697"/>
            <a:ext cx="5904656"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6360987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809750"/>
            <a:ext cx="9144000" cy="3238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0571552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8" y="620688"/>
            <a:ext cx="7704856" cy="54005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54387510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4" y="116632"/>
            <a:ext cx="8928991" cy="66247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121880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Zászlósorrend szemből nézve</a:t>
            </a:r>
            <a:endParaRPr lang="hu-HU" dirty="0"/>
          </a:p>
        </p:txBody>
      </p:sp>
      <p:sp>
        <p:nvSpPr>
          <p:cNvPr id="3" name="Tartalom helye 2"/>
          <p:cNvSpPr>
            <a:spLocks noGrp="1"/>
          </p:cNvSpPr>
          <p:nvPr>
            <p:ph idx="1"/>
          </p:nvPr>
        </p:nvSpPr>
        <p:spPr/>
        <p:txBody>
          <a:bodyPr>
            <a:normAutofit lnSpcReduction="10000"/>
          </a:bodyPr>
          <a:lstStyle/>
          <a:p>
            <a:r>
              <a:rPr lang="hu-HU" dirty="0"/>
              <a:t>1 - 2</a:t>
            </a:r>
          </a:p>
          <a:p>
            <a:r>
              <a:rPr lang="hu-HU" dirty="0"/>
              <a:t> 2 - 1 - 3 </a:t>
            </a:r>
          </a:p>
          <a:p>
            <a:r>
              <a:rPr lang="hu-HU" dirty="0"/>
              <a:t> 3 - 1 - 2 - 4</a:t>
            </a:r>
          </a:p>
          <a:p>
            <a:r>
              <a:rPr lang="hu-HU" dirty="0"/>
              <a:t> 4 - 2 - 1 - 3 - 5</a:t>
            </a:r>
          </a:p>
          <a:p>
            <a:r>
              <a:rPr lang="hu-HU" dirty="0"/>
              <a:t> 5 - 3 - 1 - 2 - 4 - 6</a:t>
            </a:r>
          </a:p>
          <a:p>
            <a:r>
              <a:rPr lang="hu-HU" dirty="0"/>
              <a:t> 6 </a:t>
            </a:r>
            <a:r>
              <a:rPr lang="hu-HU" dirty="0" smtClean="0"/>
              <a:t>- </a:t>
            </a:r>
            <a:r>
              <a:rPr lang="hu-HU" dirty="0"/>
              <a:t>4 - 2 - 1 - 3 - 5 </a:t>
            </a:r>
            <a:r>
              <a:rPr lang="hu-HU" dirty="0" smtClean="0"/>
              <a:t>– 7</a:t>
            </a:r>
          </a:p>
          <a:p>
            <a:r>
              <a:rPr lang="hu-HU" dirty="0" smtClean="0"/>
              <a:t>Magyar – EU vagy EU - Magyar</a:t>
            </a:r>
          </a:p>
          <a:p>
            <a:r>
              <a:rPr lang="hu-HU" dirty="0" smtClean="0"/>
              <a:t>EU – Magyar -  Céges</a:t>
            </a:r>
          </a:p>
          <a:p>
            <a:endParaRPr lang="hu-HU" dirty="0"/>
          </a:p>
        </p:txBody>
      </p:sp>
    </p:spTree>
    <p:extLst>
      <p:ext uri="{BB962C8B-B14F-4D97-AF65-F5344CB8AC3E}">
        <p14:creationId xmlns:p14="http://schemas.microsoft.com/office/powerpoint/2010/main" xmlns="" val="29239073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Zászlósorrend szemből nézve</a:t>
            </a:r>
            <a:endParaRPr lang="hu-HU" dirty="0"/>
          </a:p>
        </p:txBody>
      </p:sp>
      <p:sp>
        <p:nvSpPr>
          <p:cNvPr id="3" name="Tartalom helye 2"/>
          <p:cNvSpPr>
            <a:spLocks noGrp="1"/>
          </p:cNvSpPr>
          <p:nvPr>
            <p:ph idx="1"/>
          </p:nvPr>
        </p:nvSpPr>
        <p:spPr/>
        <p:txBody>
          <a:bodyPr/>
          <a:lstStyle/>
          <a:p>
            <a:r>
              <a:rPr lang="hu-HU" dirty="0" smtClean="0"/>
              <a:t>Megyei – Magyar – EU - Céges</a:t>
            </a:r>
          </a:p>
          <a:p>
            <a:r>
              <a:rPr lang="hu-HU" dirty="0" smtClean="0"/>
              <a:t>Városi – Megyei - Magyar – EU  – Céges</a:t>
            </a:r>
          </a:p>
          <a:p>
            <a:r>
              <a:rPr lang="hu-HU" dirty="0" smtClean="0"/>
              <a:t>Külföldi nemzeti – Magyar – EU – Céges</a:t>
            </a:r>
          </a:p>
          <a:p>
            <a:r>
              <a:rPr lang="hu-HU" dirty="0" smtClean="0"/>
              <a:t>EU – Magyar –Külföldi céges - </a:t>
            </a:r>
            <a:r>
              <a:rPr lang="hu-HU" dirty="0" err="1" smtClean="0"/>
              <a:t>Céges</a:t>
            </a:r>
            <a:endParaRPr lang="hu-HU" dirty="0"/>
          </a:p>
        </p:txBody>
      </p:sp>
    </p:spTree>
    <p:extLst>
      <p:ext uri="{BB962C8B-B14F-4D97-AF65-F5344CB8AC3E}">
        <p14:creationId xmlns:p14="http://schemas.microsoft.com/office/powerpoint/2010/main" xmlns="" val="34352776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Háttér és zászlók</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971600" y="1412776"/>
            <a:ext cx="7200800" cy="4896544"/>
          </a:xfrm>
        </p:spPr>
      </p:pic>
    </p:spTree>
    <p:extLst>
      <p:ext uri="{BB962C8B-B14F-4D97-AF65-F5344CB8AC3E}">
        <p14:creationId xmlns:p14="http://schemas.microsoft.com/office/powerpoint/2010/main" xmlns="" val="19993250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Helytelen magyar zászló Prágában</a:t>
            </a:r>
            <a:endParaRPr lang="hu-HU" dirty="0"/>
          </a:p>
        </p:txBody>
      </p:sp>
      <p:sp>
        <p:nvSpPr>
          <p:cNvPr id="3" name="Tartalom helye 2"/>
          <p:cNvSpPr>
            <a:spLocks noGrp="1"/>
          </p:cNvSpPr>
          <p:nvPr>
            <p:ph idx="1"/>
          </p:nvPr>
        </p:nvSpPr>
        <p:spPr/>
        <p:txBody>
          <a:bodyPr/>
          <a:lstStyle/>
          <a:p>
            <a:endParaRPr lang="hu-HU" dirty="0"/>
          </a:p>
        </p:txBody>
      </p:sp>
      <p:pic>
        <p:nvPicPr>
          <p:cNvPr id="1026" name="Picture 2" descr="F:\11. AMBRUS JENŐ\ROSSZ ZÁSZLÓ PRÁGÁBAN.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1484784"/>
            <a:ext cx="8208912" cy="511256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22708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smtClean="0"/>
              <a:t>Helytelen zászlósorrend, a nemzeti zászló helye középen legyen</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172216" y="1600200"/>
            <a:ext cx="6799568" cy="4525963"/>
          </a:xfrm>
        </p:spPr>
      </p:pic>
    </p:spTree>
    <p:extLst>
      <p:ext uri="{BB962C8B-B14F-4D97-AF65-F5344CB8AC3E}">
        <p14:creationId xmlns:p14="http://schemas.microsoft.com/office/powerpoint/2010/main" xmlns="" val="32425391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smtClean="0"/>
              <a:t>Helytelen zászlósorrend: magyar legyen középen, jobbján vatikáni</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172216" y="1600200"/>
            <a:ext cx="6799568" cy="4525963"/>
          </a:xfrm>
        </p:spPr>
      </p:pic>
    </p:spTree>
    <p:extLst>
      <p:ext uri="{BB962C8B-B14F-4D97-AF65-F5344CB8AC3E}">
        <p14:creationId xmlns:p14="http://schemas.microsoft.com/office/powerpoint/2010/main" xmlns="" val="35922970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188640"/>
            <a:ext cx="8568952" cy="62646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4112458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7584" y="908720"/>
            <a:ext cx="7920880" cy="475252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1181424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43608" y="908720"/>
            <a:ext cx="7128792" cy="475252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9063583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9593" y="764705"/>
            <a:ext cx="7128792" cy="50405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8150769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8758011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9592" y="692697"/>
            <a:ext cx="7560840" cy="568863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53155091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87624" y="1196752"/>
            <a:ext cx="6696744" cy="43924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2322440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9592" y="908720"/>
            <a:ext cx="7200800" cy="518457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4203656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01305810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Államfő fogad államfőt</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457325" y="1786731"/>
            <a:ext cx="6229350" cy="4152900"/>
          </a:xfrm>
        </p:spPr>
      </p:pic>
    </p:spTree>
    <p:extLst>
      <p:ext uri="{BB962C8B-B14F-4D97-AF65-F5344CB8AC3E}">
        <p14:creationId xmlns:p14="http://schemas.microsoft.com/office/powerpoint/2010/main" xmlns="" val="113232408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Megbeszélés Hágában, szűk helyen</a:t>
            </a:r>
            <a:endParaRPr lang="hu-HU" dirty="0"/>
          </a:p>
        </p:txBody>
      </p:sp>
      <p:pic>
        <p:nvPicPr>
          <p:cNvPr id="5" name="Tartalom helye 4"/>
          <p:cNvPicPr>
            <a:picLocks noGrp="1" noChangeAspect="1"/>
          </p:cNvPicPr>
          <p:nvPr>
            <p:ph idx="1"/>
          </p:nvPr>
        </p:nvPicPr>
        <p:blipFill>
          <a:blip r:embed="rId2" cstate="print">
            <a:extLst>
              <a:ext uri="{BEBA8EAE-BF5A-486C-A8C5-ECC9F3942E4B}">
                <a14:imgProps xmlns:a14="http://schemas.microsoft.com/office/drawing/2010/main" xmlns="">
                  <a14:imgLayer r:embed="rId3">
                    <a14:imgEffect>
                      <a14:brightnessContrast bright="40000" contrast="20000"/>
                    </a14:imgEffect>
                  </a14:imgLayer>
                </a14:imgProps>
              </a:ext>
              <a:ext uri="{28A0092B-C50C-407E-A947-70E740481C1C}">
                <a14:useLocalDpi xmlns:a14="http://schemas.microsoft.com/office/drawing/2010/main" xmlns="" val="0"/>
              </a:ext>
            </a:extLst>
          </a:blip>
          <a:stretch>
            <a:fillRect/>
          </a:stretch>
        </p:blipFill>
        <p:spPr>
          <a:xfrm>
            <a:off x="1457325" y="1786731"/>
            <a:ext cx="6229350" cy="4152900"/>
          </a:xfrm>
        </p:spPr>
      </p:pic>
    </p:spTree>
    <p:extLst>
      <p:ext uri="{BB962C8B-B14F-4D97-AF65-F5344CB8AC3E}">
        <p14:creationId xmlns:p14="http://schemas.microsoft.com/office/powerpoint/2010/main" xmlns="" val="30529939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Zászlósor szűk helyen</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611560" y="1412776"/>
            <a:ext cx="7920879" cy="5184576"/>
          </a:xfrm>
        </p:spPr>
      </p:pic>
    </p:spTree>
    <p:extLst>
      <p:ext uri="{BB962C8B-B14F-4D97-AF65-F5344CB8AC3E}">
        <p14:creationId xmlns:p14="http://schemas.microsoft.com/office/powerpoint/2010/main" xmlns="" val="220408256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Háttér, terem berendezése</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172216" y="1600200"/>
            <a:ext cx="6799568" cy="4525963"/>
          </a:xfrm>
        </p:spPr>
      </p:pic>
    </p:spTree>
    <p:extLst>
      <p:ext uri="{BB962C8B-B14F-4D97-AF65-F5344CB8AC3E}">
        <p14:creationId xmlns:p14="http://schemas.microsoft.com/office/powerpoint/2010/main" xmlns="" val="14540613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7584" y="692697"/>
            <a:ext cx="7488832" cy="554461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08222262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15616" y="1052736"/>
            <a:ext cx="6984776" cy="475252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31811952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Kereszt rudas zászló</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611560" y="1484784"/>
            <a:ext cx="7920880" cy="5184576"/>
          </a:xfrm>
        </p:spPr>
      </p:pic>
    </p:spTree>
    <p:extLst>
      <p:ext uri="{BB962C8B-B14F-4D97-AF65-F5344CB8AC3E}">
        <p14:creationId xmlns:p14="http://schemas.microsoft.com/office/powerpoint/2010/main" xmlns="" val="177295758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smtClean="0"/>
              <a:t>Utcai zászlódísz, „belógó” zászlókkal</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115616" y="1412776"/>
            <a:ext cx="6768752" cy="4824536"/>
          </a:xfrm>
        </p:spPr>
      </p:pic>
    </p:spTree>
    <p:extLst>
      <p:ext uri="{BB962C8B-B14F-4D97-AF65-F5344CB8AC3E}">
        <p14:creationId xmlns:p14="http://schemas.microsoft.com/office/powerpoint/2010/main" xmlns="" val="190193962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490538"/>
            <a:ext cx="9144000" cy="58769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59362350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4" y="116632"/>
            <a:ext cx="8928991" cy="65527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4366629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a:t>Gyász-szalag  elhelyezése nemzeti zászlón:</a:t>
            </a:r>
          </a:p>
        </p:txBody>
      </p:sp>
      <p:pic>
        <p:nvPicPr>
          <p:cNvPr id="24578"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91390" y="1878761"/>
            <a:ext cx="5761219" cy="39688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0262054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 y="34"/>
            <a:ext cx="9144000" cy="685796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98825299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8188" y="476672"/>
            <a:ext cx="7667625" cy="58326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06073233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Magyar állami lobogó </a:t>
            </a:r>
            <a:r>
              <a:rPr lang="hu-HU" dirty="0" err="1" smtClean="0"/>
              <a:t>félárbócon</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172216" y="1600200"/>
            <a:ext cx="6799568" cy="4525963"/>
          </a:xfrm>
        </p:spPr>
      </p:pic>
    </p:spTree>
    <p:extLst>
      <p:ext uri="{BB962C8B-B14F-4D97-AF65-F5344CB8AC3E}">
        <p14:creationId xmlns:p14="http://schemas.microsoft.com/office/powerpoint/2010/main" xmlns="" val="342905899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9592" y="620688"/>
            <a:ext cx="7488832" cy="568863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65411663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01"/>
            <a:ext cx="9108000" cy="695719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08568620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Avatás nemzeti színnel</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172216" y="1600200"/>
            <a:ext cx="6799568" cy="4525963"/>
          </a:xfrm>
        </p:spPr>
      </p:pic>
    </p:spTree>
    <p:extLst>
      <p:ext uri="{BB962C8B-B14F-4D97-AF65-F5344CB8AC3E}">
        <p14:creationId xmlns:p14="http://schemas.microsoft.com/office/powerpoint/2010/main" xmlns="" val="365078555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116632"/>
            <a:ext cx="8784975" cy="66247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5075049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404664"/>
            <a:ext cx="8280920" cy="57606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8850596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1640" y="980728"/>
            <a:ext cx="6545907" cy="50405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22069452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188640"/>
            <a:ext cx="8856983" cy="65527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9502375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51720" y="1628800"/>
            <a:ext cx="5256583" cy="367240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90419774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4" y="0"/>
            <a:ext cx="8928991"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4526355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59632" y="1052736"/>
            <a:ext cx="5184576" cy="46085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99472623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116632"/>
            <a:ext cx="7992888" cy="65527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9379396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16632"/>
            <a:ext cx="9036496" cy="66247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2358100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4" y="116632"/>
            <a:ext cx="8928991" cy="65527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1896806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smtClean="0"/>
              <a:t>Magyar vállszalag, jobb vállon, piros szín felül, a nyak felé</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812973" y="1600200"/>
            <a:ext cx="3518053" cy="4525963"/>
          </a:xfrm>
        </p:spPr>
      </p:pic>
    </p:spTree>
    <p:extLst>
      <p:ext uri="{BB962C8B-B14F-4D97-AF65-F5344CB8AC3E}">
        <p14:creationId xmlns:p14="http://schemas.microsoft.com/office/powerpoint/2010/main" xmlns="" val="286173579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smtClean="0"/>
              <a:t>Francia vállszalag, jobb vállon, kék szín felül, a nyak felé</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691680" y="1412776"/>
            <a:ext cx="5472607" cy="4824536"/>
          </a:xfrm>
        </p:spPr>
      </p:pic>
    </p:spTree>
    <p:extLst>
      <p:ext uri="{BB962C8B-B14F-4D97-AF65-F5344CB8AC3E}">
        <p14:creationId xmlns:p14="http://schemas.microsoft.com/office/powerpoint/2010/main" xmlns="" val="371038430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Román vállszalag</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190750" y="2196306"/>
            <a:ext cx="4762500" cy="3333750"/>
          </a:xfrm>
        </p:spPr>
      </p:pic>
    </p:spTree>
    <p:extLst>
      <p:ext uri="{BB962C8B-B14F-4D97-AF65-F5344CB8AC3E}">
        <p14:creationId xmlns:p14="http://schemas.microsoft.com/office/powerpoint/2010/main" xmlns="" val="3365435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260648"/>
            <a:ext cx="8064895" cy="5904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0991707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A koszorú szalagról</a:t>
            </a:r>
            <a:endParaRPr lang="hu-HU" dirty="0"/>
          </a:p>
        </p:txBody>
      </p:sp>
      <p:sp>
        <p:nvSpPr>
          <p:cNvPr id="3" name="Tartalom helye 2"/>
          <p:cNvSpPr>
            <a:spLocks noGrp="1"/>
          </p:cNvSpPr>
          <p:nvPr>
            <p:ph idx="1"/>
          </p:nvPr>
        </p:nvSpPr>
        <p:spPr/>
        <p:txBody>
          <a:bodyPr/>
          <a:lstStyle/>
          <a:p>
            <a:r>
              <a:rPr lang="hu-HU" dirty="0" smtClean="0"/>
              <a:t>A koszorúzást követően ésszerű határidőn belül gondoskodjunk a nemzeti szalag begyűjtéséről és megfelelő elhelyezéséről vagy megsemmisítéséről.</a:t>
            </a:r>
          </a:p>
          <a:p>
            <a:r>
              <a:rPr lang="hu-HU" dirty="0" smtClean="0"/>
              <a:t>A nemzeti szalag ne kerüljön a koszorúval együtt a szemétbe.</a:t>
            </a:r>
            <a:endParaRPr lang="hu-HU" dirty="0"/>
          </a:p>
        </p:txBody>
      </p:sp>
    </p:spTree>
    <p:extLst>
      <p:ext uri="{BB962C8B-B14F-4D97-AF65-F5344CB8AC3E}">
        <p14:creationId xmlns:p14="http://schemas.microsoft.com/office/powerpoint/2010/main" xmlns="" val="388610223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67544" y="260648"/>
            <a:ext cx="8229600" cy="1143000"/>
          </a:xfrm>
        </p:spPr>
        <p:txBody>
          <a:bodyPr/>
          <a:lstStyle/>
          <a:p>
            <a:r>
              <a:rPr lang="hu-HU" dirty="0" smtClean="0"/>
              <a:t>Nemzeti szalag avatáskor</a:t>
            </a:r>
            <a:endParaRPr lang="hu-HU" dirty="0"/>
          </a:p>
        </p:txBody>
      </p:sp>
      <p:pic>
        <p:nvPicPr>
          <p:cNvPr id="5" name="Tartalom helye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182823" y="1600200"/>
            <a:ext cx="6778353" cy="4525963"/>
          </a:xfrm>
        </p:spPr>
      </p:pic>
    </p:spTree>
    <p:extLst>
      <p:ext uri="{BB962C8B-B14F-4D97-AF65-F5344CB8AC3E}">
        <p14:creationId xmlns:p14="http://schemas.microsoft.com/office/powerpoint/2010/main" xmlns="" val="49451004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7584" y="103188"/>
            <a:ext cx="7488832" cy="6650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9673241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Háttér és kokárda helyesen</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166887" y="1600200"/>
            <a:ext cx="6810226" cy="4525963"/>
          </a:xfrm>
        </p:spPr>
      </p:pic>
    </p:spTree>
    <p:extLst>
      <p:ext uri="{BB962C8B-B14F-4D97-AF65-F5344CB8AC3E}">
        <p14:creationId xmlns:p14="http://schemas.microsoft.com/office/powerpoint/2010/main" xmlns="" val="13611911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Francia kokárda</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475656" y="1484784"/>
            <a:ext cx="6120680" cy="5184575"/>
          </a:xfrm>
        </p:spPr>
      </p:pic>
    </p:spTree>
    <p:extLst>
      <p:ext uri="{BB962C8B-B14F-4D97-AF65-F5344CB8AC3E}">
        <p14:creationId xmlns:p14="http://schemas.microsoft.com/office/powerpoint/2010/main" xmlns="" val="215964594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Francia kokárda</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195737" y="1556792"/>
            <a:ext cx="5184576" cy="5112567"/>
          </a:xfrm>
        </p:spPr>
      </p:pic>
    </p:spTree>
    <p:extLst>
      <p:ext uri="{BB962C8B-B14F-4D97-AF65-F5344CB8AC3E}">
        <p14:creationId xmlns:p14="http://schemas.microsoft.com/office/powerpoint/2010/main" xmlns="" val="210971194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Zászlócsokrok</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195736" y="1484784"/>
            <a:ext cx="5256584" cy="4680520"/>
          </a:xfrm>
        </p:spPr>
      </p:pic>
    </p:spTree>
    <p:extLst>
      <p:ext uri="{BB962C8B-B14F-4D97-AF65-F5344CB8AC3E}">
        <p14:creationId xmlns:p14="http://schemas.microsoft.com/office/powerpoint/2010/main" xmlns="" val="255858465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46"/>
            <a:ext cx="9144000" cy="685795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32131151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9592" y="476672"/>
            <a:ext cx="7056784" cy="58326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36509852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Szószék korábbi díszítése</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794357" y="1600200"/>
            <a:ext cx="5555286" cy="4525963"/>
          </a:xfrm>
        </p:spPr>
      </p:pic>
    </p:spTree>
    <p:extLst>
      <p:ext uri="{BB962C8B-B14F-4D97-AF65-F5344CB8AC3E}">
        <p14:creationId xmlns:p14="http://schemas.microsoft.com/office/powerpoint/2010/main" xmlns="" val="227653746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Díszemelvény régen</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621188" y="1600200"/>
            <a:ext cx="5901623" cy="4525963"/>
          </a:xfrm>
        </p:spPr>
      </p:pic>
    </p:spTree>
    <p:extLst>
      <p:ext uri="{BB962C8B-B14F-4D97-AF65-F5344CB8AC3E}">
        <p14:creationId xmlns:p14="http://schemas.microsoft.com/office/powerpoint/2010/main" xmlns="" val="113679327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Díszemelvény</a:t>
            </a:r>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26176" y="1600200"/>
            <a:ext cx="7491647" cy="4525963"/>
          </a:xfrm>
        </p:spPr>
      </p:pic>
    </p:spTree>
    <p:extLst>
      <p:ext uri="{BB962C8B-B14F-4D97-AF65-F5344CB8AC3E}">
        <p14:creationId xmlns:p14="http://schemas.microsoft.com/office/powerpoint/2010/main" xmlns="" val="346698505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55576" y="34925"/>
            <a:ext cx="7632847" cy="6788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8116305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116632"/>
            <a:ext cx="8064895" cy="66967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8133731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116631"/>
            <a:ext cx="8064895" cy="67413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8746374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260649"/>
            <a:ext cx="8208911" cy="39604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584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7545" y="4221088"/>
            <a:ext cx="6982594" cy="26369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6397199"/>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1589</TotalTime>
  <Words>2907</Words>
  <Application>Microsoft Office PowerPoint</Application>
  <PresentationFormat>Diavetítés a képernyőre (4:3 oldalarány)</PresentationFormat>
  <Paragraphs>570</Paragraphs>
  <Slides>152</Slides>
  <Notes>1</Notes>
  <HiddenSlides>0</HiddenSlides>
  <MMClips>0</MMClips>
  <ScaleCrop>false</ScaleCrop>
  <HeadingPairs>
    <vt:vector size="4" baseType="variant">
      <vt:variant>
        <vt:lpstr>Téma</vt:lpstr>
      </vt:variant>
      <vt:variant>
        <vt:i4>1</vt:i4>
      </vt:variant>
      <vt:variant>
        <vt:lpstr>Diacímek</vt:lpstr>
      </vt:variant>
      <vt:variant>
        <vt:i4>152</vt:i4>
      </vt:variant>
    </vt:vector>
  </HeadingPairs>
  <TitlesOfParts>
    <vt:vector size="153" baseType="lpstr">
      <vt:lpstr>Office-téma</vt:lpstr>
      <vt:lpstr>Bevezetés</vt:lpstr>
      <vt:lpstr>Emlékeztető: </vt:lpstr>
      <vt:lpstr>Állami, diplomáciai protokoll</vt:lpstr>
      <vt:lpstr>A protokoll megsértésének következményei</vt:lpstr>
      <vt:lpstr>A kölcsönös tisztelet magadása</vt:lpstr>
      <vt:lpstr>Az állami protokoll két pillére:</vt:lpstr>
      <vt:lpstr> A tiszteletadásból, javakból hogyan részesülünk, milyen előjogokat ismernek el a többiek a fennálló viszonyok között: erkölcsi, anyagi vonatkozásban, hatalom, tisztelet kérdése</vt:lpstr>
      <vt:lpstr>2. Hivatalos szertartásrend:  </vt:lpstr>
      <vt:lpstr>A hivatalos szertartásrend két arca</vt:lpstr>
      <vt:lpstr>3. Ezen előjogok, elsőbbségek hogyan, miben fejeződnek ki egyes alkalmakkor,  </vt:lpstr>
      <vt:lpstr>Szóban: </vt:lpstr>
      <vt:lpstr>Írásban (rang és cím): </vt:lpstr>
      <vt:lpstr>Viselkedésben: </vt:lpstr>
      <vt:lpstr>További formák:</vt:lpstr>
      <vt:lpstr>4. Miért csinálják? Mi cél szolgál, mit fejez ki?</vt:lpstr>
      <vt:lpstr>5. Az államok rangsorolása: </vt:lpstr>
      <vt:lpstr>Ókor:</vt:lpstr>
      <vt:lpstr>Római Birodalom:</vt:lpstr>
      <vt:lpstr>Bizánc:</vt:lpstr>
      <vt:lpstr>Az egyházszakadás után :</vt:lpstr>
      <vt:lpstr>Középkor:</vt:lpstr>
      <vt:lpstr>Egyházi, világi szertartások:</vt:lpstr>
      <vt:lpstr>Követek, udvari etikett:</vt:lpstr>
      <vt:lpstr>Franciaország</vt:lpstr>
      <vt:lpstr>Polgári értékrend:</vt:lpstr>
      <vt:lpstr>XIX. Század:</vt:lpstr>
      <vt:lpstr>27. dia</vt:lpstr>
      <vt:lpstr>28. dia</vt:lpstr>
      <vt:lpstr>XX. század</vt:lpstr>
      <vt:lpstr>Államok rangsorolása (XIX. sz.)</vt:lpstr>
      <vt:lpstr>31. dia</vt:lpstr>
      <vt:lpstr>32. dia</vt:lpstr>
      <vt:lpstr>33. dia</vt:lpstr>
      <vt:lpstr>34. dia</vt:lpstr>
      <vt:lpstr>Az államfők rangsora ma </vt:lpstr>
      <vt:lpstr>HIVATALOS RENDEZVÉNYEK PROTOKOLLJA</vt:lpstr>
      <vt:lpstr>RENDEZVÉNYTIPUSOK</vt:lpstr>
      <vt:lpstr>Állami ünnepek </vt:lpstr>
      <vt:lpstr>39. dia</vt:lpstr>
      <vt:lpstr>40. dia</vt:lpstr>
      <vt:lpstr>41. dia</vt:lpstr>
      <vt:lpstr>42. dia</vt:lpstr>
      <vt:lpstr>Egyéb rendezvények: </vt:lpstr>
      <vt:lpstr>RANGOK ÉS ELSŐBBSÉGEK</vt:lpstr>
      <vt:lpstr>45. dia</vt:lpstr>
      <vt:lpstr>46. dia</vt:lpstr>
      <vt:lpstr>47. dia</vt:lpstr>
      <vt:lpstr>Testületek és személyek rangsorolása, ha a rendezvényt nem Budapesten szervezik, s azon a testületek és hatóságok tagjai részt vesznek:</vt:lpstr>
      <vt:lpstr>Különleges esetek:</vt:lpstr>
      <vt:lpstr>Testületek és személyek rangsorolása, ha a rendezvényt nem Budapesten szervezik, s azon a köztársasági elnök vagy miniszterelnök elnököl:</vt:lpstr>
      <vt:lpstr>51. dia</vt:lpstr>
      <vt:lpstr>52. dia</vt:lpstr>
      <vt:lpstr>53. dia</vt:lpstr>
      <vt:lpstr>54. dia</vt:lpstr>
      <vt:lpstr>55. dia</vt:lpstr>
      <vt:lpstr>56. dia</vt:lpstr>
      <vt:lpstr>57. dia</vt:lpstr>
      <vt:lpstr>58. dia</vt:lpstr>
      <vt:lpstr>59. dia</vt:lpstr>
      <vt:lpstr>60. dia</vt:lpstr>
      <vt:lpstr>61. dia</vt:lpstr>
      <vt:lpstr>62. dia</vt:lpstr>
      <vt:lpstr>63. dia</vt:lpstr>
      <vt:lpstr>Koszorúzás, elhelyezkedés</vt:lpstr>
      <vt:lpstr>Koszorúvivők, protokoll-sor</vt:lpstr>
      <vt:lpstr>Koszorúzás, főhajtás</vt:lpstr>
      <vt:lpstr>Koszorúzás történelmi zászlókkal</vt:lpstr>
      <vt:lpstr>68. dia</vt:lpstr>
      <vt:lpstr>69. dia</vt:lpstr>
      <vt:lpstr>70. dia</vt:lpstr>
      <vt:lpstr>71. dia</vt:lpstr>
      <vt:lpstr>72. dia</vt:lpstr>
      <vt:lpstr>73. dia</vt:lpstr>
      <vt:lpstr>74. dia</vt:lpstr>
      <vt:lpstr>75. dia</vt:lpstr>
      <vt:lpstr>76. dia</vt:lpstr>
      <vt:lpstr>77. dia</vt:lpstr>
      <vt:lpstr>78. dia</vt:lpstr>
      <vt:lpstr>79. dia</vt:lpstr>
      <vt:lpstr>80. dia</vt:lpstr>
      <vt:lpstr>Lobogó felvonása rendőrökkel/polgárőrökkel</vt:lpstr>
      <vt:lpstr>82. dia</vt:lpstr>
      <vt:lpstr>83. dia</vt:lpstr>
      <vt:lpstr>84. dia</vt:lpstr>
      <vt:lpstr>85. dia</vt:lpstr>
      <vt:lpstr>86. dia</vt:lpstr>
      <vt:lpstr>87. dia</vt:lpstr>
      <vt:lpstr>88. dia</vt:lpstr>
      <vt:lpstr>89. dia</vt:lpstr>
      <vt:lpstr>90. dia</vt:lpstr>
      <vt:lpstr>Zászlósorrend szemből nézve</vt:lpstr>
      <vt:lpstr>Zászlósorrend szemből nézve</vt:lpstr>
      <vt:lpstr>Háttér és zászlók</vt:lpstr>
      <vt:lpstr>Helytelen magyar zászló Prágában</vt:lpstr>
      <vt:lpstr>Helytelen zászlósorrend, a nemzeti zászló helye középen legyen</vt:lpstr>
      <vt:lpstr>Helytelen zászlósorrend: magyar legyen középen, jobbján vatikáni</vt:lpstr>
      <vt:lpstr>97. dia</vt:lpstr>
      <vt:lpstr>98. dia</vt:lpstr>
      <vt:lpstr>99. dia</vt:lpstr>
      <vt:lpstr>100. dia</vt:lpstr>
      <vt:lpstr>101. dia</vt:lpstr>
      <vt:lpstr>102. dia</vt:lpstr>
      <vt:lpstr>103. dia</vt:lpstr>
      <vt:lpstr>104. dia</vt:lpstr>
      <vt:lpstr>105. dia</vt:lpstr>
      <vt:lpstr>Államfő fogad államfőt</vt:lpstr>
      <vt:lpstr>Megbeszélés Hágában, szűk helyen</vt:lpstr>
      <vt:lpstr>Zászlósor szűk helyen</vt:lpstr>
      <vt:lpstr>Háttér, terem berendezése</vt:lpstr>
      <vt:lpstr>110. dia</vt:lpstr>
      <vt:lpstr>111. dia</vt:lpstr>
      <vt:lpstr>Kereszt rudas zászló</vt:lpstr>
      <vt:lpstr>Utcai zászlódísz, „belógó” zászlókkal</vt:lpstr>
      <vt:lpstr>114. dia</vt:lpstr>
      <vt:lpstr>115. dia</vt:lpstr>
      <vt:lpstr>Gyász-szalag  elhelyezése nemzeti zászlón:</vt:lpstr>
      <vt:lpstr>117. dia</vt:lpstr>
      <vt:lpstr>118. dia</vt:lpstr>
      <vt:lpstr>Magyar állami lobogó félárbócon</vt:lpstr>
      <vt:lpstr>120. dia</vt:lpstr>
      <vt:lpstr>121. dia</vt:lpstr>
      <vt:lpstr>Avatás nemzeti színnel</vt:lpstr>
      <vt:lpstr>123. dia</vt:lpstr>
      <vt:lpstr>124. dia</vt:lpstr>
      <vt:lpstr>125. dia</vt:lpstr>
      <vt:lpstr>126. dia</vt:lpstr>
      <vt:lpstr>127. dia</vt:lpstr>
      <vt:lpstr>128. dia</vt:lpstr>
      <vt:lpstr>129. dia</vt:lpstr>
      <vt:lpstr>130. dia</vt:lpstr>
      <vt:lpstr>131. dia</vt:lpstr>
      <vt:lpstr>132. dia</vt:lpstr>
      <vt:lpstr>Magyar vállszalag, jobb vállon, piros szín felül, a nyak felé</vt:lpstr>
      <vt:lpstr>Francia vállszalag, jobb vállon, kék szín felül, a nyak felé</vt:lpstr>
      <vt:lpstr>Román vállszalag</vt:lpstr>
      <vt:lpstr>136. dia</vt:lpstr>
      <vt:lpstr>A koszorú szalagról</vt:lpstr>
      <vt:lpstr>Nemzeti szalag avatáskor</vt:lpstr>
      <vt:lpstr>139. dia</vt:lpstr>
      <vt:lpstr>Háttér és kokárda helyesen</vt:lpstr>
      <vt:lpstr>Francia kokárda</vt:lpstr>
      <vt:lpstr>Francia kokárda</vt:lpstr>
      <vt:lpstr>Zászlócsokrok</vt:lpstr>
      <vt:lpstr>144. dia</vt:lpstr>
      <vt:lpstr>145. dia</vt:lpstr>
      <vt:lpstr>Szószék korábbi díszítése</vt:lpstr>
      <vt:lpstr>Díszemelvény régen</vt:lpstr>
      <vt:lpstr>Díszemelvény</vt:lpstr>
      <vt:lpstr>149. dia</vt:lpstr>
      <vt:lpstr>150. dia</vt:lpstr>
      <vt:lpstr>151. dia</vt:lpstr>
      <vt:lpstr>152. dia</vt:lpstr>
    </vt:vector>
  </TitlesOfParts>
  <Company>KD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Bevezetés</dc:title>
  <dc:creator>Ambrus Jenő</dc:creator>
  <cp:lastModifiedBy>Ambrus Jenő</cp:lastModifiedBy>
  <cp:revision>80</cp:revision>
  <dcterms:created xsi:type="dcterms:W3CDTF">2016-09-09T09:10:47Z</dcterms:created>
  <dcterms:modified xsi:type="dcterms:W3CDTF">2016-11-05T13:15:14Z</dcterms:modified>
</cp:coreProperties>
</file>