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29"/>
  </p:notesMasterIdLst>
  <p:handoutMasterIdLst>
    <p:handoutMasterId r:id="rId30"/>
  </p:handoutMasterIdLst>
  <p:sldIdLst>
    <p:sldId id="308" r:id="rId2"/>
    <p:sldId id="310" r:id="rId3"/>
    <p:sldId id="318" r:id="rId4"/>
    <p:sldId id="319" r:id="rId5"/>
    <p:sldId id="320" r:id="rId6"/>
    <p:sldId id="321" r:id="rId7"/>
    <p:sldId id="322" r:id="rId8"/>
    <p:sldId id="314" r:id="rId9"/>
    <p:sldId id="315" r:id="rId10"/>
    <p:sldId id="316" r:id="rId11"/>
    <p:sldId id="317" r:id="rId12"/>
    <p:sldId id="323" r:id="rId13"/>
    <p:sldId id="324" r:id="rId14"/>
    <p:sldId id="325" r:id="rId15"/>
    <p:sldId id="326" r:id="rId16"/>
    <p:sldId id="327" r:id="rId17"/>
    <p:sldId id="328" r:id="rId18"/>
    <p:sldId id="335" r:id="rId19"/>
    <p:sldId id="334" r:id="rId20"/>
    <p:sldId id="329" r:id="rId21"/>
    <p:sldId id="330" r:id="rId22"/>
    <p:sldId id="331" r:id="rId23"/>
    <p:sldId id="333" r:id="rId24"/>
    <p:sldId id="332" r:id="rId25"/>
    <p:sldId id="311" r:id="rId26"/>
    <p:sldId id="313" r:id="rId27"/>
    <p:sldId id="312" r:id="rId28"/>
  </p:sldIdLst>
  <p:sldSz cx="9144000" cy="6858000" type="screen4x3"/>
  <p:notesSz cx="6858000" cy="9144000"/>
  <p:defaultTextStyle>
    <a:defPPr>
      <a:defRPr lang="hu-HU"/>
    </a:defPPr>
    <a:lvl1pPr algn="ctr" rtl="0" fontAlgn="base">
      <a:spcBef>
        <a:spcPct val="0"/>
      </a:spcBef>
      <a:spcAft>
        <a:spcPct val="0"/>
      </a:spcAft>
      <a:defRPr kern="1200">
        <a:solidFill>
          <a:schemeClr val="tx1"/>
        </a:solidFill>
        <a:latin typeface="Arial" pitchFamily="34" charset="0"/>
        <a:ea typeface="+mn-ea"/>
        <a:cs typeface="+mn-cs"/>
      </a:defRPr>
    </a:lvl1pPr>
    <a:lvl2pPr marL="457200" algn="ctr" rtl="0" fontAlgn="base">
      <a:spcBef>
        <a:spcPct val="0"/>
      </a:spcBef>
      <a:spcAft>
        <a:spcPct val="0"/>
      </a:spcAft>
      <a:defRPr kern="1200">
        <a:solidFill>
          <a:schemeClr val="tx1"/>
        </a:solidFill>
        <a:latin typeface="Arial" pitchFamily="34" charset="0"/>
        <a:ea typeface="+mn-ea"/>
        <a:cs typeface="+mn-cs"/>
      </a:defRPr>
    </a:lvl2pPr>
    <a:lvl3pPr marL="914400" algn="ctr" rtl="0" fontAlgn="base">
      <a:spcBef>
        <a:spcPct val="0"/>
      </a:spcBef>
      <a:spcAft>
        <a:spcPct val="0"/>
      </a:spcAft>
      <a:defRPr kern="1200">
        <a:solidFill>
          <a:schemeClr val="tx1"/>
        </a:solidFill>
        <a:latin typeface="Arial" pitchFamily="34" charset="0"/>
        <a:ea typeface="+mn-ea"/>
        <a:cs typeface="+mn-cs"/>
      </a:defRPr>
    </a:lvl3pPr>
    <a:lvl4pPr marL="1371600" algn="ctr" rtl="0" fontAlgn="base">
      <a:spcBef>
        <a:spcPct val="0"/>
      </a:spcBef>
      <a:spcAft>
        <a:spcPct val="0"/>
      </a:spcAft>
      <a:defRPr kern="1200">
        <a:solidFill>
          <a:schemeClr val="tx1"/>
        </a:solidFill>
        <a:latin typeface="Arial" pitchFamily="34" charset="0"/>
        <a:ea typeface="+mn-ea"/>
        <a:cs typeface="+mn-cs"/>
      </a:defRPr>
    </a:lvl4pPr>
    <a:lvl5pPr marL="1828800" algn="ctr"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0C2E"/>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478" autoAdjust="0"/>
    <p:restoredTop sz="61626" autoAdjust="0"/>
  </p:normalViewPr>
  <p:slideViewPr>
    <p:cSldViewPr>
      <p:cViewPr varScale="1">
        <p:scale>
          <a:sx n="47" d="100"/>
          <a:sy n="47" d="100"/>
        </p:scale>
        <p:origin x="-223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hu-HU"/>
          </a:p>
        </p:txBody>
      </p:sp>
      <p:sp>
        <p:nvSpPr>
          <p:cNvPr id="9523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hu-HU"/>
          </a:p>
        </p:txBody>
      </p:sp>
      <p:sp>
        <p:nvSpPr>
          <p:cNvPr id="9523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hu-HU"/>
          </a:p>
        </p:txBody>
      </p:sp>
      <p:sp>
        <p:nvSpPr>
          <p:cNvPr id="9523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99F4149-0365-4877-94D7-FC2E956C5A86}" type="slidenum">
              <a:rPr lang="hu-HU"/>
              <a:pPr/>
              <a:t>‹#›</a:t>
            </a:fld>
            <a:endParaRPr lang="hu-H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hu-HU"/>
          </a:p>
        </p:txBody>
      </p:sp>
      <p:sp>
        <p:nvSpPr>
          <p:cNvPr id="286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hu-HU"/>
          </a:p>
        </p:txBody>
      </p:sp>
      <p:sp>
        <p:nvSpPr>
          <p:cNvPr id="286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86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p>
        </p:txBody>
      </p:sp>
      <p:sp>
        <p:nvSpPr>
          <p:cNvPr id="286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hu-HU"/>
          </a:p>
        </p:txBody>
      </p:sp>
      <p:sp>
        <p:nvSpPr>
          <p:cNvPr id="286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4625E37-25D8-4AE6-A902-F6EDCB3ECAA1}" type="slidenum">
              <a:rPr lang="hu-HU"/>
              <a:pPr/>
              <a:t>‹#›</a:t>
            </a:fld>
            <a:endParaRPr lang="hu-H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E07476-FA12-449E-AF83-DAE3EE6A143E}" type="slidenum">
              <a:rPr lang="hu-HU"/>
              <a:pPr/>
              <a:t>1</a:t>
            </a:fld>
            <a:endParaRPr lang="hu-HU"/>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hu-H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endParaRPr lang="hu-HU" dirty="0"/>
          </a:p>
        </p:txBody>
      </p:sp>
      <p:sp>
        <p:nvSpPr>
          <p:cNvPr id="4" name="Dia számának helye 3"/>
          <p:cNvSpPr>
            <a:spLocks noGrp="1"/>
          </p:cNvSpPr>
          <p:nvPr>
            <p:ph type="sldNum" sz="quarter" idx="10"/>
          </p:nvPr>
        </p:nvSpPr>
        <p:spPr/>
        <p:txBody>
          <a:bodyPr/>
          <a:lstStyle/>
          <a:p>
            <a:fld id="{64625E37-25D8-4AE6-A902-F6EDCB3ECAA1}" type="slidenum">
              <a:rPr lang="hu-HU" smtClean="0"/>
              <a:pPr/>
              <a:t>2</a:t>
            </a:fld>
            <a:endParaRPr lang="hu-H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endParaRPr lang="hu-HU" dirty="0"/>
          </a:p>
        </p:txBody>
      </p:sp>
      <p:sp>
        <p:nvSpPr>
          <p:cNvPr id="4" name="Dia számának helye 3"/>
          <p:cNvSpPr>
            <a:spLocks noGrp="1"/>
          </p:cNvSpPr>
          <p:nvPr>
            <p:ph type="sldNum" sz="quarter" idx="10"/>
          </p:nvPr>
        </p:nvSpPr>
        <p:spPr/>
        <p:txBody>
          <a:bodyPr/>
          <a:lstStyle/>
          <a:p>
            <a:fld id="{64625E37-25D8-4AE6-A902-F6EDCB3ECAA1}" type="slidenum">
              <a:rPr lang="hu-HU" smtClean="0"/>
              <a:pPr/>
              <a:t>3</a:t>
            </a:fld>
            <a:endParaRPr lang="hu-H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endParaRPr lang="hu-HU" dirty="0"/>
          </a:p>
        </p:txBody>
      </p:sp>
      <p:sp>
        <p:nvSpPr>
          <p:cNvPr id="4" name="Dia számának helye 3"/>
          <p:cNvSpPr>
            <a:spLocks noGrp="1"/>
          </p:cNvSpPr>
          <p:nvPr>
            <p:ph type="sldNum" sz="quarter" idx="10"/>
          </p:nvPr>
        </p:nvSpPr>
        <p:spPr/>
        <p:txBody>
          <a:bodyPr/>
          <a:lstStyle/>
          <a:p>
            <a:fld id="{64625E37-25D8-4AE6-A902-F6EDCB3ECAA1}" type="slidenum">
              <a:rPr lang="hu-HU" smtClean="0"/>
              <a:pPr/>
              <a:t>11</a:t>
            </a:fld>
            <a:endParaRPr lang="hu-H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grpSp>
        <p:nvGrpSpPr>
          <p:cNvPr id="71682" name="Group 2"/>
          <p:cNvGrpSpPr>
            <a:grpSpLocks/>
          </p:cNvGrpSpPr>
          <p:nvPr/>
        </p:nvGrpSpPr>
        <p:grpSpPr bwMode="auto">
          <a:xfrm>
            <a:off x="0" y="0"/>
            <a:ext cx="9144000" cy="6858000"/>
            <a:chOff x="0" y="0"/>
            <a:chExt cx="5760" cy="4320"/>
          </a:xfrm>
        </p:grpSpPr>
        <p:sp>
          <p:nvSpPr>
            <p:cNvPr id="71683"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endParaRPr lang="hu-HU" sz="2400">
                <a:latin typeface="Times New Roman" pitchFamily="18" charset="0"/>
              </a:endParaRPr>
            </a:p>
          </p:txBody>
        </p:sp>
        <p:sp>
          <p:nvSpPr>
            <p:cNvPr id="71684"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algn="l"/>
              <a:endParaRPr lang="hu-HU" sz="2400">
                <a:latin typeface="Times New Roman" pitchFamily="18" charset="0"/>
              </a:endParaRPr>
            </a:p>
          </p:txBody>
        </p:sp>
        <p:grpSp>
          <p:nvGrpSpPr>
            <p:cNvPr id="71685" name="Group 5"/>
            <p:cNvGrpSpPr>
              <a:grpSpLocks/>
            </p:cNvGrpSpPr>
            <p:nvPr/>
          </p:nvGrpSpPr>
          <p:grpSpPr bwMode="auto">
            <a:xfrm>
              <a:off x="0" y="672"/>
              <a:ext cx="1806" cy="1989"/>
              <a:chOff x="0" y="672"/>
              <a:chExt cx="1806" cy="1989"/>
            </a:xfrm>
          </p:grpSpPr>
          <p:sp>
            <p:nvSpPr>
              <p:cNvPr id="71686"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algn="l"/>
                <a:endParaRPr lang="hu-HU" sz="2400">
                  <a:latin typeface="Times New Roman" pitchFamily="18" charset="0"/>
                </a:endParaRPr>
              </a:p>
            </p:txBody>
          </p:sp>
          <p:sp>
            <p:nvSpPr>
              <p:cNvPr id="71687"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algn="l"/>
                <a:endParaRPr lang="hu-HU" sz="2400">
                  <a:latin typeface="Times New Roman" pitchFamily="18" charset="0"/>
                </a:endParaRPr>
              </a:p>
            </p:txBody>
          </p:sp>
          <p:sp>
            <p:nvSpPr>
              <p:cNvPr id="71688"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algn="l"/>
                <a:endParaRPr lang="hu-HU" sz="2400">
                  <a:latin typeface="Times New Roman" pitchFamily="18" charset="0"/>
                </a:endParaRPr>
              </a:p>
            </p:txBody>
          </p:sp>
          <p:sp>
            <p:nvSpPr>
              <p:cNvPr id="71689"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algn="l"/>
                <a:endParaRPr lang="hu-HU" sz="2400">
                  <a:latin typeface="Times New Roman" pitchFamily="18" charset="0"/>
                </a:endParaRPr>
              </a:p>
            </p:txBody>
          </p:sp>
          <p:sp>
            <p:nvSpPr>
              <p:cNvPr id="71690"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algn="l"/>
                <a:endParaRPr lang="hu-HU" sz="2400">
                  <a:latin typeface="Times New Roman" pitchFamily="18" charset="0"/>
                </a:endParaRPr>
              </a:p>
            </p:txBody>
          </p:sp>
          <p:sp>
            <p:nvSpPr>
              <p:cNvPr id="71691"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algn="l"/>
                <a:endParaRPr lang="hu-HU" sz="2400">
                  <a:latin typeface="Times New Roman" pitchFamily="18" charset="0"/>
                </a:endParaRPr>
              </a:p>
            </p:txBody>
          </p:sp>
          <p:sp>
            <p:nvSpPr>
              <p:cNvPr id="71692"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algn="l"/>
                <a:endParaRPr lang="hu-HU" sz="2400">
                  <a:latin typeface="Times New Roman" pitchFamily="18" charset="0"/>
                </a:endParaRPr>
              </a:p>
            </p:txBody>
          </p:sp>
          <p:sp>
            <p:nvSpPr>
              <p:cNvPr id="71693"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algn="l"/>
                <a:endParaRPr lang="hu-HU" sz="2400">
                  <a:latin typeface="Times New Roman" pitchFamily="18" charset="0"/>
                </a:endParaRPr>
              </a:p>
            </p:txBody>
          </p:sp>
          <p:sp>
            <p:nvSpPr>
              <p:cNvPr id="71694"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algn="l"/>
                <a:endParaRPr lang="hu-HU" sz="2400">
                  <a:latin typeface="Times New Roman" pitchFamily="18" charset="0"/>
                </a:endParaRPr>
              </a:p>
            </p:txBody>
          </p:sp>
          <p:sp>
            <p:nvSpPr>
              <p:cNvPr id="71695"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algn="l"/>
                <a:endParaRPr lang="hu-HU" sz="2400">
                  <a:latin typeface="Times New Roman" pitchFamily="18" charset="0"/>
                </a:endParaRPr>
              </a:p>
            </p:txBody>
          </p:sp>
        </p:grpSp>
      </p:grpSp>
      <p:sp>
        <p:nvSpPr>
          <p:cNvPr id="71696" name="Rectangle 16"/>
          <p:cNvSpPr>
            <a:spLocks noGrp="1" noChangeArrowheads="1"/>
          </p:cNvSpPr>
          <p:nvPr>
            <p:ph type="dt" sz="half" idx="2"/>
          </p:nvPr>
        </p:nvSpPr>
        <p:spPr>
          <a:xfrm>
            <a:off x="457200" y="6248400"/>
            <a:ext cx="2133600" cy="457200"/>
          </a:xfrm>
        </p:spPr>
        <p:txBody>
          <a:bodyPr/>
          <a:lstStyle>
            <a:lvl1pPr>
              <a:defRPr/>
            </a:lvl1pPr>
          </a:lstStyle>
          <a:p>
            <a:endParaRPr lang="hu-HU"/>
          </a:p>
        </p:txBody>
      </p:sp>
      <p:sp>
        <p:nvSpPr>
          <p:cNvPr id="71697" name="Rectangle 17"/>
          <p:cNvSpPr>
            <a:spLocks noGrp="1" noChangeArrowheads="1"/>
          </p:cNvSpPr>
          <p:nvPr>
            <p:ph type="ftr" sz="quarter" idx="3"/>
          </p:nvPr>
        </p:nvSpPr>
        <p:spPr/>
        <p:txBody>
          <a:bodyPr/>
          <a:lstStyle>
            <a:lvl1pPr>
              <a:defRPr/>
            </a:lvl1pPr>
          </a:lstStyle>
          <a:p>
            <a:endParaRPr lang="hu-HU"/>
          </a:p>
        </p:txBody>
      </p:sp>
      <p:sp>
        <p:nvSpPr>
          <p:cNvPr id="71698" name="Rectangle 18"/>
          <p:cNvSpPr>
            <a:spLocks noGrp="1" noChangeArrowheads="1"/>
          </p:cNvSpPr>
          <p:nvPr>
            <p:ph type="sldNum" sz="quarter" idx="4"/>
          </p:nvPr>
        </p:nvSpPr>
        <p:spPr/>
        <p:txBody>
          <a:bodyPr/>
          <a:lstStyle>
            <a:lvl1pPr>
              <a:defRPr/>
            </a:lvl1pPr>
          </a:lstStyle>
          <a:p>
            <a:fld id="{705F725B-2238-445B-BAD2-956B9F6DCEC5}" type="slidenum">
              <a:rPr lang="hu-HU"/>
              <a:pPr/>
              <a:t>‹#›</a:t>
            </a:fld>
            <a:endParaRPr lang="hu-HU"/>
          </a:p>
        </p:txBody>
      </p:sp>
      <p:sp>
        <p:nvSpPr>
          <p:cNvPr id="71699"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hu-HU"/>
              <a:t>Mintacím szerkesztése</a:t>
            </a:r>
          </a:p>
        </p:txBody>
      </p:sp>
      <p:sp>
        <p:nvSpPr>
          <p:cNvPr id="71700"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hu-HU"/>
              <a:t>Alcím mintájának szerkesztése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Élőláb helye 3"/>
          <p:cNvSpPr>
            <a:spLocks noGrp="1"/>
          </p:cNvSpPr>
          <p:nvPr>
            <p:ph type="ftr" sz="quarter" idx="10"/>
          </p:nvPr>
        </p:nvSpPr>
        <p:spPr/>
        <p:txBody>
          <a:bodyPr/>
          <a:lstStyle>
            <a:lvl1pPr>
              <a:defRPr/>
            </a:lvl1pPr>
          </a:lstStyle>
          <a:p>
            <a:endParaRPr lang="hu-HU"/>
          </a:p>
        </p:txBody>
      </p:sp>
      <p:sp>
        <p:nvSpPr>
          <p:cNvPr id="5" name="Dia számának helye 4"/>
          <p:cNvSpPr>
            <a:spLocks noGrp="1"/>
          </p:cNvSpPr>
          <p:nvPr>
            <p:ph type="sldNum" sz="quarter" idx="11"/>
          </p:nvPr>
        </p:nvSpPr>
        <p:spPr/>
        <p:txBody>
          <a:bodyPr/>
          <a:lstStyle>
            <a:lvl1pPr>
              <a:defRPr/>
            </a:lvl1pPr>
          </a:lstStyle>
          <a:p>
            <a:fld id="{5CAC4D7C-2B99-431B-B9F3-2EBC5314FE53}" type="slidenum">
              <a:rPr lang="hu-HU"/>
              <a:pPr/>
              <a:t>‹#›</a:t>
            </a:fld>
            <a:endParaRPr lang="hu-HU"/>
          </a:p>
        </p:txBody>
      </p:sp>
      <p:sp>
        <p:nvSpPr>
          <p:cNvPr id="6" name="Dátum helye 5"/>
          <p:cNvSpPr>
            <a:spLocks noGrp="1"/>
          </p:cNvSpPr>
          <p:nvPr>
            <p:ph type="dt" sz="half" idx="12"/>
          </p:nvPr>
        </p:nvSpPr>
        <p:spPr/>
        <p:txBody>
          <a:bodyPr/>
          <a:lstStyle>
            <a:lvl1pPr>
              <a:defRPr/>
            </a:lvl1pPr>
          </a:lstStyle>
          <a:p>
            <a:endParaRPr lang="hu-H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hu-HU" smtClean="0"/>
              <a:t>Mintaszöveg szerkesztése</a:t>
            </a:r>
          </a:p>
        </p:txBody>
      </p:sp>
      <p:sp>
        <p:nvSpPr>
          <p:cNvPr id="4" name="Élőláb helye 3"/>
          <p:cNvSpPr>
            <a:spLocks noGrp="1"/>
          </p:cNvSpPr>
          <p:nvPr>
            <p:ph type="ftr" sz="quarter" idx="10"/>
          </p:nvPr>
        </p:nvSpPr>
        <p:spPr/>
        <p:txBody>
          <a:bodyPr/>
          <a:lstStyle>
            <a:lvl1pPr>
              <a:defRPr/>
            </a:lvl1pPr>
          </a:lstStyle>
          <a:p>
            <a:endParaRPr lang="hu-HU"/>
          </a:p>
        </p:txBody>
      </p:sp>
      <p:sp>
        <p:nvSpPr>
          <p:cNvPr id="5" name="Dia számának helye 4"/>
          <p:cNvSpPr>
            <a:spLocks noGrp="1"/>
          </p:cNvSpPr>
          <p:nvPr>
            <p:ph type="sldNum" sz="quarter" idx="11"/>
          </p:nvPr>
        </p:nvSpPr>
        <p:spPr/>
        <p:txBody>
          <a:bodyPr/>
          <a:lstStyle>
            <a:lvl1pPr>
              <a:defRPr/>
            </a:lvl1pPr>
          </a:lstStyle>
          <a:p>
            <a:fld id="{03268CE3-05A0-46AF-9C4C-C9C54C0FEC29}" type="slidenum">
              <a:rPr lang="hu-HU"/>
              <a:pPr/>
              <a:t>‹#›</a:t>
            </a:fld>
            <a:endParaRPr lang="hu-HU"/>
          </a:p>
        </p:txBody>
      </p:sp>
      <p:sp>
        <p:nvSpPr>
          <p:cNvPr id="6" name="Dátum helye 5"/>
          <p:cNvSpPr>
            <a:spLocks noGrp="1"/>
          </p:cNvSpPr>
          <p:nvPr>
            <p:ph type="dt" sz="half" idx="12"/>
          </p:nvPr>
        </p:nvSpPr>
        <p:spPr/>
        <p:txBody>
          <a:bodyPr/>
          <a:lstStyle>
            <a:lvl1pPr>
              <a:defRPr/>
            </a:lvl1pPr>
          </a:lstStyle>
          <a:p>
            <a:endParaRPr lang="hu-H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Élőláb helye 4"/>
          <p:cNvSpPr>
            <a:spLocks noGrp="1"/>
          </p:cNvSpPr>
          <p:nvPr>
            <p:ph type="ftr" sz="quarter" idx="10"/>
          </p:nvPr>
        </p:nvSpPr>
        <p:spPr/>
        <p:txBody>
          <a:bodyPr/>
          <a:lstStyle>
            <a:lvl1pPr>
              <a:defRPr/>
            </a:lvl1pPr>
          </a:lstStyle>
          <a:p>
            <a:endParaRPr lang="hu-HU"/>
          </a:p>
        </p:txBody>
      </p:sp>
      <p:sp>
        <p:nvSpPr>
          <p:cNvPr id="6" name="Dia számának helye 5"/>
          <p:cNvSpPr>
            <a:spLocks noGrp="1"/>
          </p:cNvSpPr>
          <p:nvPr>
            <p:ph type="sldNum" sz="quarter" idx="11"/>
          </p:nvPr>
        </p:nvSpPr>
        <p:spPr/>
        <p:txBody>
          <a:bodyPr/>
          <a:lstStyle>
            <a:lvl1pPr>
              <a:defRPr/>
            </a:lvl1pPr>
          </a:lstStyle>
          <a:p>
            <a:fld id="{65F95606-76CF-41C4-AEAC-A55E419BEF30}" type="slidenum">
              <a:rPr lang="hu-HU"/>
              <a:pPr/>
              <a:t>‹#›</a:t>
            </a:fld>
            <a:endParaRPr lang="hu-HU"/>
          </a:p>
        </p:txBody>
      </p:sp>
      <p:sp>
        <p:nvSpPr>
          <p:cNvPr id="7" name="Dátum helye 6"/>
          <p:cNvSpPr>
            <a:spLocks noGrp="1"/>
          </p:cNvSpPr>
          <p:nvPr>
            <p:ph type="dt" sz="half" idx="12"/>
          </p:nvPr>
        </p:nvSpPr>
        <p:spPr/>
        <p:txBody>
          <a:bodyPr/>
          <a:lstStyle>
            <a:lvl1pPr>
              <a:defRPr/>
            </a:lvl1pPr>
          </a:lstStyle>
          <a:p>
            <a:endParaRPr lang="hu-H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457200" y="274638"/>
            <a:ext cx="8229600" cy="1143000"/>
          </a:xfrm>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Élőláb helye 6"/>
          <p:cNvSpPr>
            <a:spLocks noGrp="1"/>
          </p:cNvSpPr>
          <p:nvPr>
            <p:ph type="ftr" sz="quarter" idx="10"/>
          </p:nvPr>
        </p:nvSpPr>
        <p:spPr/>
        <p:txBody>
          <a:bodyPr/>
          <a:lstStyle>
            <a:lvl1pPr>
              <a:defRPr/>
            </a:lvl1pPr>
          </a:lstStyle>
          <a:p>
            <a:endParaRPr lang="hu-HU"/>
          </a:p>
        </p:txBody>
      </p:sp>
      <p:sp>
        <p:nvSpPr>
          <p:cNvPr id="8" name="Dia számának helye 7"/>
          <p:cNvSpPr>
            <a:spLocks noGrp="1"/>
          </p:cNvSpPr>
          <p:nvPr>
            <p:ph type="sldNum" sz="quarter" idx="11"/>
          </p:nvPr>
        </p:nvSpPr>
        <p:spPr/>
        <p:txBody>
          <a:bodyPr/>
          <a:lstStyle>
            <a:lvl1pPr>
              <a:defRPr/>
            </a:lvl1pPr>
          </a:lstStyle>
          <a:p>
            <a:fld id="{1E363C57-0AC1-4726-9420-42B859008B47}" type="slidenum">
              <a:rPr lang="hu-HU"/>
              <a:pPr/>
              <a:t>‹#›</a:t>
            </a:fld>
            <a:endParaRPr lang="hu-HU"/>
          </a:p>
        </p:txBody>
      </p:sp>
      <p:sp>
        <p:nvSpPr>
          <p:cNvPr id="9" name="Dátum helye 8"/>
          <p:cNvSpPr>
            <a:spLocks noGrp="1"/>
          </p:cNvSpPr>
          <p:nvPr>
            <p:ph type="dt" sz="half" idx="12"/>
          </p:nvPr>
        </p:nvSpPr>
        <p:spPr/>
        <p:txBody>
          <a:bodyPr/>
          <a:lstStyle>
            <a:lvl1pPr>
              <a:defRPr/>
            </a:lvl1pPr>
          </a:lstStyle>
          <a:p>
            <a:endParaRPr lang="hu-H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Élőláb helye 2"/>
          <p:cNvSpPr>
            <a:spLocks noGrp="1"/>
          </p:cNvSpPr>
          <p:nvPr>
            <p:ph type="ftr" sz="quarter" idx="10"/>
          </p:nvPr>
        </p:nvSpPr>
        <p:spPr/>
        <p:txBody>
          <a:bodyPr/>
          <a:lstStyle>
            <a:lvl1pPr>
              <a:defRPr/>
            </a:lvl1pPr>
          </a:lstStyle>
          <a:p>
            <a:endParaRPr lang="hu-HU"/>
          </a:p>
        </p:txBody>
      </p:sp>
      <p:sp>
        <p:nvSpPr>
          <p:cNvPr id="4" name="Dia számának helye 3"/>
          <p:cNvSpPr>
            <a:spLocks noGrp="1"/>
          </p:cNvSpPr>
          <p:nvPr>
            <p:ph type="sldNum" sz="quarter" idx="11"/>
          </p:nvPr>
        </p:nvSpPr>
        <p:spPr/>
        <p:txBody>
          <a:bodyPr/>
          <a:lstStyle>
            <a:lvl1pPr>
              <a:defRPr/>
            </a:lvl1pPr>
          </a:lstStyle>
          <a:p>
            <a:fld id="{B2230DFA-57E9-4640-A0F5-A80A318E73B8}" type="slidenum">
              <a:rPr lang="hu-HU"/>
              <a:pPr/>
              <a:t>‹#›</a:t>
            </a:fld>
            <a:endParaRPr lang="hu-HU"/>
          </a:p>
        </p:txBody>
      </p:sp>
      <p:sp>
        <p:nvSpPr>
          <p:cNvPr id="5" name="Dátum helye 4"/>
          <p:cNvSpPr>
            <a:spLocks noGrp="1"/>
          </p:cNvSpPr>
          <p:nvPr>
            <p:ph type="dt" sz="half" idx="12"/>
          </p:nvPr>
        </p:nvSpPr>
        <p:spPr/>
        <p:txBody>
          <a:bodyPr/>
          <a:lstStyle>
            <a:lvl1pPr>
              <a:defRPr/>
            </a:lvl1pPr>
          </a:lstStyle>
          <a:p>
            <a:endParaRPr lang="hu-H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Élőláb helye 1"/>
          <p:cNvSpPr>
            <a:spLocks noGrp="1"/>
          </p:cNvSpPr>
          <p:nvPr>
            <p:ph type="ftr" sz="quarter" idx="10"/>
          </p:nvPr>
        </p:nvSpPr>
        <p:spPr/>
        <p:txBody>
          <a:bodyPr/>
          <a:lstStyle>
            <a:lvl1pPr>
              <a:defRPr/>
            </a:lvl1pPr>
          </a:lstStyle>
          <a:p>
            <a:endParaRPr lang="hu-HU"/>
          </a:p>
        </p:txBody>
      </p:sp>
      <p:sp>
        <p:nvSpPr>
          <p:cNvPr id="3" name="Dia számának helye 2"/>
          <p:cNvSpPr>
            <a:spLocks noGrp="1"/>
          </p:cNvSpPr>
          <p:nvPr>
            <p:ph type="sldNum" sz="quarter" idx="11"/>
          </p:nvPr>
        </p:nvSpPr>
        <p:spPr/>
        <p:txBody>
          <a:bodyPr/>
          <a:lstStyle>
            <a:lvl1pPr>
              <a:defRPr/>
            </a:lvl1pPr>
          </a:lstStyle>
          <a:p>
            <a:fld id="{355D7655-34A7-4D55-97A5-3AD11482544D}" type="slidenum">
              <a:rPr lang="hu-HU"/>
              <a:pPr/>
              <a:t>‹#›</a:t>
            </a:fld>
            <a:endParaRPr lang="hu-HU"/>
          </a:p>
        </p:txBody>
      </p:sp>
      <p:sp>
        <p:nvSpPr>
          <p:cNvPr id="4" name="Dátum helye 3"/>
          <p:cNvSpPr>
            <a:spLocks noGrp="1"/>
          </p:cNvSpPr>
          <p:nvPr>
            <p:ph type="dt" sz="half" idx="12"/>
          </p:nvPr>
        </p:nvSpPr>
        <p:spPr/>
        <p:txBody>
          <a:bodyPr/>
          <a:lstStyle>
            <a:lvl1pPr>
              <a:defRPr/>
            </a:lvl1pPr>
          </a:lstStyle>
          <a:p>
            <a:endParaRPr lang="hu-H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Élőláb helye 4"/>
          <p:cNvSpPr>
            <a:spLocks noGrp="1"/>
          </p:cNvSpPr>
          <p:nvPr>
            <p:ph type="ftr" sz="quarter" idx="10"/>
          </p:nvPr>
        </p:nvSpPr>
        <p:spPr/>
        <p:txBody>
          <a:bodyPr/>
          <a:lstStyle>
            <a:lvl1pPr>
              <a:defRPr/>
            </a:lvl1pPr>
          </a:lstStyle>
          <a:p>
            <a:endParaRPr lang="hu-HU"/>
          </a:p>
        </p:txBody>
      </p:sp>
      <p:sp>
        <p:nvSpPr>
          <p:cNvPr id="6" name="Dia számának helye 5"/>
          <p:cNvSpPr>
            <a:spLocks noGrp="1"/>
          </p:cNvSpPr>
          <p:nvPr>
            <p:ph type="sldNum" sz="quarter" idx="11"/>
          </p:nvPr>
        </p:nvSpPr>
        <p:spPr/>
        <p:txBody>
          <a:bodyPr/>
          <a:lstStyle>
            <a:lvl1pPr>
              <a:defRPr/>
            </a:lvl1pPr>
          </a:lstStyle>
          <a:p>
            <a:fld id="{778BCA91-B87B-4266-ABE8-F283A4DD5510}" type="slidenum">
              <a:rPr lang="hu-HU"/>
              <a:pPr/>
              <a:t>‹#›</a:t>
            </a:fld>
            <a:endParaRPr lang="hu-HU"/>
          </a:p>
        </p:txBody>
      </p:sp>
      <p:sp>
        <p:nvSpPr>
          <p:cNvPr id="7" name="Dátum helye 6"/>
          <p:cNvSpPr>
            <a:spLocks noGrp="1"/>
          </p:cNvSpPr>
          <p:nvPr>
            <p:ph type="dt" sz="half" idx="12"/>
          </p:nvPr>
        </p:nvSpPr>
        <p:spPr/>
        <p:txBody>
          <a:bodyPr/>
          <a:lstStyle>
            <a:lvl1pPr>
              <a:defRPr/>
            </a:lvl1pPr>
          </a:lstStyle>
          <a:p>
            <a:endParaRPr lang="hu-H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Élőláb helye 4"/>
          <p:cNvSpPr>
            <a:spLocks noGrp="1"/>
          </p:cNvSpPr>
          <p:nvPr>
            <p:ph type="ftr" sz="quarter" idx="10"/>
          </p:nvPr>
        </p:nvSpPr>
        <p:spPr/>
        <p:txBody>
          <a:bodyPr/>
          <a:lstStyle>
            <a:lvl1pPr>
              <a:defRPr/>
            </a:lvl1pPr>
          </a:lstStyle>
          <a:p>
            <a:endParaRPr lang="hu-HU"/>
          </a:p>
        </p:txBody>
      </p:sp>
      <p:sp>
        <p:nvSpPr>
          <p:cNvPr id="6" name="Dia számának helye 5"/>
          <p:cNvSpPr>
            <a:spLocks noGrp="1"/>
          </p:cNvSpPr>
          <p:nvPr>
            <p:ph type="sldNum" sz="quarter" idx="11"/>
          </p:nvPr>
        </p:nvSpPr>
        <p:spPr/>
        <p:txBody>
          <a:bodyPr/>
          <a:lstStyle>
            <a:lvl1pPr>
              <a:defRPr/>
            </a:lvl1pPr>
          </a:lstStyle>
          <a:p>
            <a:fld id="{78D16D73-82DD-429C-A780-84E02B09ABEA}" type="slidenum">
              <a:rPr lang="hu-HU"/>
              <a:pPr/>
              <a:t>‹#›</a:t>
            </a:fld>
            <a:endParaRPr lang="hu-HU"/>
          </a:p>
        </p:txBody>
      </p:sp>
      <p:sp>
        <p:nvSpPr>
          <p:cNvPr id="7" name="Dátum helye 6"/>
          <p:cNvSpPr>
            <a:spLocks noGrp="1"/>
          </p:cNvSpPr>
          <p:nvPr>
            <p:ph type="dt" sz="half" idx="12"/>
          </p:nvPr>
        </p:nvSpPr>
        <p:spPr/>
        <p:txBody>
          <a:bodyPr/>
          <a:lstStyle>
            <a:lvl1pPr>
              <a:defRPr/>
            </a:lvl1pPr>
          </a:lstStyle>
          <a:p>
            <a:endParaRPr lang="hu-H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Élőláb helye 3"/>
          <p:cNvSpPr>
            <a:spLocks noGrp="1"/>
          </p:cNvSpPr>
          <p:nvPr>
            <p:ph type="ftr" sz="quarter" idx="10"/>
          </p:nvPr>
        </p:nvSpPr>
        <p:spPr/>
        <p:txBody>
          <a:bodyPr/>
          <a:lstStyle>
            <a:lvl1pPr>
              <a:defRPr/>
            </a:lvl1pPr>
          </a:lstStyle>
          <a:p>
            <a:endParaRPr lang="hu-HU"/>
          </a:p>
        </p:txBody>
      </p:sp>
      <p:sp>
        <p:nvSpPr>
          <p:cNvPr id="5" name="Dia számának helye 4"/>
          <p:cNvSpPr>
            <a:spLocks noGrp="1"/>
          </p:cNvSpPr>
          <p:nvPr>
            <p:ph type="sldNum" sz="quarter" idx="11"/>
          </p:nvPr>
        </p:nvSpPr>
        <p:spPr/>
        <p:txBody>
          <a:bodyPr/>
          <a:lstStyle>
            <a:lvl1pPr>
              <a:defRPr/>
            </a:lvl1pPr>
          </a:lstStyle>
          <a:p>
            <a:fld id="{73F83F0E-230D-450D-94E9-5636EB671F9F}" type="slidenum">
              <a:rPr lang="hu-HU"/>
              <a:pPr/>
              <a:t>‹#›</a:t>
            </a:fld>
            <a:endParaRPr lang="hu-HU"/>
          </a:p>
        </p:txBody>
      </p:sp>
      <p:sp>
        <p:nvSpPr>
          <p:cNvPr id="6" name="Dátum helye 5"/>
          <p:cNvSpPr>
            <a:spLocks noGrp="1"/>
          </p:cNvSpPr>
          <p:nvPr>
            <p:ph type="dt" sz="half" idx="12"/>
          </p:nvPr>
        </p:nvSpPr>
        <p:spPr/>
        <p:txBody>
          <a:bodyPr/>
          <a:lstStyle>
            <a:lvl1pPr>
              <a:defRPr/>
            </a:lvl1pPr>
          </a:lstStyle>
          <a:p>
            <a:endParaRPr lang="hu-H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457200"/>
            <a:ext cx="2057400" cy="5410200"/>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457200"/>
            <a:ext cx="6019800" cy="5410200"/>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Élőláb helye 3"/>
          <p:cNvSpPr>
            <a:spLocks noGrp="1"/>
          </p:cNvSpPr>
          <p:nvPr>
            <p:ph type="ftr" sz="quarter" idx="10"/>
          </p:nvPr>
        </p:nvSpPr>
        <p:spPr/>
        <p:txBody>
          <a:bodyPr/>
          <a:lstStyle>
            <a:lvl1pPr>
              <a:defRPr/>
            </a:lvl1pPr>
          </a:lstStyle>
          <a:p>
            <a:endParaRPr lang="hu-HU"/>
          </a:p>
        </p:txBody>
      </p:sp>
      <p:sp>
        <p:nvSpPr>
          <p:cNvPr id="5" name="Dia számának helye 4"/>
          <p:cNvSpPr>
            <a:spLocks noGrp="1"/>
          </p:cNvSpPr>
          <p:nvPr>
            <p:ph type="sldNum" sz="quarter" idx="11"/>
          </p:nvPr>
        </p:nvSpPr>
        <p:spPr/>
        <p:txBody>
          <a:bodyPr/>
          <a:lstStyle>
            <a:lvl1pPr>
              <a:defRPr/>
            </a:lvl1pPr>
          </a:lstStyle>
          <a:p>
            <a:fld id="{8AEFC524-F6FE-40B3-AC6F-64D10D59ACE0}" type="slidenum">
              <a:rPr lang="hu-HU"/>
              <a:pPr/>
              <a:t>‹#›</a:t>
            </a:fld>
            <a:endParaRPr lang="hu-HU"/>
          </a:p>
        </p:txBody>
      </p:sp>
      <p:sp>
        <p:nvSpPr>
          <p:cNvPr id="6" name="Dátum helye 5"/>
          <p:cNvSpPr>
            <a:spLocks noGrp="1"/>
          </p:cNvSpPr>
          <p:nvPr>
            <p:ph type="dt" sz="half" idx="12"/>
          </p:nvPr>
        </p:nvSpPr>
        <p:spPr/>
        <p:txBody>
          <a:bodyPr/>
          <a:lstStyle>
            <a:lvl1pPr>
              <a:defRPr/>
            </a:lvl1pPr>
          </a:lstStyle>
          <a:p>
            <a:endParaRPr lang="hu-H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Cím, szöveg és 2 tartalomrész">
    <p:spTree>
      <p:nvGrpSpPr>
        <p:cNvPr id="1" name=""/>
        <p:cNvGrpSpPr/>
        <p:nvPr/>
      </p:nvGrpSpPr>
      <p:grpSpPr>
        <a:xfrm>
          <a:off x="0" y="0"/>
          <a:ext cx="0" cy="0"/>
          <a:chOff x="0" y="0"/>
          <a:chExt cx="0" cy="0"/>
        </a:xfrm>
      </p:grpSpPr>
      <p:sp>
        <p:nvSpPr>
          <p:cNvPr id="2" name="Cím 1"/>
          <p:cNvSpPr>
            <a:spLocks noGrp="1"/>
          </p:cNvSpPr>
          <p:nvPr>
            <p:ph type="title"/>
          </p:nvPr>
        </p:nvSpPr>
        <p:spPr>
          <a:xfrm>
            <a:off x="457200" y="457200"/>
            <a:ext cx="8229600" cy="1371600"/>
          </a:xfrm>
        </p:spPr>
        <p:txBody>
          <a:bodyPr/>
          <a:lstStyle/>
          <a:p>
            <a:r>
              <a:rPr lang="hu-HU" smtClean="0"/>
              <a:t>Mintacím szerkesztése</a:t>
            </a:r>
            <a:endParaRPr lang="hu-HU"/>
          </a:p>
        </p:txBody>
      </p:sp>
      <p:sp>
        <p:nvSpPr>
          <p:cNvPr id="3" name="Szöveg helye 2"/>
          <p:cNvSpPr>
            <a:spLocks noGrp="1"/>
          </p:cNvSpPr>
          <p:nvPr>
            <p:ph type="body" sz="half" idx="1"/>
          </p:nvPr>
        </p:nvSpPr>
        <p:spPr>
          <a:xfrm>
            <a:off x="457200" y="1981200"/>
            <a:ext cx="4038600" cy="3886200"/>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quarter" idx="2"/>
          </p:nvPr>
        </p:nvSpPr>
        <p:spPr>
          <a:xfrm>
            <a:off x="4648200" y="1981200"/>
            <a:ext cx="4038600" cy="1866900"/>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Tartalom helye 4"/>
          <p:cNvSpPr>
            <a:spLocks noGrp="1"/>
          </p:cNvSpPr>
          <p:nvPr>
            <p:ph sz="quarter" idx="3"/>
          </p:nvPr>
        </p:nvSpPr>
        <p:spPr>
          <a:xfrm>
            <a:off x="4648200" y="4000500"/>
            <a:ext cx="4038600" cy="1866900"/>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6" name="Élőláb helye 5"/>
          <p:cNvSpPr>
            <a:spLocks noGrp="1"/>
          </p:cNvSpPr>
          <p:nvPr>
            <p:ph type="ftr" sz="quarter" idx="10"/>
          </p:nvPr>
        </p:nvSpPr>
        <p:spPr>
          <a:xfrm>
            <a:off x="3124200" y="6248400"/>
            <a:ext cx="2895600" cy="457200"/>
          </a:xfrm>
        </p:spPr>
        <p:txBody>
          <a:bodyPr/>
          <a:lstStyle>
            <a:lvl1pPr>
              <a:defRPr/>
            </a:lvl1pPr>
          </a:lstStyle>
          <a:p>
            <a:endParaRPr lang="hu-HU"/>
          </a:p>
        </p:txBody>
      </p:sp>
      <p:sp>
        <p:nvSpPr>
          <p:cNvPr id="7" name="Dia számának helye 6"/>
          <p:cNvSpPr>
            <a:spLocks noGrp="1"/>
          </p:cNvSpPr>
          <p:nvPr>
            <p:ph type="sldNum" sz="quarter" idx="11"/>
          </p:nvPr>
        </p:nvSpPr>
        <p:spPr>
          <a:xfrm>
            <a:off x="6553200" y="6248400"/>
            <a:ext cx="2133600" cy="457200"/>
          </a:xfrm>
        </p:spPr>
        <p:txBody>
          <a:bodyPr/>
          <a:lstStyle>
            <a:lvl1pPr>
              <a:defRPr/>
            </a:lvl1pPr>
          </a:lstStyle>
          <a:p>
            <a:fld id="{8B12FAD7-E214-46B9-84B4-F304B1B7F90F}" type="slidenum">
              <a:rPr lang="hu-HU"/>
              <a:pPr/>
              <a:t>‹#›</a:t>
            </a:fld>
            <a:endParaRPr lang="hu-HU"/>
          </a:p>
        </p:txBody>
      </p:sp>
      <p:sp>
        <p:nvSpPr>
          <p:cNvPr id="8" name="Dátum helye 7"/>
          <p:cNvSpPr>
            <a:spLocks noGrp="1"/>
          </p:cNvSpPr>
          <p:nvPr>
            <p:ph type="dt" sz="half" idx="12"/>
          </p:nvPr>
        </p:nvSpPr>
        <p:spPr>
          <a:xfrm>
            <a:off x="457200" y="6245225"/>
            <a:ext cx="2133600" cy="476250"/>
          </a:xfrm>
        </p:spPr>
        <p:txBody>
          <a:bodyPr/>
          <a:lstStyle>
            <a:lvl1pPr>
              <a:defRPr/>
            </a:lvl1pPr>
          </a:lstStyle>
          <a:p>
            <a:endParaRPr lang="hu-H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Cím és 4 tartalomrész">
    <p:spTree>
      <p:nvGrpSpPr>
        <p:cNvPr id="1" name=""/>
        <p:cNvGrpSpPr/>
        <p:nvPr/>
      </p:nvGrpSpPr>
      <p:grpSpPr>
        <a:xfrm>
          <a:off x="0" y="0"/>
          <a:ext cx="0" cy="0"/>
          <a:chOff x="0" y="0"/>
          <a:chExt cx="0" cy="0"/>
        </a:xfrm>
      </p:grpSpPr>
      <p:sp>
        <p:nvSpPr>
          <p:cNvPr id="2" name="Cím 1"/>
          <p:cNvSpPr>
            <a:spLocks noGrp="1"/>
          </p:cNvSpPr>
          <p:nvPr>
            <p:ph type="title" sz="quarter"/>
          </p:nvPr>
        </p:nvSpPr>
        <p:spPr>
          <a:xfrm>
            <a:off x="457200" y="457200"/>
            <a:ext cx="8229600" cy="1371600"/>
          </a:xfrm>
        </p:spPr>
        <p:txBody>
          <a:bodyPr/>
          <a:lstStyle/>
          <a:p>
            <a:r>
              <a:rPr lang="hu-HU" smtClean="0"/>
              <a:t>Mintacím szerkesztése</a:t>
            </a:r>
            <a:endParaRPr lang="hu-HU"/>
          </a:p>
        </p:txBody>
      </p:sp>
      <p:sp>
        <p:nvSpPr>
          <p:cNvPr id="3" name="Tartalom helye 2"/>
          <p:cNvSpPr>
            <a:spLocks noGrp="1"/>
          </p:cNvSpPr>
          <p:nvPr>
            <p:ph sz="quarter" idx="1"/>
          </p:nvPr>
        </p:nvSpPr>
        <p:spPr>
          <a:xfrm>
            <a:off x="457200" y="1981200"/>
            <a:ext cx="4038600" cy="1866900"/>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quarter" idx="2"/>
          </p:nvPr>
        </p:nvSpPr>
        <p:spPr>
          <a:xfrm>
            <a:off x="4648200" y="1981200"/>
            <a:ext cx="4038600" cy="1866900"/>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Tartalom helye 4"/>
          <p:cNvSpPr>
            <a:spLocks noGrp="1"/>
          </p:cNvSpPr>
          <p:nvPr>
            <p:ph sz="quarter" idx="3"/>
          </p:nvPr>
        </p:nvSpPr>
        <p:spPr>
          <a:xfrm>
            <a:off x="457200" y="4000500"/>
            <a:ext cx="4038600" cy="1866900"/>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6" name="Tartalom helye 5"/>
          <p:cNvSpPr>
            <a:spLocks noGrp="1"/>
          </p:cNvSpPr>
          <p:nvPr>
            <p:ph sz="quarter" idx="4"/>
          </p:nvPr>
        </p:nvSpPr>
        <p:spPr>
          <a:xfrm>
            <a:off x="4648200" y="4000500"/>
            <a:ext cx="4038600" cy="1866900"/>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Élőláb helye 6"/>
          <p:cNvSpPr>
            <a:spLocks noGrp="1"/>
          </p:cNvSpPr>
          <p:nvPr>
            <p:ph type="ftr" sz="quarter" idx="10"/>
          </p:nvPr>
        </p:nvSpPr>
        <p:spPr>
          <a:xfrm>
            <a:off x="3124200" y="6248400"/>
            <a:ext cx="2895600" cy="457200"/>
          </a:xfrm>
        </p:spPr>
        <p:txBody>
          <a:bodyPr/>
          <a:lstStyle>
            <a:lvl1pPr>
              <a:defRPr/>
            </a:lvl1pPr>
          </a:lstStyle>
          <a:p>
            <a:endParaRPr lang="hu-HU"/>
          </a:p>
        </p:txBody>
      </p:sp>
      <p:sp>
        <p:nvSpPr>
          <p:cNvPr id="8" name="Dia számának helye 7"/>
          <p:cNvSpPr>
            <a:spLocks noGrp="1"/>
          </p:cNvSpPr>
          <p:nvPr>
            <p:ph type="sldNum" sz="quarter" idx="11"/>
          </p:nvPr>
        </p:nvSpPr>
        <p:spPr>
          <a:xfrm>
            <a:off x="6553200" y="6248400"/>
            <a:ext cx="2133600" cy="457200"/>
          </a:xfrm>
        </p:spPr>
        <p:txBody>
          <a:bodyPr/>
          <a:lstStyle>
            <a:lvl1pPr>
              <a:defRPr/>
            </a:lvl1pPr>
          </a:lstStyle>
          <a:p>
            <a:fld id="{210BA742-02B4-4C4D-9E36-6CDA4935F9AC}" type="slidenum">
              <a:rPr lang="hu-HU"/>
              <a:pPr/>
              <a:t>‹#›</a:t>
            </a:fld>
            <a:endParaRPr lang="hu-HU"/>
          </a:p>
        </p:txBody>
      </p:sp>
      <p:sp>
        <p:nvSpPr>
          <p:cNvPr id="9" name="Dátum helye 8"/>
          <p:cNvSpPr>
            <a:spLocks noGrp="1"/>
          </p:cNvSpPr>
          <p:nvPr>
            <p:ph type="dt" sz="half" idx="12"/>
          </p:nvPr>
        </p:nvSpPr>
        <p:spPr>
          <a:xfrm>
            <a:off x="457200" y="6245225"/>
            <a:ext cx="2133600" cy="476250"/>
          </a:xfrm>
        </p:spPr>
        <p:txBody>
          <a:bodyPr/>
          <a:lstStyle>
            <a:lvl1pPr>
              <a:defRPr/>
            </a:lvl1pPr>
          </a:lstStyle>
          <a:p>
            <a:endParaRPr lang="hu-H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Cím, szöveg és tartalom">
    <p:spTree>
      <p:nvGrpSpPr>
        <p:cNvPr id="1" name=""/>
        <p:cNvGrpSpPr/>
        <p:nvPr/>
      </p:nvGrpSpPr>
      <p:grpSpPr>
        <a:xfrm>
          <a:off x="0" y="0"/>
          <a:ext cx="0" cy="0"/>
          <a:chOff x="0" y="0"/>
          <a:chExt cx="0" cy="0"/>
        </a:xfrm>
      </p:grpSpPr>
      <p:sp>
        <p:nvSpPr>
          <p:cNvPr id="2" name="Cím 1"/>
          <p:cNvSpPr>
            <a:spLocks noGrp="1"/>
          </p:cNvSpPr>
          <p:nvPr>
            <p:ph type="title"/>
          </p:nvPr>
        </p:nvSpPr>
        <p:spPr>
          <a:xfrm>
            <a:off x="457200" y="457200"/>
            <a:ext cx="8229600" cy="1371600"/>
          </a:xfrm>
        </p:spPr>
        <p:txBody>
          <a:bodyPr/>
          <a:lstStyle/>
          <a:p>
            <a:r>
              <a:rPr lang="hu-HU" smtClean="0"/>
              <a:t>Mintacím szerkesztése</a:t>
            </a:r>
            <a:endParaRPr lang="hu-HU"/>
          </a:p>
        </p:txBody>
      </p:sp>
      <p:sp>
        <p:nvSpPr>
          <p:cNvPr id="3" name="Szöveg helye 2"/>
          <p:cNvSpPr>
            <a:spLocks noGrp="1"/>
          </p:cNvSpPr>
          <p:nvPr>
            <p:ph type="body" sz="half" idx="1"/>
          </p:nvPr>
        </p:nvSpPr>
        <p:spPr>
          <a:xfrm>
            <a:off x="457200" y="1981200"/>
            <a:ext cx="4038600" cy="3886200"/>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8200" y="1981200"/>
            <a:ext cx="4038600" cy="3886200"/>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Élőláb helye 4"/>
          <p:cNvSpPr>
            <a:spLocks noGrp="1"/>
          </p:cNvSpPr>
          <p:nvPr>
            <p:ph type="ftr" sz="quarter" idx="10"/>
          </p:nvPr>
        </p:nvSpPr>
        <p:spPr>
          <a:xfrm>
            <a:off x="3124200" y="6248400"/>
            <a:ext cx="2895600" cy="457200"/>
          </a:xfrm>
        </p:spPr>
        <p:txBody>
          <a:bodyPr/>
          <a:lstStyle>
            <a:lvl1pPr>
              <a:defRPr/>
            </a:lvl1pPr>
          </a:lstStyle>
          <a:p>
            <a:endParaRPr lang="hu-HU"/>
          </a:p>
        </p:txBody>
      </p:sp>
      <p:sp>
        <p:nvSpPr>
          <p:cNvPr id="6" name="Dia számának helye 5"/>
          <p:cNvSpPr>
            <a:spLocks noGrp="1"/>
          </p:cNvSpPr>
          <p:nvPr>
            <p:ph type="sldNum" sz="quarter" idx="11"/>
          </p:nvPr>
        </p:nvSpPr>
        <p:spPr>
          <a:xfrm>
            <a:off x="6553200" y="6248400"/>
            <a:ext cx="2133600" cy="457200"/>
          </a:xfrm>
        </p:spPr>
        <p:txBody>
          <a:bodyPr/>
          <a:lstStyle>
            <a:lvl1pPr>
              <a:defRPr/>
            </a:lvl1pPr>
          </a:lstStyle>
          <a:p>
            <a:fld id="{054A45BB-1A7A-4C17-A6BB-7A78495349ED}" type="slidenum">
              <a:rPr lang="hu-HU"/>
              <a:pPr/>
              <a:t>‹#›</a:t>
            </a:fld>
            <a:endParaRPr lang="hu-HU"/>
          </a:p>
        </p:txBody>
      </p:sp>
      <p:sp>
        <p:nvSpPr>
          <p:cNvPr id="7" name="Dátum helye 6"/>
          <p:cNvSpPr>
            <a:spLocks noGrp="1"/>
          </p:cNvSpPr>
          <p:nvPr>
            <p:ph type="dt" sz="half" idx="12"/>
          </p:nvPr>
        </p:nvSpPr>
        <p:spPr>
          <a:xfrm>
            <a:off x="457200" y="6245225"/>
            <a:ext cx="2133600" cy="476250"/>
          </a:xfrm>
        </p:spPr>
        <p:txBody>
          <a:bodyPr/>
          <a:lstStyle>
            <a:lvl1pPr>
              <a:defRPr/>
            </a:lvl1pPr>
          </a:lstStyle>
          <a:p>
            <a:endParaRPr lang="hu-H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658"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hu-HU"/>
          </a:p>
        </p:txBody>
      </p:sp>
      <p:sp>
        <p:nvSpPr>
          <p:cNvPr id="70659"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Black" pitchFamily="34" charset="0"/>
              </a:defRPr>
            </a:lvl1pPr>
          </a:lstStyle>
          <a:p>
            <a:fld id="{F8DF3571-0B3B-402D-B4F5-0B1D9D28CCCE}" type="slidenum">
              <a:rPr lang="hu-HU"/>
              <a:pPr/>
              <a:t>‹#›</a:t>
            </a:fld>
            <a:endParaRPr lang="hu-HU"/>
          </a:p>
        </p:txBody>
      </p:sp>
      <p:grpSp>
        <p:nvGrpSpPr>
          <p:cNvPr id="70660" name="Group 4"/>
          <p:cNvGrpSpPr>
            <a:grpSpLocks/>
          </p:cNvGrpSpPr>
          <p:nvPr/>
        </p:nvGrpSpPr>
        <p:grpSpPr bwMode="auto">
          <a:xfrm>
            <a:off x="0" y="0"/>
            <a:ext cx="9144000" cy="546100"/>
            <a:chOff x="0" y="0"/>
            <a:chExt cx="5760" cy="344"/>
          </a:xfrm>
        </p:grpSpPr>
        <p:sp>
          <p:nvSpPr>
            <p:cNvPr id="70661"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endParaRPr lang="hu-HU" sz="2400">
                <a:latin typeface="Times New Roman" pitchFamily="18" charset="0"/>
              </a:endParaRPr>
            </a:p>
          </p:txBody>
        </p:sp>
        <p:sp>
          <p:nvSpPr>
            <p:cNvPr id="70662"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algn="l"/>
              <a:endParaRPr lang="hu-HU" sz="2400">
                <a:latin typeface="Times New Roman" pitchFamily="18" charset="0"/>
              </a:endParaRPr>
            </a:p>
          </p:txBody>
        </p:sp>
        <p:sp>
          <p:nvSpPr>
            <p:cNvPr id="70663"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algn="l"/>
              <a:endParaRPr lang="hu-HU">
                <a:solidFill>
                  <a:schemeClr val="hlink"/>
                </a:solidFill>
              </a:endParaRPr>
            </a:p>
          </p:txBody>
        </p:sp>
        <p:sp>
          <p:nvSpPr>
            <p:cNvPr id="70664"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algn="l"/>
              <a:endParaRPr lang="hu-HU">
                <a:solidFill>
                  <a:schemeClr val="hlink"/>
                </a:solidFill>
              </a:endParaRPr>
            </a:p>
          </p:txBody>
        </p:sp>
        <p:sp>
          <p:nvSpPr>
            <p:cNvPr id="70665"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algn="l"/>
              <a:endParaRPr lang="hu-HU">
                <a:solidFill>
                  <a:schemeClr val="accent2"/>
                </a:solidFill>
              </a:endParaRPr>
            </a:p>
          </p:txBody>
        </p:sp>
        <p:sp>
          <p:nvSpPr>
            <p:cNvPr id="70666"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algn="l"/>
              <a:endParaRPr lang="hu-HU">
                <a:solidFill>
                  <a:schemeClr val="hlink"/>
                </a:solidFill>
              </a:endParaRPr>
            </a:p>
          </p:txBody>
        </p:sp>
        <p:sp>
          <p:nvSpPr>
            <p:cNvPr id="70667"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algn="l"/>
              <a:endParaRPr lang="hu-HU" sz="2400">
                <a:latin typeface="Times New Roman" pitchFamily="18" charset="0"/>
              </a:endParaRPr>
            </a:p>
          </p:txBody>
        </p:sp>
        <p:sp>
          <p:nvSpPr>
            <p:cNvPr id="70668"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algn="l"/>
              <a:endParaRPr lang="hu-HU">
                <a:solidFill>
                  <a:schemeClr val="accent2"/>
                </a:solidFill>
              </a:endParaRPr>
            </a:p>
          </p:txBody>
        </p:sp>
        <p:sp>
          <p:nvSpPr>
            <p:cNvPr id="70669"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algn="l"/>
              <a:endParaRPr lang="hu-HU">
                <a:solidFill>
                  <a:schemeClr val="accent2"/>
                </a:solidFill>
              </a:endParaRPr>
            </a:p>
          </p:txBody>
        </p:sp>
      </p:grpSp>
      <p:sp>
        <p:nvSpPr>
          <p:cNvPr id="70670" name="Rectangle 14"/>
          <p:cNvSpPr>
            <a:spLocks noGrp="1" noChangeArrowheads="1"/>
          </p:cNvSpPr>
          <p:nvPr>
            <p:ph type="title"/>
          </p:nvPr>
        </p:nvSpPr>
        <p:spPr bwMode="auto">
          <a:xfrm>
            <a:off x="457200" y="4572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hu-HU" smtClean="0"/>
              <a:t>Mintacím szerkesztése</a:t>
            </a:r>
          </a:p>
        </p:txBody>
      </p:sp>
      <p:sp>
        <p:nvSpPr>
          <p:cNvPr id="70671" name="Rectangle 15"/>
          <p:cNvSpPr>
            <a:spLocks noGrp="1" noChangeArrowheads="1"/>
          </p:cNvSpPr>
          <p:nvPr>
            <p:ph type="body" idx="1"/>
          </p:nvPr>
        </p:nvSpPr>
        <p:spPr bwMode="auto">
          <a:xfrm>
            <a:off x="457200" y="1981200"/>
            <a:ext cx="8229600" cy="3886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p>
        </p:txBody>
      </p:sp>
      <p:sp>
        <p:nvSpPr>
          <p:cNvPr id="70672"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hu-HU"/>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Lst>
  <p:txStyles>
    <p:titleStyle>
      <a:lvl1pPr algn="l" rtl="0" fontAlgn="base">
        <a:spcBef>
          <a:spcPct val="0"/>
        </a:spcBef>
        <a:spcAft>
          <a:spcPct val="0"/>
        </a:spcAft>
        <a:defRPr sz="4400">
          <a:solidFill>
            <a:schemeClr val="tx1"/>
          </a:solidFill>
          <a:latin typeface="+mj-lt"/>
          <a:ea typeface="+mj-ea"/>
          <a:cs typeface="+mj-cs"/>
        </a:defRPr>
      </a:lvl1pPr>
      <a:lvl2pPr algn="l" rtl="0" fontAlgn="base">
        <a:spcBef>
          <a:spcPct val="0"/>
        </a:spcBef>
        <a:spcAft>
          <a:spcPct val="0"/>
        </a:spcAft>
        <a:defRPr sz="4400">
          <a:solidFill>
            <a:schemeClr val="tx1"/>
          </a:solidFill>
          <a:latin typeface="Arial" pitchFamily="34" charset="0"/>
        </a:defRPr>
      </a:lvl2pPr>
      <a:lvl3pPr algn="l" rtl="0" fontAlgn="base">
        <a:spcBef>
          <a:spcPct val="0"/>
        </a:spcBef>
        <a:spcAft>
          <a:spcPct val="0"/>
        </a:spcAft>
        <a:defRPr sz="4400">
          <a:solidFill>
            <a:schemeClr val="tx1"/>
          </a:solidFill>
          <a:latin typeface="Arial" pitchFamily="34" charset="0"/>
        </a:defRPr>
      </a:lvl3pPr>
      <a:lvl4pPr algn="l" rtl="0" fontAlgn="base">
        <a:spcBef>
          <a:spcPct val="0"/>
        </a:spcBef>
        <a:spcAft>
          <a:spcPct val="0"/>
        </a:spcAft>
        <a:defRPr sz="4400">
          <a:solidFill>
            <a:schemeClr val="tx1"/>
          </a:solidFill>
          <a:latin typeface="Arial" pitchFamily="34" charset="0"/>
        </a:defRPr>
      </a:lvl4pPr>
      <a:lvl5pPr algn="l" rtl="0" fontAlgn="base">
        <a:spcBef>
          <a:spcPct val="0"/>
        </a:spcBef>
        <a:spcAft>
          <a:spcPct val="0"/>
        </a:spcAft>
        <a:defRPr sz="4400">
          <a:solidFill>
            <a:schemeClr val="tx1"/>
          </a:solidFill>
          <a:latin typeface="Arial" pitchFamily="34" charset="0"/>
        </a:defRPr>
      </a:lvl5pPr>
      <a:lvl6pPr marL="457200" algn="l" rtl="0" fontAlgn="base">
        <a:spcBef>
          <a:spcPct val="0"/>
        </a:spcBef>
        <a:spcAft>
          <a:spcPct val="0"/>
        </a:spcAft>
        <a:defRPr sz="4400">
          <a:solidFill>
            <a:schemeClr val="tx1"/>
          </a:solidFill>
          <a:latin typeface="Arial" pitchFamily="34" charset="0"/>
        </a:defRPr>
      </a:lvl6pPr>
      <a:lvl7pPr marL="914400" algn="l" rtl="0" fontAlgn="base">
        <a:spcBef>
          <a:spcPct val="0"/>
        </a:spcBef>
        <a:spcAft>
          <a:spcPct val="0"/>
        </a:spcAft>
        <a:defRPr sz="4400">
          <a:solidFill>
            <a:schemeClr val="tx1"/>
          </a:solidFill>
          <a:latin typeface="Arial" pitchFamily="34" charset="0"/>
        </a:defRPr>
      </a:lvl7pPr>
      <a:lvl8pPr marL="1371600" algn="l" rtl="0" fontAlgn="base">
        <a:spcBef>
          <a:spcPct val="0"/>
        </a:spcBef>
        <a:spcAft>
          <a:spcPct val="0"/>
        </a:spcAft>
        <a:defRPr sz="4400">
          <a:solidFill>
            <a:schemeClr val="tx1"/>
          </a:solidFill>
          <a:latin typeface="Arial" pitchFamily="34" charset="0"/>
        </a:defRPr>
      </a:lvl8pPr>
      <a:lvl9pPr marL="1828800" algn="l" rtl="0" fontAlgn="base">
        <a:spcBef>
          <a:spcPct val="0"/>
        </a:spcBef>
        <a:spcAft>
          <a:spcPct val="0"/>
        </a:spcAft>
        <a:defRPr sz="4400">
          <a:solidFill>
            <a:schemeClr val="tx1"/>
          </a:solidFill>
          <a:latin typeface="Arial" pitchFamily="34" charset="0"/>
        </a:defRPr>
      </a:lvl9pPr>
    </p:titleStyle>
    <p:bodyStyle>
      <a:lvl1pPr marL="342900" indent="-342900" algn="l" rtl="0" fontAlgn="base">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fontAlgn="base">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fontAlgn="base">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ctrTitle"/>
          </p:nvPr>
        </p:nvSpPr>
        <p:spPr>
          <a:xfrm>
            <a:off x="2771775" y="1916113"/>
            <a:ext cx="6119813" cy="1752600"/>
          </a:xfrm>
        </p:spPr>
        <p:txBody>
          <a:bodyPr/>
          <a:lstStyle/>
          <a:p>
            <a:r>
              <a:rPr lang="hu-HU" sz="4000" b="1" dirty="0" smtClean="0"/>
              <a:t>Záróvizsga felkészítő</a:t>
            </a:r>
            <a:endParaRPr lang="hu-HU" sz="2400" dirty="0"/>
          </a:p>
        </p:txBody>
      </p:sp>
      <p:sp>
        <p:nvSpPr>
          <p:cNvPr id="65539" name="Rectangle 3"/>
          <p:cNvSpPr>
            <a:spLocks noGrp="1" noChangeArrowheads="1"/>
          </p:cNvSpPr>
          <p:nvPr>
            <p:ph type="subTitle" idx="1"/>
          </p:nvPr>
        </p:nvSpPr>
        <p:spPr/>
        <p:txBody>
          <a:bodyPr/>
          <a:lstStyle/>
          <a:p>
            <a:pPr>
              <a:lnSpc>
                <a:spcPct val="80000"/>
              </a:lnSpc>
            </a:pPr>
            <a:r>
              <a:rPr lang="hu-HU" sz="2600" b="1" dirty="0" smtClean="0"/>
              <a:t>Készítette: 	Bedő Anett</a:t>
            </a:r>
          </a:p>
          <a:p>
            <a:pPr>
              <a:lnSpc>
                <a:spcPct val="80000"/>
              </a:lnSpc>
            </a:pPr>
            <a:r>
              <a:rPr lang="hu-HU" sz="2600" b="1" dirty="0"/>
              <a:t>	</a:t>
            </a:r>
            <a:r>
              <a:rPr lang="hu-HU" sz="2600" b="1" dirty="0" smtClean="0"/>
              <a:t>	egyetemi tanársegéd</a:t>
            </a:r>
          </a:p>
          <a:p>
            <a:pPr>
              <a:lnSpc>
                <a:spcPct val="80000"/>
              </a:lnSpc>
            </a:pPr>
            <a:r>
              <a:rPr lang="hu-HU" sz="2600" b="1" dirty="0"/>
              <a:t>	</a:t>
            </a:r>
            <a:r>
              <a:rPr lang="hu-HU" sz="2600" b="1" dirty="0" smtClean="0"/>
              <a:t>	SZE-MTK-KE tanszék</a:t>
            </a:r>
            <a:endParaRPr lang="hu-HU" sz="2600" b="1"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28596" y="285728"/>
            <a:ext cx="8229600" cy="1371600"/>
          </a:xfrm>
        </p:spPr>
        <p:txBody>
          <a:bodyPr/>
          <a:lstStyle/>
          <a:p>
            <a:r>
              <a:rPr lang="hu-HU" dirty="0" smtClean="0"/>
              <a:t>Tartalom</a:t>
            </a:r>
            <a:endParaRPr lang="hu-HU" dirty="0"/>
          </a:p>
        </p:txBody>
      </p:sp>
      <p:sp>
        <p:nvSpPr>
          <p:cNvPr id="3" name="Tartalom helye 2"/>
          <p:cNvSpPr>
            <a:spLocks noGrp="1"/>
          </p:cNvSpPr>
          <p:nvPr>
            <p:ph idx="1"/>
          </p:nvPr>
        </p:nvSpPr>
        <p:spPr>
          <a:xfrm>
            <a:off x="428596" y="1357298"/>
            <a:ext cx="8229600" cy="5214950"/>
          </a:xfrm>
        </p:spPr>
        <p:txBody>
          <a:bodyPr/>
          <a:lstStyle/>
          <a:p>
            <a:r>
              <a:rPr lang="hu-HU" sz="2600" dirty="0">
                <a:latin typeface="+mn-lt"/>
                <a:ea typeface="+mn-ea"/>
                <a:cs typeface="+mn-cs"/>
              </a:rPr>
              <a:t>Ismertesse a </a:t>
            </a:r>
            <a:r>
              <a:rPr lang="hu-HU" sz="2600" dirty="0" smtClean="0">
                <a:latin typeface="+mn-lt"/>
                <a:ea typeface="+mn-ea"/>
                <a:cs typeface="+mn-cs"/>
              </a:rPr>
              <a:t>hang, a zaj</a:t>
            </a:r>
            <a:r>
              <a:rPr lang="hu-HU" sz="2600" dirty="0" smtClean="0"/>
              <a:t>, </a:t>
            </a:r>
            <a:r>
              <a:rPr lang="hu-HU" sz="2600" dirty="0" smtClean="0">
                <a:latin typeface="+mn-lt"/>
                <a:ea typeface="+mn-ea"/>
                <a:cs typeface="+mn-cs"/>
              </a:rPr>
              <a:t>a szintek, </a:t>
            </a:r>
            <a:r>
              <a:rPr lang="hu-HU" sz="2600" dirty="0" smtClean="0"/>
              <a:t>a </a:t>
            </a:r>
            <a:r>
              <a:rPr lang="hu-HU" sz="2600" dirty="0" err="1" smtClean="0"/>
              <a:t>phon</a:t>
            </a:r>
            <a:r>
              <a:rPr lang="hu-HU" sz="2600" dirty="0" smtClean="0"/>
              <a:t> görbék </a:t>
            </a:r>
            <a:r>
              <a:rPr lang="hu-HU" sz="2600" dirty="0" smtClean="0">
                <a:latin typeface="+mn-lt"/>
                <a:ea typeface="+mn-ea"/>
                <a:cs typeface="+mn-cs"/>
              </a:rPr>
              <a:t>valamint az egyenértékű A-hangnyomásszint fogalmát!</a:t>
            </a:r>
          </a:p>
          <a:p>
            <a:r>
              <a:rPr lang="hu-HU" sz="2600" dirty="0" smtClean="0">
                <a:latin typeface="+mn-lt"/>
                <a:ea typeface="+mn-ea"/>
                <a:cs typeface="+mn-cs"/>
              </a:rPr>
              <a:t>Ismertesse a közúti közlekedési zaj szakaszos mérési eljárást, valamint a mérést befolyásoló tényezőket!</a:t>
            </a:r>
          </a:p>
          <a:p>
            <a:r>
              <a:rPr lang="hu-HU" sz="2600" dirty="0" smtClean="0">
                <a:latin typeface="+mn-lt"/>
                <a:ea typeface="+mn-ea"/>
                <a:cs typeface="+mn-cs"/>
              </a:rPr>
              <a:t>Mutassa be a zaj elleni védekezés aktív és passzív módjait, valamint a zaj egészségkárosító hatásait!</a:t>
            </a:r>
          </a:p>
          <a:p>
            <a:r>
              <a:rPr lang="hu-HU" sz="2600" dirty="0" smtClean="0">
                <a:latin typeface="+mn-lt"/>
                <a:ea typeface="+mn-ea"/>
                <a:cs typeface="+mn-cs"/>
              </a:rPr>
              <a:t>Ismertesse a lokálisan ható rezgés hatásait az emberi </a:t>
            </a:r>
            <a:r>
              <a:rPr lang="hu-HU" sz="2600" dirty="0" smtClean="0"/>
              <a:t>szervezetre valamint mérését és értékelési </a:t>
            </a:r>
            <a:r>
              <a:rPr lang="hu-HU" sz="2600" dirty="0" smtClean="0"/>
              <a:t>elvét!</a:t>
            </a:r>
            <a:endParaRPr lang="hu-HU" sz="2600" dirty="0">
              <a:latin typeface="+mn-lt"/>
              <a:ea typeface="+mn-ea"/>
              <a:cs typeface="+mn-cs"/>
            </a:endParaRPr>
          </a:p>
          <a:p>
            <a:r>
              <a:rPr lang="hu-HU" sz="2600" dirty="0" smtClean="0">
                <a:latin typeface="+mn-lt"/>
                <a:ea typeface="+mn-ea"/>
                <a:cs typeface="+mn-cs"/>
              </a:rPr>
              <a:t>Ismertesse </a:t>
            </a:r>
            <a:r>
              <a:rPr lang="hu-HU" sz="2600" dirty="0">
                <a:latin typeface="+mn-lt"/>
                <a:ea typeface="+mn-ea"/>
                <a:cs typeface="+mn-cs"/>
              </a:rPr>
              <a:t>a sugárvédelem hármas alapelvét</a:t>
            </a:r>
            <a:r>
              <a:rPr lang="hu-HU" sz="2600" dirty="0" smtClean="0">
                <a:latin typeface="+mn-lt"/>
                <a:ea typeface="+mn-ea"/>
                <a:cs typeface="+mn-cs"/>
              </a:rPr>
              <a:t>!</a:t>
            </a:r>
          </a:p>
          <a:p>
            <a:endParaRPr lang="hu-HU" sz="2800" dirty="0" smtClean="0">
              <a:solidFill>
                <a:schemeClr val="tx1"/>
              </a:solidFill>
              <a:latin typeface="+mn-lt"/>
              <a:ea typeface="+mn-ea"/>
              <a:cs typeface="+mn-cs"/>
            </a:endParaRPr>
          </a:p>
          <a:p>
            <a:endParaRPr lang="hu-HU" sz="2800" dirty="0">
              <a:solidFill>
                <a:schemeClr val="tx1"/>
              </a:solidFill>
              <a:latin typeface="+mn-lt"/>
              <a:ea typeface="+mn-ea"/>
              <a:cs typeface="+mn-cs"/>
            </a:endParaRPr>
          </a:p>
          <a:p>
            <a:endParaRPr lang="hu-HU" sz="2800" dirty="0">
              <a:solidFill>
                <a:schemeClr val="tx1"/>
              </a:solidFill>
              <a:latin typeface="+mn-lt"/>
              <a:ea typeface="+mn-ea"/>
              <a:cs typeface="+mn-cs"/>
            </a:endParaRPr>
          </a:p>
          <a:p>
            <a:endParaRPr lang="hu-HU"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28596" y="642918"/>
            <a:ext cx="8229600" cy="1371600"/>
          </a:xfrm>
        </p:spPr>
        <p:txBody>
          <a:bodyPr/>
          <a:lstStyle/>
          <a:p>
            <a:r>
              <a:rPr lang="hu-HU" sz="3600" dirty="0" smtClean="0"/>
              <a:t>Ismertesse a hang, a zaj, a szintek, a </a:t>
            </a:r>
            <a:r>
              <a:rPr lang="hu-HU" sz="3600" dirty="0" err="1" smtClean="0"/>
              <a:t>phon</a:t>
            </a:r>
            <a:r>
              <a:rPr lang="hu-HU" sz="3600" dirty="0" smtClean="0"/>
              <a:t> görbék valamint az egyenértékű A-hangnyomásszint fogalmát!</a:t>
            </a:r>
          </a:p>
        </p:txBody>
      </p:sp>
      <p:sp>
        <p:nvSpPr>
          <p:cNvPr id="3" name="Tartalom helye 2"/>
          <p:cNvSpPr>
            <a:spLocks noGrp="1"/>
          </p:cNvSpPr>
          <p:nvPr>
            <p:ph idx="1"/>
          </p:nvPr>
        </p:nvSpPr>
        <p:spPr>
          <a:xfrm>
            <a:off x="428596" y="2285992"/>
            <a:ext cx="8229600" cy="3886200"/>
          </a:xfrm>
        </p:spPr>
        <p:txBody>
          <a:bodyPr/>
          <a:lstStyle/>
          <a:p>
            <a:r>
              <a:rPr lang="hu-HU" dirty="0" smtClean="0"/>
              <a:t>Hang fogalma: mechanikai hullám, azaz rugalmas közegben tovaterjedő rezgés. </a:t>
            </a:r>
          </a:p>
          <a:p>
            <a:pPr lvl="1"/>
            <a:r>
              <a:rPr lang="hu-HU" dirty="0" smtClean="0"/>
              <a:t>Léghang, folyadékhang, testhang</a:t>
            </a:r>
          </a:p>
          <a:p>
            <a:r>
              <a:rPr lang="hu-HU" dirty="0" smtClean="0"/>
              <a:t>Zaj fogalma: különböző magasságú és erősségű hangok keveréke, amit az ember kellemetlennek, zavarónak érez (szubjektív fogalom)</a:t>
            </a:r>
          </a:p>
          <a:p>
            <a:endParaRPr lang="hu-HU" dirty="0" smtClean="0"/>
          </a:p>
          <a:p>
            <a:pPr lvl="1"/>
            <a:endParaRPr lang="hu-HU" dirty="0" smtClean="0"/>
          </a:p>
          <a:p>
            <a:endParaRPr lang="hu-H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28596" y="1142984"/>
            <a:ext cx="8229600" cy="1371600"/>
          </a:xfrm>
        </p:spPr>
        <p:txBody>
          <a:bodyPr/>
          <a:lstStyle/>
          <a:p>
            <a:r>
              <a:rPr lang="hu-HU" sz="3600" dirty="0" smtClean="0"/>
              <a:t>Ismertesse a hang, a zaj, a szintek, a </a:t>
            </a:r>
            <a:r>
              <a:rPr lang="hu-HU" sz="3600" dirty="0" err="1" smtClean="0"/>
              <a:t>phon</a:t>
            </a:r>
            <a:r>
              <a:rPr lang="hu-HU" sz="3600" dirty="0" smtClean="0"/>
              <a:t> görbék valamint az egyenértékű A-hangnyomásszint fogalmát!</a:t>
            </a:r>
            <a:br>
              <a:rPr lang="hu-HU" sz="3600" dirty="0" smtClean="0"/>
            </a:br>
            <a:r>
              <a:rPr lang="hu-HU" sz="3600" dirty="0" smtClean="0"/>
              <a:t/>
            </a:r>
            <a:br>
              <a:rPr lang="hu-HU" sz="3600" dirty="0" smtClean="0"/>
            </a:br>
            <a:endParaRPr lang="hu-HU" dirty="0"/>
          </a:p>
        </p:txBody>
      </p:sp>
      <p:sp>
        <p:nvSpPr>
          <p:cNvPr id="3" name="Tartalom helye 2"/>
          <p:cNvSpPr>
            <a:spLocks noGrp="1"/>
          </p:cNvSpPr>
          <p:nvPr>
            <p:ph idx="1"/>
          </p:nvPr>
        </p:nvSpPr>
        <p:spPr>
          <a:xfrm>
            <a:off x="428596" y="2285992"/>
            <a:ext cx="8229600" cy="3886200"/>
          </a:xfrm>
        </p:spPr>
        <p:txBody>
          <a:bodyPr/>
          <a:lstStyle/>
          <a:p>
            <a:r>
              <a:rPr lang="hu-HU" dirty="0" smtClean="0"/>
              <a:t>Alapfogalmak</a:t>
            </a:r>
          </a:p>
          <a:p>
            <a:pPr lvl="1"/>
            <a:r>
              <a:rPr lang="hu-HU" dirty="0" smtClean="0"/>
              <a:t>Hangnyomás</a:t>
            </a:r>
          </a:p>
          <a:p>
            <a:pPr lvl="1"/>
            <a:r>
              <a:rPr lang="hu-HU" dirty="0" smtClean="0"/>
              <a:t>Hangteljesítmény</a:t>
            </a:r>
          </a:p>
          <a:p>
            <a:pPr lvl="1"/>
            <a:r>
              <a:rPr lang="hu-HU" dirty="0" smtClean="0"/>
              <a:t>Hangintenzitás</a:t>
            </a:r>
          </a:p>
          <a:p>
            <a:pPr lvl="1"/>
            <a:r>
              <a:rPr lang="hu-HU" dirty="0" smtClean="0"/>
              <a:t>Hallásküszöb</a:t>
            </a:r>
          </a:p>
          <a:p>
            <a:pPr lvl="1"/>
            <a:r>
              <a:rPr lang="hu-HU" dirty="0" smtClean="0"/>
              <a:t>Fájdalomküszöb</a:t>
            </a:r>
          </a:p>
          <a:p>
            <a:endParaRPr lang="hu-H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3600" dirty="0" smtClean="0"/>
              <a:t>Ismertesse a hang, a zaj, a szintek, a </a:t>
            </a:r>
            <a:r>
              <a:rPr lang="hu-HU" sz="3600" dirty="0" err="1" smtClean="0"/>
              <a:t>phon</a:t>
            </a:r>
            <a:r>
              <a:rPr lang="hu-HU" sz="3600" dirty="0" smtClean="0"/>
              <a:t> görbék valamint az egyenértékű A-hangnyomásszint fogalmát!</a:t>
            </a:r>
            <a:endParaRPr lang="hu-HU" sz="3600" dirty="0"/>
          </a:p>
        </p:txBody>
      </p:sp>
      <p:sp>
        <p:nvSpPr>
          <p:cNvPr id="3" name="Tartalom helye 2"/>
          <p:cNvSpPr>
            <a:spLocks noGrp="1"/>
          </p:cNvSpPr>
          <p:nvPr>
            <p:ph idx="1"/>
          </p:nvPr>
        </p:nvSpPr>
        <p:spPr>
          <a:xfrm>
            <a:off x="457200" y="1981200"/>
            <a:ext cx="8229600" cy="4519634"/>
          </a:xfrm>
        </p:spPr>
        <p:txBody>
          <a:bodyPr/>
          <a:lstStyle/>
          <a:p>
            <a:r>
              <a:rPr lang="hu-HU" dirty="0" smtClean="0"/>
              <a:t>Szintek</a:t>
            </a:r>
          </a:p>
          <a:p>
            <a:pPr lvl="1"/>
            <a:r>
              <a:rPr lang="hu-HU" dirty="0" smtClean="0"/>
              <a:t>Hangnyomásszint</a:t>
            </a:r>
          </a:p>
          <a:p>
            <a:pPr lvl="1"/>
            <a:r>
              <a:rPr lang="hu-HU" dirty="0" smtClean="0"/>
              <a:t>Hangteljesítményszint</a:t>
            </a:r>
          </a:p>
          <a:p>
            <a:pPr lvl="1"/>
            <a:r>
              <a:rPr lang="hu-HU" dirty="0" err="1" smtClean="0"/>
              <a:t>Hangintenzitásszint</a:t>
            </a:r>
            <a:endParaRPr lang="hu-HU" dirty="0" smtClean="0"/>
          </a:p>
          <a:p>
            <a:r>
              <a:rPr lang="hu-HU" dirty="0" err="1" smtClean="0"/>
              <a:t>Phon</a:t>
            </a:r>
            <a:r>
              <a:rPr lang="hu-HU" dirty="0" smtClean="0"/>
              <a:t> görbék</a:t>
            </a:r>
          </a:p>
          <a:p>
            <a:pPr>
              <a:buNone/>
            </a:pPr>
            <a:endParaRPr lang="hu-HU" dirty="0"/>
          </a:p>
        </p:txBody>
      </p:sp>
      <p:pic>
        <p:nvPicPr>
          <p:cNvPr id="4" name="Picture 2" descr="Pict0003"/>
          <p:cNvPicPr>
            <a:picLocks noChangeAspect="1" noChangeArrowheads="1"/>
          </p:cNvPicPr>
          <p:nvPr/>
        </p:nvPicPr>
        <p:blipFill>
          <a:blip r:embed="rId2" cstate="print"/>
          <a:srcRect/>
          <a:stretch>
            <a:fillRect/>
          </a:stretch>
        </p:blipFill>
        <p:spPr bwMode="auto">
          <a:xfrm>
            <a:off x="5000628" y="3428519"/>
            <a:ext cx="4143372" cy="342948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3600" dirty="0" smtClean="0"/>
              <a:t>Ismertesse a hang, a zaj, a szintek, a </a:t>
            </a:r>
            <a:r>
              <a:rPr lang="hu-HU" sz="3600" dirty="0" err="1" smtClean="0"/>
              <a:t>phon</a:t>
            </a:r>
            <a:r>
              <a:rPr lang="hu-HU" sz="3600" dirty="0" smtClean="0"/>
              <a:t> görbék valamint az egyenértékű A-hangnyomásszint fogalmát!</a:t>
            </a:r>
            <a:endParaRPr lang="hu-HU" sz="3600" dirty="0"/>
          </a:p>
        </p:txBody>
      </p:sp>
      <p:sp>
        <p:nvSpPr>
          <p:cNvPr id="3" name="Tartalom helye 2"/>
          <p:cNvSpPr>
            <a:spLocks noGrp="1"/>
          </p:cNvSpPr>
          <p:nvPr>
            <p:ph idx="1"/>
          </p:nvPr>
        </p:nvSpPr>
        <p:spPr>
          <a:xfrm>
            <a:off x="428596" y="2143116"/>
            <a:ext cx="8229600" cy="3886200"/>
          </a:xfrm>
        </p:spPr>
        <p:txBody>
          <a:bodyPr/>
          <a:lstStyle/>
          <a:p>
            <a:r>
              <a:rPr lang="hu-HU" dirty="0" smtClean="0"/>
              <a:t>A-súlyozás</a:t>
            </a:r>
          </a:p>
          <a:p>
            <a:endParaRPr lang="hu-HU" dirty="0" smtClean="0"/>
          </a:p>
          <a:p>
            <a:endParaRPr lang="hu-HU" dirty="0" smtClean="0"/>
          </a:p>
          <a:p>
            <a:endParaRPr lang="hu-HU" dirty="0" smtClean="0"/>
          </a:p>
          <a:p>
            <a:endParaRPr lang="hu-HU" dirty="0" smtClean="0"/>
          </a:p>
          <a:p>
            <a:pPr>
              <a:buNone/>
            </a:pPr>
            <a:endParaRPr lang="hu-HU" dirty="0"/>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hu-HU"/>
          </a:p>
        </p:txBody>
      </p:sp>
      <p:graphicFrame>
        <p:nvGraphicFramePr>
          <p:cNvPr id="1027" name="Object 3"/>
          <p:cNvGraphicFramePr>
            <a:graphicFrameLocks noChangeAspect="1"/>
          </p:cNvGraphicFramePr>
          <p:nvPr/>
        </p:nvGraphicFramePr>
        <p:xfrm>
          <a:off x="2214546" y="2664343"/>
          <a:ext cx="5429288" cy="4193657"/>
        </p:xfrm>
        <a:graphic>
          <a:graphicData uri="http://schemas.openxmlformats.org/presentationml/2006/ole">
            <p:oleObj spid="_x0000_s1027" r:id="rId3" imgW="3712464" imgH="2951683" progId="">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3600" dirty="0" smtClean="0"/>
              <a:t>Ismertesse a hang, a zaj, a szintek, a </a:t>
            </a:r>
            <a:r>
              <a:rPr lang="hu-HU" sz="3600" dirty="0" err="1" smtClean="0"/>
              <a:t>phon</a:t>
            </a:r>
            <a:r>
              <a:rPr lang="hu-HU" sz="3600" dirty="0" smtClean="0"/>
              <a:t> görbék valamint az egyenértékű A-hangnyomásszint fogalmát!</a:t>
            </a:r>
            <a:endParaRPr lang="hu-HU" sz="3600" dirty="0"/>
          </a:p>
        </p:txBody>
      </p:sp>
      <p:sp>
        <p:nvSpPr>
          <p:cNvPr id="3" name="Tartalom helye 2"/>
          <p:cNvSpPr>
            <a:spLocks noGrp="1"/>
          </p:cNvSpPr>
          <p:nvPr>
            <p:ph idx="1"/>
          </p:nvPr>
        </p:nvSpPr>
        <p:spPr>
          <a:xfrm>
            <a:off x="428596" y="2214554"/>
            <a:ext cx="8229600" cy="4286280"/>
          </a:xfrm>
        </p:spPr>
        <p:txBody>
          <a:bodyPr/>
          <a:lstStyle/>
          <a:p>
            <a:r>
              <a:rPr lang="hu-HU" dirty="0" smtClean="0"/>
              <a:t>Egyenértékű </a:t>
            </a:r>
            <a:r>
              <a:rPr lang="hu-HU" dirty="0" err="1" smtClean="0"/>
              <a:t>A-hangnoymásszint</a:t>
            </a:r>
            <a:r>
              <a:rPr lang="hu-HU" dirty="0" smtClean="0"/>
              <a:t>: </a:t>
            </a:r>
          </a:p>
          <a:p>
            <a:pPr lvl="1"/>
            <a:r>
              <a:rPr lang="hu-HU" dirty="0" smtClean="0"/>
              <a:t>Egy adott időszakon belül különböző zajesemények fordulhatnak elő, illetve egy folytonosan működő zajforrás által kibocsátott hangteljesítmény is ingadozhat az időben. Az ilyen zajok egyetlen mérőszámmal történő jellemzésére vezették be az ún. egyenértékű hangnyomásszintet, ami a zaj erősségén túl az expozíciós időt is figyelembe veszi</a:t>
            </a:r>
          </a:p>
          <a:p>
            <a:endParaRPr lang="hu-H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00034" y="714356"/>
            <a:ext cx="8229600" cy="1500174"/>
          </a:xfrm>
        </p:spPr>
        <p:txBody>
          <a:bodyPr/>
          <a:lstStyle/>
          <a:p>
            <a:r>
              <a:rPr lang="hu-HU" sz="3200" dirty="0" smtClean="0">
                <a:solidFill>
                  <a:schemeClr val="tx1"/>
                </a:solidFill>
                <a:latin typeface="+mj-lt"/>
                <a:ea typeface="+mj-ea"/>
                <a:cs typeface="+mj-cs"/>
              </a:rPr>
              <a:t>Ismertesse a közúti közlekedési zaj szakaszos mérési eljárást, valamint a mérést befolyásoló tényezőket! </a:t>
            </a:r>
            <a:r>
              <a:rPr lang="hu-HU" dirty="0">
                <a:solidFill>
                  <a:schemeClr val="tx1"/>
                </a:solidFill>
                <a:latin typeface="+mj-lt"/>
                <a:ea typeface="+mj-ea"/>
                <a:cs typeface="+mj-cs"/>
              </a:rPr>
              <a:t/>
            </a:r>
            <a:br>
              <a:rPr lang="hu-HU" dirty="0">
                <a:solidFill>
                  <a:schemeClr val="tx1"/>
                </a:solidFill>
                <a:latin typeface="+mj-lt"/>
                <a:ea typeface="+mj-ea"/>
                <a:cs typeface="+mj-cs"/>
              </a:rPr>
            </a:br>
            <a:endParaRPr lang="hu-HU" dirty="0"/>
          </a:p>
        </p:txBody>
      </p:sp>
      <p:sp>
        <p:nvSpPr>
          <p:cNvPr id="3" name="Tartalom helye 2"/>
          <p:cNvSpPr>
            <a:spLocks noGrp="1"/>
          </p:cNvSpPr>
          <p:nvPr>
            <p:ph idx="1"/>
          </p:nvPr>
        </p:nvSpPr>
        <p:spPr>
          <a:xfrm>
            <a:off x="428596" y="2285992"/>
            <a:ext cx="8229600" cy="3886200"/>
          </a:xfrm>
        </p:spPr>
        <p:txBody>
          <a:bodyPr/>
          <a:lstStyle/>
          <a:p>
            <a:r>
              <a:rPr lang="hu-HU" dirty="0" smtClean="0">
                <a:solidFill>
                  <a:schemeClr val="tx1"/>
                </a:solidFill>
                <a:latin typeface="+mn-lt"/>
                <a:ea typeface="+mn-ea"/>
                <a:cs typeface="+mn-cs"/>
              </a:rPr>
              <a:t>MSZ-13-183-1: Közúti </a:t>
            </a:r>
            <a:r>
              <a:rPr lang="hu-HU" dirty="0">
                <a:solidFill>
                  <a:schemeClr val="tx1"/>
                </a:solidFill>
                <a:latin typeface="+mn-lt"/>
                <a:ea typeface="+mn-ea"/>
                <a:cs typeface="+mn-cs"/>
              </a:rPr>
              <a:t>közlekedési zaj mérése szabvány </a:t>
            </a:r>
            <a:r>
              <a:rPr lang="hu-HU" dirty="0" smtClean="0">
                <a:solidFill>
                  <a:schemeClr val="tx1"/>
                </a:solidFill>
                <a:latin typeface="+mn-lt"/>
                <a:ea typeface="+mn-ea"/>
                <a:cs typeface="+mn-cs"/>
              </a:rPr>
              <a:t>alapján </a:t>
            </a:r>
          </a:p>
          <a:p>
            <a:r>
              <a:rPr lang="hu-HU" dirty="0">
                <a:solidFill>
                  <a:schemeClr val="tx1"/>
                </a:solidFill>
                <a:latin typeface="+mn-lt"/>
                <a:ea typeface="+mn-ea"/>
                <a:cs typeface="+mn-cs"/>
              </a:rPr>
              <a:t>A mérési szakaszok eredményéből </a:t>
            </a:r>
            <a:r>
              <a:rPr lang="hu-HU" dirty="0" err="1">
                <a:solidFill>
                  <a:schemeClr val="tx1"/>
                </a:solidFill>
                <a:latin typeface="+mn-lt"/>
                <a:ea typeface="+mn-ea"/>
                <a:cs typeface="+mn-cs"/>
              </a:rPr>
              <a:t>L</a:t>
            </a:r>
            <a:r>
              <a:rPr lang="hu-HU" baseline="-25000" dirty="0" err="1">
                <a:solidFill>
                  <a:schemeClr val="tx1"/>
                </a:solidFill>
                <a:latin typeface="+mn-lt"/>
                <a:ea typeface="+mn-ea"/>
                <a:cs typeface="+mn-cs"/>
              </a:rPr>
              <a:t>Aeq</a:t>
            </a:r>
            <a:r>
              <a:rPr lang="hu-HU" baseline="-25000" dirty="0">
                <a:solidFill>
                  <a:schemeClr val="tx1"/>
                </a:solidFill>
                <a:latin typeface="+mn-lt"/>
                <a:ea typeface="+mn-ea"/>
                <a:cs typeface="+mn-cs"/>
              </a:rPr>
              <a:t>’</a:t>
            </a:r>
            <a:r>
              <a:rPr lang="hu-HU" dirty="0">
                <a:solidFill>
                  <a:schemeClr val="tx1"/>
                </a:solidFill>
                <a:latin typeface="+mn-lt"/>
                <a:ea typeface="+mn-ea"/>
                <a:cs typeface="+mn-cs"/>
              </a:rPr>
              <a:t> meghatározása, korrekció segítségével (</a:t>
            </a:r>
            <a:r>
              <a:rPr lang="hu-HU" dirty="0" err="1">
                <a:solidFill>
                  <a:schemeClr val="tx1"/>
                </a:solidFill>
                <a:latin typeface="+mn-lt"/>
                <a:ea typeface="+mn-ea"/>
                <a:cs typeface="+mn-cs"/>
              </a:rPr>
              <a:t>K</a:t>
            </a:r>
            <a:r>
              <a:rPr lang="hu-HU" baseline="-25000" dirty="0" err="1">
                <a:solidFill>
                  <a:schemeClr val="tx1"/>
                </a:solidFill>
                <a:latin typeface="+mn-lt"/>
                <a:ea typeface="+mn-ea"/>
                <a:cs typeface="+mn-cs"/>
              </a:rPr>
              <a:t>f</a:t>
            </a:r>
            <a:r>
              <a:rPr lang="hu-HU" dirty="0">
                <a:solidFill>
                  <a:schemeClr val="tx1"/>
                </a:solidFill>
                <a:latin typeface="+mn-lt"/>
                <a:ea typeface="+mn-ea"/>
                <a:cs typeface="+mn-cs"/>
              </a:rPr>
              <a:t>) a mértékadó A-hangnyomásszint meghatározása </a:t>
            </a:r>
            <a:r>
              <a:rPr lang="hu-HU" b="1" dirty="0">
                <a:solidFill>
                  <a:schemeClr val="tx1"/>
                </a:solidFill>
                <a:latin typeface="+mn-lt"/>
                <a:ea typeface="+mn-ea"/>
                <a:cs typeface="+mn-cs"/>
              </a:rPr>
              <a:t>(L</a:t>
            </a:r>
            <a:r>
              <a:rPr lang="hu-HU" b="1" baseline="-25000" dirty="0">
                <a:solidFill>
                  <a:schemeClr val="tx1"/>
                </a:solidFill>
                <a:latin typeface="+mn-lt"/>
                <a:ea typeface="+mn-ea"/>
                <a:cs typeface="+mn-cs"/>
              </a:rPr>
              <a:t>AM</a:t>
            </a:r>
            <a:r>
              <a:rPr lang="hu-HU" b="1" dirty="0">
                <a:solidFill>
                  <a:schemeClr val="tx1"/>
                </a:solidFill>
                <a:latin typeface="+mn-lt"/>
                <a:ea typeface="+mn-ea"/>
                <a:cs typeface="+mn-cs"/>
              </a:rPr>
              <a:t>= </a:t>
            </a:r>
            <a:r>
              <a:rPr lang="hu-HU" b="1" dirty="0" err="1">
                <a:solidFill>
                  <a:schemeClr val="tx1"/>
                </a:solidFill>
                <a:latin typeface="+mn-lt"/>
                <a:ea typeface="+mn-ea"/>
                <a:cs typeface="+mn-cs"/>
              </a:rPr>
              <a:t>L</a:t>
            </a:r>
            <a:r>
              <a:rPr lang="hu-HU" b="1" baseline="-25000" dirty="0" err="1">
                <a:solidFill>
                  <a:schemeClr val="tx1"/>
                </a:solidFill>
                <a:latin typeface="+mn-lt"/>
                <a:ea typeface="+mn-ea"/>
                <a:cs typeface="+mn-cs"/>
              </a:rPr>
              <a:t>Aeq</a:t>
            </a:r>
            <a:r>
              <a:rPr lang="hu-HU" b="1" baseline="-25000" dirty="0">
                <a:solidFill>
                  <a:schemeClr val="tx1"/>
                </a:solidFill>
                <a:latin typeface="+mn-lt"/>
                <a:ea typeface="+mn-ea"/>
                <a:cs typeface="+mn-cs"/>
              </a:rPr>
              <a:t>’</a:t>
            </a:r>
            <a:r>
              <a:rPr lang="hu-HU" b="1" dirty="0">
                <a:solidFill>
                  <a:schemeClr val="tx1"/>
                </a:solidFill>
                <a:latin typeface="+mn-lt"/>
                <a:ea typeface="+mn-ea"/>
                <a:cs typeface="+mn-cs"/>
              </a:rPr>
              <a:t> + </a:t>
            </a:r>
            <a:r>
              <a:rPr lang="hu-HU" b="1" dirty="0" err="1">
                <a:solidFill>
                  <a:schemeClr val="tx1"/>
                </a:solidFill>
                <a:latin typeface="+mn-lt"/>
                <a:ea typeface="+mn-ea"/>
                <a:cs typeface="+mn-cs"/>
              </a:rPr>
              <a:t>K</a:t>
            </a:r>
            <a:r>
              <a:rPr lang="hu-HU" b="1" baseline="-25000" dirty="0" err="1">
                <a:solidFill>
                  <a:schemeClr val="tx1"/>
                </a:solidFill>
                <a:latin typeface="+mn-lt"/>
                <a:ea typeface="+mn-ea"/>
                <a:cs typeface="+mn-cs"/>
              </a:rPr>
              <a:t>f</a:t>
            </a:r>
            <a:r>
              <a:rPr lang="hu-HU" b="1" dirty="0">
                <a:solidFill>
                  <a:schemeClr val="tx1"/>
                </a:solidFill>
                <a:latin typeface="+mn-lt"/>
                <a:ea typeface="+mn-ea"/>
                <a:cs typeface="+mn-cs"/>
              </a:rPr>
              <a:t>) </a:t>
            </a:r>
            <a:r>
              <a:rPr lang="hu-HU" dirty="0">
                <a:solidFill>
                  <a:schemeClr val="tx1"/>
                </a:solidFill>
                <a:latin typeface="+mn-lt"/>
                <a:ea typeface="+mn-ea"/>
                <a:cs typeface="+mn-cs"/>
              </a:rPr>
              <a:t>összevetés a határértékkel, értékelés</a:t>
            </a:r>
          </a:p>
          <a:p>
            <a:endParaRPr lang="hu-HU" dirty="0" smtClean="0">
              <a:solidFill>
                <a:schemeClr val="tx1"/>
              </a:solidFill>
              <a:latin typeface="+mn-lt"/>
              <a:ea typeface="+mn-ea"/>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3200" dirty="0" smtClean="0">
                <a:solidFill>
                  <a:schemeClr val="tx1"/>
                </a:solidFill>
                <a:latin typeface="+mj-lt"/>
                <a:ea typeface="+mj-ea"/>
                <a:cs typeface="+mj-cs"/>
              </a:rPr>
              <a:t>Ismertesse a közúti közlekedési zaj szakaszos mérési eljárást, valamint a mérést befolyásoló tényezőket!</a:t>
            </a:r>
            <a:endParaRPr lang="hu-HU" sz="3200" dirty="0"/>
          </a:p>
        </p:txBody>
      </p:sp>
      <p:sp>
        <p:nvSpPr>
          <p:cNvPr id="3" name="Tartalom helye 2"/>
          <p:cNvSpPr>
            <a:spLocks noGrp="1"/>
          </p:cNvSpPr>
          <p:nvPr>
            <p:ph idx="1"/>
          </p:nvPr>
        </p:nvSpPr>
        <p:spPr>
          <a:xfrm>
            <a:off x="457200" y="1981200"/>
            <a:ext cx="8229600" cy="4876800"/>
          </a:xfrm>
        </p:spPr>
        <p:txBody>
          <a:bodyPr/>
          <a:lstStyle/>
          <a:p>
            <a:r>
              <a:rPr lang="hu-HU" dirty="0" smtClean="0"/>
              <a:t>Mérés előkészítése</a:t>
            </a:r>
          </a:p>
          <a:p>
            <a:r>
              <a:rPr lang="hu-HU" dirty="0" smtClean="0"/>
              <a:t>Mérési módszer kiválasztása</a:t>
            </a:r>
          </a:p>
          <a:p>
            <a:r>
              <a:rPr lang="hu-HU" dirty="0" smtClean="0"/>
              <a:t>Szakaszos mérés időpontjának kiválasztása</a:t>
            </a:r>
          </a:p>
          <a:p>
            <a:r>
              <a:rPr lang="hu-HU" dirty="0" smtClean="0"/>
              <a:t>Vizsgálati eljárás</a:t>
            </a:r>
          </a:p>
          <a:p>
            <a:pPr lvl="1"/>
            <a:r>
              <a:rPr lang="hu-HU" dirty="0" smtClean="0"/>
              <a:t> Egyenértékű </a:t>
            </a:r>
            <a:r>
              <a:rPr lang="hu-HU" dirty="0" err="1" smtClean="0"/>
              <a:t>A-hangnyomászint</a:t>
            </a:r>
            <a:r>
              <a:rPr lang="hu-HU" dirty="0" smtClean="0"/>
              <a:t> meghatározása</a:t>
            </a:r>
            <a:br>
              <a:rPr lang="hu-HU" dirty="0" smtClean="0"/>
            </a:br>
            <a:endParaRPr lang="hu-HU" dirty="0" smtClean="0"/>
          </a:p>
          <a:p>
            <a:endParaRPr lang="hu-H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3200" dirty="0" smtClean="0">
                <a:solidFill>
                  <a:schemeClr val="tx1"/>
                </a:solidFill>
                <a:latin typeface="+mj-lt"/>
                <a:ea typeface="+mj-ea"/>
                <a:cs typeface="+mj-cs"/>
              </a:rPr>
              <a:t>Ismertesse a közúti közlekedési zaj szakaszos mérési eljárást, valamint a mérést befolyásoló tényezőket!</a:t>
            </a:r>
            <a:endParaRPr lang="hu-HU" sz="3200" dirty="0"/>
          </a:p>
        </p:txBody>
      </p:sp>
      <p:sp>
        <p:nvSpPr>
          <p:cNvPr id="3" name="Tartalom helye 2"/>
          <p:cNvSpPr>
            <a:spLocks noGrp="1"/>
          </p:cNvSpPr>
          <p:nvPr>
            <p:ph idx="1"/>
          </p:nvPr>
        </p:nvSpPr>
        <p:spPr/>
        <p:txBody>
          <a:bodyPr/>
          <a:lstStyle/>
          <a:p>
            <a:pPr lvl="1"/>
            <a:r>
              <a:rPr lang="hu-HU" dirty="0" smtClean="0">
                <a:solidFill>
                  <a:schemeClr val="tx1"/>
                </a:solidFill>
                <a:latin typeface="+mn-lt"/>
              </a:rPr>
              <a:t> Közúti </a:t>
            </a:r>
            <a:r>
              <a:rPr lang="hu-HU" dirty="0">
                <a:solidFill>
                  <a:schemeClr val="tx1"/>
                </a:solidFill>
                <a:latin typeface="+mn-lt"/>
              </a:rPr>
              <a:t>közlekedésből származó mértékadó A-hangnyomásszint meghatározása</a:t>
            </a:r>
            <a:endParaRPr lang="hu-HU" dirty="0" smtClean="0"/>
          </a:p>
          <a:p>
            <a:r>
              <a:rPr lang="hu-HU" dirty="0" err="1">
                <a:solidFill>
                  <a:schemeClr val="tx1"/>
                </a:solidFill>
                <a:latin typeface="+mn-lt"/>
                <a:ea typeface="+mn-ea"/>
                <a:cs typeface="+mn-cs"/>
              </a:rPr>
              <a:t>K</a:t>
            </a:r>
            <a:r>
              <a:rPr lang="hu-HU" baseline="-25000" dirty="0" err="1">
                <a:solidFill>
                  <a:schemeClr val="tx1"/>
                </a:solidFill>
                <a:latin typeface="+mn-lt"/>
                <a:ea typeface="+mn-ea"/>
                <a:cs typeface="+mn-cs"/>
              </a:rPr>
              <a:t>f</a:t>
            </a:r>
            <a:r>
              <a:rPr lang="hu-HU" dirty="0">
                <a:solidFill>
                  <a:schemeClr val="tx1"/>
                </a:solidFill>
                <a:latin typeface="+mn-lt"/>
                <a:ea typeface="+mn-ea"/>
                <a:cs typeface="+mn-cs"/>
              </a:rPr>
              <a:t> korrekció </a:t>
            </a:r>
            <a:r>
              <a:rPr lang="hu-HU" dirty="0" smtClean="0">
                <a:solidFill>
                  <a:schemeClr val="tx1"/>
                </a:solidFill>
                <a:latin typeface="+mn-lt"/>
                <a:ea typeface="+mn-ea"/>
                <a:cs typeface="+mn-cs"/>
              </a:rPr>
              <a:t>számítása</a:t>
            </a:r>
          </a:p>
          <a:p>
            <a:pPr lvl="1"/>
            <a:r>
              <a:rPr lang="hu-HU" dirty="0" smtClean="0"/>
              <a:t> </a:t>
            </a:r>
            <a:r>
              <a:rPr lang="hu-HU" dirty="0">
                <a:solidFill>
                  <a:schemeClr val="tx1"/>
                </a:solidFill>
                <a:latin typeface="+mn-lt"/>
              </a:rPr>
              <a:t>A kapott mértékadó forgalmi adatokból számítható </a:t>
            </a:r>
            <a:r>
              <a:rPr lang="hu-HU" dirty="0" smtClean="0">
                <a:solidFill>
                  <a:schemeClr val="tx1"/>
                </a:solidFill>
                <a:latin typeface="+mn-lt"/>
              </a:rPr>
              <a:t>zajszint</a:t>
            </a:r>
          </a:p>
          <a:p>
            <a:pPr lvl="1"/>
            <a:r>
              <a:rPr lang="hu-HU" dirty="0">
                <a:solidFill>
                  <a:schemeClr val="tx1"/>
                </a:solidFill>
                <a:latin typeface="+mn-lt"/>
              </a:rPr>
              <a:t>A méréssel párhuzamosan számlált forgalmi adatokból számítható zajszint</a:t>
            </a:r>
            <a:r>
              <a:rPr lang="hu-HU" dirty="0" smtClean="0"/>
              <a:t/>
            </a:r>
            <a:br>
              <a:rPr lang="hu-HU" dirty="0" smtClean="0"/>
            </a:br>
            <a:r>
              <a:rPr lang="hu-HU" dirty="0" smtClean="0"/>
              <a:t/>
            </a:r>
            <a:br>
              <a:rPr lang="hu-HU" dirty="0" smtClean="0"/>
            </a:br>
            <a:endParaRPr lang="hu-H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3200" dirty="0" smtClean="0">
                <a:solidFill>
                  <a:schemeClr val="tx1"/>
                </a:solidFill>
                <a:latin typeface="+mj-lt"/>
                <a:ea typeface="+mj-ea"/>
                <a:cs typeface="+mj-cs"/>
              </a:rPr>
              <a:t>Ismertesse a közúti közlekedési zaj szakaszos mérési eljárást, valamint a mérést befolyásoló tényezőket!</a:t>
            </a:r>
            <a:endParaRPr lang="hu-HU" sz="3200" dirty="0"/>
          </a:p>
        </p:txBody>
      </p:sp>
      <p:sp>
        <p:nvSpPr>
          <p:cNvPr id="3" name="Tartalom helye 2"/>
          <p:cNvSpPr>
            <a:spLocks noGrp="1"/>
          </p:cNvSpPr>
          <p:nvPr>
            <p:ph idx="1"/>
          </p:nvPr>
        </p:nvSpPr>
        <p:spPr>
          <a:xfrm>
            <a:off x="357158" y="2357430"/>
            <a:ext cx="8229600" cy="3886200"/>
          </a:xfrm>
        </p:spPr>
        <p:txBody>
          <a:bodyPr/>
          <a:lstStyle/>
          <a:p>
            <a:r>
              <a:rPr lang="hu-HU" dirty="0">
                <a:solidFill>
                  <a:schemeClr val="tx1"/>
                </a:solidFill>
                <a:latin typeface="+mn-lt"/>
                <a:ea typeface="+mn-ea"/>
                <a:cs typeface="+mn-cs"/>
              </a:rPr>
              <a:t>Eredmény összehasonlítása a határértékkel 27/2008. (XII.3.) </a:t>
            </a:r>
            <a:r>
              <a:rPr lang="hu-HU" dirty="0" err="1">
                <a:solidFill>
                  <a:schemeClr val="tx1"/>
                </a:solidFill>
                <a:latin typeface="+mn-lt"/>
                <a:ea typeface="+mn-ea"/>
                <a:cs typeface="+mn-cs"/>
              </a:rPr>
              <a:t>KvVM-EüM</a:t>
            </a:r>
            <a:r>
              <a:rPr lang="hu-HU" dirty="0">
                <a:solidFill>
                  <a:schemeClr val="tx1"/>
                </a:solidFill>
                <a:latin typeface="+mn-lt"/>
                <a:ea typeface="+mn-ea"/>
                <a:cs typeface="+mn-cs"/>
              </a:rPr>
              <a:t> együttes rendelet a környezeti zaj- és rezgésterhelési határértékek megállapításáról </a:t>
            </a:r>
            <a:endParaRPr lang="hu-HU" dirty="0" smtClean="0">
              <a:solidFill>
                <a:schemeClr val="tx1"/>
              </a:solidFill>
              <a:latin typeface="+mn-lt"/>
              <a:ea typeface="+mn-ea"/>
              <a:cs typeface="+mn-cs"/>
            </a:endParaRPr>
          </a:p>
          <a:p>
            <a:r>
              <a:rPr lang="hu-HU" dirty="0">
                <a:solidFill>
                  <a:schemeClr val="tx1"/>
                </a:solidFill>
                <a:latin typeface="+mn-lt"/>
                <a:ea typeface="+mn-ea"/>
                <a:cs typeface="+mn-cs"/>
              </a:rPr>
              <a:t>Vizsgálati eredmények </a:t>
            </a:r>
            <a:r>
              <a:rPr lang="hu-HU" dirty="0" smtClean="0">
                <a:solidFill>
                  <a:schemeClr val="tx1"/>
                </a:solidFill>
                <a:latin typeface="+mn-lt"/>
                <a:ea typeface="+mn-ea"/>
                <a:cs typeface="+mn-cs"/>
              </a:rPr>
              <a:t>közlése</a:t>
            </a:r>
          </a:p>
          <a:p>
            <a:r>
              <a:rPr lang="hu-HU" dirty="0">
                <a:solidFill>
                  <a:schemeClr val="tx1"/>
                </a:solidFill>
                <a:latin typeface="+mn-lt"/>
                <a:ea typeface="+mn-ea"/>
                <a:cs typeface="+mn-cs"/>
              </a:rPr>
              <a:t>Mérést </a:t>
            </a:r>
            <a:r>
              <a:rPr lang="hu-HU" dirty="0" smtClean="0">
                <a:solidFill>
                  <a:schemeClr val="tx1"/>
                </a:solidFill>
                <a:latin typeface="+mn-lt"/>
                <a:ea typeface="+mn-ea"/>
                <a:cs typeface="+mn-cs"/>
              </a:rPr>
              <a:t>befolyásoló </a:t>
            </a:r>
            <a:r>
              <a:rPr lang="hu-HU" dirty="0" smtClean="0"/>
              <a:t>tényezők</a:t>
            </a:r>
            <a:endParaRPr lang="hu-HU" dirty="0">
              <a:solidFill>
                <a:schemeClr val="tx1"/>
              </a:solidFill>
              <a:latin typeface="+mn-lt"/>
              <a:ea typeface="+mn-ea"/>
              <a:cs typeface="+mn-cs"/>
            </a:endParaRPr>
          </a:p>
          <a:p>
            <a:pPr>
              <a:buNone/>
            </a:pPr>
            <a:r>
              <a:rPr lang="hu-HU" b="1" dirty="0">
                <a:solidFill>
                  <a:schemeClr val="tx1"/>
                </a:solidFill>
                <a:latin typeface="+mn-lt"/>
                <a:ea typeface="+mn-ea"/>
                <a:cs typeface="+mn-cs"/>
              </a:rPr>
              <a:t> </a:t>
            </a:r>
            <a:endParaRPr lang="hu-HU" dirty="0">
              <a:solidFill>
                <a:schemeClr val="tx1"/>
              </a:solidFill>
              <a:latin typeface="+mn-lt"/>
              <a:ea typeface="+mn-ea"/>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28596" y="785794"/>
            <a:ext cx="8229600" cy="1371600"/>
          </a:xfrm>
        </p:spPr>
        <p:txBody>
          <a:bodyPr/>
          <a:lstStyle/>
          <a:p>
            <a:r>
              <a:rPr lang="hu-HU" sz="3600" dirty="0" smtClean="0"/>
              <a:t>Mutassa be a zaj elleni védekezés aktív és passzív módjait, valamint a zaj egészségkárosító hatásait!</a:t>
            </a:r>
            <a:br>
              <a:rPr lang="hu-HU" sz="3600" dirty="0" smtClean="0"/>
            </a:br>
            <a:endParaRPr lang="hu-HU" sz="3600" dirty="0"/>
          </a:p>
        </p:txBody>
      </p:sp>
      <p:sp>
        <p:nvSpPr>
          <p:cNvPr id="3" name="Tartalom helye 2"/>
          <p:cNvSpPr>
            <a:spLocks noGrp="1"/>
          </p:cNvSpPr>
          <p:nvPr>
            <p:ph idx="1"/>
          </p:nvPr>
        </p:nvSpPr>
        <p:spPr>
          <a:xfrm>
            <a:off x="428596" y="2214554"/>
            <a:ext cx="8229600" cy="3886200"/>
          </a:xfrm>
        </p:spPr>
        <p:txBody>
          <a:bodyPr/>
          <a:lstStyle/>
          <a:p>
            <a:pPr lvl="0"/>
            <a:r>
              <a:rPr lang="hu-HU" dirty="0" smtClean="0"/>
              <a:t>Emisszió-csökkentés a zajforrásnál: kisugárzott zajteljesítmény csökkentése – aktív védekezés (pl.  a berendezés vagy a technológia módosítása, gépjárműforgalom kitiltása)</a:t>
            </a:r>
          </a:p>
          <a:p>
            <a:pPr lvl="0"/>
            <a:r>
              <a:rPr lang="hu-HU" dirty="0" smtClean="0"/>
              <a:t>Transzmisszió csökkentése az átviteli úton: a zajterjedési viszonyok módosítása – passzív védekezés (pl. gépek tokozása, zajvédő falak)</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3600" dirty="0" smtClean="0"/>
              <a:t>Mutassa be a zaj elleni védekezés aktív és passzív módjait, valamint a zaj egészségkárosító hatásait!</a:t>
            </a:r>
            <a:endParaRPr lang="hu-HU" sz="3600" dirty="0"/>
          </a:p>
        </p:txBody>
      </p:sp>
      <p:sp>
        <p:nvSpPr>
          <p:cNvPr id="3" name="Tartalom helye 2"/>
          <p:cNvSpPr>
            <a:spLocks noGrp="1"/>
          </p:cNvSpPr>
          <p:nvPr>
            <p:ph idx="1"/>
          </p:nvPr>
        </p:nvSpPr>
        <p:spPr/>
        <p:txBody>
          <a:bodyPr/>
          <a:lstStyle/>
          <a:p>
            <a:pPr lvl="0"/>
            <a:r>
              <a:rPr lang="hu-HU" dirty="0" err="1" smtClean="0"/>
              <a:t>Immisszió-csökkentés</a:t>
            </a:r>
            <a:r>
              <a:rPr lang="hu-HU" dirty="0" smtClean="0"/>
              <a:t> a vevőnél: a vevőt érő zajterhelés kiküszöbölése – </a:t>
            </a:r>
            <a:r>
              <a:rPr lang="hu-HU" i="1" dirty="0" smtClean="0"/>
              <a:t>passzív</a:t>
            </a:r>
            <a:r>
              <a:rPr lang="hu-HU" dirty="0" smtClean="0"/>
              <a:t> védekezés (pl. zajvédő sisak, füldugó)</a:t>
            </a:r>
          </a:p>
          <a:p>
            <a:pPr lvl="0"/>
            <a:r>
              <a:rPr lang="hu-HU" dirty="0" smtClean="0"/>
              <a:t>Közúti példa:</a:t>
            </a:r>
          </a:p>
          <a:p>
            <a:pPr lvl="1"/>
            <a:r>
              <a:rPr lang="hu-HU" dirty="0" smtClean="0"/>
              <a:t>járművek hangszigetelése;</a:t>
            </a:r>
          </a:p>
          <a:p>
            <a:pPr lvl="1"/>
            <a:r>
              <a:rPr lang="hu-HU" dirty="0" smtClean="0"/>
              <a:t>hangelnyelő útburkolat kialakítása (porózus aszfalt);</a:t>
            </a:r>
          </a:p>
          <a:p>
            <a:pPr lvl="1"/>
            <a:r>
              <a:rPr lang="hu-HU" dirty="0" smtClean="0"/>
              <a:t>forgalom korlátozása, sebességkorlátozás;</a:t>
            </a:r>
          </a:p>
          <a:p>
            <a:pPr lvl="1"/>
            <a:r>
              <a:rPr lang="hu-HU" dirty="0" smtClean="0"/>
              <a:t>zajárnyékoló létesítmények építése;</a:t>
            </a:r>
          </a:p>
          <a:p>
            <a:pPr lvl="1"/>
            <a:endParaRPr lang="hu-HU" dirty="0" smtClean="0"/>
          </a:p>
          <a:p>
            <a:endParaRPr lang="hu-HU" dirty="0" smtClean="0"/>
          </a:p>
          <a:p>
            <a:endParaRPr lang="hu-H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3600" dirty="0" smtClean="0"/>
              <a:t>Mutassa be a zaj elleni védekezés aktív és passzív módjait, valamint a zaj egészségkárosító hatásait!</a:t>
            </a:r>
            <a:endParaRPr lang="hu-HU" sz="3600" dirty="0"/>
          </a:p>
        </p:txBody>
      </p:sp>
      <p:sp>
        <p:nvSpPr>
          <p:cNvPr id="3" name="Tartalom helye 2"/>
          <p:cNvSpPr>
            <a:spLocks noGrp="1"/>
          </p:cNvSpPr>
          <p:nvPr>
            <p:ph idx="1"/>
          </p:nvPr>
        </p:nvSpPr>
        <p:spPr>
          <a:xfrm>
            <a:off x="457200" y="1981200"/>
            <a:ext cx="8229600" cy="4876800"/>
          </a:xfrm>
        </p:spPr>
        <p:txBody>
          <a:bodyPr/>
          <a:lstStyle/>
          <a:p>
            <a:pPr lvl="1"/>
            <a:r>
              <a:rPr lang="hu-HU" dirty="0" smtClean="0"/>
              <a:t>meglevő épületek hangszigetelése;</a:t>
            </a:r>
          </a:p>
          <a:p>
            <a:pPr lvl="1"/>
            <a:r>
              <a:rPr lang="hu-HU" dirty="0" smtClean="0"/>
              <a:t>új utak/épületek tervezésekor zajvédelmi szempontok figyelembe vétele;</a:t>
            </a:r>
          </a:p>
          <a:p>
            <a:pPr lvl="1"/>
            <a:r>
              <a:rPr lang="hu-HU" dirty="0" smtClean="0"/>
              <a:t>zajcsökkentés forgalomkorlátozási módszerekkel:</a:t>
            </a:r>
          </a:p>
          <a:p>
            <a:pPr lvl="2"/>
            <a:r>
              <a:rPr lang="hu-HU" dirty="0" smtClean="0"/>
              <a:t>forgalom elterelése a sűrűn lakott városrészekből más útvonalakra,</a:t>
            </a:r>
          </a:p>
          <a:p>
            <a:pPr lvl="2"/>
            <a:r>
              <a:rPr lang="hu-HU" dirty="0" smtClean="0"/>
              <a:t>nehézgépjárművek közlekedésének korlátozása,</a:t>
            </a:r>
          </a:p>
          <a:p>
            <a:pPr lvl="2"/>
            <a:r>
              <a:rPr lang="hu-HU" dirty="0" smtClean="0"/>
              <a:t>tömegközlekedés fejlesztése,</a:t>
            </a:r>
          </a:p>
          <a:p>
            <a:pPr lvl="2"/>
            <a:r>
              <a:rPr lang="hu-HU" dirty="0" smtClean="0"/>
              <a:t>átmenő forgalom kitiltása a lakóövezetekből,</a:t>
            </a:r>
          </a:p>
          <a:p>
            <a:pPr lvl="2"/>
            <a:r>
              <a:rPr lang="hu-HU" dirty="0" smtClean="0"/>
              <a:t>járművek sebességének korlátozása.</a:t>
            </a:r>
          </a:p>
          <a:p>
            <a:pPr lvl="1"/>
            <a:endParaRPr lang="hu-H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3600" dirty="0" smtClean="0"/>
              <a:t>Mutassa be a zaj elleni védekezés aktív és passzív módjait, valamint a zaj egészségkárosító hatásait!</a:t>
            </a:r>
            <a:endParaRPr lang="hu-HU" sz="3600" dirty="0"/>
          </a:p>
        </p:txBody>
      </p:sp>
      <p:sp>
        <p:nvSpPr>
          <p:cNvPr id="3" name="Tartalom helye 2"/>
          <p:cNvSpPr>
            <a:spLocks noGrp="1"/>
          </p:cNvSpPr>
          <p:nvPr>
            <p:ph idx="1"/>
          </p:nvPr>
        </p:nvSpPr>
        <p:spPr>
          <a:xfrm>
            <a:off x="457200" y="1981200"/>
            <a:ext cx="8229600" cy="4876800"/>
          </a:xfrm>
        </p:spPr>
        <p:txBody>
          <a:bodyPr/>
          <a:lstStyle/>
          <a:p>
            <a:r>
              <a:rPr lang="hu-HU" dirty="0" smtClean="0"/>
              <a:t>Zaj egészségkárosító hatása:</a:t>
            </a:r>
          </a:p>
          <a:p>
            <a:pPr lvl="1"/>
            <a:r>
              <a:rPr lang="hu-HU" dirty="0" smtClean="0"/>
              <a:t>Halláskárosodás</a:t>
            </a:r>
          </a:p>
          <a:p>
            <a:pPr lvl="1"/>
            <a:r>
              <a:rPr lang="hu-HU" dirty="0" smtClean="0"/>
              <a:t>Beszédértés zavarása</a:t>
            </a:r>
          </a:p>
          <a:p>
            <a:pPr lvl="1"/>
            <a:r>
              <a:rPr lang="hu-HU" dirty="0" smtClean="0"/>
              <a:t>Alvászavar</a:t>
            </a:r>
          </a:p>
          <a:p>
            <a:pPr lvl="1"/>
            <a:r>
              <a:rPr lang="hu-HU" dirty="0" smtClean="0"/>
              <a:t>Kardiovaszkuláris és fiziológiai hatásai</a:t>
            </a:r>
          </a:p>
          <a:p>
            <a:pPr lvl="1"/>
            <a:r>
              <a:rPr lang="hu-HU" dirty="0" smtClean="0"/>
              <a:t>Mentális egészségügyi hatás</a:t>
            </a:r>
          </a:p>
          <a:p>
            <a:pPr lvl="1"/>
            <a:r>
              <a:rPr lang="hu-HU" dirty="0" smtClean="0"/>
              <a:t>Teljesítményre gyakorolt hatás</a:t>
            </a:r>
          </a:p>
          <a:p>
            <a:pPr lvl="1"/>
            <a:r>
              <a:rPr lang="hu-HU" dirty="0" smtClean="0"/>
              <a:t>Lakóhelyi magatartásra</a:t>
            </a:r>
          </a:p>
          <a:p>
            <a:pPr lvl="1"/>
            <a:r>
              <a:rPr lang="hu-HU" dirty="0" smtClean="0"/>
              <a:t>Veszélyeztetett csoportok</a:t>
            </a:r>
            <a:endParaRPr lang="hu-H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00034" y="857232"/>
            <a:ext cx="8229600" cy="1371600"/>
          </a:xfrm>
        </p:spPr>
        <p:txBody>
          <a:bodyPr/>
          <a:lstStyle/>
          <a:p>
            <a:r>
              <a:rPr lang="hu-HU" sz="3600" dirty="0" smtClean="0"/>
              <a:t>Ismertesse a lokálisan ható rezgés hatásait az emberi szervezetre valamint mérését és értékelési elvét </a:t>
            </a:r>
            <a:r>
              <a:rPr lang="hu-HU" sz="3600" dirty="0" smtClean="0"/>
              <a:t>!</a:t>
            </a:r>
            <a:r>
              <a:rPr lang="hu-HU" dirty="0" smtClean="0"/>
              <a:t/>
            </a:r>
            <a:br>
              <a:rPr lang="hu-HU" dirty="0" smtClean="0"/>
            </a:br>
            <a:endParaRPr lang="hu-HU" dirty="0"/>
          </a:p>
        </p:txBody>
      </p:sp>
      <p:sp>
        <p:nvSpPr>
          <p:cNvPr id="3" name="Tartalom helye 2"/>
          <p:cNvSpPr>
            <a:spLocks noGrp="1"/>
          </p:cNvSpPr>
          <p:nvPr>
            <p:ph idx="1"/>
          </p:nvPr>
        </p:nvSpPr>
        <p:spPr>
          <a:xfrm>
            <a:off x="500034" y="2000240"/>
            <a:ext cx="8229600" cy="3886200"/>
          </a:xfrm>
        </p:spPr>
        <p:txBody>
          <a:bodyPr/>
          <a:lstStyle/>
          <a:p>
            <a:r>
              <a:rPr lang="hu-HU" dirty="0" smtClean="0"/>
              <a:t>Elsősorban a kéz-kar rendszert terhelik, ritkán fordul elő, hogy a fej az érintkező testrész. </a:t>
            </a:r>
          </a:p>
          <a:p>
            <a:r>
              <a:rPr lang="hu-HU" dirty="0" smtClean="0"/>
              <a:t>A lokálisan ható (kéz/kar) rezgések biológiai súlyossága több dologtól függ</a:t>
            </a:r>
          </a:p>
          <a:p>
            <a:r>
              <a:rPr lang="hu-HU" dirty="0" smtClean="0"/>
              <a:t>A behatolás mélysége főként a rezgés frekvenciájától függ.</a:t>
            </a:r>
          </a:p>
          <a:p>
            <a:r>
              <a:rPr lang="hu-HU" dirty="0" smtClean="0"/>
              <a:t>Frekvenciatartománya jellemzően 8-1000 Hz közé esik. </a:t>
            </a:r>
          </a:p>
          <a:p>
            <a:endParaRPr lang="hu-HU" dirty="0" smtClean="0"/>
          </a:p>
          <a:p>
            <a:endParaRPr lang="hu-HU"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00034" y="1071546"/>
            <a:ext cx="8229600" cy="1371600"/>
          </a:xfrm>
        </p:spPr>
        <p:txBody>
          <a:bodyPr/>
          <a:lstStyle/>
          <a:p>
            <a:r>
              <a:rPr lang="hu-HU" sz="3600" dirty="0" smtClean="0"/>
              <a:t>Ismertesse a lokálisan ható rezgés hatásait az emberi szervezetre valamint mérését és értékelési elvét </a:t>
            </a:r>
            <a:r>
              <a:rPr lang="hu-HU" sz="3600" dirty="0" smtClean="0"/>
              <a:t>!</a:t>
            </a:r>
            <a:r>
              <a:rPr lang="hu-HU" sz="3600" dirty="0" smtClean="0"/>
              <a:t/>
            </a:r>
            <a:br>
              <a:rPr lang="hu-HU" sz="3600" dirty="0" smtClean="0"/>
            </a:br>
            <a:r>
              <a:rPr lang="hu-HU" dirty="0" smtClean="0">
                <a:solidFill>
                  <a:srgbClr val="FF0000"/>
                </a:solidFill>
              </a:rPr>
              <a:t/>
            </a:r>
            <a:br>
              <a:rPr lang="hu-HU" dirty="0" smtClean="0">
                <a:solidFill>
                  <a:srgbClr val="FF0000"/>
                </a:solidFill>
              </a:rPr>
            </a:br>
            <a:endParaRPr lang="hu-HU" dirty="0"/>
          </a:p>
        </p:txBody>
      </p:sp>
      <p:sp>
        <p:nvSpPr>
          <p:cNvPr id="3" name="Tartalom helye 2"/>
          <p:cNvSpPr>
            <a:spLocks noGrp="1"/>
          </p:cNvSpPr>
          <p:nvPr>
            <p:ph idx="1"/>
          </p:nvPr>
        </p:nvSpPr>
        <p:spPr>
          <a:xfrm>
            <a:off x="428596" y="1785926"/>
            <a:ext cx="8229600" cy="3886200"/>
          </a:xfrm>
        </p:spPr>
        <p:txBody>
          <a:bodyPr/>
          <a:lstStyle/>
          <a:p>
            <a:r>
              <a:rPr lang="hu-HU" dirty="0" smtClean="0"/>
              <a:t>Az érrendszert, a csontozatot és az </a:t>
            </a:r>
            <a:r>
              <a:rPr lang="hu-HU" dirty="0" err="1" smtClean="0"/>
              <a:t>izületeket</a:t>
            </a:r>
            <a:r>
              <a:rPr lang="hu-HU" dirty="0" smtClean="0"/>
              <a:t>, és az izomzatot károsítják, ill. hatást gyakorolhatnak a központi idegrendszerre is. </a:t>
            </a:r>
          </a:p>
          <a:p>
            <a:r>
              <a:rPr lang="hu-HU" dirty="0" smtClean="0"/>
              <a:t>A maximális érzékenysége a 8-16 Hz frekvenciatartományra tehető.</a:t>
            </a:r>
          </a:p>
          <a:p>
            <a:r>
              <a:rPr lang="hu-HU" dirty="0" smtClean="0"/>
              <a:t>Különösen a motoros láncfűrésszel dolgozók körében elterjedt megbetegedés az ún. „fehér ujjak” (vagy más néven </a:t>
            </a:r>
            <a:r>
              <a:rPr lang="hu-HU" i="1" dirty="0" err="1" smtClean="0"/>
              <a:t>Raynaud</a:t>
            </a:r>
            <a:r>
              <a:rPr lang="hu-HU" dirty="0" smtClean="0"/>
              <a:t>) szindróma. </a:t>
            </a:r>
          </a:p>
          <a:p>
            <a:endParaRPr lang="hu-HU" dirty="0" smtClean="0"/>
          </a:p>
          <a:p>
            <a:endParaRPr lang="hu-HU"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3600" dirty="0" smtClean="0"/>
              <a:t>Ismertesse a lokálisan ható rezgés hatásait az emberi szervezetre valamint mérését és értékelési elvét </a:t>
            </a:r>
            <a:r>
              <a:rPr lang="hu-HU" sz="3600" dirty="0" smtClean="0"/>
              <a:t>!</a:t>
            </a:r>
            <a:endParaRPr lang="hu-HU" sz="3600" dirty="0"/>
          </a:p>
        </p:txBody>
      </p:sp>
      <p:sp>
        <p:nvSpPr>
          <p:cNvPr id="3" name="Tartalom helye 2"/>
          <p:cNvSpPr>
            <a:spLocks noGrp="1"/>
          </p:cNvSpPr>
          <p:nvPr>
            <p:ph idx="1"/>
          </p:nvPr>
        </p:nvSpPr>
        <p:spPr/>
        <p:txBody>
          <a:bodyPr/>
          <a:lstStyle/>
          <a:p>
            <a:r>
              <a:rPr lang="hu-HU" dirty="0" smtClean="0"/>
              <a:t>Ismertetőjele, hogy a kéz kötőszövetének vérereit és idegeit ért károsodás következtében az ujjak elfehérednek.</a:t>
            </a:r>
          </a:p>
          <a:p>
            <a:r>
              <a:rPr lang="hu-HU" dirty="0" smtClean="0"/>
              <a:t>Az érintett ujjakon zsibbadás, érzéketlenség jelentkezik, súlyosabb esetben a dolgozó teljesen elveszítheti tapintóérzékét, ill. kezének mozgásképességét, a folyamat többnyire visszafordíthatatlan.</a:t>
            </a:r>
          </a:p>
          <a:p>
            <a:r>
              <a:rPr lang="hu-HU" dirty="0" smtClean="0"/>
              <a:t> </a:t>
            </a:r>
          </a:p>
          <a:p>
            <a:endParaRPr lang="hu-HU" dirty="0" smtClean="0"/>
          </a:p>
          <a:p>
            <a:endParaRPr lang="hu-H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3600" dirty="0" smtClean="0"/>
              <a:t>Ismertesse a lokálisan ható rezgés hatásait az emberi szervezetre valamint mérését és értékelési elvét </a:t>
            </a:r>
            <a:r>
              <a:rPr lang="hu-HU" sz="3600" dirty="0" smtClean="0"/>
              <a:t>!</a:t>
            </a:r>
            <a:endParaRPr lang="hu-HU" sz="3600" dirty="0"/>
          </a:p>
        </p:txBody>
      </p:sp>
      <p:sp>
        <p:nvSpPr>
          <p:cNvPr id="3" name="Tartalom helye 2"/>
          <p:cNvSpPr>
            <a:spLocks noGrp="1"/>
          </p:cNvSpPr>
          <p:nvPr>
            <p:ph idx="1"/>
          </p:nvPr>
        </p:nvSpPr>
        <p:spPr/>
        <p:txBody>
          <a:bodyPr/>
          <a:lstStyle/>
          <a:p>
            <a:r>
              <a:rPr lang="hu-HU" dirty="0" smtClean="0"/>
              <a:t>A kéz-karra ható rezgések a kibocsátásnál főként a gépek megfelelő karbantartásával, valamint a rezgéscsillapító elemek rendszeres ellenőrzése, szükség esetén cseréje révén csökkenthetők. </a:t>
            </a:r>
          </a:p>
          <a:p>
            <a:r>
              <a:rPr lang="hu-HU" dirty="0" smtClean="0"/>
              <a:t>Egyéni védőeszközök</a:t>
            </a:r>
          </a:p>
          <a:p>
            <a:r>
              <a:rPr lang="hu-HU" dirty="0" smtClean="0"/>
              <a:t>Megfelelő munkaszervezés</a:t>
            </a:r>
          </a:p>
          <a:p>
            <a:endParaRPr lang="hu-HU" dirty="0" smtClean="0"/>
          </a:p>
          <a:p>
            <a:endParaRPr lang="hu-HU" dirty="0" smtClean="0"/>
          </a:p>
          <a:p>
            <a:endParaRPr lang="hu-H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00034" y="857232"/>
            <a:ext cx="8229600" cy="1371600"/>
          </a:xfrm>
        </p:spPr>
        <p:txBody>
          <a:bodyPr/>
          <a:lstStyle/>
          <a:p>
            <a:r>
              <a:rPr lang="hu-HU" sz="3600" dirty="0" smtClean="0"/>
              <a:t>Ismertesse a lokálisan ható rezgés hatásait az emberi szervezetre valamint mérését és értékelési elvét </a:t>
            </a:r>
            <a:r>
              <a:rPr lang="hu-HU" sz="3600" dirty="0" smtClean="0"/>
              <a:t>!</a:t>
            </a:r>
            <a:r>
              <a:rPr lang="hu-HU" dirty="0" smtClean="0"/>
              <a:t/>
            </a:r>
            <a:br>
              <a:rPr lang="hu-HU" dirty="0" smtClean="0"/>
            </a:br>
            <a:endParaRPr lang="hu-HU" dirty="0"/>
          </a:p>
        </p:txBody>
      </p:sp>
      <p:sp>
        <p:nvSpPr>
          <p:cNvPr id="3" name="Tartalom helye 2"/>
          <p:cNvSpPr>
            <a:spLocks noGrp="1"/>
          </p:cNvSpPr>
          <p:nvPr>
            <p:ph idx="1"/>
          </p:nvPr>
        </p:nvSpPr>
        <p:spPr/>
        <p:txBody>
          <a:bodyPr/>
          <a:lstStyle/>
          <a:p>
            <a:r>
              <a:rPr lang="hu-HU" dirty="0" smtClean="0"/>
              <a:t>MSZ ISO 5349:1991 Rezgésmérés. A kézre ható munkahelyi rezgések</a:t>
            </a:r>
          </a:p>
          <a:p>
            <a:r>
              <a:rPr lang="hu-HU" dirty="0" smtClean="0"/>
              <a:t>Súlyozott rezgésgyorsulást mérünk.</a:t>
            </a:r>
          </a:p>
          <a:p>
            <a:r>
              <a:rPr lang="hu-HU" dirty="0" smtClean="0"/>
              <a:t>Mérőrendszer frekvenciatartománya 5-1500 Hz közötti kell legyen</a:t>
            </a:r>
          </a:p>
          <a:p>
            <a:r>
              <a:rPr lang="hu-HU" dirty="0" smtClean="0"/>
              <a:t>A méréseket három irányban a kezek felületén kell elvégezni, vagy azon a felületen, ahol a rezgésenergia pontosan a testbe hatol.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00034" y="857232"/>
            <a:ext cx="8229600" cy="1371600"/>
          </a:xfrm>
        </p:spPr>
        <p:txBody>
          <a:bodyPr/>
          <a:lstStyle/>
          <a:p>
            <a:r>
              <a:rPr lang="hu-HU" sz="3600" dirty="0" smtClean="0"/>
              <a:t>Ismertesse a lokálisan ható rezgés hatásait az emberi szervezetre valamint mérését és értékelési elvét </a:t>
            </a:r>
            <a:r>
              <a:rPr lang="hu-HU" sz="3600" dirty="0" smtClean="0"/>
              <a:t>!</a:t>
            </a:r>
            <a:r>
              <a:rPr lang="hu-HU" dirty="0" smtClean="0">
                <a:solidFill>
                  <a:srgbClr val="FF0000"/>
                </a:solidFill>
              </a:rPr>
              <a:t/>
            </a:r>
            <a:br>
              <a:rPr lang="hu-HU" dirty="0" smtClean="0">
                <a:solidFill>
                  <a:srgbClr val="FF0000"/>
                </a:solidFill>
              </a:rPr>
            </a:br>
            <a:endParaRPr lang="hu-HU" dirty="0"/>
          </a:p>
        </p:txBody>
      </p:sp>
      <p:sp>
        <p:nvSpPr>
          <p:cNvPr id="3" name="Tartalom helye 2"/>
          <p:cNvSpPr>
            <a:spLocks noGrp="1"/>
          </p:cNvSpPr>
          <p:nvPr>
            <p:ph idx="1"/>
          </p:nvPr>
        </p:nvSpPr>
        <p:spPr/>
        <p:txBody>
          <a:bodyPr/>
          <a:lstStyle/>
          <a:p>
            <a:r>
              <a:rPr lang="hu-HU" dirty="0" smtClean="0"/>
              <a:t>A terhelés nagysága a munka jellegétől és módszerétől, a munkavégzés erejétől függően változik. </a:t>
            </a:r>
          </a:p>
          <a:p>
            <a:r>
              <a:rPr lang="hu-HU" dirty="0" smtClean="0"/>
              <a:t>A teljes napi terhelési idő meghatározásakor figyelembe kell venni a változó munkafeltételeket, a munkaszünetek idejét is.</a:t>
            </a:r>
          </a:p>
          <a:p>
            <a:r>
              <a:rPr lang="hu-HU" dirty="0" smtClean="0"/>
              <a:t>A rezgésmérést mind a két kézen el kell végezni.</a:t>
            </a:r>
          </a:p>
          <a:p>
            <a:r>
              <a:rPr lang="hu-HU" dirty="0" smtClean="0"/>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00034" y="857232"/>
            <a:ext cx="8229600" cy="1371600"/>
          </a:xfrm>
        </p:spPr>
        <p:txBody>
          <a:bodyPr/>
          <a:lstStyle/>
          <a:p>
            <a:r>
              <a:rPr lang="hu-HU" sz="3600" dirty="0" smtClean="0"/>
              <a:t>Ismertesse a lokálisan ható rezgés hatásait az emberi szervezetre valamint mérését és értékelési elvét </a:t>
            </a:r>
            <a:r>
              <a:rPr lang="hu-HU" sz="3600" dirty="0" smtClean="0"/>
              <a:t>!</a:t>
            </a:r>
            <a:r>
              <a:rPr lang="hu-HU" dirty="0" smtClean="0">
                <a:solidFill>
                  <a:srgbClr val="FF0000"/>
                </a:solidFill>
              </a:rPr>
              <a:t/>
            </a:r>
            <a:br>
              <a:rPr lang="hu-HU" dirty="0" smtClean="0">
                <a:solidFill>
                  <a:srgbClr val="FF0000"/>
                </a:solidFill>
              </a:rPr>
            </a:br>
            <a:endParaRPr lang="hu-HU" dirty="0"/>
          </a:p>
        </p:txBody>
      </p:sp>
      <p:sp>
        <p:nvSpPr>
          <p:cNvPr id="3" name="Tartalom helye 2"/>
          <p:cNvSpPr>
            <a:spLocks noGrp="1"/>
          </p:cNvSpPr>
          <p:nvPr>
            <p:ph idx="1"/>
          </p:nvPr>
        </p:nvSpPr>
        <p:spPr/>
        <p:txBody>
          <a:bodyPr/>
          <a:lstStyle/>
          <a:p>
            <a:r>
              <a:rPr lang="hu-HU" sz="2800" dirty="0" smtClean="0"/>
              <a:t>A rezgésterhelés becslése a napi terhelésen alapul. A teljes igénybevételi idő, amíg a kezet a rezgés éri, a szokásos 8 órás munkaidőben (referencia idő) napi 4 órára becsülhető. Ezt tekintjük megítélési időnek.</a:t>
            </a:r>
          </a:p>
          <a:p>
            <a:r>
              <a:rPr lang="hu-HU" sz="2800" dirty="0" smtClean="0"/>
              <a:t>Ha különböző időtartamú terhelések fordulnak elő, és a teljes napi terhelés nem 4 óra, akkor a 4 óra megítélési időre vonatkozó súlyozott egyenértékű rezgésgyorsulást a következők szerint számítjuk:</a:t>
            </a:r>
          </a:p>
          <a:p>
            <a:pPr>
              <a:buNone/>
            </a:pPr>
            <a:endParaRPr lang="hu-HU"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3600" dirty="0" smtClean="0"/>
              <a:t>Ismertesse a lokálisan ható rezgés hatásait az emberi szervezetre valamint mérését és értékelési elvét </a:t>
            </a:r>
            <a:r>
              <a:rPr lang="hu-HU" sz="3600" dirty="0" smtClean="0"/>
              <a:t>!</a:t>
            </a:r>
            <a:endParaRPr lang="hu-HU" sz="3600" dirty="0"/>
          </a:p>
        </p:txBody>
      </p:sp>
      <p:sp>
        <p:nvSpPr>
          <p:cNvPr id="3" name="Tartalom helye 2"/>
          <p:cNvSpPr>
            <a:spLocks noGrp="1"/>
          </p:cNvSpPr>
          <p:nvPr>
            <p:ph idx="1"/>
          </p:nvPr>
        </p:nvSpPr>
        <p:spPr/>
        <p:txBody>
          <a:bodyPr/>
          <a:lstStyle/>
          <a:p>
            <a:endParaRPr lang="hu-HU" dirty="0"/>
          </a:p>
        </p:txBody>
      </p:sp>
      <p:graphicFrame>
        <p:nvGraphicFramePr>
          <p:cNvPr id="28674" name="Object 2"/>
          <p:cNvGraphicFramePr>
            <a:graphicFrameLocks noChangeAspect="1"/>
          </p:cNvGraphicFramePr>
          <p:nvPr/>
        </p:nvGraphicFramePr>
        <p:xfrm>
          <a:off x="571472" y="2643182"/>
          <a:ext cx="5214480" cy="1598615"/>
        </p:xfrm>
        <a:graphic>
          <a:graphicData uri="http://schemas.openxmlformats.org/presentationml/2006/ole">
            <p:oleObj spid="_x0000_s28674" name="Egyenlet" r:id="rId3" imgW="1892300" imgH="584200" progId="Equation.3">
              <p:embed/>
            </p:oleObj>
          </a:graphicData>
        </a:graphic>
      </p:graphicFrame>
      <p:sp>
        <p:nvSpPr>
          <p:cNvPr id="5" name="Text Box 7"/>
          <p:cNvSpPr txBox="1">
            <a:spLocks noChangeArrowheads="1"/>
          </p:cNvSpPr>
          <p:nvPr/>
        </p:nvSpPr>
        <p:spPr bwMode="auto">
          <a:xfrm>
            <a:off x="928662" y="4786322"/>
            <a:ext cx="5429288" cy="400110"/>
          </a:xfrm>
          <a:prstGeom prst="rect">
            <a:avLst/>
          </a:prstGeom>
          <a:noFill/>
          <a:ln w="9525">
            <a:noFill/>
            <a:miter lim="800000"/>
            <a:headEnd/>
            <a:tailEnd/>
          </a:ln>
          <a:effectLst/>
        </p:spPr>
        <p:txBody>
          <a:bodyPr wrap="square">
            <a:spAutoFit/>
          </a:bodyPr>
          <a:lstStyle/>
          <a:p>
            <a:r>
              <a:rPr lang="hu-HU" sz="2000" dirty="0"/>
              <a:t>a</a:t>
            </a:r>
            <a:r>
              <a:rPr lang="hu-HU" sz="2000" baseline="-25000" dirty="0"/>
              <a:t>h,w</a:t>
            </a:r>
            <a:r>
              <a:rPr lang="hu-HU" sz="2000" dirty="0"/>
              <a:t> (t)=a súlyozott gyorsulás pillanatértéke</a:t>
            </a:r>
          </a:p>
        </p:txBody>
      </p:sp>
      <p:sp>
        <p:nvSpPr>
          <p:cNvPr id="6" name="Text Box 8"/>
          <p:cNvSpPr txBox="1">
            <a:spLocks noChangeArrowheads="1"/>
          </p:cNvSpPr>
          <p:nvPr/>
        </p:nvSpPr>
        <p:spPr bwMode="auto">
          <a:xfrm>
            <a:off x="500034" y="5286388"/>
            <a:ext cx="3857652" cy="400110"/>
          </a:xfrm>
          <a:prstGeom prst="rect">
            <a:avLst/>
          </a:prstGeom>
          <a:noFill/>
          <a:ln w="9525">
            <a:noFill/>
            <a:miter lim="800000"/>
            <a:headEnd/>
            <a:tailEnd/>
          </a:ln>
          <a:effectLst/>
        </p:spPr>
        <p:txBody>
          <a:bodyPr wrap="square">
            <a:spAutoFit/>
          </a:bodyPr>
          <a:lstStyle/>
          <a:p>
            <a:r>
              <a:rPr lang="hu-HU" sz="2000" dirty="0">
                <a:sym typeface="Symbol" pitchFamily="18" charset="2"/>
              </a:rPr>
              <a:t></a:t>
            </a:r>
            <a:r>
              <a:rPr lang="hu-HU" sz="2000" dirty="0"/>
              <a:t>=a napi munkaidő óra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3600" dirty="0" smtClean="0"/>
              <a:t>Ismertesse a lokálisan ható rezgés hatásait az emberi szervezetre valamint mérését és értékelési elvét </a:t>
            </a:r>
            <a:r>
              <a:rPr lang="hu-HU" sz="3600" dirty="0" smtClean="0"/>
              <a:t>!</a:t>
            </a:r>
            <a:endParaRPr lang="hu-HU" sz="3600" dirty="0"/>
          </a:p>
        </p:txBody>
      </p:sp>
      <p:sp>
        <p:nvSpPr>
          <p:cNvPr id="3" name="Tartalom helye 2"/>
          <p:cNvSpPr>
            <a:spLocks noGrp="1"/>
          </p:cNvSpPr>
          <p:nvPr>
            <p:ph idx="1"/>
          </p:nvPr>
        </p:nvSpPr>
        <p:spPr/>
        <p:txBody>
          <a:bodyPr/>
          <a:lstStyle/>
          <a:p>
            <a:r>
              <a:rPr lang="hu-HU" dirty="0" smtClean="0"/>
              <a:t>A napi expozíciós határérték megengedett értéke 8 órás referencia időszakra vonatkoztatva négyzetes középértékben mérve: </a:t>
            </a:r>
            <a:r>
              <a:rPr lang="hu-HU" b="1" dirty="0" smtClean="0"/>
              <a:t>5 m/s</a:t>
            </a:r>
            <a:r>
              <a:rPr lang="hu-HU" b="1" baseline="30000" dirty="0" smtClean="0"/>
              <a:t>2</a:t>
            </a:r>
            <a:r>
              <a:rPr lang="hu-HU" baseline="-25000" dirty="0" smtClean="0"/>
              <a:t>.</a:t>
            </a:r>
          </a:p>
          <a:p>
            <a:r>
              <a:rPr lang="hu-HU" baseline="-25000" dirty="0" smtClean="0"/>
              <a:t> </a:t>
            </a:r>
            <a:r>
              <a:rPr lang="hu-HU" dirty="0" smtClean="0"/>
              <a:t>Hideg, nedves munkakörnyezetben: </a:t>
            </a:r>
            <a:r>
              <a:rPr lang="hu-HU" b="1" dirty="0" smtClean="0"/>
              <a:t>2,5 m/s</a:t>
            </a:r>
            <a:r>
              <a:rPr lang="hu-HU" b="1" baseline="30000" dirty="0" smtClean="0"/>
              <a:t>2</a:t>
            </a:r>
            <a:r>
              <a:rPr lang="hu-HU" baseline="-25000" dirty="0" smtClean="0"/>
              <a:t>. </a:t>
            </a:r>
          </a:p>
          <a:p>
            <a:r>
              <a:rPr lang="hu-HU" dirty="0" smtClean="0"/>
              <a:t>Az </a:t>
            </a:r>
            <a:r>
              <a:rPr lang="hu-HU" i="1" dirty="0" smtClean="0"/>
              <a:t>S</a:t>
            </a:r>
            <a:r>
              <a:rPr lang="hu-HU" dirty="0" smtClean="0"/>
              <a:t> időállandóval mért legnagyobb súlyozott gyorsulás az </a:t>
            </a:r>
            <a:r>
              <a:rPr lang="hu-HU" b="1" dirty="0" smtClean="0"/>
              <a:t>50 m/s</a:t>
            </a:r>
            <a:r>
              <a:rPr lang="hu-HU" b="1" baseline="30000" dirty="0" smtClean="0"/>
              <a:t>2</a:t>
            </a:r>
            <a:r>
              <a:rPr lang="hu-HU" dirty="0" smtClean="0"/>
              <a:t>-t nem lépheti túl.</a:t>
            </a:r>
          </a:p>
          <a:p>
            <a:endParaRPr lang="hu-H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00034" y="571480"/>
            <a:ext cx="8229600" cy="1714512"/>
          </a:xfrm>
        </p:spPr>
        <p:txBody>
          <a:bodyPr/>
          <a:lstStyle/>
          <a:p>
            <a:r>
              <a:rPr lang="hu-HU" dirty="0">
                <a:solidFill>
                  <a:schemeClr val="tx1"/>
                </a:solidFill>
                <a:latin typeface="+mj-lt"/>
                <a:ea typeface="+mj-ea"/>
                <a:cs typeface="+mj-cs"/>
              </a:rPr>
              <a:t>Ismertesse a sugárvédelem hármas alapelvét!</a:t>
            </a:r>
            <a:br>
              <a:rPr lang="hu-HU" dirty="0">
                <a:solidFill>
                  <a:schemeClr val="tx1"/>
                </a:solidFill>
                <a:latin typeface="+mj-lt"/>
                <a:ea typeface="+mj-ea"/>
                <a:cs typeface="+mj-cs"/>
              </a:rPr>
            </a:br>
            <a:endParaRPr lang="hu-HU" dirty="0"/>
          </a:p>
        </p:txBody>
      </p:sp>
      <p:sp>
        <p:nvSpPr>
          <p:cNvPr id="3" name="Tartalom helye 2"/>
          <p:cNvSpPr>
            <a:spLocks noGrp="1"/>
          </p:cNvSpPr>
          <p:nvPr>
            <p:ph idx="1"/>
          </p:nvPr>
        </p:nvSpPr>
        <p:spPr>
          <a:xfrm>
            <a:off x="500034" y="1928802"/>
            <a:ext cx="8229600" cy="4214842"/>
          </a:xfrm>
        </p:spPr>
        <p:txBody>
          <a:bodyPr/>
          <a:lstStyle/>
          <a:p>
            <a:r>
              <a:rPr lang="hu-HU" dirty="0" smtClean="0"/>
              <a:t>Alapfogalmak: </a:t>
            </a:r>
          </a:p>
          <a:p>
            <a:pPr lvl="1"/>
            <a:r>
              <a:rPr lang="hu-HU" dirty="0" smtClean="0"/>
              <a:t>Sugárzás fajtái</a:t>
            </a:r>
          </a:p>
          <a:p>
            <a:pPr lvl="1"/>
            <a:r>
              <a:rPr lang="hu-HU" dirty="0" smtClean="0"/>
              <a:t>Forrásai</a:t>
            </a:r>
          </a:p>
          <a:p>
            <a:pPr lvl="1"/>
            <a:r>
              <a:rPr lang="hu-HU" dirty="0" smtClean="0"/>
              <a:t>Elnyelt dózis</a:t>
            </a:r>
          </a:p>
          <a:p>
            <a:pPr lvl="1"/>
            <a:r>
              <a:rPr lang="hu-HU" dirty="0" smtClean="0"/>
              <a:t>Dózisegyenérték</a:t>
            </a:r>
          </a:p>
          <a:p>
            <a:pPr lvl="1"/>
            <a:r>
              <a:rPr lang="hu-HU" dirty="0" smtClean="0"/>
              <a:t>Effektív dózis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tx1"/>
                </a:solidFill>
                <a:latin typeface="+mj-lt"/>
                <a:ea typeface="+mj-ea"/>
                <a:cs typeface="+mj-cs"/>
              </a:rPr>
              <a:t>Ismertesse a sugárvédelem hármas alapelvét!</a:t>
            </a:r>
            <a:endParaRPr lang="hu-HU" dirty="0"/>
          </a:p>
        </p:txBody>
      </p:sp>
      <p:sp>
        <p:nvSpPr>
          <p:cNvPr id="3" name="Tartalom helye 2"/>
          <p:cNvSpPr>
            <a:spLocks noGrp="1"/>
          </p:cNvSpPr>
          <p:nvPr>
            <p:ph idx="1"/>
          </p:nvPr>
        </p:nvSpPr>
        <p:spPr>
          <a:xfrm>
            <a:off x="500034" y="1714488"/>
            <a:ext cx="8229600" cy="5143512"/>
          </a:xfrm>
        </p:spPr>
        <p:txBody>
          <a:bodyPr/>
          <a:lstStyle/>
          <a:p>
            <a:r>
              <a:rPr lang="hu-HU" dirty="0" smtClean="0"/>
              <a:t>Indokoltság elve</a:t>
            </a:r>
          </a:p>
          <a:p>
            <a:pPr lvl="1"/>
            <a:r>
              <a:rPr lang="hu-HU" dirty="0" smtClean="0">
                <a:solidFill>
                  <a:schemeClr val="tx1"/>
                </a:solidFill>
                <a:latin typeface="+mn-lt"/>
              </a:rPr>
              <a:t>Sugárzással járó tevékenységet csak pozitív nettó haszon esetén szabad folytatni.</a:t>
            </a:r>
          </a:p>
          <a:p>
            <a:pPr lvl="1"/>
            <a:r>
              <a:rPr lang="hu-HU" dirty="0" smtClean="0"/>
              <a:t>S</a:t>
            </a:r>
            <a:r>
              <a:rPr lang="fr-FR" dirty="0" smtClean="0">
                <a:solidFill>
                  <a:schemeClr val="tx1"/>
                </a:solidFill>
                <a:latin typeface="+mn-lt"/>
              </a:rPr>
              <a:t>ugárterheléssel járó tevékenység csak akkor végezhető, ha társadalmi haszna ellensúlyozza a sugárzás okozta hátrányokat, káros következményeket.</a:t>
            </a:r>
            <a:r>
              <a:rPr lang="fr-FR" i="1" dirty="0" smtClean="0">
                <a:solidFill>
                  <a:schemeClr val="tx1"/>
                </a:solidFill>
                <a:latin typeface="+mn-lt"/>
              </a:rPr>
              <a:t> </a:t>
            </a:r>
            <a:endParaRPr lang="hu-HU" i="1" dirty="0" smtClean="0">
              <a:solidFill>
                <a:schemeClr val="tx1"/>
              </a:solidFill>
              <a:latin typeface="+mn-lt"/>
            </a:endParaRPr>
          </a:p>
          <a:p>
            <a:pPr lvl="1"/>
            <a:r>
              <a:rPr lang="fr-FR" dirty="0" smtClean="0">
                <a:solidFill>
                  <a:schemeClr val="tx1"/>
                </a:solidFill>
                <a:latin typeface="+mn-lt"/>
              </a:rPr>
              <a:t>Ha valamely eljárás „klasszikus” módszerrel minden tekintetben egyenértékű módon kiváltható, akkor a sugaras technikát nem szabad alkalmazni. </a:t>
            </a:r>
            <a:endParaRPr lang="hu-HU" dirty="0" smtClean="0">
              <a:solidFill>
                <a:schemeClr val="tx1"/>
              </a:solidFill>
              <a:latin typeface="+mn-lt"/>
            </a:endParaRPr>
          </a:p>
          <a:p>
            <a:pPr>
              <a:buNone/>
            </a:pPr>
            <a:endParaRPr lang="hu-HU" dirty="0" smtClean="0"/>
          </a:p>
          <a:p>
            <a:endParaRPr lang="hu-HU"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tx1"/>
                </a:solidFill>
                <a:latin typeface="+mj-lt"/>
                <a:ea typeface="+mj-ea"/>
                <a:cs typeface="+mj-cs"/>
              </a:rPr>
              <a:t>Ismertesse a sugárvédelem hármas alapelvét!</a:t>
            </a:r>
            <a:endParaRPr lang="hu-HU" dirty="0"/>
          </a:p>
        </p:txBody>
      </p:sp>
      <p:sp>
        <p:nvSpPr>
          <p:cNvPr id="3" name="Tartalom helye 2"/>
          <p:cNvSpPr>
            <a:spLocks noGrp="1"/>
          </p:cNvSpPr>
          <p:nvPr>
            <p:ph idx="1"/>
          </p:nvPr>
        </p:nvSpPr>
        <p:spPr/>
        <p:txBody>
          <a:bodyPr/>
          <a:lstStyle/>
          <a:p>
            <a:r>
              <a:rPr lang="hu-HU" dirty="0" smtClean="0"/>
              <a:t>Optimálás elve</a:t>
            </a:r>
          </a:p>
          <a:p>
            <a:pPr lvl="1"/>
            <a:r>
              <a:rPr lang="hu-HU" dirty="0" smtClean="0">
                <a:solidFill>
                  <a:schemeClr val="tx1"/>
                </a:solidFill>
                <a:latin typeface="+mn-lt"/>
              </a:rPr>
              <a:t>Minden indokolt sugárterhelést olyan alacsony szintre kell csökkenteni, amennyire az a gazdasági és társadalmi szempontok figyelembevételével ésszerűen lehetséges.</a:t>
            </a:r>
          </a:p>
          <a:p>
            <a:r>
              <a:rPr lang="hu-HU" dirty="0" smtClean="0"/>
              <a:t>Korlátozás elve</a:t>
            </a:r>
          </a:p>
          <a:p>
            <a:pPr lvl="1"/>
            <a:r>
              <a:rPr lang="hu-HU" dirty="0"/>
              <a:t>Az egyéni sugárterhelés dózisegyenértéke nem haladhat meg egy megállapított értéket</a:t>
            </a:r>
            <a:r>
              <a:rPr lang="hu-HU" dirty="0" smtClean="0"/>
              <a:t>.</a:t>
            </a:r>
            <a:endParaRPr lang="hu-HU" dirty="0"/>
          </a:p>
          <a:p>
            <a:endParaRPr lang="hu-HU" dirty="0" smtClean="0"/>
          </a:p>
          <a:p>
            <a:endParaRPr lang="hu-HU"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Kockás">
  <a:themeElements>
    <a:clrScheme name="Kockás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Kocká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hu-HU"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hu-HU"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Kockás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Kockás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Kockás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Kockás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Kockás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Kockás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Kockás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Kockás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Kockás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Kockás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Kockás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Kockás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é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é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Pixel</Template>
  <TotalTime>2714</TotalTime>
  <Words>1298</Words>
  <Application>Microsoft Office PowerPoint</Application>
  <PresentationFormat>Diavetítés a képernyőre (4:3 oldalarány)</PresentationFormat>
  <Paragraphs>146</Paragraphs>
  <Slides>27</Slides>
  <Notes>4</Notes>
  <HiddenSlides>0</HiddenSlides>
  <MMClips>0</MMClips>
  <ScaleCrop>false</ScaleCrop>
  <HeadingPairs>
    <vt:vector size="6" baseType="variant">
      <vt:variant>
        <vt:lpstr>Téma</vt:lpstr>
      </vt:variant>
      <vt:variant>
        <vt:i4>1</vt:i4>
      </vt:variant>
      <vt:variant>
        <vt:lpstr>Beágyazott OLE kiszolgálók</vt:lpstr>
      </vt:variant>
      <vt:variant>
        <vt:i4>1</vt:i4>
      </vt:variant>
      <vt:variant>
        <vt:lpstr>Diacímek</vt:lpstr>
      </vt:variant>
      <vt:variant>
        <vt:i4>27</vt:i4>
      </vt:variant>
    </vt:vector>
  </HeadingPairs>
  <TitlesOfParts>
    <vt:vector size="29" baseType="lpstr">
      <vt:lpstr>Kockás</vt:lpstr>
      <vt:lpstr>Egyenlet</vt:lpstr>
      <vt:lpstr>Záróvizsga felkészítő</vt:lpstr>
      <vt:lpstr>Tartalom</vt:lpstr>
      <vt:lpstr>Ismertesse a hang, a zaj, a szintek, a phon görbék valamint az egyenértékű A-hangnyomásszint fogalmát!</vt:lpstr>
      <vt:lpstr>Ismertesse a hang, a zaj, a szintek, a phon görbék valamint az egyenértékű A-hangnyomásszint fogalmát!  </vt:lpstr>
      <vt:lpstr>Ismertesse a hang, a zaj, a szintek, a phon görbék valamint az egyenértékű A-hangnyomásszint fogalmát!</vt:lpstr>
      <vt:lpstr>Ismertesse a hang, a zaj, a szintek, a phon görbék valamint az egyenértékű A-hangnyomásszint fogalmát!</vt:lpstr>
      <vt:lpstr>Ismertesse a hang, a zaj, a szintek, a phon görbék valamint az egyenértékű A-hangnyomásszint fogalmát!</vt:lpstr>
      <vt:lpstr>Ismertesse a közúti közlekedési zaj szakaszos mérési eljárást, valamint a mérést befolyásoló tényezőket!  </vt:lpstr>
      <vt:lpstr>Ismertesse a közúti közlekedési zaj szakaszos mérési eljárást, valamint a mérést befolyásoló tényezőket!</vt:lpstr>
      <vt:lpstr>Ismertesse a közúti közlekedési zaj szakaszos mérési eljárást, valamint a mérést befolyásoló tényezőket!</vt:lpstr>
      <vt:lpstr>Ismertesse a közúti közlekedési zaj szakaszos mérési eljárást, valamint a mérést befolyásoló tényezőket!</vt:lpstr>
      <vt:lpstr>Mutassa be a zaj elleni védekezés aktív és passzív módjait, valamint a zaj egészségkárosító hatásait! </vt:lpstr>
      <vt:lpstr>Mutassa be a zaj elleni védekezés aktív és passzív módjait, valamint a zaj egészségkárosító hatásait!</vt:lpstr>
      <vt:lpstr>Mutassa be a zaj elleni védekezés aktív és passzív módjait, valamint a zaj egészségkárosító hatásait!</vt:lpstr>
      <vt:lpstr>Mutassa be a zaj elleni védekezés aktív és passzív módjait, valamint a zaj egészségkárosító hatásait!</vt:lpstr>
      <vt:lpstr>Ismertesse a lokálisan ható rezgés hatásait az emberi szervezetre valamint mérését és értékelési elvét ! </vt:lpstr>
      <vt:lpstr>Ismertesse a lokálisan ható rezgés hatásait az emberi szervezetre valamint mérését és értékelési elvét !  </vt:lpstr>
      <vt:lpstr>Ismertesse a lokálisan ható rezgés hatásait az emberi szervezetre valamint mérését és értékelési elvét !</vt:lpstr>
      <vt:lpstr>Ismertesse a lokálisan ható rezgés hatásait az emberi szervezetre valamint mérését és értékelési elvét !</vt:lpstr>
      <vt:lpstr>Ismertesse a lokálisan ható rezgés hatásait az emberi szervezetre valamint mérését és értékelési elvét ! </vt:lpstr>
      <vt:lpstr>Ismertesse a lokálisan ható rezgés hatásait az emberi szervezetre valamint mérését és értékelési elvét ! </vt:lpstr>
      <vt:lpstr>Ismertesse a lokálisan ható rezgés hatásait az emberi szervezetre valamint mérését és értékelési elvét ! </vt:lpstr>
      <vt:lpstr>Ismertesse a lokálisan ható rezgés hatásait az emberi szervezetre valamint mérését és értékelési elvét !</vt:lpstr>
      <vt:lpstr>Ismertesse a lokálisan ható rezgés hatásait az emberi szervezetre valamint mérését és értékelési elvét !</vt:lpstr>
      <vt:lpstr>Ismertesse a sugárvédelem hármas alapelvét! </vt:lpstr>
      <vt:lpstr>Ismertesse a sugárvédelem hármas alapelvét!</vt:lpstr>
      <vt:lpstr>Ismertesse a sugárvédelem hármas alapelvét!</vt:lpstr>
    </vt:vector>
  </TitlesOfParts>
  <Company>SZE_Otthon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Szakmai továbbképzés építési tagozat 1. A140/2001. (VIII. 8.) Korm. rendelet</dc:title>
  <dc:creator>Koren Edit</dc:creator>
  <cp:lastModifiedBy>Bedő Anett</cp:lastModifiedBy>
  <cp:revision>240</cp:revision>
  <dcterms:created xsi:type="dcterms:W3CDTF">2007-11-05T08:09:11Z</dcterms:created>
  <dcterms:modified xsi:type="dcterms:W3CDTF">2010-03-31T09:03:45Z</dcterms:modified>
</cp:coreProperties>
</file>