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6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3" r:id="rId13"/>
    <p:sldId id="295" r:id="rId14"/>
    <p:sldId id="296" r:id="rId15"/>
    <p:sldId id="297" r:id="rId16"/>
    <p:sldId id="298" r:id="rId17"/>
    <p:sldId id="306" r:id="rId18"/>
    <p:sldId id="307" r:id="rId19"/>
    <p:sldId id="308" r:id="rId20"/>
    <p:sldId id="309" r:id="rId21"/>
    <p:sldId id="310" r:id="rId22"/>
    <p:sldId id="312" r:id="rId23"/>
    <p:sldId id="313" r:id="rId24"/>
    <p:sldId id="314" r:id="rId25"/>
    <p:sldId id="316" r:id="rId26"/>
    <p:sldId id="317" r:id="rId27"/>
    <p:sldId id="318" r:id="rId28"/>
    <p:sldId id="315" r:id="rId2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7" Type="http://schemas.openxmlformats.org/officeDocument/2006/relationships/image" Target="../media/image104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FC7E5-B27C-4C07-A3ED-CDBAC5B5A511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343B0-892A-4EBB-A51F-913B040201F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234210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44785-C8E1-4D37-B55D-41F0B57DBD48}" type="slidenum">
              <a:rPr lang="hu-HU" smtClean="0"/>
              <a:pPr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46259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44785-C8E1-4D37-B55D-41F0B57DBD48}" type="slidenum">
              <a:rPr lang="hu-HU" smtClean="0"/>
              <a:pPr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43716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9069B-EDDB-4968-8EEC-92FCD7B35F79}" type="slidenum">
              <a:rPr lang="hu-HU" smtClean="0"/>
              <a:pPr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497802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9069B-EDDB-4968-8EEC-92FCD7B35F79}" type="slidenum">
              <a:rPr lang="hu-HU" smtClean="0"/>
              <a:pPr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439797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7D640-8F5A-4A24-879C-D5EDDF89B6E9}" type="datetimeFigureOut">
              <a:rPr lang="hu-HU" smtClean="0"/>
              <a:pPr/>
              <a:t>2018.09.17.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7961-5BD9-4733-803E-91357DA036F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emf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58.wmf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9.wmf"/><Relationship Id="rId11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3" Type="http://schemas.openxmlformats.org/officeDocument/2006/relationships/image" Target="../media/image70.wmf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71.wmf"/><Relationship Id="rId9" Type="http://schemas.openxmlformats.org/officeDocument/2006/relationships/oleObject" Target="../embeddings/oleObject1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image" Target="../media/image80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87.png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89.jpeg"/><Relationship Id="rId4" Type="http://schemas.openxmlformats.org/officeDocument/2006/relationships/image" Target="../media/image88.jpeg"/><Relationship Id="rId9" Type="http://schemas.openxmlformats.org/officeDocument/2006/relationships/oleObject" Target="../embeddings/oleObject34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5.bin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image" Target="../media/image105.wmf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églalap 21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Szövegdoboz 22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200" dirty="0" smtClean="0">
                <a:solidFill>
                  <a:schemeClr val="bg1">
                    <a:lumMod val="85000"/>
                  </a:schemeClr>
                </a:solidFill>
              </a:rPr>
              <a:t>TARTÓSZERKEZETEK V.</a:t>
            </a:r>
            <a:endParaRPr lang="hu-HU" sz="2400" spc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Cím 1"/>
          <p:cNvSpPr txBox="1">
            <a:spLocks/>
          </p:cNvSpPr>
          <p:nvPr/>
        </p:nvSpPr>
        <p:spPr>
          <a:xfrm>
            <a:off x="2987824" y="4941722"/>
            <a:ext cx="3312368" cy="540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1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előadás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 l="16241" t="14563" r="51107" b="10626"/>
          <a:stretch>
            <a:fillRect/>
          </a:stretch>
        </p:blipFill>
        <p:spPr bwMode="auto">
          <a:xfrm>
            <a:off x="6800459" y="3645024"/>
            <a:ext cx="223603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l="15769" t="14391" r="53239" b="13751"/>
          <a:stretch>
            <a:fillRect/>
          </a:stretch>
        </p:blipFill>
        <p:spPr bwMode="auto">
          <a:xfrm>
            <a:off x="4324118" y="3717032"/>
            <a:ext cx="2120090" cy="2763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2. előadás  -  ismétlés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TARTÓSZERKEZETEK V.    </a:t>
            </a:r>
            <a:r>
              <a:rPr lang="hu-HU" sz="2000" spc="100" dirty="0" err="1" smtClean="0">
                <a:solidFill>
                  <a:schemeClr val="bg1">
                    <a:lumMod val="85000"/>
                  </a:schemeClr>
                </a:solidFill>
              </a:rPr>
              <a:t>ngb</a:t>
            </a:r>
            <a:r>
              <a:rPr lang="hu-HU" sz="2000" spc="100" dirty="0" smtClean="0">
                <a:solidFill>
                  <a:schemeClr val="bg1">
                    <a:lumMod val="85000"/>
                  </a:schemeClr>
                </a:solidFill>
              </a:rPr>
              <a:t>_se004_5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460432" cy="5976664"/>
          </a:xfrm>
        </p:spPr>
        <p:txBody>
          <a:bodyPr anchor="t">
            <a:normAutofit/>
          </a:bodyPr>
          <a:lstStyle/>
          <a:p>
            <a:pPr algn="l">
              <a:lnSpc>
                <a:spcPts val="2400"/>
              </a:lnSpc>
              <a:spcBef>
                <a:spcPts val="1200"/>
              </a:spcBef>
            </a:pPr>
            <a:r>
              <a:rPr lang="hu-HU" sz="2000" i="1" spc="100" dirty="0" smtClean="0"/>
              <a:t>              A FA MAKROSZKÓPOS     ÉS    MIKROSZKÓPOS SZERKEZETE</a:t>
            </a:r>
            <a:br>
              <a:rPr lang="hu-HU" sz="2000" i="1" spc="1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>   </a:t>
            </a:r>
            <a:r>
              <a:rPr lang="hu-HU" sz="2000" i="1" spc="100" dirty="0" smtClean="0"/>
              <a:t>A FA KÉMIAI ÖSSZETÉTELE</a:t>
            </a:r>
            <a:br>
              <a:rPr lang="hu-HU" sz="2000" i="1" spc="100" dirty="0" smtClean="0"/>
            </a:br>
            <a:r>
              <a:rPr lang="hu-HU" sz="2000" i="1" spc="100" dirty="0" smtClean="0"/>
              <a:t>	C  ~50%</a:t>
            </a:r>
            <a:br>
              <a:rPr lang="hu-HU" sz="2000" i="1" spc="100" dirty="0" smtClean="0"/>
            </a:br>
            <a:r>
              <a:rPr lang="hu-HU" sz="2000" i="1" spc="100" dirty="0" smtClean="0"/>
              <a:t>	O  ~43%</a:t>
            </a:r>
            <a:br>
              <a:rPr lang="hu-HU" sz="2000" i="1" spc="100" dirty="0" smtClean="0"/>
            </a:br>
            <a:r>
              <a:rPr lang="hu-HU" sz="2000" i="1" spc="100" dirty="0" smtClean="0"/>
              <a:t>	H    ~6%</a:t>
            </a:r>
            <a:br>
              <a:rPr lang="hu-HU" sz="2000" i="1" spc="100" dirty="0" smtClean="0"/>
            </a:br>
            <a:r>
              <a:rPr lang="hu-HU" sz="2000" i="1" spc="100" dirty="0" smtClean="0"/>
              <a:t>      egyéb    ~1%</a:t>
            </a: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>vegyületei: cellulóz</a:t>
            </a:r>
            <a:br>
              <a:rPr lang="hu-HU" sz="1900" dirty="0" smtClean="0"/>
            </a:br>
            <a:r>
              <a:rPr lang="hu-HU" sz="1900" dirty="0" smtClean="0"/>
              <a:t> 	    hemicellulóz</a:t>
            </a:r>
            <a:br>
              <a:rPr lang="hu-HU" sz="1900" dirty="0" smtClean="0"/>
            </a:br>
            <a:r>
              <a:rPr lang="hu-HU" sz="1900" dirty="0" smtClean="0"/>
              <a:t>	    lignin</a:t>
            </a:r>
            <a:br>
              <a:rPr lang="hu-HU" sz="1900" dirty="0" smtClean="0"/>
            </a:br>
            <a:r>
              <a:rPr lang="hu-HU" sz="1900" dirty="0" smtClean="0"/>
              <a:t>	    egyéb szerves vegyületek</a:t>
            </a:r>
            <a:endParaRPr lang="hu-HU" sz="1900" dirty="0"/>
          </a:p>
        </p:txBody>
      </p:sp>
      <p:pic>
        <p:nvPicPr>
          <p:cNvPr id="11" name="Kép 10" descr="km"/>
          <p:cNvPicPr/>
          <p:nvPr/>
        </p:nvPicPr>
        <p:blipFill>
          <a:blip r:embed="rId5" cstate="print"/>
          <a:srcRect l="3195" r="30199" b="8253"/>
          <a:stretch>
            <a:fillRect/>
          </a:stretch>
        </p:blipFill>
        <p:spPr bwMode="auto">
          <a:xfrm>
            <a:off x="1619672" y="1052736"/>
            <a:ext cx="259228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 l="44547" t="12422" r="14111" b="6250"/>
          <a:stretch>
            <a:fillRect/>
          </a:stretch>
        </p:blipFill>
        <p:spPr bwMode="auto">
          <a:xfrm>
            <a:off x="5299903" y="1059321"/>
            <a:ext cx="2728481" cy="301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2077689" y="6520363"/>
          <a:ext cx="5662663" cy="365021"/>
        </p:xfrm>
        <a:graphic>
          <a:graphicData uri="http://schemas.openxmlformats.org/presentationml/2006/ole">
            <p:oleObj spid="_x0000_s12300" name="Equation" r:id="rId7" imgW="35941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1763688" y="1412776"/>
            <a:ext cx="6192688" cy="35283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dirty="0" smtClean="0">
                <a:latin typeface="+mj-lt"/>
                <a:ea typeface="+mj-ea"/>
                <a:cs typeface="+mj-cs"/>
              </a:rPr>
              <a:t>SZILÁRDSÁGOT BEFOLYÁSOLÓ TÉNYEZŐK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fa fajtája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aseline="0" dirty="0" smtClean="0">
                <a:latin typeface="+mj-lt"/>
                <a:ea typeface="+mj-ea"/>
                <a:cs typeface="+mj-cs"/>
              </a:rPr>
              <a:t>	-</a:t>
            </a:r>
            <a:r>
              <a:rPr lang="hu-HU" sz="2400" dirty="0" smtClean="0">
                <a:latin typeface="+mj-lt"/>
                <a:ea typeface="+mj-ea"/>
                <a:cs typeface="+mj-cs"/>
              </a:rPr>
              <a:t> erő és rostirány által bezárt szög</a:t>
            </a:r>
          </a:p>
          <a:p>
            <a:pPr lvl="1">
              <a:lnSpc>
                <a:spcPct val="150000"/>
              </a:lnSpc>
              <a:defRPr/>
            </a:pPr>
            <a:r>
              <a:rPr lang="hu-HU" sz="2400" dirty="0" smtClean="0">
                <a:latin typeface="+mj-lt"/>
                <a:ea typeface="+mj-ea"/>
                <a:cs typeface="+mj-cs"/>
              </a:rPr>
              <a:t>	- terhelés időtartamának mértéke</a:t>
            </a:r>
          </a:p>
          <a:p>
            <a:pPr lvl="2">
              <a:lnSpc>
                <a:spcPct val="150000"/>
              </a:lnSpc>
              <a:buFontTx/>
              <a:buChar char="-"/>
              <a:defRPr/>
            </a:pP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fa nedvességtartalma</a:t>
            </a:r>
          </a:p>
          <a:p>
            <a:pPr lvl="2">
              <a:lnSpc>
                <a:spcPct val="150000"/>
              </a:lnSpc>
              <a:buFontTx/>
              <a:buChar char="-"/>
              <a:defRPr/>
            </a:pPr>
            <a:r>
              <a:rPr lang="hu-HU" sz="2400" dirty="0" smtClean="0">
                <a:latin typeface="+mj-lt"/>
                <a:ea typeface="+mj-ea"/>
                <a:cs typeface="+mj-cs"/>
              </a:rPr>
              <a:t> fahibák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A FA FAJTÁJA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1187624" y="548680"/>
            <a:ext cx="6768752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/>
              <a:t>MSZ EN 338:2010 Szerkezeti fa – szilárdsági osztályok</a:t>
            </a:r>
            <a:endParaRPr lang="hu-HU" sz="2200" spc="1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39530" t="19249" r="13909" b="43863"/>
          <a:stretch>
            <a:fillRect/>
          </a:stretch>
        </p:blipFill>
        <p:spPr bwMode="auto">
          <a:xfrm>
            <a:off x="1187624" y="908720"/>
            <a:ext cx="662800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áblázat 13"/>
          <p:cNvGraphicFramePr>
            <a:graphicFrameLocks noGrp="1"/>
          </p:cNvGraphicFramePr>
          <p:nvPr/>
        </p:nvGraphicFramePr>
        <p:xfrm>
          <a:off x="1187625" y="3933056"/>
          <a:ext cx="6696743" cy="2886420"/>
        </p:xfrm>
        <a:graphic>
          <a:graphicData uri="http://schemas.openxmlformats.org/drawingml/2006/table">
            <a:tbl>
              <a:tblPr/>
              <a:tblGrid>
                <a:gridCol w="3334933"/>
                <a:gridCol w="1905000"/>
                <a:gridCol w="1456810"/>
              </a:tblGrid>
              <a:tr h="406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latin typeface="Calibri"/>
                          <a:ea typeface="Calibri"/>
                          <a:cs typeface="Times New Roman"/>
                        </a:rPr>
                        <a:t>Természetes faanyagok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>
                          <a:latin typeface="Calibri"/>
                          <a:ea typeface="Calibri"/>
                          <a:cs typeface="Times New Roman"/>
                        </a:rPr>
                        <a:t>Szilárdsági osztályok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>
                          <a:latin typeface="Calibri"/>
                          <a:ea typeface="Calibri"/>
                          <a:cs typeface="Times New Roman"/>
                          <a:sym typeface="Symbol"/>
                        </a:rPr>
                        <a:t></a:t>
                      </a:r>
                      <a:r>
                        <a:rPr lang="hu-HU" sz="1800" b="1" baseline="-25000">
                          <a:latin typeface="Calibri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hu-HU" sz="1800" b="1">
                          <a:latin typeface="Calibri"/>
                          <a:ea typeface="Calibri"/>
                          <a:cs typeface="Times New Roman"/>
                        </a:rPr>
                        <a:t>  [kN/m</a:t>
                      </a:r>
                      <a:r>
                        <a:rPr lang="hu-HU" sz="1800" b="1" baseline="300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hu-HU" sz="1800" b="1">
                          <a:latin typeface="Calibri"/>
                          <a:ea typeface="Calibri"/>
                          <a:cs typeface="Times New Roman"/>
                        </a:rPr>
                        <a:t>]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Calibri"/>
                          <a:ea typeface="Calibri"/>
                          <a:cs typeface="Times New Roman"/>
                        </a:rPr>
                        <a:t>Puha lombos fa (nyár, éger, fűz)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spc="100" dirty="0">
                          <a:latin typeface="Calibri"/>
                          <a:ea typeface="Calibri"/>
                          <a:cs typeface="Calibri"/>
                        </a:rPr>
                        <a:t>C14 ... C20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spc="100" dirty="0">
                          <a:latin typeface="Calibri"/>
                          <a:ea typeface="Calibri"/>
                          <a:cs typeface="Calibri"/>
                        </a:rPr>
                        <a:t>3,5 … 4,0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6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Calibri"/>
                          <a:ea typeface="Calibri"/>
                          <a:cs typeface="Times New Roman"/>
                        </a:rPr>
                        <a:t>Erdei fenyő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spc="100">
                          <a:latin typeface="Calibri"/>
                          <a:ea typeface="Calibri"/>
                          <a:cs typeface="Calibri"/>
                        </a:rPr>
                        <a:t>C22 ... C35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spc="100" dirty="0">
                          <a:latin typeface="Calibri"/>
                          <a:ea typeface="Calibri"/>
                          <a:cs typeface="Calibri"/>
                        </a:rPr>
                        <a:t>4,1 … 4,8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6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>
                          <a:latin typeface="Calibri"/>
                          <a:ea typeface="Calibri"/>
                          <a:cs typeface="Times New Roman"/>
                        </a:rPr>
                        <a:t>Vörösfenyő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spc="100">
                          <a:latin typeface="Calibri"/>
                          <a:ea typeface="Calibri"/>
                          <a:cs typeface="Calibri"/>
                        </a:rPr>
                        <a:t>C40 ... C50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spc="100">
                          <a:latin typeface="Calibri"/>
                          <a:ea typeface="Calibri"/>
                          <a:cs typeface="Calibri"/>
                        </a:rPr>
                        <a:t>5,0 … 5,5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3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Calibri"/>
                          <a:ea typeface="Calibri"/>
                          <a:cs typeface="Times New Roman"/>
                        </a:rPr>
                        <a:t>Hazai kemény lombos (akác, bükk, tölgy)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spc="100">
                          <a:latin typeface="Calibri"/>
                          <a:ea typeface="Calibri"/>
                          <a:cs typeface="Calibri"/>
                        </a:rPr>
                        <a:t>D30 ... D50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spc="100">
                          <a:latin typeface="Calibri"/>
                          <a:ea typeface="Calibri"/>
                          <a:cs typeface="Calibri"/>
                        </a:rPr>
                        <a:t>6,4 … 7,0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6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>
                          <a:latin typeface="Calibri"/>
                          <a:ea typeface="Calibri"/>
                          <a:cs typeface="Times New Roman"/>
                        </a:rPr>
                        <a:t>Egzotikus keményfa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b="1" spc="100">
                          <a:latin typeface="Calibri"/>
                          <a:ea typeface="Calibri"/>
                          <a:cs typeface="Calibri"/>
                        </a:rPr>
                        <a:t>D60 ... D70</a:t>
                      </a:r>
                      <a:endParaRPr lang="hu-H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spc="100" dirty="0">
                          <a:latin typeface="Calibri"/>
                          <a:ea typeface="Calibri"/>
                          <a:cs typeface="Calibri"/>
                        </a:rPr>
                        <a:t>8,4 … 10,8</a:t>
                      </a:r>
                      <a:endParaRPr lang="hu-H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ERŐ ÉS ROSTIRÁNY BEZÁRT SZÖGE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5004048" y="739874"/>
          <a:ext cx="3548460" cy="500613"/>
        </p:xfrm>
        <a:graphic>
          <a:graphicData uri="http://schemas.openxmlformats.org/presentationml/2006/ole">
            <p:oleObj spid="_x0000_s26661" name="Equation" r:id="rId3" imgW="1714500" imgH="241300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4879933" y="1353770"/>
          <a:ext cx="3940539" cy="1542901"/>
        </p:xfrm>
        <a:graphic>
          <a:graphicData uri="http://schemas.openxmlformats.org/presentationml/2006/ole">
            <p:oleObj spid="_x0000_s26662" name="Equation" r:id="rId4" imgW="2336800" imgH="914400" progId="Equation.3">
              <p:embed/>
            </p:oleObj>
          </a:graphicData>
        </a:graphic>
      </p:graphicFrame>
      <p:pic>
        <p:nvPicPr>
          <p:cNvPr id="15" name="Kép 14" descr="rajz11.wmf"/>
          <p:cNvPicPr/>
          <p:nvPr/>
        </p:nvPicPr>
        <p:blipFill>
          <a:blip r:embed="rId5" cstate="print"/>
          <a:srcRect l="18731" t="37006" r="15759" b="13277"/>
          <a:stretch>
            <a:fillRect/>
          </a:stretch>
        </p:blipFill>
        <p:spPr>
          <a:xfrm>
            <a:off x="755576" y="1312495"/>
            <a:ext cx="3816424" cy="1634116"/>
          </a:xfrm>
          <a:prstGeom prst="rect">
            <a:avLst/>
          </a:prstGeom>
        </p:spPr>
      </p:pic>
      <p:pic>
        <p:nvPicPr>
          <p:cNvPr id="16" name="Kép 15" descr="rajz9.wmf"/>
          <p:cNvPicPr>
            <a:picLocks noChangeAspect="1"/>
          </p:cNvPicPr>
          <p:nvPr/>
        </p:nvPicPr>
        <p:blipFill>
          <a:blip r:embed="rId6" cstate="print"/>
          <a:srcRect l="20075" t="20482" r="32675" b="29803"/>
          <a:stretch>
            <a:fillRect/>
          </a:stretch>
        </p:blipFill>
        <p:spPr>
          <a:xfrm>
            <a:off x="6516216" y="2972122"/>
            <a:ext cx="2016224" cy="1320974"/>
          </a:xfrm>
          <a:prstGeom prst="rect">
            <a:avLst/>
          </a:prstGeom>
        </p:spPr>
      </p:pic>
      <p:sp>
        <p:nvSpPr>
          <p:cNvPr id="17" name="Cím 1"/>
          <p:cNvSpPr txBox="1">
            <a:spLocks/>
          </p:cNvSpPr>
          <p:nvPr/>
        </p:nvSpPr>
        <p:spPr>
          <a:xfrm>
            <a:off x="2267744" y="3260154"/>
            <a:ext cx="3744416" cy="792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</a:t>
            </a:r>
            <a:r>
              <a:rPr kumimoji="0" lang="hu-HU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,90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hu-H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pecsétnyomás miatti növelő</a:t>
            </a:r>
          </a:p>
          <a:p>
            <a:pPr marL="0" marR="0" lvl="0" indent="0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>
                <a:latin typeface="+mj-lt"/>
                <a:ea typeface="+mj-ea"/>
                <a:cs typeface="+mj-cs"/>
              </a:rPr>
              <a:t>         </a:t>
            </a:r>
            <a:r>
              <a:rPr kumimoji="0" lang="hu-H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tényező (de értéke ált. 1,0)</a:t>
            </a:r>
            <a:endParaRPr kumimoji="0" lang="hu-H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9" name="Egyenes összekötő nyíllal 18"/>
          <p:cNvCxnSpPr/>
          <p:nvPr/>
        </p:nvCxnSpPr>
        <p:spPr>
          <a:xfrm>
            <a:off x="5580112" y="3548186"/>
            <a:ext cx="864096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zövegdoboz 19"/>
          <p:cNvSpPr txBox="1"/>
          <p:nvPr/>
        </p:nvSpPr>
        <p:spPr>
          <a:xfrm>
            <a:off x="611560" y="2108026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ym typeface="Symbol"/>
              </a:rPr>
              <a:t></a:t>
            </a:r>
            <a:endParaRPr lang="hu-HU" dirty="0"/>
          </a:p>
        </p:txBody>
      </p:sp>
      <p:cxnSp>
        <p:nvCxnSpPr>
          <p:cNvPr id="22" name="Egyenes összekötő 21"/>
          <p:cNvCxnSpPr/>
          <p:nvPr/>
        </p:nvCxnSpPr>
        <p:spPr>
          <a:xfrm>
            <a:off x="4716016" y="1243930"/>
            <a:ext cx="41044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9" name="Picture 5" descr="http://preview.turbosquid.com/Preview/Content_2009_07_15__03_27_20/pergola7-3.jpg31393b9b-8b80-4515-a452-43a92fa101a3Larger.jpg"/>
          <p:cNvPicPr>
            <a:picLocks noChangeAspect="1" noChangeArrowheads="1"/>
          </p:cNvPicPr>
          <p:nvPr/>
        </p:nvPicPr>
        <p:blipFill>
          <a:blip r:embed="rId7" cstate="print"/>
          <a:srcRect r="8594"/>
          <a:stretch>
            <a:fillRect/>
          </a:stretch>
        </p:blipFill>
        <p:spPr bwMode="auto">
          <a:xfrm>
            <a:off x="1403648" y="4365104"/>
            <a:ext cx="2808312" cy="2304256"/>
          </a:xfrm>
          <a:prstGeom prst="rect">
            <a:avLst/>
          </a:prstGeom>
          <a:noFill/>
        </p:spPr>
      </p:pic>
      <p:pic>
        <p:nvPicPr>
          <p:cNvPr id="23" name="Picture 5" descr="http://preview.turbosquid.com/Preview/Content_2009_07_15__03_27_20/pergola7-3.jpg31393b9b-8b80-4515-a452-43a92fa101a3Larger.jpg"/>
          <p:cNvPicPr>
            <a:picLocks noChangeAspect="1" noChangeArrowheads="1"/>
          </p:cNvPicPr>
          <p:nvPr/>
        </p:nvPicPr>
        <p:blipFill>
          <a:blip r:embed="rId7" cstate="print"/>
          <a:srcRect l="21094" t="3125" r="32031" b="59375"/>
          <a:stretch>
            <a:fillRect/>
          </a:stretch>
        </p:blipFill>
        <p:spPr bwMode="auto">
          <a:xfrm>
            <a:off x="4788024" y="4422710"/>
            <a:ext cx="3744416" cy="2246650"/>
          </a:xfrm>
          <a:prstGeom prst="rect">
            <a:avLst/>
          </a:prstGeom>
          <a:noFill/>
        </p:spPr>
      </p:pic>
      <p:cxnSp>
        <p:nvCxnSpPr>
          <p:cNvPr id="25" name="Egyenes összekötő nyíllal 24"/>
          <p:cNvCxnSpPr/>
          <p:nvPr/>
        </p:nvCxnSpPr>
        <p:spPr>
          <a:xfrm rot="16260000" flipV="1">
            <a:off x="6438079" y="5427249"/>
            <a:ext cx="295440" cy="28776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rot="-120000" flipV="1">
            <a:off x="5292080" y="5358814"/>
            <a:ext cx="864096" cy="216024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28"/>
          <p:cNvCxnSpPr/>
          <p:nvPr/>
        </p:nvCxnSpPr>
        <p:spPr>
          <a:xfrm rot="-120000" flipV="1">
            <a:off x="5292080" y="5430822"/>
            <a:ext cx="216024" cy="144016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rot="-120000" flipV="1">
            <a:off x="5940152" y="5358814"/>
            <a:ext cx="216024" cy="144016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571500" y="740569"/>
          <a:ext cx="3916363" cy="500062"/>
        </p:xfrm>
        <a:graphic>
          <a:graphicData uri="http://schemas.openxmlformats.org/presentationml/2006/ole">
            <p:oleObj spid="_x0000_s26663" name="Equation" r:id="rId8" imgW="1892300" imgH="241300" progId="Equation.3">
              <p:embed/>
            </p:oleObj>
          </a:graphicData>
        </a:graphic>
      </p:graphicFrame>
      <p:cxnSp>
        <p:nvCxnSpPr>
          <p:cNvPr id="21" name="Egyenes összekötő nyíllal 20"/>
          <p:cNvCxnSpPr/>
          <p:nvPr/>
        </p:nvCxnSpPr>
        <p:spPr>
          <a:xfrm flipV="1">
            <a:off x="7236296" y="5301208"/>
            <a:ext cx="15551" cy="44816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TEHER IDŐTARTAMÁNAK MÉRTÉKE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683568" y="603265"/>
            <a:ext cx="7488832" cy="106182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err="1" smtClean="0"/>
              <a:t>k</a:t>
            </a:r>
            <a:r>
              <a:rPr lang="hu-HU" sz="2200" spc="100" baseline="-25000" dirty="0" err="1" smtClean="0"/>
              <a:t>mód</a:t>
            </a:r>
            <a:r>
              <a:rPr lang="hu-HU" sz="2200" spc="100" dirty="0" smtClean="0"/>
              <a:t>: </a:t>
            </a:r>
            <a:r>
              <a:rPr lang="hu-HU" spc="100" dirty="0" smtClean="0"/>
              <a:t>szilárdság módosító tényező</a:t>
            </a:r>
          </a:p>
          <a:p>
            <a:r>
              <a:rPr lang="hu-HU" spc="100" dirty="0" smtClean="0"/>
              <a:t>         értéke függ teheridőtartam és Felhasználási osztály</a:t>
            </a:r>
          </a:p>
          <a:p>
            <a:endParaRPr lang="hu-HU" sz="1100" spc="100" dirty="0" smtClean="0"/>
          </a:p>
          <a:p>
            <a:r>
              <a:rPr lang="hu-HU" spc="100" dirty="0" smtClean="0"/>
              <a:t>- a szilárdsági jellemzők tervezési értéknek meghatározása:</a:t>
            </a:r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/>
        </p:nvGraphicFramePr>
        <p:xfrm>
          <a:off x="1187624" y="1821659"/>
          <a:ext cx="6912769" cy="2507492"/>
        </p:xfrm>
        <a:graphic>
          <a:graphicData uri="http://schemas.openxmlformats.org/drawingml/2006/table">
            <a:tbl>
              <a:tblPr/>
              <a:tblGrid>
                <a:gridCol w="2515606"/>
                <a:gridCol w="759484"/>
                <a:gridCol w="773202"/>
                <a:gridCol w="773202"/>
                <a:gridCol w="701665"/>
                <a:gridCol w="694805"/>
                <a:gridCol w="694805"/>
              </a:tblGrid>
              <a:tr h="24395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Faanyag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Felhasználási osztály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Teheridőtartam osztályok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13338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állandó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hosszú időtartamú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közepes időtartamú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rövid időtartamú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pillanatnyi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0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Természetes faanyag, rétegelt-ragasztott fa, LVL termékek és rétegelt lemezek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2349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0,60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0,70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0,80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0,90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1,10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9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0,70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0,80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Calibri"/>
                          <a:cs typeface="Times New Roman"/>
                        </a:rPr>
                        <a:t>1,10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64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hu-H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Calibri"/>
                          <a:cs typeface="Times New Roman"/>
                        </a:rPr>
                        <a:t>0,90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6948264" y="1124744"/>
          <a:ext cx="1584176" cy="792088"/>
        </p:xfrm>
        <a:graphic>
          <a:graphicData uri="http://schemas.openxmlformats.org/presentationml/2006/ole">
            <p:oleObj spid="_x0000_s28684" name="Equation" r:id="rId3" imgW="850531" imgH="431613" progId="Equation.3">
              <p:embed/>
            </p:oleObj>
          </a:graphicData>
        </a:graphic>
      </p:graphicFrame>
      <p:graphicFrame>
        <p:nvGraphicFramePr>
          <p:cNvPr id="15" name="Táblázat 14"/>
          <p:cNvGraphicFramePr>
            <a:graphicFrameLocks noGrp="1"/>
          </p:cNvGraphicFramePr>
          <p:nvPr/>
        </p:nvGraphicFramePr>
        <p:xfrm>
          <a:off x="1115616" y="4437112"/>
          <a:ext cx="7344814" cy="2212776"/>
        </p:xfrm>
        <a:graphic>
          <a:graphicData uri="http://schemas.openxmlformats.org/drawingml/2006/table">
            <a:tbl>
              <a:tblPr/>
              <a:tblGrid>
                <a:gridCol w="1754955"/>
                <a:gridCol w="2079947"/>
                <a:gridCol w="3509912"/>
              </a:tblGrid>
              <a:tr h="72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dirty="0">
                          <a:latin typeface="Times New Roman"/>
                          <a:ea typeface="Calibri"/>
                          <a:cs typeface="Times New Roman"/>
                        </a:rPr>
                        <a:t> teheridőtartam </a:t>
                      </a:r>
                      <a:endParaRPr lang="hu-H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>
                          <a:latin typeface="Times New Roman"/>
                          <a:ea typeface="Calibri"/>
                          <a:cs typeface="Times New Roman"/>
                        </a:rPr>
                        <a:t>a karakterisztikus hatás időtartamának összegzett nagyságrendje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dirty="0">
                          <a:latin typeface="Times New Roman"/>
                          <a:ea typeface="Calibri"/>
                          <a:cs typeface="Times New Roman"/>
                        </a:rPr>
                        <a:t>példa a terhelésre</a:t>
                      </a:r>
                      <a:endParaRPr lang="hu-H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állandó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10 évnél hosszabb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önsúly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hosszú időtartamú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6 hónap – 10 év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raktárak hasznos terhei</a:t>
                      </a:r>
                      <a:endParaRPr lang="hu-H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közepes időtartamú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1 hét – 6 hónap</a:t>
                      </a:r>
                      <a:endParaRPr lang="hu-H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egyéb hasznos terhek, hóteher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rövid időtartamú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1 hétnél rövidebb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szélteher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pillanatnyi</a:t>
                      </a:r>
                      <a:endParaRPr lang="hu-H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hó- és </a:t>
                      </a:r>
                      <a:r>
                        <a:rPr lang="hu-HU" sz="1400" dirty="0" smtClean="0">
                          <a:latin typeface="Times New Roman"/>
                          <a:ea typeface="Calibri"/>
                          <a:cs typeface="Times New Roman"/>
                        </a:rPr>
                        <a:t>szél, </a:t>
                      </a: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földrengés, rendkívüli hatások</a:t>
                      </a:r>
                      <a:endParaRPr lang="hu-H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FA NEDVESSÉGTARTALMA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611560" y="782702"/>
            <a:ext cx="8280920" cy="69249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buFontTx/>
              <a:buChar char="-"/>
            </a:pPr>
            <a:r>
              <a:rPr lang="hu-HU" sz="2000" spc="100" dirty="0" smtClean="0"/>
              <a:t> fa sejtes felépítésű porózus anyag </a:t>
            </a:r>
            <a:r>
              <a:rPr lang="hu-HU" sz="2000" spc="100" dirty="0" smtClean="0">
                <a:sym typeface="Symbol"/>
              </a:rPr>
              <a:t> higroszkóposság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hu-HU" sz="2000" spc="100" dirty="0" smtClean="0">
                <a:sym typeface="Symbol"/>
              </a:rPr>
              <a:t> egyensúlyi fanedvesség (higroszkópos egyensúlyi állapot)</a:t>
            </a:r>
            <a:endParaRPr lang="hu-HU" spc="100" dirty="0" smtClean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611560" y="1728391"/>
            <a:ext cx="4032448" cy="61555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000" i="1" spc="100" dirty="0" smtClean="0"/>
              <a:t>kötött víz</a:t>
            </a:r>
            <a:r>
              <a:rPr lang="hu-HU" sz="2000" spc="100" dirty="0" smtClean="0"/>
              <a:t>: sejtfalakban található </a:t>
            </a:r>
          </a:p>
          <a:p>
            <a:r>
              <a:rPr lang="hu-HU" sz="2000" spc="100" dirty="0" smtClean="0"/>
              <a:t>                  nedvesség</a:t>
            </a:r>
            <a:endParaRPr lang="hu-HU" spc="100" dirty="0" smtClean="0"/>
          </a:p>
        </p:txBody>
      </p:sp>
      <p:sp>
        <p:nvSpPr>
          <p:cNvPr id="9" name="Szövegdoboz 8"/>
          <p:cNvSpPr txBox="1"/>
          <p:nvPr/>
        </p:nvSpPr>
        <p:spPr>
          <a:xfrm>
            <a:off x="4716016" y="1733327"/>
            <a:ext cx="4176464" cy="61555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000" i="1" spc="100" dirty="0" smtClean="0"/>
              <a:t>szabad víz</a:t>
            </a:r>
            <a:r>
              <a:rPr lang="hu-HU" sz="2000" spc="100" dirty="0" smtClean="0"/>
              <a:t>: sejtüregekben található</a:t>
            </a:r>
          </a:p>
          <a:p>
            <a:r>
              <a:rPr lang="hu-HU" sz="2000" spc="100" dirty="0" smtClean="0"/>
              <a:t>                   nedvesség</a:t>
            </a:r>
            <a:endParaRPr lang="hu-HU" spc="100" dirty="0" smtClean="0"/>
          </a:p>
        </p:txBody>
      </p:sp>
      <p:sp>
        <p:nvSpPr>
          <p:cNvPr id="10" name="Szövegdoboz 9"/>
          <p:cNvSpPr txBox="1"/>
          <p:nvPr/>
        </p:nvSpPr>
        <p:spPr>
          <a:xfrm>
            <a:off x="2987824" y="2473151"/>
            <a:ext cx="3528392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000" spc="100" dirty="0" smtClean="0"/>
              <a:t>rosttelítettségi határ:  ~30%</a:t>
            </a:r>
            <a:endParaRPr lang="hu-HU" spc="100" dirty="0" smtClean="0"/>
          </a:p>
        </p:txBody>
      </p:sp>
      <p:cxnSp>
        <p:nvCxnSpPr>
          <p:cNvPr id="14" name="Egyenes összekötő nyíllal 13"/>
          <p:cNvCxnSpPr/>
          <p:nvPr/>
        </p:nvCxnSpPr>
        <p:spPr>
          <a:xfrm rot="5400000">
            <a:off x="1835696" y="2708920"/>
            <a:ext cx="576064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 rot="5400000">
            <a:off x="6803454" y="2708126"/>
            <a:ext cx="576064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>
            <a:off x="755576" y="3024535"/>
            <a:ext cx="4176464" cy="92333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000" spc="100" dirty="0" smtClean="0"/>
              <a:t>távozásával tömeg, sűrűség, méret- és térfogatváltozás! (zsugorodás, duzzadás)</a:t>
            </a:r>
            <a:endParaRPr lang="hu-HU" spc="100" dirty="0" smtClean="0"/>
          </a:p>
        </p:txBody>
      </p:sp>
      <p:sp>
        <p:nvSpPr>
          <p:cNvPr id="17" name="Szövegdoboz 16"/>
          <p:cNvSpPr txBox="1"/>
          <p:nvPr/>
        </p:nvSpPr>
        <p:spPr>
          <a:xfrm>
            <a:off x="5364088" y="3029471"/>
            <a:ext cx="3528392" cy="61555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000" spc="100" dirty="0" smtClean="0"/>
              <a:t>távozásával „csak” tömeg és sűrűség változás történik</a:t>
            </a:r>
            <a:endParaRPr lang="hu-HU" spc="100" dirty="0" smtClean="0"/>
          </a:p>
        </p:txBody>
      </p:sp>
      <p:sp>
        <p:nvSpPr>
          <p:cNvPr id="20" name="Szövegdoboz 19"/>
          <p:cNvSpPr txBox="1"/>
          <p:nvPr/>
        </p:nvSpPr>
        <p:spPr>
          <a:xfrm>
            <a:off x="611560" y="4149080"/>
            <a:ext cx="4608512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buFontTx/>
              <a:buChar char="-"/>
            </a:pPr>
            <a:r>
              <a:rPr lang="hu-HU" sz="2000" spc="100" dirty="0" smtClean="0"/>
              <a:t> nedvességtartalmi fokozatok (nettó )</a:t>
            </a:r>
            <a:endParaRPr lang="hu-HU" spc="100" dirty="0" smtClean="0"/>
          </a:p>
        </p:txBody>
      </p:sp>
      <p:graphicFrame>
        <p:nvGraphicFramePr>
          <p:cNvPr id="22" name="Táblázat 21"/>
          <p:cNvGraphicFramePr>
            <a:graphicFrameLocks noGrp="1"/>
          </p:cNvGraphicFramePr>
          <p:nvPr/>
        </p:nvGraphicFramePr>
        <p:xfrm>
          <a:off x="971600" y="4437112"/>
          <a:ext cx="3240360" cy="2371760"/>
        </p:xfrm>
        <a:graphic>
          <a:graphicData uri="http://schemas.openxmlformats.org/drawingml/2006/table">
            <a:tbl>
              <a:tblPr/>
              <a:tblGrid>
                <a:gridCol w="1692983"/>
                <a:gridCol w="1547377"/>
              </a:tblGrid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vízzel telített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élőnedves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50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 felett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félnedves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30,1 – 50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félszáraz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18,1 – 30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légszáraz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12,1 – 18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szobaszáraz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   6,1 – 12 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túlszárított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    0 – 6 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70">
                <a:tc>
                  <a:txBody>
                    <a:bodyPr/>
                    <a:lstStyle/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abszolút száraz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hu-HU" sz="1800" dirty="0" err="1">
                          <a:latin typeface="Times New Roman"/>
                          <a:ea typeface="Times New Roman"/>
                        </a:rPr>
                        <a:t>m%</a:t>
                      </a:r>
                      <a:endParaRPr lang="hu-HU" sz="18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3" name="Szövegdoboz 22"/>
          <p:cNvSpPr txBox="1"/>
          <p:nvPr/>
        </p:nvSpPr>
        <p:spPr>
          <a:xfrm>
            <a:off x="5436096" y="4509120"/>
            <a:ext cx="3240360" cy="61555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000" i="1" spc="100" dirty="0" smtClean="0">
                <a:sym typeface="Symbol"/>
              </a:rPr>
              <a:t></a:t>
            </a:r>
            <a:r>
              <a:rPr lang="hu-HU" sz="2000" i="1" spc="100" dirty="0" smtClean="0"/>
              <a:t>szilárdsági jellemzők tervezési értéke</a:t>
            </a:r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6147321" y="5081043"/>
          <a:ext cx="1809055" cy="868237"/>
        </p:xfrm>
        <a:graphic>
          <a:graphicData uri="http://schemas.openxmlformats.org/presentationml/2006/ole">
            <p:oleObj spid="_x0000_s30743" name="Equation" r:id="rId3" imgW="965200" imgH="457200" progId="Equation.3">
              <p:embed/>
            </p:oleObj>
          </a:graphicData>
        </a:graphic>
      </p:graphicFrame>
      <p:sp>
        <p:nvSpPr>
          <p:cNvPr id="24" name="Szövegdoboz 23"/>
          <p:cNvSpPr txBox="1"/>
          <p:nvPr/>
        </p:nvSpPr>
        <p:spPr>
          <a:xfrm>
            <a:off x="5076056" y="5981799"/>
            <a:ext cx="2664296" cy="61555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hu-HU" sz="2000" spc="100" dirty="0" smtClean="0"/>
              <a:t>Felhasználási osztály </a:t>
            </a:r>
          </a:p>
          <a:p>
            <a:pPr algn="r"/>
            <a:r>
              <a:rPr lang="hu-HU" sz="2000" spc="100" dirty="0" smtClean="0"/>
              <a:t>teheridőtartam</a:t>
            </a:r>
            <a:endParaRPr lang="hu-HU" spc="100" dirty="0" smtClean="0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7578799" y="5873005"/>
          <a:ext cx="809625" cy="868363"/>
        </p:xfrm>
        <a:graphic>
          <a:graphicData uri="http://schemas.openxmlformats.org/presentationml/2006/ole">
            <p:oleObj spid="_x0000_s30744" name="Equation" r:id="rId4" imgW="4318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FAHIBÁK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55576" y="999306"/>
            <a:ext cx="8280920" cy="30777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000" spc="100" dirty="0" smtClean="0"/>
              <a:t>fahiba = eltérés az adott fafajra jellemző alaktól, szövetszerkezettől és</a:t>
            </a:r>
          </a:p>
          <a:p>
            <a:r>
              <a:rPr lang="hu-HU" sz="2000" spc="100" dirty="0" smtClean="0"/>
              <a:t>              egészségi állapottól</a:t>
            </a:r>
          </a:p>
          <a:p>
            <a:endParaRPr lang="hu-HU" sz="2000" spc="100" dirty="0" smtClean="0"/>
          </a:p>
          <a:p>
            <a:r>
              <a:rPr lang="hu-HU" sz="2000" spc="100" dirty="0" smtClean="0"/>
              <a:t>Keletkezés oka szerint: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hu-HU" sz="2000" spc="100" dirty="0" smtClean="0"/>
              <a:t> növekedési hibák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hu-HU" sz="2000" spc="100" dirty="0" smtClean="0"/>
              <a:t> növényi kártevők okozta hibák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hu-HU" sz="2000" spc="100" dirty="0" smtClean="0"/>
              <a:t> állati kártevők okozta hibák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hu-HU" sz="2000" spc="100" dirty="0" smtClean="0"/>
              <a:t> helytelen tárolásból és kezelésből eredő hibák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Kép 22" descr="fahiba_bordásnövés.jpg"/>
          <p:cNvPicPr/>
          <p:nvPr/>
        </p:nvPicPr>
        <p:blipFill>
          <a:blip r:embed="rId2" cstate="print"/>
          <a:srcRect l="12105" t="4881" r="14769" b="2375"/>
          <a:stretch>
            <a:fillRect/>
          </a:stretch>
        </p:blipFill>
        <p:spPr>
          <a:xfrm>
            <a:off x="4499992" y="4941168"/>
            <a:ext cx="1731640" cy="1512168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NÖVEKEDÉSI HIBÁK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1043608" y="764704"/>
            <a:ext cx="230425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GÖRBESÉG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8" name="Kép 7" descr="fahiba_görbeség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5736" y="1124744"/>
            <a:ext cx="1728192" cy="2952328"/>
          </a:xfrm>
          <a:prstGeom prst="rect">
            <a:avLst/>
          </a:prstGeom>
        </p:spPr>
      </p:pic>
      <p:pic>
        <p:nvPicPr>
          <p:cNvPr id="9" name="Kép 8" descr="fahiba_görbeség2.jpg"/>
          <p:cNvPicPr/>
          <p:nvPr/>
        </p:nvPicPr>
        <p:blipFill>
          <a:blip r:embed="rId4" cstate="print"/>
          <a:srcRect l="13510" r="17918" b="1448"/>
          <a:stretch>
            <a:fillRect/>
          </a:stretch>
        </p:blipFill>
        <p:spPr>
          <a:xfrm>
            <a:off x="683568" y="1124744"/>
            <a:ext cx="1368152" cy="2952328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2843808" y="1700808"/>
            <a:ext cx="216024" cy="20162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3779912" y="764704"/>
            <a:ext cx="230425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SUDARLÓSSÁG</a:t>
            </a:r>
          </a:p>
        </p:txBody>
      </p:sp>
      <p:pic>
        <p:nvPicPr>
          <p:cNvPr id="14" name="Kép 13" descr="hibák"/>
          <p:cNvPicPr/>
          <p:nvPr/>
        </p:nvPicPr>
        <p:blipFill>
          <a:blip r:embed="rId5" cstate="print"/>
          <a:srcRect t="1680" r="86822" b="61571"/>
          <a:stretch>
            <a:fillRect/>
          </a:stretch>
        </p:blipFill>
        <p:spPr bwMode="auto">
          <a:xfrm>
            <a:off x="4427984" y="1124744"/>
            <a:ext cx="115212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zövegdoboz 16"/>
          <p:cNvSpPr txBox="1"/>
          <p:nvPr/>
        </p:nvSpPr>
        <p:spPr>
          <a:xfrm>
            <a:off x="1331640" y="188640"/>
            <a:ext cx="230425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u="sng" dirty="0" smtClean="0"/>
              <a:t>ALKATI HIBÁK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 cstate="print"/>
          <a:srcRect l="57276" t="34078" r="15606" b="26547"/>
          <a:stretch>
            <a:fillRect/>
          </a:stretch>
        </p:blipFill>
        <p:spPr bwMode="auto">
          <a:xfrm>
            <a:off x="6300192" y="4149080"/>
            <a:ext cx="229345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7" cstate="print"/>
          <a:srcRect l="19008" t="30313" r="69923" b="16532"/>
          <a:stretch>
            <a:fillRect/>
          </a:stretch>
        </p:blipFill>
        <p:spPr bwMode="auto">
          <a:xfrm>
            <a:off x="6084168" y="1124744"/>
            <a:ext cx="109345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zövegdoboz 18"/>
          <p:cNvSpPr txBox="1"/>
          <p:nvPr/>
        </p:nvSpPr>
        <p:spPr>
          <a:xfrm>
            <a:off x="6300192" y="764704"/>
            <a:ext cx="230425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VILLÁS NÖVÉS</a:t>
            </a:r>
          </a:p>
        </p:txBody>
      </p:sp>
      <p:pic>
        <p:nvPicPr>
          <p:cNvPr id="20" name="Kép 19"/>
          <p:cNvPicPr/>
          <p:nvPr/>
        </p:nvPicPr>
        <p:blipFill>
          <a:blip r:embed="rId7" cstate="print"/>
          <a:srcRect l="62015" t="23680" r="19033" b="16683"/>
          <a:stretch>
            <a:fillRect/>
          </a:stretch>
        </p:blipFill>
        <p:spPr bwMode="auto">
          <a:xfrm>
            <a:off x="7308304" y="1124744"/>
            <a:ext cx="144016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8" cstate="print"/>
          <a:srcRect l="20115" t="27360" r="67710" b="15547"/>
          <a:stretch>
            <a:fillRect/>
          </a:stretch>
        </p:blipFill>
        <p:spPr bwMode="auto">
          <a:xfrm>
            <a:off x="683567" y="4149080"/>
            <a:ext cx="963417" cy="253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8" cstate="print"/>
          <a:srcRect l="39782" t="27360" r="40551" b="16001"/>
          <a:stretch>
            <a:fillRect/>
          </a:stretch>
        </p:blipFill>
        <p:spPr bwMode="auto">
          <a:xfrm>
            <a:off x="1763688" y="4162546"/>
            <a:ext cx="1548326" cy="2506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Szövegdoboz 20"/>
          <p:cNvSpPr txBox="1"/>
          <p:nvPr/>
        </p:nvSpPr>
        <p:spPr>
          <a:xfrm>
            <a:off x="683568" y="6372036"/>
            <a:ext cx="266429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CSAVARTROSTÚSÁG</a:t>
            </a:r>
          </a:p>
        </p:txBody>
      </p:sp>
      <p:pic>
        <p:nvPicPr>
          <p:cNvPr id="22" name="Kép 21" descr="hibák"/>
          <p:cNvPicPr/>
          <p:nvPr/>
        </p:nvPicPr>
        <p:blipFill>
          <a:blip r:embed="rId5" cstate="print"/>
          <a:srcRect l="4792" t="43222" r="74842" b="36007"/>
          <a:stretch>
            <a:fillRect/>
          </a:stretch>
        </p:blipFill>
        <p:spPr bwMode="auto">
          <a:xfrm>
            <a:off x="3419872" y="4149080"/>
            <a:ext cx="136815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Szövegdoboz 24"/>
          <p:cNvSpPr txBox="1"/>
          <p:nvPr/>
        </p:nvSpPr>
        <p:spPr>
          <a:xfrm>
            <a:off x="3563888" y="6381328"/>
            <a:ext cx="266429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BORDÁS NÖVÉS</a:t>
            </a:r>
          </a:p>
        </p:txBody>
      </p:sp>
      <p:sp>
        <p:nvSpPr>
          <p:cNvPr id="26" name="Téglalap 25"/>
          <p:cNvSpPr/>
          <p:nvPr/>
        </p:nvSpPr>
        <p:spPr>
          <a:xfrm>
            <a:off x="4860032" y="1916832"/>
            <a:ext cx="108012" cy="18002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NÖVEKEDÉSI HIBÁK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1691680" y="764704"/>
            <a:ext cx="230425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KÜLPONTOSSÁG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5580112" y="764704"/>
            <a:ext cx="2808312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EGYENETLEN ÉVGYŰRŰSZÉLESSÉG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755576" y="188640"/>
            <a:ext cx="3312368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u="sng" dirty="0" smtClean="0"/>
              <a:t>SZÖVETSZERKEZETI HIBÁK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1475656" y="3212976"/>
            <a:ext cx="266429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ÁGGÖCSÖK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5652120" y="4715852"/>
            <a:ext cx="2664296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400" spc="100" dirty="0" smtClean="0"/>
              <a:t>GYANTATÁSKÁK</a:t>
            </a:r>
          </a:p>
        </p:txBody>
      </p:sp>
      <p:pic>
        <p:nvPicPr>
          <p:cNvPr id="26" name="Kép 25" descr="hibák"/>
          <p:cNvPicPr/>
          <p:nvPr/>
        </p:nvPicPr>
        <p:blipFill>
          <a:blip r:embed="rId2" cstate="print"/>
          <a:srcRect l="31148" t="43222" r="48486" b="36007"/>
          <a:stretch>
            <a:fillRect/>
          </a:stretch>
        </p:blipFill>
        <p:spPr bwMode="auto">
          <a:xfrm>
            <a:off x="611560" y="1196752"/>
            <a:ext cx="12241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Kép 26" descr="fahiba_külpontosság.jpg"/>
          <p:cNvPicPr/>
          <p:nvPr/>
        </p:nvPicPr>
        <p:blipFill>
          <a:blip r:embed="rId3" cstate="print"/>
          <a:srcRect t="9447" b="9878"/>
          <a:stretch>
            <a:fillRect/>
          </a:stretch>
        </p:blipFill>
        <p:spPr>
          <a:xfrm>
            <a:off x="1907704" y="1196752"/>
            <a:ext cx="1656184" cy="1800200"/>
          </a:xfrm>
          <a:prstGeom prst="rect">
            <a:avLst/>
          </a:prstGeom>
        </p:spPr>
      </p:pic>
      <p:pic>
        <p:nvPicPr>
          <p:cNvPr id="28" name="Kép 27" descr="hiba_egyenetlenévgyűrű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6176" y="1484784"/>
            <a:ext cx="1656184" cy="1584176"/>
          </a:xfrm>
          <a:prstGeom prst="rect">
            <a:avLst/>
          </a:prstGeom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1" y="4769768"/>
            <a:ext cx="1378316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6" cstate="print"/>
          <a:srcRect t="7665"/>
          <a:stretch>
            <a:fillRect/>
          </a:stretch>
        </p:blipFill>
        <p:spPr bwMode="auto">
          <a:xfrm>
            <a:off x="3635897" y="1196752"/>
            <a:ext cx="1440160" cy="181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5" y="3573017"/>
            <a:ext cx="167840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4797152"/>
            <a:ext cx="135354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9632" y="3573016"/>
            <a:ext cx="166637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bg1">
                    <a:lumMod val="85000"/>
                  </a:schemeClr>
                </a:solidFill>
              </a:rPr>
              <a:t>HELYTELEN TÁROLÁS, KEZELÉS</a:t>
            </a:r>
            <a:endParaRPr lang="hu-H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SZILÁRDSÁGÁT BEFOLYÁSOLÓ TÉNYEZŐK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20" name="Kép 19" descr="http://fahiba.fmk.nyme.hu/42_gozrepedes_elemei/image0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237626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Kép 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980728"/>
            <a:ext cx="22322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Kép 22"/>
          <p:cNvPicPr/>
          <p:nvPr/>
        </p:nvPicPr>
        <p:blipFill>
          <a:blip r:embed="rId4" cstate="print"/>
          <a:srcRect b="15652"/>
          <a:stretch>
            <a:fillRect/>
          </a:stretch>
        </p:blipFill>
        <p:spPr bwMode="auto">
          <a:xfrm>
            <a:off x="6372200" y="980728"/>
            <a:ext cx="208823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Kép 4" descr="http://ezermester.hu/articles/images/2008/12/faesztergalas3-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2924944"/>
            <a:ext cx="2398034" cy="1728192"/>
          </a:xfrm>
          <a:prstGeom prst="rect">
            <a:avLst/>
          </a:prstGeom>
          <a:noFill/>
        </p:spPr>
      </p:pic>
      <p:pic>
        <p:nvPicPr>
          <p:cNvPr id="32770" name="Kép 29" descr="máglyázá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2924944"/>
            <a:ext cx="2304256" cy="1728192"/>
          </a:xfrm>
          <a:prstGeom prst="rect">
            <a:avLst/>
          </a:prstGeom>
          <a:noFill/>
        </p:spPr>
      </p:pic>
      <p:pic>
        <p:nvPicPr>
          <p:cNvPr id="32769" name="Kép 6"/>
          <p:cNvPicPr>
            <a:picLocks noChangeAspect="1" noChangeArrowheads="1"/>
          </p:cNvPicPr>
          <p:nvPr/>
        </p:nvPicPr>
        <p:blipFill>
          <a:blip r:embed="rId7" cstate="print"/>
          <a:srcRect l="20564" t="42059" r="44966" b="25952"/>
          <a:stretch>
            <a:fillRect/>
          </a:stretch>
        </p:blipFill>
        <p:spPr bwMode="auto">
          <a:xfrm>
            <a:off x="2987824" y="4725144"/>
            <a:ext cx="3422655" cy="1988840"/>
          </a:xfrm>
          <a:prstGeom prst="rect">
            <a:avLst/>
          </a:prstGeom>
          <a:noFill/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41433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Kép 28"/>
          <p:cNvPicPr/>
          <p:nvPr/>
        </p:nvPicPr>
        <p:blipFill>
          <a:blip r:embed="rId8" cstate="print"/>
          <a:srcRect l="30511" t="42611" r="47625" b="21462"/>
          <a:stretch>
            <a:fillRect/>
          </a:stretch>
        </p:blipFill>
        <p:spPr bwMode="auto">
          <a:xfrm>
            <a:off x="3851920" y="2924944"/>
            <a:ext cx="165618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ERDEI FAVÁLASZTÉK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16" name="Táblázat 15"/>
          <p:cNvGraphicFramePr>
            <a:graphicFrameLocks noGrp="1"/>
          </p:cNvGraphicFramePr>
          <p:nvPr/>
        </p:nvGraphicFramePr>
        <p:xfrm>
          <a:off x="2195736" y="4797155"/>
          <a:ext cx="5040560" cy="1872205"/>
        </p:xfrm>
        <a:graphic>
          <a:graphicData uri="http://schemas.openxmlformats.org/drawingml/2006/table">
            <a:tbl>
              <a:tblPr/>
              <a:tblGrid>
                <a:gridCol w="1613444"/>
                <a:gridCol w="684843"/>
                <a:gridCol w="1112386"/>
                <a:gridCol w="1629887"/>
              </a:tblGrid>
              <a:tr h="5349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Times New Roman"/>
                          <a:ea typeface="Times New Roman"/>
                        </a:rPr>
                        <a:t>fafaj</a:t>
                      </a:r>
                      <a:endParaRPr lang="hu-HU" sz="16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Times New Roman"/>
                          <a:ea typeface="Times New Roman"/>
                        </a:rPr>
                        <a:t>kor</a:t>
                      </a:r>
                      <a:endParaRPr lang="hu-HU" sz="16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Times New Roman"/>
                          <a:ea typeface="Times New Roman"/>
                        </a:rPr>
                        <a:t>magasság [m]</a:t>
                      </a:r>
                      <a:endParaRPr lang="hu-HU" sz="16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Times New Roman"/>
                          <a:ea typeface="Times New Roman"/>
                        </a:rPr>
                        <a:t>mellmagassági átmérő [cm]</a:t>
                      </a:r>
                      <a:endParaRPr lang="hu-HU" sz="16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tölgy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100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23 – 36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36 – 55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akác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32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20 – 28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24 – 34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lucfenyő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70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22 – 30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28 – 36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cser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60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18 – 24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27 – 37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óriás nyár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30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26 - 33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52 - 65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Szövegdoboz 16"/>
          <p:cNvSpPr txBox="1"/>
          <p:nvPr/>
        </p:nvSpPr>
        <p:spPr>
          <a:xfrm>
            <a:off x="611560" y="4437112"/>
            <a:ext cx="828092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pc="100" dirty="0" smtClean="0"/>
              <a:t>Átlagos jellemzők vágásérett korban:</a:t>
            </a:r>
          </a:p>
        </p:txBody>
      </p:sp>
      <p:pic>
        <p:nvPicPr>
          <p:cNvPr id="18" name="Kép 17" descr="Erdei választék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59" y="620688"/>
            <a:ext cx="3188689" cy="3744416"/>
          </a:xfrm>
          <a:prstGeom prst="rect">
            <a:avLst/>
          </a:prstGeom>
        </p:spPr>
      </p:pic>
      <p:cxnSp>
        <p:nvCxnSpPr>
          <p:cNvPr id="20" name="Egyenes összekötő nyíllal 19"/>
          <p:cNvCxnSpPr/>
          <p:nvPr/>
        </p:nvCxnSpPr>
        <p:spPr>
          <a:xfrm rot="10800000" flipV="1">
            <a:off x="4644008" y="620688"/>
            <a:ext cx="72008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/>
          <p:cNvCxnSpPr/>
          <p:nvPr/>
        </p:nvCxnSpPr>
        <p:spPr>
          <a:xfrm>
            <a:off x="5940152" y="620688"/>
            <a:ext cx="648072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zövegdoboz 24"/>
          <p:cNvSpPr txBox="1"/>
          <p:nvPr/>
        </p:nvSpPr>
        <p:spPr>
          <a:xfrm>
            <a:off x="3995936" y="836712"/>
            <a:ext cx="5040560" cy="240065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hu-HU" spc="100" dirty="0" smtClean="0"/>
              <a:t>fűrészrönk</a:t>
            </a:r>
            <a:r>
              <a:rPr lang="hu-HU" sz="1600" spc="100" dirty="0" smtClean="0"/>
              <a:t>	</a:t>
            </a:r>
            <a:r>
              <a:rPr lang="hu-HU" spc="100" dirty="0" smtClean="0"/>
              <a:t>        tűzifa</a:t>
            </a:r>
            <a:endParaRPr lang="hu-HU" sz="1600" spc="100" dirty="0" smtClean="0"/>
          </a:p>
          <a:p>
            <a:pPr>
              <a:spcAft>
                <a:spcPts val="600"/>
              </a:spcAft>
            </a:pPr>
            <a:r>
              <a:rPr lang="hu-HU" spc="100" dirty="0" smtClean="0"/>
              <a:t>furnérrönk</a:t>
            </a:r>
            <a:r>
              <a:rPr lang="hu-HU" sz="1600" spc="100" dirty="0" smtClean="0"/>
              <a:t>	</a:t>
            </a:r>
            <a:r>
              <a:rPr lang="hu-HU" sz="1400" dirty="0" smtClean="0"/>
              <a:t>             minőségi: akác, tölgy, bükk, gyertyán</a:t>
            </a:r>
            <a:endParaRPr lang="hu-HU" sz="1600" dirty="0" smtClean="0"/>
          </a:p>
          <a:p>
            <a:pPr>
              <a:spcAft>
                <a:spcPts val="600"/>
              </a:spcAft>
            </a:pPr>
            <a:r>
              <a:rPr lang="hu-HU" spc="100" dirty="0" smtClean="0"/>
              <a:t>rost- és forgácsfa        </a:t>
            </a:r>
            <a:r>
              <a:rPr lang="hu-HU" sz="1400" dirty="0" smtClean="0"/>
              <a:t>egyéb: kőris, gyümölcsfák, nyár,éger</a:t>
            </a:r>
            <a:endParaRPr lang="hu-HU" dirty="0" smtClean="0"/>
          </a:p>
          <a:p>
            <a:pPr>
              <a:spcAft>
                <a:spcPts val="600"/>
              </a:spcAft>
            </a:pPr>
            <a:r>
              <a:rPr lang="hu-HU" spc="100" dirty="0" smtClean="0"/>
              <a:t>bányafa</a:t>
            </a:r>
          </a:p>
          <a:p>
            <a:pPr>
              <a:spcAft>
                <a:spcPts val="600"/>
              </a:spcAft>
            </a:pPr>
            <a:r>
              <a:rPr lang="hu-HU" spc="100" dirty="0" smtClean="0"/>
              <a:t>vezetékoszlop</a:t>
            </a:r>
          </a:p>
          <a:p>
            <a:pPr>
              <a:spcAft>
                <a:spcPts val="600"/>
              </a:spcAft>
            </a:pPr>
            <a:r>
              <a:rPr lang="hu-HU" spc="100" dirty="0" smtClean="0"/>
              <a:t>papírfa</a:t>
            </a:r>
          </a:p>
          <a:p>
            <a:pPr>
              <a:spcAft>
                <a:spcPts val="600"/>
              </a:spcAft>
            </a:pPr>
            <a:r>
              <a:rPr lang="hu-HU" spc="100" dirty="0" err="1" smtClean="0"/>
              <a:t>fagyártmányfa</a:t>
            </a:r>
            <a:endParaRPr lang="hu-HU" spc="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ERDEI FAVÁLASZTÉK - FŰRÉSZRÖNK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11560" y="620688"/>
            <a:ext cx="828092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pc="100" dirty="0" smtClean="0"/>
              <a:t>Leggyakrabban előforduló rönkhosszak és felhasználásuk</a:t>
            </a: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683568" y="1052737"/>
          <a:ext cx="8208911" cy="3004443"/>
        </p:xfrm>
        <a:graphic>
          <a:graphicData uri="http://schemas.openxmlformats.org/drawingml/2006/table">
            <a:tbl>
              <a:tblPr/>
              <a:tblGrid>
                <a:gridCol w="432048"/>
                <a:gridCol w="1512168"/>
                <a:gridCol w="6264695"/>
              </a:tblGrid>
              <a:tr h="2308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hu-HU" sz="1600" dirty="0">
                        <a:latin typeface="Times New Roman"/>
                        <a:ea typeface="Times New Roman"/>
                      </a:endParaRPr>
                    </a:p>
                  </a:txBody>
                  <a:tcPr marL="48491" marR="484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rönkhossz [m]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felhasználás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908">
                <a:tc rowSpan="4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fenyő fűrészrönk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vert="vert27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3,00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egyedi rendelésre illetve speciális fűrészipari választékok gyártásához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81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4,00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5,00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6,00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építőiparban általánosan használt </a:t>
                      </a:r>
                      <a:r>
                        <a:rPr lang="hu-HU" sz="1600" i="1" dirty="0">
                          <a:latin typeface="Times New Roman"/>
                          <a:ea typeface="Times New Roman"/>
                        </a:rPr>
                        <a:t>fűrészáruk gyártásához</a:t>
                      </a: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, állványzatok kialakításához, közvetlenül </a:t>
                      </a:r>
                      <a:r>
                        <a:rPr lang="hu-HU" sz="1600" i="1" dirty="0">
                          <a:latin typeface="Times New Roman"/>
                          <a:ea typeface="Times New Roman"/>
                        </a:rPr>
                        <a:t>talaj és vízi építkezéshez</a:t>
                      </a: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hu-HU" sz="1600" i="1" dirty="0">
                          <a:latin typeface="Times New Roman"/>
                          <a:ea typeface="Times New Roman"/>
                        </a:rPr>
                        <a:t>vezetékoszlopok és bányászati anyagok gyártáshoz</a:t>
                      </a:r>
                      <a:endParaRPr lang="hu-HU" sz="1600" i="1" dirty="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36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7,00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8,00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i="1" dirty="0" smtClean="0">
                          <a:latin typeface="Times New Roman"/>
                          <a:ea typeface="Times New Roman"/>
                        </a:rPr>
                        <a:t>nagy távolságok áthidalására </a:t>
                      </a:r>
                      <a:r>
                        <a:rPr lang="hu-HU" sz="1600" dirty="0" smtClean="0">
                          <a:latin typeface="Times New Roman"/>
                          <a:ea typeface="Times New Roman"/>
                        </a:rPr>
                        <a:t>alkalmas fűrészipari </a:t>
                      </a: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választékok </a:t>
                      </a:r>
                      <a:r>
                        <a:rPr lang="hu-HU" sz="1600" dirty="0" smtClean="0">
                          <a:latin typeface="Times New Roman"/>
                          <a:ea typeface="Times New Roman"/>
                        </a:rPr>
                        <a:t>előállításához</a:t>
                      </a: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, nagyméretű </a:t>
                      </a:r>
                      <a:r>
                        <a:rPr lang="hu-HU" sz="1600" i="1" dirty="0">
                          <a:latin typeface="Times New Roman"/>
                          <a:ea typeface="Times New Roman"/>
                        </a:rPr>
                        <a:t>állványzatok építéséhez</a:t>
                      </a:r>
                      <a:endParaRPr lang="hu-HU" sz="1600" i="1" dirty="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43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9,00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latin typeface="Times New Roman"/>
                          <a:ea typeface="Times New Roman"/>
                        </a:rPr>
                        <a:t>10,00</a:t>
                      </a:r>
                      <a:endParaRPr lang="hu-HU" sz="160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i="1" dirty="0">
                          <a:latin typeface="Times New Roman"/>
                          <a:ea typeface="Times New Roman"/>
                        </a:rPr>
                        <a:t>magasépítéshez</a:t>
                      </a: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 használt fűrészipari választékok előállításához, </a:t>
                      </a:r>
                      <a:r>
                        <a:rPr lang="hu-HU" sz="1600" i="1" dirty="0">
                          <a:latin typeface="Times New Roman"/>
                          <a:ea typeface="Times New Roman"/>
                        </a:rPr>
                        <a:t>kilátók, templomok, kastélyok, nagyméretű közösségi épületek</a:t>
                      </a:r>
                      <a:r>
                        <a:rPr lang="hu-HU" sz="1600" dirty="0">
                          <a:latin typeface="Times New Roman"/>
                          <a:ea typeface="Times New Roman"/>
                        </a:rPr>
                        <a:t>, magas állványzatok építéséhez</a:t>
                      </a:r>
                      <a:endParaRPr lang="hu-HU" sz="1600" dirty="0">
                        <a:latin typeface="Times New Roman"/>
                        <a:ea typeface="Calibri"/>
                      </a:endParaRPr>
                    </a:p>
                  </a:txBody>
                  <a:tcPr marL="48491" marR="484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146" name="Picture 2" descr="http://www.springriverloghomes.net/Zipped%5CNext%20Batch%5CWebsite_-_About_12%5Courlogs.jpg"/>
          <p:cNvPicPr>
            <a:picLocks noChangeAspect="1" noChangeArrowheads="1"/>
          </p:cNvPicPr>
          <p:nvPr/>
        </p:nvPicPr>
        <p:blipFill>
          <a:blip r:embed="rId2" cstate="print"/>
          <a:srcRect t="27273"/>
          <a:stretch>
            <a:fillRect/>
          </a:stretch>
        </p:blipFill>
        <p:spPr bwMode="auto">
          <a:xfrm>
            <a:off x="995603" y="4293096"/>
            <a:ext cx="4224469" cy="2304256"/>
          </a:xfrm>
          <a:prstGeom prst="rect">
            <a:avLst/>
          </a:prstGeom>
          <a:noFill/>
        </p:spPr>
      </p:pic>
      <p:pic>
        <p:nvPicPr>
          <p:cNvPr id="6148" name="Picture 4" descr="https://encrypted-tbn1.gstatic.com/images?q=tbn:ANd9GcSVT2tXVcCqcECzr8pSisUfwlHt4TXdrSB4LbXMmQmjdmdTPQsCm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293096"/>
            <a:ext cx="3096344" cy="2319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FŰRÉSZIPARI VÁLASZTÉKOK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11560" y="620688"/>
            <a:ext cx="8280920" cy="110799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buFontTx/>
              <a:buChar char="-"/>
            </a:pPr>
            <a:r>
              <a:rPr lang="hu-HU" spc="100" dirty="0" smtClean="0"/>
              <a:t>természetes fatermékek (fűrészrönk feldolgozásából keletkezik)</a:t>
            </a:r>
          </a:p>
          <a:p>
            <a:pPr>
              <a:buFontTx/>
              <a:buChar char="-"/>
            </a:pPr>
            <a:r>
              <a:rPr lang="hu-HU" spc="100" dirty="0" smtClean="0"/>
              <a:t> szélezett vagy szélezetlen kivitelben</a:t>
            </a:r>
          </a:p>
          <a:p>
            <a:pPr>
              <a:buFontTx/>
              <a:buChar char="-"/>
            </a:pPr>
            <a:endParaRPr lang="hu-HU" spc="100" dirty="0" smtClean="0"/>
          </a:p>
          <a:p>
            <a:r>
              <a:rPr lang="hu-HU" spc="100" dirty="0" smtClean="0"/>
              <a:t>A fenyő fűrészáruk leggyakoribb méretei:</a:t>
            </a:r>
          </a:p>
        </p:txBody>
      </p:sp>
      <p:pic>
        <p:nvPicPr>
          <p:cNvPr id="9" name="Kép 8"/>
          <p:cNvPicPr/>
          <p:nvPr/>
        </p:nvPicPr>
        <p:blipFill>
          <a:blip r:embed="rId2" cstate="print"/>
          <a:srcRect l="51163" t="29310" r="20591" b="26847"/>
          <a:stretch>
            <a:fillRect/>
          </a:stretch>
        </p:blipFill>
        <p:spPr bwMode="auto">
          <a:xfrm>
            <a:off x="6804248" y="908720"/>
            <a:ext cx="218613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églalap 9"/>
          <p:cNvSpPr/>
          <p:nvPr/>
        </p:nvSpPr>
        <p:spPr>
          <a:xfrm>
            <a:off x="539552" y="1844824"/>
            <a:ext cx="833467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Aft>
                <a:spcPct val="0"/>
              </a:spcAft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i="1" kern="0" dirty="0" smtClean="0">
                <a:latin typeface="Times New Roman" pitchFamily="18" charset="0"/>
                <a:cs typeface="Times New Roman" pitchFamily="18" charset="0"/>
              </a:rPr>
              <a:t>gerenda </a:t>
            </a: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10-30x10-30 cm  min.100cm</a:t>
            </a:r>
            <a:r>
              <a:rPr lang="hu-HU" kern="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0" fontAlgn="base">
              <a:spcAft>
                <a:spcPct val="0"/>
              </a:spcAft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         10/12/15/20   hossz: 3,00-6,50 m </a:t>
            </a:r>
          </a:p>
          <a:p>
            <a:pPr lvl="0" indent="-1076325" fontAlgn="base">
              <a:spcAft>
                <a:spcPct val="0"/>
              </a:spcAft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         tetőszerkezetei elem (szarufa, szelemen, talpgerenda…)</a:t>
            </a:r>
          </a:p>
          <a:p>
            <a:pPr lvl="0" indent="-1076325" fontAlgn="base">
              <a:spcAft>
                <a:spcPct val="0"/>
              </a:spcAft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         födémgerenda, könnyűszerkezetes faház vázszerkezete</a:t>
            </a:r>
          </a:p>
          <a:p>
            <a:pPr lvl="0" fontAlgn="base">
              <a:spcBef>
                <a:spcPts val="600"/>
              </a:spcBef>
              <a:spcAft>
                <a:spcPct val="0"/>
              </a:spcAft>
              <a:buSzPct val="100000"/>
              <a:defRPr/>
            </a:pPr>
            <a:r>
              <a:rPr lang="hu-HU" i="1" kern="0" dirty="0" smtClean="0">
                <a:latin typeface="Times New Roman" pitchFamily="18" charset="0"/>
                <a:cs typeface="Times New Roman" pitchFamily="18" charset="0"/>
              </a:rPr>
              <a:t>palló </a:t>
            </a: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5/10, 5/15, 5/20, 7,5/15 cm    hossz: 3,00  4,00  (5,00)  6,00 m</a:t>
            </a:r>
          </a:p>
          <a:p>
            <a:pPr lvl="0" fontAlgn="base">
              <a:spcAft>
                <a:spcPct val="0"/>
              </a:spcAft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         felhasználás: fogópár, zsaluzás, állványok, födémek járófelülete, szarufa</a:t>
            </a:r>
            <a:endParaRPr lang="hu-HU" sz="1600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ts val="600"/>
              </a:spcBef>
              <a:spcAft>
                <a:spcPct val="0"/>
              </a:spcAft>
              <a:buSzPct val="100000"/>
              <a:defRPr/>
            </a:pPr>
            <a:r>
              <a:rPr lang="hu-HU" i="1" kern="0" dirty="0" smtClean="0">
                <a:latin typeface="Times New Roman" pitchFamily="18" charset="0"/>
                <a:cs typeface="Times New Roman" pitchFamily="18" charset="0"/>
              </a:rPr>
              <a:t>deszka</a:t>
            </a: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2,5 cm x 10/12/15 cm x 1,00/1,25/2,05/3,00/4,00/6,00 m</a:t>
            </a:r>
          </a:p>
          <a:p>
            <a:pPr lvl="0" fontAlgn="base">
              <a:spcAft>
                <a:spcPct val="0"/>
              </a:spcAft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         felhasználás: zsaluzat, tetődeszkázat, járófelületek és burkolatok kialakítása</a:t>
            </a:r>
          </a:p>
          <a:p>
            <a:pPr lvl="0">
              <a:spcBef>
                <a:spcPts val="600"/>
              </a:spcBef>
              <a:buSzPct val="100000"/>
              <a:defRPr/>
            </a:pPr>
            <a:r>
              <a:rPr lang="hu-HU" i="1" kern="0" dirty="0" smtClean="0">
                <a:latin typeface="Times New Roman" pitchFamily="18" charset="0"/>
                <a:cs typeface="Times New Roman" pitchFamily="18" charset="0"/>
              </a:rPr>
              <a:t>tetőléc</a:t>
            </a: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2,5/</a:t>
            </a:r>
            <a:r>
              <a:rPr lang="hu-HU" kern="0" dirty="0" err="1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,0 cm x 3,00/4,00/6,00 m (normál) </a:t>
            </a:r>
          </a:p>
          <a:p>
            <a:pPr lvl="0">
              <a:spcBef>
                <a:spcPts val="0"/>
              </a:spcBef>
              <a:buSzPct val="100000"/>
              <a:defRPr/>
            </a:pP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                 3,0/5,0 cm x 3,00/4,00/6,00 m (Bramac tetőléc)</a:t>
            </a:r>
          </a:p>
          <a:p>
            <a:pPr lvl="0">
              <a:spcBef>
                <a:spcPts val="600"/>
              </a:spcBef>
              <a:buSzPct val="100000"/>
              <a:defRPr/>
            </a:pPr>
            <a:r>
              <a:rPr lang="hu-HU" i="1" kern="0" dirty="0" smtClean="0">
                <a:latin typeface="Times New Roman" pitchFamily="18" charset="0"/>
                <a:cs typeface="Times New Roman" pitchFamily="18" charset="0"/>
              </a:rPr>
              <a:t>zárléc, léc </a:t>
            </a:r>
            <a:r>
              <a:rPr lang="hu-HU" kern="0" dirty="0" smtClean="0">
                <a:latin typeface="Times New Roman" pitchFamily="18" charset="0"/>
                <a:cs typeface="Times New Roman" pitchFamily="18" charset="0"/>
              </a:rPr>
              <a:t>:  kiegészítő, nem statikai célokra használják pl. takarásra, alátétként stb.</a:t>
            </a:r>
          </a:p>
        </p:txBody>
      </p:sp>
      <p:pic>
        <p:nvPicPr>
          <p:cNvPr id="38914" name="Picture 2" descr="http://alfoldfa.hu/wp-content/uploads/2011/06/r%C3%B6nk-darabolva-621x1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5301208"/>
            <a:ext cx="5328592" cy="1458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1763688" y="1412776"/>
            <a:ext cx="6192688" cy="35283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dirty="0" smtClean="0">
                <a:latin typeface="+mj-lt"/>
                <a:ea typeface="+mj-ea"/>
                <a:cs typeface="+mj-cs"/>
              </a:rPr>
              <a:t>VIDEO: fűrészüzem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FAALAPÚ KOMPOZITOK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11560" y="620688"/>
            <a:ext cx="828092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pc="100" dirty="0" smtClean="0"/>
              <a:t>KOMPOZIT = különféle anyagokból felépülő termék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9552" y="1052736"/>
            <a:ext cx="43204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0975" lvl="0" indent="-180975" algn="ctr">
              <a:spcAft>
                <a:spcPts val="600"/>
              </a:spcAft>
            </a:pPr>
            <a:r>
              <a:rPr lang="hu-HU" dirty="0" smtClean="0">
                <a:cs typeface="Times New Roman" pitchFamily="18" charset="0"/>
              </a:rPr>
              <a:t>ELŐNYÖK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faanyag teljesebb kihasználása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méreteik ált. nagyobbak, mint tömör fáé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sűrűség, szilárdság szűkebb tartományon belül mozog (hibák kiejthetők)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szilárdság sok termék esetén nagyobb, mint a természetes fáé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788024" y="1052736"/>
            <a:ext cx="432048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0975" lvl="0" indent="-180975" algn="ctr">
              <a:spcAft>
                <a:spcPts val="600"/>
              </a:spcAft>
            </a:pPr>
            <a:r>
              <a:rPr lang="hu-HU" dirty="0" smtClean="0">
                <a:cs typeface="Times New Roman" pitchFamily="18" charset="0"/>
              </a:rPr>
              <a:t>HÁTRÁNYOK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energiaigényesebb gyártás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sok terméknek nagyobb a sűrűsége, mint természetes fáé</a:t>
            </a:r>
          </a:p>
          <a:p>
            <a:pPr marL="180975" lvl="0" indent="-180975" algn="just">
              <a:lnSpc>
                <a:spcPts val="21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hu-HU" dirty="0" smtClean="0">
                <a:cs typeface="Times New Roman" pitchFamily="18" charset="0"/>
              </a:rPr>
              <a:t>legtöbb termék nem képes visszaadni a természetes fa megjelenését, szépségét</a:t>
            </a:r>
          </a:p>
        </p:txBody>
      </p:sp>
      <p:graphicFrame>
        <p:nvGraphicFramePr>
          <p:cNvPr id="11" name="Táblázat 10"/>
          <p:cNvGraphicFramePr>
            <a:graphicFrameLocks noGrp="1"/>
          </p:cNvGraphicFramePr>
          <p:nvPr/>
        </p:nvGraphicFramePr>
        <p:xfrm>
          <a:off x="1403648" y="3501008"/>
          <a:ext cx="6840760" cy="1967186"/>
        </p:xfrm>
        <a:graphic>
          <a:graphicData uri="http://schemas.openxmlformats.org/drawingml/2006/table">
            <a:tbl>
              <a:tblPr/>
              <a:tblGrid>
                <a:gridCol w="3522317"/>
                <a:gridCol w="3318443"/>
              </a:tblGrid>
              <a:tr h="32126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b="1" spc="100" dirty="0">
                          <a:latin typeface="+mn-lt"/>
                          <a:ea typeface="Times New Roman"/>
                        </a:rPr>
                        <a:t>Faalapú </a:t>
                      </a:r>
                      <a:r>
                        <a:rPr lang="hu-HU" sz="1800" b="1" spc="100" dirty="0" err="1">
                          <a:latin typeface="+mn-lt"/>
                          <a:ea typeface="Times New Roman"/>
                        </a:rPr>
                        <a:t>kompozitok</a:t>
                      </a:r>
                      <a:endParaRPr lang="hu-HU" sz="1800" b="1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4456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+mn-lt"/>
                          <a:ea typeface="Times New Roman"/>
                        </a:rPr>
                        <a:t>LVL – rétegelt </a:t>
                      </a:r>
                      <a:r>
                        <a:rPr lang="hu-HU" sz="1800" dirty="0" smtClean="0">
                          <a:latin typeface="+mn-lt"/>
                          <a:ea typeface="Times New Roman"/>
                        </a:rPr>
                        <a:t>furnér</a:t>
                      </a:r>
                      <a:r>
                        <a:rPr lang="hu-HU" sz="1800" dirty="0">
                          <a:latin typeface="+mn-lt"/>
                          <a:ea typeface="Times New Roman"/>
                        </a:rPr>
                        <a:t/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r>
                        <a:rPr lang="hu-HU" sz="1800" dirty="0">
                          <a:latin typeface="+mn-lt"/>
                          <a:ea typeface="Times New Roman"/>
                        </a:rPr>
                        <a:t>LSL – rétegelt szálforgács tartó</a:t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r>
                        <a:rPr lang="hu-HU" sz="1800" dirty="0">
                          <a:latin typeface="+mn-lt"/>
                          <a:ea typeface="Times New Roman"/>
                        </a:rPr>
                        <a:t>PSL – párhuzamos szálforgács </a:t>
                      </a:r>
                      <a:r>
                        <a:rPr lang="hu-HU" sz="1800" dirty="0" smtClean="0">
                          <a:latin typeface="+mn-lt"/>
                          <a:ea typeface="Times New Roman"/>
                        </a:rPr>
                        <a:t>tartó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 smtClean="0">
                          <a:latin typeface="+mn-lt"/>
                          <a:ea typeface="Times New Roman"/>
                        </a:rPr>
                        <a:t>CLT – </a:t>
                      </a:r>
                      <a:r>
                        <a:rPr lang="hu-HU" sz="1800" dirty="0" err="1" smtClean="0">
                          <a:latin typeface="+mn-lt"/>
                          <a:ea typeface="Times New Roman"/>
                        </a:rPr>
                        <a:t>cross</a:t>
                      </a:r>
                      <a:r>
                        <a:rPr lang="hu-HU" sz="1800" dirty="0" smtClean="0"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hu-HU" sz="1800" dirty="0" err="1" smtClean="0">
                          <a:latin typeface="+mn-lt"/>
                          <a:ea typeface="Times New Roman"/>
                        </a:rPr>
                        <a:t>laminated</a:t>
                      </a:r>
                      <a:r>
                        <a:rPr lang="hu-HU" sz="1800" dirty="0" smtClean="0"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hu-HU" sz="1800" dirty="0" err="1" smtClean="0">
                          <a:latin typeface="+mn-lt"/>
                          <a:ea typeface="Times New Roman"/>
                        </a:rPr>
                        <a:t>timber</a:t>
                      </a:r>
                      <a:r>
                        <a:rPr lang="hu-HU" sz="1800" dirty="0">
                          <a:latin typeface="+mn-lt"/>
                          <a:ea typeface="Times New Roman"/>
                        </a:rPr>
                        <a:t/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r>
                        <a:rPr lang="hu-HU" sz="1800" dirty="0">
                          <a:latin typeface="+mn-lt"/>
                          <a:ea typeface="Times New Roman"/>
                        </a:rPr>
                        <a:t>kompozit </a:t>
                      </a:r>
                      <a:r>
                        <a:rPr lang="hu-HU" sz="1800" dirty="0" err="1">
                          <a:latin typeface="+mn-lt"/>
                          <a:ea typeface="Times New Roman"/>
                        </a:rPr>
                        <a:t>I-tartók</a:t>
                      </a:r>
                      <a:r>
                        <a:rPr lang="hu-HU" sz="1800" dirty="0">
                          <a:latin typeface="+mn-lt"/>
                          <a:ea typeface="Times New Roman"/>
                        </a:rPr>
                        <a:t/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r>
                        <a:rPr lang="hu-HU" sz="1800" dirty="0" err="1">
                          <a:latin typeface="+mn-lt"/>
                          <a:ea typeface="Times New Roman"/>
                        </a:rPr>
                        <a:t>Glulam</a:t>
                      </a:r>
                      <a:r>
                        <a:rPr lang="hu-HU" sz="1800" dirty="0">
                          <a:latin typeface="+mn-lt"/>
                          <a:ea typeface="Times New Roman"/>
                        </a:rPr>
                        <a:t> - </a:t>
                      </a:r>
                      <a:r>
                        <a:rPr lang="hu-HU" sz="1800" dirty="0" err="1">
                          <a:latin typeface="+mn-lt"/>
                          <a:ea typeface="Times New Roman"/>
                        </a:rPr>
                        <a:t>RR-tartók</a:t>
                      </a:r>
                      <a:endParaRPr lang="hu-H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 smtClean="0"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 smtClean="0">
                          <a:latin typeface="+mn-lt"/>
                          <a:ea typeface="Times New Roman"/>
                        </a:rPr>
                        <a:t>rétegelt </a:t>
                      </a:r>
                      <a:r>
                        <a:rPr lang="hu-HU" sz="1800" dirty="0">
                          <a:latin typeface="+mn-lt"/>
                          <a:ea typeface="Times New Roman"/>
                        </a:rPr>
                        <a:t>falemez (furnérlemez)</a:t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r>
                        <a:rPr lang="hu-HU" sz="1800" dirty="0">
                          <a:latin typeface="+mn-lt"/>
                          <a:ea typeface="Times New Roman"/>
                        </a:rPr>
                        <a:t>OSB (Oriented Strand </a:t>
                      </a:r>
                      <a:r>
                        <a:rPr lang="hu-HU" sz="1800" dirty="0" err="1">
                          <a:latin typeface="+mn-lt"/>
                          <a:ea typeface="Times New Roman"/>
                        </a:rPr>
                        <a:t>Board</a:t>
                      </a:r>
                      <a:r>
                        <a:rPr lang="hu-HU" sz="1800" dirty="0">
                          <a:latin typeface="+mn-lt"/>
                          <a:ea typeface="Times New Roman"/>
                        </a:rPr>
                        <a:t>)</a:t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r>
                        <a:rPr lang="hu-HU" sz="1800" dirty="0">
                          <a:latin typeface="+mn-lt"/>
                          <a:ea typeface="Times New Roman"/>
                        </a:rPr>
                        <a:t>cement- és gipszkötésű lapok</a:t>
                      </a:r>
                      <a:br>
                        <a:rPr lang="hu-HU" sz="1800" dirty="0">
                          <a:latin typeface="+mn-lt"/>
                          <a:ea typeface="Times New Roman"/>
                        </a:rPr>
                      </a:br>
                      <a:endParaRPr lang="hu-H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ép 21" descr="glulam3.jpg"/>
          <p:cNvPicPr/>
          <p:nvPr/>
        </p:nvPicPr>
        <p:blipFill>
          <a:blip r:embed="rId3" cstate="print"/>
          <a:srcRect l="5302" t="18738" b="14723"/>
          <a:stretch>
            <a:fillRect/>
          </a:stretch>
        </p:blipFill>
        <p:spPr>
          <a:xfrm>
            <a:off x="5364088" y="5157192"/>
            <a:ext cx="3059832" cy="1656184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FAALAPÚ KOMPOZITOK – </a:t>
            </a:r>
            <a:r>
              <a:rPr lang="hu-HU" sz="2200" spc="100" dirty="0" err="1" smtClean="0">
                <a:solidFill>
                  <a:schemeClr val="bg1">
                    <a:lumMod val="85000"/>
                  </a:schemeClr>
                </a:solidFill>
              </a:rPr>
              <a:t>Glulam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11560" y="620688"/>
            <a:ext cx="8532440" cy="31239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hu-HU" u="sng" spc="100" dirty="0" err="1" smtClean="0"/>
              <a:t>Glulam</a:t>
            </a:r>
            <a:r>
              <a:rPr lang="hu-HU" u="sng" spc="100" dirty="0" smtClean="0"/>
              <a:t> – </a:t>
            </a:r>
            <a:r>
              <a:rPr lang="hu-HU" u="sng" spc="100" dirty="0" err="1" smtClean="0"/>
              <a:t>Glued</a:t>
            </a:r>
            <a:r>
              <a:rPr lang="hu-HU" u="sng" spc="100" dirty="0" smtClean="0"/>
              <a:t> </a:t>
            </a:r>
            <a:r>
              <a:rPr lang="hu-HU" u="sng" spc="100" dirty="0" err="1" smtClean="0"/>
              <a:t>Laminated</a:t>
            </a:r>
            <a:r>
              <a:rPr lang="hu-HU" u="sng" spc="100" dirty="0" smtClean="0"/>
              <a:t> </a:t>
            </a:r>
            <a:r>
              <a:rPr lang="hu-HU" u="sng" spc="100" dirty="0" err="1" smtClean="0"/>
              <a:t>Timber</a:t>
            </a:r>
            <a:r>
              <a:rPr lang="hu-HU" u="sng" spc="100" dirty="0" smtClean="0"/>
              <a:t>    rétegelt ragasztott tartó</a:t>
            </a:r>
          </a:p>
          <a:p>
            <a:pPr lvl="0" algn="just">
              <a:spcAft>
                <a:spcPts val="0"/>
              </a:spcAft>
              <a:buFontTx/>
              <a:buChar char="-"/>
            </a:pPr>
            <a:r>
              <a:rPr lang="hu-HU" dirty="0" smtClean="0">
                <a:cs typeface="Times New Roman" pitchFamily="18" charset="0"/>
              </a:rPr>
              <a:t> alapanyag: fenyő (</a:t>
            </a:r>
            <a:r>
              <a:rPr lang="hu-HU" dirty="0" err="1" smtClean="0">
                <a:cs typeface="Times New Roman" pitchFamily="18" charset="0"/>
              </a:rPr>
              <a:t>luc</a:t>
            </a:r>
            <a:r>
              <a:rPr lang="hu-HU" dirty="0" smtClean="0">
                <a:cs typeface="Times New Roman" pitchFamily="18" charset="0"/>
              </a:rPr>
              <a:t>, erdei, vörös) deszka illetve palló (lamella)</a:t>
            </a:r>
          </a:p>
          <a:p>
            <a:pPr lvl="0" algn="just">
              <a:spcAft>
                <a:spcPts val="0"/>
              </a:spcAft>
              <a:buFontTx/>
              <a:buChar char="-"/>
            </a:pPr>
            <a:r>
              <a:rPr lang="hu-HU" dirty="0" smtClean="0">
                <a:cs typeface="Times New Roman" pitchFamily="18" charset="0"/>
              </a:rPr>
              <a:t> </a:t>
            </a:r>
            <a:r>
              <a:rPr lang="hu-HU" dirty="0" err="1" smtClean="0">
                <a:cs typeface="Times New Roman" pitchFamily="18" charset="0"/>
              </a:rPr>
              <a:t>rétegzés</a:t>
            </a:r>
            <a:r>
              <a:rPr lang="hu-HU" dirty="0" smtClean="0">
                <a:cs typeface="Times New Roman" pitchFamily="18" charset="0"/>
              </a:rPr>
              <a:t> ált. vízszintes, téglalap </a:t>
            </a:r>
            <a:r>
              <a:rPr lang="hu-HU" dirty="0" err="1" smtClean="0">
                <a:cs typeface="Times New Roman" pitchFamily="18" charset="0"/>
              </a:rPr>
              <a:t>km.-ű</a:t>
            </a:r>
            <a:r>
              <a:rPr lang="hu-HU" dirty="0" smtClean="0">
                <a:cs typeface="Times New Roman" pitchFamily="18" charset="0"/>
              </a:rPr>
              <a:t> egyenes vagy íves állandó vagy változó </a:t>
            </a:r>
            <a:r>
              <a:rPr lang="hu-HU" dirty="0" err="1" smtClean="0">
                <a:cs typeface="Times New Roman" pitchFamily="18" charset="0"/>
              </a:rPr>
              <a:t>km.-ű</a:t>
            </a:r>
            <a:r>
              <a:rPr lang="hu-HU" dirty="0" smtClean="0">
                <a:cs typeface="Times New Roman" pitchFamily="18" charset="0"/>
              </a:rPr>
              <a:t> tartók</a:t>
            </a:r>
          </a:p>
          <a:p>
            <a:pPr lvl="0" algn="just">
              <a:spcAft>
                <a:spcPts val="0"/>
              </a:spcAft>
              <a:buFontTx/>
              <a:buChar char="-"/>
            </a:pPr>
            <a:r>
              <a:rPr lang="hu-HU" dirty="0" smtClean="0">
                <a:cs typeface="Times New Roman" pitchFamily="18" charset="0"/>
              </a:rPr>
              <a:t> méretkorlátok hazánkban:</a:t>
            </a:r>
          </a:p>
          <a:p>
            <a:pPr lvl="0">
              <a:spcAft>
                <a:spcPts val="0"/>
              </a:spcAft>
            </a:pPr>
            <a:r>
              <a:rPr lang="hu-HU" dirty="0" smtClean="0">
                <a:cs typeface="Times New Roman" pitchFamily="18" charset="0"/>
              </a:rPr>
              <a:t>      egyenes tengelyű gerenda: lamella vastagsága: 45-50 mm, szélessége: 220-230 mm  </a:t>
            </a:r>
            <a:br>
              <a:rPr lang="hu-HU" dirty="0" smtClean="0">
                <a:cs typeface="Times New Roman" pitchFamily="18" charset="0"/>
              </a:rPr>
            </a:br>
            <a:r>
              <a:rPr lang="hu-HU" dirty="0" smtClean="0">
                <a:cs typeface="Times New Roman" pitchFamily="18" charset="0"/>
              </a:rPr>
              <a:t>                                                       km. </a:t>
            </a:r>
            <a:r>
              <a:rPr lang="hu-HU" dirty="0" err="1" smtClean="0">
                <a:cs typeface="Times New Roman" pitchFamily="18" charset="0"/>
              </a:rPr>
              <a:t>max</a:t>
            </a:r>
            <a:r>
              <a:rPr lang="hu-HU" dirty="0" smtClean="0">
                <a:cs typeface="Times New Roman" pitchFamily="18" charset="0"/>
              </a:rPr>
              <a:t>. szélessége: 400 mm, </a:t>
            </a:r>
            <a:r>
              <a:rPr lang="hu-HU" dirty="0" err="1" smtClean="0">
                <a:cs typeface="Times New Roman" pitchFamily="18" charset="0"/>
              </a:rPr>
              <a:t>max</a:t>
            </a:r>
            <a:r>
              <a:rPr lang="hu-HU" dirty="0" smtClean="0">
                <a:cs typeface="Times New Roman" pitchFamily="18" charset="0"/>
              </a:rPr>
              <a:t>. magassága: 2,00 m</a:t>
            </a:r>
            <a:br>
              <a:rPr lang="hu-HU" dirty="0" smtClean="0">
                <a:cs typeface="Times New Roman" pitchFamily="18" charset="0"/>
              </a:rPr>
            </a:br>
            <a:r>
              <a:rPr lang="hu-HU" dirty="0" smtClean="0">
                <a:cs typeface="Times New Roman" pitchFamily="18" charset="0"/>
              </a:rPr>
              <a:t>                                                       tartó </a:t>
            </a:r>
            <a:r>
              <a:rPr lang="hu-HU" dirty="0" err="1" smtClean="0">
                <a:cs typeface="Times New Roman" pitchFamily="18" charset="0"/>
              </a:rPr>
              <a:t>max</a:t>
            </a:r>
            <a:r>
              <a:rPr lang="hu-HU" dirty="0" smtClean="0">
                <a:cs typeface="Times New Roman" pitchFamily="18" charset="0"/>
              </a:rPr>
              <a:t>. hossza: 42 m</a:t>
            </a:r>
          </a:p>
          <a:p>
            <a:pPr lvl="0">
              <a:spcAft>
                <a:spcPts val="0"/>
              </a:spcAft>
            </a:pPr>
            <a:r>
              <a:rPr lang="hu-HU" dirty="0" smtClean="0">
                <a:cs typeface="Times New Roman" pitchFamily="18" charset="0"/>
              </a:rPr>
              <a:t>      íves tengelyű tartók: lamella vastagsága (t) min. 10 mm, km. szélessége </a:t>
            </a:r>
            <a:r>
              <a:rPr lang="hu-HU" dirty="0" err="1" smtClean="0">
                <a:cs typeface="Times New Roman" pitchFamily="18" charset="0"/>
              </a:rPr>
              <a:t>max</a:t>
            </a:r>
            <a:r>
              <a:rPr lang="hu-HU" dirty="0" smtClean="0">
                <a:cs typeface="Times New Roman" pitchFamily="18" charset="0"/>
              </a:rPr>
              <a:t>. 40 cm</a:t>
            </a:r>
          </a:p>
          <a:p>
            <a:pPr lvl="0">
              <a:spcAft>
                <a:spcPts val="0"/>
              </a:spcAft>
            </a:pPr>
            <a:r>
              <a:rPr lang="hu-HU" dirty="0" smtClean="0">
                <a:cs typeface="Times New Roman" pitchFamily="18" charset="0"/>
              </a:rPr>
              <a:t>                             lamellák hajlítási sugara fenyőknél: R ≥ 160t, lombos fáknál: R ≥ 200t</a:t>
            </a:r>
          </a:p>
          <a:p>
            <a:pPr lvl="0">
              <a:spcAft>
                <a:spcPts val="0"/>
              </a:spcAft>
            </a:pPr>
            <a:r>
              <a:rPr lang="hu-HU" dirty="0" smtClean="0">
                <a:cs typeface="Times New Roman" pitchFamily="18" charset="0"/>
              </a:rPr>
              <a:t>                            (R: a görbítési sugár, t: a lamella vastagsága) minimális hajlítási sugár: 1,5 m</a:t>
            </a:r>
          </a:p>
          <a:p>
            <a:pPr lvl="0" algn="just">
              <a:spcAft>
                <a:spcPts val="0"/>
              </a:spcAft>
              <a:buFontTx/>
              <a:buChar char="-"/>
            </a:pPr>
            <a:r>
              <a:rPr lang="hu-HU" dirty="0" smtClean="0">
                <a:cs typeface="Times New Roman" pitchFamily="18" charset="0"/>
              </a:rPr>
              <a:t> jellemző tartótípusok: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412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Kép 17" descr="D:\Dokumentumok\Oktatas\Faepelem\Kepek\RR\Alakok1.jpg"/>
          <p:cNvPicPr/>
          <p:nvPr/>
        </p:nvPicPr>
        <p:blipFill>
          <a:blip r:embed="rId4" cstate="print"/>
          <a:srcRect l="5964" t="3305" r="4569" b="854"/>
          <a:stretch>
            <a:fillRect/>
          </a:stretch>
        </p:blipFill>
        <p:spPr bwMode="auto">
          <a:xfrm>
            <a:off x="658737" y="3717032"/>
            <a:ext cx="3049167" cy="2996952"/>
          </a:xfrm>
          <a:prstGeom prst="rect">
            <a:avLst/>
          </a:prstGeom>
          <a:noFill/>
        </p:spPr>
      </p:pic>
      <p:pic>
        <p:nvPicPr>
          <p:cNvPr id="20" name="Kép 19"/>
          <p:cNvPicPr/>
          <p:nvPr/>
        </p:nvPicPr>
        <p:blipFill>
          <a:blip r:embed="rId5" cstate="print"/>
          <a:srcRect l="35678" t="21560" r="28930" b="26376"/>
          <a:stretch>
            <a:fillRect/>
          </a:stretch>
        </p:blipFill>
        <p:spPr bwMode="auto">
          <a:xfrm>
            <a:off x="3779912" y="3717032"/>
            <a:ext cx="2160240" cy="208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2" descr="http://www.learneasy.info/MDME/MEMmods/MEM30006A/Area_Moment/Area_Moment_files/glulam_bea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3501008"/>
            <a:ext cx="1872208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FAALAPÚ KOMPOZITOK – </a:t>
            </a:r>
            <a:r>
              <a:rPr lang="hu-HU" sz="2200" spc="100" dirty="0" err="1" smtClean="0">
                <a:solidFill>
                  <a:schemeClr val="bg1">
                    <a:lumMod val="85000"/>
                  </a:schemeClr>
                </a:solidFill>
              </a:rPr>
              <a:t>Glulam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11560" y="620688"/>
            <a:ext cx="853244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hu-HU" u="sng" spc="100" dirty="0" err="1" smtClean="0"/>
              <a:t>Glulam</a:t>
            </a:r>
            <a:r>
              <a:rPr lang="hu-HU" u="sng" spc="100" dirty="0" smtClean="0"/>
              <a:t> – </a:t>
            </a:r>
            <a:r>
              <a:rPr lang="hu-HU" u="sng" spc="100" dirty="0" err="1" smtClean="0"/>
              <a:t>Glued</a:t>
            </a:r>
            <a:r>
              <a:rPr lang="hu-HU" u="sng" spc="100" dirty="0" smtClean="0"/>
              <a:t> </a:t>
            </a:r>
            <a:r>
              <a:rPr lang="hu-HU" u="sng" spc="100" dirty="0" err="1" smtClean="0"/>
              <a:t>Laminated</a:t>
            </a:r>
            <a:r>
              <a:rPr lang="hu-HU" u="sng" spc="100" dirty="0" smtClean="0"/>
              <a:t> </a:t>
            </a:r>
            <a:r>
              <a:rPr lang="hu-HU" u="sng" spc="100" dirty="0" err="1" smtClean="0"/>
              <a:t>Timber</a:t>
            </a:r>
            <a:r>
              <a:rPr lang="hu-HU" u="sng" spc="100" dirty="0" smtClean="0"/>
              <a:t>    rétegelt ragasztott tartó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412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0" name="Picture 2" descr="http://www.lilleheden.dk/grafik/tilpasse_3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9134" y="908720"/>
            <a:ext cx="3888430" cy="1944216"/>
          </a:xfrm>
          <a:prstGeom prst="rect">
            <a:avLst/>
          </a:prstGeom>
          <a:noFill/>
        </p:spPr>
      </p:pic>
      <p:pic>
        <p:nvPicPr>
          <p:cNvPr id="37892" name="Picture 4" descr="http://img.archiexpo.com/images_ae/photo-g/curved-glulam-timber-beam-59471-3547137.jpg"/>
          <p:cNvPicPr>
            <a:picLocks noChangeAspect="1" noChangeArrowheads="1"/>
          </p:cNvPicPr>
          <p:nvPr/>
        </p:nvPicPr>
        <p:blipFill>
          <a:blip r:embed="rId4" cstate="print"/>
          <a:srcRect t="10811"/>
          <a:stretch>
            <a:fillRect/>
          </a:stretch>
        </p:blipFill>
        <p:spPr bwMode="auto">
          <a:xfrm>
            <a:off x="683568" y="908720"/>
            <a:ext cx="3996444" cy="2376264"/>
          </a:xfrm>
          <a:prstGeom prst="rect">
            <a:avLst/>
          </a:prstGeom>
          <a:noFill/>
        </p:spPr>
      </p:pic>
      <p:pic>
        <p:nvPicPr>
          <p:cNvPr id="37894" name="Picture 6" descr="http://img.archiexpo.com/images_ae/photo-g/glulam-timber-pedestrian-bridge-59471-35474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636912"/>
            <a:ext cx="3797986" cy="2528343"/>
          </a:xfrm>
          <a:prstGeom prst="rect">
            <a:avLst/>
          </a:prstGeom>
          <a:noFill/>
        </p:spPr>
      </p:pic>
      <p:pic>
        <p:nvPicPr>
          <p:cNvPr id="37896" name="Picture 8" descr="http://www.unalam.com/~unalam/files/8813/6235/4059/DSC_85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068960"/>
            <a:ext cx="3648186" cy="2424709"/>
          </a:xfrm>
          <a:prstGeom prst="rect">
            <a:avLst/>
          </a:prstGeom>
          <a:noFill/>
        </p:spPr>
      </p:pic>
      <p:pic>
        <p:nvPicPr>
          <p:cNvPr id="37898" name="Picture 10" descr="http://cms.esi.info/Media/productImages/Finnforest_UK_Ltd_Gulam_sawn_structural_timber_University_of_Cambridge_1.jpg"/>
          <p:cNvPicPr>
            <a:picLocks noChangeAspect="1" noChangeArrowheads="1"/>
          </p:cNvPicPr>
          <p:nvPr/>
        </p:nvPicPr>
        <p:blipFill>
          <a:blip r:embed="rId7" cstate="print"/>
          <a:srcRect t="9969" b="10278"/>
          <a:stretch>
            <a:fillRect/>
          </a:stretch>
        </p:blipFill>
        <p:spPr bwMode="auto">
          <a:xfrm>
            <a:off x="3131840" y="4869160"/>
            <a:ext cx="2952327" cy="1947864"/>
          </a:xfrm>
          <a:prstGeom prst="rect">
            <a:avLst/>
          </a:prstGeom>
          <a:noFill/>
        </p:spPr>
      </p:pic>
      <p:pic>
        <p:nvPicPr>
          <p:cNvPr id="37900" name="Picture 12" descr="http://www.metsawood.co.uk/company/local-news/PublishingImages/Shillingstone%20smal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4725144"/>
            <a:ext cx="2736304" cy="2052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1763688" y="1412776"/>
            <a:ext cx="6192688" cy="35283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dirty="0" smtClean="0">
                <a:latin typeface="+mj-lt"/>
                <a:ea typeface="+mj-ea"/>
                <a:cs typeface="+mj-cs"/>
              </a:rPr>
              <a:t>VIDEO: </a:t>
            </a:r>
            <a:r>
              <a:rPr lang="hu-HU" sz="2400" b="1" dirty="0" err="1" smtClean="0">
                <a:latin typeface="+mj-lt"/>
                <a:ea typeface="+mj-ea"/>
                <a:cs typeface="+mj-cs"/>
              </a:rPr>
              <a:t>Glulam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FAALAPÚ KOMPOZITOK – </a:t>
            </a:r>
            <a:r>
              <a:rPr lang="hu-HU" sz="2200" spc="100" dirty="0" err="1" smtClean="0">
                <a:solidFill>
                  <a:schemeClr val="bg1">
                    <a:lumMod val="85000"/>
                  </a:schemeClr>
                </a:solidFill>
              </a:rPr>
              <a:t>Glulam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532859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A szerkezeti faanyagok választékai</a:t>
            </a:r>
            <a:endParaRPr lang="hu-HU" sz="2400" spc="1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1560" y="692696"/>
            <a:ext cx="8280723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100000"/>
              <a:defRPr/>
            </a:pPr>
            <a:r>
              <a:rPr lang="hu-HU" u="sng" kern="0" dirty="0" smtClean="0">
                <a:latin typeface="Times New Roman" pitchFamily="18" charset="0"/>
                <a:cs typeface="Times New Roman" pitchFamily="18" charset="0"/>
              </a:rPr>
              <a:t>Egyenes tengelyű állandó </a:t>
            </a:r>
            <a:r>
              <a:rPr lang="hu-HU" u="sng" kern="0" dirty="0" err="1" smtClean="0">
                <a:latin typeface="Times New Roman" pitchFamily="18" charset="0"/>
                <a:cs typeface="Times New Roman" pitchFamily="18" charset="0"/>
              </a:rPr>
              <a:t>km.-ű</a:t>
            </a:r>
            <a:r>
              <a:rPr lang="hu-HU" u="sng" kern="0" dirty="0" smtClean="0">
                <a:latin typeface="Times New Roman" pitchFamily="18" charset="0"/>
                <a:cs typeface="Times New Roman" pitchFamily="18" charset="0"/>
              </a:rPr>
              <a:t> tömör fa gerenda – szilárdsági vizsgálatok</a:t>
            </a: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							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C24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endParaRPr lang="hu-H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nyírásra:</a:t>
            </a: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hajlításra:</a:t>
            </a: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4324350">
              <a:spcBef>
                <a:spcPct val="20000"/>
              </a:spcBef>
              <a:buSzPct val="100000"/>
              <a:defRPr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667250">
              <a:spcBef>
                <a:spcPct val="20000"/>
              </a:spcBef>
              <a:buSzPct val="100000"/>
              <a:defRPr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feltámaszkodási felületet rostra merőleges nyomásra:</a:t>
            </a:r>
          </a:p>
          <a:p>
            <a:pPr>
              <a:spcBef>
                <a:spcPct val="20000"/>
              </a:spcBef>
              <a:buSzPct val="100000"/>
              <a:defRPr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koncentrált erő alatti erőátadási felület</a:t>
            </a:r>
          </a:p>
          <a:p>
            <a:pPr>
              <a:spcBef>
                <a:spcPts val="0"/>
              </a:spcBef>
              <a:buSzPct val="100000"/>
              <a:defRPr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rostra merőleges nyomásra:</a:t>
            </a:r>
          </a:p>
        </p:txBody>
      </p:sp>
      <p:pic>
        <p:nvPicPr>
          <p:cNvPr id="11" name="Kép 8" descr="rajz4.wmf"/>
          <p:cNvPicPr>
            <a:picLocks noChangeAspect="1" noChangeArrowheads="1"/>
          </p:cNvPicPr>
          <p:nvPr/>
        </p:nvPicPr>
        <p:blipFill>
          <a:blip r:embed="rId3" cstate="print"/>
          <a:srcRect l="17336" t="11588" r="46419" b="6454"/>
          <a:stretch>
            <a:fillRect/>
          </a:stretch>
        </p:blipFill>
        <p:spPr bwMode="auto">
          <a:xfrm>
            <a:off x="6071595" y="1124743"/>
            <a:ext cx="1668757" cy="181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Object 1"/>
          <p:cNvGraphicFramePr>
            <a:graphicFrameLocks noChangeAspect="1"/>
          </p:cNvGraphicFramePr>
          <p:nvPr/>
        </p:nvGraphicFramePr>
        <p:xfrm>
          <a:off x="6299200" y="4077072"/>
          <a:ext cx="2593280" cy="1138289"/>
        </p:xfrm>
        <a:graphic>
          <a:graphicData uri="http://schemas.openxmlformats.org/presentationml/2006/ole">
            <p:oleObj spid="_x0000_s31806" name="Equation" r:id="rId4" imgW="1651000" imgH="711200" progId="Equation.3">
              <p:embed/>
            </p:oleObj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6202363" y="2871788"/>
          <a:ext cx="2474093" cy="1212551"/>
        </p:xfrm>
        <a:graphic>
          <a:graphicData uri="http://schemas.openxmlformats.org/presentationml/2006/ole">
            <p:oleObj spid="_x0000_s31807" name="Equation" r:id="rId5" imgW="1485900" imgH="711200" progId="Equation.3">
              <p:embed/>
            </p:oleObj>
          </a:graphicData>
        </a:graphic>
      </p:graphicFrame>
      <p:pic>
        <p:nvPicPr>
          <p:cNvPr id="14" name="Kép 13" descr="rajz1.wmf"/>
          <p:cNvPicPr>
            <a:picLocks noChangeAspect="1"/>
          </p:cNvPicPr>
          <p:nvPr/>
        </p:nvPicPr>
        <p:blipFill>
          <a:blip r:embed="rId6" cstate="print"/>
          <a:srcRect l="4725" t="10920" r="39363" b="12641"/>
          <a:stretch>
            <a:fillRect/>
          </a:stretch>
        </p:blipFill>
        <p:spPr>
          <a:xfrm>
            <a:off x="539748" y="980728"/>
            <a:ext cx="5386455" cy="4248472"/>
          </a:xfrm>
          <a:prstGeom prst="rect">
            <a:avLst/>
          </a:prstGeom>
        </p:spPr>
      </p:pic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6444207" y="5589240"/>
          <a:ext cx="2194807" cy="432048"/>
        </p:xfrm>
        <a:graphic>
          <a:graphicData uri="http://schemas.openxmlformats.org/presentationml/2006/ole">
            <p:oleObj spid="_x0000_s31808" name="Equation" r:id="rId7" imgW="1206500" imgH="241300" progId="Equation.3">
              <p:embed/>
            </p:oleObj>
          </a:graphicData>
        </a:graphic>
      </p:graphicFrame>
      <p:graphicFrame>
        <p:nvGraphicFramePr>
          <p:cNvPr id="1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6857696"/>
              </p:ext>
            </p:extLst>
          </p:nvPr>
        </p:nvGraphicFramePr>
        <p:xfrm>
          <a:off x="1997677" y="6268388"/>
          <a:ext cx="1835890" cy="360842"/>
        </p:xfrm>
        <a:graphic>
          <a:graphicData uri="http://schemas.openxmlformats.org/presentationml/2006/ole">
            <p:oleObj spid="_x0000_s31809" name="Equation" r:id="rId8" imgW="1206500" imgH="241300" progId="Equation.3">
              <p:embed/>
            </p:oleObj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/>
        </p:nvGraphicFramePr>
        <p:xfrm>
          <a:off x="5514975" y="6092825"/>
          <a:ext cx="3286125" cy="649288"/>
        </p:xfrm>
        <a:graphic>
          <a:graphicData uri="http://schemas.openxmlformats.org/presentationml/2006/ole">
            <p:oleObj spid="_x0000_s31810" name="Equation" r:id="rId9" imgW="2273300" imgH="444500" progId="Equation.3">
              <p:embed/>
            </p:oleObj>
          </a:graphicData>
        </a:graphic>
      </p:graphicFrame>
      <p:graphicFrame>
        <p:nvGraphicFramePr>
          <p:cNvPr id="1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7508062"/>
              </p:ext>
            </p:extLst>
          </p:nvPr>
        </p:nvGraphicFramePr>
        <p:xfrm>
          <a:off x="779245" y="6173830"/>
          <a:ext cx="1224136" cy="487278"/>
        </p:xfrm>
        <a:graphic>
          <a:graphicData uri="http://schemas.openxmlformats.org/presentationml/2006/ole">
            <p:oleObj spid="_x0000_s31811" name="Equation" r:id="rId10" imgW="977476" imgH="393529" progId="Equation.3">
              <p:embed/>
            </p:oleObj>
          </a:graphicData>
        </a:graphic>
      </p:graphicFrame>
      <p:pic>
        <p:nvPicPr>
          <p:cNvPr id="19" name="Kép 18" descr="rajz9.wmf"/>
          <p:cNvPicPr>
            <a:picLocks noChangeAspect="1"/>
          </p:cNvPicPr>
          <p:nvPr/>
        </p:nvPicPr>
        <p:blipFill>
          <a:blip r:embed="rId11" cstate="print"/>
          <a:srcRect l="20075" t="20482" r="32675" b="29803"/>
          <a:stretch>
            <a:fillRect/>
          </a:stretch>
        </p:blipFill>
        <p:spPr>
          <a:xfrm>
            <a:off x="3892874" y="5384780"/>
            <a:ext cx="1656184" cy="1085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9552" y="692696"/>
            <a:ext cx="82807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100000"/>
              <a:defRPr/>
            </a:pPr>
            <a:r>
              <a:rPr lang="hu-HU" u="sng" kern="0" dirty="0" smtClean="0">
                <a:latin typeface="Times New Roman" pitchFamily="18" charset="0"/>
                <a:cs typeface="Times New Roman" pitchFamily="18" charset="0"/>
              </a:rPr>
              <a:t>Egyenes tengelyű állandó </a:t>
            </a:r>
            <a:r>
              <a:rPr lang="hu-HU" u="sng" kern="0" dirty="0" err="1" smtClean="0">
                <a:latin typeface="Times New Roman" pitchFamily="18" charset="0"/>
                <a:cs typeface="Times New Roman" pitchFamily="18" charset="0"/>
              </a:rPr>
              <a:t>km.-ű</a:t>
            </a:r>
            <a:r>
              <a:rPr lang="hu-HU" u="sng" kern="0" dirty="0" smtClean="0">
                <a:latin typeface="Times New Roman" pitchFamily="18" charset="0"/>
                <a:cs typeface="Times New Roman" pitchFamily="18" charset="0"/>
              </a:rPr>
              <a:t> RR fa gerenda – szilárdsági vizsgálatok</a:t>
            </a:r>
          </a:p>
          <a:p>
            <a:pPr marL="342900" indent="-342900">
              <a:spcBef>
                <a:spcPct val="20000"/>
              </a:spcBef>
              <a:buSzPct val="100000"/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Táblázat 18"/>
          <p:cNvGraphicFramePr>
            <a:graphicFrameLocks noGrp="1"/>
          </p:cNvGraphicFramePr>
          <p:nvPr/>
        </p:nvGraphicFramePr>
        <p:xfrm>
          <a:off x="667668" y="1124744"/>
          <a:ext cx="8224812" cy="3862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5495"/>
                <a:gridCol w="681915"/>
                <a:gridCol w="116840"/>
                <a:gridCol w="759920"/>
                <a:gridCol w="860862"/>
                <a:gridCol w="860862"/>
                <a:gridCol w="860862"/>
                <a:gridCol w="849028"/>
                <a:gridCol w="849028"/>
              </a:tblGrid>
              <a:tr h="357480">
                <a:tc rowSpan="2" gridSpan="2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Homogén rétegelt-ragasztott</a:t>
                      </a:r>
                      <a:r>
                        <a:rPr lang="hu-H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fa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Kombinált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0855">
                <a:tc gridSpan="2" v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GL24h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GL28h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GL32h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GL36h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GL28c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GL32c</a:t>
                      </a:r>
                      <a:endParaRPr lang="hu-H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855">
                <a:tc gridSpan="9">
                  <a:txBody>
                    <a:bodyPr/>
                    <a:lstStyle/>
                    <a:p>
                      <a:r>
                        <a:rPr lang="hu-HU" sz="1600" b="1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Szilárdsági tulajdonságok</a:t>
                      </a:r>
                      <a:r>
                        <a:rPr lang="hu-HU" sz="1600" b="1" spc="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[N/mm</a:t>
                      </a:r>
                      <a:r>
                        <a:rPr lang="hu-HU" sz="1600" b="1" spc="1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hu-HU" sz="1600" b="1" spc="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hu-HU" sz="1600" b="1" spc="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  <a:tr h="330855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Hajlítószilárdság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hu-HU" sz="1600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hu-H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,g,k</a:t>
                      </a:r>
                      <a:endParaRPr lang="hu-HU" sz="1600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855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Rostirányú húzószil.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hu-HU" sz="1600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hu-H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,0,g,k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855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Rostra merőleges húzószil.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hu-HU" sz="1600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hu-H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,90,g,k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855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Rostirányú nyomószil.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hu-HU" sz="1600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hu-H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,0,g,k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26,5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26,5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477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Rostirányra merőleges nyomószil.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hu-HU" sz="1600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hu-H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,90,g,k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3,</a:t>
                      </a:r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855">
                <a:tc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Nyírószilárdság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hu-HU" sz="1600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hu-H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,g,k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477">
                <a:tc gridSpan="3">
                  <a:txBody>
                    <a:bodyPr/>
                    <a:lstStyle/>
                    <a:p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Lamellák</a:t>
                      </a:r>
                      <a:r>
                        <a:rPr lang="hu-H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szilárdsági osztálya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C24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C30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C40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C30</a:t>
                      </a:r>
                      <a:r>
                        <a:rPr lang="hu-H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C24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C40 C30</a:t>
                      </a:r>
                      <a:endParaRPr lang="hu-H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9944" name="Object 4"/>
          <p:cNvGraphicFramePr>
            <a:graphicFrameLocks noChangeAspect="1"/>
          </p:cNvGraphicFramePr>
          <p:nvPr/>
        </p:nvGraphicFramePr>
        <p:xfrm>
          <a:off x="1212850" y="5322888"/>
          <a:ext cx="1416050" cy="736600"/>
        </p:xfrm>
        <a:graphic>
          <a:graphicData uri="http://schemas.openxmlformats.org/presentationml/2006/ole">
            <p:oleObj spid="_x0000_s32780" name="Equation" r:id="rId3" imgW="850531" imgH="431613" progId="Equation.3">
              <p:embed/>
            </p:oleObj>
          </a:graphicData>
        </a:graphic>
      </p:graphicFrame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2844005" y="5373216"/>
            <a:ext cx="460831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100000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</a:t>
            </a:r>
            <a:r>
              <a:rPr lang="hu-HU" sz="240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M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Symbol"/>
              </a:rPr>
              <a:t>= 1,25 rétegelt-ragasztott tartók esetén!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8" name="Tartalom helye 12"/>
          <p:cNvSpPr txBox="1">
            <a:spLocks/>
          </p:cNvSpPr>
          <p:nvPr/>
        </p:nvSpPr>
        <p:spPr>
          <a:xfrm>
            <a:off x="611560" y="620688"/>
            <a:ext cx="8229600" cy="374441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Kétirányban</a:t>
            </a:r>
            <a:r>
              <a:rPr kumimoji="0" lang="hu-H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változó magasságú rétegelt-ragasztott fa gerenda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					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GL24h</a:t>
            </a: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csúcs környezetében hajlításra: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csúcs környezetében rostra merőleges húzásra:</a:t>
            </a:r>
          </a:p>
        </p:txBody>
      </p:sp>
      <p:pic>
        <p:nvPicPr>
          <p:cNvPr id="10" name="Kép 9" descr="rajz5.wmf"/>
          <p:cNvPicPr>
            <a:picLocks noChangeAspect="1"/>
          </p:cNvPicPr>
          <p:nvPr/>
        </p:nvPicPr>
        <p:blipFill>
          <a:blip r:embed="rId3" cstate="print"/>
          <a:srcRect l="2751" t="37571" r="15350" b="26696"/>
          <a:stretch>
            <a:fillRect/>
          </a:stretch>
        </p:blipFill>
        <p:spPr>
          <a:xfrm>
            <a:off x="631199" y="908720"/>
            <a:ext cx="7344816" cy="1656184"/>
          </a:xfrm>
          <a:prstGeom prst="rect">
            <a:avLst/>
          </a:prstGeom>
        </p:spPr>
      </p:pic>
      <p:pic>
        <p:nvPicPr>
          <p:cNvPr id="11" name="Kép 10" descr="rajz4.wmf"/>
          <p:cNvPicPr>
            <a:picLocks noChangeAspect="1"/>
          </p:cNvPicPr>
          <p:nvPr/>
        </p:nvPicPr>
        <p:blipFill>
          <a:blip r:embed="rId4" cstate="print"/>
          <a:srcRect l="16925" t="29803" r="28738" b="18928"/>
          <a:stretch>
            <a:fillRect/>
          </a:stretch>
        </p:blipFill>
        <p:spPr>
          <a:xfrm>
            <a:off x="5940152" y="3645024"/>
            <a:ext cx="2860681" cy="1368152"/>
          </a:xfrm>
          <a:prstGeom prst="rect">
            <a:avLst/>
          </a:prstGeom>
        </p:spPr>
      </p:pic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775214" y="3060387"/>
          <a:ext cx="2782126" cy="728653"/>
        </p:xfrm>
        <a:graphic>
          <a:graphicData uri="http://schemas.openxmlformats.org/presentationml/2006/ole">
            <p:oleObj spid="_x0000_s34908" name="Egyenlet" r:id="rId5" imgW="1714500" imgH="444500" progId="Equation.3">
              <p:embed/>
            </p:oleObj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790989" y="3212976"/>
          <a:ext cx="2797235" cy="408585"/>
        </p:xfrm>
        <a:graphic>
          <a:graphicData uri="http://schemas.openxmlformats.org/presentationml/2006/ole">
            <p:oleObj spid="_x0000_s34909" name="Egyenlet" r:id="rId6" imgW="1815312" imgH="266584" progId="Equation.3">
              <p:embed/>
            </p:oleObj>
          </a:graphicData>
        </a:graphic>
      </p:graphicFrame>
      <p:graphicFrame>
        <p:nvGraphicFramePr>
          <p:cNvPr id="14" name="Object 11"/>
          <p:cNvGraphicFramePr>
            <a:graphicFrameLocks noChangeAspect="1"/>
          </p:cNvGraphicFramePr>
          <p:nvPr/>
        </p:nvGraphicFramePr>
        <p:xfrm>
          <a:off x="2175169" y="4293096"/>
          <a:ext cx="3332935" cy="432048"/>
        </p:xfrm>
        <a:graphic>
          <a:graphicData uri="http://schemas.openxmlformats.org/presentationml/2006/ole">
            <p:oleObj spid="_x0000_s34910" name="Egyenlet" r:id="rId7" imgW="1651000" imgH="215900" progId="Equation.3">
              <p:embed/>
            </p:oleObj>
          </a:graphicData>
        </a:graphic>
      </p:graphicFrame>
      <p:graphicFrame>
        <p:nvGraphicFramePr>
          <p:cNvPr id="15" name="Object 33"/>
          <p:cNvGraphicFramePr>
            <a:graphicFrameLocks noChangeAspect="1"/>
          </p:cNvGraphicFramePr>
          <p:nvPr/>
        </p:nvGraphicFramePr>
        <p:xfrm>
          <a:off x="827584" y="4797152"/>
          <a:ext cx="2700882" cy="648072"/>
        </p:xfrm>
        <a:graphic>
          <a:graphicData uri="http://schemas.openxmlformats.org/presentationml/2006/ole">
            <p:oleObj spid="_x0000_s34911" name="Egyenlet" r:id="rId8" imgW="1905000" imgH="457200" progId="Equation.3">
              <p:embed/>
            </p:oleObj>
          </a:graphicData>
        </a:graphic>
      </p:graphicFrame>
      <p:graphicFrame>
        <p:nvGraphicFramePr>
          <p:cNvPr id="16" name="Object 35"/>
          <p:cNvGraphicFramePr>
            <a:graphicFrameLocks noChangeAspect="1"/>
          </p:cNvGraphicFramePr>
          <p:nvPr/>
        </p:nvGraphicFramePr>
        <p:xfrm>
          <a:off x="856899" y="5544009"/>
          <a:ext cx="2490965" cy="693303"/>
        </p:xfrm>
        <a:graphic>
          <a:graphicData uri="http://schemas.openxmlformats.org/presentationml/2006/ole">
            <p:oleObj spid="_x0000_s34912" name="Egyenlet" r:id="rId9" imgW="1777229" imgH="495085" progId="Equation.3">
              <p:embed/>
            </p:oleObj>
          </a:graphicData>
        </a:graphic>
      </p:graphicFrame>
      <p:graphicFrame>
        <p:nvGraphicFramePr>
          <p:cNvPr id="17" name="Object 37"/>
          <p:cNvGraphicFramePr>
            <a:graphicFrameLocks noChangeAspect="1"/>
          </p:cNvGraphicFramePr>
          <p:nvPr/>
        </p:nvGraphicFramePr>
        <p:xfrm>
          <a:off x="3707904" y="6139379"/>
          <a:ext cx="1636545" cy="313957"/>
        </p:xfrm>
        <a:graphic>
          <a:graphicData uri="http://schemas.openxmlformats.org/presentationml/2006/ole">
            <p:oleObj spid="_x0000_s34913" name="Egyenlet" r:id="rId10" imgW="1193800" imgH="228600" progId="Equation.3">
              <p:embed/>
            </p:oleObj>
          </a:graphicData>
        </a:graphic>
      </p:graphicFrame>
      <p:graphicFrame>
        <p:nvGraphicFramePr>
          <p:cNvPr id="18" name="Object 27"/>
          <p:cNvGraphicFramePr>
            <a:graphicFrameLocks noChangeAspect="1"/>
          </p:cNvGraphicFramePr>
          <p:nvPr/>
        </p:nvGraphicFramePr>
        <p:xfrm>
          <a:off x="3722481" y="5275283"/>
          <a:ext cx="1281567" cy="837319"/>
        </p:xfrm>
        <a:graphic>
          <a:graphicData uri="http://schemas.openxmlformats.org/presentationml/2006/ole">
            <p:oleObj spid="_x0000_s34914" name="Egyenlet" r:id="rId11" imgW="914400" imgH="596900" progId="Equation.3">
              <p:embed/>
            </p:oleObj>
          </a:graphicData>
        </a:graphic>
      </p:graphicFrame>
      <p:graphicFrame>
        <p:nvGraphicFramePr>
          <p:cNvPr id="19" name="Object 31"/>
          <p:cNvGraphicFramePr>
            <a:graphicFrameLocks noChangeAspect="1"/>
          </p:cNvGraphicFramePr>
          <p:nvPr/>
        </p:nvGraphicFramePr>
        <p:xfrm>
          <a:off x="3717031" y="4876381"/>
          <a:ext cx="1359025" cy="300117"/>
        </p:xfrm>
        <a:graphic>
          <a:graphicData uri="http://schemas.openxmlformats.org/presentationml/2006/ole">
            <p:oleObj spid="_x0000_s34915" name="Egyenlet" r:id="rId12" imgW="863225" imgH="190417" progId="Equation.3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3299593" y="2708920"/>
          <a:ext cx="1488431" cy="360040"/>
        </p:xfrm>
        <a:graphic>
          <a:graphicData uri="http://schemas.openxmlformats.org/presentationml/2006/ole">
            <p:oleObj spid="_x0000_s34916" name="Egyenlet" r:id="rId13" imgW="901309" imgH="215806" progId="Equation.3">
              <p:embed/>
            </p:oleObj>
          </a:graphicData>
        </a:graphic>
      </p:graphicFrame>
      <p:sp>
        <p:nvSpPr>
          <p:cNvPr id="21" name="Szövegdoboz 20"/>
          <p:cNvSpPr txBox="1"/>
          <p:nvPr/>
        </p:nvSpPr>
        <p:spPr>
          <a:xfrm>
            <a:off x="1619672" y="98072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>
                <a:sym typeface="Symbol"/>
              </a:rPr>
              <a:t></a:t>
            </a:r>
            <a:r>
              <a:rPr lang="hu-HU" sz="1600" baseline="-25000" dirty="0" err="1" smtClean="0">
                <a:sym typeface="Symbol"/>
              </a:rPr>
              <a:t>ap</a:t>
            </a:r>
            <a:endParaRPr lang="hu-HU" sz="16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8" name="Tartalom helye 12"/>
          <p:cNvSpPr txBox="1">
            <a:spLocks/>
          </p:cNvSpPr>
          <p:nvPr/>
        </p:nvSpPr>
        <p:spPr>
          <a:xfrm>
            <a:off x="590872" y="620688"/>
            <a:ext cx="8229600" cy="468052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Egyirányban</a:t>
            </a:r>
            <a:r>
              <a:rPr kumimoji="0" lang="hu-H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változó magasságú rétegelt-ragasztott fa gerenda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GL24h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hajlításra: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	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kumimoji="0" lang="hu-HU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,d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és h változik hossztengely mentén!!!!</a:t>
            </a: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átvágott él mentén húzó vagy nyomófeszültség lép fel:</a:t>
            </a:r>
          </a:p>
        </p:txBody>
      </p:sp>
      <p:pic>
        <p:nvPicPr>
          <p:cNvPr id="10" name="Kép 9" descr="rajz3.wmf"/>
          <p:cNvPicPr>
            <a:picLocks noChangeAspect="1"/>
          </p:cNvPicPr>
          <p:nvPr/>
        </p:nvPicPr>
        <p:blipFill>
          <a:blip r:embed="rId3" cstate="print"/>
          <a:srcRect l="7476" t="9607" r="22438" b="25143"/>
          <a:stretch>
            <a:fillRect/>
          </a:stretch>
        </p:blipFill>
        <p:spPr>
          <a:xfrm>
            <a:off x="5487416" y="3861048"/>
            <a:ext cx="2952328" cy="1393233"/>
          </a:xfrm>
          <a:prstGeom prst="rect">
            <a:avLst/>
          </a:prstGeom>
        </p:spPr>
      </p:pic>
      <p:graphicFrame>
        <p:nvGraphicFramePr>
          <p:cNvPr id="11" name="Object 17"/>
          <p:cNvGraphicFramePr>
            <a:graphicFrameLocks noChangeAspect="1"/>
          </p:cNvGraphicFramePr>
          <p:nvPr/>
        </p:nvGraphicFramePr>
        <p:xfrm>
          <a:off x="797569" y="4201617"/>
          <a:ext cx="4018252" cy="1243607"/>
        </p:xfrm>
        <a:graphic>
          <a:graphicData uri="http://schemas.openxmlformats.org/presentationml/2006/ole">
            <p:oleObj spid="_x0000_s35872" name="Egyenlet" r:id="rId4" imgW="2794000" imgH="863600" progId="Equation.3">
              <p:embed/>
            </p:oleObj>
          </a:graphicData>
        </a:graphic>
      </p:graphicFrame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712963" y="2937568"/>
          <a:ext cx="2562893" cy="923480"/>
        </p:xfrm>
        <a:graphic>
          <a:graphicData uri="http://schemas.openxmlformats.org/presentationml/2006/ole">
            <p:oleObj spid="_x0000_s35873" name="Egyenlet" r:id="rId5" imgW="1651000" imgH="584200" progId="Equation.3">
              <p:embed/>
            </p:oleObj>
          </a:graphicData>
        </a:graphic>
      </p:graphicFrame>
      <p:pic>
        <p:nvPicPr>
          <p:cNvPr id="13" name="Kép 12" descr="rajz1.wmf"/>
          <p:cNvPicPr>
            <a:picLocks noChangeAspect="1"/>
          </p:cNvPicPr>
          <p:nvPr/>
        </p:nvPicPr>
        <p:blipFill>
          <a:blip r:embed="rId6" cstate="print"/>
          <a:srcRect l="12825" t="39072" r="9051" b="31265"/>
          <a:stretch>
            <a:fillRect/>
          </a:stretch>
        </p:blipFill>
        <p:spPr>
          <a:xfrm>
            <a:off x="518863" y="1196752"/>
            <a:ext cx="8271669" cy="1584176"/>
          </a:xfrm>
          <a:prstGeom prst="rect">
            <a:avLst/>
          </a:prstGeom>
        </p:spPr>
      </p:pic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508374" y="2492896"/>
          <a:ext cx="2733128" cy="432048"/>
        </p:xfrm>
        <a:graphic>
          <a:graphicData uri="http://schemas.openxmlformats.org/presentationml/2006/ole">
            <p:oleObj spid="_x0000_s35874" name="Egyenlet" r:id="rId7" imgW="1358310" imgH="215806" progId="Equation.3">
              <p:embed/>
            </p:oleObj>
          </a:graphicData>
        </a:graphic>
      </p:graphicFrame>
      <p:sp>
        <p:nvSpPr>
          <p:cNvPr id="14" name="Szövegdoboz 13"/>
          <p:cNvSpPr txBox="1"/>
          <p:nvPr/>
        </p:nvSpPr>
        <p:spPr>
          <a:xfrm>
            <a:off x="4427984" y="119675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ym typeface="Symbol"/>
              </a:rPr>
              <a:t>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11" name="Tartalom helye 12"/>
          <p:cNvSpPr txBox="1">
            <a:spLocks/>
          </p:cNvSpPr>
          <p:nvPr/>
        </p:nvSpPr>
        <p:spPr>
          <a:xfrm>
            <a:off x="611560" y="620688"/>
            <a:ext cx="8229600" cy="28083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Csonkított végű tömör fa gerenda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támasz feletti </a:t>
            </a:r>
            <a:r>
              <a:rPr kumimoji="0" lang="hu-H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km.-t</a:t>
            </a: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nyírásvizsgálat: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7" descr="21"/>
          <p:cNvPicPr>
            <a:picLocks noChangeAspect="1" noChangeArrowheads="1"/>
          </p:cNvPicPr>
          <p:nvPr/>
        </p:nvPicPr>
        <p:blipFill>
          <a:blip r:embed="rId4" cstate="print"/>
          <a:srcRect l="7168" t="24835" r="12978" b="27551"/>
          <a:stretch>
            <a:fillRect/>
          </a:stretch>
        </p:blipFill>
        <p:spPr bwMode="auto">
          <a:xfrm>
            <a:off x="1043608" y="3501008"/>
            <a:ext cx="6025419" cy="184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660846" y="5084763"/>
          <a:ext cx="3767138" cy="1670050"/>
        </p:xfrm>
        <a:graphic>
          <a:graphicData uri="http://schemas.openxmlformats.org/presentationml/2006/ole">
            <p:oleObj spid="_x0000_s36878" name="Equation" r:id="rId5" imgW="2679700" imgH="1193800" progId="Equation.3">
              <p:embed/>
            </p:oleObj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/>
        </p:nvGraphicFramePr>
        <p:xfrm>
          <a:off x="4715732" y="5733256"/>
          <a:ext cx="3240644" cy="1008112"/>
        </p:xfrm>
        <a:graphic>
          <a:graphicData uri="http://schemas.openxmlformats.org/presentationml/2006/ole">
            <p:oleObj spid="_x0000_s36879" name="Egyenlet" r:id="rId6" imgW="2298700" imgH="711200" progId="Equation.3">
              <p:embed/>
            </p:oleObj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3922713" y="2954338"/>
          <a:ext cx="1682750" cy="384175"/>
        </p:xfrm>
        <a:graphic>
          <a:graphicData uri="http://schemas.openxmlformats.org/presentationml/2006/ole">
            <p:oleObj spid="_x0000_s36880" name="Equation" r:id="rId7" imgW="1066800" imgH="241300" progId="Equation.3">
              <p:embed/>
            </p:oleObj>
          </a:graphicData>
        </a:graphic>
      </p:graphicFrame>
      <p:pic>
        <p:nvPicPr>
          <p:cNvPr id="16" name="Kép 15" descr="rajz2.wmf"/>
          <p:cNvPicPr>
            <a:picLocks noChangeAspect="1"/>
          </p:cNvPicPr>
          <p:nvPr/>
        </p:nvPicPr>
        <p:blipFill>
          <a:blip r:embed="rId8" cstate="print"/>
          <a:srcRect l="11025" t="36350" r="19288" b="36350"/>
          <a:stretch>
            <a:fillRect/>
          </a:stretch>
        </p:blipFill>
        <p:spPr>
          <a:xfrm>
            <a:off x="611560" y="938436"/>
            <a:ext cx="7515156" cy="1698476"/>
          </a:xfrm>
          <a:prstGeom prst="rect">
            <a:avLst/>
          </a:prstGeom>
        </p:spPr>
      </p:pic>
      <p:sp>
        <p:nvSpPr>
          <p:cNvPr id="17" name="Szövegdoboz 16"/>
          <p:cNvSpPr txBox="1"/>
          <p:nvPr/>
        </p:nvSpPr>
        <p:spPr>
          <a:xfrm>
            <a:off x="755576" y="188640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i="1" dirty="0" smtClean="0"/>
              <a:t>TEHERBÍRÁSI HATÁRÁLLAPOT</a:t>
            </a:r>
            <a:endParaRPr lang="hu-HU" sz="1600" b="1" i="1" dirty="0"/>
          </a:p>
        </p:txBody>
      </p:sp>
      <p:sp>
        <p:nvSpPr>
          <p:cNvPr id="19" name="Ellipszis 18"/>
          <p:cNvSpPr/>
          <p:nvPr/>
        </p:nvSpPr>
        <p:spPr>
          <a:xfrm>
            <a:off x="4788024" y="2924944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Téglalap 19"/>
          <p:cNvSpPr/>
          <p:nvPr/>
        </p:nvSpPr>
        <p:spPr>
          <a:xfrm>
            <a:off x="683568" y="3356992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csonkítás a terhelt oldalon	              terheletlen oldalon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			                                   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hu-HU" baseline="-250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=1,0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49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/>
          <a:srcRect l="62431" t="16873" r="10833" b="8231"/>
          <a:stretch/>
        </p:blipFill>
        <p:spPr>
          <a:xfrm>
            <a:off x="4644008" y="3871604"/>
            <a:ext cx="1836204" cy="289341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1994" y="4941168"/>
            <a:ext cx="2493121" cy="1823848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1560" y="692696"/>
            <a:ext cx="82807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100000"/>
              <a:defRPr/>
            </a:pPr>
            <a:r>
              <a:rPr lang="hu-HU" u="sng" kern="0" dirty="0" smtClean="0">
                <a:latin typeface="Times New Roman" pitchFamily="18" charset="0"/>
                <a:cs typeface="Times New Roman" pitchFamily="18" charset="0"/>
              </a:rPr>
              <a:t>Hajlított (vagy hajlított-nyomott) fa gerendák – STABILITÁS VIZSGÁLAT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755576" y="188640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i="1" dirty="0" smtClean="0"/>
              <a:t>TEHERBÍRÁSI HATÁRÁLLAPOT</a:t>
            </a:r>
            <a:endParaRPr lang="hu-HU" sz="1600" b="1" i="1" dirty="0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1619672" y="1340768"/>
          <a:ext cx="2097624" cy="360040"/>
        </p:xfrm>
        <a:graphic>
          <a:graphicData uri="http://schemas.openxmlformats.org/presentationml/2006/ole">
            <p:oleObj spid="_x0000_s37912" name="Equation" r:id="rId5" imgW="1269449" imgH="215806" progId="Equation.3">
              <p:embed/>
            </p:oleObj>
          </a:graphicData>
        </a:graphic>
      </p:graphicFrame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4572000" y="1124744"/>
          <a:ext cx="2678698" cy="792088"/>
        </p:xfrm>
        <a:graphic>
          <a:graphicData uri="http://schemas.openxmlformats.org/presentationml/2006/ole">
            <p:oleObj spid="_x0000_s37913" name="Equation" r:id="rId6" imgW="1777229" imgH="533169" progId="Equation.3">
              <p:embed/>
            </p:oleObj>
          </a:graphicData>
        </a:graphic>
      </p:graphicFrame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611559" y="4365104"/>
          <a:ext cx="1599121" cy="792088"/>
        </p:xfrm>
        <a:graphic>
          <a:graphicData uri="http://schemas.openxmlformats.org/presentationml/2006/ole">
            <p:oleObj spid="_x0000_s37914" name="Equation" r:id="rId7" imgW="1016000" imgH="508000" progId="Equation.3">
              <p:embed/>
            </p:oleObj>
          </a:graphicData>
        </a:graphic>
      </p:graphicFrame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683568" y="5445224"/>
          <a:ext cx="2189631" cy="720080"/>
        </p:xfrm>
        <a:graphic>
          <a:graphicData uri="http://schemas.openxmlformats.org/presentationml/2006/ole">
            <p:oleObj spid="_x0000_s37915" name="Equation" r:id="rId8" imgW="1422400" imgH="469900" progId="Equation.3">
              <p:embed/>
            </p:oleObj>
          </a:graphicData>
        </a:graphic>
      </p:graphicFrame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3808" name="Object 16"/>
          <p:cNvGraphicFramePr>
            <a:graphicFrameLocks noChangeAspect="1"/>
          </p:cNvGraphicFramePr>
          <p:nvPr/>
        </p:nvGraphicFramePr>
        <p:xfrm>
          <a:off x="779463" y="2276475"/>
          <a:ext cx="4251325" cy="1728788"/>
        </p:xfrm>
        <a:graphic>
          <a:graphicData uri="http://schemas.openxmlformats.org/presentationml/2006/ole">
            <p:oleObj spid="_x0000_s37916" name="Equation" r:id="rId9" imgW="2959100" imgH="1193800" progId="Equation.3">
              <p:embed/>
            </p:oleObj>
          </a:graphicData>
        </a:graphic>
      </p:graphicFrame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3" name="Szövegdoboz 32"/>
          <p:cNvSpPr txBox="1"/>
          <p:nvPr/>
        </p:nvSpPr>
        <p:spPr>
          <a:xfrm>
            <a:off x="611560" y="514790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derékszögű négyszög km.  és puhafák esetén:</a:t>
            </a:r>
            <a:endParaRPr lang="hu-HU" dirty="0"/>
          </a:p>
        </p:txBody>
      </p:sp>
      <p:sp>
        <p:nvSpPr>
          <p:cNvPr id="34" name="Szövegdoboz 33"/>
          <p:cNvSpPr txBox="1"/>
          <p:nvPr/>
        </p:nvSpPr>
        <p:spPr>
          <a:xfrm>
            <a:off x="611560" y="197954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k</a:t>
            </a:r>
            <a:r>
              <a:rPr lang="hu-HU" baseline="-25000" dirty="0" err="1" smtClean="0"/>
              <a:t>crit</a:t>
            </a:r>
            <a:r>
              <a:rPr lang="hu-HU" dirty="0" smtClean="0"/>
              <a:t>: hajlítás miatti kifordulás veszélyét figyelembe vevő tényező</a:t>
            </a:r>
            <a:endParaRPr lang="hu-HU" dirty="0"/>
          </a:p>
        </p:txBody>
      </p:sp>
      <p:sp>
        <p:nvSpPr>
          <p:cNvPr id="35" name="Ellipszis 34"/>
          <p:cNvSpPr/>
          <p:nvPr/>
        </p:nvSpPr>
        <p:spPr>
          <a:xfrm>
            <a:off x="2627784" y="1268760"/>
            <a:ext cx="50405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Szövegdoboz 35"/>
          <p:cNvSpPr txBox="1"/>
          <p:nvPr/>
        </p:nvSpPr>
        <p:spPr>
          <a:xfrm>
            <a:off x="611560" y="406778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relatív karcsúsági tényező hajlítás esetén:</a:t>
            </a:r>
            <a:endParaRPr lang="hu-HU" dirty="0"/>
          </a:p>
        </p:txBody>
      </p:sp>
      <p:sp>
        <p:nvSpPr>
          <p:cNvPr id="37" name="Szövegdoboz 36"/>
          <p:cNvSpPr txBox="1"/>
          <p:nvPr/>
        </p:nvSpPr>
        <p:spPr>
          <a:xfrm>
            <a:off x="5292080" y="2369811"/>
            <a:ext cx="367240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hu-HU" i="1" dirty="0" smtClean="0"/>
              <a:t>Kifordulás vizsgálata mellőzhető ha:</a:t>
            </a:r>
          </a:p>
          <a:p>
            <a:pPr algn="just"/>
            <a:r>
              <a:rPr lang="hu-HU" dirty="0" smtClean="0"/>
              <a:t>- gerenda nyomott szélső szála kifordulás ellen megtámasztott a gerenda teljes hosszán és a támaszoknál</a:t>
            </a:r>
            <a:endParaRPr lang="hu-HU" dirty="0"/>
          </a:p>
        </p:txBody>
      </p:sp>
      <p:pic>
        <p:nvPicPr>
          <p:cNvPr id="37896" name="Picture 8" descr="http://www.tankonyvtar.hu/hu/tartalom/tamop412A/2010-0013_hegesztett_szerkezetek_torese_faradasa/6-1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99" t="4259" r="14623" b="6976"/>
          <a:stretch/>
        </p:blipFill>
        <p:spPr bwMode="auto">
          <a:xfrm>
            <a:off x="6561994" y="3841563"/>
            <a:ext cx="1898438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628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ALAKVÁLTOZÁS ELLENŐRZÉSE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15" name="Tartalom helye 2"/>
          <p:cNvSpPr txBox="1">
            <a:spLocks/>
          </p:cNvSpPr>
          <p:nvPr/>
        </p:nvSpPr>
        <p:spPr>
          <a:xfrm>
            <a:off x="536575" y="620689"/>
            <a:ext cx="8643937" cy="1872208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hu-HU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Használhatósági határállapot </a:t>
            </a:r>
            <a:r>
              <a:rPr kumimoji="0" lang="hu-H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– kvázi állandó teherkombináció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u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fin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 lehajlás végértéke  ≤   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fin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 lehajlás határértéke </a:t>
            </a:r>
          </a:p>
        </p:txBody>
      </p:sp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2984847" y="1412776"/>
          <a:ext cx="3072285" cy="420861"/>
        </p:xfrm>
        <a:graphic>
          <a:graphicData uri="http://schemas.openxmlformats.org/presentationml/2006/ole">
            <p:oleObj spid="_x0000_s38942" name="Equation" r:id="rId3" imgW="1752600" imgH="241300" progId="Equation.3">
              <p:embed/>
            </p:oleObj>
          </a:graphicData>
        </a:graphic>
      </p:graphicFrame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752599" y="2875086"/>
          <a:ext cx="2232248" cy="388907"/>
        </p:xfrm>
        <a:graphic>
          <a:graphicData uri="http://schemas.openxmlformats.org/presentationml/2006/ole">
            <p:oleObj spid="_x0000_s38943" name="Egyenlet" r:id="rId4" imgW="1397000" imgH="241300" progId="Equation.3">
              <p:embed/>
            </p:oleObj>
          </a:graphicData>
        </a:graphic>
      </p:graphicFrame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752599" y="3336003"/>
          <a:ext cx="2736304" cy="381029"/>
        </p:xfrm>
        <a:graphic>
          <a:graphicData uri="http://schemas.openxmlformats.org/presentationml/2006/ole">
            <p:oleObj spid="_x0000_s38944" name="Equation" r:id="rId5" imgW="1714500" imgH="241300" progId="Equation.3">
              <p:embed/>
            </p:oleObj>
          </a:graphicData>
        </a:graphic>
      </p:graphicFrame>
      <p:graphicFrame>
        <p:nvGraphicFramePr>
          <p:cNvPr id="19" name="Táblázat 18"/>
          <p:cNvGraphicFramePr>
            <a:graphicFrameLocks noGrp="1"/>
          </p:cNvGraphicFramePr>
          <p:nvPr/>
        </p:nvGraphicFramePr>
        <p:xfrm>
          <a:off x="3995936" y="2644894"/>
          <a:ext cx="4608513" cy="1288160"/>
        </p:xfrm>
        <a:graphic>
          <a:graphicData uri="http://schemas.openxmlformats.org/drawingml/2006/table">
            <a:tbl>
              <a:tblPr/>
              <a:tblGrid>
                <a:gridCol w="2125196"/>
                <a:gridCol w="753417"/>
                <a:gridCol w="864950"/>
                <a:gridCol w="864950"/>
              </a:tblGrid>
              <a:tr h="2576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 err="1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hu-HU" sz="1400" baseline="-25000" dirty="0" err="1">
                          <a:latin typeface="Times New Roman"/>
                          <a:ea typeface="Calibri"/>
                          <a:cs typeface="Times New Roman"/>
                        </a:rPr>
                        <a:t>def</a:t>
                      </a: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 értékei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Felhasználási osztály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25763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szerkezeti (természetes) fa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0,60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0,80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2,00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rétegelt-ragasztott fa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0,60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0,80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2,00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400" dirty="0" err="1">
                          <a:latin typeface="Times New Roman"/>
                          <a:ea typeface="Calibri"/>
                          <a:cs typeface="Times New Roman"/>
                        </a:rPr>
                        <a:t>LVL-termék</a:t>
                      </a:r>
                      <a:endParaRPr lang="hu-H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0,60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latin typeface="Times New Roman"/>
                          <a:ea typeface="Calibri"/>
                          <a:cs typeface="Times New Roman"/>
                        </a:rPr>
                        <a:t>0,80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Times New Roman"/>
                          <a:ea typeface="Calibri"/>
                          <a:cs typeface="Times New Roman"/>
                        </a:rPr>
                        <a:t>2,00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Object 13"/>
          <p:cNvGraphicFramePr>
            <a:graphicFrameLocks noChangeAspect="1"/>
          </p:cNvGraphicFramePr>
          <p:nvPr/>
        </p:nvGraphicFramePr>
        <p:xfrm>
          <a:off x="3272879" y="908720"/>
          <a:ext cx="2519362" cy="422275"/>
        </p:xfrm>
        <a:graphic>
          <a:graphicData uri="http://schemas.openxmlformats.org/presentationml/2006/ole">
            <p:oleObj spid="_x0000_s38945" r:id="rId6" imgW="1536033" imgH="253890" progId="">
              <p:embed/>
            </p:oleObj>
          </a:graphicData>
        </a:graphic>
      </p:graphicFrame>
      <p:pic>
        <p:nvPicPr>
          <p:cNvPr id="21" name="Kép 20" descr="rajz1.wmf"/>
          <p:cNvPicPr>
            <a:picLocks noChangeAspect="1"/>
          </p:cNvPicPr>
          <p:nvPr/>
        </p:nvPicPr>
        <p:blipFill>
          <a:blip r:embed="rId7" cstate="print"/>
          <a:srcRect l="7475" t="28590" r="57087" b="42354"/>
          <a:stretch>
            <a:fillRect/>
          </a:stretch>
        </p:blipFill>
        <p:spPr>
          <a:xfrm>
            <a:off x="680591" y="5445224"/>
            <a:ext cx="3240360" cy="1368152"/>
          </a:xfrm>
          <a:prstGeom prst="rect">
            <a:avLst/>
          </a:prstGeom>
        </p:spPr>
      </p:pic>
      <p:pic>
        <p:nvPicPr>
          <p:cNvPr id="22" name="Kép 21" descr="rajz1.wmf"/>
          <p:cNvPicPr>
            <a:picLocks noChangeAspect="1"/>
          </p:cNvPicPr>
          <p:nvPr/>
        </p:nvPicPr>
        <p:blipFill>
          <a:blip r:embed="rId7" cstate="print"/>
          <a:srcRect l="44488" t="28590" r="19287" b="42354"/>
          <a:stretch>
            <a:fillRect/>
          </a:stretch>
        </p:blipFill>
        <p:spPr>
          <a:xfrm>
            <a:off x="5649143" y="5445224"/>
            <a:ext cx="3312368" cy="1368152"/>
          </a:xfrm>
          <a:prstGeom prst="rect">
            <a:avLst/>
          </a:prstGeom>
        </p:spPr>
      </p:pic>
      <p:graphicFrame>
        <p:nvGraphicFramePr>
          <p:cNvPr id="23" name="Object 3"/>
          <p:cNvGraphicFramePr>
            <a:graphicFrameLocks noChangeAspect="1"/>
          </p:cNvGraphicFramePr>
          <p:nvPr/>
        </p:nvGraphicFramePr>
        <p:xfrm>
          <a:off x="3014663" y="5770563"/>
          <a:ext cx="1376362" cy="654050"/>
        </p:xfrm>
        <a:graphic>
          <a:graphicData uri="http://schemas.openxmlformats.org/presentationml/2006/ole">
            <p:oleObj spid="_x0000_s38946" name="Equation" r:id="rId8" imgW="1002865" imgH="469696" progId="Equation.3">
              <p:embed/>
            </p:oleObj>
          </a:graphicData>
        </a:graphic>
      </p:graphicFrame>
      <p:graphicFrame>
        <p:nvGraphicFramePr>
          <p:cNvPr id="24" name="Object 3"/>
          <p:cNvGraphicFramePr>
            <a:graphicFrameLocks noChangeAspect="1"/>
          </p:cNvGraphicFramePr>
          <p:nvPr/>
        </p:nvGraphicFramePr>
        <p:xfrm>
          <a:off x="4957763" y="5770563"/>
          <a:ext cx="1482725" cy="654050"/>
        </p:xfrm>
        <a:graphic>
          <a:graphicData uri="http://schemas.openxmlformats.org/presentationml/2006/ole">
            <p:oleObj spid="_x0000_s38947" name="Equation" r:id="rId9" imgW="1079500" imgH="469900" progId="Equation.3">
              <p:embed/>
            </p:oleObj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/>
        </p:nvGraphicFramePr>
        <p:xfrm>
          <a:off x="5652120" y="4713957"/>
          <a:ext cx="2767012" cy="803275"/>
        </p:xfrm>
        <a:graphic>
          <a:graphicData uri="http://schemas.openxmlformats.org/presentationml/2006/ole">
            <p:oleObj spid="_x0000_s38948" name="Equation" r:id="rId10" imgW="1726451" imgH="495085" progId="Equation.3">
              <p:embed/>
            </p:oleObj>
          </a:graphicData>
        </a:graphic>
      </p:graphicFrame>
      <p:sp>
        <p:nvSpPr>
          <p:cNvPr id="25" name="Téglalap 24"/>
          <p:cNvSpPr/>
          <p:nvPr/>
        </p:nvSpPr>
        <p:spPr>
          <a:xfrm>
            <a:off x="611560" y="2289412"/>
            <a:ext cx="8280920" cy="2363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SzPct val="90000"/>
              <a:defRPr/>
            </a:pPr>
            <a:r>
              <a:rPr lang="hu-HU" dirty="0" smtClean="0"/>
              <a:t>- alakváltozás végértéke terhek kvázi-állandó kombinációjával</a:t>
            </a:r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endParaRPr lang="hu-HU" dirty="0" smtClean="0"/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endParaRPr lang="hu-HU" dirty="0" smtClean="0"/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endParaRPr lang="hu-HU" dirty="0" smtClean="0"/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endParaRPr lang="hu-HU" dirty="0" smtClean="0"/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r>
              <a:rPr lang="hu-HU" dirty="0" smtClean="0"/>
              <a:t>   </a:t>
            </a:r>
            <a:r>
              <a:rPr lang="hu-HU" dirty="0" err="1" smtClean="0"/>
              <a:t>u</a:t>
            </a:r>
            <a:r>
              <a:rPr lang="hu-HU" baseline="-25000" dirty="0" err="1" smtClean="0"/>
              <a:t>inst</a:t>
            </a:r>
            <a:r>
              <a:rPr lang="hu-HU" dirty="0" smtClean="0"/>
              <a:t>: lehajlás pillanatnyi (rugalmas) értéke terhek karakterisztikus értékéből!</a:t>
            </a:r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r>
              <a:rPr lang="hu-HU" dirty="0" smtClean="0"/>
              <a:t>   </a:t>
            </a:r>
            <a:r>
              <a:rPr lang="hu-HU" dirty="0" err="1" smtClean="0"/>
              <a:t>k</a:t>
            </a:r>
            <a:r>
              <a:rPr lang="hu-HU" baseline="-25000" dirty="0" err="1" smtClean="0"/>
              <a:t>def</a:t>
            </a:r>
            <a:r>
              <a:rPr lang="hu-HU" dirty="0" smtClean="0"/>
              <a:t>: lassú alakváltozás (kúszás) figyelembe vétele</a:t>
            </a:r>
          </a:p>
        </p:txBody>
      </p:sp>
      <p:sp>
        <p:nvSpPr>
          <p:cNvPr id="26" name="Téglalap 25"/>
          <p:cNvSpPr/>
          <p:nvPr/>
        </p:nvSpPr>
        <p:spPr>
          <a:xfrm>
            <a:off x="611560" y="4581128"/>
            <a:ext cx="835292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SzPct val="90000"/>
              <a:defRPr/>
            </a:pPr>
            <a:r>
              <a:rPr lang="hu-HU" dirty="0" smtClean="0"/>
              <a:t>- pillanatnyi (rugalmas) lehajlás:				</a:t>
            </a:r>
          </a:p>
          <a:p>
            <a:pPr marL="342900" lvl="0" indent="-342900">
              <a:spcBef>
                <a:spcPct val="20000"/>
              </a:spcBef>
              <a:buSzPct val="90000"/>
              <a:defRPr/>
            </a:pPr>
            <a:r>
              <a:rPr lang="hu-HU" dirty="0" smtClean="0"/>
              <a:t>      kéttámaszú tartó + egyenletesen megoszló teher:</a:t>
            </a:r>
          </a:p>
        </p:txBody>
      </p:sp>
    </p:spTree>
    <p:extLst>
      <p:ext uri="{BB962C8B-B14F-4D97-AF65-F5344CB8AC3E}">
        <p14:creationId xmlns:p14="http://schemas.microsoft.com/office/powerpoint/2010/main" xmlns="" val="323078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0"/>
            <a:ext cx="53955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4211960" y="188640"/>
            <a:ext cx="493204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283968" y="210126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ALAKVÁLTOZÁS ELLENŐRZÉSE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212" y="116632"/>
            <a:ext cx="369332" cy="648072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r"/>
            <a:r>
              <a:rPr lang="hu-HU" sz="2400" spc="100" dirty="0" smtClean="0">
                <a:solidFill>
                  <a:schemeClr val="bg1">
                    <a:lumMod val="85000"/>
                  </a:schemeClr>
                </a:solidFill>
              </a:rPr>
              <a:t>FA GERENDÁK VIZSGÁLATAI</a:t>
            </a: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608583" y="332656"/>
            <a:ext cx="8643937" cy="45307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hu-HU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Gerendák lehajlásának határértékei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       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túlemelés(ha van ilyen)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       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pillanatnyi (rugalmas) lehajlás</a:t>
            </a:r>
          </a:p>
          <a:p>
            <a:pPr marL="342900" lvl="0" indent="-342900">
              <a:spcBef>
                <a:spcPct val="20000"/>
              </a:spcBef>
              <a:buSzPct val="90000"/>
            </a:pPr>
            <a:r>
              <a:rPr lang="hu-HU" dirty="0" smtClean="0"/>
              <a:t>	 </a:t>
            </a:r>
            <a:r>
              <a:rPr lang="hu-HU" dirty="0" err="1" smtClean="0"/>
              <a:t>w</a:t>
            </a:r>
            <a:r>
              <a:rPr lang="hu-HU" baseline="-25000" dirty="0" err="1" smtClean="0"/>
              <a:t>fin</a:t>
            </a:r>
            <a:r>
              <a:rPr lang="hu-HU" dirty="0" smtClean="0"/>
              <a:t>	  teljes („végső”) lehajlás 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    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creep</a:t>
            </a:r>
            <a:r>
              <a:rPr lang="hu-HU" dirty="0" smtClean="0"/>
              <a:t> 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kúszási lehajlás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        </a:t>
            </a:r>
            <a:r>
              <a:rPr kumimoji="0" lang="hu-H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</a:t>
            </a:r>
            <a:r>
              <a:rPr kumimoji="0" lang="hu-HU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net</a:t>
            </a:r>
            <a:r>
              <a:rPr kumimoji="0" lang="hu-HU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,fin</a:t>
            </a: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nettó teljes lehajlás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lang="hu-HU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endParaRPr kumimoji="0" lang="hu-H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hu-H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(javasolt határértékek)</a:t>
            </a:r>
          </a:p>
        </p:txBody>
      </p:sp>
      <p:pic>
        <p:nvPicPr>
          <p:cNvPr id="10" name="Picture 9" descr="3"/>
          <p:cNvPicPr>
            <a:picLocks noChangeAspect="1" noChangeArrowheads="1"/>
          </p:cNvPicPr>
          <p:nvPr/>
        </p:nvPicPr>
        <p:blipFill>
          <a:blip r:embed="rId3" cstate="print"/>
          <a:srcRect l="4514" t="32086" r="1540" b="27434"/>
          <a:stretch>
            <a:fillRect/>
          </a:stretch>
        </p:blipFill>
        <p:spPr bwMode="auto">
          <a:xfrm>
            <a:off x="539552" y="2348880"/>
            <a:ext cx="62022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83568" y="1124744"/>
          <a:ext cx="4113676" cy="447452"/>
        </p:xfrm>
        <a:graphic>
          <a:graphicData uri="http://schemas.openxmlformats.org/presentationml/2006/ole">
            <p:oleObj spid="_x0000_s39966" name="Egyenlet" r:id="rId4" imgW="2197100" imgH="241300" progId="Equation.3">
              <p:embed/>
            </p:oleObj>
          </a:graphicData>
        </a:graphic>
      </p:graphicFrame>
      <p:graphicFrame>
        <p:nvGraphicFramePr>
          <p:cNvPr id="12" name="Táblázat 11"/>
          <p:cNvGraphicFramePr>
            <a:graphicFrameLocks noGrp="1"/>
          </p:cNvGraphicFramePr>
          <p:nvPr/>
        </p:nvGraphicFramePr>
        <p:xfrm>
          <a:off x="718939" y="4509120"/>
          <a:ext cx="6805389" cy="1728192"/>
        </p:xfrm>
        <a:graphic>
          <a:graphicData uri="http://schemas.openxmlformats.org/drawingml/2006/table">
            <a:tbl>
              <a:tblPr/>
              <a:tblGrid>
                <a:gridCol w="1766533"/>
                <a:gridCol w="1731299"/>
                <a:gridCol w="1723381"/>
                <a:gridCol w="1584176"/>
              </a:tblGrid>
              <a:tr h="4369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 err="1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hu-HU" sz="1800" baseline="-25000" dirty="0" err="1">
                          <a:latin typeface="Times New Roman"/>
                          <a:ea typeface="Calibri"/>
                          <a:cs typeface="Times New Roman"/>
                        </a:rPr>
                        <a:t>inst</a:t>
                      </a: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 err="1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hu-HU" sz="1800" baseline="-25000" dirty="0" err="1">
                          <a:latin typeface="Times New Roman"/>
                          <a:ea typeface="Calibri"/>
                          <a:cs typeface="Times New Roman"/>
                        </a:rPr>
                        <a:t>net</a:t>
                      </a:r>
                      <a:r>
                        <a:rPr lang="hu-HU" sz="1800" baseline="-25000" dirty="0">
                          <a:latin typeface="Times New Roman"/>
                          <a:ea typeface="Calibri"/>
                          <a:cs typeface="Times New Roman"/>
                        </a:rPr>
                        <a:t>,fin</a:t>
                      </a: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 err="1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hu-HU" sz="1800" baseline="-25000" dirty="0" err="1">
                          <a:latin typeface="Times New Roman"/>
                          <a:ea typeface="Calibri"/>
                          <a:cs typeface="Times New Roman"/>
                        </a:rPr>
                        <a:t>fin</a:t>
                      </a: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Calibri"/>
                          <a:cs typeface="Times New Roman"/>
                        </a:rPr>
                        <a:t>Kéttámaszú tartó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0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Times New Roman"/>
                          <a:ea typeface="Calibri"/>
                          <a:cs typeface="Times New Roman"/>
                        </a:rPr>
                        <a:t>Konzol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5059" name="Object 17"/>
          <p:cNvGraphicFramePr>
            <a:graphicFrameLocks noChangeAspect="1"/>
          </p:cNvGraphicFramePr>
          <p:nvPr/>
        </p:nvGraphicFramePr>
        <p:xfrm>
          <a:off x="2663025" y="5085680"/>
          <a:ext cx="1404919" cy="431552"/>
        </p:xfrm>
        <a:graphic>
          <a:graphicData uri="http://schemas.openxmlformats.org/presentationml/2006/ole">
            <p:oleObj spid="_x0000_s39967" name="Egyenlet" r:id="rId5" imgW="1269449" imgH="393529" progId="Equation.3">
              <p:embed/>
            </p:oleObj>
          </a:graphicData>
        </a:graphic>
      </p:graphicFrame>
      <p:graphicFrame>
        <p:nvGraphicFramePr>
          <p:cNvPr id="45060" name="Object 16"/>
          <p:cNvGraphicFramePr>
            <a:graphicFrameLocks noChangeAspect="1"/>
          </p:cNvGraphicFramePr>
          <p:nvPr/>
        </p:nvGraphicFramePr>
        <p:xfrm>
          <a:off x="4406949" y="5085680"/>
          <a:ext cx="1404919" cy="431552"/>
        </p:xfrm>
        <a:graphic>
          <a:graphicData uri="http://schemas.openxmlformats.org/presentationml/2006/ole">
            <p:oleObj spid="_x0000_s39968" name="Egyenlet" r:id="rId6" imgW="1269449" imgH="393529" progId="Equation.3">
              <p:embed/>
            </p:oleObj>
          </a:graphicData>
        </a:graphic>
      </p:graphicFrame>
      <p:graphicFrame>
        <p:nvGraphicFramePr>
          <p:cNvPr id="45061" name="Object 15"/>
          <p:cNvGraphicFramePr>
            <a:graphicFrameLocks noChangeAspect="1"/>
          </p:cNvGraphicFramePr>
          <p:nvPr/>
        </p:nvGraphicFramePr>
        <p:xfrm>
          <a:off x="6084168" y="5085680"/>
          <a:ext cx="1391611" cy="431552"/>
        </p:xfrm>
        <a:graphic>
          <a:graphicData uri="http://schemas.openxmlformats.org/presentationml/2006/ole">
            <p:oleObj spid="_x0000_s39969" name="Egyenlet" r:id="rId7" imgW="1256755" imgH="393529" progId="Equation.3">
              <p:embed/>
            </p:oleObj>
          </a:graphicData>
        </a:graphic>
      </p:graphicFrame>
      <p:graphicFrame>
        <p:nvGraphicFramePr>
          <p:cNvPr id="45062" name="Object 14"/>
          <p:cNvGraphicFramePr>
            <a:graphicFrameLocks noChangeAspect="1"/>
          </p:cNvGraphicFramePr>
          <p:nvPr/>
        </p:nvGraphicFramePr>
        <p:xfrm>
          <a:off x="2663025" y="5733256"/>
          <a:ext cx="1393214" cy="432048"/>
        </p:xfrm>
        <a:graphic>
          <a:graphicData uri="http://schemas.openxmlformats.org/presentationml/2006/ole">
            <p:oleObj spid="_x0000_s39970" name="Egyenlet" r:id="rId8" imgW="1256755" imgH="393529" progId="Equation.3">
              <p:embed/>
            </p:oleObj>
          </a:graphicData>
        </a:graphic>
      </p:graphicFrame>
      <p:graphicFrame>
        <p:nvGraphicFramePr>
          <p:cNvPr id="45063" name="Object 13"/>
          <p:cNvGraphicFramePr>
            <a:graphicFrameLocks noChangeAspect="1"/>
          </p:cNvGraphicFramePr>
          <p:nvPr/>
        </p:nvGraphicFramePr>
        <p:xfrm>
          <a:off x="4406948" y="5733256"/>
          <a:ext cx="1364665" cy="432048"/>
        </p:xfrm>
        <a:graphic>
          <a:graphicData uri="http://schemas.openxmlformats.org/presentationml/2006/ole">
            <p:oleObj spid="_x0000_s39971" name="Egyenlet" r:id="rId9" imgW="1231366" imgH="393529" progId="Equation.3">
              <p:embed/>
            </p:oleObj>
          </a:graphicData>
        </a:graphic>
      </p:graphicFrame>
      <p:graphicFrame>
        <p:nvGraphicFramePr>
          <p:cNvPr id="45064" name="Object 12"/>
          <p:cNvGraphicFramePr>
            <a:graphicFrameLocks noChangeAspect="1"/>
          </p:cNvGraphicFramePr>
          <p:nvPr/>
        </p:nvGraphicFramePr>
        <p:xfrm>
          <a:off x="6084168" y="5733256"/>
          <a:ext cx="1309469" cy="432048"/>
        </p:xfrm>
        <a:graphic>
          <a:graphicData uri="http://schemas.openxmlformats.org/presentationml/2006/ole">
            <p:oleObj spid="_x0000_s39972" name="Egyenlet" r:id="rId10" imgW="1180588" imgH="39352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4093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4355976" y="188640"/>
            <a:ext cx="4752528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hu-HU" sz="2200" spc="1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hu-HU" sz="2200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2215329" y="5920244"/>
            <a:ext cx="45592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spc="100" dirty="0" smtClean="0"/>
              <a:t>Köszönöm a figyelmet </a:t>
            </a:r>
            <a:r>
              <a:rPr lang="hu-HU" sz="3200" spc="100" dirty="0" smtClean="0">
                <a:sym typeface="Wingdings" panose="05000000000000000000" pitchFamily="2" charset="2"/>
              </a:rPr>
              <a:t></a:t>
            </a:r>
            <a:endParaRPr lang="hu-HU" sz="3200" spc="100" dirty="0"/>
          </a:p>
        </p:txBody>
      </p:sp>
      <p:pic>
        <p:nvPicPr>
          <p:cNvPr id="34818" name="Picture 2" descr="Képtalálat a következőre: „forest”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27" r="13249"/>
          <a:stretch/>
        </p:blipFill>
        <p:spPr bwMode="auto">
          <a:xfrm>
            <a:off x="107504" y="620688"/>
            <a:ext cx="8928992" cy="520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410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2949</TotalTime>
  <Words>1296</Words>
  <Application>Microsoft Office PowerPoint</Application>
  <PresentationFormat>Diavetítés a képernyőre (4:3 oldalarány)</PresentationFormat>
  <Paragraphs>468</Paragraphs>
  <Slides>28</Slides>
  <Notes>4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28</vt:i4>
      </vt:variant>
    </vt:vector>
  </HeadingPairs>
  <TitlesOfParts>
    <vt:vector size="31" baseType="lpstr">
      <vt:lpstr>Office-téma</vt:lpstr>
      <vt:lpstr>Equation</vt:lpstr>
      <vt:lpstr>Egyenlet</vt:lpstr>
      <vt:lpstr>1. dia</vt:lpstr>
      <vt:lpstr>              A FA MAKROSZKÓPOS     ÉS    MIKROSZKÓPOS SZERKEZETE             A FA KÉMIAI ÖSSZETÉTELE  C  ~50%  O  ~43%  H    ~6%       egyéb    ~1% vegyületei: cellulóz       hemicellulóz      lignin      egyéb szerves vegyületek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Scheck Rómeó</dc:creator>
  <cp:lastModifiedBy>Tengely Mérnökiroda</cp:lastModifiedBy>
  <cp:revision>243</cp:revision>
  <dcterms:created xsi:type="dcterms:W3CDTF">2013-06-07T10:31:02Z</dcterms:created>
  <dcterms:modified xsi:type="dcterms:W3CDTF">2018-09-17T16:16:40Z</dcterms:modified>
</cp:coreProperties>
</file>