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08" r:id="rId4"/>
    <p:sldId id="323" r:id="rId5"/>
    <p:sldId id="307" r:id="rId6"/>
    <p:sldId id="309" r:id="rId7"/>
    <p:sldId id="316" r:id="rId8"/>
    <p:sldId id="310" r:id="rId9"/>
    <p:sldId id="311" r:id="rId10"/>
    <p:sldId id="317" r:id="rId11"/>
    <p:sldId id="312" r:id="rId12"/>
    <p:sldId id="313" r:id="rId13"/>
    <p:sldId id="314" r:id="rId14"/>
    <p:sldId id="315" r:id="rId15"/>
    <p:sldId id="321" r:id="rId16"/>
    <p:sldId id="319" r:id="rId17"/>
    <p:sldId id="320" r:id="rId18"/>
    <p:sldId id="322" r:id="rId19"/>
    <p:sldId id="292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1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9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34.wmf"/><Relationship Id="rId2" Type="http://schemas.openxmlformats.org/officeDocument/2006/relationships/image" Target="../media/image24.wmf"/><Relationship Id="rId1" Type="http://schemas.openxmlformats.org/officeDocument/2006/relationships/image" Target="../media/image21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5.wmf"/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5.wmf"/><Relationship Id="rId1" Type="http://schemas.openxmlformats.org/officeDocument/2006/relationships/image" Target="../media/image37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5.wmf"/><Relationship Id="rId2" Type="http://schemas.openxmlformats.org/officeDocument/2006/relationships/image" Target="../media/image24.wmf"/><Relationship Id="rId1" Type="http://schemas.openxmlformats.org/officeDocument/2006/relationships/image" Target="../media/image20.wmf"/><Relationship Id="rId6" Type="http://schemas.openxmlformats.org/officeDocument/2006/relationships/image" Target="../media/image54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CE689-AE29-4011-8096-6A6877871427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44785-C8E1-4D37-B55D-41F0B57DBD4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6600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7D640-8F5A-4A24-879C-D5EDDF89B6E9}" type="datetimeFigureOut">
              <a:rPr lang="hu-HU" smtClean="0"/>
              <a:pPr/>
              <a:t>2016. 10. 12.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jpeg"/><Relationship Id="rId5" Type="http://schemas.openxmlformats.org/officeDocument/2006/relationships/image" Target="../media/image22.wmf"/><Relationship Id="rId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29.wmf"/><Relationship Id="rId3" Type="http://schemas.openxmlformats.org/officeDocument/2006/relationships/image" Target="../media/image22.wmf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8.wmf"/><Relationship Id="rId20" Type="http://schemas.openxmlformats.org/officeDocument/2006/relationships/image" Target="../media/image33.jpeg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20.wmf"/><Relationship Id="rId5" Type="http://schemas.openxmlformats.org/officeDocument/2006/relationships/image" Target="../media/image21.wmf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25.wmf"/><Relationship Id="rId19" Type="http://schemas.openxmlformats.org/officeDocument/2006/relationships/image" Target="../media/image32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7.wmf"/><Relationship Id="rId22" Type="http://schemas.openxmlformats.org/officeDocument/2006/relationships/image" Target="../media/image3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34.wmf"/><Relationship Id="rId3" Type="http://schemas.openxmlformats.org/officeDocument/2006/relationships/image" Target="../media/image22.wmf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8.wmf"/><Relationship Id="rId20" Type="http://schemas.openxmlformats.org/officeDocument/2006/relationships/image" Target="../media/image30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21.wmf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25.wmf"/><Relationship Id="rId19" Type="http://schemas.openxmlformats.org/officeDocument/2006/relationships/oleObject" Target="../embeddings/oleObject19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21.bin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7.wmf"/><Relationship Id="rId9" Type="http://schemas.openxmlformats.org/officeDocument/2006/relationships/image" Target="../media/image3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4.bin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11" Type="http://schemas.openxmlformats.org/officeDocument/2006/relationships/image" Target="../media/image39.wmf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37.wmf"/><Relationship Id="rId9" Type="http://schemas.openxmlformats.org/officeDocument/2006/relationships/image" Target="../media/image3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43.wmf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4.wmf"/><Relationship Id="rId5" Type="http://schemas.openxmlformats.org/officeDocument/2006/relationships/image" Target="../media/image40.wmf"/><Relationship Id="rId10" Type="http://schemas.openxmlformats.org/officeDocument/2006/relationships/image" Target="../media/image42.wmf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6.wmf"/><Relationship Id="rId11" Type="http://schemas.openxmlformats.org/officeDocument/2006/relationships/image" Target="../media/image48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47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27.wmf"/><Relationship Id="rId3" Type="http://schemas.openxmlformats.org/officeDocument/2006/relationships/oleObject" Target="../embeddings/oleObject35.bin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26.wmf"/><Relationship Id="rId5" Type="http://schemas.openxmlformats.org/officeDocument/2006/relationships/image" Target="../media/image56.wmf"/><Relationship Id="rId15" Type="http://schemas.openxmlformats.org/officeDocument/2006/relationships/image" Target="../media/image54.wmf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20.wmf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4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62.png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12" Type="http://schemas.openxmlformats.org/officeDocument/2006/relationships/image" Target="../media/image6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9.wmf"/><Relationship Id="rId1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69.png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6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6.wmf"/><Relationship Id="rId11" Type="http://schemas.openxmlformats.org/officeDocument/2006/relationships/image" Target="../media/image68.wmf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48.bin"/><Relationship Id="rId4" Type="http://schemas.openxmlformats.org/officeDocument/2006/relationships/image" Target="../media/image70.wmf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églalap 21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Szövegdoboz 22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200" dirty="0" smtClean="0">
                <a:solidFill>
                  <a:schemeClr val="bg1">
                    <a:lumMod val="85000"/>
                  </a:schemeClr>
                </a:solidFill>
              </a:rPr>
              <a:t>TARTÓSZERKEZETEK V.</a:t>
            </a:r>
            <a:endParaRPr lang="hu-HU" sz="2400" spc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Cím 1"/>
          <p:cNvSpPr txBox="1">
            <a:spLocks/>
          </p:cNvSpPr>
          <p:nvPr/>
        </p:nvSpPr>
        <p:spPr>
          <a:xfrm>
            <a:off x="611560" y="2348880"/>
            <a:ext cx="8460432" cy="1080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800" i="1" spc="100" noProof="0" dirty="0" smtClean="0">
                <a:latin typeface="+mj-lt"/>
                <a:ea typeface="+mj-ea"/>
                <a:cs typeface="+mj-cs"/>
              </a:rPr>
              <a:t>Fa oszlopok/nyomott elemek méretezése</a:t>
            </a:r>
            <a:endParaRPr kumimoji="0" lang="hu-H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http://woodcon.lv/images/gallery/complex17/jumta_konstrukcij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9958" y="4509120"/>
            <a:ext cx="4288546" cy="2178582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RÚD </a:t>
            </a:r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  <a:sym typeface="Symbol"/>
              </a:rPr>
              <a:t> RÁCSOS TARTÓ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" name="Picture 2" descr="https://encrypted-tbn3.gstatic.com/images?q=tbn:ANd9GcT7p7oYfi37lBMLXGeXnlmGkt_-HPOOXV15QAlbiHeRrzW4vwx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3" y="746362"/>
            <a:ext cx="2808312" cy="222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tippingmar.com/uploads/slides/WoodTrussStrawBaleWall13119758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 r="18978"/>
          <a:stretch/>
        </p:blipFill>
        <p:spPr bwMode="auto">
          <a:xfrm>
            <a:off x="6228184" y="624829"/>
            <a:ext cx="27051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encrypted-tbn0.gstatic.com/images?q=tbn:ANd9GcSBD6Y1meZS-8mpjKkZz7CQSCwD51qiSm7aAEoo0ICjod8mpcw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3" y="2543133"/>
            <a:ext cx="2826838" cy="21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s://encrypted-tbn2.gstatic.com/images?q=tbn:ANd9GcQmB082Xp1IQo-QxDUl379aNvZ1d5J7c988I_6RiyUzKggxCaqOEw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276872"/>
            <a:ext cx="2287141" cy="228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://www.structural-wood.com/images/Goose_Truss_Connecti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3312368" cy="251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artalom helye 2"/>
          <p:cNvSpPr txBox="1">
            <a:spLocks/>
          </p:cNvSpPr>
          <p:nvPr/>
        </p:nvSpPr>
        <p:spPr>
          <a:xfrm>
            <a:off x="3635896" y="908720"/>
            <a:ext cx="2531715" cy="50405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8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Hol találkozhatunk velünk?</a:t>
            </a: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6" name="Picture 6" descr="http://www.wbsinc.org/images/product_wood_truss.jpg"/>
          <p:cNvPicPr>
            <a:picLocks noChangeAspect="1" noChangeArrowheads="1"/>
          </p:cNvPicPr>
          <p:nvPr/>
        </p:nvPicPr>
        <p:blipFill>
          <a:blip r:embed="rId8" cstate="print"/>
          <a:srcRect b="16533"/>
          <a:stretch>
            <a:fillRect/>
          </a:stretch>
        </p:blipFill>
        <p:spPr bwMode="auto">
          <a:xfrm>
            <a:off x="755576" y="4612971"/>
            <a:ext cx="4536504" cy="1929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8" name="Picture 6" descr="http://www.mayteto.hu/mayteto/images/szeglemezes_technologia_02.JPG"/>
          <p:cNvPicPr>
            <a:picLocks noChangeAspect="1" noChangeArrowheads="1"/>
          </p:cNvPicPr>
          <p:nvPr/>
        </p:nvPicPr>
        <p:blipFill>
          <a:blip r:embed="rId2" cstate="print"/>
          <a:srcRect l="1875" t="7500" r="9180" b="22891"/>
          <a:stretch>
            <a:fillRect/>
          </a:stretch>
        </p:blipFill>
        <p:spPr bwMode="auto">
          <a:xfrm>
            <a:off x="5796136" y="4149080"/>
            <a:ext cx="3312368" cy="1944216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SZEGLEMEZES </a:t>
            </a:r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  <a:sym typeface="Symbol"/>
              </a:rPr>
              <a:t>RÁCSOS TARTÓK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4994" name="Picture 2" descr="http://www.glosford.co.uk/images/latest-news-wyre-forest-1.jpg"/>
          <p:cNvPicPr>
            <a:picLocks noChangeAspect="1" noChangeArrowheads="1"/>
          </p:cNvPicPr>
          <p:nvPr/>
        </p:nvPicPr>
        <p:blipFill>
          <a:blip r:embed="rId3" cstate="print"/>
          <a:srcRect l="7376" t="7363" r="4118" b="16547"/>
          <a:stretch>
            <a:fillRect/>
          </a:stretch>
        </p:blipFill>
        <p:spPr bwMode="auto">
          <a:xfrm>
            <a:off x="5652120" y="620688"/>
            <a:ext cx="3312368" cy="2139238"/>
          </a:xfrm>
          <a:prstGeom prst="rect">
            <a:avLst/>
          </a:prstGeom>
          <a:noFill/>
        </p:spPr>
      </p:pic>
      <p:pic>
        <p:nvPicPr>
          <p:cNvPr id="84996" name="Picture 4" descr="Szeglemez 3"/>
          <p:cNvPicPr>
            <a:picLocks noChangeAspect="1" noChangeArrowheads="1"/>
          </p:cNvPicPr>
          <p:nvPr/>
        </p:nvPicPr>
        <p:blipFill>
          <a:blip r:embed="rId4" cstate="print"/>
          <a:srcRect l="13393" b="7143"/>
          <a:stretch>
            <a:fillRect/>
          </a:stretch>
        </p:blipFill>
        <p:spPr bwMode="auto">
          <a:xfrm>
            <a:off x="4932040" y="5389631"/>
            <a:ext cx="1826049" cy="1468369"/>
          </a:xfrm>
          <a:prstGeom prst="rect">
            <a:avLst/>
          </a:prstGeom>
          <a:noFill/>
        </p:spPr>
      </p:pic>
      <p:pic>
        <p:nvPicPr>
          <p:cNvPr id="85000" name="Picture 8" descr="http://www.mayteto.hu/mayteto/images/gyartas_es_epites_06.JPG"/>
          <p:cNvPicPr>
            <a:picLocks noChangeAspect="1" noChangeArrowheads="1"/>
          </p:cNvPicPr>
          <p:nvPr/>
        </p:nvPicPr>
        <p:blipFill>
          <a:blip r:embed="rId5" cstate="print"/>
          <a:srcRect l="4725" t="5040" r="3611" b="22220"/>
          <a:stretch>
            <a:fillRect/>
          </a:stretch>
        </p:blipFill>
        <p:spPr bwMode="auto">
          <a:xfrm>
            <a:off x="5580112" y="2492896"/>
            <a:ext cx="3240360" cy="1928544"/>
          </a:xfrm>
          <a:prstGeom prst="rect">
            <a:avLst/>
          </a:prstGeom>
          <a:noFill/>
        </p:spPr>
      </p:pic>
      <p:pic>
        <p:nvPicPr>
          <p:cNvPr id="85001" name="Picture 9"/>
          <p:cNvPicPr>
            <a:picLocks noChangeAspect="1" noChangeArrowheads="1"/>
          </p:cNvPicPr>
          <p:nvPr/>
        </p:nvPicPr>
        <p:blipFill>
          <a:blip r:embed="rId6" cstate="print"/>
          <a:srcRect l="12449" t="34078" r="64307" b="50172"/>
          <a:stretch>
            <a:fillRect/>
          </a:stretch>
        </p:blipFill>
        <p:spPr bwMode="auto">
          <a:xfrm>
            <a:off x="611560" y="476672"/>
            <a:ext cx="302433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10"/>
          <p:cNvPicPr>
            <a:picLocks noChangeAspect="1" noChangeArrowheads="1"/>
          </p:cNvPicPr>
          <p:nvPr/>
        </p:nvPicPr>
        <p:blipFill>
          <a:blip r:embed="rId7" cstate="print"/>
          <a:srcRect l="13473" t="36219" r="61069" b="47047"/>
          <a:stretch>
            <a:fillRect/>
          </a:stretch>
        </p:blipFill>
        <p:spPr bwMode="auto">
          <a:xfrm>
            <a:off x="2195736" y="1700808"/>
            <a:ext cx="331236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3" name="Picture 11"/>
          <p:cNvPicPr>
            <a:picLocks noChangeAspect="1" noChangeArrowheads="1"/>
          </p:cNvPicPr>
          <p:nvPr/>
        </p:nvPicPr>
        <p:blipFill>
          <a:blip r:embed="rId8" cstate="print"/>
          <a:srcRect l="13473" t="39172" r="60515" b="50984"/>
          <a:stretch>
            <a:fillRect/>
          </a:stretch>
        </p:blipFill>
        <p:spPr bwMode="auto">
          <a:xfrm>
            <a:off x="611560" y="2996952"/>
            <a:ext cx="338437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5" name="Picture 13"/>
          <p:cNvPicPr>
            <a:picLocks noChangeAspect="1" noChangeArrowheads="1"/>
          </p:cNvPicPr>
          <p:nvPr/>
        </p:nvPicPr>
        <p:blipFill>
          <a:blip r:embed="rId9" cstate="print"/>
          <a:srcRect l="13473" t="32281" r="60516" b="43110"/>
          <a:stretch>
            <a:fillRect/>
          </a:stretch>
        </p:blipFill>
        <p:spPr bwMode="auto">
          <a:xfrm>
            <a:off x="611560" y="5472802"/>
            <a:ext cx="2520280" cy="134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4" name="Picture 12"/>
          <p:cNvPicPr>
            <a:picLocks noChangeAspect="1" noChangeArrowheads="1"/>
          </p:cNvPicPr>
          <p:nvPr/>
        </p:nvPicPr>
        <p:blipFill>
          <a:blip r:embed="rId10" cstate="print"/>
          <a:srcRect l="13836" t="32453" r="60706" b="42938"/>
          <a:stretch>
            <a:fillRect/>
          </a:stretch>
        </p:blipFill>
        <p:spPr bwMode="auto">
          <a:xfrm>
            <a:off x="2555776" y="3789040"/>
            <a:ext cx="2952328" cy="1604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Szövegdoboz 23"/>
          <p:cNvSpPr txBox="1"/>
          <p:nvPr/>
        </p:nvSpPr>
        <p:spPr>
          <a:xfrm>
            <a:off x="3707904" y="602104"/>
            <a:ext cx="122413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dirty="0" smtClean="0"/>
              <a:t>rácsos tartó</a:t>
            </a:r>
          </a:p>
          <a:p>
            <a:r>
              <a:rPr lang="hu-HU" sz="1600" dirty="0" smtClean="0"/>
              <a:t>L = 4 - 25 m </a:t>
            </a:r>
            <a:endParaRPr lang="hu-HU" sz="1600" dirty="0"/>
          </a:p>
        </p:txBody>
      </p:sp>
      <p:sp>
        <p:nvSpPr>
          <p:cNvPr id="25" name="Szövegdoboz 24"/>
          <p:cNvSpPr txBox="1"/>
          <p:nvPr/>
        </p:nvSpPr>
        <p:spPr>
          <a:xfrm>
            <a:off x="611560" y="1700808"/>
            <a:ext cx="32403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dirty="0" smtClean="0"/>
              <a:t>rácsos tartó törtvonalú alsó övrúddal</a:t>
            </a:r>
          </a:p>
          <a:p>
            <a:r>
              <a:rPr lang="hu-HU" sz="1600" dirty="0" smtClean="0"/>
              <a:t>(nagy belmagasság esetén)</a:t>
            </a:r>
          </a:p>
          <a:p>
            <a:r>
              <a:rPr lang="hu-HU" sz="1600" dirty="0" smtClean="0"/>
              <a:t>             L = 6 - 20 m 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4067944" y="3080573"/>
            <a:ext cx="14401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dirty="0" smtClean="0"/>
              <a:t>párhuzamos övű</a:t>
            </a:r>
          </a:p>
          <a:p>
            <a:pPr algn="ctr"/>
            <a:r>
              <a:rPr lang="hu-HU" sz="1600" dirty="0" smtClean="0"/>
              <a:t>L = 6 - 30 m 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3419872" y="4509120"/>
            <a:ext cx="129614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hu-HU" sz="1600" dirty="0" smtClean="0"/>
              <a:t>csarnok típus</a:t>
            </a:r>
          </a:p>
          <a:p>
            <a:pPr algn="ctr"/>
            <a:r>
              <a:rPr lang="hu-HU" sz="1600" dirty="0" smtClean="0"/>
              <a:t>L = 10 - 20 m 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3131840" y="5589240"/>
            <a:ext cx="14401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dirty="0" smtClean="0"/>
              <a:t>tetőtér beépítés</a:t>
            </a:r>
          </a:p>
          <a:p>
            <a:pPr algn="ctr"/>
            <a:r>
              <a:rPr lang="hu-HU" sz="1600" dirty="0" smtClean="0"/>
              <a:t>L = 6 - 13 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SZEGLEMEZES </a:t>
            </a:r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  <a:sym typeface="Symbol"/>
              </a:rPr>
              <a:t>RÁCSOS TARTÓK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4994" name="Picture 2" descr="http://www.glosford.co.uk/images/latest-news-wyre-forest-1.jpg"/>
          <p:cNvPicPr>
            <a:picLocks noChangeAspect="1" noChangeArrowheads="1"/>
          </p:cNvPicPr>
          <p:nvPr/>
        </p:nvPicPr>
        <p:blipFill>
          <a:blip r:embed="rId2" cstate="print"/>
          <a:srcRect l="7376" t="7363" r="4118" b="16547"/>
          <a:stretch>
            <a:fillRect/>
          </a:stretch>
        </p:blipFill>
        <p:spPr bwMode="auto">
          <a:xfrm>
            <a:off x="5652120" y="620688"/>
            <a:ext cx="3312368" cy="2139238"/>
          </a:xfrm>
          <a:prstGeom prst="rect">
            <a:avLst/>
          </a:prstGeom>
          <a:noFill/>
        </p:spPr>
      </p:pic>
      <p:pic>
        <p:nvPicPr>
          <p:cNvPr id="84996" name="Picture 4" descr="Szeglemez 3"/>
          <p:cNvPicPr>
            <a:picLocks noChangeAspect="1" noChangeArrowheads="1"/>
          </p:cNvPicPr>
          <p:nvPr/>
        </p:nvPicPr>
        <p:blipFill>
          <a:blip r:embed="rId3" cstate="print"/>
          <a:srcRect l="13393" b="7143"/>
          <a:stretch>
            <a:fillRect/>
          </a:stretch>
        </p:blipFill>
        <p:spPr bwMode="auto">
          <a:xfrm>
            <a:off x="7140703" y="5336185"/>
            <a:ext cx="1826049" cy="1468369"/>
          </a:xfrm>
          <a:prstGeom prst="rect">
            <a:avLst/>
          </a:prstGeom>
          <a:noFill/>
        </p:spPr>
      </p:pic>
      <p:pic>
        <p:nvPicPr>
          <p:cNvPr id="2" name="Kép 1"/>
          <p:cNvPicPr>
            <a:picLocks noChangeAspect="1"/>
          </p:cNvPicPr>
          <p:nvPr/>
        </p:nvPicPr>
        <p:blipFill rotWithShape="1">
          <a:blip r:embed="rId4"/>
          <a:srcRect l="31649" t="15914" r="32643" b="33591"/>
          <a:stretch/>
        </p:blipFill>
        <p:spPr>
          <a:xfrm>
            <a:off x="645914" y="583072"/>
            <a:ext cx="4214879" cy="335274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/>
          <a:srcRect l="32208" t="24334" r="32364" b="29859"/>
          <a:stretch/>
        </p:blipFill>
        <p:spPr>
          <a:xfrm>
            <a:off x="4358240" y="2420888"/>
            <a:ext cx="4170354" cy="303298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6"/>
          <a:srcRect l="32148" t="20965" r="32492" b="33740"/>
          <a:stretch/>
        </p:blipFill>
        <p:spPr>
          <a:xfrm>
            <a:off x="1084072" y="3871559"/>
            <a:ext cx="4057832" cy="292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6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artalom helye 2"/>
          <p:cNvSpPr txBox="1">
            <a:spLocks/>
          </p:cNvSpPr>
          <p:nvPr/>
        </p:nvSpPr>
        <p:spPr>
          <a:xfrm>
            <a:off x="571253" y="620688"/>
            <a:ext cx="5008859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Központosan nyomott oszlop vizsgálata:</a:t>
            </a:r>
            <a:endParaRPr kumimoji="0" lang="hu-HU" sz="1050" b="1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szilárdsági vizsgálat: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255439"/>
              </p:ext>
            </p:extLst>
          </p:nvPr>
        </p:nvGraphicFramePr>
        <p:xfrm>
          <a:off x="5652120" y="1052736"/>
          <a:ext cx="157108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0" name="Equation" r:id="rId3" imgW="876300" imgH="241300" progId="Equation.3">
                  <p:embed/>
                </p:oleObj>
              </mc:Choice>
              <mc:Fallback>
                <p:oleObj name="Equation" r:id="rId3" imgW="876300" imgH="2413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052736"/>
                        <a:ext cx="1571083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Kép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2" t="14100" r="68021" b="10022"/>
          <a:stretch/>
        </p:blipFill>
        <p:spPr>
          <a:xfrm>
            <a:off x="755577" y="1052736"/>
            <a:ext cx="758763" cy="3672408"/>
          </a:xfrm>
          <a:prstGeom prst="rect">
            <a:avLst/>
          </a:prstGeom>
        </p:spPr>
      </p:pic>
      <p:pic>
        <p:nvPicPr>
          <p:cNvPr id="14" name="Picture 8" descr="http://www.americanpoleandtimber.com/img/70_ft_timber_truss_close-up-BIG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5" r="596" b="21319"/>
          <a:stretch/>
        </p:blipFill>
        <p:spPr bwMode="auto">
          <a:xfrm>
            <a:off x="1763688" y="2564904"/>
            <a:ext cx="7056784" cy="203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llipszis 14"/>
          <p:cNvSpPr/>
          <p:nvPr/>
        </p:nvSpPr>
        <p:spPr>
          <a:xfrm>
            <a:off x="5292080" y="2924944"/>
            <a:ext cx="504056" cy="1368152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Jobbra nyíl 15"/>
          <p:cNvSpPr/>
          <p:nvPr/>
        </p:nvSpPr>
        <p:spPr>
          <a:xfrm rot="5400000">
            <a:off x="5328084" y="245689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Jobbra nyíl 16"/>
          <p:cNvSpPr/>
          <p:nvPr/>
        </p:nvSpPr>
        <p:spPr>
          <a:xfrm rot="5400000">
            <a:off x="6696236" y="2888940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Jobbra nyíl 17"/>
          <p:cNvSpPr/>
          <p:nvPr/>
        </p:nvSpPr>
        <p:spPr>
          <a:xfrm rot="5400000">
            <a:off x="3887924" y="281693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Jobbra nyíl 18"/>
          <p:cNvSpPr/>
          <p:nvPr/>
        </p:nvSpPr>
        <p:spPr>
          <a:xfrm rot="5400000">
            <a:off x="7848364" y="317697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Jobbra nyíl 19"/>
          <p:cNvSpPr/>
          <p:nvPr/>
        </p:nvSpPr>
        <p:spPr>
          <a:xfrm rot="5400000">
            <a:off x="2159732" y="317697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1" name="Object 39"/>
          <p:cNvGraphicFramePr>
            <a:graphicFrameLocks noChangeAspect="1"/>
          </p:cNvGraphicFramePr>
          <p:nvPr/>
        </p:nvGraphicFramePr>
        <p:xfrm>
          <a:off x="3347864" y="1556792"/>
          <a:ext cx="5668537" cy="649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1" name="Equation" r:id="rId7" imgW="3860800" imgH="444500" progId="Equation.3">
                  <p:embed/>
                </p:oleObj>
              </mc:Choice>
              <mc:Fallback>
                <p:oleObj name="Equation" r:id="rId7" imgW="3860800" imgH="444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1556792"/>
                        <a:ext cx="5668537" cy="6499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artalom helye 2"/>
          <p:cNvSpPr txBox="1">
            <a:spLocks/>
          </p:cNvSpPr>
          <p:nvPr/>
        </p:nvSpPr>
        <p:spPr>
          <a:xfrm>
            <a:off x="535757" y="620688"/>
            <a:ext cx="8572747" cy="302433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Központosan nyomott oszlop vizsgálata:</a:t>
            </a:r>
            <a:endParaRPr kumimoji="0" lang="hu-HU" sz="1050" b="1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szilárdsági vizsgálat: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stabilitás-vizsgálat (kihajlás-vizsgálat):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hu-H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hu-HU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cy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; </a:t>
            </a:r>
            <a:r>
              <a:rPr kumimoji="0" lang="hu-H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hu-HU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cz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: kihajlás miatti csökkentő tényező</a:t>
            </a: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pic>
        <p:nvPicPr>
          <p:cNvPr id="23" name="Kép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2" t="14100" r="68021" b="10022"/>
          <a:stretch/>
        </p:blipFill>
        <p:spPr>
          <a:xfrm>
            <a:off x="539553" y="908720"/>
            <a:ext cx="758763" cy="3672408"/>
          </a:xfrm>
          <a:prstGeom prst="rect">
            <a:avLst/>
          </a:prstGeom>
        </p:spPr>
      </p:pic>
      <p:graphicFrame>
        <p:nvGraphicFramePr>
          <p:cNvPr id="24" name="Objektum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213529"/>
              </p:ext>
            </p:extLst>
          </p:nvPr>
        </p:nvGraphicFramePr>
        <p:xfrm>
          <a:off x="3409882" y="1412776"/>
          <a:ext cx="562661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2" name="Equation" r:id="rId4" imgW="3860800" imgH="444500" progId="Equation.3">
                  <p:embed/>
                </p:oleObj>
              </mc:Choice>
              <mc:Fallback>
                <p:oleObj name="Equation" r:id="rId4" imgW="3860800" imgH="444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882" y="1412776"/>
                        <a:ext cx="5626614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Kép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6" t="5319" r="37188" b="7533"/>
          <a:stretch/>
        </p:blipFill>
        <p:spPr>
          <a:xfrm>
            <a:off x="1298316" y="941486"/>
            <a:ext cx="1966072" cy="3624907"/>
          </a:xfrm>
          <a:prstGeom prst="rect">
            <a:avLst/>
          </a:prstGeom>
        </p:spPr>
      </p:pic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313215"/>
              </p:ext>
            </p:extLst>
          </p:nvPr>
        </p:nvGraphicFramePr>
        <p:xfrm>
          <a:off x="3563888" y="2492896"/>
          <a:ext cx="213854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3" name="Equation" r:id="rId7" imgW="1257300" imgH="508000" progId="Equation.3">
                  <p:embed/>
                </p:oleObj>
              </mc:Choice>
              <mc:Fallback>
                <p:oleObj name="Equation" r:id="rId7" imgW="1257300" imgH="508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492896"/>
                        <a:ext cx="2138548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um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022451"/>
              </p:ext>
            </p:extLst>
          </p:nvPr>
        </p:nvGraphicFramePr>
        <p:xfrm>
          <a:off x="5796135" y="2708920"/>
          <a:ext cx="2646015" cy="424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4" name="Equation" r:id="rId9" imgW="1497950" imgH="241195" progId="Equation.3">
                  <p:embed/>
                </p:oleObj>
              </mc:Choice>
              <mc:Fallback>
                <p:oleObj name="Equation" r:id="rId9" imgW="1497950" imgH="24119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5" y="2708920"/>
                        <a:ext cx="2646015" cy="424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ktum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901005"/>
              </p:ext>
            </p:extLst>
          </p:nvPr>
        </p:nvGraphicFramePr>
        <p:xfrm>
          <a:off x="3419872" y="3789040"/>
          <a:ext cx="220675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5" name="Equation" r:id="rId11" imgW="1511300" imgH="495300" progId="Equation.3">
                  <p:embed/>
                </p:oleObj>
              </mc:Choice>
              <mc:Fallback>
                <p:oleObj name="Equation" r:id="rId11" imgW="1511300" imgH="4953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789040"/>
                        <a:ext cx="2206759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ktum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705393"/>
              </p:ext>
            </p:extLst>
          </p:nvPr>
        </p:nvGraphicFramePr>
        <p:xfrm>
          <a:off x="5787521" y="4221088"/>
          <a:ext cx="1664799" cy="721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6" name="Equation" r:id="rId13" imgW="1168400" imgH="508000" progId="Equation.3">
                  <p:embed/>
                </p:oleObj>
              </mc:Choice>
              <mc:Fallback>
                <p:oleObj name="Equation" r:id="rId13" imgW="1168400" imgH="508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7521" y="4221088"/>
                        <a:ext cx="1664799" cy="721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ktum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132949"/>
              </p:ext>
            </p:extLst>
          </p:nvPr>
        </p:nvGraphicFramePr>
        <p:xfrm>
          <a:off x="5763810" y="3717032"/>
          <a:ext cx="3056662" cy="362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7" name="Egyenlet" r:id="rId15" imgW="2171700" imgH="254000" progId="Equation.3">
                  <p:embed/>
                </p:oleObj>
              </mc:Choice>
              <mc:Fallback>
                <p:oleObj name="Egyenlet" r:id="rId15" imgW="2171700" imgH="2540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3810" y="3717032"/>
                        <a:ext cx="3056662" cy="3625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ktum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603072"/>
              </p:ext>
            </p:extLst>
          </p:nvPr>
        </p:nvGraphicFramePr>
        <p:xfrm>
          <a:off x="2699792" y="4869160"/>
          <a:ext cx="3197298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8" name="Egyenlet" r:id="rId17" imgW="2184400" imgH="1206500" progId="Equation.3">
                  <p:embed/>
                </p:oleObj>
              </mc:Choice>
              <mc:Fallback>
                <p:oleObj name="Egyenlet" r:id="rId17" imgW="2184400" imgH="12065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869160"/>
                        <a:ext cx="3197298" cy="18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Kép 31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9" t="18018" r="42604" b="10807"/>
          <a:stretch/>
        </p:blipFill>
        <p:spPr>
          <a:xfrm>
            <a:off x="971600" y="4509120"/>
            <a:ext cx="1584176" cy="2043228"/>
          </a:xfrm>
          <a:prstGeom prst="rect">
            <a:avLst/>
          </a:prstGeom>
        </p:spPr>
      </p:pic>
      <p:pic>
        <p:nvPicPr>
          <p:cNvPr id="33" name="Picture 44" descr="Fájl:Wsp-wyb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9"/>
          <a:stretch/>
        </p:blipFill>
        <p:spPr bwMode="auto">
          <a:xfrm>
            <a:off x="6228184" y="5299666"/>
            <a:ext cx="2808313" cy="143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6027" name="Object 11"/>
          <p:cNvGraphicFramePr>
            <a:graphicFrameLocks noChangeAspect="1"/>
          </p:cNvGraphicFramePr>
          <p:nvPr/>
        </p:nvGraphicFramePr>
        <p:xfrm>
          <a:off x="7588250" y="4183063"/>
          <a:ext cx="139065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9" name="Equation" r:id="rId21" imgW="1130040" imgH="711000" progId="Equation.3">
                  <p:embed/>
                </p:oleObj>
              </mc:Choice>
              <mc:Fallback>
                <p:oleObj name="Equation" r:id="rId21" imgW="1130040" imgH="7110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0" y="4183063"/>
                        <a:ext cx="1390650" cy="862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164755"/>
              </p:ext>
            </p:extLst>
          </p:nvPr>
        </p:nvGraphicFramePr>
        <p:xfrm>
          <a:off x="5508104" y="1052736"/>
          <a:ext cx="1571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0" name="Equation" r:id="rId23" imgW="876300" imgH="241300" progId="Equation.3">
                  <p:embed/>
                </p:oleObj>
              </mc:Choice>
              <mc:Fallback>
                <p:oleObj name="Equation" r:id="rId23" imgW="876300" imgH="241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1052736"/>
                        <a:ext cx="15716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artalom helye 2"/>
          <p:cNvSpPr txBox="1">
            <a:spLocks/>
          </p:cNvSpPr>
          <p:nvPr/>
        </p:nvSpPr>
        <p:spPr>
          <a:xfrm>
            <a:off x="535757" y="620688"/>
            <a:ext cx="8572747" cy="302433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Központosan nyomott oszlop vizsgálata:</a:t>
            </a:r>
            <a:endParaRPr kumimoji="0" lang="hu-HU" sz="1050" b="1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szilárdsági vizsgálat: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stabilitás-vizsgálat (kihajlás-vizsgálat):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hu-H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hu-HU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cy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; </a:t>
            </a:r>
            <a:r>
              <a:rPr kumimoji="0" lang="hu-H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hu-HU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cz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: kihajlás miatti csökkentő tényező</a:t>
            </a: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pic>
        <p:nvPicPr>
          <p:cNvPr id="23" name="Kép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2" t="14100" r="68021" b="10022"/>
          <a:stretch/>
        </p:blipFill>
        <p:spPr>
          <a:xfrm>
            <a:off x="539553" y="908720"/>
            <a:ext cx="758763" cy="3672408"/>
          </a:xfrm>
          <a:prstGeom prst="rect">
            <a:avLst/>
          </a:prstGeom>
        </p:spPr>
      </p:pic>
      <p:graphicFrame>
        <p:nvGraphicFramePr>
          <p:cNvPr id="24" name="Objektum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398115"/>
              </p:ext>
            </p:extLst>
          </p:nvPr>
        </p:nvGraphicFramePr>
        <p:xfrm>
          <a:off x="3491880" y="1340768"/>
          <a:ext cx="562661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9" name="Equation" r:id="rId4" imgW="3860800" imgH="444500" progId="Equation.3">
                  <p:embed/>
                </p:oleObj>
              </mc:Choice>
              <mc:Fallback>
                <p:oleObj name="Equation" r:id="rId4" imgW="3860800" imgH="444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340768"/>
                        <a:ext cx="5626614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Kép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6" t="5319" r="37188" b="7533"/>
          <a:stretch/>
        </p:blipFill>
        <p:spPr>
          <a:xfrm>
            <a:off x="1298316" y="941486"/>
            <a:ext cx="1966072" cy="3624907"/>
          </a:xfrm>
          <a:prstGeom prst="rect">
            <a:avLst/>
          </a:prstGeom>
        </p:spPr>
      </p:pic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313215"/>
              </p:ext>
            </p:extLst>
          </p:nvPr>
        </p:nvGraphicFramePr>
        <p:xfrm>
          <a:off x="3563888" y="2492896"/>
          <a:ext cx="213854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0" name="Equation" r:id="rId7" imgW="1257300" imgH="508000" progId="Equation.3">
                  <p:embed/>
                </p:oleObj>
              </mc:Choice>
              <mc:Fallback>
                <p:oleObj name="Equation" r:id="rId7" imgW="1257300" imgH="508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492896"/>
                        <a:ext cx="2138548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um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022451"/>
              </p:ext>
            </p:extLst>
          </p:nvPr>
        </p:nvGraphicFramePr>
        <p:xfrm>
          <a:off x="5796135" y="2708920"/>
          <a:ext cx="2646015" cy="424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1" name="Equation" r:id="rId9" imgW="1497950" imgH="241195" progId="Equation.3">
                  <p:embed/>
                </p:oleObj>
              </mc:Choice>
              <mc:Fallback>
                <p:oleObj name="Equation" r:id="rId9" imgW="1497950" imgH="24119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5" y="2708920"/>
                        <a:ext cx="2646015" cy="424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ktum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901005"/>
              </p:ext>
            </p:extLst>
          </p:nvPr>
        </p:nvGraphicFramePr>
        <p:xfrm>
          <a:off x="3419872" y="3789040"/>
          <a:ext cx="220675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2" name="Equation" r:id="rId11" imgW="1511300" imgH="495300" progId="Equation.3">
                  <p:embed/>
                </p:oleObj>
              </mc:Choice>
              <mc:Fallback>
                <p:oleObj name="Equation" r:id="rId11" imgW="1511300" imgH="495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789040"/>
                        <a:ext cx="2206759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ktum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705393"/>
              </p:ext>
            </p:extLst>
          </p:nvPr>
        </p:nvGraphicFramePr>
        <p:xfrm>
          <a:off x="5787521" y="4221088"/>
          <a:ext cx="1664799" cy="721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3" name="Equation" r:id="rId13" imgW="1168400" imgH="508000" progId="Equation.3">
                  <p:embed/>
                </p:oleObj>
              </mc:Choice>
              <mc:Fallback>
                <p:oleObj name="Equation" r:id="rId13" imgW="1168400" imgH="5080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7521" y="4221088"/>
                        <a:ext cx="1664799" cy="721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ktum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132949"/>
              </p:ext>
            </p:extLst>
          </p:nvPr>
        </p:nvGraphicFramePr>
        <p:xfrm>
          <a:off x="5763810" y="3717032"/>
          <a:ext cx="3056662" cy="362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4" name="Egyenlet" r:id="rId15" imgW="2171700" imgH="254000" progId="Equation.3">
                  <p:embed/>
                </p:oleObj>
              </mc:Choice>
              <mc:Fallback>
                <p:oleObj name="Egyenlet" r:id="rId15" imgW="2171700" imgH="2540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3810" y="3717032"/>
                        <a:ext cx="3056662" cy="3625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artalom helye 2"/>
          <p:cNvSpPr txBox="1">
            <a:spLocks/>
          </p:cNvSpPr>
          <p:nvPr/>
        </p:nvSpPr>
        <p:spPr bwMode="auto">
          <a:xfrm>
            <a:off x="611560" y="5013176"/>
            <a:ext cx="8064896" cy="112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ClrTx/>
              <a:buSzPct val="100000"/>
              <a:buFont typeface="Wingdings" pitchFamily="2" charset="2"/>
              <a:buNone/>
            </a:pPr>
            <a:r>
              <a:rPr lang="hu-HU" sz="1800" dirty="0" smtClean="0">
                <a:cs typeface="Times New Roman" pitchFamily="18" charset="0"/>
              </a:rPr>
              <a:t>- Melyik tengely körüli kihajlás a mértékadó?  </a:t>
            </a:r>
            <a:r>
              <a:rPr lang="hu-HU" sz="1800" dirty="0" err="1" smtClean="0">
                <a:cs typeface="Times New Roman" pitchFamily="18" charset="0"/>
              </a:rPr>
              <a:t>k</a:t>
            </a:r>
            <a:r>
              <a:rPr lang="hu-HU" sz="1800" baseline="-25000" dirty="0" err="1" smtClean="0">
                <a:cs typeface="Times New Roman" pitchFamily="18" charset="0"/>
              </a:rPr>
              <a:t>c</a:t>
            </a:r>
            <a:r>
              <a:rPr lang="hu-HU" sz="1800" baseline="-25000" dirty="0" smtClean="0">
                <a:cs typeface="Times New Roman" pitchFamily="18" charset="0"/>
              </a:rPr>
              <a:t>,y</a:t>
            </a:r>
            <a:r>
              <a:rPr lang="hu-HU" sz="1800" dirty="0" smtClean="0">
                <a:cs typeface="Times New Roman" pitchFamily="18" charset="0"/>
              </a:rPr>
              <a:t>  &gt;?&lt;  </a:t>
            </a:r>
            <a:r>
              <a:rPr lang="hu-HU" sz="1800" dirty="0" err="1" smtClean="0">
                <a:cs typeface="Times New Roman" pitchFamily="18" charset="0"/>
              </a:rPr>
              <a:t>k</a:t>
            </a:r>
            <a:r>
              <a:rPr lang="hu-HU" sz="1800" baseline="-25000" dirty="0" err="1" smtClean="0">
                <a:cs typeface="Times New Roman" pitchFamily="18" charset="0"/>
              </a:rPr>
              <a:t>c</a:t>
            </a:r>
            <a:r>
              <a:rPr lang="hu-HU" sz="1800" baseline="-25000" dirty="0" smtClean="0">
                <a:cs typeface="Times New Roman" pitchFamily="18" charset="0"/>
              </a:rPr>
              <a:t>,z</a:t>
            </a:r>
          </a:p>
        </p:txBody>
      </p:sp>
      <p:graphicFrame>
        <p:nvGraphicFramePr>
          <p:cNvPr id="20" name="Objektu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243270"/>
              </p:ext>
            </p:extLst>
          </p:nvPr>
        </p:nvGraphicFramePr>
        <p:xfrm>
          <a:off x="827584" y="5373216"/>
          <a:ext cx="7180534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5" name="Equation" r:id="rId17" imgW="4279900" imgH="482600" progId="Equation.3">
                  <p:embed/>
                </p:oleObj>
              </mc:Choice>
              <mc:Fallback>
                <p:oleObj name="Equation" r:id="rId17" imgW="4279900" imgH="482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373216"/>
                        <a:ext cx="7180534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50" name="Object 10"/>
          <p:cNvGraphicFramePr>
            <a:graphicFrameLocks noChangeAspect="1"/>
          </p:cNvGraphicFramePr>
          <p:nvPr/>
        </p:nvGraphicFramePr>
        <p:xfrm>
          <a:off x="7588250" y="4183063"/>
          <a:ext cx="139065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6" name="Equation" r:id="rId19" imgW="1130040" imgH="711000" progId="Equation.3">
                  <p:embed/>
                </p:oleObj>
              </mc:Choice>
              <mc:Fallback>
                <p:oleObj name="Equation" r:id="rId19" imgW="1130040" imgH="7110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0" y="4183063"/>
                        <a:ext cx="1390650" cy="862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590872" y="620688"/>
            <a:ext cx="8229600" cy="246432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Külpontosan nyomott oszlop vizsgálata: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szilárdsági vizsgálat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288137"/>
              </p:ext>
            </p:extLst>
          </p:nvPr>
        </p:nvGraphicFramePr>
        <p:xfrm>
          <a:off x="6012160" y="1340768"/>
          <a:ext cx="2303140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7" name="Equation" r:id="rId3" imgW="1562100" imgH="1346200" progId="Equation.3">
                  <p:embed/>
                </p:oleObj>
              </mc:Choice>
              <mc:Fallback>
                <p:oleObj name="Equation" r:id="rId3" imgW="1562100" imgH="1346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340768"/>
                        <a:ext cx="2303140" cy="2016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Kép 10" descr="rajz7.wmf"/>
          <p:cNvPicPr>
            <a:picLocks noChangeAspect="1"/>
          </p:cNvPicPr>
          <p:nvPr/>
        </p:nvPicPr>
        <p:blipFill>
          <a:blip r:embed="rId5" cstate="print"/>
          <a:srcRect l="18112" t="7686" r="24013" b="33620"/>
          <a:stretch>
            <a:fillRect/>
          </a:stretch>
        </p:blipFill>
        <p:spPr>
          <a:xfrm>
            <a:off x="878904" y="908720"/>
            <a:ext cx="4799793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artalom helye 2"/>
          <p:cNvSpPr txBox="1">
            <a:spLocks/>
          </p:cNvSpPr>
          <p:nvPr/>
        </p:nvSpPr>
        <p:spPr bwMode="auto">
          <a:xfrm>
            <a:off x="535782" y="3662963"/>
            <a:ext cx="8608218" cy="319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Pct val="100000"/>
              <a:buFont typeface="Wingdings" pitchFamily="2" charset="2"/>
              <a:buNone/>
            </a:pPr>
            <a:r>
              <a:rPr lang="hu-HU" sz="1800" dirty="0" smtClean="0">
                <a:cs typeface="Times New Roman" pitchFamily="18" charset="0"/>
              </a:rPr>
              <a:t>hajlítás és központos nyomás kombinációja esetén teljesülniük kell a következő feltételeknek: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endParaRPr lang="hu-HU" sz="16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600" dirty="0">
                <a:cs typeface="Times New Roman" pitchFamily="18" charset="0"/>
              </a:rPr>
              <a:t>	</a:t>
            </a:r>
            <a:r>
              <a:rPr lang="hu-HU" sz="1600" dirty="0" smtClean="0">
                <a:cs typeface="Times New Roman" pitchFamily="18" charset="0"/>
              </a:rPr>
              <a:t>		</a:t>
            </a:r>
            <a:r>
              <a:rPr lang="hu-HU" sz="1800" dirty="0" smtClean="0">
                <a:cs typeface="Times New Roman" pitchFamily="18" charset="0"/>
              </a:rPr>
              <a:t>         kihasználtság:</a:t>
            </a:r>
            <a:r>
              <a:rPr lang="hu-HU" sz="1600" dirty="0" smtClean="0">
                <a:cs typeface="Times New Roman" pitchFamily="18" charset="0"/>
              </a:rPr>
              <a:t> 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endParaRPr lang="hu-HU" sz="1600" dirty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600" dirty="0" smtClean="0">
                <a:cs typeface="Times New Roman" pitchFamily="18" charset="0"/>
              </a:rPr>
              <a:t>			</a:t>
            </a:r>
            <a:r>
              <a:rPr lang="hu-HU" sz="1800" dirty="0" smtClean="0">
                <a:cs typeface="Times New Roman" pitchFamily="18" charset="0"/>
              </a:rPr>
              <a:t>         k</a:t>
            </a:r>
            <a:r>
              <a:rPr lang="hu-HU" sz="1800" baseline="-25000" dirty="0" smtClean="0">
                <a:cs typeface="Times New Roman" pitchFamily="18" charset="0"/>
              </a:rPr>
              <a:t>m</a:t>
            </a:r>
            <a:r>
              <a:rPr lang="hu-HU" sz="1800" dirty="0" smtClean="0">
                <a:cs typeface="Times New Roman" pitchFamily="18" charset="0"/>
              </a:rPr>
              <a:t>: a feszültségátrendeződés és az anyag </a:t>
            </a:r>
            <a:r>
              <a:rPr lang="hu-HU" sz="1800" dirty="0" err="1" smtClean="0">
                <a:cs typeface="Times New Roman" pitchFamily="18" charset="0"/>
              </a:rPr>
              <a:t>inhomogeni-</a:t>
            </a:r>
            <a:endParaRPr lang="hu-HU" sz="18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800" dirty="0" smtClean="0">
                <a:cs typeface="Times New Roman" pitchFamily="18" charset="0"/>
              </a:rPr>
              <a:t>			                tásának kedvező hatását fejezi ki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600" dirty="0">
                <a:cs typeface="Times New Roman" pitchFamily="18" charset="0"/>
              </a:rPr>
              <a:t>	</a:t>
            </a:r>
            <a:r>
              <a:rPr lang="hu-HU" sz="1600" dirty="0" smtClean="0">
                <a:cs typeface="Times New Roman" pitchFamily="18" charset="0"/>
              </a:rPr>
              <a:t>		          </a:t>
            </a:r>
            <a:r>
              <a:rPr lang="hu-HU" sz="1400" dirty="0" smtClean="0">
                <a:cs typeface="Times New Roman" pitchFamily="18" charset="0"/>
              </a:rPr>
              <a:t>tömör fa, rétegelt ragasztott fa és LVL télalap km. esetén  k</a:t>
            </a:r>
            <a:r>
              <a:rPr lang="hu-HU" sz="1400" baseline="-25000" dirty="0" smtClean="0">
                <a:cs typeface="Times New Roman" pitchFamily="18" charset="0"/>
              </a:rPr>
              <a:t>m</a:t>
            </a:r>
            <a:r>
              <a:rPr lang="hu-HU" sz="1400" dirty="0" smtClean="0">
                <a:cs typeface="Times New Roman" pitchFamily="18" charset="0"/>
              </a:rPr>
              <a:t>=0,7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400" dirty="0">
                <a:cs typeface="Times New Roman" pitchFamily="18" charset="0"/>
              </a:rPr>
              <a:t>	</a:t>
            </a:r>
            <a:r>
              <a:rPr lang="hu-HU" sz="1400" dirty="0" smtClean="0">
                <a:cs typeface="Times New Roman" pitchFamily="18" charset="0"/>
              </a:rPr>
              <a:t>		            más keresztmetszetekre és más szerkezeti termékekre       k</a:t>
            </a:r>
            <a:r>
              <a:rPr lang="hu-HU" sz="1400" baseline="-25000" dirty="0" smtClean="0">
                <a:cs typeface="Times New Roman" pitchFamily="18" charset="0"/>
              </a:rPr>
              <a:t>m</a:t>
            </a:r>
            <a:r>
              <a:rPr lang="hu-HU" sz="1400" dirty="0" smtClean="0">
                <a:cs typeface="Times New Roman" pitchFamily="18" charset="0"/>
              </a:rPr>
              <a:t>=1,0</a:t>
            </a:r>
            <a:endParaRPr lang="hu-HU" sz="1400" dirty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endParaRPr lang="hu-H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170882"/>
              </p:ext>
            </p:extLst>
          </p:nvPr>
        </p:nvGraphicFramePr>
        <p:xfrm>
          <a:off x="5291863" y="4365104"/>
          <a:ext cx="151238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6" name="Equation" r:id="rId3" imgW="1002865" imgH="418918" progId="Equation.3">
                  <p:embed/>
                </p:oleObj>
              </mc:Choice>
              <mc:Fallback>
                <p:oleObj name="Equation" r:id="rId3" imgW="1002865" imgH="418918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1863" y="4365104"/>
                        <a:ext cx="1512385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artalom helye 2"/>
          <p:cNvSpPr txBox="1">
            <a:spLocks/>
          </p:cNvSpPr>
          <p:nvPr/>
        </p:nvSpPr>
        <p:spPr>
          <a:xfrm>
            <a:off x="590872" y="620688"/>
            <a:ext cx="8229600" cy="246432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Külpontosan nyomott oszlop vizsgálata: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szilárdsági vizsgálat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288137"/>
              </p:ext>
            </p:extLst>
          </p:nvPr>
        </p:nvGraphicFramePr>
        <p:xfrm>
          <a:off x="6012160" y="1340768"/>
          <a:ext cx="2303140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7" name="Equation" r:id="rId5" imgW="1562100" imgH="1346200" progId="Equation.3">
                  <p:embed/>
                </p:oleObj>
              </mc:Choice>
              <mc:Fallback>
                <p:oleObj name="Equation" r:id="rId5" imgW="1562100" imgH="1346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340768"/>
                        <a:ext cx="2303140" cy="2016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Kép 15" descr="rajz7.wmf"/>
          <p:cNvPicPr>
            <a:picLocks noChangeAspect="1"/>
          </p:cNvPicPr>
          <p:nvPr/>
        </p:nvPicPr>
        <p:blipFill>
          <a:blip r:embed="rId7" cstate="print"/>
          <a:srcRect l="18112" t="7686" r="24013" b="33620"/>
          <a:stretch>
            <a:fillRect/>
          </a:stretch>
        </p:blipFill>
        <p:spPr>
          <a:xfrm>
            <a:off x="878904" y="908720"/>
            <a:ext cx="4799793" cy="2808312"/>
          </a:xfrm>
          <a:prstGeom prst="rect">
            <a:avLst/>
          </a:prstGeom>
        </p:spPr>
      </p:pic>
      <p:graphicFrame>
        <p:nvGraphicFramePr>
          <p:cNvPr id="90117" name="Object 5"/>
          <p:cNvGraphicFramePr>
            <a:graphicFrameLocks noChangeAspect="1"/>
          </p:cNvGraphicFramePr>
          <p:nvPr/>
        </p:nvGraphicFramePr>
        <p:xfrm>
          <a:off x="649567" y="4284092"/>
          <a:ext cx="3058337" cy="1593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8" name="Egyenlet" r:id="rId8" imgW="2095500" imgH="1092200" progId="Equation.3">
                  <p:embed/>
                </p:oleObj>
              </mc:Choice>
              <mc:Fallback>
                <p:oleObj name="Egyenlet" r:id="rId8" imgW="2095500" imgH="1092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567" y="4284092"/>
                        <a:ext cx="3058337" cy="15931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artalom helye 2"/>
          <p:cNvSpPr txBox="1">
            <a:spLocks/>
          </p:cNvSpPr>
          <p:nvPr/>
        </p:nvSpPr>
        <p:spPr bwMode="auto">
          <a:xfrm>
            <a:off x="535782" y="3662963"/>
            <a:ext cx="8608218" cy="300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Pct val="100000"/>
              <a:buFont typeface="Wingdings" pitchFamily="2" charset="2"/>
              <a:buNone/>
            </a:pPr>
            <a:r>
              <a:rPr lang="hu-HU" sz="1800" dirty="0" smtClean="0">
                <a:cs typeface="Times New Roman" pitchFamily="18" charset="0"/>
              </a:rPr>
              <a:t>hajlítás és központos nyomás kombinációja esetén teljesülniük kell a következő feltételeknek: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endParaRPr lang="hu-HU" sz="16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600" dirty="0">
                <a:cs typeface="Times New Roman" pitchFamily="18" charset="0"/>
              </a:rPr>
              <a:t>	</a:t>
            </a:r>
            <a:r>
              <a:rPr lang="hu-HU" sz="1600" dirty="0" smtClean="0">
                <a:cs typeface="Times New Roman" pitchFamily="18" charset="0"/>
              </a:rPr>
              <a:t>		</a:t>
            </a:r>
            <a:r>
              <a:rPr lang="hu-HU" sz="1800" dirty="0" smtClean="0">
                <a:cs typeface="Times New Roman" pitchFamily="18" charset="0"/>
              </a:rPr>
              <a:t>         kihasználtság:</a:t>
            </a:r>
            <a:r>
              <a:rPr lang="hu-HU" sz="1600" dirty="0" smtClean="0">
                <a:cs typeface="Times New Roman" pitchFamily="18" charset="0"/>
              </a:rPr>
              <a:t> 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endParaRPr lang="hu-HU" sz="1600" dirty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600" dirty="0" smtClean="0">
                <a:cs typeface="Times New Roman" pitchFamily="18" charset="0"/>
              </a:rPr>
              <a:t>			</a:t>
            </a:r>
            <a:r>
              <a:rPr lang="hu-HU" sz="1800" dirty="0" smtClean="0">
                <a:cs typeface="Times New Roman" pitchFamily="18" charset="0"/>
              </a:rPr>
              <a:t>         k</a:t>
            </a:r>
            <a:r>
              <a:rPr lang="hu-HU" sz="1800" baseline="-25000" dirty="0" smtClean="0">
                <a:cs typeface="Times New Roman" pitchFamily="18" charset="0"/>
              </a:rPr>
              <a:t>m</a:t>
            </a:r>
            <a:r>
              <a:rPr lang="hu-HU" sz="1800" dirty="0" smtClean="0">
                <a:cs typeface="Times New Roman" pitchFamily="18" charset="0"/>
              </a:rPr>
              <a:t>: a feszültségátrendeződés és az anyag </a:t>
            </a:r>
            <a:r>
              <a:rPr lang="hu-HU" sz="1800" dirty="0" err="1" smtClean="0">
                <a:cs typeface="Times New Roman" pitchFamily="18" charset="0"/>
              </a:rPr>
              <a:t>inhomogeni-</a:t>
            </a:r>
            <a:endParaRPr lang="hu-HU" sz="18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800" dirty="0" smtClean="0">
                <a:cs typeface="Times New Roman" pitchFamily="18" charset="0"/>
              </a:rPr>
              <a:t>			                tásának kedvező hatását fejezi ki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600" dirty="0">
                <a:cs typeface="Times New Roman" pitchFamily="18" charset="0"/>
              </a:rPr>
              <a:t>	</a:t>
            </a:r>
            <a:r>
              <a:rPr lang="hu-HU" sz="1600" dirty="0" smtClean="0">
                <a:cs typeface="Times New Roman" pitchFamily="18" charset="0"/>
              </a:rPr>
              <a:t>		          </a:t>
            </a:r>
            <a:r>
              <a:rPr lang="hu-HU" sz="1400" dirty="0" smtClean="0">
                <a:cs typeface="Times New Roman" pitchFamily="18" charset="0"/>
              </a:rPr>
              <a:t>tömör fa, rétegelt ragasztott fa és LVL télalap km. esetén  k</a:t>
            </a:r>
            <a:r>
              <a:rPr lang="hu-HU" sz="1400" baseline="-25000" dirty="0" smtClean="0">
                <a:cs typeface="Times New Roman" pitchFamily="18" charset="0"/>
              </a:rPr>
              <a:t>m</a:t>
            </a:r>
            <a:r>
              <a:rPr lang="hu-HU" sz="1400" dirty="0" smtClean="0">
                <a:cs typeface="Times New Roman" pitchFamily="18" charset="0"/>
              </a:rPr>
              <a:t>=0,7</a:t>
            </a: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400" dirty="0">
                <a:cs typeface="Times New Roman" pitchFamily="18" charset="0"/>
              </a:rPr>
              <a:t>	</a:t>
            </a:r>
            <a:r>
              <a:rPr lang="hu-HU" sz="1400" dirty="0" smtClean="0">
                <a:cs typeface="Times New Roman" pitchFamily="18" charset="0"/>
              </a:rPr>
              <a:t>		            más keresztmetszetekre és más szerkezeti termékekre       k</a:t>
            </a:r>
            <a:r>
              <a:rPr lang="hu-HU" sz="1400" baseline="-25000" dirty="0" smtClean="0">
                <a:cs typeface="Times New Roman" pitchFamily="18" charset="0"/>
              </a:rPr>
              <a:t>m</a:t>
            </a:r>
            <a:r>
              <a:rPr lang="hu-HU" sz="1400" dirty="0" smtClean="0">
                <a:cs typeface="Times New Roman" pitchFamily="18" charset="0"/>
              </a:rPr>
              <a:t>=1,0</a:t>
            </a:r>
            <a:endParaRPr lang="hu-HU" sz="1400" dirty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Pct val="100000"/>
              <a:buNone/>
            </a:pPr>
            <a:r>
              <a:rPr lang="hu-HU" sz="1800" dirty="0" smtClean="0">
                <a:solidFill>
                  <a:srgbClr val="FF0000"/>
                </a:solidFill>
                <a:cs typeface="Times New Roman" pitchFamily="18" charset="0"/>
              </a:rPr>
              <a:t>Miért nem??</a:t>
            </a:r>
          </a:p>
        </p:txBody>
      </p:sp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170882"/>
              </p:ext>
            </p:extLst>
          </p:nvPr>
        </p:nvGraphicFramePr>
        <p:xfrm>
          <a:off x="5291863" y="4365104"/>
          <a:ext cx="151238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6" name="Equation" r:id="rId3" imgW="1002865" imgH="418918" progId="Equation.3">
                  <p:embed/>
                </p:oleObj>
              </mc:Choice>
              <mc:Fallback>
                <p:oleObj name="Equation" r:id="rId3" imgW="1002865" imgH="418918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1863" y="4365104"/>
                        <a:ext cx="1512385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artalom helye 2"/>
          <p:cNvSpPr txBox="1">
            <a:spLocks/>
          </p:cNvSpPr>
          <p:nvPr/>
        </p:nvSpPr>
        <p:spPr>
          <a:xfrm>
            <a:off x="590872" y="620688"/>
            <a:ext cx="8229600" cy="246432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20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Külpontosan nyomott oszlop vizsgálata: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szilárdsági vizsgálat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288137"/>
              </p:ext>
            </p:extLst>
          </p:nvPr>
        </p:nvGraphicFramePr>
        <p:xfrm>
          <a:off x="6012160" y="1340768"/>
          <a:ext cx="2303140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7" name="Equation" r:id="rId5" imgW="1562100" imgH="1346200" progId="Equation.3">
                  <p:embed/>
                </p:oleObj>
              </mc:Choice>
              <mc:Fallback>
                <p:oleObj name="Equation" r:id="rId5" imgW="1562100" imgH="1346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340768"/>
                        <a:ext cx="2303140" cy="2016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Kép 15" descr="rajz7.wmf"/>
          <p:cNvPicPr>
            <a:picLocks noChangeAspect="1"/>
          </p:cNvPicPr>
          <p:nvPr/>
        </p:nvPicPr>
        <p:blipFill>
          <a:blip r:embed="rId7" cstate="print"/>
          <a:srcRect l="18112" t="7686" r="24013" b="33620"/>
          <a:stretch>
            <a:fillRect/>
          </a:stretch>
        </p:blipFill>
        <p:spPr>
          <a:xfrm>
            <a:off x="878904" y="908720"/>
            <a:ext cx="4799793" cy="2808312"/>
          </a:xfrm>
          <a:prstGeom prst="rect">
            <a:avLst/>
          </a:prstGeom>
        </p:spPr>
      </p:pic>
      <p:graphicFrame>
        <p:nvGraphicFramePr>
          <p:cNvPr id="90117" name="Object 5"/>
          <p:cNvGraphicFramePr>
            <a:graphicFrameLocks noChangeAspect="1"/>
          </p:cNvGraphicFramePr>
          <p:nvPr/>
        </p:nvGraphicFramePr>
        <p:xfrm>
          <a:off x="649567" y="4284092"/>
          <a:ext cx="3058337" cy="1593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8" name="Egyenlet" r:id="rId8" imgW="2095500" imgH="1092200" progId="Equation.3">
                  <p:embed/>
                </p:oleObj>
              </mc:Choice>
              <mc:Fallback>
                <p:oleObj name="Egyenlet" r:id="rId8" imgW="2095500" imgH="1092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567" y="4284092"/>
                        <a:ext cx="3058337" cy="15931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1" name="Object 5"/>
          <p:cNvGraphicFramePr>
            <a:graphicFrameLocks noChangeAspect="1"/>
          </p:cNvGraphicFramePr>
          <p:nvPr/>
        </p:nvGraphicFramePr>
        <p:xfrm>
          <a:off x="866143" y="6236049"/>
          <a:ext cx="7522281" cy="433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9" name="Equation" r:id="rId10" imgW="4432300" imgH="254000" progId="Equation.3">
                  <p:embed/>
                </p:oleObj>
              </mc:Choice>
              <mc:Fallback>
                <p:oleObj name="Equation" r:id="rId10" imgW="4432300" imgH="254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143" y="6236049"/>
                        <a:ext cx="7522281" cy="4333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HAJLÍTÓSZILÁRDSÁG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539552" y="692696"/>
            <a:ext cx="8568952" cy="537321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- teherviselő faszerkezetek méretezése szempontjából a legfontosabb anyagjellemző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- hajlítófeszültség húzó- és nyomófeszültségekből tevődik össze (egymáshoz való</a:t>
            </a:r>
            <a:r>
              <a:rPr kumimoji="0" lang="hu-HU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  viszonyuk fontos!)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- </a:t>
            </a:r>
            <a:r>
              <a:rPr kumimoji="0" lang="hu-H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f</a:t>
            </a:r>
            <a:r>
              <a:rPr kumimoji="0" lang="hu-HU" sz="18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t</a:t>
            </a:r>
            <a:r>
              <a:rPr kumimoji="0" lang="hu-H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,0,k</a:t>
            </a: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húzószilárdság </a:t>
            </a: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"/>
              </a:rPr>
              <a:t>≠</a:t>
            </a: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hu-H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f</a:t>
            </a:r>
            <a:r>
              <a:rPr kumimoji="0" lang="hu-HU" sz="18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</a:t>
            </a:r>
            <a:r>
              <a:rPr kumimoji="0" lang="hu-H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,0,k</a:t>
            </a: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nyomószilárdság  →  semleges tengely eltolódik vagy a húzó-vagy a nyomófeszültségek irányába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Hajlító-kísérlet: hárompontos terhelési séma esetén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	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hajlítószil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. meghatározása 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Navier-féle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képlettel: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	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     de! 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mindez akkor igaz ha: semleges tengely pontosan egybeesik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	      a km. szimmetria tengelyével és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/>
              </a:rPr>
              <a:t>σ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/>
              </a:rPr>
              <a:t> eloszlása lineáris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/>
              </a:rPr>
              <a:t>- fa esetében ez nem áll fenn!! (inhomogenitás, nem lineáris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/>
              </a:rPr>
              <a:t>σ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/>
              </a:rPr>
              <a:t> eloszlás, 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f</a:t>
            </a:r>
            <a:r>
              <a:rPr kumimoji="0" lang="hu-HU" sz="16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t</a:t>
            </a:r>
            <a:r>
              <a:rPr kumimoji="0" lang="hu-HU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,0,k 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-f</a:t>
            </a:r>
            <a:r>
              <a:rPr kumimoji="0" lang="hu-HU" sz="16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</a:t>
            </a:r>
            <a:r>
              <a:rPr kumimoji="0" lang="hu-HU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,0,k 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különbsége miatt)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  a hiba kiküszöbölése:		    az n kitevő értéke: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			hibátlan faanyagnál:  11/6…10/6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			közepes minőségű:    10/6…9/6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					gyenge minőségűnél:  9/6…8/6</a:t>
            </a:r>
          </a:p>
        </p:txBody>
      </p:sp>
      <p:pic>
        <p:nvPicPr>
          <p:cNvPr id="9" name="Kép 8" descr="rajz9.wmf"/>
          <p:cNvPicPr>
            <a:picLocks noChangeAspect="1"/>
          </p:cNvPicPr>
          <p:nvPr/>
        </p:nvPicPr>
        <p:blipFill>
          <a:blip r:embed="rId3" cstate="print"/>
          <a:srcRect l="16926" t="19970" r="26375" b="21335"/>
          <a:stretch>
            <a:fillRect/>
          </a:stretch>
        </p:blipFill>
        <p:spPr>
          <a:xfrm>
            <a:off x="611560" y="2348880"/>
            <a:ext cx="3384376" cy="2021225"/>
          </a:xfrm>
          <a:prstGeom prst="rect">
            <a:avLst/>
          </a:prstGeom>
        </p:spPr>
      </p:pic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6372200" y="2564904"/>
          <a:ext cx="2736304" cy="1080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3" name="Equation" r:id="rId4" imgW="1993900" imgH="774700" progId="Equation.3">
                  <p:embed/>
                </p:oleObj>
              </mc:Choice>
              <mc:Fallback>
                <p:oleObj name="Equation" r:id="rId4" imgW="1993900" imgH="774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2564904"/>
                        <a:ext cx="2736304" cy="10801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Kép 11" descr="rajz10.wmf"/>
          <p:cNvPicPr>
            <a:picLocks noChangeAspect="1"/>
          </p:cNvPicPr>
          <p:nvPr/>
        </p:nvPicPr>
        <p:blipFill>
          <a:blip r:embed="rId6" cstate="print"/>
          <a:srcRect l="17713" t="18605" r="42125" b="37715"/>
          <a:stretch>
            <a:fillRect/>
          </a:stretch>
        </p:blipFill>
        <p:spPr>
          <a:xfrm>
            <a:off x="3995936" y="2708920"/>
            <a:ext cx="2524780" cy="1584176"/>
          </a:xfrm>
          <a:prstGeom prst="rect">
            <a:avLst/>
          </a:prstGeom>
        </p:spPr>
      </p:pic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2555776" y="5373216"/>
          <a:ext cx="162224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4" name="Equation" r:id="rId7" imgW="1002865" imgH="393529" progId="Equation.3">
                  <p:embed/>
                </p:oleObj>
              </mc:Choice>
              <mc:Fallback>
                <p:oleObj name="Equation" r:id="rId7" imgW="1002865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373216"/>
                        <a:ext cx="1622244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6453336" y="3284983"/>
          <a:ext cx="1287016" cy="872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5" name="Equation" r:id="rId9" imgW="1143000" imgH="774700" progId="Equation.3">
                  <p:embed/>
                </p:oleObj>
              </mc:Choice>
              <mc:Fallback>
                <p:oleObj name="Equation" r:id="rId9" imgW="1143000" imgH="774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336" y="3284983"/>
                        <a:ext cx="1287016" cy="8723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NYOMOTT OSZLOP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611560" y="620688"/>
            <a:ext cx="8496944" cy="5184576"/>
          </a:xfrm>
          <a:prstGeom prst="rect">
            <a:avLst/>
          </a:prstGeom>
        </p:spPr>
        <p:txBody>
          <a:bodyPr/>
          <a:lstStyle/>
          <a:p>
            <a:pPr marL="342900" indent="-342900">
              <a:buSzPct val="100000"/>
            </a:pPr>
            <a:r>
              <a:rPr lang="hu-HU" sz="2000" b="1" spc="100" dirty="0" smtClean="0">
                <a:cs typeface="Times New Roman" pitchFamily="18" charset="0"/>
              </a:rPr>
              <a:t>Külpontosan nyomott oszlop vizsgálata: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buClrTx/>
              <a:buSzPct val="100000"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stabilitás-vizsgálat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      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ha 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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rel</a:t>
            </a:r>
            <a:r>
              <a:rPr kumimoji="0" lang="hu-HU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,y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≤0,3 és 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rel</a:t>
            </a:r>
            <a:r>
              <a:rPr kumimoji="0" lang="hu-HU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,z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≤0,3 akkor stabilitásvesztés lehetőségét nem kell vizsgálni, ellenkező esetben a következő feltételeknek kell teljesülniük: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				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hu-HU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cy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; </a:t>
            </a:r>
            <a:r>
              <a:rPr kumimoji="0" lang="hu-H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hu-HU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cz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: kihajlás miatti csökkentő tényező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		</a:t>
            </a:r>
            <a:r>
              <a:rPr lang="hu-HU" dirty="0" smtClean="0">
                <a:cs typeface="Times New Roman" pitchFamily="18" charset="0"/>
                <a:sym typeface="Symbol" pitchFamily="18" charset="2"/>
              </a:rPr>
              <a:t>		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</a:t>
            </a:r>
            <a:r>
              <a:rPr kumimoji="0" lang="hu-HU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; 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</a:t>
            </a:r>
            <a:r>
              <a:rPr kumimoji="0" lang="hu-HU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: karcsúsági tényező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			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 	    </a:t>
            </a:r>
            <a:r>
              <a:rPr kumimoji="0" lang="hu-HU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 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</a:t>
            </a:r>
            <a:r>
              <a:rPr kumimoji="0" lang="hu-HU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: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y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tengely körüli kihajlás (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z-irányú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			</a:t>
            </a: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 	     </a:t>
            </a:r>
            <a:r>
              <a:rPr kumimoji="0" lang="hu-HU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: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z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tengely körüli kihajlás (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y-irányú</a:t>
            </a: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2915816" y="1844824"/>
          <a:ext cx="3483388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4" name="Egyenlet" r:id="rId3" imgW="2171700" imgH="939800" progId="Equation.3">
                  <p:embed/>
                </p:oleObj>
              </mc:Choice>
              <mc:Fallback>
                <p:oleObj name="Egyenlet" r:id="rId3" imgW="2171700" imgH="93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844824"/>
                        <a:ext cx="3483388" cy="1512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1475656" y="3789040"/>
          <a:ext cx="1888699" cy="722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5" name="Egyenlet" r:id="rId5" imgW="1320800" imgH="508000" progId="Equation.3">
                  <p:embed/>
                </p:oleObj>
              </mc:Choice>
              <mc:Fallback>
                <p:oleObj name="Egyenlet" r:id="rId5" imgW="1320800" imgH="508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789040"/>
                        <a:ext cx="1888699" cy="7223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8"/>
          <p:cNvGraphicFramePr>
            <a:graphicFrameLocks noChangeAspect="1"/>
          </p:cNvGraphicFramePr>
          <p:nvPr/>
        </p:nvGraphicFramePr>
        <p:xfrm>
          <a:off x="755576" y="5373216"/>
          <a:ext cx="3036861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6" name="Egyenlet" r:id="rId7" imgW="2171700" imgH="254000" progId="Equation.3">
                  <p:embed/>
                </p:oleObj>
              </mc:Choice>
              <mc:Fallback>
                <p:oleObj name="Egyenlet" r:id="rId7" imgW="2171700" imgH="254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373216"/>
                        <a:ext cx="3036861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079984"/>
              </p:ext>
            </p:extLst>
          </p:nvPr>
        </p:nvGraphicFramePr>
        <p:xfrm>
          <a:off x="755576" y="4653136"/>
          <a:ext cx="166418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7" name="Equation" r:id="rId9" imgW="1168400" imgH="508000" progId="Equation.3">
                  <p:embed/>
                </p:oleObj>
              </mc:Choice>
              <mc:Fallback>
                <p:oleObj name="Equation" r:id="rId9" imgW="1168400" imgH="508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653136"/>
                        <a:ext cx="1664186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Kép 13" descr="rajz2.wmf"/>
          <p:cNvPicPr>
            <a:picLocks noChangeAspect="1"/>
          </p:cNvPicPr>
          <p:nvPr/>
        </p:nvPicPr>
        <p:blipFill>
          <a:blip r:embed="rId11" cstate="print"/>
          <a:srcRect l="20863" t="7848" r="52362" b="9409"/>
          <a:stretch>
            <a:fillRect/>
          </a:stretch>
        </p:blipFill>
        <p:spPr>
          <a:xfrm>
            <a:off x="7092280" y="3236273"/>
            <a:ext cx="1997203" cy="31132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30417" r="34812" b="14444"/>
          <a:stretch/>
        </p:blipFill>
        <p:spPr>
          <a:xfrm>
            <a:off x="7308304" y="3861048"/>
            <a:ext cx="1835696" cy="172819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BETÉTFÁS/HEVEDERES OSZLOPOK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artalom helye 2"/>
          <p:cNvSpPr txBox="1">
            <a:spLocks/>
          </p:cNvSpPr>
          <p:nvPr/>
        </p:nvSpPr>
        <p:spPr>
          <a:xfrm>
            <a:off x="548014" y="620688"/>
            <a:ext cx="8416474" cy="475252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Betétfás és hevederes oszlopok kialakításának szabályai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km. kettő, három vagy négy azonos alkotóelemből áll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km. kétszeresen szimmetrikus</a:t>
            </a:r>
          </a:p>
          <a:p>
            <a:pPr marL="180975" marR="0" lvl="0" indent="-180975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a szabad mezők száma legalább három (végeken és harmad-</a:t>
            </a:r>
            <a:b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</a:b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pontokban betétfa/heveder)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az alkotóelemek közti szabad távolság a ≤ 3h betétfás oszlop, 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  a ≤ 6h hevederes oszlop esetén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betétfa hossza l</a:t>
            </a:r>
            <a:r>
              <a:rPr kumimoji="0" lang="hu-HU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2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feleljen meg az l</a:t>
            </a:r>
            <a:r>
              <a:rPr kumimoji="0" lang="hu-HU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2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/a ≥ 1,5 feltételnek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a heveder l</a:t>
            </a:r>
            <a:r>
              <a:rPr kumimoji="0" lang="hu-HU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2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hossza 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/>
              </a:rPr>
              <a:t>→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l</a:t>
            </a:r>
            <a:r>
              <a:rPr kumimoji="0" lang="hu-HU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2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/a ≥ 2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minden nyírt síkban legalább 4 szeg vagy 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     2 csavar legyen </a:t>
            </a:r>
          </a:p>
          <a:p>
            <a:pPr marL="180975" marR="0" lvl="0" indent="-180975" algn="just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	- az oszlopok tengelyirányban terheltek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 l="30821" t="51120" r="50279" b="19361"/>
          <a:stretch>
            <a:fillRect/>
          </a:stretch>
        </p:blipFill>
        <p:spPr bwMode="auto">
          <a:xfrm>
            <a:off x="6821811" y="764704"/>
            <a:ext cx="228669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 l="30150" t="30960" r="27329" b="13857"/>
          <a:stretch>
            <a:fillRect/>
          </a:stretch>
        </p:blipFill>
        <p:spPr bwMode="auto">
          <a:xfrm>
            <a:off x="755575" y="3645024"/>
            <a:ext cx="3872399" cy="3140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4" name="Picture 2" descr="http://static1.architectforum.hu/files2012/n00/02/44/48/margit-u-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05064"/>
            <a:ext cx="2736304" cy="2736304"/>
          </a:xfrm>
          <a:prstGeom prst="rect">
            <a:avLst/>
          </a:prstGeom>
          <a:noFill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 l="54221" t="51120" r="26429" b="19361"/>
          <a:stretch>
            <a:fillRect/>
          </a:stretch>
        </p:blipFill>
        <p:spPr bwMode="auto">
          <a:xfrm>
            <a:off x="5292080" y="2204864"/>
            <a:ext cx="234113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BETÉTFÁS/HEVEDERES OSZLOPOK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539552" y="692696"/>
            <a:ext cx="8424936" cy="43204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Szilárdsági vizsgálat				 Stabilitás vizsgálat</a:t>
            </a:r>
            <a:endParaRPr kumimoji="0" lang="hu-HU" b="0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886200" marR="0" lvl="8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	         </a:t>
            </a:r>
          </a:p>
        </p:txBody>
      </p:sp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110437"/>
              </p:ext>
            </p:extLst>
          </p:nvPr>
        </p:nvGraphicFramePr>
        <p:xfrm>
          <a:off x="711387" y="1052736"/>
          <a:ext cx="156831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59" name="Equation" r:id="rId3" imgW="876300" imgH="241300" progId="Equation.3">
                  <p:embed/>
                </p:oleObj>
              </mc:Choice>
              <mc:Fallback>
                <p:oleObj name="Equation" r:id="rId3" imgW="876300" imgH="2413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387" y="1052736"/>
                        <a:ext cx="1568313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Kép 10" descr="rajz6.wmf"/>
          <p:cNvPicPr>
            <a:picLocks noChangeAspect="1"/>
          </p:cNvPicPr>
          <p:nvPr/>
        </p:nvPicPr>
        <p:blipFill>
          <a:blip r:embed="rId5" cstate="print"/>
          <a:srcRect l="13776" t="9409" r="38975" b="6286"/>
          <a:stretch>
            <a:fillRect/>
          </a:stretch>
        </p:blipFill>
        <p:spPr>
          <a:xfrm>
            <a:off x="2483768" y="973527"/>
            <a:ext cx="4248472" cy="3823625"/>
          </a:xfrm>
          <a:prstGeom prst="rect">
            <a:avLst/>
          </a:prstGeom>
        </p:spPr>
      </p:pic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148972"/>
              </p:ext>
            </p:extLst>
          </p:nvPr>
        </p:nvGraphicFramePr>
        <p:xfrm>
          <a:off x="6516216" y="1052736"/>
          <a:ext cx="213854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0" name="Equation" r:id="rId6" imgW="1257300" imgH="508000" progId="Equation.3">
                  <p:embed/>
                </p:oleObj>
              </mc:Choice>
              <mc:Fallback>
                <p:oleObj name="Equation" r:id="rId6" imgW="1257300" imgH="508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1052736"/>
                        <a:ext cx="2138548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u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945653"/>
              </p:ext>
            </p:extLst>
          </p:nvPr>
        </p:nvGraphicFramePr>
        <p:xfrm>
          <a:off x="611560" y="1556792"/>
          <a:ext cx="1944216" cy="1201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1" name="Equation" r:id="rId8" imgW="1396800" imgH="863280" progId="Equation.3">
                  <p:embed/>
                </p:oleObj>
              </mc:Choice>
              <mc:Fallback>
                <p:oleObj name="Equation" r:id="rId8" imgW="1396800" imgH="863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556792"/>
                        <a:ext cx="1944216" cy="12019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Ellipszis 13"/>
          <p:cNvSpPr/>
          <p:nvPr/>
        </p:nvSpPr>
        <p:spPr>
          <a:xfrm>
            <a:off x="1835696" y="1916832"/>
            <a:ext cx="792088" cy="21602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378303"/>
              </p:ext>
            </p:extLst>
          </p:nvPr>
        </p:nvGraphicFramePr>
        <p:xfrm>
          <a:off x="6685725" y="1988840"/>
          <a:ext cx="2206755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2" name="Equation" r:id="rId10" imgW="1511300" imgH="495300" progId="Equation.3">
                  <p:embed/>
                </p:oleObj>
              </mc:Choice>
              <mc:Fallback>
                <p:oleObj name="Equation" r:id="rId10" imgW="1511300" imgH="495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5725" y="1988840"/>
                        <a:ext cx="2206755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um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430475"/>
              </p:ext>
            </p:extLst>
          </p:nvPr>
        </p:nvGraphicFramePr>
        <p:xfrm>
          <a:off x="6745807" y="2780928"/>
          <a:ext cx="1661995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3" name="Equation" r:id="rId12" imgW="1168400" imgH="508000" progId="Equation.3">
                  <p:embed/>
                </p:oleObj>
              </mc:Choice>
              <mc:Fallback>
                <p:oleObj name="Equation" r:id="rId12" imgW="1168400" imgH="508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5807" y="2780928"/>
                        <a:ext cx="1661995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um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849912"/>
              </p:ext>
            </p:extLst>
          </p:nvPr>
        </p:nvGraphicFramePr>
        <p:xfrm>
          <a:off x="6660215" y="3573016"/>
          <a:ext cx="1944234" cy="6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4" name="Equation" r:id="rId14" imgW="1485720" imgH="482400" progId="Equation.3">
                  <p:embed/>
                </p:oleObj>
              </mc:Choice>
              <mc:Fallback>
                <p:oleObj name="Equation" r:id="rId14" imgW="1485720" imgH="48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15" y="3573016"/>
                        <a:ext cx="1944234" cy="6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um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889878"/>
              </p:ext>
            </p:extLst>
          </p:nvPr>
        </p:nvGraphicFramePr>
        <p:xfrm>
          <a:off x="6732240" y="4365103"/>
          <a:ext cx="1584176" cy="701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5" name="Equation" r:id="rId16" imgW="1143000" imgH="507960" progId="Equation.3">
                  <p:embed/>
                </p:oleObj>
              </mc:Choice>
              <mc:Fallback>
                <p:oleObj name="Equation" r:id="rId16" imgW="1143000" imgH="50796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4365103"/>
                        <a:ext cx="1584176" cy="7019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Ellipszis 19"/>
          <p:cNvSpPr/>
          <p:nvPr/>
        </p:nvSpPr>
        <p:spPr>
          <a:xfrm>
            <a:off x="7308304" y="2852936"/>
            <a:ext cx="360040" cy="288032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/>
          <p:cNvSpPr/>
          <p:nvPr/>
        </p:nvSpPr>
        <p:spPr>
          <a:xfrm>
            <a:off x="7308304" y="4437335"/>
            <a:ext cx="360040" cy="288032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BETÉTFÁS/HEVEDERES OSZLOPOK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artalom helye 2"/>
          <p:cNvSpPr txBox="1">
            <a:spLocks/>
          </p:cNvSpPr>
          <p:nvPr/>
        </p:nvSpPr>
        <p:spPr>
          <a:xfrm>
            <a:off x="611560" y="692696"/>
            <a:ext cx="8532440" cy="151216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/>
              </a:rPr>
              <a:t></a:t>
            </a:r>
            <a:r>
              <a:rPr kumimoji="0" lang="hu-HU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y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;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</a:t>
            </a:r>
            <a:r>
              <a:rPr kumimoji="0" lang="hu-HU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z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 karcsúsági tényező meghatározása</a:t>
            </a:r>
          </a:p>
          <a:p>
            <a:pPr marL="3886200" marR="0" lvl="8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Symbol" pitchFamily="18" charset="2"/>
              </a:rPr>
              <a:t>z : anyagi tengely (y irányú kihajlás)</a:t>
            </a: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886200" marR="0" lvl="8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3886200" marR="0" lvl="8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23" name="Kép 22" descr="rajz6.wmf"/>
          <p:cNvPicPr>
            <a:picLocks noChangeAspect="1"/>
          </p:cNvPicPr>
          <p:nvPr/>
        </p:nvPicPr>
        <p:blipFill>
          <a:blip r:embed="rId3" cstate="print"/>
          <a:srcRect l="13776" t="9409" r="38975" b="6286"/>
          <a:stretch>
            <a:fillRect/>
          </a:stretch>
        </p:blipFill>
        <p:spPr>
          <a:xfrm>
            <a:off x="467544" y="980728"/>
            <a:ext cx="4160462" cy="3744416"/>
          </a:xfrm>
          <a:prstGeom prst="rect">
            <a:avLst/>
          </a:prstGeom>
        </p:spPr>
      </p:pic>
      <p:graphicFrame>
        <p:nvGraphicFramePr>
          <p:cNvPr id="2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856622"/>
              </p:ext>
            </p:extLst>
          </p:nvPr>
        </p:nvGraphicFramePr>
        <p:xfrm>
          <a:off x="4644008" y="1233345"/>
          <a:ext cx="3452362" cy="971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0" name="Egyenlet" r:id="rId4" imgW="2286000" imgH="635000" progId="Equation.3">
                  <p:embed/>
                </p:oleObj>
              </mc:Choice>
              <mc:Fallback>
                <p:oleObj name="Egyenlet" r:id="rId4" imgW="2286000" imgH="635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233345"/>
                        <a:ext cx="3452362" cy="9715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575698"/>
              </p:ext>
            </p:extLst>
          </p:nvPr>
        </p:nvGraphicFramePr>
        <p:xfrm>
          <a:off x="4716016" y="2490482"/>
          <a:ext cx="2471850" cy="650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1" name="Egyenlet" r:id="rId6" imgW="1447800" imgH="381000" progId="Equation.3">
                  <p:embed/>
                </p:oleObj>
              </mc:Choice>
              <mc:Fallback>
                <p:oleObj name="Egyenlet" r:id="rId6" imgW="1447800" imgH="381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490482"/>
                        <a:ext cx="2471850" cy="6504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551951"/>
              </p:ext>
            </p:extLst>
          </p:nvPr>
        </p:nvGraphicFramePr>
        <p:xfrm>
          <a:off x="2146250" y="5969272"/>
          <a:ext cx="5882134" cy="683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2" name="Equation" r:id="rId8" imgW="4127400" imgH="482400" progId="Equation.3">
                  <p:embed/>
                </p:oleObj>
              </mc:Choice>
              <mc:Fallback>
                <p:oleObj name="Equation" r:id="rId8" imgW="412740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250" y="5969272"/>
                        <a:ext cx="5882134" cy="6833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249841"/>
              </p:ext>
            </p:extLst>
          </p:nvPr>
        </p:nvGraphicFramePr>
        <p:xfrm>
          <a:off x="4647077" y="3854204"/>
          <a:ext cx="2013155" cy="870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3" name="Egyenlet" r:id="rId10" imgW="1345616" imgH="583947" progId="Equation.3">
                  <p:embed/>
                </p:oleObj>
              </mc:Choice>
              <mc:Fallback>
                <p:oleObj name="Egyenlet" r:id="rId10" imgW="1345616" imgH="583947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7077" y="3854204"/>
                        <a:ext cx="2013155" cy="8709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33765" r="61507" b="26196"/>
          <a:stretch/>
        </p:blipFill>
        <p:spPr bwMode="auto">
          <a:xfrm>
            <a:off x="8155189" y="3789040"/>
            <a:ext cx="80929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75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t="28874" r="6755" b="43158"/>
          <a:stretch/>
        </p:blipFill>
        <p:spPr bwMode="auto">
          <a:xfrm>
            <a:off x="611561" y="4725144"/>
            <a:ext cx="4608512" cy="124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0" t="37702" r="19387" b="46087"/>
          <a:stretch/>
        </p:blipFill>
        <p:spPr bwMode="auto">
          <a:xfrm>
            <a:off x="7956376" y="1916832"/>
            <a:ext cx="11049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églalap 15"/>
          <p:cNvSpPr/>
          <p:nvPr/>
        </p:nvSpPr>
        <p:spPr>
          <a:xfrm>
            <a:off x="593304" y="2204864"/>
            <a:ext cx="855069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dirty="0" smtClean="0">
                <a:cs typeface="Times New Roman" pitchFamily="18" charset="0"/>
                <a:sym typeface="Symbol" pitchFamily="18" charset="2"/>
              </a:rPr>
              <a:t> y: „szabad” tengely (z irányú kihajlás)</a:t>
            </a:r>
            <a:endParaRPr lang="hu-HU" dirty="0" smtClean="0">
              <a:cs typeface="Times New Roman" pitchFamily="18" charset="0"/>
            </a:endParaRP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endParaRPr lang="hu-HU" sz="1600" dirty="0" smtClean="0">
              <a:cs typeface="Times New Roman" pitchFamily="18" charset="0"/>
              <a:sym typeface="Symbol" pitchFamily="18" charset="2"/>
            </a:endParaRPr>
          </a:p>
          <a:p>
            <a:pPr marL="3886200" lvl="8" indent="-228600">
              <a:spcBef>
                <a:spcPct val="0"/>
              </a:spcBef>
              <a:buSzPct val="100000"/>
              <a:buFont typeface="Arial" pitchFamily="34" charset="0"/>
              <a:buChar char="•"/>
              <a:defRPr/>
            </a:pPr>
            <a:endParaRPr lang="hu-HU" sz="1600" dirty="0" smtClean="0">
              <a:cs typeface="Times New Roman" pitchFamily="18" charset="0"/>
              <a:sym typeface="Symbol" pitchFamily="18" charset="2"/>
            </a:endParaRPr>
          </a:p>
          <a:p>
            <a:pPr marL="3886200" lvl="8" indent="-228600">
              <a:spcBef>
                <a:spcPct val="0"/>
              </a:spcBef>
              <a:buSzPct val="100000"/>
              <a:buFont typeface="Arial" pitchFamily="34" charset="0"/>
              <a:buChar char="•"/>
              <a:defRPr/>
            </a:pPr>
            <a:endParaRPr lang="hu-HU" sz="1600" dirty="0" smtClean="0">
              <a:cs typeface="Times New Roman" pitchFamily="18" charset="0"/>
              <a:sym typeface="Symbol" pitchFamily="18" charset="2"/>
            </a:endParaRP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 pitchFamily="18" charset="2"/>
              </a:rPr>
              <a:t>     n  : alkotóelemek száma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 pitchFamily="18" charset="2"/>
              </a:rPr>
              <a:t>     </a:t>
            </a:r>
            <a:r>
              <a:rPr lang="hu-HU" sz="1600" dirty="0" smtClean="0">
                <a:cs typeface="Times New Roman" pitchFamily="18" charset="0"/>
                <a:sym typeface="Symbol"/>
              </a:rPr>
              <a:t></a:t>
            </a:r>
            <a:r>
              <a:rPr lang="hu-HU" sz="1600" baseline="-25000" dirty="0" smtClean="0">
                <a:cs typeface="Times New Roman" pitchFamily="18" charset="0"/>
                <a:sym typeface="Symbol"/>
              </a:rPr>
              <a:t>1</a:t>
            </a:r>
            <a:r>
              <a:rPr lang="hu-HU" sz="1600" dirty="0" smtClean="0">
                <a:cs typeface="Times New Roman" pitchFamily="18" charset="0"/>
                <a:sym typeface="Symbol"/>
              </a:rPr>
              <a:t> : alkotóelem (</a:t>
            </a:r>
            <a:r>
              <a:rPr lang="hu-HU" sz="1600" dirty="0" err="1" smtClean="0">
                <a:cs typeface="Times New Roman" pitchFamily="18" charset="0"/>
                <a:sym typeface="Symbol"/>
              </a:rPr>
              <a:t>b</a:t>
            </a:r>
            <a:r>
              <a:rPr lang="hu-HU" sz="1600" baseline="30000" dirty="0" err="1" smtClean="0">
                <a:cs typeface="Times New Roman" pitchFamily="18" charset="0"/>
                <a:sym typeface="Symbol"/>
              </a:rPr>
              <a:t>x</a:t>
            </a:r>
            <a:r>
              <a:rPr lang="hu-HU" sz="1600" dirty="0" err="1" smtClean="0">
                <a:cs typeface="Times New Roman" pitchFamily="18" charset="0"/>
                <a:sym typeface="Symbol"/>
              </a:rPr>
              <a:t>h</a:t>
            </a:r>
            <a:r>
              <a:rPr lang="hu-HU" sz="1600" dirty="0" smtClean="0">
                <a:cs typeface="Times New Roman" pitchFamily="18" charset="0"/>
                <a:sym typeface="Symbol"/>
              </a:rPr>
              <a:t>) karcsúsági tényezője y tengelyre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/>
              </a:rPr>
              <a:t>			               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/>
              </a:rPr>
              <a:t>                                                       rész-szelvény 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/>
              </a:rPr>
              <a:t>                                                       kihajlása →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endParaRPr lang="hu-HU" sz="1600" dirty="0" smtClean="0">
              <a:cs typeface="Times New Roman" pitchFamily="18" charset="0"/>
              <a:sym typeface="Symbol"/>
            </a:endParaRP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/>
              </a:rPr>
              <a:t>       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/>
              </a:rPr>
              <a:t>		             : teheridőtartam és </a:t>
            </a: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/>
              </a:rPr>
              <a:t>		kapcsolóelem típusától függ</a:t>
            </a:r>
            <a:endParaRPr lang="hu-HU" sz="1600" dirty="0" smtClean="0">
              <a:cs typeface="Times New Roman" pitchFamily="18" charset="0"/>
              <a:sym typeface="Symbol" pitchFamily="18" charset="2"/>
            </a:endParaRPr>
          </a:p>
          <a:p>
            <a:pPr marL="3886200" lvl="8" indent="-228600">
              <a:spcBef>
                <a:spcPct val="0"/>
              </a:spcBef>
              <a:buSzPct val="100000"/>
              <a:defRPr/>
            </a:pPr>
            <a:r>
              <a:rPr lang="hu-HU" sz="1600" dirty="0" smtClean="0">
                <a:cs typeface="Times New Roman" pitchFamily="18" charset="0"/>
                <a:sym typeface="Symbol" pitchFamily="18" charset="2"/>
              </a:rPr>
              <a:t>	         </a:t>
            </a:r>
          </a:p>
        </p:txBody>
      </p:sp>
    </p:spTree>
    <p:extLst>
      <p:ext uri="{BB962C8B-B14F-4D97-AF65-F5344CB8AC3E}">
        <p14:creationId xmlns:p14="http://schemas.microsoft.com/office/powerpoint/2010/main" val="115455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BETÉTFÁS/HEVEDERES OSZLOPOK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5" t="30553" r="6178" b="42408"/>
          <a:stretch/>
        </p:blipFill>
        <p:spPr bwMode="auto">
          <a:xfrm>
            <a:off x="611560" y="4869160"/>
            <a:ext cx="633670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7" t="20479" r="5712" b="9834"/>
          <a:stretch/>
        </p:blipFill>
        <p:spPr bwMode="auto">
          <a:xfrm>
            <a:off x="611559" y="620687"/>
            <a:ext cx="6336705" cy="426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BETÉTFÁS/HEVEDERES OSZLOPOK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539552" y="620688"/>
            <a:ext cx="8712968" cy="374441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kumimoji="0" lang="hu-HU" sz="16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/>
              </a:rPr>
              <a:t>	</a:t>
            </a:r>
            <a:r>
              <a:rPr kumimoji="0" lang="hu-HU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/>
              </a:rPr>
              <a:t>kapcsolatokra, betétfákra illetve hevederekre jutó nyíróerő meghatározása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Vierendel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 tartó modell alapján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  <a:sym typeface="Symbol" pitchFamily="18" charset="2"/>
              </a:rPr>
              <a:t>„fiktív” nyíróerő: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51462" r="66760" b="26039"/>
          <a:stretch/>
        </p:blipFill>
        <p:spPr bwMode="auto">
          <a:xfrm>
            <a:off x="4283968" y="1268760"/>
            <a:ext cx="1080120" cy="2877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Kép 10" descr="rajz1.wmf"/>
          <p:cNvPicPr>
            <a:picLocks noChangeAspect="1"/>
          </p:cNvPicPr>
          <p:nvPr/>
        </p:nvPicPr>
        <p:blipFill>
          <a:blip r:embed="rId4" cstate="print"/>
          <a:srcRect l="25588" t="7936" r="62211" b="12791"/>
          <a:stretch>
            <a:fillRect/>
          </a:stretch>
        </p:blipFill>
        <p:spPr>
          <a:xfrm>
            <a:off x="3491880" y="3717032"/>
            <a:ext cx="993119" cy="3140968"/>
          </a:xfrm>
          <a:prstGeom prst="rect">
            <a:avLst/>
          </a:prstGeom>
        </p:spPr>
      </p:pic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243386"/>
              </p:ext>
            </p:extLst>
          </p:nvPr>
        </p:nvGraphicFramePr>
        <p:xfrm>
          <a:off x="683568" y="4589016"/>
          <a:ext cx="2516057" cy="15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3" name="Egyenlet" r:id="rId5" imgW="1968500" imgH="1104900" progId="Equation.3">
                  <p:embed/>
                </p:oleObj>
              </mc:Choice>
              <mc:Fallback>
                <p:oleObj name="Egyenlet" r:id="rId5" imgW="1968500" imgH="1104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589016"/>
                        <a:ext cx="2516057" cy="15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u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639053"/>
              </p:ext>
            </p:extLst>
          </p:nvPr>
        </p:nvGraphicFramePr>
        <p:xfrm>
          <a:off x="4644008" y="4808570"/>
          <a:ext cx="1014552" cy="636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4" name="Egyenlet" r:id="rId7" imgW="647700" imgH="381000" progId="Equation.3">
                  <p:embed/>
                </p:oleObj>
              </mc:Choice>
              <mc:Fallback>
                <p:oleObj name="Egyenlet" r:id="rId7" imgW="647700" imgH="381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808570"/>
                        <a:ext cx="1014552" cy="6366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églalap 13"/>
          <p:cNvSpPr/>
          <p:nvPr/>
        </p:nvSpPr>
        <p:spPr>
          <a:xfrm>
            <a:off x="4644008" y="4797152"/>
            <a:ext cx="1008112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97" t="29906" r="29031" b="41790"/>
          <a:stretch/>
        </p:blipFill>
        <p:spPr bwMode="auto">
          <a:xfrm>
            <a:off x="1115616" y="1268761"/>
            <a:ext cx="2365303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0" t="37702" r="19387" b="46087"/>
          <a:stretch/>
        </p:blipFill>
        <p:spPr bwMode="auto">
          <a:xfrm>
            <a:off x="3251076" y="2063875"/>
            <a:ext cx="11049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6" t="50000" r="23882" b="17627"/>
          <a:stretch/>
        </p:blipFill>
        <p:spPr bwMode="auto">
          <a:xfrm>
            <a:off x="5292080" y="1268761"/>
            <a:ext cx="308864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72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316378"/>
              </p:ext>
            </p:extLst>
          </p:nvPr>
        </p:nvGraphicFramePr>
        <p:xfrm>
          <a:off x="4499992" y="5580087"/>
          <a:ext cx="1312862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5" name="Equation" r:id="rId10" imgW="838080" imgH="393480" progId="Equation.3">
                  <p:embed/>
                </p:oleObj>
              </mc:Choice>
              <mc:Fallback>
                <p:oleObj name="Equation" r:id="rId10" imgW="8380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5580087"/>
                        <a:ext cx="1312862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9" t="44016" r="63143" b="14794"/>
          <a:stretch/>
        </p:blipFill>
        <p:spPr bwMode="auto">
          <a:xfrm>
            <a:off x="5976156" y="4185084"/>
            <a:ext cx="136815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cap="all" spc="100" dirty="0" smtClean="0">
                <a:solidFill>
                  <a:schemeClr val="bg1">
                    <a:lumMod val="85000"/>
                  </a:schemeClr>
                </a:solidFill>
              </a:rPr>
              <a:t>Feladatmegoldás</a:t>
            </a:r>
            <a:endParaRPr lang="hu-HU" sz="2200" cap="all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212" y="116632"/>
            <a:ext cx="369332" cy="674136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oszlopok/nyomott elemek méretezése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12642" name="Picture 2" descr="http://static1.architectforum.hu/files2012/n00/02/44/48/margit-u-26.jpg"/>
          <p:cNvPicPr>
            <a:picLocks noChangeAspect="1" noChangeArrowheads="1"/>
          </p:cNvPicPr>
          <p:nvPr/>
        </p:nvPicPr>
        <p:blipFill>
          <a:blip r:embed="rId2" cstate="print"/>
          <a:srcRect l="17778" t="8889" r="36296" b="15556"/>
          <a:stretch>
            <a:fillRect/>
          </a:stretch>
        </p:blipFill>
        <p:spPr bwMode="auto">
          <a:xfrm>
            <a:off x="683568" y="188640"/>
            <a:ext cx="3414026" cy="3744416"/>
          </a:xfrm>
          <a:prstGeom prst="rect">
            <a:avLst/>
          </a:prstGeom>
          <a:noFill/>
        </p:spPr>
      </p:pic>
      <p:sp>
        <p:nvSpPr>
          <p:cNvPr id="9" name="Felfelé nyíl 8"/>
          <p:cNvSpPr/>
          <p:nvPr/>
        </p:nvSpPr>
        <p:spPr>
          <a:xfrm>
            <a:off x="1403648" y="3356992"/>
            <a:ext cx="144016" cy="288032"/>
          </a:xfrm>
          <a:prstGeom prst="upArrow">
            <a:avLst/>
          </a:prstGeom>
          <a:solidFill>
            <a:srgbClr val="FF0000"/>
          </a:solidFill>
          <a:ln w="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Felfelé nyíl 10"/>
          <p:cNvSpPr/>
          <p:nvPr/>
        </p:nvSpPr>
        <p:spPr>
          <a:xfrm flipV="1">
            <a:off x="1403648" y="1124744"/>
            <a:ext cx="144016" cy="288032"/>
          </a:xfrm>
          <a:prstGeom prst="upArrow">
            <a:avLst/>
          </a:prstGeom>
          <a:solidFill>
            <a:srgbClr val="FF0000"/>
          </a:solidFill>
          <a:ln w="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/>
          <p:cNvSpPr txBox="1"/>
          <p:nvPr/>
        </p:nvSpPr>
        <p:spPr>
          <a:xfrm>
            <a:off x="1475656" y="98072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err="1" smtClean="0">
                <a:solidFill>
                  <a:srgbClr val="FF0000"/>
                </a:solidFill>
              </a:rPr>
              <a:t>N</a:t>
            </a:r>
            <a:r>
              <a:rPr lang="hu-HU" sz="1600" b="1" baseline="-25000" dirty="0" err="1" smtClean="0">
                <a:solidFill>
                  <a:srgbClr val="FF0000"/>
                </a:solidFill>
              </a:rPr>
              <a:t>c</a:t>
            </a:r>
            <a:r>
              <a:rPr lang="hu-HU" sz="1600" b="1" baseline="-25000" dirty="0" smtClean="0">
                <a:solidFill>
                  <a:srgbClr val="FF0000"/>
                </a:solidFill>
              </a:rPr>
              <a:t>,d</a:t>
            </a:r>
            <a:endParaRPr lang="hu-HU" b="1" baseline="-25000" dirty="0">
              <a:solidFill>
                <a:srgbClr val="FF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1475656" y="337847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err="1" smtClean="0">
                <a:solidFill>
                  <a:srgbClr val="FF0000"/>
                </a:solidFill>
              </a:rPr>
              <a:t>N</a:t>
            </a:r>
            <a:r>
              <a:rPr lang="hu-HU" sz="1600" b="1" baseline="-25000" dirty="0" err="1" smtClean="0">
                <a:solidFill>
                  <a:srgbClr val="FF0000"/>
                </a:solidFill>
              </a:rPr>
              <a:t>c</a:t>
            </a:r>
            <a:r>
              <a:rPr lang="hu-HU" sz="1600" b="1" baseline="-25000" dirty="0" smtClean="0">
                <a:solidFill>
                  <a:srgbClr val="FF0000"/>
                </a:solidFill>
              </a:rPr>
              <a:t>,d</a:t>
            </a:r>
            <a:endParaRPr lang="hu-HU" b="1" baseline="-25000" dirty="0">
              <a:solidFill>
                <a:srgbClr val="FF0000"/>
              </a:solidFill>
            </a:endParaRPr>
          </a:p>
        </p:txBody>
      </p:sp>
      <p:pic>
        <p:nvPicPr>
          <p:cNvPr id="14" name="Kép 13" descr="2_feladat.wmf"/>
          <p:cNvPicPr>
            <a:picLocks noChangeAspect="1"/>
          </p:cNvPicPr>
          <p:nvPr/>
        </p:nvPicPr>
        <p:blipFill>
          <a:blip r:embed="rId3" cstate="print"/>
          <a:srcRect l="24413" t="7411" r="37400" b="7387"/>
          <a:stretch>
            <a:fillRect/>
          </a:stretch>
        </p:blipFill>
        <p:spPr>
          <a:xfrm>
            <a:off x="4067944" y="1593773"/>
            <a:ext cx="4896544" cy="4643539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4211960" y="620688"/>
            <a:ext cx="468052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u-HU" sz="1600" b="1" dirty="0" smtClean="0"/>
              <a:t>Betétfás oszlop</a:t>
            </a:r>
          </a:p>
          <a:p>
            <a:r>
              <a:rPr lang="hu-HU" sz="1600" dirty="0" smtClean="0"/>
              <a:t>      faanyag:  C27 lucfenyő     2.Felh.osztály</a:t>
            </a:r>
          </a:p>
          <a:p>
            <a:r>
              <a:rPr lang="hu-HU" sz="1600" b="1" dirty="0" smtClean="0"/>
              <a:t>Feladat:</a:t>
            </a:r>
          </a:p>
          <a:p>
            <a:r>
              <a:rPr lang="hu-HU" sz="1600" dirty="0" smtClean="0"/>
              <a:t>     Mekkora lehet az oszlopot terhelő </a:t>
            </a:r>
            <a:r>
              <a:rPr lang="hu-HU" sz="1600" dirty="0" err="1" smtClean="0"/>
              <a:t>N</a:t>
            </a:r>
            <a:r>
              <a:rPr lang="hu-HU" sz="1600" baseline="-25000" dirty="0" err="1" smtClean="0"/>
              <a:t>c</a:t>
            </a:r>
            <a:r>
              <a:rPr lang="hu-HU" sz="1600" baseline="-25000" dirty="0" smtClean="0"/>
              <a:t>,d</a:t>
            </a:r>
            <a:r>
              <a:rPr lang="hu-HU" sz="1600" dirty="0" smtClean="0"/>
              <a:t> erő?</a:t>
            </a:r>
          </a:p>
        </p:txBody>
      </p:sp>
    </p:spTree>
    <p:extLst>
      <p:ext uri="{BB962C8B-B14F-4D97-AF65-F5344CB8AC3E}">
        <p14:creationId xmlns:p14="http://schemas.microsoft.com/office/powerpoint/2010/main" val="262110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églalap 21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Szövegdoboz 22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200" dirty="0" smtClean="0">
                <a:solidFill>
                  <a:schemeClr val="bg1">
                    <a:lumMod val="85000"/>
                  </a:schemeClr>
                </a:solidFill>
              </a:rPr>
              <a:t>TARTÓSZERKEZETEK V.</a:t>
            </a:r>
            <a:endParaRPr lang="hu-HU" sz="2400" spc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Cím 1"/>
          <p:cNvSpPr txBox="1">
            <a:spLocks/>
          </p:cNvSpPr>
          <p:nvPr/>
        </p:nvSpPr>
        <p:spPr>
          <a:xfrm>
            <a:off x="611560" y="2348880"/>
            <a:ext cx="8460432" cy="1080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1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Köszönöm a figyelmet!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4305</TotalTime>
  <Words>383</Words>
  <Application>Microsoft Office PowerPoint</Application>
  <PresentationFormat>Diavetítés a képernyőre (4:3 oldalarány)</PresentationFormat>
  <Paragraphs>203</Paragraphs>
  <Slides>19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19</vt:i4>
      </vt:variant>
    </vt:vector>
  </HeadingPairs>
  <TitlesOfParts>
    <vt:vector size="27" baseType="lpstr">
      <vt:lpstr>Arial</vt:lpstr>
      <vt:lpstr>Calibri</vt:lpstr>
      <vt:lpstr>Symbol</vt:lpstr>
      <vt:lpstr>Times New Roman</vt:lpstr>
      <vt:lpstr>Wingdings</vt:lpstr>
      <vt:lpstr>Office-téma</vt:lpstr>
      <vt:lpstr>Equation</vt:lpstr>
      <vt:lpstr>Egyenlet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Scheck Rómeó</dc:creator>
  <cp:lastModifiedBy>user</cp:lastModifiedBy>
  <cp:revision>379</cp:revision>
  <dcterms:created xsi:type="dcterms:W3CDTF">2013-06-07T10:31:02Z</dcterms:created>
  <dcterms:modified xsi:type="dcterms:W3CDTF">2016-10-12T10:27:46Z</dcterms:modified>
</cp:coreProperties>
</file>