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handoutMasterIdLst>
    <p:handoutMasterId r:id="rId66"/>
  </p:handoutMasterIdLst>
  <p:sldIdLst>
    <p:sldId id="256" r:id="rId2"/>
    <p:sldId id="257" r:id="rId3"/>
    <p:sldId id="259" r:id="rId4"/>
    <p:sldId id="260" r:id="rId5"/>
    <p:sldId id="261" r:id="rId6"/>
    <p:sldId id="262" r:id="rId7"/>
    <p:sldId id="263" r:id="rId8"/>
    <p:sldId id="264" r:id="rId9"/>
    <p:sldId id="265" r:id="rId10"/>
    <p:sldId id="267" r:id="rId11"/>
    <p:sldId id="268" r:id="rId12"/>
    <p:sldId id="276" r:id="rId13"/>
    <p:sldId id="273" r:id="rId14"/>
    <p:sldId id="274" r:id="rId15"/>
    <p:sldId id="277" r:id="rId16"/>
    <p:sldId id="278" r:id="rId17"/>
    <p:sldId id="280" r:id="rId18"/>
    <p:sldId id="281" r:id="rId19"/>
    <p:sldId id="282" r:id="rId20"/>
    <p:sldId id="283" r:id="rId21"/>
    <p:sldId id="275" r:id="rId22"/>
    <p:sldId id="279" r:id="rId23"/>
    <p:sldId id="285" r:id="rId24"/>
    <p:sldId id="293" r:id="rId25"/>
    <p:sldId id="294" r:id="rId26"/>
    <p:sldId id="286" r:id="rId27"/>
    <p:sldId id="295" r:id="rId28"/>
    <p:sldId id="288" r:id="rId29"/>
    <p:sldId id="289" r:id="rId30"/>
    <p:sldId id="290" r:id="rId31"/>
    <p:sldId id="292" r:id="rId32"/>
    <p:sldId id="296" r:id="rId33"/>
    <p:sldId id="297" r:id="rId34"/>
    <p:sldId id="298" r:id="rId35"/>
    <p:sldId id="299" r:id="rId36"/>
    <p:sldId id="300" r:id="rId37"/>
    <p:sldId id="302" r:id="rId38"/>
    <p:sldId id="303" r:id="rId39"/>
    <p:sldId id="269" r:id="rId40"/>
    <p:sldId id="305" r:id="rId41"/>
    <p:sldId id="307" r:id="rId42"/>
    <p:sldId id="304" r:id="rId43"/>
    <p:sldId id="308" r:id="rId44"/>
    <p:sldId id="310" r:id="rId45"/>
    <p:sldId id="309" r:id="rId46"/>
    <p:sldId id="313" r:id="rId47"/>
    <p:sldId id="314" r:id="rId48"/>
    <p:sldId id="315" r:id="rId49"/>
    <p:sldId id="316" r:id="rId50"/>
    <p:sldId id="317" r:id="rId51"/>
    <p:sldId id="318" r:id="rId52"/>
    <p:sldId id="324" r:id="rId53"/>
    <p:sldId id="325" r:id="rId54"/>
    <p:sldId id="331" r:id="rId55"/>
    <p:sldId id="327" r:id="rId56"/>
    <p:sldId id="328" r:id="rId57"/>
    <p:sldId id="333" r:id="rId58"/>
    <p:sldId id="330" r:id="rId59"/>
    <p:sldId id="332" r:id="rId60"/>
    <p:sldId id="334" r:id="rId61"/>
    <p:sldId id="338" r:id="rId62"/>
    <p:sldId id="339" r:id="rId63"/>
    <p:sldId id="340" r:id="rId64"/>
  </p:sldIdLst>
  <p:sldSz cx="9144000" cy="6858000" type="screen4x3"/>
  <p:notesSz cx="6669088" cy="9928225"/>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5D86AB"/>
    <a:srgbClr val="3B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94790" autoAdjust="0"/>
  </p:normalViewPr>
  <p:slideViewPr>
    <p:cSldViewPr snapToGrid="0">
      <p:cViewPr varScale="1">
        <p:scale>
          <a:sx n="106" d="100"/>
          <a:sy n="106" d="100"/>
        </p:scale>
        <p:origin x="1146" y="114"/>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DC702-0774-48FB-B947-02C0438F6AA4}" type="doc">
      <dgm:prSet loTypeId="urn:microsoft.com/office/officeart/2005/8/layout/process1" loCatId="process" qsTypeId="urn:microsoft.com/office/officeart/2005/8/quickstyle/simple1" qsCatId="simple" csTypeId="urn:microsoft.com/office/officeart/2005/8/colors/accent1_2" csCatId="accent1" phldr="1"/>
      <dgm:spPr/>
    </dgm:pt>
    <dgm:pt modelId="{C4C11AF7-9E2F-4DA4-A769-2AEAD08DD46F}">
      <dgm:prSet phldrT="[Szöveg]" custT="1"/>
      <dgm:spPr/>
      <dgm:t>
        <a:bodyPr/>
        <a:lstStyle/>
        <a:p>
          <a:pPr algn="ctr"/>
          <a:r>
            <a:rPr lang="hu-HU" sz="1000" b="1" dirty="0">
              <a:solidFill>
                <a:srgbClr val="FFFF00"/>
              </a:solidFill>
            </a:rPr>
            <a:t>Érzékelés/észlelés   </a:t>
          </a:r>
        </a:p>
      </dgm:t>
    </dgm:pt>
    <dgm:pt modelId="{359599B9-8646-4FE8-8D64-A44EF8D646C2}" type="parTrans" cxnId="{714B53BD-CF10-4A81-9269-026D4808EBFE}">
      <dgm:prSet/>
      <dgm:spPr/>
      <dgm:t>
        <a:bodyPr/>
        <a:lstStyle/>
        <a:p>
          <a:pPr algn="ctr"/>
          <a:endParaRPr lang="hu-HU" sz="1000"/>
        </a:p>
      </dgm:t>
    </dgm:pt>
    <dgm:pt modelId="{D46EDE6A-BFA3-48E1-9E51-C4203480A3D6}" type="sibTrans" cxnId="{714B53BD-CF10-4A81-9269-026D4808EBFE}">
      <dgm:prSet custT="1"/>
      <dgm:spPr/>
      <dgm:t>
        <a:bodyPr/>
        <a:lstStyle/>
        <a:p>
          <a:pPr algn="ctr"/>
          <a:endParaRPr lang="hu-HU" sz="1000"/>
        </a:p>
      </dgm:t>
    </dgm:pt>
    <dgm:pt modelId="{1A9523D1-8C31-47D1-8FA4-48430FE0DAA4}">
      <dgm:prSet phldrT="[Szöveg]" custT="1"/>
      <dgm:spPr/>
      <dgm:t>
        <a:bodyPr/>
        <a:lstStyle/>
        <a:p>
          <a:pPr algn="ctr"/>
          <a:r>
            <a:rPr lang="hu-HU" sz="1000" b="1">
              <a:solidFill>
                <a:srgbClr val="FFFF00"/>
              </a:solidFill>
            </a:rPr>
            <a:t>Figyelem</a:t>
          </a:r>
        </a:p>
      </dgm:t>
    </dgm:pt>
    <dgm:pt modelId="{F80BC22E-495A-4BDF-B1E2-49AA2EB617DD}" type="parTrans" cxnId="{A36520BF-DA58-418A-96AD-B5B5F20B90C7}">
      <dgm:prSet/>
      <dgm:spPr/>
      <dgm:t>
        <a:bodyPr/>
        <a:lstStyle/>
        <a:p>
          <a:pPr algn="ctr"/>
          <a:endParaRPr lang="hu-HU" sz="1000"/>
        </a:p>
      </dgm:t>
    </dgm:pt>
    <dgm:pt modelId="{88C9F609-B5AD-42F1-9B80-2B67C93EC221}" type="sibTrans" cxnId="{A36520BF-DA58-418A-96AD-B5B5F20B90C7}">
      <dgm:prSet custT="1"/>
      <dgm:spPr/>
      <dgm:t>
        <a:bodyPr/>
        <a:lstStyle/>
        <a:p>
          <a:pPr algn="ctr"/>
          <a:endParaRPr lang="hu-HU" sz="1000"/>
        </a:p>
      </dgm:t>
    </dgm:pt>
    <dgm:pt modelId="{06EE9DD8-AD2E-4947-AEFA-C223B87E13B7}">
      <dgm:prSet phldrT="[Szöveg]" custT="1"/>
      <dgm:spPr/>
      <dgm:t>
        <a:bodyPr/>
        <a:lstStyle/>
        <a:p>
          <a:pPr algn="ctr"/>
          <a:r>
            <a:rPr lang="hu-HU" sz="1000" b="1">
              <a:solidFill>
                <a:srgbClr val="FFFF00"/>
              </a:solidFill>
            </a:rPr>
            <a:t>Emlékezés</a:t>
          </a:r>
        </a:p>
      </dgm:t>
    </dgm:pt>
    <dgm:pt modelId="{122633B5-6B68-4DC0-8741-DE90621DE961}" type="parTrans" cxnId="{EC3D3D25-DF47-4D07-BE5A-58D1893F3AC4}">
      <dgm:prSet/>
      <dgm:spPr/>
      <dgm:t>
        <a:bodyPr/>
        <a:lstStyle/>
        <a:p>
          <a:pPr algn="ctr"/>
          <a:endParaRPr lang="hu-HU" sz="1000"/>
        </a:p>
      </dgm:t>
    </dgm:pt>
    <dgm:pt modelId="{482BB1B1-B45F-4615-A0D3-46AE2B9BD03C}" type="sibTrans" cxnId="{EC3D3D25-DF47-4D07-BE5A-58D1893F3AC4}">
      <dgm:prSet custT="1"/>
      <dgm:spPr/>
      <dgm:t>
        <a:bodyPr/>
        <a:lstStyle/>
        <a:p>
          <a:pPr algn="ctr"/>
          <a:endParaRPr lang="hu-HU" sz="1000"/>
        </a:p>
      </dgm:t>
    </dgm:pt>
    <dgm:pt modelId="{B8FF0B4B-C9E3-4CCD-82F9-9B11F6A49B2D}">
      <dgm:prSet phldrT="[Szöveg]" custT="1"/>
      <dgm:spPr/>
      <dgm:t>
        <a:bodyPr/>
        <a:lstStyle/>
        <a:p>
          <a:pPr algn="ctr"/>
          <a:r>
            <a:rPr lang="hu-HU" sz="1000" b="1">
              <a:solidFill>
                <a:srgbClr val="FFFF00"/>
              </a:solidFill>
            </a:rPr>
            <a:t>Képzelet</a:t>
          </a:r>
        </a:p>
      </dgm:t>
    </dgm:pt>
    <dgm:pt modelId="{45D5B37D-A722-4059-A6F3-52C11A9C9E49}" type="parTrans" cxnId="{5B223AA7-8D07-488E-A108-B4B2B5B6168F}">
      <dgm:prSet/>
      <dgm:spPr/>
      <dgm:t>
        <a:bodyPr/>
        <a:lstStyle/>
        <a:p>
          <a:pPr algn="ctr"/>
          <a:endParaRPr lang="hu-HU" sz="1000"/>
        </a:p>
      </dgm:t>
    </dgm:pt>
    <dgm:pt modelId="{DBA5612B-A486-4AB0-ABBE-AF3D34094220}" type="sibTrans" cxnId="{5B223AA7-8D07-488E-A108-B4B2B5B6168F}">
      <dgm:prSet custT="1"/>
      <dgm:spPr/>
      <dgm:t>
        <a:bodyPr/>
        <a:lstStyle/>
        <a:p>
          <a:pPr algn="ctr"/>
          <a:endParaRPr lang="hu-HU" sz="1000"/>
        </a:p>
      </dgm:t>
    </dgm:pt>
    <dgm:pt modelId="{61A691D9-678C-43F9-9E15-623A646D21C6}">
      <dgm:prSet phldrT="[Szöveg]" custT="1"/>
      <dgm:spPr/>
      <dgm:t>
        <a:bodyPr/>
        <a:lstStyle/>
        <a:p>
          <a:pPr algn="ctr"/>
          <a:r>
            <a:rPr lang="hu-HU" sz="1000" b="1">
              <a:solidFill>
                <a:srgbClr val="FFFF00"/>
              </a:solidFill>
            </a:rPr>
            <a:t>Gondolkodás</a:t>
          </a:r>
        </a:p>
      </dgm:t>
    </dgm:pt>
    <dgm:pt modelId="{C4474528-98C3-4592-81BF-A12506705807}" type="parTrans" cxnId="{1099492C-5CEC-4CBD-9719-B90EC75C8A3A}">
      <dgm:prSet/>
      <dgm:spPr/>
      <dgm:t>
        <a:bodyPr/>
        <a:lstStyle/>
        <a:p>
          <a:pPr algn="ctr"/>
          <a:endParaRPr lang="hu-HU" sz="1000"/>
        </a:p>
      </dgm:t>
    </dgm:pt>
    <dgm:pt modelId="{5892665A-3E85-402B-A048-64B2D0280C7C}" type="sibTrans" cxnId="{1099492C-5CEC-4CBD-9719-B90EC75C8A3A}">
      <dgm:prSet/>
      <dgm:spPr/>
      <dgm:t>
        <a:bodyPr/>
        <a:lstStyle/>
        <a:p>
          <a:pPr algn="ctr"/>
          <a:endParaRPr lang="hu-HU" sz="1000"/>
        </a:p>
      </dgm:t>
    </dgm:pt>
    <dgm:pt modelId="{7EB8F8E1-C2F1-45A6-84CA-3A2D92E6EB90}" type="pres">
      <dgm:prSet presAssocID="{F4DDC702-0774-48FB-B947-02C0438F6AA4}" presName="Name0" presStyleCnt="0">
        <dgm:presLayoutVars>
          <dgm:dir/>
          <dgm:resizeHandles val="exact"/>
        </dgm:presLayoutVars>
      </dgm:prSet>
      <dgm:spPr/>
    </dgm:pt>
    <dgm:pt modelId="{1F4BCE34-E1E2-4209-9364-A49ED3170141}" type="pres">
      <dgm:prSet presAssocID="{C4C11AF7-9E2F-4DA4-A769-2AEAD08DD46F}" presName="node" presStyleLbl="node1" presStyleIdx="0" presStyleCnt="5" custScaleX="128001" custScaleY="94284">
        <dgm:presLayoutVars>
          <dgm:bulletEnabled val="1"/>
        </dgm:presLayoutVars>
      </dgm:prSet>
      <dgm:spPr/>
      <dgm:t>
        <a:bodyPr/>
        <a:lstStyle/>
        <a:p>
          <a:endParaRPr lang="hu-HU"/>
        </a:p>
      </dgm:t>
    </dgm:pt>
    <dgm:pt modelId="{D848AC8C-73FA-44BB-83BB-FDD92878356F}" type="pres">
      <dgm:prSet presAssocID="{D46EDE6A-BFA3-48E1-9E51-C4203480A3D6}" presName="sibTrans" presStyleLbl="sibTrans2D1" presStyleIdx="0" presStyleCnt="4"/>
      <dgm:spPr/>
      <dgm:t>
        <a:bodyPr/>
        <a:lstStyle/>
        <a:p>
          <a:endParaRPr lang="hu-HU"/>
        </a:p>
      </dgm:t>
    </dgm:pt>
    <dgm:pt modelId="{9280D26A-8337-4A3A-AFE4-F3BB6CA0751A}" type="pres">
      <dgm:prSet presAssocID="{D46EDE6A-BFA3-48E1-9E51-C4203480A3D6}" presName="connectorText" presStyleLbl="sibTrans2D1" presStyleIdx="0" presStyleCnt="4"/>
      <dgm:spPr/>
      <dgm:t>
        <a:bodyPr/>
        <a:lstStyle/>
        <a:p>
          <a:endParaRPr lang="hu-HU"/>
        </a:p>
      </dgm:t>
    </dgm:pt>
    <dgm:pt modelId="{6B3CA574-494F-4AE8-905F-B75BA439F0FE}" type="pres">
      <dgm:prSet presAssocID="{1A9523D1-8C31-47D1-8FA4-48430FE0DAA4}" presName="node" presStyleLbl="node1" presStyleIdx="1" presStyleCnt="5">
        <dgm:presLayoutVars>
          <dgm:bulletEnabled val="1"/>
        </dgm:presLayoutVars>
      </dgm:prSet>
      <dgm:spPr/>
      <dgm:t>
        <a:bodyPr/>
        <a:lstStyle/>
        <a:p>
          <a:endParaRPr lang="hu-HU"/>
        </a:p>
      </dgm:t>
    </dgm:pt>
    <dgm:pt modelId="{10F1304E-4D5F-48A0-A213-2E6E1FEE9983}" type="pres">
      <dgm:prSet presAssocID="{88C9F609-B5AD-42F1-9B80-2B67C93EC221}" presName="sibTrans" presStyleLbl="sibTrans2D1" presStyleIdx="1" presStyleCnt="4"/>
      <dgm:spPr/>
      <dgm:t>
        <a:bodyPr/>
        <a:lstStyle/>
        <a:p>
          <a:endParaRPr lang="hu-HU"/>
        </a:p>
      </dgm:t>
    </dgm:pt>
    <dgm:pt modelId="{6CE7AFA0-F3B1-41F6-ACE7-5642B6504C3F}" type="pres">
      <dgm:prSet presAssocID="{88C9F609-B5AD-42F1-9B80-2B67C93EC221}" presName="connectorText" presStyleLbl="sibTrans2D1" presStyleIdx="1" presStyleCnt="4"/>
      <dgm:spPr/>
      <dgm:t>
        <a:bodyPr/>
        <a:lstStyle/>
        <a:p>
          <a:endParaRPr lang="hu-HU"/>
        </a:p>
      </dgm:t>
    </dgm:pt>
    <dgm:pt modelId="{AAEF8FC7-7732-4C4B-859F-1A83EF766BA1}" type="pres">
      <dgm:prSet presAssocID="{06EE9DD8-AD2E-4947-AEFA-C223B87E13B7}" presName="node" presStyleLbl="node1" presStyleIdx="2" presStyleCnt="5">
        <dgm:presLayoutVars>
          <dgm:bulletEnabled val="1"/>
        </dgm:presLayoutVars>
      </dgm:prSet>
      <dgm:spPr/>
      <dgm:t>
        <a:bodyPr/>
        <a:lstStyle/>
        <a:p>
          <a:endParaRPr lang="hu-HU"/>
        </a:p>
      </dgm:t>
    </dgm:pt>
    <dgm:pt modelId="{0C28C739-924A-46D4-98A7-6EDEB0976491}" type="pres">
      <dgm:prSet presAssocID="{482BB1B1-B45F-4615-A0D3-46AE2B9BD03C}" presName="sibTrans" presStyleLbl="sibTrans2D1" presStyleIdx="2" presStyleCnt="4"/>
      <dgm:spPr/>
      <dgm:t>
        <a:bodyPr/>
        <a:lstStyle/>
        <a:p>
          <a:endParaRPr lang="hu-HU"/>
        </a:p>
      </dgm:t>
    </dgm:pt>
    <dgm:pt modelId="{21F967F4-9A4A-45CB-951C-CDB66490264B}" type="pres">
      <dgm:prSet presAssocID="{482BB1B1-B45F-4615-A0D3-46AE2B9BD03C}" presName="connectorText" presStyleLbl="sibTrans2D1" presStyleIdx="2" presStyleCnt="4"/>
      <dgm:spPr/>
      <dgm:t>
        <a:bodyPr/>
        <a:lstStyle/>
        <a:p>
          <a:endParaRPr lang="hu-HU"/>
        </a:p>
      </dgm:t>
    </dgm:pt>
    <dgm:pt modelId="{35ACD147-74F0-4F25-B8C6-8BC66A8B6408}" type="pres">
      <dgm:prSet presAssocID="{B8FF0B4B-C9E3-4CCD-82F9-9B11F6A49B2D}" presName="node" presStyleLbl="node1" presStyleIdx="3" presStyleCnt="5">
        <dgm:presLayoutVars>
          <dgm:bulletEnabled val="1"/>
        </dgm:presLayoutVars>
      </dgm:prSet>
      <dgm:spPr/>
      <dgm:t>
        <a:bodyPr/>
        <a:lstStyle/>
        <a:p>
          <a:endParaRPr lang="hu-HU"/>
        </a:p>
      </dgm:t>
    </dgm:pt>
    <dgm:pt modelId="{47F32B64-53AC-4C4C-9CC9-2785FCDCF6E8}" type="pres">
      <dgm:prSet presAssocID="{DBA5612B-A486-4AB0-ABBE-AF3D34094220}" presName="sibTrans" presStyleLbl="sibTrans2D1" presStyleIdx="3" presStyleCnt="4"/>
      <dgm:spPr/>
      <dgm:t>
        <a:bodyPr/>
        <a:lstStyle/>
        <a:p>
          <a:endParaRPr lang="hu-HU"/>
        </a:p>
      </dgm:t>
    </dgm:pt>
    <dgm:pt modelId="{9E2366E6-913D-4DDD-86EF-7BC4ABAD932B}" type="pres">
      <dgm:prSet presAssocID="{DBA5612B-A486-4AB0-ABBE-AF3D34094220}" presName="connectorText" presStyleLbl="sibTrans2D1" presStyleIdx="3" presStyleCnt="4"/>
      <dgm:spPr/>
      <dgm:t>
        <a:bodyPr/>
        <a:lstStyle/>
        <a:p>
          <a:endParaRPr lang="hu-HU"/>
        </a:p>
      </dgm:t>
    </dgm:pt>
    <dgm:pt modelId="{55F4C560-2292-494D-84B2-DA92ED06150D}" type="pres">
      <dgm:prSet presAssocID="{61A691D9-678C-43F9-9E15-623A646D21C6}" presName="node" presStyleLbl="node1" presStyleIdx="4" presStyleCnt="5">
        <dgm:presLayoutVars>
          <dgm:bulletEnabled val="1"/>
        </dgm:presLayoutVars>
      </dgm:prSet>
      <dgm:spPr/>
      <dgm:t>
        <a:bodyPr/>
        <a:lstStyle/>
        <a:p>
          <a:endParaRPr lang="hu-HU"/>
        </a:p>
      </dgm:t>
    </dgm:pt>
  </dgm:ptLst>
  <dgm:cxnLst>
    <dgm:cxn modelId="{A36520BF-DA58-418A-96AD-B5B5F20B90C7}" srcId="{F4DDC702-0774-48FB-B947-02C0438F6AA4}" destId="{1A9523D1-8C31-47D1-8FA4-48430FE0DAA4}" srcOrd="1" destOrd="0" parTransId="{F80BC22E-495A-4BDF-B1E2-49AA2EB617DD}" sibTransId="{88C9F609-B5AD-42F1-9B80-2B67C93EC221}"/>
    <dgm:cxn modelId="{0A30CEAC-8EAE-4530-8FDA-DD79DFBE6079}" type="presOf" srcId="{D46EDE6A-BFA3-48E1-9E51-C4203480A3D6}" destId="{D848AC8C-73FA-44BB-83BB-FDD92878356F}" srcOrd="0" destOrd="0" presId="urn:microsoft.com/office/officeart/2005/8/layout/process1"/>
    <dgm:cxn modelId="{900D513E-B4FF-4A64-93E0-C0CB19C3101B}" type="presOf" srcId="{482BB1B1-B45F-4615-A0D3-46AE2B9BD03C}" destId="{0C28C739-924A-46D4-98A7-6EDEB0976491}" srcOrd="0" destOrd="0" presId="urn:microsoft.com/office/officeart/2005/8/layout/process1"/>
    <dgm:cxn modelId="{48C22F1F-E637-43F8-BF2D-50B25B8327EE}" type="presOf" srcId="{C4C11AF7-9E2F-4DA4-A769-2AEAD08DD46F}" destId="{1F4BCE34-E1E2-4209-9364-A49ED3170141}" srcOrd="0" destOrd="0" presId="urn:microsoft.com/office/officeart/2005/8/layout/process1"/>
    <dgm:cxn modelId="{161FB19D-2E46-4073-A85A-CD5FDB92D582}" type="presOf" srcId="{DBA5612B-A486-4AB0-ABBE-AF3D34094220}" destId="{9E2366E6-913D-4DDD-86EF-7BC4ABAD932B}" srcOrd="1" destOrd="0" presId="urn:microsoft.com/office/officeart/2005/8/layout/process1"/>
    <dgm:cxn modelId="{FBFF8ED1-08A1-45B0-8C42-1194D3B7A95D}" type="presOf" srcId="{88C9F609-B5AD-42F1-9B80-2B67C93EC221}" destId="{6CE7AFA0-F3B1-41F6-ACE7-5642B6504C3F}" srcOrd="1" destOrd="0" presId="urn:microsoft.com/office/officeart/2005/8/layout/process1"/>
    <dgm:cxn modelId="{E367B919-A29E-443E-AA03-657CAB13AD49}" type="presOf" srcId="{F4DDC702-0774-48FB-B947-02C0438F6AA4}" destId="{7EB8F8E1-C2F1-45A6-84CA-3A2D92E6EB90}" srcOrd="0" destOrd="0" presId="urn:microsoft.com/office/officeart/2005/8/layout/process1"/>
    <dgm:cxn modelId="{139A04A3-5B33-4CB2-890E-8293039A7D9A}" type="presOf" srcId="{B8FF0B4B-C9E3-4CCD-82F9-9B11F6A49B2D}" destId="{35ACD147-74F0-4F25-B8C6-8BC66A8B6408}" srcOrd="0" destOrd="0" presId="urn:microsoft.com/office/officeart/2005/8/layout/process1"/>
    <dgm:cxn modelId="{5B223AA7-8D07-488E-A108-B4B2B5B6168F}" srcId="{F4DDC702-0774-48FB-B947-02C0438F6AA4}" destId="{B8FF0B4B-C9E3-4CCD-82F9-9B11F6A49B2D}" srcOrd="3" destOrd="0" parTransId="{45D5B37D-A722-4059-A6F3-52C11A9C9E49}" sibTransId="{DBA5612B-A486-4AB0-ABBE-AF3D34094220}"/>
    <dgm:cxn modelId="{275B2930-9C0A-4B16-A198-DD1ABAF74EB3}" type="presOf" srcId="{61A691D9-678C-43F9-9E15-623A646D21C6}" destId="{55F4C560-2292-494D-84B2-DA92ED06150D}" srcOrd="0" destOrd="0" presId="urn:microsoft.com/office/officeart/2005/8/layout/process1"/>
    <dgm:cxn modelId="{313186B8-B7AA-4692-A95D-B607D82BD1C0}" type="presOf" srcId="{D46EDE6A-BFA3-48E1-9E51-C4203480A3D6}" destId="{9280D26A-8337-4A3A-AFE4-F3BB6CA0751A}" srcOrd="1" destOrd="0" presId="urn:microsoft.com/office/officeart/2005/8/layout/process1"/>
    <dgm:cxn modelId="{714B53BD-CF10-4A81-9269-026D4808EBFE}" srcId="{F4DDC702-0774-48FB-B947-02C0438F6AA4}" destId="{C4C11AF7-9E2F-4DA4-A769-2AEAD08DD46F}" srcOrd="0" destOrd="0" parTransId="{359599B9-8646-4FE8-8D64-A44EF8D646C2}" sibTransId="{D46EDE6A-BFA3-48E1-9E51-C4203480A3D6}"/>
    <dgm:cxn modelId="{19F8D255-90F9-4D91-8CB5-4DC412CBADDA}" type="presOf" srcId="{DBA5612B-A486-4AB0-ABBE-AF3D34094220}" destId="{47F32B64-53AC-4C4C-9CC9-2785FCDCF6E8}" srcOrd="0" destOrd="0" presId="urn:microsoft.com/office/officeart/2005/8/layout/process1"/>
    <dgm:cxn modelId="{2DCFADA4-6AB2-4380-A09C-56C795826899}" type="presOf" srcId="{88C9F609-B5AD-42F1-9B80-2B67C93EC221}" destId="{10F1304E-4D5F-48A0-A213-2E6E1FEE9983}" srcOrd="0" destOrd="0" presId="urn:microsoft.com/office/officeart/2005/8/layout/process1"/>
    <dgm:cxn modelId="{8B167F92-4C7D-420F-834C-BB84BB5E7DB4}" type="presOf" srcId="{1A9523D1-8C31-47D1-8FA4-48430FE0DAA4}" destId="{6B3CA574-494F-4AE8-905F-B75BA439F0FE}" srcOrd="0" destOrd="0" presId="urn:microsoft.com/office/officeart/2005/8/layout/process1"/>
    <dgm:cxn modelId="{EC3D3D25-DF47-4D07-BE5A-58D1893F3AC4}" srcId="{F4DDC702-0774-48FB-B947-02C0438F6AA4}" destId="{06EE9DD8-AD2E-4947-AEFA-C223B87E13B7}" srcOrd="2" destOrd="0" parTransId="{122633B5-6B68-4DC0-8741-DE90621DE961}" sibTransId="{482BB1B1-B45F-4615-A0D3-46AE2B9BD03C}"/>
    <dgm:cxn modelId="{D8517D8F-4680-4713-B6A2-5A0857CBDF8D}" type="presOf" srcId="{06EE9DD8-AD2E-4947-AEFA-C223B87E13B7}" destId="{AAEF8FC7-7732-4C4B-859F-1A83EF766BA1}" srcOrd="0" destOrd="0" presId="urn:microsoft.com/office/officeart/2005/8/layout/process1"/>
    <dgm:cxn modelId="{1099492C-5CEC-4CBD-9719-B90EC75C8A3A}" srcId="{F4DDC702-0774-48FB-B947-02C0438F6AA4}" destId="{61A691D9-678C-43F9-9E15-623A646D21C6}" srcOrd="4" destOrd="0" parTransId="{C4474528-98C3-4592-81BF-A12506705807}" sibTransId="{5892665A-3E85-402B-A048-64B2D0280C7C}"/>
    <dgm:cxn modelId="{C4302DAE-6ADD-436D-AA12-CBC7FD61DD95}" type="presOf" srcId="{482BB1B1-B45F-4615-A0D3-46AE2B9BD03C}" destId="{21F967F4-9A4A-45CB-951C-CDB66490264B}" srcOrd="1" destOrd="0" presId="urn:microsoft.com/office/officeart/2005/8/layout/process1"/>
    <dgm:cxn modelId="{59245F1B-7F9E-4D89-8AEC-A6DD4BE3DCB3}" type="presParOf" srcId="{7EB8F8E1-C2F1-45A6-84CA-3A2D92E6EB90}" destId="{1F4BCE34-E1E2-4209-9364-A49ED3170141}" srcOrd="0" destOrd="0" presId="urn:microsoft.com/office/officeart/2005/8/layout/process1"/>
    <dgm:cxn modelId="{AD8F0533-21A8-4DAB-BEF7-7DD1F9D5C6B0}" type="presParOf" srcId="{7EB8F8E1-C2F1-45A6-84CA-3A2D92E6EB90}" destId="{D848AC8C-73FA-44BB-83BB-FDD92878356F}" srcOrd="1" destOrd="0" presId="urn:microsoft.com/office/officeart/2005/8/layout/process1"/>
    <dgm:cxn modelId="{44B6B20A-AB0F-4981-AC4D-195BE89641C4}" type="presParOf" srcId="{D848AC8C-73FA-44BB-83BB-FDD92878356F}" destId="{9280D26A-8337-4A3A-AFE4-F3BB6CA0751A}" srcOrd="0" destOrd="0" presId="urn:microsoft.com/office/officeart/2005/8/layout/process1"/>
    <dgm:cxn modelId="{E26995EB-2E71-4E68-82D7-2D974D143EC8}" type="presParOf" srcId="{7EB8F8E1-C2F1-45A6-84CA-3A2D92E6EB90}" destId="{6B3CA574-494F-4AE8-905F-B75BA439F0FE}" srcOrd="2" destOrd="0" presId="urn:microsoft.com/office/officeart/2005/8/layout/process1"/>
    <dgm:cxn modelId="{9B8D2E45-D087-4DE1-BE6B-7FB6B5F1F76C}" type="presParOf" srcId="{7EB8F8E1-C2F1-45A6-84CA-3A2D92E6EB90}" destId="{10F1304E-4D5F-48A0-A213-2E6E1FEE9983}" srcOrd="3" destOrd="0" presId="urn:microsoft.com/office/officeart/2005/8/layout/process1"/>
    <dgm:cxn modelId="{002703C3-F539-4759-B4DC-64805D18E603}" type="presParOf" srcId="{10F1304E-4D5F-48A0-A213-2E6E1FEE9983}" destId="{6CE7AFA0-F3B1-41F6-ACE7-5642B6504C3F}" srcOrd="0" destOrd="0" presId="urn:microsoft.com/office/officeart/2005/8/layout/process1"/>
    <dgm:cxn modelId="{C388D542-B7E0-402A-B6E2-E6A830A07BCA}" type="presParOf" srcId="{7EB8F8E1-C2F1-45A6-84CA-3A2D92E6EB90}" destId="{AAEF8FC7-7732-4C4B-859F-1A83EF766BA1}" srcOrd="4" destOrd="0" presId="urn:microsoft.com/office/officeart/2005/8/layout/process1"/>
    <dgm:cxn modelId="{F4051B8D-5229-4D1D-B8F4-EE2C5A0E6CD3}" type="presParOf" srcId="{7EB8F8E1-C2F1-45A6-84CA-3A2D92E6EB90}" destId="{0C28C739-924A-46D4-98A7-6EDEB0976491}" srcOrd="5" destOrd="0" presId="urn:microsoft.com/office/officeart/2005/8/layout/process1"/>
    <dgm:cxn modelId="{A0438B1B-0042-4260-B719-153B75A02485}" type="presParOf" srcId="{0C28C739-924A-46D4-98A7-6EDEB0976491}" destId="{21F967F4-9A4A-45CB-951C-CDB66490264B}" srcOrd="0" destOrd="0" presId="urn:microsoft.com/office/officeart/2005/8/layout/process1"/>
    <dgm:cxn modelId="{84E953F6-41D3-41F0-A873-ABCEA1AC9F84}" type="presParOf" srcId="{7EB8F8E1-C2F1-45A6-84CA-3A2D92E6EB90}" destId="{35ACD147-74F0-4F25-B8C6-8BC66A8B6408}" srcOrd="6" destOrd="0" presId="urn:microsoft.com/office/officeart/2005/8/layout/process1"/>
    <dgm:cxn modelId="{CF634D16-34DE-456E-87F9-DCF0274D1B0C}" type="presParOf" srcId="{7EB8F8E1-C2F1-45A6-84CA-3A2D92E6EB90}" destId="{47F32B64-53AC-4C4C-9CC9-2785FCDCF6E8}" srcOrd="7" destOrd="0" presId="urn:microsoft.com/office/officeart/2005/8/layout/process1"/>
    <dgm:cxn modelId="{9BA955BE-CD33-4D36-841B-AECFB06A831D}" type="presParOf" srcId="{47F32B64-53AC-4C4C-9CC9-2785FCDCF6E8}" destId="{9E2366E6-913D-4DDD-86EF-7BC4ABAD932B}" srcOrd="0" destOrd="0" presId="urn:microsoft.com/office/officeart/2005/8/layout/process1"/>
    <dgm:cxn modelId="{6A8FF259-7EF5-4821-954A-1758D19A3762}" type="presParOf" srcId="{7EB8F8E1-C2F1-45A6-84CA-3A2D92E6EB90}" destId="{55F4C560-2292-494D-84B2-DA92ED06150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26D568-C54E-42F5-91F2-AF0FD39B8217}" type="doc">
      <dgm:prSet loTypeId="urn:microsoft.com/office/officeart/2005/8/layout/process1" loCatId="process" qsTypeId="urn:microsoft.com/office/officeart/2005/8/quickstyle/simple1" qsCatId="simple" csTypeId="urn:microsoft.com/office/officeart/2005/8/colors/accent1_2" csCatId="accent1" phldr="1"/>
      <dgm:spPr/>
    </dgm:pt>
    <dgm:pt modelId="{DDD07FE7-35AE-4B29-AEED-7376F141DD3F}">
      <dgm:prSet phldrT="[Szöveg]" custT="1"/>
      <dgm:spPr>
        <a:solidFill>
          <a:srgbClr val="FFC000"/>
        </a:solidFill>
      </dgm:spPr>
      <dgm:t>
        <a:bodyPr/>
        <a:lstStyle/>
        <a:p>
          <a:pPr algn="ctr"/>
          <a:r>
            <a:rPr lang="hu-HU" sz="1200" b="1" dirty="0">
              <a:solidFill>
                <a:srgbClr val="0070C0"/>
              </a:solidFill>
              <a:latin typeface="Times New Roman" panose="02020603050405020304" pitchFamily="18" charset="0"/>
              <a:cs typeface="Times New Roman" panose="02020603050405020304" pitchFamily="18" charset="0"/>
            </a:rPr>
            <a:t>Érzelmi-akarati (affektív) tulajdonságok</a:t>
          </a:r>
        </a:p>
      </dgm:t>
    </dgm:pt>
    <dgm:pt modelId="{EBD2B8B5-B770-4C7F-BB16-31132603C176}" type="parTrans" cxnId="{B24058FD-EA5D-4962-BCF5-7827A04CD751}">
      <dgm:prSet/>
      <dgm:spPr/>
      <dgm:t>
        <a:bodyPr/>
        <a:lstStyle/>
        <a:p>
          <a:pPr algn="ctr"/>
          <a:endParaRPr lang="hu-HU"/>
        </a:p>
      </dgm:t>
    </dgm:pt>
    <dgm:pt modelId="{560DB48D-3A57-4517-BA73-11AD4A72AAF1}" type="sibTrans" cxnId="{B24058FD-EA5D-4962-BCF5-7827A04CD751}">
      <dgm:prSet/>
      <dgm:spPr/>
      <dgm:t>
        <a:bodyPr/>
        <a:lstStyle/>
        <a:p>
          <a:pPr algn="ctr"/>
          <a:endParaRPr lang="hu-HU"/>
        </a:p>
      </dgm:t>
    </dgm:pt>
    <dgm:pt modelId="{1931F422-8631-4C12-BDA3-B85531F38684}" type="pres">
      <dgm:prSet presAssocID="{AB26D568-C54E-42F5-91F2-AF0FD39B8217}" presName="Name0" presStyleCnt="0">
        <dgm:presLayoutVars>
          <dgm:dir/>
          <dgm:resizeHandles val="exact"/>
        </dgm:presLayoutVars>
      </dgm:prSet>
      <dgm:spPr/>
    </dgm:pt>
    <dgm:pt modelId="{58536983-879B-4A4A-A0A3-0BAC8D8C5199}" type="pres">
      <dgm:prSet presAssocID="{DDD07FE7-35AE-4B29-AEED-7376F141DD3F}" presName="node" presStyleLbl="node1" presStyleIdx="0" presStyleCnt="1" custLinFactNeighborX="7630" custLinFactNeighborY="-5941">
        <dgm:presLayoutVars>
          <dgm:bulletEnabled val="1"/>
        </dgm:presLayoutVars>
      </dgm:prSet>
      <dgm:spPr/>
      <dgm:t>
        <a:bodyPr/>
        <a:lstStyle/>
        <a:p>
          <a:endParaRPr lang="hu-HU"/>
        </a:p>
      </dgm:t>
    </dgm:pt>
  </dgm:ptLst>
  <dgm:cxnLst>
    <dgm:cxn modelId="{B24058FD-EA5D-4962-BCF5-7827A04CD751}" srcId="{AB26D568-C54E-42F5-91F2-AF0FD39B8217}" destId="{DDD07FE7-35AE-4B29-AEED-7376F141DD3F}" srcOrd="0" destOrd="0" parTransId="{EBD2B8B5-B770-4C7F-BB16-31132603C176}" sibTransId="{560DB48D-3A57-4517-BA73-11AD4A72AAF1}"/>
    <dgm:cxn modelId="{844D828D-9B26-4443-A68F-D25310E5164D}" type="presOf" srcId="{AB26D568-C54E-42F5-91F2-AF0FD39B8217}" destId="{1931F422-8631-4C12-BDA3-B85531F38684}" srcOrd="0" destOrd="0" presId="urn:microsoft.com/office/officeart/2005/8/layout/process1"/>
    <dgm:cxn modelId="{27B5DC12-5678-4D2E-B1C6-1C6B1AEC7479}" type="presOf" srcId="{DDD07FE7-35AE-4B29-AEED-7376F141DD3F}" destId="{58536983-879B-4A4A-A0A3-0BAC8D8C5199}" srcOrd="0" destOrd="0" presId="urn:microsoft.com/office/officeart/2005/8/layout/process1"/>
    <dgm:cxn modelId="{022EE2DA-375C-4D6B-9ABD-6E4726CDA3B8}" type="presParOf" srcId="{1931F422-8631-4C12-BDA3-B85531F38684}" destId="{58536983-879B-4A4A-A0A3-0BAC8D8C5199}"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23987-3801-4A12-B27A-8432EFB02617}" type="doc">
      <dgm:prSet loTypeId="urn:microsoft.com/office/officeart/2005/8/layout/process1" loCatId="process" qsTypeId="urn:microsoft.com/office/officeart/2005/8/quickstyle/simple1" qsCatId="simple" csTypeId="urn:microsoft.com/office/officeart/2005/8/colors/accent1_2" csCatId="accent1" phldr="1"/>
      <dgm:spPr/>
    </dgm:pt>
    <dgm:pt modelId="{69E61984-7BEF-42CF-B5E2-962791D68C5D}">
      <dgm:prSet phldrT="[Szöveg]"/>
      <dgm:spPr>
        <a:xfrm>
          <a:off x="2807" y="133800"/>
          <a:ext cx="1353435" cy="63727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kódolás/rögzítés</a:t>
          </a:r>
        </a:p>
      </dgm:t>
    </dgm:pt>
    <dgm:pt modelId="{CACA4ECD-0071-4602-B7B4-B19D914BD107}" type="parTrans" cxnId="{5D0B5206-E7B8-4ED3-AAB9-F2DCCEAAA198}">
      <dgm:prSet/>
      <dgm:spPr/>
      <dgm:t>
        <a:bodyPr/>
        <a:lstStyle/>
        <a:p>
          <a:pPr algn="ctr"/>
          <a:endParaRPr lang="hu-HU"/>
        </a:p>
      </dgm:t>
    </dgm:pt>
    <dgm:pt modelId="{CCD8D3E8-C552-4EDB-8789-D1DCC070D3BA}" type="sibTrans" cxnId="{5D0B5206-E7B8-4ED3-AAB9-F2DCCEAAA198}">
      <dgm:prSet/>
      <dgm:spPr>
        <a:xfrm>
          <a:off x="1519288"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9C903E55-C142-418C-90DE-7F69FFEB39AC}">
      <dgm:prSet phldrT="[Szöveg]"/>
      <dgm:spPr>
        <a:xfrm>
          <a:off x="2008423" y="137268"/>
          <a:ext cx="1212434" cy="63033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tárolás/megőrzés vagy felejtés</a:t>
          </a:r>
        </a:p>
      </dgm:t>
    </dgm:pt>
    <dgm:pt modelId="{A14685CA-1A70-4EA6-A7E9-3E14B4269526}" type="parTrans" cxnId="{8A0597F2-6B28-4BDA-956A-7EBF193D17E7}">
      <dgm:prSet/>
      <dgm:spPr/>
      <dgm:t>
        <a:bodyPr/>
        <a:lstStyle/>
        <a:p>
          <a:pPr algn="ctr"/>
          <a:endParaRPr lang="hu-HU"/>
        </a:p>
      </dgm:t>
    </dgm:pt>
    <dgm:pt modelId="{E85AC873-85E5-44A2-81A0-FF48B2D4508E}" type="sibTrans" cxnId="{8A0597F2-6B28-4BDA-956A-7EBF193D17E7}">
      <dgm:prSet/>
      <dgm:spPr>
        <a:xfrm>
          <a:off x="3383902"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C1AA5EB1-AB54-4724-ACE9-428949B7B9BF}">
      <dgm:prSet phldrT="[Szöveg]"/>
      <dgm:spPr>
        <a:xfrm>
          <a:off x="3873037" y="175102"/>
          <a:ext cx="1277179" cy="5546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a:solidFill>
                <a:sysClr val="window" lastClr="FFFFFF"/>
              </a:solidFill>
              <a:latin typeface="Calibri"/>
              <a:ea typeface="+mn-ea"/>
              <a:cs typeface="+mn-cs"/>
            </a:rPr>
            <a:t>előhívás/felidézés</a:t>
          </a:r>
        </a:p>
      </dgm:t>
    </dgm:pt>
    <dgm:pt modelId="{F8D0A4BE-7A75-4926-9830-5DA5E72C572B}" type="parTrans" cxnId="{D26D3564-BCF3-4C3A-B9B0-51F55CE88E51}">
      <dgm:prSet/>
      <dgm:spPr/>
      <dgm:t>
        <a:bodyPr/>
        <a:lstStyle/>
        <a:p>
          <a:pPr algn="ctr"/>
          <a:endParaRPr lang="hu-HU"/>
        </a:p>
      </dgm:t>
    </dgm:pt>
    <dgm:pt modelId="{6B5B6838-3CAA-4560-BFED-946ADCB08563}" type="sibTrans" cxnId="{D26D3564-BCF3-4C3A-B9B0-51F55CE88E51}">
      <dgm:prSet/>
      <dgm:spPr/>
      <dgm:t>
        <a:bodyPr/>
        <a:lstStyle/>
        <a:p>
          <a:pPr algn="ctr"/>
          <a:endParaRPr lang="hu-HU"/>
        </a:p>
      </dgm:t>
    </dgm:pt>
    <dgm:pt modelId="{F4C737EC-482D-4363-B943-2E1F8E534251}" type="pres">
      <dgm:prSet presAssocID="{23023987-3801-4A12-B27A-8432EFB02617}" presName="Name0" presStyleCnt="0">
        <dgm:presLayoutVars>
          <dgm:dir/>
          <dgm:resizeHandles val="exact"/>
        </dgm:presLayoutVars>
      </dgm:prSet>
      <dgm:spPr/>
    </dgm:pt>
    <dgm:pt modelId="{F9EB226F-3352-42C2-9F6C-B82540B0CA64}" type="pres">
      <dgm:prSet presAssocID="{69E61984-7BEF-42CF-B5E2-962791D68C5D}" presName="node" presStyleLbl="node1" presStyleIdx="0" presStyleCnt="3" custScaleX="83010" custScaleY="65143">
        <dgm:presLayoutVars>
          <dgm:bulletEnabled val="1"/>
        </dgm:presLayoutVars>
      </dgm:prSet>
      <dgm:spPr>
        <a:prstGeom prst="roundRect">
          <a:avLst>
            <a:gd name="adj" fmla="val 10000"/>
          </a:avLst>
        </a:prstGeom>
      </dgm:spPr>
      <dgm:t>
        <a:bodyPr/>
        <a:lstStyle/>
        <a:p>
          <a:endParaRPr lang="hu-HU"/>
        </a:p>
      </dgm:t>
    </dgm:pt>
    <dgm:pt modelId="{CC3F0562-6CE8-420F-8E0A-F112C8D54B93}" type="pres">
      <dgm:prSet presAssocID="{CCD8D3E8-C552-4EDB-8789-D1DCC070D3BA}" presName="sibTrans" presStyleLbl="sibTrans2D1" presStyleIdx="0" presStyleCnt="2"/>
      <dgm:spPr>
        <a:prstGeom prst="rightArrow">
          <a:avLst>
            <a:gd name="adj1" fmla="val 60000"/>
            <a:gd name="adj2" fmla="val 50000"/>
          </a:avLst>
        </a:prstGeom>
      </dgm:spPr>
      <dgm:t>
        <a:bodyPr/>
        <a:lstStyle/>
        <a:p>
          <a:endParaRPr lang="hu-HU"/>
        </a:p>
      </dgm:t>
    </dgm:pt>
    <dgm:pt modelId="{A014EDE2-9C6F-4448-B1D4-11EE5B7A1536}" type="pres">
      <dgm:prSet presAssocID="{CCD8D3E8-C552-4EDB-8789-D1DCC070D3BA}" presName="connectorText" presStyleLbl="sibTrans2D1" presStyleIdx="0" presStyleCnt="2"/>
      <dgm:spPr/>
      <dgm:t>
        <a:bodyPr/>
        <a:lstStyle/>
        <a:p>
          <a:endParaRPr lang="hu-HU"/>
        </a:p>
      </dgm:t>
    </dgm:pt>
    <dgm:pt modelId="{A4E5C194-D3C9-4248-81F3-E86839E2B9DC}" type="pres">
      <dgm:prSet presAssocID="{9C903E55-C142-418C-90DE-7F69FFEB39AC}" presName="node" presStyleLbl="node1" presStyleIdx="1" presStyleCnt="3" custScaleX="74362" custScaleY="64434">
        <dgm:presLayoutVars>
          <dgm:bulletEnabled val="1"/>
        </dgm:presLayoutVars>
      </dgm:prSet>
      <dgm:spPr>
        <a:prstGeom prst="roundRect">
          <a:avLst>
            <a:gd name="adj" fmla="val 10000"/>
          </a:avLst>
        </a:prstGeom>
      </dgm:spPr>
      <dgm:t>
        <a:bodyPr/>
        <a:lstStyle/>
        <a:p>
          <a:endParaRPr lang="hu-HU"/>
        </a:p>
      </dgm:t>
    </dgm:pt>
    <dgm:pt modelId="{06604805-0109-412A-A549-2E6E163C6AD9}" type="pres">
      <dgm:prSet presAssocID="{E85AC873-85E5-44A2-81A0-FF48B2D4508E}" presName="sibTrans" presStyleLbl="sibTrans2D1" presStyleIdx="1" presStyleCnt="2"/>
      <dgm:spPr>
        <a:prstGeom prst="rightArrow">
          <a:avLst>
            <a:gd name="adj1" fmla="val 60000"/>
            <a:gd name="adj2" fmla="val 50000"/>
          </a:avLst>
        </a:prstGeom>
      </dgm:spPr>
      <dgm:t>
        <a:bodyPr/>
        <a:lstStyle/>
        <a:p>
          <a:endParaRPr lang="hu-HU"/>
        </a:p>
      </dgm:t>
    </dgm:pt>
    <dgm:pt modelId="{F206E879-B476-49A3-9C39-753B92341781}" type="pres">
      <dgm:prSet presAssocID="{E85AC873-85E5-44A2-81A0-FF48B2D4508E}" presName="connectorText" presStyleLbl="sibTrans2D1" presStyleIdx="1" presStyleCnt="2"/>
      <dgm:spPr/>
      <dgm:t>
        <a:bodyPr/>
        <a:lstStyle/>
        <a:p>
          <a:endParaRPr lang="hu-HU"/>
        </a:p>
      </dgm:t>
    </dgm:pt>
    <dgm:pt modelId="{E7C00FEA-837B-4F53-9169-D7BCE8AC5389}" type="pres">
      <dgm:prSet presAssocID="{C1AA5EB1-AB54-4724-ACE9-428949B7B9BF}" presName="node" presStyleLbl="node1" presStyleIdx="2" presStyleCnt="3" custScaleX="78333" custScaleY="56699">
        <dgm:presLayoutVars>
          <dgm:bulletEnabled val="1"/>
        </dgm:presLayoutVars>
      </dgm:prSet>
      <dgm:spPr>
        <a:prstGeom prst="roundRect">
          <a:avLst>
            <a:gd name="adj" fmla="val 10000"/>
          </a:avLst>
        </a:prstGeom>
      </dgm:spPr>
      <dgm:t>
        <a:bodyPr/>
        <a:lstStyle/>
        <a:p>
          <a:endParaRPr lang="hu-HU"/>
        </a:p>
      </dgm:t>
    </dgm:pt>
  </dgm:ptLst>
  <dgm:cxnLst>
    <dgm:cxn modelId="{D26D3564-BCF3-4C3A-B9B0-51F55CE88E51}" srcId="{23023987-3801-4A12-B27A-8432EFB02617}" destId="{C1AA5EB1-AB54-4724-ACE9-428949B7B9BF}" srcOrd="2" destOrd="0" parTransId="{F8D0A4BE-7A75-4926-9830-5DA5E72C572B}" sibTransId="{6B5B6838-3CAA-4560-BFED-946ADCB08563}"/>
    <dgm:cxn modelId="{840773AE-BD4C-4C7D-BE69-82DA23F80A94}" type="presOf" srcId="{CCD8D3E8-C552-4EDB-8789-D1DCC070D3BA}" destId="{A014EDE2-9C6F-4448-B1D4-11EE5B7A1536}" srcOrd="1" destOrd="0" presId="urn:microsoft.com/office/officeart/2005/8/layout/process1"/>
    <dgm:cxn modelId="{FA6625D6-D732-41A2-9EB9-696CCC391592}" type="presOf" srcId="{C1AA5EB1-AB54-4724-ACE9-428949B7B9BF}" destId="{E7C00FEA-837B-4F53-9169-D7BCE8AC5389}" srcOrd="0" destOrd="0" presId="urn:microsoft.com/office/officeart/2005/8/layout/process1"/>
    <dgm:cxn modelId="{2CF28D50-2AFA-4C6D-BBE7-032C16FAC459}" type="presOf" srcId="{9C903E55-C142-418C-90DE-7F69FFEB39AC}" destId="{A4E5C194-D3C9-4248-81F3-E86839E2B9DC}" srcOrd="0" destOrd="0" presId="urn:microsoft.com/office/officeart/2005/8/layout/process1"/>
    <dgm:cxn modelId="{8D07ADCB-EF2F-45AB-B006-8E3ABB5B0BF5}" type="presOf" srcId="{E85AC873-85E5-44A2-81A0-FF48B2D4508E}" destId="{F206E879-B476-49A3-9C39-753B92341781}" srcOrd="1" destOrd="0" presId="urn:microsoft.com/office/officeart/2005/8/layout/process1"/>
    <dgm:cxn modelId="{36D8EAD5-E674-46BE-B707-74B01D61464A}" type="presOf" srcId="{E85AC873-85E5-44A2-81A0-FF48B2D4508E}" destId="{06604805-0109-412A-A549-2E6E163C6AD9}" srcOrd="0" destOrd="0" presId="urn:microsoft.com/office/officeart/2005/8/layout/process1"/>
    <dgm:cxn modelId="{80B64645-DCB6-46BA-9C45-B59DB4FBE842}" type="presOf" srcId="{23023987-3801-4A12-B27A-8432EFB02617}" destId="{F4C737EC-482D-4363-B943-2E1F8E534251}" srcOrd="0" destOrd="0" presId="urn:microsoft.com/office/officeart/2005/8/layout/process1"/>
    <dgm:cxn modelId="{0E2FBC6F-A935-4115-B123-925941A13FA1}" type="presOf" srcId="{CCD8D3E8-C552-4EDB-8789-D1DCC070D3BA}" destId="{CC3F0562-6CE8-420F-8E0A-F112C8D54B93}" srcOrd="0" destOrd="0" presId="urn:microsoft.com/office/officeart/2005/8/layout/process1"/>
    <dgm:cxn modelId="{5D0B5206-E7B8-4ED3-AAB9-F2DCCEAAA198}" srcId="{23023987-3801-4A12-B27A-8432EFB02617}" destId="{69E61984-7BEF-42CF-B5E2-962791D68C5D}" srcOrd="0" destOrd="0" parTransId="{CACA4ECD-0071-4602-B7B4-B19D914BD107}" sibTransId="{CCD8D3E8-C552-4EDB-8789-D1DCC070D3BA}"/>
    <dgm:cxn modelId="{8A0597F2-6B28-4BDA-956A-7EBF193D17E7}" srcId="{23023987-3801-4A12-B27A-8432EFB02617}" destId="{9C903E55-C142-418C-90DE-7F69FFEB39AC}" srcOrd="1" destOrd="0" parTransId="{A14685CA-1A70-4EA6-A7E9-3E14B4269526}" sibTransId="{E85AC873-85E5-44A2-81A0-FF48B2D4508E}"/>
    <dgm:cxn modelId="{3DE609CE-07D6-4180-BA47-EDF6B796C6F7}" type="presOf" srcId="{69E61984-7BEF-42CF-B5E2-962791D68C5D}" destId="{F9EB226F-3352-42C2-9F6C-B82540B0CA64}" srcOrd="0" destOrd="0" presId="urn:microsoft.com/office/officeart/2005/8/layout/process1"/>
    <dgm:cxn modelId="{EEB7F3A5-79F0-4FC6-B6A8-B16E8238842A}" type="presParOf" srcId="{F4C737EC-482D-4363-B943-2E1F8E534251}" destId="{F9EB226F-3352-42C2-9F6C-B82540B0CA64}" srcOrd="0" destOrd="0" presId="urn:microsoft.com/office/officeart/2005/8/layout/process1"/>
    <dgm:cxn modelId="{24648F33-A78C-4BEB-A499-BAC38A1DF3D3}" type="presParOf" srcId="{F4C737EC-482D-4363-B943-2E1F8E534251}" destId="{CC3F0562-6CE8-420F-8E0A-F112C8D54B93}" srcOrd="1" destOrd="0" presId="urn:microsoft.com/office/officeart/2005/8/layout/process1"/>
    <dgm:cxn modelId="{101B6333-F8D6-4155-8B44-A0C1C66AA118}" type="presParOf" srcId="{CC3F0562-6CE8-420F-8E0A-F112C8D54B93}" destId="{A014EDE2-9C6F-4448-B1D4-11EE5B7A1536}" srcOrd="0" destOrd="0" presId="urn:microsoft.com/office/officeart/2005/8/layout/process1"/>
    <dgm:cxn modelId="{D3D979D2-2B8B-47A1-90A0-1D0E9FE99686}" type="presParOf" srcId="{F4C737EC-482D-4363-B943-2E1F8E534251}" destId="{A4E5C194-D3C9-4248-81F3-E86839E2B9DC}" srcOrd="2" destOrd="0" presId="urn:microsoft.com/office/officeart/2005/8/layout/process1"/>
    <dgm:cxn modelId="{CF9921BD-E4BB-4C5C-BEF4-D1CC67A91C1B}" type="presParOf" srcId="{F4C737EC-482D-4363-B943-2E1F8E534251}" destId="{06604805-0109-412A-A549-2E6E163C6AD9}" srcOrd="3" destOrd="0" presId="urn:microsoft.com/office/officeart/2005/8/layout/process1"/>
    <dgm:cxn modelId="{7EFBF420-9D27-48EF-98D2-760510F840D9}" type="presParOf" srcId="{06604805-0109-412A-A549-2E6E163C6AD9}" destId="{F206E879-B476-49A3-9C39-753B92341781}" srcOrd="0" destOrd="0" presId="urn:microsoft.com/office/officeart/2005/8/layout/process1"/>
    <dgm:cxn modelId="{BCE40E8F-8FE4-43F1-9ABA-EBB6E88D49E7}" type="presParOf" srcId="{F4C737EC-482D-4363-B943-2E1F8E534251}" destId="{E7C00FEA-837B-4F53-9169-D7BCE8AC53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BCE34-E1E2-4209-9364-A49ED3170141}">
      <dsp:nvSpPr>
        <dsp:cNvPr id="0" name=""/>
        <dsp:cNvSpPr/>
      </dsp:nvSpPr>
      <dsp:spPr>
        <a:xfrm>
          <a:off x="5099" y="297072"/>
          <a:ext cx="1214179" cy="5366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hu-HU" sz="1000" b="1" kern="1200" dirty="0">
              <a:solidFill>
                <a:srgbClr val="FFFF00"/>
              </a:solidFill>
            </a:rPr>
            <a:t>Érzékelés/észlelés   </a:t>
          </a:r>
        </a:p>
      </dsp:txBody>
      <dsp:txXfrm>
        <a:off x="20816" y="312789"/>
        <a:ext cx="1182745" cy="505176"/>
      </dsp:txXfrm>
    </dsp:sp>
    <dsp:sp modelId="{D848AC8C-73FA-44BB-83BB-FDD92878356F}">
      <dsp:nvSpPr>
        <dsp:cNvPr id="0" name=""/>
        <dsp:cNvSpPr/>
      </dsp:nvSpPr>
      <dsp:spPr>
        <a:xfrm>
          <a:off x="1314136" y="447754"/>
          <a:ext cx="201096" cy="2352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p>
      </dsp:txBody>
      <dsp:txXfrm>
        <a:off x="1314136" y="494803"/>
        <a:ext cx="140767" cy="141147"/>
      </dsp:txXfrm>
    </dsp:sp>
    <dsp:sp modelId="{6B3CA574-494F-4AE8-905F-B75BA439F0FE}">
      <dsp:nvSpPr>
        <dsp:cNvPr id="0" name=""/>
        <dsp:cNvSpPr/>
      </dsp:nvSpPr>
      <dsp:spPr>
        <a:xfrm>
          <a:off x="1598707" y="280806"/>
          <a:ext cx="948570" cy="569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hu-HU" sz="1000" b="1" kern="1200">
              <a:solidFill>
                <a:srgbClr val="FFFF00"/>
              </a:solidFill>
            </a:rPr>
            <a:t>Figyelem</a:t>
          </a:r>
        </a:p>
      </dsp:txBody>
      <dsp:txXfrm>
        <a:off x="1615377" y="297476"/>
        <a:ext cx="915230" cy="535802"/>
      </dsp:txXfrm>
    </dsp:sp>
    <dsp:sp modelId="{10F1304E-4D5F-48A0-A213-2E6E1FEE9983}">
      <dsp:nvSpPr>
        <dsp:cNvPr id="0" name=""/>
        <dsp:cNvSpPr/>
      </dsp:nvSpPr>
      <dsp:spPr>
        <a:xfrm>
          <a:off x="2642134" y="447754"/>
          <a:ext cx="201096" cy="2352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p>
      </dsp:txBody>
      <dsp:txXfrm>
        <a:off x="2642134" y="494803"/>
        <a:ext cx="140767" cy="141147"/>
      </dsp:txXfrm>
    </dsp:sp>
    <dsp:sp modelId="{AAEF8FC7-7732-4C4B-859F-1A83EF766BA1}">
      <dsp:nvSpPr>
        <dsp:cNvPr id="0" name=""/>
        <dsp:cNvSpPr/>
      </dsp:nvSpPr>
      <dsp:spPr>
        <a:xfrm>
          <a:off x="2926705" y="280806"/>
          <a:ext cx="948570" cy="569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hu-HU" sz="1000" b="1" kern="1200">
              <a:solidFill>
                <a:srgbClr val="FFFF00"/>
              </a:solidFill>
            </a:rPr>
            <a:t>Emlékezés</a:t>
          </a:r>
        </a:p>
      </dsp:txBody>
      <dsp:txXfrm>
        <a:off x="2943375" y="297476"/>
        <a:ext cx="915230" cy="535802"/>
      </dsp:txXfrm>
    </dsp:sp>
    <dsp:sp modelId="{0C28C739-924A-46D4-98A7-6EDEB0976491}">
      <dsp:nvSpPr>
        <dsp:cNvPr id="0" name=""/>
        <dsp:cNvSpPr/>
      </dsp:nvSpPr>
      <dsp:spPr>
        <a:xfrm>
          <a:off x="3970133" y="447754"/>
          <a:ext cx="201096" cy="2352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p>
      </dsp:txBody>
      <dsp:txXfrm>
        <a:off x="3970133" y="494803"/>
        <a:ext cx="140767" cy="141147"/>
      </dsp:txXfrm>
    </dsp:sp>
    <dsp:sp modelId="{35ACD147-74F0-4F25-B8C6-8BC66A8B6408}">
      <dsp:nvSpPr>
        <dsp:cNvPr id="0" name=""/>
        <dsp:cNvSpPr/>
      </dsp:nvSpPr>
      <dsp:spPr>
        <a:xfrm>
          <a:off x="4254704" y="280806"/>
          <a:ext cx="948570" cy="569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hu-HU" sz="1000" b="1" kern="1200">
              <a:solidFill>
                <a:srgbClr val="FFFF00"/>
              </a:solidFill>
            </a:rPr>
            <a:t>Képzelet</a:t>
          </a:r>
        </a:p>
      </dsp:txBody>
      <dsp:txXfrm>
        <a:off x="4271374" y="297476"/>
        <a:ext cx="915230" cy="535802"/>
      </dsp:txXfrm>
    </dsp:sp>
    <dsp:sp modelId="{47F32B64-53AC-4C4C-9CC9-2785FCDCF6E8}">
      <dsp:nvSpPr>
        <dsp:cNvPr id="0" name=""/>
        <dsp:cNvSpPr/>
      </dsp:nvSpPr>
      <dsp:spPr>
        <a:xfrm>
          <a:off x="5298131" y="447754"/>
          <a:ext cx="201096" cy="2352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p>
      </dsp:txBody>
      <dsp:txXfrm>
        <a:off x="5298131" y="494803"/>
        <a:ext cx="140767" cy="141147"/>
      </dsp:txXfrm>
    </dsp:sp>
    <dsp:sp modelId="{55F4C560-2292-494D-84B2-DA92ED06150D}">
      <dsp:nvSpPr>
        <dsp:cNvPr id="0" name=""/>
        <dsp:cNvSpPr/>
      </dsp:nvSpPr>
      <dsp:spPr>
        <a:xfrm>
          <a:off x="5582702" y="280806"/>
          <a:ext cx="948570" cy="569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hu-HU" sz="1000" b="1" kern="1200">
              <a:solidFill>
                <a:srgbClr val="FFFF00"/>
              </a:solidFill>
            </a:rPr>
            <a:t>Gondolkodás</a:t>
          </a:r>
        </a:p>
      </dsp:txBody>
      <dsp:txXfrm>
        <a:off x="5599372" y="297476"/>
        <a:ext cx="915230" cy="535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36983-879B-4A4A-A0A3-0BAC8D8C5199}">
      <dsp:nvSpPr>
        <dsp:cNvPr id="0" name=""/>
        <dsp:cNvSpPr/>
      </dsp:nvSpPr>
      <dsp:spPr>
        <a:xfrm>
          <a:off x="2535" y="0"/>
          <a:ext cx="2593979" cy="457200"/>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hu-HU" sz="1200" b="1" kern="1200" dirty="0">
              <a:solidFill>
                <a:srgbClr val="0070C0"/>
              </a:solidFill>
              <a:latin typeface="Times New Roman" panose="02020603050405020304" pitchFamily="18" charset="0"/>
              <a:cs typeface="Times New Roman" panose="02020603050405020304" pitchFamily="18" charset="0"/>
            </a:rPr>
            <a:t>Érzelmi-akarati (affektív) tulajdonságok</a:t>
          </a:r>
        </a:p>
      </dsp:txBody>
      <dsp:txXfrm>
        <a:off x="15926" y="13391"/>
        <a:ext cx="2567197" cy="4304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B226F-3352-42C2-9F6C-B82540B0CA64}">
      <dsp:nvSpPr>
        <dsp:cNvPr id="0" name=""/>
        <dsp:cNvSpPr/>
      </dsp:nvSpPr>
      <dsp:spPr>
        <a:xfrm>
          <a:off x="2807" y="133800"/>
          <a:ext cx="1353435" cy="63727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hu-HU" sz="1200" kern="1200" dirty="0">
              <a:solidFill>
                <a:sysClr val="window" lastClr="FFFFFF"/>
              </a:solidFill>
              <a:latin typeface="Calibri"/>
              <a:ea typeface="+mn-ea"/>
              <a:cs typeface="+mn-cs"/>
            </a:rPr>
            <a:t>kódolás/rögzítés</a:t>
          </a:r>
        </a:p>
      </dsp:txBody>
      <dsp:txXfrm>
        <a:off x="21472" y="152465"/>
        <a:ext cx="1316105" cy="599944"/>
      </dsp:txXfrm>
    </dsp:sp>
    <dsp:sp modelId="{CC3F0562-6CE8-420F-8E0A-F112C8D54B93}">
      <dsp:nvSpPr>
        <dsp:cNvPr id="0" name=""/>
        <dsp:cNvSpPr/>
      </dsp:nvSpPr>
      <dsp:spPr>
        <a:xfrm>
          <a:off x="1519288" y="250261"/>
          <a:ext cx="345655" cy="404351"/>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solidFill>
              <a:sysClr val="window" lastClr="FFFFFF"/>
            </a:solidFill>
            <a:latin typeface="Calibri"/>
            <a:ea typeface="+mn-ea"/>
            <a:cs typeface="+mn-cs"/>
          </a:endParaRPr>
        </a:p>
      </dsp:txBody>
      <dsp:txXfrm>
        <a:off x="1519288" y="331131"/>
        <a:ext cx="241959" cy="242611"/>
      </dsp:txXfrm>
    </dsp:sp>
    <dsp:sp modelId="{A4E5C194-D3C9-4248-81F3-E86839E2B9DC}">
      <dsp:nvSpPr>
        <dsp:cNvPr id="0" name=""/>
        <dsp:cNvSpPr/>
      </dsp:nvSpPr>
      <dsp:spPr>
        <a:xfrm>
          <a:off x="2008423" y="137268"/>
          <a:ext cx="1212434" cy="630338"/>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hu-HU" sz="1200" kern="1200" dirty="0">
              <a:solidFill>
                <a:sysClr val="window" lastClr="FFFFFF"/>
              </a:solidFill>
              <a:latin typeface="Calibri"/>
              <a:ea typeface="+mn-ea"/>
              <a:cs typeface="+mn-cs"/>
            </a:rPr>
            <a:t>tárolás/megőrzés vagy felejtés</a:t>
          </a:r>
        </a:p>
      </dsp:txBody>
      <dsp:txXfrm>
        <a:off x="2026885" y="155730"/>
        <a:ext cx="1175510" cy="593414"/>
      </dsp:txXfrm>
    </dsp:sp>
    <dsp:sp modelId="{06604805-0109-412A-A549-2E6E163C6AD9}">
      <dsp:nvSpPr>
        <dsp:cNvPr id="0" name=""/>
        <dsp:cNvSpPr/>
      </dsp:nvSpPr>
      <dsp:spPr>
        <a:xfrm>
          <a:off x="3383902" y="250261"/>
          <a:ext cx="345655" cy="404351"/>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hu-HU" sz="1000" kern="1200">
            <a:solidFill>
              <a:sysClr val="window" lastClr="FFFFFF"/>
            </a:solidFill>
            <a:latin typeface="Calibri"/>
            <a:ea typeface="+mn-ea"/>
            <a:cs typeface="+mn-cs"/>
          </a:endParaRPr>
        </a:p>
      </dsp:txBody>
      <dsp:txXfrm>
        <a:off x="3383902" y="331131"/>
        <a:ext cx="241959" cy="242611"/>
      </dsp:txXfrm>
    </dsp:sp>
    <dsp:sp modelId="{E7C00FEA-837B-4F53-9169-D7BCE8AC5389}">
      <dsp:nvSpPr>
        <dsp:cNvPr id="0" name=""/>
        <dsp:cNvSpPr/>
      </dsp:nvSpPr>
      <dsp:spPr>
        <a:xfrm>
          <a:off x="3873037" y="175102"/>
          <a:ext cx="1277179" cy="554669"/>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hu-HU" sz="1200" kern="1200">
              <a:solidFill>
                <a:sysClr val="window" lastClr="FFFFFF"/>
              </a:solidFill>
              <a:latin typeface="Calibri"/>
              <a:ea typeface="+mn-ea"/>
              <a:cs typeface="+mn-cs"/>
            </a:rPr>
            <a:t>előhívás/felidézés</a:t>
          </a:r>
        </a:p>
      </dsp:txBody>
      <dsp:txXfrm>
        <a:off x="3889283" y="191348"/>
        <a:ext cx="1244687" cy="5221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777607" y="0"/>
            <a:ext cx="2889938" cy="498136"/>
          </a:xfrm>
          <a:prstGeom prst="rect">
            <a:avLst/>
          </a:prstGeom>
        </p:spPr>
        <p:txBody>
          <a:bodyPr vert="horz" lIns="91440" tIns="45720" rIns="91440" bIns="45720" rtlCol="0"/>
          <a:lstStyle>
            <a:lvl1pPr algn="r">
              <a:defRPr sz="1200"/>
            </a:lvl1pPr>
          </a:lstStyle>
          <a:p>
            <a:fld id="{C7FA1129-24D0-4EF2-B91E-C34CADE41C00}" type="datetimeFigureOut">
              <a:rPr lang="hu-HU" smtClean="0"/>
              <a:t>2014.11.16.</a:t>
            </a:fld>
            <a:endParaRPr lang="hu-HU"/>
          </a:p>
        </p:txBody>
      </p:sp>
      <p:sp>
        <p:nvSpPr>
          <p:cNvPr id="4" name="Élőláb helye 3"/>
          <p:cNvSpPr>
            <a:spLocks noGrp="1"/>
          </p:cNvSpPr>
          <p:nvPr>
            <p:ph type="ftr" sz="quarter" idx="2"/>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777607" y="9430092"/>
            <a:ext cx="2889938" cy="498135"/>
          </a:xfrm>
          <a:prstGeom prst="rect">
            <a:avLst/>
          </a:prstGeom>
        </p:spPr>
        <p:txBody>
          <a:bodyPr vert="horz" lIns="91440" tIns="45720" rIns="91440" bIns="45720" rtlCol="0" anchor="b"/>
          <a:lstStyle>
            <a:lvl1pPr algn="r">
              <a:defRPr sz="1200"/>
            </a:lvl1pPr>
          </a:lstStyle>
          <a:p>
            <a:fld id="{00E22AC3-F74B-4E8A-964E-423467415E84}" type="slidenum">
              <a:rPr lang="hu-HU" smtClean="0"/>
              <a:t>‹#›</a:t>
            </a:fld>
            <a:endParaRPr lang="hu-HU"/>
          </a:p>
        </p:txBody>
      </p:sp>
    </p:spTree>
    <p:extLst>
      <p:ext uri="{BB962C8B-B14F-4D97-AF65-F5344CB8AC3E}">
        <p14:creationId xmlns:p14="http://schemas.microsoft.com/office/powerpoint/2010/main" val="2926071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777607" y="0"/>
            <a:ext cx="2889938" cy="498136"/>
          </a:xfrm>
          <a:prstGeom prst="rect">
            <a:avLst/>
          </a:prstGeom>
        </p:spPr>
        <p:txBody>
          <a:bodyPr vert="horz" lIns="91440" tIns="45720" rIns="91440" bIns="45720" rtlCol="0"/>
          <a:lstStyle>
            <a:lvl1pPr algn="r">
              <a:defRPr sz="1200"/>
            </a:lvl1pPr>
          </a:lstStyle>
          <a:p>
            <a:fld id="{76F6EE24-73F0-4BBB-B423-59916E901D2A}" type="datetimeFigureOut">
              <a:rPr lang="hu-HU" smtClean="0"/>
              <a:t>2014.11.16.</a:t>
            </a:fld>
            <a:endParaRPr lang="hu-HU"/>
          </a:p>
        </p:txBody>
      </p:sp>
      <p:sp>
        <p:nvSpPr>
          <p:cNvPr id="4" name="Diakép helye 3"/>
          <p:cNvSpPr>
            <a:spLocks noGrp="1" noRot="1" noChangeAspect="1"/>
          </p:cNvSpPr>
          <p:nvPr>
            <p:ph type="sldImg" idx="2"/>
          </p:nvPr>
        </p:nvSpPr>
        <p:spPr>
          <a:xfrm>
            <a:off x="1100138" y="1239838"/>
            <a:ext cx="4468812" cy="33528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777607" y="9430092"/>
            <a:ext cx="2889938" cy="498135"/>
          </a:xfrm>
          <a:prstGeom prst="rect">
            <a:avLst/>
          </a:prstGeom>
        </p:spPr>
        <p:txBody>
          <a:bodyPr vert="horz" lIns="91440" tIns="45720" rIns="91440" bIns="45720" rtlCol="0" anchor="b"/>
          <a:lstStyle>
            <a:lvl1pPr algn="r">
              <a:defRPr sz="1200"/>
            </a:lvl1pPr>
          </a:lstStyle>
          <a:p>
            <a:fld id="{CF2165BC-9D1F-495D-9F1A-07AEEAF93432}" type="slidenum">
              <a:rPr lang="hu-HU" smtClean="0"/>
              <a:t>‹#›</a:t>
            </a:fld>
            <a:endParaRPr lang="hu-HU"/>
          </a:p>
        </p:txBody>
      </p:sp>
    </p:spTree>
    <p:extLst>
      <p:ext uri="{BB962C8B-B14F-4D97-AF65-F5344CB8AC3E}">
        <p14:creationId xmlns:p14="http://schemas.microsoft.com/office/powerpoint/2010/main" val="817940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a:t>
            </a:fld>
            <a:endParaRPr lang="hu-HU"/>
          </a:p>
        </p:txBody>
      </p:sp>
    </p:spTree>
    <p:extLst>
      <p:ext uri="{BB962C8B-B14F-4D97-AF65-F5344CB8AC3E}">
        <p14:creationId xmlns:p14="http://schemas.microsoft.com/office/powerpoint/2010/main" val="212242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a:t>
            </a:fld>
            <a:endParaRPr lang="hu-HU"/>
          </a:p>
        </p:txBody>
      </p:sp>
    </p:spTree>
    <p:extLst>
      <p:ext uri="{BB962C8B-B14F-4D97-AF65-F5344CB8AC3E}">
        <p14:creationId xmlns:p14="http://schemas.microsoft.com/office/powerpoint/2010/main" val="165242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a:t>
            </a:fld>
            <a:endParaRPr lang="hu-HU"/>
          </a:p>
        </p:txBody>
      </p:sp>
    </p:spTree>
    <p:extLst>
      <p:ext uri="{BB962C8B-B14F-4D97-AF65-F5344CB8AC3E}">
        <p14:creationId xmlns:p14="http://schemas.microsoft.com/office/powerpoint/2010/main" val="52905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6</a:t>
            </a:fld>
            <a:endParaRPr lang="hu-HU"/>
          </a:p>
        </p:txBody>
      </p:sp>
    </p:spTree>
    <p:extLst>
      <p:ext uri="{BB962C8B-B14F-4D97-AF65-F5344CB8AC3E}">
        <p14:creationId xmlns:p14="http://schemas.microsoft.com/office/powerpoint/2010/main" val="38908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kern="1200" dirty="0" smtClean="0">
                <a:solidFill>
                  <a:schemeClr val="tx1"/>
                </a:solidFill>
                <a:effectLst/>
                <a:latin typeface="+mn-lt"/>
                <a:ea typeface="+mn-ea"/>
                <a:cs typeface="+mn-cs"/>
              </a:rPr>
              <a:t>Kompetencia (hasznosítható tudás)</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Illetékesség, hatáskör, jogosultság (MÉK)</a:t>
            </a:r>
          </a:p>
          <a:p>
            <a:pPr lvl="0"/>
            <a:r>
              <a:rPr lang="hu-HU" sz="1200" kern="1200" dirty="0" smtClean="0">
                <a:solidFill>
                  <a:schemeClr val="tx1"/>
                </a:solidFill>
                <a:effectLst/>
                <a:latin typeface="+mn-lt"/>
                <a:ea typeface="+mn-ea"/>
                <a:cs typeface="+mn-cs"/>
              </a:rPr>
              <a:t>Képesség komplex feladatok adott kontextusban történő sikeres megoldására - (OECD) azaz, ismeret+készség+attitűd összessége - (EU)</a:t>
            </a:r>
          </a:p>
          <a:p>
            <a:pPr lvl="0"/>
            <a:r>
              <a:rPr lang="hu-HU" sz="1200" kern="1200" dirty="0" smtClean="0">
                <a:solidFill>
                  <a:schemeClr val="tx1"/>
                </a:solidFill>
                <a:effectLst/>
                <a:latin typeface="+mn-lt"/>
                <a:ea typeface="+mn-ea"/>
                <a:cs typeface="+mn-cs"/>
              </a:rPr>
              <a:t>Teljesítményképes tudáselem – gyakorlatban történő megnyilvánulás</a:t>
            </a:r>
          </a:p>
          <a:p>
            <a:pPr lvl="0"/>
            <a:r>
              <a:rPr lang="hu-HU" sz="1200" kern="1200" dirty="0" smtClean="0">
                <a:solidFill>
                  <a:schemeClr val="tx1"/>
                </a:solidFill>
                <a:effectLst/>
                <a:latin typeface="+mn-lt"/>
                <a:ea typeface="+mn-ea"/>
                <a:cs typeface="+mn-cs"/>
              </a:rPr>
              <a:t>Eltérés: szakmai vagy általános műveltségi kompetencia</a:t>
            </a:r>
          </a:p>
          <a:p>
            <a:r>
              <a:rPr lang="hu-HU" sz="1200" b="1" kern="1200" dirty="0" smtClean="0">
                <a:solidFill>
                  <a:schemeClr val="tx1"/>
                </a:solidFill>
                <a:effectLst/>
                <a:latin typeface="+mn-lt"/>
                <a:ea typeface="+mn-ea"/>
                <a:cs typeface="+mn-cs"/>
              </a:rPr>
              <a:t>Kompetenciaprofil</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Feladatprofil</a:t>
            </a:r>
          </a:p>
          <a:p>
            <a:pPr lvl="0"/>
            <a:r>
              <a:rPr lang="hu-HU" sz="1200" kern="1200" dirty="0" smtClean="0">
                <a:solidFill>
                  <a:schemeClr val="tx1"/>
                </a:solidFill>
                <a:effectLst/>
                <a:latin typeface="+mn-lt"/>
                <a:ea typeface="+mn-ea"/>
                <a:cs typeface="+mn-cs"/>
              </a:rPr>
              <a:t>Tulajdonságprofil</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(1)</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Szakmai kompetencia</a:t>
            </a:r>
          </a:p>
          <a:p>
            <a:pPr lvl="0"/>
            <a:r>
              <a:rPr lang="hu-HU" sz="1200" kern="1200" dirty="0" smtClean="0">
                <a:solidFill>
                  <a:schemeClr val="tx1"/>
                </a:solidFill>
                <a:effectLst/>
                <a:latin typeface="+mn-lt"/>
                <a:ea typeface="+mn-ea"/>
                <a:cs typeface="+mn-cs"/>
              </a:rPr>
              <a:t>Személyes kompetencia</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(2)</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Társas kompetencia</a:t>
            </a:r>
          </a:p>
          <a:p>
            <a:pPr lvl="0"/>
            <a:r>
              <a:rPr lang="hu-HU" sz="1200" kern="1200" dirty="0" smtClean="0">
                <a:solidFill>
                  <a:schemeClr val="tx1"/>
                </a:solidFill>
                <a:effectLst/>
                <a:latin typeface="+mn-lt"/>
                <a:ea typeface="+mn-ea"/>
                <a:cs typeface="+mn-cs"/>
              </a:rPr>
              <a:t>Módszer kompetencia</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11</a:t>
            </a:fld>
            <a:endParaRPr lang="hu-HU"/>
          </a:p>
        </p:txBody>
      </p:sp>
    </p:spTree>
    <p:extLst>
      <p:ext uri="{BB962C8B-B14F-4D97-AF65-F5344CB8AC3E}">
        <p14:creationId xmlns:p14="http://schemas.microsoft.com/office/powerpoint/2010/main" val="18367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dirty="0" smtClean="0">
                <a:solidFill>
                  <a:srgbClr val="0070C0"/>
                </a:solidFill>
                <a:latin typeface="Arial" panose="020B0604020202020204" pitchFamily="34" charset="0"/>
                <a:cs typeface="Arial" panose="020B0604020202020204" pitchFamily="34" charset="0"/>
              </a:rPr>
              <a:t>Az oktató:</a:t>
            </a:r>
          </a:p>
          <a:p>
            <a:pPr lvl="0" fontAlgn="base"/>
            <a:r>
              <a:rPr lang="hu-HU" dirty="0" smtClean="0">
                <a:solidFill>
                  <a:srgbClr val="0070C0"/>
                </a:solidFill>
                <a:latin typeface="Arial" panose="020B0604020202020204" pitchFamily="34" charset="0"/>
                <a:cs typeface="Arial" panose="020B0604020202020204" pitchFamily="34" charset="0"/>
              </a:rPr>
              <a:t>-  leírással a konkrét látható és állandó jellemzőket közli;</a:t>
            </a:r>
          </a:p>
          <a:p>
            <a:pPr lvl="0" fontAlgn="base"/>
            <a:r>
              <a:rPr lang="hu-HU" dirty="0" smtClean="0">
                <a:solidFill>
                  <a:srgbClr val="0070C0"/>
                </a:solidFill>
                <a:latin typeface="Arial" panose="020B0604020202020204" pitchFamily="34" charset="0"/>
                <a:cs typeface="Arial" panose="020B0604020202020204" pitchFamily="34" charset="0"/>
              </a:rPr>
              <a:t>- elbeszéléssel a változó jellemzőket közvetíti;</a:t>
            </a:r>
          </a:p>
          <a:p>
            <a:pPr lvl="0" fontAlgn="base"/>
            <a:r>
              <a:rPr lang="hu-HU" dirty="0" smtClean="0">
                <a:solidFill>
                  <a:srgbClr val="0070C0"/>
                </a:solidFill>
                <a:latin typeface="Arial" panose="020B0604020202020204" pitchFamily="34" charset="0"/>
                <a:cs typeface="Arial" panose="020B0604020202020204" pitchFamily="34" charset="0"/>
              </a:rPr>
              <a:t>-</a:t>
            </a:r>
            <a:r>
              <a:rPr lang="hu-HU" baseline="0"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magyarázattal a szabályokat, elveket, törvényeket tanítja.</a:t>
            </a:r>
          </a:p>
          <a:p>
            <a:pPr>
              <a:lnSpc>
                <a:spcPct val="107000"/>
              </a:lnSpc>
              <a:spcAft>
                <a:spcPts val="800"/>
              </a:spcAft>
            </a:pPr>
            <a:endParaRPr lang="hu-HU" sz="1100" dirty="0" smtClean="0">
              <a:latin typeface="Calibri" panose="020F0502020204030204" pitchFamily="34" charset="0"/>
              <a:ea typeface="Calibri" panose="020F0502020204030204" pitchFamily="34" charset="0"/>
              <a:cs typeface="Times New Roman" panose="02020603050405020304" pitchFamily="18" charset="0"/>
            </a:endParaRPr>
          </a:p>
          <a:p>
            <a:pPr fontAlgn="base"/>
            <a:r>
              <a:rPr lang="hu-HU" dirty="0" smtClean="0">
                <a:solidFill>
                  <a:srgbClr val="0070C0"/>
                </a:solidFill>
              </a:rPr>
              <a:t>A szóbeli módszereket ki kell egészíteni: </a:t>
            </a:r>
          </a:p>
          <a:p>
            <a:pPr lvl="0" fontAlgn="base"/>
            <a:r>
              <a:rPr lang="hu-HU" dirty="0" smtClean="0">
                <a:solidFill>
                  <a:srgbClr val="0070C0"/>
                </a:solidFill>
              </a:rPr>
              <a:t> - képpel, taneszközök alkalmazásával;</a:t>
            </a:r>
          </a:p>
          <a:p>
            <a:pPr lvl="0" fontAlgn="base"/>
            <a:r>
              <a:rPr lang="hu-HU" dirty="0" smtClean="0">
                <a:solidFill>
                  <a:srgbClr val="0070C0"/>
                </a:solidFill>
              </a:rPr>
              <a:t> - kérdésekkel, illetve a tanulók tevékenykedtetésével.</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12</a:t>
            </a:fld>
            <a:endParaRPr lang="hu-HU"/>
          </a:p>
        </p:txBody>
      </p:sp>
    </p:spTree>
    <p:extLst>
      <p:ext uri="{BB962C8B-B14F-4D97-AF65-F5344CB8AC3E}">
        <p14:creationId xmlns:p14="http://schemas.microsoft.com/office/powerpoint/2010/main" val="1892812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0" i="0" u="none" strike="noStrike" kern="1200" baseline="0" dirty="0" smtClean="0">
                <a:solidFill>
                  <a:schemeClr val="tx1"/>
                </a:solidFill>
                <a:latin typeface="+mn-lt"/>
                <a:ea typeface="+mn-ea"/>
                <a:cs typeface="+mn-cs"/>
              </a:rPr>
              <a:t>Az </a:t>
            </a:r>
            <a:r>
              <a:rPr lang="hu-HU" sz="1200" b="1" i="1" u="none" strike="noStrike" kern="1200" baseline="0" dirty="0" smtClean="0">
                <a:solidFill>
                  <a:schemeClr val="tx1"/>
                </a:solidFill>
                <a:latin typeface="+mn-lt"/>
                <a:ea typeface="+mn-ea"/>
                <a:cs typeface="+mn-cs"/>
              </a:rPr>
              <a:t>együttműködési kompetencia </a:t>
            </a:r>
            <a:r>
              <a:rPr lang="hu-HU" sz="1200" b="0" i="0" u="none" strike="noStrike" kern="1200" baseline="0" dirty="0" smtClean="0">
                <a:solidFill>
                  <a:schemeClr val="tx1"/>
                </a:solidFill>
                <a:latin typeface="+mn-lt"/>
                <a:ea typeface="+mn-ea"/>
                <a:cs typeface="+mn-cs"/>
              </a:rPr>
              <a:t>olyan képesség együttes, amely a résztvevők közös tevékenységét segíti elő különböző célok elérése érdekében. E kompetencia segíti az egyéni és közös felelősség alakulását, az egymásra utaltság felismerését és lehetőséget nyújt a támogató viselkedésmódok begyakorlására. Ebből következően a kölcsönösen elfogadható megoldásokat elősegítő képességek, tudások adják az együttműködési (kooperatív) kompetencia alapját. Megjelenik a képesség-együttesben a valamiben való részvétel vállalása, illetve egy adott cselekvési folyamat irányításának igénye is. A személyes kapcsolatokban megnyilvánuló érintkezés minősége, mennyisége és a felelősségvállalás mértéke egészíti ki e kompetencia alkotó elemeit.</a:t>
            </a:r>
          </a:p>
          <a:p>
            <a:r>
              <a:rPr lang="hu-HU" sz="1200" b="0" i="0" u="none" strike="noStrike" kern="1200" baseline="0" dirty="0" smtClean="0">
                <a:solidFill>
                  <a:schemeClr val="tx1"/>
                </a:solidFill>
                <a:latin typeface="+mn-lt"/>
                <a:ea typeface="+mn-ea"/>
                <a:cs typeface="+mn-cs"/>
              </a:rPr>
              <a:t>A közös célt vállaló csoportok feladat megoldási technikáiban is jól megfigyelhető a résztvevők együttműködési szintje. Az együttműködési kompetencia jól megmutatkozhat a brigádok, csoportok bérezésének módszerében vagy az adott cél sikeres teljesítéséhez kapcsolódó jutalmazási rendszerekben, pl. a kupát megszerző csapatnak meghatározott összeget ígérnek prémiumként.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13</a:t>
            </a:fld>
            <a:endParaRPr lang="hu-HU"/>
          </a:p>
        </p:txBody>
      </p:sp>
    </p:spTree>
    <p:extLst>
      <p:ext uri="{BB962C8B-B14F-4D97-AF65-F5344CB8AC3E}">
        <p14:creationId xmlns:p14="http://schemas.microsoft.com/office/powerpoint/2010/main" val="338660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14</a:t>
            </a:fld>
            <a:endParaRPr lang="hu-HU"/>
          </a:p>
        </p:txBody>
      </p:sp>
    </p:spTree>
    <p:extLst>
      <p:ext uri="{BB962C8B-B14F-4D97-AF65-F5344CB8AC3E}">
        <p14:creationId xmlns:p14="http://schemas.microsoft.com/office/powerpoint/2010/main" val="214159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i="0" u="none" strike="noStrike" kern="1200" baseline="0" dirty="0" smtClean="0">
                <a:solidFill>
                  <a:schemeClr val="tx1"/>
                </a:solidFill>
                <a:latin typeface="+mn-lt"/>
                <a:ea typeface="+mn-ea"/>
                <a:cs typeface="+mn-cs"/>
              </a:rPr>
              <a:t>Önismereti kérdőív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Hogyan szeretek tanulni?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Kérdőív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következőkben A/ és B/ betűvel jelzett állításokat találsz, amelyek közül a rád jellemzőt kell kiválasztanod, a megfelelő betűt bekarikázni. </a:t>
            </a:r>
          </a:p>
          <a:p>
            <a:r>
              <a:rPr lang="hu-HU" sz="1200" b="0" i="0" u="none" strike="noStrike" kern="1200" baseline="0" dirty="0" smtClean="0">
                <a:solidFill>
                  <a:schemeClr val="tx1"/>
                </a:solidFill>
                <a:latin typeface="+mn-lt"/>
                <a:ea typeface="+mn-ea"/>
                <a:cs typeface="+mn-cs"/>
              </a:rPr>
              <a:t>1. </a:t>
            </a:r>
          </a:p>
          <a:p>
            <a:r>
              <a:rPr lang="hu-HU" sz="1200" b="0" i="0" u="none" strike="noStrike" kern="1200" baseline="0" dirty="0" smtClean="0">
                <a:solidFill>
                  <a:schemeClr val="tx1"/>
                </a:solidFill>
                <a:latin typeface="+mn-lt"/>
                <a:ea typeface="+mn-ea"/>
                <a:cs typeface="+mn-cs"/>
              </a:rPr>
              <a:t>A/ Ha látom is és hallom is a megtanulandó szöveget, könnyebben megjegyzem. </a:t>
            </a:r>
          </a:p>
          <a:p>
            <a:r>
              <a:rPr lang="hu-HU" sz="1200" b="0" i="0" u="none" strike="noStrike" kern="1200" baseline="0" dirty="0" smtClean="0">
                <a:solidFill>
                  <a:schemeClr val="tx1"/>
                </a:solidFill>
                <a:latin typeface="+mn-lt"/>
                <a:ea typeface="+mn-ea"/>
                <a:cs typeface="+mn-cs"/>
              </a:rPr>
              <a:t>B/ Hangosan szeretem elolvasni a tananyag szövegét, ha felkészülök. </a:t>
            </a:r>
          </a:p>
          <a:p>
            <a:r>
              <a:rPr lang="hu-HU" sz="1200" b="0" i="0" u="none" strike="noStrike" kern="1200" baseline="0" dirty="0" smtClean="0">
                <a:solidFill>
                  <a:schemeClr val="tx1"/>
                </a:solidFill>
                <a:latin typeface="+mn-lt"/>
                <a:ea typeface="+mn-ea"/>
                <a:cs typeface="+mn-cs"/>
              </a:rPr>
              <a:t>A/ Szeretem, ha kikérdezik tőlem, amit megtanultam. </a:t>
            </a:r>
          </a:p>
          <a:p>
            <a:r>
              <a:rPr lang="hu-HU" sz="1200" b="0" i="0" u="none" strike="noStrike" kern="1200" baseline="0" dirty="0" smtClean="0">
                <a:solidFill>
                  <a:schemeClr val="tx1"/>
                </a:solidFill>
                <a:latin typeface="+mn-lt"/>
                <a:ea typeface="+mn-ea"/>
                <a:cs typeface="+mn-cs"/>
              </a:rPr>
              <a:t>B/ Jobb, ha a tanár magyarázatát meghallgatom, mintha a könyvből kellene megtanulni az anyagot. </a:t>
            </a:r>
          </a:p>
          <a:p>
            <a:r>
              <a:rPr lang="hu-HU" sz="1200" b="0" i="0" u="none" strike="noStrike" kern="1200" baseline="0" dirty="0" smtClean="0">
                <a:solidFill>
                  <a:schemeClr val="tx1"/>
                </a:solidFill>
                <a:latin typeface="+mn-lt"/>
                <a:ea typeface="+mn-ea"/>
                <a:cs typeface="+mn-cs"/>
              </a:rPr>
              <a:t>2. </a:t>
            </a:r>
          </a:p>
          <a:p>
            <a:r>
              <a:rPr lang="hu-HU" sz="1200" b="0" i="0" u="none" strike="noStrike" kern="1200" baseline="0" dirty="0" smtClean="0">
                <a:solidFill>
                  <a:schemeClr val="tx1"/>
                </a:solidFill>
                <a:latin typeface="+mn-lt"/>
                <a:ea typeface="+mn-ea"/>
                <a:cs typeface="+mn-cs"/>
              </a:rPr>
              <a:t>A/ Nagyon hasznos számomra, ha a tanár ábrákat mutat be táblán vagy írásvetítőn. </a:t>
            </a:r>
          </a:p>
          <a:p>
            <a:r>
              <a:rPr lang="hu-HU" sz="1200" b="0" i="0" u="none" strike="noStrike" kern="1200" baseline="0" dirty="0" smtClean="0">
                <a:solidFill>
                  <a:schemeClr val="tx1"/>
                </a:solidFill>
                <a:latin typeface="+mn-lt"/>
                <a:ea typeface="+mn-ea"/>
                <a:cs typeface="+mn-cs"/>
              </a:rPr>
              <a:t>B/ Ha megbeszélem valakivel a tananyagot, könnyebben tanulok. </a:t>
            </a:r>
          </a:p>
          <a:p>
            <a:r>
              <a:rPr lang="hu-HU" sz="1200" b="0" i="0" u="none" strike="noStrike" kern="1200" baseline="0" dirty="0" smtClean="0">
                <a:solidFill>
                  <a:schemeClr val="tx1"/>
                </a:solidFill>
                <a:latin typeface="+mn-lt"/>
                <a:ea typeface="+mn-ea"/>
                <a:cs typeface="+mn-cs"/>
              </a:rPr>
              <a:t>A/ Ha vannak képek, ábrák a könyvben, szívesebben tanulok. </a:t>
            </a:r>
          </a:p>
          <a:p>
            <a:r>
              <a:rPr lang="hu-HU" sz="1200" b="0" i="0" u="none" strike="noStrike" kern="1200" baseline="0" dirty="0" smtClean="0">
                <a:solidFill>
                  <a:schemeClr val="tx1"/>
                </a:solidFill>
                <a:latin typeface="+mn-lt"/>
                <a:ea typeface="+mn-ea"/>
                <a:cs typeface="+mn-cs"/>
              </a:rPr>
              <a:t>B/ Ha valaki szóban elmondja nekem a leckét, könnyebben megértem, mintha olvasnék. </a:t>
            </a:r>
          </a:p>
          <a:p>
            <a:r>
              <a:rPr lang="hu-HU" sz="1200" b="0" i="0" u="none" strike="noStrike" kern="1200" baseline="0" dirty="0" smtClean="0">
                <a:solidFill>
                  <a:schemeClr val="tx1"/>
                </a:solidFill>
                <a:latin typeface="+mn-lt"/>
                <a:ea typeface="+mn-ea"/>
                <a:cs typeface="+mn-cs"/>
              </a:rPr>
              <a:t>3. </a:t>
            </a:r>
          </a:p>
          <a:p>
            <a:r>
              <a:rPr lang="hu-HU" sz="1200" b="0" i="0" u="none" strike="noStrike" kern="1200" baseline="0" dirty="0" smtClean="0">
                <a:solidFill>
                  <a:schemeClr val="tx1"/>
                </a:solidFill>
                <a:latin typeface="+mn-lt"/>
                <a:ea typeface="+mn-ea"/>
                <a:cs typeface="+mn-cs"/>
              </a:rPr>
              <a:t>A/ Ha ábrákat készítek, könnyebben tanulok, mintha csak olvasnék. </a:t>
            </a:r>
          </a:p>
          <a:p>
            <a:r>
              <a:rPr lang="hu-HU" sz="1200" b="0" i="0" u="none" strike="noStrike" kern="1200" baseline="0" dirty="0" smtClean="0">
                <a:solidFill>
                  <a:schemeClr val="tx1"/>
                </a:solidFill>
                <a:latin typeface="+mn-lt"/>
                <a:ea typeface="+mn-ea"/>
                <a:cs typeface="+mn-cs"/>
              </a:rPr>
              <a:t>B/ A szabályokat szóról szóra „bevágom”. </a:t>
            </a:r>
          </a:p>
          <a:p>
            <a:r>
              <a:rPr lang="hu-HU" sz="1200" b="0" i="0" u="none" strike="noStrike" kern="1200" baseline="0" dirty="0" smtClean="0">
                <a:solidFill>
                  <a:schemeClr val="tx1"/>
                </a:solidFill>
                <a:latin typeface="+mn-lt"/>
                <a:ea typeface="+mn-ea"/>
                <a:cs typeface="+mn-cs"/>
              </a:rPr>
              <a:t>A/ Mozdulatokat könnyebben megjegyzek, mint képeket vagy ábrákat. </a:t>
            </a:r>
          </a:p>
          <a:p>
            <a:r>
              <a:rPr lang="hu-HU" sz="1200" b="0" i="0" u="none" strike="noStrike" kern="1200" baseline="0" dirty="0" smtClean="0">
                <a:solidFill>
                  <a:schemeClr val="tx1"/>
                </a:solidFill>
                <a:latin typeface="+mn-lt"/>
                <a:ea typeface="+mn-ea"/>
                <a:cs typeface="+mn-cs"/>
              </a:rPr>
              <a:t>B/ Akkor biztos magamban, ha szóról szóra megtanulom a leckét. </a:t>
            </a:r>
          </a:p>
          <a:p>
            <a:r>
              <a:rPr lang="hu-HU" sz="1200" b="0" i="0" u="none" strike="noStrike" kern="1200" baseline="0" dirty="0" smtClean="0">
                <a:solidFill>
                  <a:schemeClr val="tx1"/>
                </a:solidFill>
                <a:latin typeface="+mn-lt"/>
                <a:ea typeface="+mn-ea"/>
                <a:cs typeface="+mn-cs"/>
              </a:rPr>
              <a:t>4. </a:t>
            </a:r>
          </a:p>
          <a:p>
            <a:r>
              <a:rPr lang="hu-HU" sz="1200" b="0" i="0" u="none" strike="noStrike" kern="1200" baseline="0" dirty="0" smtClean="0">
                <a:solidFill>
                  <a:schemeClr val="tx1"/>
                </a:solidFill>
                <a:latin typeface="+mn-lt"/>
                <a:ea typeface="+mn-ea"/>
                <a:cs typeface="+mn-cs"/>
              </a:rPr>
              <a:t>A/ Nyugtalanít, ha tanulás közben csend van körülöttem. </a:t>
            </a:r>
          </a:p>
          <a:p>
            <a:r>
              <a:rPr lang="hu-HU" sz="1200" b="0" i="0" u="none" strike="noStrike" kern="1200" baseline="0" dirty="0" smtClean="0">
                <a:solidFill>
                  <a:schemeClr val="tx1"/>
                </a:solidFill>
                <a:latin typeface="+mn-lt"/>
                <a:ea typeface="+mn-ea"/>
                <a:cs typeface="+mn-cs"/>
              </a:rPr>
              <a:t>B/ Szívesebben tanulok barátommal, mint egyedül. </a:t>
            </a:r>
          </a:p>
          <a:p>
            <a:r>
              <a:rPr lang="hu-HU" sz="1200" b="0" i="0" u="none" strike="noStrike" kern="1200" baseline="0" dirty="0" smtClean="0">
                <a:solidFill>
                  <a:schemeClr val="tx1"/>
                </a:solidFill>
                <a:latin typeface="+mn-lt"/>
                <a:ea typeface="+mn-ea"/>
                <a:cs typeface="+mn-cs"/>
              </a:rPr>
              <a:t>A/ Akkor tanulok könnyen, ha közben szól a rádió vagy a tv. </a:t>
            </a:r>
          </a:p>
          <a:p>
            <a:r>
              <a:rPr lang="hu-HU" sz="1200" b="0" i="0" u="none" strike="noStrike" kern="1200" baseline="0" dirty="0" smtClean="0">
                <a:solidFill>
                  <a:schemeClr val="tx1"/>
                </a:solidFill>
                <a:latin typeface="+mn-lt"/>
                <a:ea typeface="+mn-ea"/>
                <a:cs typeface="+mn-cs"/>
              </a:rPr>
              <a:t>B/ Egyedül szeretek tanulni. </a:t>
            </a:r>
          </a:p>
          <a:p>
            <a:r>
              <a:rPr lang="hu-HU" sz="1200" b="1" i="0" u="none" strike="noStrike" kern="1200" baseline="0" dirty="0" smtClean="0">
                <a:solidFill>
                  <a:schemeClr val="tx1"/>
                </a:solidFill>
                <a:latin typeface="+mn-lt"/>
                <a:ea typeface="+mn-ea"/>
                <a:cs typeface="+mn-cs"/>
              </a:rPr>
              <a:t>Értékelő lap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1. 2. 3. 4.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25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Értelmezés: </a:t>
            </a:r>
          </a:p>
          <a:p>
            <a:r>
              <a:rPr lang="hu-HU" sz="1200" b="0" i="0" u="none" strike="noStrike" kern="1200" baseline="0" dirty="0" smtClean="0">
                <a:solidFill>
                  <a:schemeClr val="tx1"/>
                </a:solidFill>
                <a:latin typeface="+mn-lt"/>
                <a:ea typeface="+mn-ea"/>
                <a:cs typeface="+mn-cs"/>
              </a:rPr>
              <a:t>1. A/ választása (2 db) azt jelenti, hogy a vizuális (látás) és az auditív (hallás) információ-felvétel könnyíti a tanulást. </a:t>
            </a:r>
          </a:p>
          <a:p>
            <a:r>
              <a:rPr lang="hu-HU" sz="1200" b="0" i="0" u="none" strike="noStrike" kern="1200" baseline="0" dirty="0" smtClean="0">
                <a:solidFill>
                  <a:schemeClr val="tx1"/>
                </a:solidFill>
                <a:latin typeface="+mn-lt"/>
                <a:ea typeface="+mn-ea"/>
                <a:cs typeface="+mn-cs"/>
              </a:rPr>
              <a:t>Az 1. B/ válaszai azt jelentik, hogy a hallás utáni tanulás a jellemző. </a:t>
            </a:r>
          </a:p>
          <a:p>
            <a:r>
              <a:rPr lang="hu-HU" sz="1200" b="0" i="0" u="none" strike="noStrike" kern="1200" baseline="0" dirty="0" smtClean="0">
                <a:solidFill>
                  <a:schemeClr val="tx1"/>
                </a:solidFill>
                <a:latin typeface="+mn-lt"/>
                <a:ea typeface="+mn-ea"/>
                <a:cs typeface="+mn-cs"/>
              </a:rPr>
              <a:t>2. A/ választása azt jelenti, hogy az információ feldolgozás/tanulás könnyebb, ha jelek/ábrák útján történik. </a:t>
            </a:r>
          </a:p>
          <a:p>
            <a:r>
              <a:rPr lang="hu-HU" sz="1200" b="0" i="0" u="none" strike="noStrike" kern="1200" baseline="0" dirty="0" smtClean="0">
                <a:solidFill>
                  <a:schemeClr val="tx1"/>
                </a:solidFill>
                <a:latin typeface="+mn-lt"/>
                <a:ea typeface="+mn-ea"/>
                <a:cs typeface="+mn-cs"/>
              </a:rPr>
              <a:t>A 2. B/ válaszok azt jelentik, hogy a szöveges információ-feldolgozása jellemző. </a:t>
            </a:r>
          </a:p>
          <a:p>
            <a:r>
              <a:rPr lang="hu-HU" sz="1200" b="0" i="0" u="none" strike="noStrike" kern="1200" baseline="0" dirty="0" smtClean="0">
                <a:solidFill>
                  <a:schemeClr val="tx1"/>
                </a:solidFill>
                <a:latin typeface="+mn-lt"/>
                <a:ea typeface="+mn-ea"/>
                <a:cs typeface="+mn-cs"/>
              </a:rPr>
              <a:t>3. A/ választása azt jelenti, hogy a mozgással kísért tanulás a sikeres. </a:t>
            </a:r>
          </a:p>
          <a:p>
            <a:r>
              <a:rPr lang="hu-HU" sz="1200" b="0" i="0" u="none" strike="noStrike" kern="1200" baseline="0" dirty="0" smtClean="0">
                <a:solidFill>
                  <a:schemeClr val="tx1"/>
                </a:solidFill>
                <a:latin typeface="+mn-lt"/>
                <a:ea typeface="+mn-ea"/>
                <a:cs typeface="+mn-cs"/>
              </a:rPr>
              <a:t>A 3. B/ válaszok azt jelentik, hogy a „magolás”, mint tanulási szokása jellemző. </a:t>
            </a:r>
          </a:p>
          <a:p>
            <a:r>
              <a:rPr lang="hu-HU" sz="1200" b="0" i="0" u="none" strike="noStrike" kern="1200" baseline="0" dirty="0" smtClean="0">
                <a:solidFill>
                  <a:schemeClr val="tx1"/>
                </a:solidFill>
                <a:latin typeface="+mn-lt"/>
                <a:ea typeface="+mn-ea"/>
                <a:cs typeface="+mn-cs"/>
              </a:rPr>
              <a:t>4. A/ választása azt jelenti, hogy a tanulási környezet befolyásolja a tanulást. </a:t>
            </a:r>
          </a:p>
          <a:p>
            <a:r>
              <a:rPr lang="hu-HU" sz="1200" b="0" i="0" u="none" strike="noStrike" kern="1200" baseline="0" dirty="0" smtClean="0">
                <a:solidFill>
                  <a:schemeClr val="tx1"/>
                </a:solidFill>
                <a:latin typeface="+mn-lt"/>
                <a:ea typeface="+mn-ea"/>
                <a:cs typeface="+mn-cs"/>
              </a:rPr>
              <a:t>A 4. B/ válaszok azt jelentik, hogy a személyek, akik körülötted vannak, befolyásolják a tanulásodat. </a:t>
            </a:r>
          </a:p>
          <a:p>
            <a:r>
              <a:rPr lang="hu-HU" sz="1200" b="1" i="0" u="none" strike="noStrike" kern="1200" baseline="0" dirty="0" smtClean="0">
                <a:solidFill>
                  <a:schemeClr val="tx1"/>
                </a:solidFill>
                <a:latin typeface="+mn-lt"/>
                <a:ea typeface="+mn-ea"/>
                <a:cs typeface="+mn-cs"/>
              </a:rPr>
              <a:t>Önellenőrző feladatok: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Fejezze be a mondatot!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nevelés céltudatos, fejlesztő tevékenység </a:t>
            </a:r>
          </a:p>
          <a:p>
            <a:r>
              <a:rPr lang="hu-HU" sz="1200" b="0" i="0" u="none" strike="noStrike" kern="1200" baseline="0" dirty="0" smtClean="0">
                <a:solidFill>
                  <a:schemeClr val="tx1"/>
                </a:solidFill>
                <a:latin typeface="+mn-lt"/>
                <a:ea typeface="+mn-ea"/>
                <a:cs typeface="+mn-cs"/>
              </a:rPr>
              <a:t>______________________________________________________________ </a:t>
            </a:r>
          </a:p>
          <a:p>
            <a:r>
              <a:rPr lang="hu-HU" sz="1200" b="0" i="0" u="none" strike="noStrike" kern="1200" baseline="0" dirty="0" smtClean="0">
                <a:solidFill>
                  <a:schemeClr val="tx1"/>
                </a:solidFill>
                <a:latin typeface="+mn-lt"/>
                <a:ea typeface="+mn-ea"/>
                <a:cs typeface="+mn-cs"/>
              </a:rPr>
              <a:t>2. Válassza ki a kakukktojást! </a:t>
            </a:r>
          </a:p>
          <a:p>
            <a:r>
              <a:rPr lang="hu-HU" sz="1200" b="0" i="0" u="none" strike="noStrike" kern="1200" baseline="0" dirty="0" smtClean="0">
                <a:solidFill>
                  <a:schemeClr val="tx1"/>
                </a:solidFill>
                <a:latin typeface="+mn-lt"/>
                <a:ea typeface="+mn-ea"/>
                <a:cs typeface="+mn-cs"/>
              </a:rPr>
              <a:t>a) Pedagógiai feladat az eredményesség fokozása. </a:t>
            </a:r>
          </a:p>
          <a:p>
            <a:r>
              <a:rPr lang="hu-HU" sz="1200" b="0" i="0" u="none" strike="noStrike" kern="1200" baseline="0" dirty="0" smtClean="0">
                <a:solidFill>
                  <a:schemeClr val="tx1"/>
                </a:solidFill>
                <a:latin typeface="+mn-lt"/>
                <a:ea typeface="+mn-ea"/>
                <a:cs typeface="+mn-cs"/>
              </a:rPr>
              <a:t>b) Pedagógiai feladat a tanulói aktivitás fokozása. </a:t>
            </a:r>
          </a:p>
          <a:p>
            <a:r>
              <a:rPr lang="hu-HU" sz="1200" b="0" i="0" u="none" strike="noStrike" kern="1200" baseline="0" dirty="0" smtClean="0">
                <a:solidFill>
                  <a:schemeClr val="tx1"/>
                </a:solidFill>
                <a:latin typeface="+mn-lt"/>
                <a:ea typeface="+mn-ea"/>
                <a:cs typeface="+mn-cs"/>
              </a:rPr>
              <a:t>c) Pedagógiai feladat a tapasztalat szerzés irányítása. </a:t>
            </a:r>
          </a:p>
          <a:p>
            <a:r>
              <a:rPr lang="pt-BR" sz="1200" b="0" i="0" u="none" strike="noStrike" kern="1200" baseline="0" dirty="0" smtClean="0">
                <a:solidFill>
                  <a:schemeClr val="tx1"/>
                </a:solidFill>
                <a:latin typeface="+mn-lt"/>
                <a:ea typeface="+mn-ea"/>
                <a:cs typeface="+mn-cs"/>
              </a:rPr>
              <a:t>d) Pedagógiai feladat a szigorúság. </a:t>
            </a:r>
          </a:p>
          <a:p>
            <a:endParaRPr lang="hu-HU"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hu-HU" altLang="hu-HU" dirty="0" smtClean="0">
                <a:latin typeface="Times New Roman" panose="02020603050405020304" pitchFamily="18" charset="0"/>
              </a:rPr>
              <a:t>A motiváció különböző indítékok együttese, melyek a tanulót ráveszik a tanulásra, a tanulási kedvet és elhatározást a tanulás végéig ébren tartják, amelyek a tanulót a tanulásra ráveszik, és a tanulási kedvet és elhatározást a tanulás végéig ébren tartják. Semmilyen életkorban sincs tanulás motiváció nélkül!”</a:t>
            </a:r>
            <a:r>
              <a:rPr lang="hu-HU" altLang="hu-HU" sz="1600" dirty="0" smtClean="0">
                <a:latin typeface="Times New Roman" panose="02020603050405020304" pitchFamily="18" charset="0"/>
              </a:rPr>
              <a:t> </a:t>
            </a:r>
            <a:r>
              <a:rPr lang="hu-HU" altLang="hu-HU" sz="1050" dirty="0" smtClean="0">
                <a:latin typeface="Times New Roman" panose="02020603050405020304" pitchFamily="18" charset="0"/>
              </a:rPr>
              <a:t>(Kiss Árpád 1963)</a:t>
            </a:r>
          </a:p>
          <a:p>
            <a:r>
              <a:rPr lang="hu-HU" sz="1200" b="1" kern="1200" dirty="0" smtClean="0">
                <a:solidFill>
                  <a:schemeClr val="tx1"/>
                </a:solidFill>
                <a:effectLst/>
                <a:latin typeface="+mn-lt"/>
                <a:ea typeface="+mn-ea"/>
                <a:cs typeface="+mn-cs"/>
              </a:rPr>
              <a:t>Az iskola lehetőségeit tekintve, a tanulási motiváció kialakításának két fő területe van:</a:t>
            </a:r>
            <a:endParaRPr lang="hu-HU" sz="1200" kern="1200" dirty="0" smtClean="0">
              <a:solidFill>
                <a:schemeClr val="tx1"/>
              </a:solidFill>
              <a:effectLst/>
              <a:latin typeface="+mn-lt"/>
              <a:ea typeface="+mn-ea"/>
              <a:cs typeface="+mn-cs"/>
            </a:endParaRPr>
          </a:p>
          <a:p>
            <a:pPr lvl="0"/>
            <a:r>
              <a:rPr lang="hu-HU" sz="1200" b="1" i="1" kern="1200" dirty="0" smtClean="0">
                <a:solidFill>
                  <a:schemeClr val="tx1"/>
                </a:solidFill>
                <a:effectLst/>
                <a:latin typeface="+mn-lt"/>
                <a:ea typeface="+mn-ea"/>
                <a:cs typeface="+mn-cs"/>
              </a:rPr>
              <a:t> Az iskolai tevékenységrendszer: </a:t>
            </a:r>
            <a:r>
              <a:rPr lang="hu-HU" sz="1200" b="1" kern="1200" dirty="0" smtClean="0">
                <a:solidFill>
                  <a:schemeClr val="tx1"/>
                </a:solidFill>
                <a:effectLst/>
                <a:latin typeface="+mn-lt"/>
                <a:ea typeface="+mn-ea"/>
                <a:cs typeface="+mn-cs"/>
              </a:rPr>
              <a:t> </a:t>
            </a:r>
            <a:endParaRPr lang="hu-HU" sz="1200" kern="1200" dirty="0" smtClean="0">
              <a:solidFill>
                <a:schemeClr val="tx1"/>
              </a:solidFill>
              <a:effectLst/>
              <a:latin typeface="+mn-lt"/>
              <a:ea typeface="+mn-ea"/>
              <a:cs typeface="+mn-cs"/>
            </a:endParaRPr>
          </a:p>
          <a:p>
            <a:pPr lvl="2"/>
            <a:r>
              <a:rPr lang="hu-HU" sz="1200" kern="1200" dirty="0" smtClean="0">
                <a:solidFill>
                  <a:schemeClr val="tx1"/>
                </a:solidFill>
                <a:effectLst/>
                <a:latin typeface="+mn-lt"/>
                <a:ea typeface="+mn-ea"/>
                <a:cs typeface="+mn-cs"/>
              </a:rPr>
              <a:t>A tanórák mellett, minél többféle, változatos tartalmú tanulási lehetőséget tudjon felkínálni az  iskola. </a:t>
            </a:r>
          </a:p>
          <a:p>
            <a:pPr lvl="2"/>
            <a:r>
              <a:rPr lang="hu-HU" sz="1200" kern="1200" dirty="0" smtClean="0">
                <a:solidFill>
                  <a:schemeClr val="tx1"/>
                </a:solidFill>
                <a:effectLst/>
                <a:latin typeface="+mn-lt"/>
                <a:ea typeface="+mn-ea"/>
                <a:cs typeface="+mn-cs"/>
              </a:rPr>
              <a:t>Fontos az iskolai légkör szerepe is a motiváció kiépítésében.</a:t>
            </a:r>
          </a:p>
          <a:p>
            <a:pPr lvl="0"/>
            <a:r>
              <a:rPr lang="hu-HU" sz="1200" i="1" u="sng"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A tantárgy tanulási</a:t>
            </a:r>
            <a:r>
              <a:rPr lang="hu-HU" sz="1200" b="1"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motivációjában; </a:t>
            </a:r>
            <a:r>
              <a:rPr lang="hu-HU" sz="1200" kern="1200" dirty="0" smtClean="0">
                <a:solidFill>
                  <a:schemeClr val="tx1"/>
                </a:solidFill>
                <a:effectLst/>
                <a:latin typeface="+mn-lt"/>
                <a:ea typeface="+mn-ea"/>
                <a:cs typeface="+mn-cs"/>
              </a:rPr>
              <a:t>fontos szerepe van a </a:t>
            </a:r>
            <a:r>
              <a:rPr lang="hu-HU" sz="1200" i="1" kern="1200" dirty="0" smtClean="0">
                <a:solidFill>
                  <a:schemeClr val="tx1"/>
                </a:solidFill>
                <a:effectLst/>
                <a:latin typeface="+mn-lt"/>
                <a:ea typeface="+mn-ea"/>
                <a:cs typeface="+mn-cs"/>
              </a:rPr>
              <a:t>tananyag jellegének </a:t>
            </a:r>
            <a:r>
              <a:rPr lang="hu-HU" sz="1200" kern="1200" dirty="0" smtClean="0">
                <a:solidFill>
                  <a:schemeClr val="tx1"/>
                </a:solidFill>
                <a:effectLst/>
                <a:latin typeface="+mn-lt"/>
                <a:ea typeface="+mn-ea"/>
                <a:cs typeface="+mn-cs"/>
              </a:rPr>
              <a:t>és a </a:t>
            </a:r>
            <a:r>
              <a:rPr lang="hu-HU" sz="1200" i="1" kern="1200" dirty="0" smtClean="0">
                <a:solidFill>
                  <a:schemeClr val="tx1"/>
                </a:solidFill>
                <a:effectLst/>
                <a:latin typeface="+mn-lt"/>
                <a:ea typeface="+mn-ea"/>
                <a:cs typeface="+mn-cs"/>
              </a:rPr>
              <a:t>tanár 	személyének. </a:t>
            </a:r>
            <a:r>
              <a:rPr lang="hu-HU" sz="1200" kern="1200" dirty="0" smtClean="0">
                <a:solidFill>
                  <a:schemeClr val="tx1"/>
                </a:solidFill>
                <a:effectLst/>
                <a:latin typeface="+mn-lt"/>
                <a:ea typeface="+mn-ea"/>
                <a:cs typeface="+mn-cs"/>
              </a:rPr>
              <a:t>Az érdekes-unalmasnak; a szükséges-szükségtelennek és a könnyű-	nehéznek ítélt tantárgyak és tananyagok mindig a tanár közvetítésén keresztül alakul ki a 	tanulóban. </a:t>
            </a:r>
          </a:p>
          <a:p>
            <a:r>
              <a:rPr lang="hu-HU" sz="1200" kern="1200" dirty="0" smtClean="0">
                <a:solidFill>
                  <a:schemeClr val="tx1"/>
                </a:solidFill>
                <a:effectLst/>
                <a:latin typeface="+mn-lt"/>
                <a:ea typeface="+mn-ea"/>
                <a:cs typeface="+mn-cs"/>
              </a:rPr>
              <a:t> </a:t>
            </a:r>
            <a:endParaRPr lang="hu-HU" sz="1100" kern="1200" dirty="0" smtClean="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15</a:t>
            </a:fld>
            <a:endParaRPr lang="hu-HU"/>
          </a:p>
        </p:txBody>
      </p:sp>
    </p:spTree>
    <p:extLst>
      <p:ext uri="{BB962C8B-B14F-4D97-AF65-F5344CB8AC3E}">
        <p14:creationId xmlns:p14="http://schemas.microsoft.com/office/powerpoint/2010/main" val="3678458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b="1" dirty="0" smtClean="0"/>
              <a:t>A 7 szint</a:t>
            </a:r>
          </a:p>
          <a:p>
            <a:r>
              <a:rPr lang="hu-HU" b="1" dirty="0" smtClean="0"/>
              <a:t>I. hiány alapú szükségletek:</a:t>
            </a:r>
          </a:p>
          <a:p>
            <a:r>
              <a:rPr lang="hu-HU" dirty="0" smtClean="0"/>
              <a:t>Fiziológiai szükségletek: éhség, szomjúság, szexualitás</a:t>
            </a:r>
          </a:p>
          <a:p>
            <a:r>
              <a:rPr lang="hu-HU" dirty="0" smtClean="0"/>
              <a:t>Biztonsági szükségletek: fizikai védettség, kiszámíthatóság</a:t>
            </a:r>
          </a:p>
          <a:p>
            <a:r>
              <a:rPr lang="hu-HU" dirty="0" smtClean="0"/>
              <a:t>Szeretet, valahová tartozás szükséglete: gyengédség, viszonzott szeretetkapcsolat</a:t>
            </a:r>
          </a:p>
          <a:p>
            <a:r>
              <a:rPr lang="hu-HU" dirty="0" smtClean="0"/>
              <a:t>Elismerés szükséglete: önbecsülés, mások elismerése, hírnév, becsvágy</a:t>
            </a:r>
          </a:p>
          <a:p>
            <a:r>
              <a:rPr lang="hu-HU" dirty="0" smtClean="0"/>
              <a:t/>
            </a:r>
            <a:br>
              <a:rPr lang="hu-HU" dirty="0" smtClean="0"/>
            </a:br>
            <a:r>
              <a:rPr lang="hu-HU" b="1" dirty="0" smtClean="0"/>
              <a:t>II. növekedés alapú szükségletek:</a:t>
            </a:r>
          </a:p>
          <a:p>
            <a:r>
              <a:rPr lang="hu-HU" dirty="0" smtClean="0"/>
              <a:t>Kognitív szükségletek: tudni, érteni, megismerni</a:t>
            </a:r>
          </a:p>
          <a:p>
            <a:r>
              <a:rPr lang="hu-HU" dirty="0" smtClean="0"/>
              <a:t>Esztétikai szükségletek: szimmetria, rend, szépség</a:t>
            </a:r>
          </a:p>
          <a:p>
            <a:r>
              <a:rPr lang="hu-HU" dirty="0" smtClean="0"/>
              <a:t>Önmegvalósítás szükséglete: elérni a bennünk rejlő lehetőségeket</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40</a:t>
            </a:fld>
            <a:endParaRPr lang="hu-HU"/>
          </a:p>
        </p:txBody>
      </p:sp>
    </p:spTree>
    <p:extLst>
      <p:ext uri="{BB962C8B-B14F-4D97-AF65-F5344CB8AC3E}">
        <p14:creationId xmlns:p14="http://schemas.microsoft.com/office/powerpoint/2010/main" val="2414415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problémamegoldó konfliktusmegoldás </a:t>
            </a:r>
            <a:r>
              <a:rPr lang="hu-HU" sz="1200" kern="1200" dirty="0" smtClean="0">
                <a:solidFill>
                  <a:schemeClr val="tx1"/>
                </a:solidFill>
                <a:effectLst/>
                <a:latin typeface="+mn-lt"/>
                <a:ea typeface="+mn-ea"/>
                <a:cs typeface="+mn-cs"/>
              </a:rPr>
              <a:t>az, amelyik legjobban alkalmazkodik az adott helyzethez. Ennek egyik formája, amikor a konfliktus szituációt változtatjuk meg, tehát cselekvéses választ adunk, pl. munkahelyi konfliktusok megoldásakor új munkahelyet választunk. E csoportba tartozik az is, amikor a konfliktus helyzeteket különböző szempontok szerint elemzi a személy és képes vagy gondolati vagy érzelmi síkon új nézőpontot behozni a folyamatba. </a:t>
            </a:r>
          </a:p>
          <a:p>
            <a:pPr lvl="0"/>
            <a:r>
              <a:rPr lang="hu-HU" sz="1200" kern="1200" dirty="0" smtClean="0">
                <a:solidFill>
                  <a:schemeClr val="tx1"/>
                </a:solidFill>
                <a:effectLst/>
                <a:latin typeface="+mn-lt"/>
                <a:ea typeface="+mn-ea"/>
                <a:cs typeface="+mn-cs"/>
              </a:rPr>
              <a:t>Az </a:t>
            </a:r>
            <a:r>
              <a:rPr lang="hu-HU" sz="1200" i="1" kern="1200" dirty="0" smtClean="0">
                <a:solidFill>
                  <a:schemeClr val="tx1"/>
                </a:solidFill>
                <a:effectLst/>
                <a:latin typeface="+mn-lt"/>
                <a:ea typeface="+mn-ea"/>
                <a:cs typeface="+mn-cs"/>
              </a:rPr>
              <a:t>érzelmi konfliktus-megoldási </a:t>
            </a:r>
            <a:r>
              <a:rPr lang="hu-HU" sz="1200" kern="1200" dirty="0" smtClean="0">
                <a:solidFill>
                  <a:schemeClr val="tx1"/>
                </a:solidFill>
                <a:effectLst/>
                <a:latin typeface="+mn-lt"/>
                <a:ea typeface="+mn-ea"/>
                <a:cs typeface="+mn-cs"/>
              </a:rPr>
              <a:t>módok akkor segítenek a helyzet feloldásában, ha rajtunk kívül álló okok hozzák létre a szituációt, ilyen pl. a halál, baleset stb., ekkor az érzelmek megélése oldja a gyászt vagy a fájdalmat. Azonban érzelmek kiélésének van negatív lehetősége is, pl. amikor az érzelmeket ívással, droggal vagy dohányzással vezetjük le. </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támogatáskérés </a:t>
            </a:r>
            <a:r>
              <a:rPr lang="hu-HU" sz="1200" kern="1200" dirty="0" smtClean="0">
                <a:solidFill>
                  <a:schemeClr val="tx1"/>
                </a:solidFill>
                <a:effectLst/>
                <a:latin typeface="+mn-lt"/>
                <a:ea typeface="+mn-ea"/>
                <a:cs typeface="+mn-cs"/>
              </a:rPr>
              <a:t>olyan konfliktuskezelési mód, amikor valaki mástól, aki ügyesebb, okosabb, kérünk segítséget a szituáció feloldásához. Így sokszor megjelenik a tekintély, a kompetencia vagy a szociális erő élménye a másik személyhez kapcsolódóan, amely kiváltja a támogatáskérést az egyénből</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41</a:t>
            </a:fld>
            <a:endParaRPr lang="hu-HU"/>
          </a:p>
        </p:txBody>
      </p:sp>
    </p:spTree>
    <p:extLst>
      <p:ext uri="{BB962C8B-B14F-4D97-AF65-F5344CB8AC3E}">
        <p14:creationId xmlns:p14="http://schemas.microsoft.com/office/powerpoint/2010/main" val="417662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versengő</a:t>
            </a:r>
            <a:r>
              <a:rPr lang="hu-HU" sz="1200" kern="1200" dirty="0" smtClean="0">
                <a:solidFill>
                  <a:schemeClr val="tx1"/>
                </a:solidFill>
                <a:effectLst/>
                <a:latin typeface="+mn-lt"/>
                <a:ea typeface="+mn-ea"/>
                <a:cs typeface="+mn-cs"/>
              </a:rPr>
              <a:t> vagy más néven önérvényesítő (győztes-, vesztes játszmák) stílus esetében saját szándékaink megvalósításáért mindent megteszünk, a másik törekvéseivel szemben. Ennek akkor lehet előnye, amikor például egy vezető pontosan látja, hogy milyen döntéseket kell meghoznia ahhoz, hogy az irányítása alatt álló szervezet sikeres legyen, és döntéseiért vállalja felelősséget is.</a:t>
            </a:r>
          </a:p>
          <a:p>
            <a:pPr lvl="0"/>
            <a:r>
              <a:rPr lang="hu-HU" sz="1200" b="1" kern="1200" dirty="0" smtClean="0">
                <a:solidFill>
                  <a:schemeClr val="tx1"/>
                </a:solidFill>
                <a:effectLst/>
                <a:latin typeface="+mn-lt"/>
                <a:ea typeface="+mn-ea"/>
                <a:cs typeface="+mn-cs"/>
              </a:rPr>
              <a:t>Az alkalmazkodó</a:t>
            </a:r>
            <a:r>
              <a:rPr lang="hu-HU" sz="1200" kern="1200" dirty="0" smtClean="0">
                <a:solidFill>
                  <a:schemeClr val="tx1"/>
                </a:solidFill>
                <a:effectLst/>
                <a:latin typeface="+mn-lt"/>
                <a:ea typeface="+mn-ea"/>
                <a:cs typeface="+mn-cs"/>
              </a:rPr>
              <a:t> (vagy engedékeny) stílus mögött olykor erőtlenség, önbizalomhiány, közömbösség, passzivitás áll, de előnyös lehet beosztottként ez a magatartás, ha az illető szereti, mert biztonságot ad neki, ha megmondják neki, mit kell csinálni, és azt rendben végrehajtja. Így kimarad a konfliktus okozta feszültségekből.</a:t>
            </a:r>
          </a:p>
          <a:p>
            <a:pPr lvl="0"/>
            <a:r>
              <a:rPr lang="hu-HU" sz="1200" b="1" kern="1200" dirty="0" smtClean="0">
                <a:solidFill>
                  <a:schemeClr val="tx1"/>
                </a:solidFill>
                <a:effectLst/>
                <a:latin typeface="+mn-lt"/>
                <a:ea typeface="+mn-ea"/>
                <a:cs typeface="+mn-cs"/>
              </a:rPr>
              <a:t>Az elkerülő</a:t>
            </a:r>
            <a:r>
              <a:rPr lang="hu-HU" sz="1200" kern="1200" dirty="0" smtClean="0">
                <a:solidFill>
                  <a:schemeClr val="tx1"/>
                </a:solidFill>
                <a:effectLst/>
                <a:latin typeface="+mn-lt"/>
                <a:ea typeface="+mn-ea"/>
                <a:cs typeface="+mn-cs"/>
              </a:rPr>
              <a:t> magatartás fakadhat abból, hogy az érintett úgy véli; nincs most energiája, ideje ezzel a problémával foglalkozni, vagy úgy gondolja, hogy a dolog nem az ő hatáskörébe tartozik. Ennek előnye abban lehet, hogy időt nyer, vagy kitér a konfliktus szituációból, arra számítva, hogy az ő nélküle is megoldódik.</a:t>
            </a:r>
          </a:p>
          <a:p>
            <a:pPr lvl="0"/>
            <a:r>
              <a:rPr lang="hu-HU" sz="1200" b="1" kern="1200" dirty="0" smtClean="0">
                <a:solidFill>
                  <a:schemeClr val="tx1"/>
                </a:solidFill>
                <a:effectLst/>
                <a:latin typeface="+mn-lt"/>
                <a:ea typeface="+mn-ea"/>
                <a:cs typeface="+mn-cs"/>
              </a:rPr>
              <a:t>A kompromisszumkereső</a:t>
            </a:r>
            <a:r>
              <a:rPr lang="hu-HU" sz="1200" kern="1200" dirty="0" smtClean="0">
                <a:solidFill>
                  <a:schemeClr val="tx1"/>
                </a:solidFill>
                <a:effectLst/>
                <a:latin typeface="+mn-lt"/>
                <a:ea typeface="+mn-ea"/>
                <a:cs typeface="+mn-cs"/>
              </a:rPr>
              <a:t> stílus feltételezi, hogy a résztvevők kölcsönösen figyelembe veszik egymás igényeit, amikor mindenki lead saját igényeiből, akkor jutunk a kompromisszumhoz, ami egy ideig mindegyik félnek megfelelő megoldást jelent. Ami kölcsönös bizalmat és elfogadható igazságot feltételez. </a:t>
            </a:r>
          </a:p>
          <a:p>
            <a:pPr lvl="0"/>
            <a:r>
              <a:rPr lang="hu-HU" sz="1200" b="1" kern="1200" dirty="0" smtClean="0">
                <a:solidFill>
                  <a:schemeClr val="tx1"/>
                </a:solidFill>
                <a:effectLst/>
                <a:latin typeface="+mn-lt"/>
                <a:ea typeface="+mn-ea"/>
                <a:cs typeface="+mn-cs"/>
              </a:rPr>
              <a:t>A kooperatív</a:t>
            </a:r>
            <a:r>
              <a:rPr lang="hu-HU" sz="1200" kern="1200" dirty="0" smtClean="0">
                <a:solidFill>
                  <a:schemeClr val="tx1"/>
                </a:solidFill>
                <a:effectLst/>
                <a:latin typeface="+mn-lt"/>
                <a:ea typeface="+mn-ea"/>
                <a:cs typeface="+mn-cs"/>
              </a:rPr>
              <a:t>, azaz együttműködő stílus a legoptimálisabb formája a konfliktus kezelésének. Célja, hogy a felek közös megegyezéssel, mindenki szempontjait figyelembe véve egyeztessenek érdekeket, szükségleteket, szándékokat és így már a közös cél megvalósítása irányába tudnak együttműködni.</a:t>
            </a:r>
          </a:p>
          <a:p>
            <a:pPr lvl="0"/>
            <a:endParaRPr lang="hu-H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Látható, hogy mindegyik megoldási stílusnak vannak előnyei, hátrányai. Végig kell gondolni adott helyzetben melyik felel meg legjobban az erőszakmentes megoldásnak.</a:t>
            </a:r>
          </a:p>
          <a:p>
            <a:pPr lvl="0"/>
            <a:endParaRPr lang="hu-HU" sz="1200" kern="1200" dirty="0" smtClean="0">
              <a:solidFill>
                <a:schemeClr val="tx1"/>
              </a:solidFill>
              <a:effectLst/>
              <a:latin typeface="+mn-lt"/>
              <a:ea typeface="+mn-ea"/>
              <a:cs typeface="+mn-cs"/>
            </a:endParaRPr>
          </a:p>
          <a:p>
            <a:pPr lvl="0"/>
            <a:endParaRPr lang="hu-HU" sz="1200" kern="1200" dirty="0" smtClean="0">
              <a:solidFill>
                <a:schemeClr val="tx1"/>
              </a:solidFill>
              <a:effectLst/>
              <a:latin typeface="+mn-lt"/>
              <a:ea typeface="+mn-ea"/>
              <a:cs typeface="+mn-cs"/>
            </a:endParaRPr>
          </a:p>
          <a:p>
            <a:pPr lvl="0"/>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CF2165BC-9D1F-495D-9F1A-07AEEAF93432}" type="slidenum">
              <a:rPr lang="hu-HU" smtClean="0"/>
              <a:t>42</a:t>
            </a:fld>
            <a:endParaRPr lang="hu-HU"/>
          </a:p>
        </p:txBody>
      </p:sp>
    </p:spTree>
    <p:extLst>
      <p:ext uri="{BB962C8B-B14F-4D97-AF65-F5344CB8AC3E}">
        <p14:creationId xmlns:p14="http://schemas.microsoft.com/office/powerpoint/2010/main" val="780813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konfliktusok felismerése </a:t>
            </a:r>
            <a:r>
              <a:rPr lang="hu-HU" sz="1200" kern="1200" dirty="0" smtClean="0">
                <a:solidFill>
                  <a:schemeClr val="tx1"/>
                </a:solidFill>
                <a:effectLst/>
                <a:latin typeface="+mn-lt"/>
                <a:ea typeface="+mn-ea"/>
                <a:cs typeface="+mn-cs"/>
              </a:rPr>
              <a:t>jelentős pedagógiai feladat, hiszen sokszor az oktató nem éli meg konfliktusnak azt a szituációt, amelyben tanulója feszültséget él át. A konfliktusban fontos, hogy társak között lép fel az ellentét vagy pedig az oktató és tanuló között jelenik meg konfliktus. A tanulók közötti konfliktus felismerésénél elfogadható pedagógiai magatartás, ha az oktató kivár és figyelemmel kíséri a konfliktus megoldásának esélyeit. Ha az mélyül, természetesen közbeavatkozhat. Az oktató és a tanuló közötti konfliktus sem minden esetben ismerhető fel könnyen, ezért fontos, hogy a mester figyelje tanítványa reakcióit. Az aktivitás hiánya jól jelezheti, hogy a tanuló konfliktus helyzetet él meg. Ha sikerült felismerni a konfliktus tartalmát érdemes végiggondolni érték, érdek vagy érzelmi alapú a kialakult helyzet vagy más pszichológiai jellemző húzódik meg mögötte, pl. biztonsághiány. </a:t>
            </a:r>
          </a:p>
          <a:p>
            <a:pPr lvl="0"/>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szempont váltás </a:t>
            </a:r>
            <a:r>
              <a:rPr lang="hu-HU" sz="1200" kern="1200" dirty="0" smtClean="0">
                <a:solidFill>
                  <a:schemeClr val="tx1"/>
                </a:solidFill>
                <a:effectLst/>
                <a:latin typeface="+mn-lt"/>
                <a:ea typeface="+mn-ea"/>
                <a:cs typeface="+mn-cs"/>
              </a:rPr>
              <a:t>a megoldás előkészítésének első lépése. Ha az oktató felismerte a konfliktus tartalmát, akkor a tartalomhoz képest kell szempontot váltani. Érzelmi alapú konfliktusok esetén gondolati síkra kell terelni a konfliktust, vagyis át kell fogalmazni az indulatokat racionális gondolattá. Érték alapú (érdek) konfliktusok esetén a kísérő érzelmeket kell megkeresni és azt felszínre hozni és ez adja a szempontváltás esélyét. </a:t>
            </a:r>
          </a:p>
          <a:p>
            <a:pPr lvl="0"/>
            <a:r>
              <a:rPr lang="hu-HU" sz="1200" b="1" kern="1200" dirty="0" smtClean="0">
                <a:solidFill>
                  <a:schemeClr val="tx1"/>
                </a:solidFill>
                <a:effectLst/>
                <a:latin typeface="+mn-lt"/>
                <a:ea typeface="+mn-ea"/>
                <a:cs typeface="+mn-cs"/>
              </a:rPr>
              <a:t>Megoldások keresésekor </a:t>
            </a:r>
            <a:r>
              <a:rPr lang="hu-HU" sz="1200" kern="1200" dirty="0" smtClean="0">
                <a:solidFill>
                  <a:schemeClr val="tx1"/>
                </a:solidFill>
                <a:effectLst/>
                <a:latin typeface="+mn-lt"/>
                <a:ea typeface="+mn-ea"/>
                <a:cs typeface="+mn-cs"/>
              </a:rPr>
              <a:t>mind az érzelmi, mind a racionális szempontokat érdemes együtt kezelni. Természetesen fontos, hogy az adott problémára valamilyen javaslat szülessék. A felmerülő lehetséges megoldások többnyire az egyik félnek kedveznek, ezért arra kell törekedni, hogy az adott konfliktus negatív oldalát csökkentsük, ez által a vesztes-győztes helyzet veszít jelentőségéből. A megoldások keresésénél a konfliktus pozitív vonásaira építünk, akkor a probléma megoldás eredményes lehet, amely a fejlődést hordozza magában. </a:t>
            </a:r>
          </a:p>
          <a:p>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megoldás együttes kialakítása </a:t>
            </a:r>
            <a:r>
              <a:rPr lang="hu-HU" sz="1200" kern="1200" dirty="0" smtClean="0">
                <a:solidFill>
                  <a:schemeClr val="tx1"/>
                </a:solidFill>
                <a:effectLst/>
                <a:latin typeface="+mn-lt"/>
                <a:ea typeface="+mn-ea"/>
                <a:cs typeface="+mn-cs"/>
              </a:rPr>
              <a:t>a mester tudatos pedagógiai munkájának a csúcsa. A tanítványa és közte kialakult konfliktusban már megtalálta a megoldást, de segít tanítványának abban, hogy ő is az adott megoldás irányába forduljon. A tanulói aktivitás felerősítése segítheti a konfliktus lezárását. Az együttes kialakítása a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43</a:t>
            </a:fld>
            <a:endParaRPr lang="hu-HU"/>
          </a:p>
        </p:txBody>
      </p:sp>
    </p:spTree>
    <p:extLst>
      <p:ext uri="{BB962C8B-B14F-4D97-AF65-F5344CB8AC3E}">
        <p14:creationId xmlns:p14="http://schemas.microsoft.com/office/powerpoint/2010/main" val="448972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55</a:t>
            </a:fld>
            <a:endParaRPr lang="hu-HU"/>
          </a:p>
        </p:txBody>
      </p:sp>
    </p:spTree>
    <p:extLst>
      <p:ext uri="{BB962C8B-B14F-4D97-AF65-F5344CB8AC3E}">
        <p14:creationId xmlns:p14="http://schemas.microsoft.com/office/powerpoint/2010/main" val="2435904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2014.11.16.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857992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2014.11.16.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02017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3A6EDC75-3FEF-4C7B-9C83-8C640330C2F0}" type="datetimeFigureOut">
              <a:rPr lang="hu-HU" smtClean="0"/>
              <a:t>2014.11.16.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00207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3A6EDC75-3FEF-4C7B-9C83-8C640330C2F0}" type="datetimeFigureOut">
              <a:rPr lang="hu-HU" smtClean="0"/>
              <a:t>2014.11.16.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5553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629842" y="2505075"/>
            <a:ext cx="3868340"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629150" y="2505075"/>
            <a:ext cx="3887391"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3A6EDC75-3FEF-4C7B-9C83-8C640330C2F0}" type="datetimeFigureOut">
              <a:rPr lang="hu-HU" smtClean="0"/>
              <a:t>2014.11.16.</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949646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3A6EDC75-3FEF-4C7B-9C83-8C640330C2F0}" type="datetimeFigureOut">
              <a:rPr lang="hu-HU" smtClean="0"/>
              <a:t>2014.11.16.</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52684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6EDC75-3FEF-4C7B-9C83-8C640330C2F0}" type="datetimeFigureOut">
              <a:rPr lang="hu-HU" smtClean="0"/>
              <a:t>2014.11.16.</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13698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2014.11.16.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2374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2014.11.16.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98226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2014.11.16.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54719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2014.11.16.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72413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51000">
              <a:srgbClr val="E7E7E7">
                <a:alpha val="81000"/>
                <a:lumMod val="22000"/>
                <a:lumOff val="78000"/>
              </a:srgbClr>
            </a:gs>
            <a:gs pos="31000">
              <a:schemeClr val="accent3">
                <a:lumMod val="5000"/>
                <a:lumOff val="95000"/>
                <a:alpha val="72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EDC75-3FEF-4C7B-9C83-8C640330C2F0}" type="datetimeFigureOut">
              <a:rPr lang="hu-HU" smtClean="0"/>
              <a:t>2014.11.16.</a:t>
            </a:fld>
            <a:endParaRPr lang="hu-H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D70CC-416D-4451-A458-18F173F57529}" type="slidenum">
              <a:rPr lang="hu-HU" smtClean="0"/>
              <a:t>‹#›</a:t>
            </a:fld>
            <a:endParaRPr lang="hu-HU"/>
          </a:p>
        </p:txBody>
      </p:sp>
    </p:spTree>
    <p:extLst>
      <p:ext uri="{BB962C8B-B14F-4D97-AF65-F5344CB8AC3E}">
        <p14:creationId xmlns:p14="http://schemas.microsoft.com/office/powerpoint/2010/main" val="3041967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smtClean="0">
                <a:solidFill>
                  <a:srgbClr val="0070C0"/>
                </a:solidFill>
              </a:rPr>
              <a:t>PEDAGÓGIAI ISMERETEK</a:t>
            </a:r>
            <a:endParaRPr lang="hu-HU" b="1" dirty="0">
              <a:solidFill>
                <a:srgbClr val="0070C0"/>
              </a:solidFill>
            </a:endParaRPr>
          </a:p>
        </p:txBody>
      </p:sp>
      <p:sp>
        <p:nvSpPr>
          <p:cNvPr id="3" name="Alcím 2"/>
          <p:cNvSpPr>
            <a:spLocks noGrp="1"/>
          </p:cNvSpPr>
          <p:nvPr>
            <p:ph type="subTitle" idx="1"/>
          </p:nvPr>
        </p:nvSpPr>
        <p:spPr/>
        <p:txBody>
          <a:bodyPr>
            <a:normAutofit lnSpcReduction="10000"/>
          </a:bodyPr>
          <a:lstStyle/>
          <a:p>
            <a:r>
              <a:rPr lang="hu-HU" b="1" i="1" dirty="0" smtClean="0">
                <a:solidFill>
                  <a:srgbClr val="0070C0"/>
                </a:solidFill>
              </a:rPr>
              <a:t>Mestervizsgára felkészítés</a:t>
            </a:r>
          </a:p>
          <a:p>
            <a:r>
              <a:rPr lang="hu-HU" b="1" i="1" dirty="0" smtClean="0">
                <a:solidFill>
                  <a:srgbClr val="0070C0"/>
                </a:solidFill>
              </a:rPr>
              <a:t>2014</a:t>
            </a:r>
          </a:p>
          <a:p>
            <a:endParaRPr lang="hu-HU" b="1" i="1" dirty="0" smtClean="0">
              <a:solidFill>
                <a:srgbClr val="0070C0"/>
              </a:solidFill>
            </a:endParaRPr>
          </a:p>
          <a:p>
            <a:r>
              <a:rPr lang="hu-HU" sz="1900" b="1" i="1" dirty="0" smtClean="0">
                <a:solidFill>
                  <a:srgbClr val="0070C0"/>
                </a:solidFill>
              </a:rPr>
              <a:t>Dr. Földes Zoltán</a:t>
            </a:r>
            <a:endParaRPr lang="hu-HU" sz="1900" b="1" i="1" dirty="0">
              <a:solidFill>
                <a:srgbClr val="0070C0"/>
              </a:solidFill>
            </a:endParaRPr>
          </a:p>
        </p:txBody>
      </p:sp>
    </p:spTree>
    <p:extLst>
      <p:ext uri="{BB962C8B-B14F-4D97-AF65-F5344CB8AC3E}">
        <p14:creationId xmlns:p14="http://schemas.microsoft.com/office/powerpoint/2010/main" val="2434805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500" b="1" dirty="0" smtClean="0">
                <a:solidFill>
                  <a:srgbClr val="C00000"/>
                </a:solidFill>
                <a:latin typeface="Arial" panose="020B0604020202020204" pitchFamily="34" charset="0"/>
                <a:cs typeface="Arial" panose="020B0604020202020204" pitchFamily="34" charset="0"/>
              </a:rPr>
              <a:t>I. A GYAKORLATI MUNKA TANULÁSÁHOZ SZÜKSÉGES PSZICHOLÓGIAI FOGALMAK, ALAPOK</a:t>
            </a:r>
            <a:endParaRPr lang="hu-HU" sz="2500" b="1" dirty="0">
              <a:solidFill>
                <a:srgbClr val="C0000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p:txBody>
          <a:bodyPr/>
          <a:lstStyle/>
          <a:p>
            <a:r>
              <a:rPr lang="hu-HU" b="1" dirty="0" smtClean="0"/>
              <a:t>Bevezetés</a:t>
            </a:r>
          </a:p>
          <a:p>
            <a:pPr marL="0" indent="0">
              <a:buNone/>
            </a:pPr>
            <a:endParaRPr lang="hu-HU" b="1" dirty="0"/>
          </a:p>
        </p:txBody>
      </p:sp>
      <p:graphicFrame>
        <p:nvGraphicFramePr>
          <p:cNvPr id="4" name="Object 14"/>
          <p:cNvGraphicFramePr>
            <a:graphicFrameLocks noChangeAspect="1"/>
          </p:cNvGraphicFramePr>
          <p:nvPr>
            <p:extLst>
              <p:ext uri="{D42A27DB-BD31-4B8C-83A1-F6EECF244321}">
                <p14:modId xmlns:p14="http://schemas.microsoft.com/office/powerpoint/2010/main" val="1263666108"/>
              </p:ext>
            </p:extLst>
          </p:nvPr>
        </p:nvGraphicFramePr>
        <p:xfrm>
          <a:off x="441081" y="2527544"/>
          <a:ext cx="2952750" cy="1993900"/>
        </p:xfrm>
        <a:graphic>
          <a:graphicData uri="http://schemas.openxmlformats.org/presentationml/2006/ole">
            <mc:AlternateContent xmlns:mc="http://schemas.openxmlformats.org/markup-compatibility/2006">
              <mc:Choice xmlns:v="urn:schemas-microsoft-com:vml" Requires="v">
                <p:oleObj spid="_x0000_s1111" name="Photo Editor fénykép" r:id="rId3" imgW="3809524" imgH="2572109" progId="MSPhotoEd.3">
                  <p:embed/>
                </p:oleObj>
              </mc:Choice>
              <mc:Fallback>
                <p:oleObj name="Photo Editor fénykép" r:id="rId3" imgW="3809524" imgH="257210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81" y="2527544"/>
                        <a:ext cx="295275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10"/>
          <p:cNvSpPr txBox="1">
            <a:spLocks noChangeArrowheads="1"/>
          </p:cNvSpPr>
          <p:nvPr/>
        </p:nvSpPr>
        <p:spPr bwMode="auto">
          <a:xfrm>
            <a:off x="4222030" y="2096284"/>
            <a:ext cx="396081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tx2"/>
                </a:solidFill>
              </a:rPr>
              <a:t>A pszichológia a lelki jelenségeket kutató tudomány.</a:t>
            </a: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r>
              <a:rPr lang="hu-HU" altLang="hu-HU" sz="1800" b="1" dirty="0">
                <a:solidFill>
                  <a:schemeClr val="tx2"/>
                </a:solidFill>
              </a:rPr>
              <a:t>A pszichológia segítségével megismerhetjük az emberek </a:t>
            </a:r>
          </a:p>
          <a:p>
            <a:pPr eaLnBrk="1" hangingPunct="1">
              <a:spcBef>
                <a:spcPct val="0"/>
              </a:spcBef>
              <a:buFontTx/>
              <a:buNone/>
            </a:pPr>
            <a:r>
              <a:rPr lang="hu-HU" altLang="hu-HU" sz="1800" b="1" dirty="0">
                <a:solidFill>
                  <a:schemeClr val="tx2"/>
                </a:solidFill>
              </a:rPr>
              <a:t>viselkedése mögött húzódó okokat, indítékokat.</a:t>
            </a:r>
          </a:p>
          <a:p>
            <a:pPr eaLnBrk="1" hangingPunct="1">
              <a:spcBef>
                <a:spcPct val="0"/>
              </a:spcBef>
              <a:buFontTx/>
              <a:buNone/>
            </a:pPr>
            <a:endParaRPr lang="hu-HU" altLang="hu-HU" sz="1800" b="1" dirty="0">
              <a:solidFill>
                <a:schemeClr val="tx2"/>
              </a:solidFill>
            </a:endParaRPr>
          </a:p>
        </p:txBody>
      </p:sp>
    </p:spTree>
    <p:extLst>
      <p:ext uri="{BB962C8B-B14F-4D97-AF65-F5344CB8AC3E}">
        <p14:creationId xmlns:p14="http://schemas.microsoft.com/office/powerpoint/2010/main" val="400102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0616"/>
          </a:xfrm>
        </p:spPr>
        <p:txBody>
          <a:bodyPr>
            <a:noAutofit/>
          </a:bodyPr>
          <a:lstStyle/>
          <a:p>
            <a:pPr algn="ctr"/>
            <a:r>
              <a:rPr lang="hu-HU" sz="2800" b="1" dirty="0" smtClean="0">
                <a:solidFill>
                  <a:srgbClr val="0070C0"/>
                </a:solidFill>
                <a:latin typeface="Arial" panose="020B0604020202020204" pitchFamily="34" charset="0"/>
                <a:cs typeface="Arial" panose="020B0604020202020204" pitchFamily="34" charset="0"/>
              </a:rPr>
              <a:t>Bevezetés</a:t>
            </a:r>
            <a:endParaRPr lang="hu-HU" sz="2800" b="1" dirty="0">
              <a:solidFill>
                <a:srgbClr val="0070C0"/>
              </a:solidFill>
              <a:latin typeface="Arial" panose="020B0604020202020204" pitchFamily="34" charset="0"/>
              <a:cs typeface="Arial" panose="020B0604020202020204" pitchFamily="34" charset="0"/>
            </a:endParaRPr>
          </a:p>
        </p:txBody>
      </p:sp>
      <p:graphicFrame>
        <p:nvGraphicFramePr>
          <p:cNvPr id="4" name="Object 11"/>
          <p:cNvGraphicFramePr>
            <a:graphicFrameLocks noGrp="1" noChangeAspect="1"/>
          </p:cNvGraphicFramePr>
          <p:nvPr>
            <p:ph idx="1"/>
            <p:extLst>
              <p:ext uri="{D42A27DB-BD31-4B8C-83A1-F6EECF244321}">
                <p14:modId xmlns:p14="http://schemas.microsoft.com/office/powerpoint/2010/main" val="3557888970"/>
              </p:ext>
            </p:extLst>
          </p:nvPr>
        </p:nvGraphicFramePr>
        <p:xfrm>
          <a:off x="249212" y="1130834"/>
          <a:ext cx="2381250" cy="2076450"/>
        </p:xfrm>
        <a:graphic>
          <a:graphicData uri="http://schemas.openxmlformats.org/presentationml/2006/ole">
            <mc:AlternateContent xmlns:mc="http://schemas.openxmlformats.org/markup-compatibility/2006">
              <mc:Choice xmlns:v="urn:schemas-microsoft-com:vml" Requires="v">
                <p:oleObj spid="_x0000_s2135" name="Photo Editor fénykép" r:id="rId3" imgW="2381582" imgH="2076740" progId="MSPhotoEd.3">
                  <p:embed/>
                </p:oleObj>
              </mc:Choice>
              <mc:Fallback>
                <p:oleObj name="Photo Editor fénykép" r:id="rId3" imgW="2381582" imgH="207674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12" y="1130834"/>
                        <a:ext cx="238125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églalap 4"/>
          <p:cNvSpPr/>
          <p:nvPr/>
        </p:nvSpPr>
        <p:spPr>
          <a:xfrm>
            <a:off x="2906485" y="1273629"/>
            <a:ext cx="5519057" cy="3970318"/>
          </a:xfrm>
          <a:prstGeom prst="rect">
            <a:avLst/>
          </a:prstGeom>
        </p:spPr>
        <p:txBody>
          <a:bodyPr wrap="square">
            <a:spAutoFit/>
          </a:bodyPr>
          <a:lstStyle/>
          <a:p>
            <a:pPr marL="285750" indent="-285750">
              <a:buFont typeface="Wingdings" panose="05000000000000000000" pitchFamily="2" charset="2"/>
              <a:buChar char="Ø"/>
              <a:defRPr/>
            </a:pPr>
            <a:r>
              <a:rPr lang="hu-HU" b="1" dirty="0">
                <a:solidFill>
                  <a:srgbClr val="0070C0"/>
                </a:solidFill>
                <a:latin typeface="Arial" charset="0"/>
              </a:rPr>
              <a:t>Önismeretünk birtokában módunk van viselkedésünk ellenőrzésére és</a:t>
            </a:r>
          </a:p>
          <a:p>
            <a:pPr>
              <a:defRPr/>
            </a:pPr>
            <a:r>
              <a:rPr lang="hu-HU" b="1" dirty="0" smtClean="0">
                <a:solidFill>
                  <a:srgbClr val="0070C0"/>
                </a:solidFill>
                <a:latin typeface="Arial" charset="0"/>
              </a:rPr>
              <a:t>     megváltoztatására.</a:t>
            </a:r>
            <a:endParaRPr lang="hu-HU" b="1" dirty="0">
              <a:solidFill>
                <a:srgbClr val="0070C0"/>
              </a:solidFill>
              <a:latin typeface="Arial" charset="0"/>
            </a:endParaRP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dirty="0">
                <a:solidFill>
                  <a:srgbClr val="0070C0"/>
                </a:solidFill>
                <a:latin typeface="Arial" charset="0"/>
              </a:rPr>
              <a:t>A pszichológiai ismeretek nélkülözhetetlenek az emberekkel való </a:t>
            </a:r>
            <a:r>
              <a:rPr lang="hu-HU" b="1" dirty="0" smtClean="0">
                <a:solidFill>
                  <a:srgbClr val="0070C0"/>
                </a:solidFill>
                <a:latin typeface="Arial" charset="0"/>
              </a:rPr>
              <a:t>kapcsolatokban</a:t>
            </a:r>
            <a:r>
              <a:rPr lang="hu-HU" b="1" dirty="0">
                <a:solidFill>
                  <a:srgbClr val="0070C0"/>
                </a:solidFill>
                <a:latin typeface="Arial" charset="0"/>
              </a:rPr>
              <a:t>, az emberekkel való bánás során.</a:t>
            </a: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u="sng" dirty="0">
                <a:solidFill>
                  <a:srgbClr val="0070C0"/>
                </a:solidFill>
                <a:latin typeface="Arial" charset="0"/>
              </a:rPr>
              <a:t>A pszichológia jellemző </a:t>
            </a:r>
            <a:r>
              <a:rPr lang="hu-HU" b="1" u="sng" dirty="0" smtClean="0">
                <a:solidFill>
                  <a:srgbClr val="0070C0"/>
                </a:solidFill>
                <a:latin typeface="Arial" charset="0"/>
              </a:rPr>
              <a:t>módszerei:</a:t>
            </a:r>
          </a:p>
          <a:p>
            <a:pPr marL="285750" indent="-285750">
              <a:buFont typeface="Wingdings" panose="05000000000000000000" pitchFamily="2" charset="2"/>
              <a:buChar char="Ø"/>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Megfigyelés- </a:t>
            </a:r>
            <a:r>
              <a:rPr lang="hu-HU" b="1" dirty="0">
                <a:solidFill>
                  <a:srgbClr val="0070C0"/>
                </a:solidFill>
                <a:latin typeface="Arial" charset="0"/>
              </a:rPr>
              <a:t>Önmegfigyelés- Mások    megfigyelése- kísérlet </a:t>
            </a:r>
            <a:endParaRPr lang="hu-HU" b="1" dirty="0" smtClean="0">
              <a:solidFill>
                <a:srgbClr val="0070C0"/>
              </a:solidFill>
              <a:latin typeface="Arial" charset="0"/>
            </a:endParaRPr>
          </a:p>
          <a:p>
            <a:pPr marL="742950" lvl="1" indent="-285750">
              <a:buFont typeface="Arial" panose="020B0604020202020204" pitchFamily="34" charset="0"/>
              <a:buChar char="•"/>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Kikérdezés</a:t>
            </a:r>
            <a:r>
              <a:rPr lang="hu-HU" b="1" dirty="0">
                <a:solidFill>
                  <a:srgbClr val="0070C0"/>
                </a:solidFill>
                <a:latin typeface="Arial" charset="0"/>
              </a:rPr>
              <a:t>, Beszélgetés, Tesztek</a:t>
            </a:r>
            <a:endParaRPr lang="hu-HU" dirty="0">
              <a:solidFill>
                <a:srgbClr val="0070C0"/>
              </a:solidFill>
            </a:endParaRPr>
          </a:p>
        </p:txBody>
      </p:sp>
      <p:pic>
        <p:nvPicPr>
          <p:cNvPr id="6" name="irc_mi" descr="http://i656.photobucket.com/albums/uu288/araniel_hime/vegyes/6a00d8341c630a53ef00e5521d782b8834-.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7174" y="3437346"/>
            <a:ext cx="1840926" cy="2130535"/>
          </a:xfrm>
          <a:prstGeom prst="rect">
            <a:avLst/>
          </a:prstGeom>
          <a:noFill/>
          <a:ln>
            <a:noFill/>
          </a:ln>
        </p:spPr>
      </p:pic>
      <p:sp>
        <p:nvSpPr>
          <p:cNvPr id="3" name="Szövegdoboz 2"/>
          <p:cNvSpPr txBox="1"/>
          <p:nvPr/>
        </p:nvSpPr>
        <p:spPr>
          <a:xfrm>
            <a:off x="190123" y="5658416"/>
            <a:ext cx="5843972" cy="276999"/>
          </a:xfrm>
          <a:prstGeom prst="rect">
            <a:avLst/>
          </a:prstGeom>
          <a:noFill/>
        </p:spPr>
        <p:txBody>
          <a:bodyPr wrap="none" rtlCol="0">
            <a:spAutoFit/>
          </a:bodyPr>
          <a:lstStyle/>
          <a:p>
            <a:r>
              <a:rPr lang="hu-HU" sz="1200" dirty="0" smtClean="0">
                <a:solidFill>
                  <a:srgbClr val="0070C0"/>
                </a:solidFill>
              </a:rPr>
              <a:t>Gorgon Ramsay a legvagányabb séf (rengeteg étterme van, 16 Mischlen csillag</a:t>
            </a:r>
            <a:r>
              <a:rPr lang="hu-HU" sz="1200" dirty="0">
                <a:solidFill>
                  <a:srgbClr val="0070C0"/>
                </a:solidFill>
              </a:rPr>
              <a:t>:</a:t>
            </a:r>
            <a:r>
              <a:rPr lang="hu-HU" sz="1200" dirty="0" smtClean="0">
                <a:solidFill>
                  <a:srgbClr val="0070C0"/>
                </a:solidFill>
              </a:rPr>
              <a:t> 3. a világon)</a:t>
            </a:r>
            <a:endParaRPr lang="hu-HU" sz="1200" dirty="0">
              <a:solidFill>
                <a:srgbClr val="0070C0"/>
              </a:solidFill>
            </a:endParaRPr>
          </a:p>
        </p:txBody>
      </p:sp>
    </p:spTree>
    <p:extLst>
      <p:ext uri="{BB962C8B-B14F-4D97-AF65-F5344CB8AC3E}">
        <p14:creationId xmlns:p14="http://schemas.microsoft.com/office/powerpoint/2010/main" val="648129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3362" y="153092"/>
            <a:ext cx="8104533" cy="695047"/>
          </a:xfrm>
        </p:spPr>
        <p:txBody>
          <a:bodyPr>
            <a:noAutofit/>
          </a:bodyPr>
          <a:lstStyle/>
          <a:p>
            <a:pPr algn="ctr"/>
            <a:r>
              <a:rPr lang="hu-HU" sz="2500" b="1" i="1" dirty="0" smtClean="0">
                <a:solidFill>
                  <a:srgbClr val="0070C0"/>
                </a:solidFill>
                <a:latin typeface="Arial" panose="020B0604020202020204" pitchFamily="34" charset="0"/>
                <a:cs typeface="Arial" panose="020B0604020202020204" pitchFamily="34" charset="0"/>
              </a:rPr>
              <a:t>A tanulás megismerő tevékenységének módja, jellemzői (I/2. tétel) </a:t>
            </a:r>
            <a:endParaRPr lang="hu-HU" sz="2500" b="1" i="1" dirty="0">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479370" y="1184505"/>
            <a:ext cx="8002493" cy="5550676"/>
          </a:xfrm>
        </p:spPr>
        <p:txBody>
          <a:bodyPr>
            <a:normAutofit/>
          </a:bodyPr>
          <a:lstStyle/>
          <a:p>
            <a:pPr marL="0" indent="0">
              <a:buNone/>
              <a:defRPr/>
            </a:pPr>
            <a:r>
              <a:rPr lang="hu-HU" sz="1900" dirty="0" smtClean="0">
                <a:solidFill>
                  <a:srgbClr val="0070C0"/>
                </a:solidFill>
                <a:latin typeface="Arial" panose="020B0604020202020204" pitchFamily="34" charset="0"/>
                <a:cs typeface="Arial" panose="020B0604020202020204" pitchFamily="34" charset="0"/>
              </a:rPr>
              <a:t>A </a:t>
            </a:r>
            <a:r>
              <a:rPr lang="hu-HU" sz="1900" b="1" dirty="0">
                <a:solidFill>
                  <a:srgbClr val="0070C0"/>
                </a:solidFill>
                <a:latin typeface="Arial" panose="020B0604020202020204" pitchFamily="34" charset="0"/>
                <a:cs typeface="Arial" panose="020B0604020202020204" pitchFamily="34" charset="0"/>
              </a:rPr>
              <a:t>tanulási folyamat teljes </a:t>
            </a:r>
            <a:r>
              <a:rPr lang="hu-HU" sz="1900" b="1" dirty="0" smtClean="0">
                <a:solidFill>
                  <a:srgbClr val="0070C0"/>
                </a:solidFill>
                <a:latin typeface="Arial" panose="020B0604020202020204" pitchFamily="34" charset="0"/>
                <a:cs typeface="Arial" panose="020B0604020202020204" pitchFamily="34" charset="0"/>
              </a:rPr>
              <a:t>láncolatában</a:t>
            </a:r>
            <a:r>
              <a:rPr lang="hu-HU" sz="1900" dirty="0" smtClean="0">
                <a:solidFill>
                  <a:srgbClr val="0070C0"/>
                </a:solidFill>
                <a:latin typeface="Arial" panose="020B0604020202020204" pitchFamily="34" charset="0"/>
                <a:cs typeface="Arial" panose="020B0604020202020204" pitchFamily="34" charset="0"/>
              </a:rPr>
              <a:t>, </a:t>
            </a:r>
            <a:r>
              <a:rPr lang="hu-HU" sz="1900" b="1" dirty="0">
                <a:solidFill>
                  <a:srgbClr val="0070C0"/>
                </a:solidFill>
                <a:latin typeface="Arial" panose="020B0604020202020204" pitchFamily="34" charset="0"/>
                <a:cs typeface="Arial" panose="020B0604020202020204" pitchFamily="34" charset="0"/>
              </a:rPr>
              <a:t>a megismerés</a:t>
            </a:r>
            <a:r>
              <a:rPr lang="hu-HU" sz="1900" dirty="0">
                <a:solidFill>
                  <a:srgbClr val="0070C0"/>
                </a:solidFill>
                <a:latin typeface="Arial" panose="020B0604020202020204" pitchFamily="34" charset="0"/>
                <a:cs typeface="Arial" panose="020B0604020202020204" pitchFamily="34" charset="0"/>
              </a:rPr>
              <a:t> (tananyag-feldolgozás) </a:t>
            </a:r>
            <a:r>
              <a:rPr lang="hu-HU" sz="1900" b="1" dirty="0">
                <a:solidFill>
                  <a:srgbClr val="0070C0"/>
                </a:solidFill>
                <a:latin typeface="Arial" panose="020B0604020202020204" pitchFamily="34" charset="0"/>
                <a:cs typeface="Arial" panose="020B0604020202020204" pitchFamily="34" charset="0"/>
              </a:rPr>
              <a:t>folyamatának pszichikus </a:t>
            </a:r>
            <a:r>
              <a:rPr lang="hu-HU" sz="1900" b="1" dirty="0" smtClean="0">
                <a:solidFill>
                  <a:srgbClr val="0070C0"/>
                </a:solidFill>
                <a:latin typeface="Arial" panose="020B0604020202020204" pitchFamily="34" charset="0"/>
                <a:cs typeface="Arial" panose="020B0604020202020204" pitchFamily="34" charset="0"/>
              </a:rPr>
              <a:t>elemei, jellemzői:</a:t>
            </a:r>
            <a:endParaRPr lang="hu-HU" sz="1800" b="1"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feldolgozandó ismeretek előkészítése (</a:t>
            </a:r>
            <a:r>
              <a:rPr lang="hu-HU" sz="1800" dirty="0" smtClean="0">
                <a:solidFill>
                  <a:srgbClr val="0070C0"/>
                </a:solidFill>
                <a:latin typeface="Arial" charset="0"/>
              </a:rPr>
              <a:t>taneszközök szerepe)</a:t>
            </a:r>
            <a:endParaRPr lang="hu-HU" sz="1800"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tanulók figyelmének felkeltése/lekötése</a:t>
            </a:r>
          </a:p>
          <a:p>
            <a:pPr>
              <a:buFontTx/>
              <a:buChar char="-"/>
              <a:defRPr/>
            </a:pPr>
            <a:r>
              <a:rPr lang="hu-HU" sz="1800" dirty="0">
                <a:solidFill>
                  <a:srgbClr val="0070C0"/>
                </a:solidFill>
                <a:latin typeface="Arial" charset="0"/>
              </a:rPr>
              <a:t> gyakorlati </a:t>
            </a:r>
            <a:r>
              <a:rPr lang="hu-HU" sz="1800" dirty="0" smtClean="0">
                <a:solidFill>
                  <a:srgbClr val="0070C0"/>
                </a:solidFill>
                <a:latin typeface="Arial" charset="0"/>
              </a:rPr>
              <a:t>feladatok kiadása, </a:t>
            </a:r>
            <a:r>
              <a:rPr lang="hu-HU" sz="1800" dirty="0">
                <a:solidFill>
                  <a:srgbClr val="0070C0"/>
                </a:solidFill>
                <a:latin typeface="Arial" charset="0"/>
              </a:rPr>
              <a:t>problémamegoldó </a:t>
            </a:r>
            <a:r>
              <a:rPr lang="hu-HU" sz="1800" dirty="0" smtClean="0">
                <a:solidFill>
                  <a:srgbClr val="0070C0"/>
                </a:solidFill>
                <a:latin typeface="Arial" charset="0"/>
              </a:rPr>
              <a:t>gondolkodás fejlesztése</a:t>
            </a:r>
            <a:endParaRPr lang="hu-HU" sz="1800" b="1" dirty="0">
              <a:solidFill>
                <a:srgbClr val="0070C0"/>
              </a:solidFill>
              <a:latin typeface="Arial" charset="0"/>
            </a:endParaRPr>
          </a:p>
          <a:p>
            <a:pPr marL="0" indent="0">
              <a:buNone/>
              <a:defRPr/>
            </a:pPr>
            <a:endParaRPr lang="hu-HU" sz="1800" b="1" dirty="0" smtClean="0">
              <a:solidFill>
                <a:srgbClr val="0070C0"/>
              </a:solidFill>
              <a:latin typeface="Arial" charset="0"/>
            </a:endParaRPr>
          </a:p>
          <a:p>
            <a:pPr marL="0" indent="0">
              <a:buNone/>
              <a:defRPr/>
            </a:pPr>
            <a:r>
              <a:rPr lang="hu-HU" sz="1800" b="1" dirty="0" smtClean="0">
                <a:solidFill>
                  <a:srgbClr val="0070C0"/>
                </a:solidFill>
                <a:latin typeface="Arial" charset="0"/>
              </a:rPr>
              <a:t>A tanulást befolyásoló lelki jelenségek, </a:t>
            </a:r>
            <a:r>
              <a:rPr lang="hu-HU" sz="1800" dirty="0" smtClean="0">
                <a:solidFill>
                  <a:srgbClr val="0070C0"/>
                </a:solidFill>
                <a:latin typeface="Arial" charset="0"/>
              </a:rPr>
              <a:t>(amelyek a megismerő folyamatok mögött húzódnak</a:t>
            </a:r>
            <a:r>
              <a:rPr lang="hu-HU" sz="1800" b="1" dirty="0" smtClean="0">
                <a:solidFill>
                  <a:srgbClr val="0070C0"/>
                </a:solidFill>
                <a:latin typeface="Arial" charset="0"/>
              </a:rPr>
              <a:t>):</a:t>
            </a:r>
          </a:p>
        </p:txBody>
      </p:sp>
      <p:graphicFrame>
        <p:nvGraphicFramePr>
          <p:cNvPr id="5" name="Diagram 4"/>
          <p:cNvGraphicFramePr/>
          <p:nvPr>
            <p:extLst>
              <p:ext uri="{D42A27DB-BD31-4B8C-83A1-F6EECF244321}">
                <p14:modId xmlns:p14="http://schemas.microsoft.com/office/powerpoint/2010/main" val="793751222"/>
              </p:ext>
            </p:extLst>
          </p:nvPr>
        </p:nvGraphicFramePr>
        <p:xfrm>
          <a:off x="1252179" y="4220101"/>
          <a:ext cx="6536373" cy="11307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Jobb oldali kapcsos zárójel 5"/>
          <p:cNvSpPr/>
          <p:nvPr/>
        </p:nvSpPr>
        <p:spPr>
          <a:xfrm rot="16200000" flipH="1">
            <a:off x="4425953" y="3064382"/>
            <a:ext cx="302260" cy="4969249"/>
          </a:xfrm>
          <a:prstGeom prst="rightBrace">
            <a:avLst>
              <a:gd name="adj1" fmla="val 0"/>
              <a:gd name="adj2" fmla="val 50000"/>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a:p>
        </p:txBody>
      </p:sp>
      <p:graphicFrame>
        <p:nvGraphicFramePr>
          <p:cNvPr id="7" name="Diagram 6"/>
          <p:cNvGraphicFramePr/>
          <p:nvPr>
            <p:extLst>
              <p:ext uri="{D42A27DB-BD31-4B8C-83A1-F6EECF244321}">
                <p14:modId xmlns:p14="http://schemas.microsoft.com/office/powerpoint/2010/main" val="1641500217"/>
              </p:ext>
            </p:extLst>
          </p:nvPr>
        </p:nvGraphicFramePr>
        <p:xfrm>
          <a:off x="3261366" y="5940891"/>
          <a:ext cx="2596515" cy="457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86977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16617"/>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Érzékelés- </a:t>
            </a:r>
            <a:r>
              <a:rPr lang="hu-HU" sz="2800" i="1" dirty="0" smtClean="0">
                <a:solidFill>
                  <a:srgbClr val="0070C0"/>
                </a:solidFill>
                <a:latin typeface="Arial" panose="020B0604020202020204" pitchFamily="34" charset="0"/>
                <a:cs typeface="Arial" panose="020B0604020202020204" pitchFamily="34" charset="0"/>
              </a:rPr>
              <a:t>észlelé</a:t>
            </a:r>
            <a:r>
              <a:rPr lang="hu-HU" sz="2800" i="1" dirty="0">
                <a:solidFill>
                  <a:srgbClr val="0070C0"/>
                </a:solidFill>
                <a:latin typeface="Arial" panose="020B0604020202020204" pitchFamily="34" charset="0"/>
                <a:cs typeface="Arial" panose="020B0604020202020204" pitchFamily="34" charset="0"/>
              </a:rPr>
              <a:t>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563336" y="1025525"/>
            <a:ext cx="7886700" cy="4351338"/>
          </a:xfrm>
        </p:spPr>
        <p:txBody>
          <a:bodyPr>
            <a:normAutofit/>
          </a:bodyPr>
          <a:lstStyle/>
          <a:p>
            <a:pPr marL="0" indent="0">
              <a:buNone/>
            </a:pPr>
            <a:r>
              <a:rPr lang="hu-HU" sz="1800" b="1" dirty="0" smtClean="0">
                <a:solidFill>
                  <a:srgbClr val="0070C0"/>
                </a:solidFill>
                <a:latin typeface="Arial" panose="020B0604020202020204" pitchFamily="34" charset="0"/>
                <a:cs typeface="Arial" panose="020B0604020202020204" pitchFamily="34" charset="0"/>
              </a:rPr>
              <a:t>Az érzékelés és az észlelés két, szorosan egymásra épülő folyamat</a:t>
            </a:r>
            <a:endParaRPr lang="hu-HU" sz="1800" b="1" dirty="0">
              <a:solidFill>
                <a:srgbClr val="0070C0"/>
              </a:solidFill>
              <a:latin typeface="Arial" panose="020B0604020202020204" pitchFamily="34" charset="0"/>
              <a:cs typeface="Arial" panose="020B0604020202020204" pitchFamily="34" charset="0"/>
            </a:endParaRPr>
          </a:p>
        </p:txBody>
      </p:sp>
      <p:sp>
        <p:nvSpPr>
          <p:cNvPr id="4" name="Szövegdoboz 15"/>
          <p:cNvSpPr txBox="1">
            <a:spLocks noChangeArrowheads="1"/>
          </p:cNvSpPr>
          <p:nvPr/>
        </p:nvSpPr>
        <p:spPr bwMode="auto">
          <a:xfrm>
            <a:off x="745672" y="1571626"/>
            <a:ext cx="7353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i="1" dirty="0">
                <a:solidFill>
                  <a:srgbClr val="C00000"/>
                </a:solidFill>
              </a:rPr>
              <a:t>Az érzékelés és észlelés, mint a megismerés alapja, befolyásolja</a:t>
            </a:r>
          </a:p>
          <a:p>
            <a:pPr eaLnBrk="1" hangingPunct="1">
              <a:spcBef>
                <a:spcPct val="0"/>
              </a:spcBef>
              <a:buFontTx/>
              <a:buNone/>
            </a:pPr>
            <a:r>
              <a:rPr lang="hu-HU" altLang="hu-HU" sz="1800" b="1" i="1" dirty="0">
                <a:solidFill>
                  <a:srgbClr val="C00000"/>
                </a:solidFill>
              </a:rPr>
              <a:t>gondolkodásunkat, viselkedésünket, személyiségünk alakulását</a:t>
            </a:r>
            <a:r>
              <a:rPr lang="hu-HU" altLang="hu-HU" sz="1800" dirty="0">
                <a:solidFill>
                  <a:schemeClr val="tx2"/>
                </a:solidFill>
              </a:rPr>
              <a:t>. </a:t>
            </a:r>
          </a:p>
        </p:txBody>
      </p:sp>
      <p:pic>
        <p:nvPicPr>
          <p:cNvPr id="5" name="Kép 4" descr="insights2"/>
          <p:cNvPicPr/>
          <p:nvPr/>
        </p:nvPicPr>
        <p:blipFill>
          <a:blip r:embed="rId3">
            <a:extLst>
              <a:ext uri="{28A0092B-C50C-407E-A947-70E740481C1C}">
                <a14:useLocalDpi xmlns:a14="http://schemas.microsoft.com/office/drawing/2010/main" val="0"/>
              </a:ext>
            </a:extLst>
          </a:blip>
          <a:srcRect/>
          <a:stretch>
            <a:fillRect/>
          </a:stretch>
        </p:blipFill>
        <p:spPr bwMode="auto">
          <a:xfrm>
            <a:off x="4985430" y="4570820"/>
            <a:ext cx="1622425" cy="1243330"/>
          </a:xfrm>
          <a:prstGeom prst="rect">
            <a:avLst/>
          </a:prstGeom>
          <a:noFill/>
        </p:spPr>
      </p:pic>
      <p:sp>
        <p:nvSpPr>
          <p:cNvPr id="7" name="Szövegdoboz 6"/>
          <p:cNvSpPr txBox="1"/>
          <p:nvPr/>
        </p:nvSpPr>
        <p:spPr>
          <a:xfrm>
            <a:off x="751114" y="2383971"/>
            <a:ext cx="6465231" cy="1200329"/>
          </a:xfrm>
          <a:prstGeom prst="rect">
            <a:avLst/>
          </a:prstGeom>
          <a:noFill/>
        </p:spPr>
        <p:txBody>
          <a:bodyPr wrap="none" rtlCol="0">
            <a:spAutoFit/>
          </a:bodyPr>
          <a:lstStyle/>
          <a:p>
            <a:r>
              <a:rPr lang="hu-HU" altLang="hu-HU" b="1" dirty="0">
                <a:solidFill>
                  <a:srgbClr val="0070C0"/>
                </a:solidFill>
              </a:rPr>
              <a:t>Az érzékszerveink az ingerek erősségének a különbségét </a:t>
            </a:r>
            <a:r>
              <a:rPr lang="hu-HU" altLang="hu-HU" b="1" dirty="0" smtClean="0">
                <a:solidFill>
                  <a:srgbClr val="0070C0"/>
                </a:solidFill>
              </a:rPr>
              <a:t>érzékelik.</a:t>
            </a:r>
          </a:p>
          <a:p>
            <a:r>
              <a:rPr lang="hu-HU" b="1" dirty="0" smtClean="0">
                <a:solidFill>
                  <a:srgbClr val="0070C0"/>
                </a:solidFill>
              </a:rPr>
              <a:t>Folyamata</a:t>
            </a:r>
            <a:r>
              <a:rPr lang="hu-HU" b="1" dirty="0" smtClean="0">
                <a:solidFill>
                  <a:schemeClr val="tx2"/>
                </a:solidFill>
              </a:rPr>
              <a:t>:</a:t>
            </a:r>
            <a:r>
              <a:rPr lang="hu-HU" altLang="hu-HU" b="1" dirty="0" smtClean="0">
                <a:solidFill>
                  <a:srgbClr val="FF0000"/>
                </a:solidFill>
              </a:rPr>
              <a:t> </a:t>
            </a:r>
            <a:r>
              <a:rPr lang="hu-HU" altLang="hu-HU" b="1" dirty="0" smtClean="0">
                <a:solidFill>
                  <a:srgbClr val="C00000"/>
                </a:solidFill>
              </a:rPr>
              <a:t>inger/ingerület </a:t>
            </a:r>
            <a:r>
              <a:rPr lang="hu-HU" altLang="hu-HU" b="1" dirty="0">
                <a:solidFill>
                  <a:srgbClr val="C00000"/>
                </a:solidFill>
              </a:rPr>
              <a:t>→ érzékszerv → idegpálya → </a:t>
            </a:r>
            <a:r>
              <a:rPr lang="hu-HU" altLang="hu-HU" b="1" dirty="0" smtClean="0">
                <a:solidFill>
                  <a:srgbClr val="C00000"/>
                </a:solidFill>
              </a:rPr>
              <a:t>agykéreg</a:t>
            </a:r>
          </a:p>
          <a:p>
            <a:endParaRPr lang="hu-HU" b="1" dirty="0">
              <a:solidFill>
                <a:srgbClr val="FF0000"/>
              </a:solidFill>
            </a:endParaRPr>
          </a:p>
          <a:p>
            <a:r>
              <a:rPr lang="hu-HU" b="1" dirty="0" smtClean="0">
                <a:solidFill>
                  <a:srgbClr val="0070C0"/>
                </a:solidFill>
              </a:rPr>
              <a:t>Az ingerek fajtái: </a:t>
            </a:r>
            <a:r>
              <a:rPr lang="hu-HU" b="1" dirty="0" smtClean="0">
                <a:solidFill>
                  <a:srgbClr val="C00000"/>
                </a:solidFill>
              </a:rPr>
              <a:t>mechanikus </a:t>
            </a:r>
            <a:r>
              <a:rPr lang="hu-HU" altLang="hu-HU" b="1" dirty="0" smtClean="0">
                <a:solidFill>
                  <a:srgbClr val="C00000"/>
                </a:solidFill>
              </a:rPr>
              <a:t>→ fény → hő → kémiai ingerek</a:t>
            </a:r>
            <a:endParaRPr lang="hu-HU" b="1" dirty="0" smtClean="0">
              <a:solidFill>
                <a:srgbClr val="C00000"/>
              </a:solidFill>
            </a:endParaRPr>
          </a:p>
        </p:txBody>
      </p:sp>
      <p:sp>
        <p:nvSpPr>
          <p:cNvPr id="8" name="Szövegdoboz 7"/>
          <p:cNvSpPr txBox="1"/>
          <p:nvPr/>
        </p:nvSpPr>
        <p:spPr>
          <a:xfrm>
            <a:off x="702128" y="3804557"/>
            <a:ext cx="7576457" cy="2308324"/>
          </a:xfrm>
          <a:prstGeom prst="rect">
            <a:avLst/>
          </a:prstGeom>
          <a:noFill/>
        </p:spPr>
        <p:txBody>
          <a:bodyPr wrap="square" rtlCol="0">
            <a:spAutoFit/>
          </a:bodyPr>
          <a:lstStyle/>
          <a:p>
            <a:pPr>
              <a:spcBef>
                <a:spcPct val="0"/>
              </a:spcBef>
            </a:pPr>
            <a:r>
              <a:rPr lang="hu-HU" altLang="hu-HU" b="1" dirty="0">
                <a:solidFill>
                  <a:srgbClr val="0070C0"/>
                </a:solidFill>
                <a:latin typeface="Arial" panose="020B0604020202020204" pitchFamily="34" charset="0"/>
                <a:cs typeface="Arial" panose="020B0604020202020204" pitchFamily="34" charset="0"/>
              </a:rPr>
              <a:t>Az érzékszerveink az ingerek erősségének a különbségét érzékelik</a:t>
            </a:r>
            <a:r>
              <a:rPr lang="hu-HU" altLang="hu-HU" b="1" dirty="0" smtClean="0">
                <a:solidFill>
                  <a:srgbClr val="0070C0"/>
                </a:solidFill>
                <a:latin typeface="Arial" panose="020B0604020202020204" pitchFamily="34" charset="0"/>
                <a:cs typeface="Arial" panose="020B0604020202020204" pitchFamily="34" charset="0"/>
              </a:rPr>
              <a:t>.</a:t>
            </a:r>
          </a:p>
          <a:p>
            <a:pPr>
              <a:spcBef>
                <a:spcPct val="0"/>
              </a:spcBef>
            </a:pPr>
            <a:r>
              <a:rPr lang="hu-HU" altLang="hu-HU" b="1" dirty="0" smtClean="0">
                <a:solidFill>
                  <a:srgbClr val="0070C0"/>
                </a:solidFill>
                <a:latin typeface="Arial" panose="020B0604020202020204" pitchFamily="34" charset="0"/>
                <a:cs typeface="Arial" panose="020B0604020202020204" pitchFamily="34" charset="0"/>
              </a:rPr>
              <a:t>Alapfogalmai</a:t>
            </a:r>
            <a:r>
              <a:rPr lang="hu-HU" altLang="hu-HU" b="1" dirty="0" smtClean="0">
                <a:solidFill>
                  <a:schemeClr val="tx2"/>
                </a:solidFill>
                <a:latin typeface="Arial" panose="020B0604020202020204" pitchFamily="34" charset="0"/>
                <a:cs typeface="Arial" panose="020B0604020202020204" pitchFamily="34" charset="0"/>
              </a:rPr>
              <a:t>:</a:t>
            </a:r>
          </a:p>
          <a:p>
            <a:pPr>
              <a:spcBef>
                <a:spcPct val="0"/>
              </a:spcBef>
            </a:pPr>
            <a:endParaRPr lang="hu-HU" altLang="hu-HU" b="1" dirty="0">
              <a:solidFill>
                <a:schemeClr val="tx2"/>
              </a:solidFill>
            </a:endParaRP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érzékelési </a:t>
            </a:r>
            <a:r>
              <a:rPr lang="hu-HU" altLang="hu-HU" b="1" dirty="0">
                <a:solidFill>
                  <a:srgbClr val="C00000"/>
                </a:solidFill>
                <a:latin typeface="Arial" panose="020B0604020202020204" pitchFamily="34" charset="0"/>
                <a:cs typeface="Arial" panose="020B0604020202020204" pitchFamily="34" charset="0"/>
              </a:rPr>
              <a:t>küszöb;</a:t>
            </a: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különbségi </a:t>
            </a:r>
            <a:r>
              <a:rPr lang="hu-HU" altLang="hu-HU" b="1" dirty="0">
                <a:solidFill>
                  <a:srgbClr val="C00000"/>
                </a:solidFill>
                <a:latin typeface="Arial" panose="020B0604020202020204" pitchFamily="34" charset="0"/>
                <a:cs typeface="Arial" panose="020B0604020202020204" pitchFamily="34" charset="0"/>
              </a:rPr>
              <a:t>küszöb; </a:t>
            </a:r>
          </a:p>
          <a:p>
            <a:pPr lvl="2">
              <a:spcBef>
                <a:spcPct val="0"/>
              </a:spcBef>
              <a:buFont typeface="Wingdings" panose="05000000000000000000" pitchFamily="2" charset="2"/>
              <a:buChar char="Ø"/>
            </a:pPr>
            <a:r>
              <a:rPr lang="hu-HU" altLang="hu-HU" b="1" dirty="0">
                <a:solidFill>
                  <a:srgbClr val="C00000"/>
                </a:solidFill>
                <a:latin typeface="Arial" panose="020B0604020202020204" pitchFamily="34" charset="0"/>
                <a:cs typeface="Arial" panose="020B0604020202020204" pitchFamily="34" charset="0"/>
              </a:rPr>
              <a:t> </a:t>
            </a:r>
            <a:r>
              <a:rPr lang="hu-HU" altLang="hu-HU" b="1" dirty="0" smtClean="0">
                <a:solidFill>
                  <a:srgbClr val="C00000"/>
                </a:solidFill>
                <a:latin typeface="Arial" panose="020B0604020202020204" pitchFamily="34" charset="0"/>
                <a:cs typeface="Arial" panose="020B0604020202020204" pitchFamily="34" charset="0"/>
              </a:rPr>
              <a:t>adaptáció</a:t>
            </a:r>
            <a:r>
              <a:rPr lang="hu-HU" altLang="hu-HU" b="1" dirty="0">
                <a:solidFill>
                  <a:srgbClr val="C00000"/>
                </a:solidFill>
                <a:latin typeface="Arial" panose="020B0604020202020204" pitchFamily="34" charset="0"/>
                <a:cs typeface="Arial" panose="020B0604020202020204" pitchFamily="34" charset="0"/>
              </a:rPr>
              <a:t>.</a:t>
            </a:r>
          </a:p>
          <a:p>
            <a:pPr>
              <a:spcBef>
                <a:spcPct val="0"/>
              </a:spcBef>
            </a:pPr>
            <a:endParaRPr lang="hu-HU" altLang="hu-HU" b="1" dirty="0" smtClean="0">
              <a:solidFill>
                <a:schemeClr val="tx2"/>
              </a:solidFill>
            </a:endParaRPr>
          </a:p>
          <a:p>
            <a:pPr>
              <a:spcBef>
                <a:spcPct val="0"/>
              </a:spcBef>
            </a:pPr>
            <a:endParaRPr lang="hu-HU" altLang="hu-HU" b="1" dirty="0">
              <a:solidFill>
                <a:schemeClr val="tx2"/>
              </a:solidFill>
            </a:endParaRPr>
          </a:p>
        </p:txBody>
      </p:sp>
    </p:spTree>
    <p:extLst>
      <p:ext uri="{BB962C8B-B14F-4D97-AF65-F5344CB8AC3E}">
        <p14:creationId xmlns:p14="http://schemas.microsoft.com/office/powerpoint/2010/main" val="4227071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02317"/>
          </a:xfrm>
        </p:spPr>
        <p:txBody>
          <a:bodyPr>
            <a:noAutofit/>
          </a:bodyPr>
          <a:lstStyle/>
          <a:p>
            <a:pPr algn="ctr"/>
            <a:r>
              <a:rPr lang="hu-HU" sz="2800" i="1" dirty="0" smtClean="0">
                <a:solidFill>
                  <a:schemeClr val="accent1">
                    <a:lumMod val="75000"/>
                  </a:schemeClr>
                </a:solidFill>
                <a:latin typeface="Arial" panose="020B0604020202020204" pitchFamily="34" charset="0"/>
                <a:cs typeface="Arial" panose="020B0604020202020204" pitchFamily="34" charset="0"/>
              </a:rPr>
              <a:t>Érzékelés</a:t>
            </a:r>
            <a:r>
              <a:rPr lang="hu-HU" sz="2800" b="1" i="1" dirty="0" smtClean="0">
                <a:solidFill>
                  <a:schemeClr val="accent1">
                    <a:lumMod val="75000"/>
                  </a:schemeClr>
                </a:solidFill>
                <a:latin typeface="Arial" panose="020B0604020202020204" pitchFamily="34" charset="0"/>
                <a:cs typeface="Arial" panose="020B0604020202020204" pitchFamily="34" charset="0"/>
              </a:rPr>
              <a:t>- Észlelés</a:t>
            </a:r>
            <a:endParaRPr lang="hu-HU" sz="2800" b="1" i="1" dirty="0">
              <a:solidFill>
                <a:schemeClr val="accent1">
                  <a:lumMod val="75000"/>
                </a:schemeClr>
              </a:solidFill>
              <a:latin typeface="Arial" panose="020B0604020202020204" pitchFamily="34" charset="0"/>
              <a:cs typeface="Arial" panose="020B0604020202020204" pitchFamily="34" charset="0"/>
            </a:endParaRPr>
          </a:p>
        </p:txBody>
      </p:sp>
      <p:pic>
        <p:nvPicPr>
          <p:cNvPr id="4" name="Tartalom helye 3" descr="A Boring-féle ábra (Amer. J. Psychol., 42. 1930. 444. p.)"/>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29988" y="4098495"/>
            <a:ext cx="1064029" cy="1463040"/>
          </a:xfrm>
          <a:prstGeom prst="rect">
            <a:avLst/>
          </a:prstGeom>
          <a:noFill/>
          <a:ln>
            <a:noFill/>
          </a:ln>
        </p:spPr>
      </p:pic>
      <p:sp>
        <p:nvSpPr>
          <p:cNvPr id="5" name="Text Box 17"/>
          <p:cNvSpPr txBox="1">
            <a:spLocks noChangeArrowheads="1"/>
          </p:cNvSpPr>
          <p:nvPr/>
        </p:nvSpPr>
        <p:spPr bwMode="auto">
          <a:xfrm>
            <a:off x="509360" y="1118507"/>
            <a:ext cx="5662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accent1">
                    <a:lumMod val="75000"/>
                  </a:schemeClr>
                </a:solidFill>
              </a:rPr>
              <a:t>Észlelésnek a tárgyak és a jelenségek érzékelését követő tudati visszatükröződést </a:t>
            </a:r>
            <a:r>
              <a:rPr lang="hu-HU" altLang="hu-HU" sz="1800" b="1" dirty="0" smtClean="0">
                <a:solidFill>
                  <a:schemeClr val="accent1">
                    <a:lumMod val="75000"/>
                  </a:schemeClr>
                </a:solidFill>
              </a:rPr>
              <a:t>nevezzük</a:t>
            </a:r>
            <a:r>
              <a:rPr lang="hu-HU" altLang="hu-HU" sz="1800" b="1" dirty="0">
                <a:solidFill>
                  <a:schemeClr val="accent1">
                    <a:lumMod val="75000"/>
                  </a:schemeClr>
                </a:solidFill>
              </a:rPr>
              <a:t>.</a:t>
            </a:r>
            <a:endParaRPr lang="hu-HU" altLang="hu-HU" sz="1800" b="1" dirty="0" smtClean="0">
              <a:solidFill>
                <a:schemeClr val="accent1">
                  <a:lumMod val="75000"/>
                </a:schemeClr>
              </a:solidFill>
            </a:endParaRPr>
          </a:p>
        </p:txBody>
      </p:sp>
      <p:pic>
        <p:nvPicPr>
          <p:cNvPr id="6" name="Picture 20" descr="050625_planets_nz_bolyg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9672" y="1183140"/>
            <a:ext cx="2274799" cy="170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755775" y="357845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8"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7" name="Picture 10" descr="A kicsinyítéshez kattintson a kép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903" y="5066475"/>
            <a:ext cx="1069067" cy="1270064"/>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8"/>
          <p:cNvSpPr txBox="1">
            <a:spLocks noChangeArrowheads="1"/>
          </p:cNvSpPr>
          <p:nvPr/>
        </p:nvSpPr>
        <p:spPr bwMode="auto">
          <a:xfrm>
            <a:off x="511856" y="2707821"/>
            <a:ext cx="7559675" cy="1477328"/>
          </a:xfrm>
          <a:prstGeom prst="rect">
            <a:avLst/>
          </a:prstGeom>
          <a:noFill/>
          <a:ln w="9525" algn="ctr">
            <a:noFill/>
            <a:miter lim="800000"/>
            <a:headEnd/>
            <a:tailEnd/>
          </a:ln>
          <a:effectLst/>
        </p:spPr>
        <p:txBody>
          <a:bodyPr>
            <a:spAutoFit/>
          </a:bodyPr>
          <a:lstStyle/>
          <a:p>
            <a:pPr eaLnBrk="1" hangingPunct="1">
              <a:defRPr/>
            </a:pPr>
            <a:endParaRPr lang="hu-HU" b="1" dirty="0">
              <a:latin typeface="Arial" charset="0"/>
            </a:endParaRPr>
          </a:p>
          <a:p>
            <a:pPr eaLnBrk="1" hangingPunct="1">
              <a:defRPr/>
            </a:pPr>
            <a:r>
              <a:rPr lang="hu-HU" b="1" dirty="0">
                <a:solidFill>
                  <a:srgbClr val="0070C0"/>
                </a:solidFill>
                <a:latin typeface="Arial" charset="0"/>
              </a:rPr>
              <a:t>Az észlelés folyamatában az – érzékelés adatain kívül- előző</a:t>
            </a:r>
          </a:p>
          <a:p>
            <a:pPr eaLnBrk="1" hangingPunct="1">
              <a:defRPr/>
            </a:pPr>
            <a:r>
              <a:rPr lang="hu-HU" b="1" dirty="0">
                <a:solidFill>
                  <a:srgbClr val="0070C0"/>
                </a:solidFill>
                <a:latin typeface="Arial" charset="0"/>
              </a:rPr>
              <a:t>tapasztalatainkat, korábban szerzett ismereteinket is felhasználjuk.</a:t>
            </a:r>
          </a:p>
          <a:p>
            <a:pPr eaLnBrk="1" hangingPunct="1">
              <a:defRPr/>
            </a:pPr>
            <a:endParaRPr lang="hu-HU" b="1" dirty="0">
              <a:solidFill>
                <a:srgbClr val="0070C0"/>
              </a:solidFill>
              <a:latin typeface="Arial" charset="0"/>
            </a:endParaRPr>
          </a:p>
          <a:p>
            <a:pPr eaLnBrk="1" hangingPunct="1">
              <a:defRPr/>
            </a:pPr>
            <a:r>
              <a:rPr lang="hu-HU" b="1" dirty="0">
                <a:solidFill>
                  <a:srgbClr val="0070C0"/>
                </a:solidFill>
                <a:latin typeface="Arial" charset="0"/>
              </a:rPr>
              <a:t>Megkülönböztetünk: </a:t>
            </a:r>
            <a:r>
              <a:rPr lang="hu-HU" b="1" dirty="0">
                <a:solidFill>
                  <a:srgbClr val="C00000"/>
                </a:solidFill>
                <a:latin typeface="Arial" charset="0"/>
              </a:rPr>
              <a:t>tér-, idő- és mozgásészleléseket</a:t>
            </a:r>
            <a:r>
              <a:rPr lang="hu-HU" b="1" dirty="0">
                <a:solidFill>
                  <a:schemeClr val="accent2"/>
                </a:solidFill>
                <a:latin typeface="Arial" charset="0"/>
              </a:rPr>
              <a:t>.</a:t>
            </a:r>
          </a:p>
        </p:txBody>
      </p:sp>
      <p:sp>
        <p:nvSpPr>
          <p:cNvPr id="13" name="Szövegdoboz 12"/>
          <p:cNvSpPr txBox="1"/>
          <p:nvPr/>
        </p:nvSpPr>
        <p:spPr>
          <a:xfrm>
            <a:off x="522515" y="2073728"/>
            <a:ext cx="6211957" cy="646331"/>
          </a:xfrm>
          <a:prstGeom prst="rect">
            <a:avLst/>
          </a:prstGeom>
          <a:noFill/>
        </p:spPr>
        <p:txBody>
          <a:bodyPr wrap="none" rtlCol="0">
            <a:spAutoFit/>
          </a:bodyPr>
          <a:lstStyle/>
          <a:p>
            <a:pPr>
              <a:defRPr/>
            </a:pPr>
            <a:r>
              <a:rPr lang="hu-HU" b="1" i="1" dirty="0">
                <a:solidFill>
                  <a:srgbClr val="C00000"/>
                </a:solidFill>
                <a:effectLst>
                  <a:outerShdw blurRad="38100" dist="38100" dir="2700000" algn="tl">
                    <a:srgbClr val="FFFFFF"/>
                  </a:outerShdw>
                </a:effectLst>
                <a:latin typeface="Arial" charset="0"/>
              </a:rPr>
              <a:t>Az észlelés</a:t>
            </a:r>
            <a:r>
              <a:rPr lang="hu-HU" b="1" dirty="0">
                <a:solidFill>
                  <a:srgbClr val="C00000"/>
                </a:solidFill>
                <a:latin typeface="Arial" charset="0"/>
              </a:rPr>
              <a:t> </a:t>
            </a:r>
            <a:r>
              <a:rPr lang="hu-HU" b="1" dirty="0">
                <a:solidFill>
                  <a:srgbClr val="0070C0"/>
                </a:solidFill>
                <a:latin typeface="Arial" charset="0"/>
              </a:rPr>
              <a:t>az érzékelésnél összetettebb, </a:t>
            </a:r>
            <a:r>
              <a:rPr lang="hu-HU" b="1" dirty="0" smtClean="0">
                <a:solidFill>
                  <a:srgbClr val="0070C0"/>
                </a:solidFill>
                <a:latin typeface="Arial" charset="0"/>
              </a:rPr>
              <a:t>bonyolultabb</a:t>
            </a:r>
          </a:p>
          <a:p>
            <a:pPr>
              <a:defRPr/>
            </a:pPr>
            <a:r>
              <a:rPr lang="hu-HU" b="1" dirty="0" smtClean="0">
                <a:solidFill>
                  <a:srgbClr val="0070C0"/>
                </a:solidFill>
                <a:latin typeface="Arial" charset="0"/>
              </a:rPr>
              <a:t> </a:t>
            </a:r>
            <a:r>
              <a:rPr lang="hu-HU" b="1" dirty="0">
                <a:solidFill>
                  <a:srgbClr val="0070C0"/>
                </a:solidFill>
                <a:latin typeface="Arial" charset="0"/>
              </a:rPr>
              <a:t>lelki jelenség.</a:t>
            </a:r>
          </a:p>
        </p:txBody>
      </p:sp>
      <p:sp>
        <p:nvSpPr>
          <p:cNvPr id="19" name="Téglalap 18"/>
          <p:cNvSpPr/>
          <p:nvPr/>
        </p:nvSpPr>
        <p:spPr>
          <a:xfrm>
            <a:off x="479848" y="4377562"/>
            <a:ext cx="6510887" cy="646331"/>
          </a:xfrm>
          <a:prstGeom prst="rect">
            <a:avLst/>
          </a:prstGeom>
        </p:spPr>
        <p:txBody>
          <a:bodyPr wrap="square">
            <a:spAutoFit/>
          </a:bodyPr>
          <a:lstStyle/>
          <a:p>
            <a:r>
              <a:rPr lang="hu-HU" b="1" dirty="0" smtClean="0">
                <a:solidFill>
                  <a:schemeClr val="accent1">
                    <a:lumMod val="75000"/>
                  </a:schemeClr>
                </a:solidFill>
                <a:effectLst/>
                <a:latin typeface="Arial" panose="020B0604020202020204" pitchFamily="34" charset="0"/>
                <a:cs typeface="Arial" panose="020B0604020202020204" pitchFamily="34" charset="0"/>
              </a:rPr>
              <a:t>A kétértelmű képek, amelyek az észlelés sokrétűségének értelmezését szolgálják:</a:t>
            </a:r>
            <a:endParaRPr lang="hu-HU" b="1" dirty="0">
              <a:solidFill>
                <a:schemeClr val="accent1">
                  <a:lumMod val="75000"/>
                </a:schemeClr>
              </a:solidFill>
              <a:latin typeface="Arial" panose="020B0604020202020204" pitchFamily="34" charset="0"/>
              <a:cs typeface="Arial" panose="020B0604020202020204" pitchFamily="34" charset="0"/>
            </a:endParaRPr>
          </a:p>
        </p:txBody>
      </p:sp>
      <p:pic>
        <p:nvPicPr>
          <p:cNvPr id="3084" name="Picture 12" descr="http://upload.wikimedia.org/wikipedia/commons/thumb/4/46/Multistability.svg/260px-Multistability.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62" y="5384390"/>
            <a:ext cx="2476500"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73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966710" cy="351154"/>
          </a:xfrm>
        </p:spPr>
        <p:txBody>
          <a:bodyPr>
            <a:noAutofit/>
          </a:bodyPr>
          <a:lstStyle/>
          <a:p>
            <a:pPr algn="ctr"/>
            <a:r>
              <a:rPr lang="hu-HU" sz="2800" b="1" i="1" dirty="0">
                <a:solidFill>
                  <a:srgbClr val="3366FF"/>
                </a:solidFill>
                <a:latin typeface="Arial" charset="0"/>
              </a:rPr>
              <a:t>FIGYELEM</a:t>
            </a:r>
            <a:endParaRPr lang="hu-HU" sz="2800" b="1" dirty="0">
              <a:solidFill>
                <a:schemeClr val="accent1">
                  <a:lumMod val="75000"/>
                </a:schemeClr>
              </a:solidFill>
              <a:latin typeface="Arial" panose="020B0604020202020204" pitchFamily="34" charset="0"/>
              <a:cs typeface="Arial" panose="020B0604020202020204" pitchFamily="34" charset="0"/>
            </a:endParaRPr>
          </a:p>
        </p:txBody>
      </p:sp>
      <p:sp>
        <p:nvSpPr>
          <p:cNvPr id="5" name="Text Box 33"/>
          <p:cNvSpPr txBox="1">
            <a:spLocks noChangeArrowheads="1"/>
          </p:cNvSpPr>
          <p:nvPr/>
        </p:nvSpPr>
        <p:spPr bwMode="auto">
          <a:xfrm>
            <a:off x="731837" y="814386"/>
            <a:ext cx="8077185" cy="5909310"/>
          </a:xfrm>
          <a:prstGeom prst="rect">
            <a:avLst/>
          </a:prstGeom>
          <a:noFill/>
          <a:ln w="9525" algn="ctr">
            <a:noFill/>
            <a:miter lim="800000"/>
            <a:headEnd/>
            <a:tailEnd/>
          </a:ln>
          <a:effectLst/>
        </p:spPr>
        <p:txBody>
          <a:bodyPr wrap="square">
            <a:spAutoFit/>
          </a:bodyPr>
          <a:lstStyle/>
          <a:p>
            <a:pPr eaLnBrk="1" hangingPunct="1">
              <a:defRPr/>
            </a:pPr>
            <a:r>
              <a:rPr lang="hu-HU" b="1" i="1" dirty="0" smtClean="0">
                <a:solidFill>
                  <a:srgbClr val="C00000"/>
                </a:solidFill>
                <a:latin typeface="Arial" charset="0"/>
              </a:rPr>
              <a:t>A </a:t>
            </a:r>
            <a:r>
              <a:rPr lang="hu-HU" b="1" i="1" dirty="0">
                <a:solidFill>
                  <a:srgbClr val="C00000"/>
                </a:solidFill>
                <a:latin typeface="Arial" charset="0"/>
              </a:rPr>
              <a:t>figyelem</a:t>
            </a:r>
            <a:r>
              <a:rPr lang="hu-HU" b="1" dirty="0">
                <a:solidFill>
                  <a:srgbClr val="C00000"/>
                </a:solidFill>
                <a:latin typeface="Arial" charset="0"/>
              </a:rPr>
              <a:t> </a:t>
            </a:r>
            <a:r>
              <a:rPr lang="hu-HU" b="1" dirty="0">
                <a:solidFill>
                  <a:srgbClr val="0070C0"/>
                </a:solidFill>
                <a:latin typeface="Arial" charset="0"/>
              </a:rPr>
              <a:t>egy olyan koncentrációs állapot, amelyben az agyunk képes a kiválasztott ingerek befogadására.</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 figyelem lehet </a:t>
            </a:r>
            <a:r>
              <a:rPr lang="hu-HU" b="1" i="1" u="sng" dirty="0">
                <a:solidFill>
                  <a:srgbClr val="C00000"/>
                </a:solidFill>
                <a:latin typeface="Arial" charset="0"/>
              </a:rPr>
              <a:t>önkéntelen </a:t>
            </a:r>
            <a:r>
              <a:rPr lang="hu-HU" b="1" i="1" dirty="0">
                <a:solidFill>
                  <a:srgbClr val="C00000"/>
                </a:solidFill>
                <a:latin typeface="Arial" charset="0"/>
              </a:rPr>
              <a:t>és </a:t>
            </a:r>
            <a:r>
              <a:rPr lang="hu-HU" b="1" i="1" u="sng" dirty="0">
                <a:solidFill>
                  <a:srgbClr val="C00000"/>
                </a:solidFill>
                <a:latin typeface="Arial" charset="0"/>
              </a:rPr>
              <a:t>szándékos</a:t>
            </a:r>
            <a:r>
              <a:rPr lang="hu-HU" b="1" i="1" u="sng" dirty="0">
                <a:solidFill>
                  <a:srgbClr val="C00000"/>
                </a:solidFill>
                <a:effectLst>
                  <a:outerShdw blurRad="38100" dist="38100" dir="2700000" algn="tl">
                    <a:srgbClr val="FFFFFF"/>
                  </a:outerShdw>
                </a:effectLst>
                <a:latin typeface="Arial" charset="0"/>
              </a:rPr>
              <a:t>.</a:t>
            </a:r>
          </a:p>
          <a:p>
            <a:pPr eaLnBrk="1" hangingPunct="1">
              <a:defRPr/>
            </a:pPr>
            <a:endParaRPr lang="hu-HU" b="1" dirty="0">
              <a:latin typeface="Arial" charset="0"/>
            </a:endParaRPr>
          </a:p>
          <a:p>
            <a:pPr eaLnBrk="1" hangingPunct="1">
              <a:defRPr/>
            </a:pPr>
            <a:r>
              <a:rPr lang="hu-HU" b="1" dirty="0" smtClean="0">
                <a:solidFill>
                  <a:srgbClr val="C00000"/>
                </a:solidFill>
                <a:latin typeface="Arial" charset="0"/>
              </a:rPr>
              <a:t> Az</a:t>
            </a:r>
            <a:r>
              <a:rPr lang="hu-HU" b="1" dirty="0" smtClean="0">
                <a:latin typeface="Arial" charset="0"/>
              </a:rPr>
              <a:t> </a:t>
            </a:r>
            <a:r>
              <a:rPr lang="hu-HU" b="1" i="1" dirty="0">
                <a:solidFill>
                  <a:srgbClr val="C00000"/>
                </a:solidFill>
                <a:latin typeface="Arial" charset="0"/>
              </a:rPr>
              <a:t>önkéntelen</a:t>
            </a:r>
            <a:r>
              <a:rPr lang="hu-HU" b="1" dirty="0">
                <a:solidFill>
                  <a:srgbClr val="C00000"/>
                </a:solidFill>
                <a:latin typeface="Arial" charset="0"/>
              </a:rPr>
              <a:t> </a:t>
            </a:r>
            <a:r>
              <a:rPr lang="hu-HU" b="1" dirty="0">
                <a:solidFill>
                  <a:srgbClr val="0070C0"/>
                </a:solidFill>
                <a:latin typeface="Arial" charset="0"/>
              </a:rPr>
              <a:t>figyelmet kiválthatják</a:t>
            </a:r>
            <a:r>
              <a:rPr lang="hu-HU" b="1" dirty="0">
                <a:latin typeface="Arial" charset="0"/>
              </a:rPr>
              <a:t>:</a:t>
            </a:r>
          </a:p>
          <a:p>
            <a:pPr eaLnBrk="1" hangingPunct="1">
              <a:defRPr/>
            </a:pPr>
            <a:endParaRPr lang="hu-HU" b="1" dirty="0">
              <a:latin typeface="Arial" charset="0"/>
            </a:endParaRPr>
          </a:p>
          <a:p>
            <a:pPr marL="542925" indent="-276225" eaLnBrk="1" hangingPunct="1">
              <a:buFont typeface="Wingdings" pitchFamily="2" charset="2"/>
              <a:buChar char="Ø"/>
              <a:defRPr/>
            </a:pPr>
            <a:r>
              <a:rPr lang="hu-HU" b="1" dirty="0">
                <a:solidFill>
                  <a:srgbClr val="0070C0"/>
                </a:solidFill>
                <a:latin typeface="Arial" charset="0"/>
              </a:rPr>
              <a:t>külső tényezők (viszonylag erős inger, </a:t>
            </a:r>
            <a:r>
              <a:rPr lang="hu-HU" b="1" dirty="0" smtClean="0">
                <a:solidFill>
                  <a:srgbClr val="0070C0"/>
                </a:solidFill>
                <a:latin typeface="Arial" charset="0"/>
              </a:rPr>
              <a:t>szokatlan inger</a:t>
            </a:r>
            <a:r>
              <a:rPr lang="hu-HU" b="1" dirty="0">
                <a:solidFill>
                  <a:srgbClr val="0070C0"/>
                </a:solidFill>
                <a:latin typeface="Arial" charset="0"/>
              </a:rPr>
              <a:t>, mozgó tárgy, ingerváltozás);</a:t>
            </a:r>
          </a:p>
          <a:p>
            <a:pPr marL="266700" eaLnBrk="1" hangingPunct="1">
              <a:buFont typeface="Wingdings" pitchFamily="2" charset="2"/>
              <a:buChar char="Ø"/>
              <a:defRPr/>
            </a:pPr>
            <a:r>
              <a:rPr lang="hu-HU" b="1" dirty="0">
                <a:solidFill>
                  <a:srgbClr val="0070C0"/>
                </a:solidFill>
                <a:latin typeface="Arial" charset="0"/>
              </a:rPr>
              <a:t> </a:t>
            </a:r>
            <a:r>
              <a:rPr lang="hu-HU" b="1" dirty="0" smtClean="0">
                <a:solidFill>
                  <a:srgbClr val="0070C0"/>
                </a:solidFill>
                <a:latin typeface="Arial" charset="0"/>
              </a:rPr>
              <a:t> belső </a:t>
            </a:r>
            <a:r>
              <a:rPr lang="hu-HU" b="1" dirty="0">
                <a:solidFill>
                  <a:srgbClr val="0070C0"/>
                </a:solidFill>
                <a:latin typeface="Arial" charset="0"/>
              </a:rPr>
              <a:t>tényezők (az érdeklődés).</a:t>
            </a:r>
          </a:p>
          <a:p>
            <a:pPr marL="266700" eaLnBrk="1" hangingPunct="1">
              <a:defRPr/>
            </a:pPr>
            <a:endParaRPr lang="hu-HU" b="1" dirty="0" smtClean="0">
              <a:latin typeface="Arial" charset="0"/>
            </a:endParaRPr>
          </a:p>
          <a:p>
            <a:pPr marL="266700" eaLnBrk="1" hangingPunct="1">
              <a:defRPr/>
            </a:pPr>
            <a:endParaRPr lang="hu-HU" b="1" dirty="0" smtClean="0">
              <a:latin typeface="Arial" charset="0"/>
            </a:endParaRPr>
          </a:p>
          <a:p>
            <a:pPr marL="266700" eaLnBrk="1" hangingPunct="1">
              <a:defRPr/>
            </a:pPr>
            <a:endParaRPr lang="hu-HU" b="1" dirty="0">
              <a:latin typeface="Arial" charset="0"/>
            </a:endParaRPr>
          </a:p>
          <a:p>
            <a:pPr eaLnBrk="1" hangingPunct="1">
              <a:defRPr/>
            </a:pPr>
            <a:r>
              <a:rPr lang="hu-HU" b="1" i="1" dirty="0">
                <a:solidFill>
                  <a:srgbClr val="C00000"/>
                </a:solidFill>
                <a:effectLst>
                  <a:outerShdw blurRad="38100" dist="38100" dir="2700000" algn="tl">
                    <a:srgbClr val="FFFFFF"/>
                  </a:outerShdw>
                </a:effectLst>
                <a:latin typeface="Arial" charset="0"/>
              </a:rPr>
              <a:t>A</a:t>
            </a:r>
            <a:r>
              <a:rPr lang="hu-HU" b="1" i="1" dirty="0">
                <a:effectLst>
                  <a:outerShdw blurRad="38100" dist="38100" dir="2700000" algn="tl">
                    <a:srgbClr val="FFFFFF"/>
                  </a:outerShdw>
                </a:effectLst>
                <a:latin typeface="Arial" charset="0"/>
              </a:rPr>
              <a:t> </a:t>
            </a:r>
            <a:r>
              <a:rPr lang="hu-HU" b="1" i="1" dirty="0">
                <a:solidFill>
                  <a:srgbClr val="C00000"/>
                </a:solidFill>
                <a:latin typeface="Arial" charset="0"/>
              </a:rPr>
              <a:t>szándékos</a:t>
            </a:r>
            <a:r>
              <a:rPr lang="hu-HU" b="1" i="1" dirty="0">
                <a:effectLst>
                  <a:outerShdw blurRad="38100" dist="38100" dir="2700000" algn="tl">
                    <a:srgbClr val="FFFFFF"/>
                  </a:outerShdw>
                </a:effectLst>
                <a:latin typeface="Arial" charset="0"/>
              </a:rPr>
              <a:t> </a:t>
            </a:r>
            <a:r>
              <a:rPr lang="hu-HU" b="1" i="1" dirty="0">
                <a:solidFill>
                  <a:srgbClr val="0070C0"/>
                </a:solidFill>
                <a:effectLst>
                  <a:outerShdw blurRad="38100" dist="38100" dir="2700000" algn="tl">
                    <a:srgbClr val="FFFFFF"/>
                  </a:outerShdw>
                </a:effectLst>
                <a:latin typeface="Arial" charset="0"/>
              </a:rPr>
              <a:t>figyelem</a:t>
            </a:r>
            <a:r>
              <a:rPr lang="hu-HU" b="1" dirty="0">
                <a:solidFill>
                  <a:srgbClr val="0070C0"/>
                </a:solidFill>
                <a:latin typeface="Arial" charset="0"/>
              </a:rPr>
              <a:t> során olyan jelenségekkel tudunk kapcsolatot tartani, amelyek a szervezet pillanatnyi fenntartása szempontjából érdektelenek (lásd a tanulás</a:t>
            </a:r>
            <a:r>
              <a:rPr lang="hu-HU" b="1" dirty="0" smtClean="0">
                <a:solidFill>
                  <a:srgbClr val="0070C0"/>
                </a:solidFill>
                <a:latin typeface="Arial" charset="0"/>
              </a:rPr>
              <a:t>).</a:t>
            </a:r>
          </a:p>
          <a:p>
            <a:pPr eaLnBrk="1" hangingPunct="1">
              <a:defRPr/>
            </a:pPr>
            <a:endParaRPr lang="hu-HU" b="1" dirty="0">
              <a:latin typeface="Arial" charset="0"/>
            </a:endParaRPr>
          </a:p>
          <a:p>
            <a:pPr eaLnBrk="1" hangingPunct="1">
              <a:defRPr/>
            </a:pPr>
            <a:endParaRPr lang="hu-HU" b="1" dirty="0" smtClean="0">
              <a:latin typeface="Arial" charset="0"/>
            </a:endParaRPr>
          </a:p>
          <a:p>
            <a:pPr eaLnBrk="1" hangingPunct="1">
              <a:defRPr/>
            </a:pPr>
            <a:endParaRPr lang="hu-HU" b="1" dirty="0" smtClean="0">
              <a:latin typeface="Arial" charset="0"/>
            </a:endParaRPr>
          </a:p>
          <a:p>
            <a:pPr eaLnBrk="1" hangingPunct="1">
              <a:defRPr/>
            </a:pPr>
            <a:endParaRPr lang="hu-HU" b="1" dirty="0">
              <a:latin typeface="Arial" charset="0"/>
            </a:endParaRPr>
          </a:p>
          <a:p>
            <a:pPr eaLnBrk="1" hangingPunct="1">
              <a:defRPr/>
            </a:pPr>
            <a:endParaRPr lang="hu-HU" b="1" dirty="0">
              <a:latin typeface="Arial" charset="0"/>
            </a:endParaRPr>
          </a:p>
        </p:txBody>
      </p:sp>
      <p:pic>
        <p:nvPicPr>
          <p:cNvPr id="6" name="Ké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303" y="1297946"/>
            <a:ext cx="2273929" cy="136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2" descr="j02406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6824" y="5300702"/>
            <a:ext cx="1406871" cy="144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SZEnergy Team"/>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7236" y="3113584"/>
            <a:ext cx="1379220" cy="1318895"/>
          </a:xfrm>
          <a:prstGeom prst="rect">
            <a:avLst/>
          </a:prstGeom>
          <a:noFill/>
          <a:extLst/>
        </p:spPr>
      </p:pic>
      <p:pic>
        <p:nvPicPr>
          <p:cNvPr id="10" name="Kép 9" descr="http://alitera.hu/europa2000/elmelet2_elemei/image009.jpg"/>
          <p:cNvPicPr/>
          <p:nvPr/>
        </p:nvPicPr>
        <p:blipFill>
          <a:blip r:embed="rId5">
            <a:extLst>
              <a:ext uri="{28A0092B-C50C-407E-A947-70E740481C1C}">
                <a14:useLocalDpi xmlns:a14="http://schemas.microsoft.com/office/drawing/2010/main" val="0"/>
              </a:ext>
            </a:extLst>
          </a:blip>
          <a:srcRect/>
          <a:stretch>
            <a:fillRect/>
          </a:stretch>
        </p:blipFill>
        <p:spPr bwMode="auto">
          <a:xfrm>
            <a:off x="1758262" y="5370139"/>
            <a:ext cx="1947545" cy="1295400"/>
          </a:xfrm>
          <a:prstGeom prst="rect">
            <a:avLst/>
          </a:prstGeom>
          <a:noFill/>
          <a:ln>
            <a:noFill/>
          </a:ln>
        </p:spPr>
      </p:pic>
    </p:spTree>
    <p:extLst>
      <p:ext uri="{BB962C8B-B14F-4D97-AF65-F5344CB8AC3E}">
        <p14:creationId xmlns:p14="http://schemas.microsoft.com/office/powerpoint/2010/main" val="3862283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1050" y="167006"/>
            <a:ext cx="7886700" cy="395365"/>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Emlékezet </a:t>
            </a:r>
            <a:endParaRPr lang="hu-HU" sz="2800" b="1" i="1" dirty="0">
              <a:solidFill>
                <a:srgbClr val="0070C0"/>
              </a:solidFill>
              <a:latin typeface="Arial" panose="020B0604020202020204" pitchFamily="34" charset="0"/>
              <a:cs typeface="Arial" panose="020B0604020202020204" pitchFamily="34" charset="0"/>
            </a:endParaRPr>
          </a:p>
        </p:txBody>
      </p:sp>
      <p:sp>
        <p:nvSpPr>
          <p:cNvPr id="8" name="Text Box 13"/>
          <p:cNvSpPr txBox="1">
            <a:spLocks noChangeArrowheads="1"/>
          </p:cNvSpPr>
          <p:nvPr/>
        </p:nvSpPr>
        <p:spPr bwMode="auto">
          <a:xfrm>
            <a:off x="615633" y="656451"/>
            <a:ext cx="7956868" cy="6186309"/>
          </a:xfrm>
          <a:prstGeom prst="rect">
            <a:avLst/>
          </a:prstGeom>
          <a:noFill/>
          <a:ln w="9525" algn="ctr">
            <a:noFill/>
            <a:miter lim="800000"/>
            <a:headEnd/>
            <a:tailEnd/>
          </a:ln>
          <a:effectLst/>
        </p:spPr>
        <p:txBody>
          <a:bodyPr wrap="square">
            <a:spAutoFit/>
          </a:bodyPr>
          <a:lstStyle/>
          <a:p>
            <a:pPr eaLnBrk="1" hangingPunct="1">
              <a:defRPr/>
            </a:pPr>
            <a:r>
              <a:rPr lang="hu-HU" b="1" dirty="0" smtClean="0">
                <a:solidFill>
                  <a:srgbClr val="0070C0"/>
                </a:solidFill>
                <a:latin typeface="Arial" charset="0"/>
              </a:rPr>
              <a:t>Az érzékelés, figyelem </a:t>
            </a:r>
            <a:r>
              <a:rPr lang="hu-HU" i="1" dirty="0" smtClean="0">
                <a:solidFill>
                  <a:srgbClr val="0070C0"/>
                </a:solidFill>
                <a:latin typeface="Arial" charset="0"/>
              </a:rPr>
              <a:t>során minden folyamat </a:t>
            </a:r>
            <a:r>
              <a:rPr lang="hu-HU" b="1" dirty="0" smtClean="0">
                <a:solidFill>
                  <a:srgbClr val="0070C0"/>
                </a:solidFill>
                <a:latin typeface="Arial" charset="0"/>
              </a:rPr>
              <a:t>nyomot hagy</a:t>
            </a:r>
            <a:r>
              <a:rPr lang="hu-HU" dirty="0" smtClean="0">
                <a:solidFill>
                  <a:srgbClr val="0070C0"/>
                </a:solidFill>
                <a:latin typeface="Arial" charset="0"/>
              </a:rPr>
              <a:t> az idegrendszerünkben,</a:t>
            </a:r>
            <a:r>
              <a:rPr lang="hu-HU" b="1" dirty="0" smtClean="0">
                <a:solidFill>
                  <a:srgbClr val="0070C0"/>
                </a:solidFill>
                <a:latin typeface="Arial" charset="0"/>
              </a:rPr>
              <a:t> ezért tudjuk feleleveníti azokat.</a:t>
            </a:r>
          </a:p>
          <a:p>
            <a:pPr eaLnBrk="1" hangingPunct="1">
              <a:defRPr/>
            </a:pPr>
            <a:endParaRPr lang="hu-HU" b="1" dirty="0" smtClean="0">
              <a:solidFill>
                <a:srgbClr val="0070C0"/>
              </a:solidFill>
              <a:latin typeface="Arial" charset="0"/>
            </a:endParaRPr>
          </a:p>
          <a:p>
            <a:pPr eaLnBrk="1" hangingPunct="1">
              <a:defRPr/>
            </a:pPr>
            <a:r>
              <a:rPr lang="hu-HU" dirty="0" smtClean="0">
                <a:solidFill>
                  <a:srgbClr val="0070C0"/>
                </a:solidFill>
                <a:latin typeface="Arial" charset="0"/>
              </a:rPr>
              <a:t>Amikor a múltbeli tapasztalat, az </a:t>
            </a:r>
            <a:r>
              <a:rPr lang="hu-HU" dirty="0">
                <a:solidFill>
                  <a:srgbClr val="0070C0"/>
                </a:solidFill>
                <a:latin typeface="Arial" charset="0"/>
              </a:rPr>
              <a:t>információ (tárgy vagy esemény) felidézése tudatunkban az eredeti inger nélkül is jelen van, akkor </a:t>
            </a:r>
            <a:r>
              <a:rPr lang="hu-HU" b="1" i="1" u="sng" dirty="0" smtClean="0">
                <a:solidFill>
                  <a:srgbClr val="0070C0"/>
                </a:solidFill>
                <a:effectLst>
                  <a:outerShdw blurRad="38100" dist="38100" dir="2700000" algn="tl">
                    <a:srgbClr val="FFFFFF"/>
                  </a:outerShdw>
                </a:effectLst>
                <a:latin typeface="Arial" charset="0"/>
              </a:rPr>
              <a:t>emlékezetről </a:t>
            </a:r>
            <a:r>
              <a:rPr lang="hu-HU" dirty="0">
                <a:solidFill>
                  <a:srgbClr val="0070C0"/>
                </a:solidFill>
                <a:latin typeface="Arial" charset="0"/>
              </a:rPr>
              <a:t>beszélünk</a:t>
            </a:r>
            <a:r>
              <a:rPr lang="hu-HU" b="1" dirty="0">
                <a:solidFill>
                  <a:srgbClr val="0070C0"/>
                </a:solidFill>
                <a:latin typeface="Arial" charset="0"/>
              </a:rPr>
              <a:t>.</a:t>
            </a:r>
          </a:p>
          <a:p>
            <a:pPr eaLnBrk="1" hangingPunct="1">
              <a:defRPr/>
            </a:pPr>
            <a:endParaRPr lang="hu-HU" b="1" dirty="0">
              <a:solidFill>
                <a:srgbClr val="0070C0"/>
              </a:solidFill>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Az emlékezés folyamatai</a:t>
            </a:r>
            <a:r>
              <a:rPr lang="hu-HU" b="1" dirty="0" smtClean="0">
                <a:solidFill>
                  <a:srgbClr val="0070C0"/>
                </a:solidFill>
                <a:latin typeface="Arial" charset="0"/>
              </a:rPr>
              <a:t>:</a:t>
            </a:r>
            <a:endParaRPr lang="hu-HU" b="1" dirty="0">
              <a:solidFill>
                <a:schemeClr val="accent2"/>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r>
              <a:rPr lang="hu-HU" b="1" dirty="0" smtClean="0">
                <a:solidFill>
                  <a:srgbClr val="0070C0"/>
                </a:solidFill>
                <a:latin typeface="Arial" charset="0"/>
              </a:rPr>
              <a:t>A bevésés </a:t>
            </a:r>
            <a:r>
              <a:rPr lang="hu-HU" i="1" dirty="0" smtClean="0">
                <a:solidFill>
                  <a:srgbClr val="0070C0"/>
                </a:solidFill>
                <a:latin typeface="Arial" charset="0"/>
              </a:rPr>
              <a:t>(rögzítés</a:t>
            </a:r>
            <a:r>
              <a:rPr lang="hu-HU" b="1" dirty="0" smtClean="0">
                <a:solidFill>
                  <a:srgbClr val="0070C0"/>
                </a:solidFill>
                <a:latin typeface="Arial" charset="0"/>
              </a:rPr>
              <a:t>) lehet:</a:t>
            </a:r>
          </a:p>
          <a:p>
            <a:pPr marL="285750" indent="-285750">
              <a:buFont typeface="Wingdings" panose="05000000000000000000" pitchFamily="2" charset="2"/>
              <a:buChar char="Ø"/>
              <a:defRPr/>
            </a:pPr>
            <a:r>
              <a:rPr lang="hu-HU" b="1" dirty="0" smtClean="0">
                <a:solidFill>
                  <a:srgbClr val="C00000"/>
                </a:solidFill>
                <a:latin typeface="Arial" charset="0"/>
              </a:rPr>
              <a:t>szándékos</a:t>
            </a:r>
            <a:r>
              <a:rPr lang="hu-HU" b="1" dirty="0" smtClean="0">
                <a:solidFill>
                  <a:srgbClr val="0070C0"/>
                </a:solidFill>
                <a:latin typeface="Arial" charset="0"/>
              </a:rPr>
              <a:t> </a:t>
            </a:r>
            <a:r>
              <a:rPr lang="hu-HU" b="1" dirty="0">
                <a:solidFill>
                  <a:srgbClr val="0070C0"/>
                </a:solidFill>
                <a:latin typeface="Arial" charset="0"/>
              </a:rPr>
              <a:t>(mechanikus és gondolati)</a:t>
            </a:r>
            <a:r>
              <a:rPr lang="hu-HU" b="1" dirty="0">
                <a:latin typeface="Arial" charset="0"/>
              </a:rPr>
              <a:t> </a:t>
            </a:r>
            <a:r>
              <a:rPr lang="hu-HU" b="1" dirty="0" smtClean="0">
                <a:solidFill>
                  <a:srgbClr val="0070C0"/>
                </a:solidFill>
                <a:latin typeface="Arial" charset="0"/>
              </a:rPr>
              <a:t>és</a:t>
            </a:r>
            <a:r>
              <a:rPr lang="hu-HU" b="1" dirty="0" smtClean="0">
                <a:latin typeface="Arial" charset="0"/>
              </a:rPr>
              <a:t> </a:t>
            </a:r>
            <a:r>
              <a:rPr lang="hu-HU" b="1" dirty="0" smtClean="0">
                <a:solidFill>
                  <a:srgbClr val="C00000"/>
                </a:solidFill>
                <a:latin typeface="Arial" charset="0"/>
              </a:rPr>
              <a:t>önkéntelen.</a:t>
            </a:r>
            <a:endParaRPr lang="hu-HU" b="1" dirty="0">
              <a:latin typeface="Arial" charset="0"/>
            </a:endParaRPr>
          </a:p>
          <a:p>
            <a:pPr eaLnBrk="1" hangingPunct="1">
              <a:defRPr/>
            </a:pPr>
            <a:endParaRPr lang="hu-HU" b="1" i="1" dirty="0" smtClean="0">
              <a:solidFill>
                <a:srgbClr val="0070C0"/>
              </a:solidFill>
              <a:latin typeface="Arial" charset="0"/>
            </a:endParaRPr>
          </a:p>
          <a:p>
            <a:pPr eaLnBrk="1" hangingPunct="1">
              <a:defRPr/>
            </a:pPr>
            <a:endParaRPr lang="hu-HU" b="1" i="1" dirty="0">
              <a:solidFill>
                <a:srgbClr val="0070C0"/>
              </a:solidFill>
              <a:latin typeface="Arial" charset="0"/>
            </a:endParaRPr>
          </a:p>
          <a:p>
            <a:pPr eaLnBrk="1" hangingPunct="1">
              <a:defRPr/>
            </a:pPr>
            <a:r>
              <a:rPr lang="hu-HU" b="1" i="1" dirty="0" smtClean="0">
                <a:solidFill>
                  <a:srgbClr val="0070C0"/>
                </a:solidFill>
                <a:latin typeface="Arial" charset="0"/>
              </a:rPr>
              <a:t>Az eredményes bevésés (rögzítés)</a:t>
            </a:r>
          </a:p>
          <a:p>
            <a:pPr eaLnBrk="1" hangingPunct="1">
              <a:defRPr/>
            </a:pPr>
            <a:r>
              <a:rPr lang="hu-HU" b="1" i="1" dirty="0" smtClean="0">
                <a:solidFill>
                  <a:srgbClr val="0070C0"/>
                </a:solidFill>
                <a:latin typeface="Arial" charset="0"/>
              </a:rPr>
              <a:t> </a:t>
            </a:r>
            <a:r>
              <a:rPr lang="hu-HU" b="1" i="1" dirty="0">
                <a:solidFill>
                  <a:srgbClr val="0070C0"/>
                </a:solidFill>
                <a:latin typeface="Arial" charset="0"/>
              </a:rPr>
              <a:t>feltételei</a:t>
            </a:r>
            <a:r>
              <a:rPr lang="hu-HU" b="1" i="1" dirty="0" smtClean="0">
                <a:solidFill>
                  <a:srgbClr val="0070C0"/>
                </a:solidFill>
                <a:effectLst>
                  <a:outerShdw blurRad="38100" dist="38100" dir="2700000" algn="tl">
                    <a:srgbClr val="FFFFFF"/>
                  </a:outerShdw>
                </a:effectLst>
                <a:latin typeface="Arial" charset="0"/>
              </a:rPr>
              <a:t>:</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p:txBody>
      </p:sp>
      <p:pic>
        <p:nvPicPr>
          <p:cNvPr id="9" name="Kép 8"/>
          <p:cNvPicPr>
            <a:picLocks noChangeAspect="1"/>
          </p:cNvPicPr>
          <p:nvPr/>
        </p:nvPicPr>
        <p:blipFill>
          <a:blip r:embed="rId2"/>
          <a:stretch>
            <a:fillRect/>
          </a:stretch>
        </p:blipFill>
        <p:spPr>
          <a:xfrm>
            <a:off x="6690360" y="2627562"/>
            <a:ext cx="1772923" cy="1327868"/>
          </a:xfrm>
          <a:prstGeom prst="rect">
            <a:avLst/>
          </a:prstGeom>
        </p:spPr>
      </p:pic>
      <p:graphicFrame>
        <p:nvGraphicFramePr>
          <p:cNvPr id="12" name="Diagram 11"/>
          <p:cNvGraphicFramePr/>
          <p:nvPr>
            <p:extLst>
              <p:ext uri="{D42A27DB-BD31-4B8C-83A1-F6EECF244321}">
                <p14:modId xmlns:p14="http://schemas.microsoft.com/office/powerpoint/2010/main" val="3686165463"/>
              </p:ext>
            </p:extLst>
          </p:nvPr>
        </p:nvGraphicFramePr>
        <p:xfrm>
          <a:off x="635355" y="3168646"/>
          <a:ext cx="5153025" cy="90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Szövegdoboz 12"/>
          <p:cNvSpPr txBox="1"/>
          <p:nvPr/>
        </p:nvSpPr>
        <p:spPr>
          <a:xfrm>
            <a:off x="4297680" y="6111240"/>
            <a:ext cx="1082040" cy="369332"/>
          </a:xfrm>
          <a:prstGeom prst="rect">
            <a:avLst/>
          </a:prstGeom>
          <a:noFill/>
        </p:spPr>
        <p:txBody>
          <a:bodyPr wrap="square" rtlCol="0">
            <a:spAutoFit/>
          </a:bodyPr>
          <a:lstStyle/>
          <a:p>
            <a:endParaRPr lang="hu-HU" dirty="0"/>
          </a:p>
        </p:txBody>
      </p:sp>
      <p:sp>
        <p:nvSpPr>
          <p:cNvPr id="14" name="Szövegdoboz 13"/>
          <p:cNvSpPr txBox="1"/>
          <p:nvPr/>
        </p:nvSpPr>
        <p:spPr>
          <a:xfrm>
            <a:off x="5455920" y="5913120"/>
            <a:ext cx="304800" cy="335280"/>
          </a:xfrm>
          <a:prstGeom prst="rect">
            <a:avLst/>
          </a:prstGeom>
          <a:noFill/>
        </p:spPr>
        <p:txBody>
          <a:bodyPr wrap="square" rtlCol="0">
            <a:spAutoFit/>
          </a:bodyPr>
          <a:lstStyle/>
          <a:p>
            <a:endParaRPr lang="hu-HU" dirty="0"/>
          </a:p>
        </p:txBody>
      </p:sp>
      <p:sp>
        <p:nvSpPr>
          <p:cNvPr id="15" name="Szövegdoboz 14"/>
          <p:cNvSpPr txBox="1"/>
          <p:nvPr/>
        </p:nvSpPr>
        <p:spPr>
          <a:xfrm>
            <a:off x="1508760" y="5090160"/>
            <a:ext cx="7325460" cy="1477328"/>
          </a:xfrm>
          <a:prstGeom prst="rect">
            <a:avLst/>
          </a:prstGeom>
          <a:noFill/>
        </p:spPr>
        <p:txBody>
          <a:bodyPr wrap="square" rtlCol="0">
            <a:spAutoFit/>
          </a:bodyPr>
          <a:lstStyle/>
          <a:p>
            <a:pPr lvl="8">
              <a:buFont typeface="Wingdings" pitchFamily="2" charset="2"/>
              <a:buChar char="Ø"/>
              <a:defRPr/>
            </a:pPr>
            <a:r>
              <a:rPr lang="hu-HU" b="1" dirty="0">
                <a:solidFill>
                  <a:srgbClr val="C00000"/>
                </a:solidFill>
                <a:latin typeface="Arial" charset="0"/>
              </a:rPr>
              <a:t> az idegrendszer állapota;</a:t>
            </a:r>
          </a:p>
          <a:p>
            <a:pPr lvl="8">
              <a:buFont typeface="Wingdings" pitchFamily="2" charset="2"/>
              <a:buChar char="Ø"/>
              <a:defRPr/>
            </a:pPr>
            <a:r>
              <a:rPr lang="hu-HU" b="1" dirty="0">
                <a:solidFill>
                  <a:srgbClr val="C00000"/>
                </a:solidFill>
                <a:latin typeface="Arial" charset="0"/>
              </a:rPr>
              <a:t> az érdeklődés;</a:t>
            </a:r>
          </a:p>
          <a:p>
            <a:pPr lvl="8">
              <a:buFont typeface="Wingdings" pitchFamily="2" charset="2"/>
              <a:buChar char="Ø"/>
              <a:defRPr/>
            </a:pPr>
            <a:r>
              <a:rPr lang="hu-HU" b="1" dirty="0">
                <a:solidFill>
                  <a:srgbClr val="C00000"/>
                </a:solidFill>
                <a:latin typeface="Arial" charset="0"/>
              </a:rPr>
              <a:t> ha több érzékszerv észleli;</a:t>
            </a:r>
          </a:p>
          <a:p>
            <a:pPr lvl="8">
              <a:buFont typeface="Wingdings" pitchFamily="2" charset="2"/>
              <a:buChar char="Ø"/>
              <a:defRPr/>
            </a:pPr>
            <a:r>
              <a:rPr lang="hu-HU" b="1" dirty="0">
                <a:solidFill>
                  <a:srgbClr val="C00000"/>
                </a:solidFill>
                <a:latin typeface="Arial" charset="0"/>
              </a:rPr>
              <a:t> a korábbi ismeretek;</a:t>
            </a:r>
          </a:p>
          <a:p>
            <a:pPr lvl="8">
              <a:buFont typeface="Wingdings" pitchFamily="2" charset="2"/>
              <a:buChar char="Ø"/>
              <a:defRPr/>
            </a:pPr>
            <a:r>
              <a:rPr lang="hu-HU" b="1" dirty="0">
                <a:solidFill>
                  <a:srgbClr val="C00000"/>
                </a:solidFill>
                <a:latin typeface="Arial" charset="0"/>
              </a:rPr>
              <a:t> tevékenységhez kötődik.</a:t>
            </a:r>
          </a:p>
        </p:txBody>
      </p:sp>
      <p:sp>
        <p:nvSpPr>
          <p:cNvPr id="18" name="Jobb oldali kapcsos zárójel 17"/>
          <p:cNvSpPr/>
          <p:nvPr/>
        </p:nvSpPr>
        <p:spPr>
          <a:xfrm>
            <a:off x="4490358" y="5208814"/>
            <a:ext cx="334736" cy="138792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1044918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94953"/>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Képzelet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ext Box 12"/>
          <p:cNvSpPr txBox="1">
            <a:spLocks noGrp="1" noChangeArrowheads="1"/>
          </p:cNvSpPr>
          <p:nvPr>
            <p:ph idx="1"/>
          </p:nvPr>
        </p:nvSpPr>
        <p:spPr bwMode="auto">
          <a:xfrm>
            <a:off x="345176" y="1092199"/>
            <a:ext cx="8387343" cy="2101088"/>
          </a:xfrm>
          <a:prstGeom prst="rect">
            <a:avLst/>
          </a:prstGeom>
          <a:noFill/>
          <a:ln w="9525" algn="ctr">
            <a:noFill/>
            <a:miter lim="800000"/>
            <a:headEnd/>
            <a:tailEnd/>
          </a:ln>
          <a:effectLst/>
        </p:spPr>
        <p:txBody>
          <a:bodyPr wrap="square">
            <a:spAutoFit/>
          </a:bodyPr>
          <a:lstStyle/>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a:t>
            </a:r>
            <a:r>
              <a:rPr lang="hu-HU" sz="1800" b="1" dirty="0">
                <a:solidFill>
                  <a:srgbClr val="0070C0"/>
                </a:solidFill>
                <a:latin typeface="Arial" charset="0"/>
              </a:rPr>
              <a:t> </a:t>
            </a:r>
            <a:r>
              <a:rPr lang="hu-HU" sz="1800" dirty="0">
                <a:solidFill>
                  <a:srgbClr val="0070C0"/>
                </a:solidFill>
                <a:latin typeface="Arial" charset="0"/>
              </a:rPr>
              <a:t>úgy teremt képeket, hogy a régi tapasztalatokból származó képeket szétbontja és újra csoportosítja.</a:t>
            </a:r>
          </a:p>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 formái</a:t>
            </a:r>
            <a:r>
              <a:rPr lang="hu-HU" sz="1800" b="1" i="1" dirty="0" smtClean="0">
                <a:solidFill>
                  <a:srgbClr val="0070C0"/>
                </a:solidFill>
                <a:effectLst>
                  <a:outerShdw blurRad="38100" dist="38100" dir="2700000" algn="tl">
                    <a:srgbClr val="FFFFFF"/>
                  </a:outerShdw>
                </a:effectLst>
                <a:latin typeface="Arial" charset="0"/>
              </a:rPr>
              <a:t>:</a:t>
            </a:r>
            <a:endParaRPr lang="hu-HU" sz="1800" b="1" dirty="0">
              <a:latin typeface="Arial" charset="0"/>
            </a:endParaRPr>
          </a:p>
          <a:p>
            <a:pPr>
              <a:buClr>
                <a:schemeClr val="accent2"/>
              </a:buClr>
              <a:buFont typeface="Wingdings" pitchFamily="2" charset="2"/>
              <a:buChar char="Ø"/>
              <a:defRPr/>
            </a:pPr>
            <a:r>
              <a:rPr lang="hu-HU" sz="1800" b="1" dirty="0">
                <a:solidFill>
                  <a:srgbClr val="C00000"/>
                </a:solidFill>
                <a:latin typeface="Arial" charset="0"/>
              </a:rPr>
              <a:t> reproduktív képzelet;</a:t>
            </a:r>
          </a:p>
          <a:p>
            <a:pPr>
              <a:buFont typeface="Wingdings" pitchFamily="2" charset="2"/>
              <a:buChar char="Ø"/>
              <a:defRPr/>
            </a:pPr>
            <a:r>
              <a:rPr lang="hu-HU" sz="1800" b="1" dirty="0">
                <a:solidFill>
                  <a:srgbClr val="C00000"/>
                </a:solidFill>
                <a:latin typeface="Arial" charset="0"/>
              </a:rPr>
              <a:t> alkotóképzelet;</a:t>
            </a:r>
          </a:p>
          <a:p>
            <a:pPr>
              <a:buFont typeface="Wingdings" pitchFamily="2" charset="2"/>
              <a:buChar char="Ø"/>
              <a:defRPr/>
            </a:pPr>
            <a:r>
              <a:rPr lang="hu-HU" sz="1800" b="1" dirty="0" smtClean="0">
                <a:solidFill>
                  <a:srgbClr val="C00000"/>
                </a:solidFill>
                <a:latin typeface="Arial" charset="0"/>
              </a:rPr>
              <a:t>álom</a:t>
            </a:r>
            <a:r>
              <a:rPr lang="hu-HU" sz="1800" b="1" dirty="0">
                <a:solidFill>
                  <a:srgbClr val="C00000"/>
                </a:solidFill>
                <a:latin typeface="Arial" charset="0"/>
              </a:rPr>
              <a:t>.</a:t>
            </a:r>
          </a:p>
        </p:txBody>
      </p:sp>
      <p:sp>
        <p:nvSpPr>
          <p:cNvPr id="7" name="Szövegdoboz 6"/>
          <p:cNvSpPr txBox="1"/>
          <p:nvPr/>
        </p:nvSpPr>
        <p:spPr>
          <a:xfrm>
            <a:off x="640080" y="3124200"/>
            <a:ext cx="7507183" cy="923330"/>
          </a:xfrm>
          <a:prstGeom prst="rect">
            <a:avLst/>
          </a:prstGeom>
          <a:noFill/>
        </p:spPr>
        <p:txBody>
          <a:bodyPr wrap="none" rtlCol="0">
            <a:spAutoFit/>
          </a:bodyPr>
          <a:lstStyle/>
          <a:p>
            <a:r>
              <a:rPr lang="hu-HU" b="1" dirty="0">
                <a:solidFill>
                  <a:srgbClr val="0070C0"/>
                </a:solidFill>
                <a:latin typeface="Arial" panose="020B0604020202020204" pitchFamily="34" charset="0"/>
                <a:cs typeface="Arial" panose="020B0604020202020204" pitchFamily="34" charset="0"/>
              </a:rPr>
              <a:t>Reproduktív képzeletről</a:t>
            </a:r>
            <a:r>
              <a:rPr lang="hu-HU" dirty="0">
                <a:solidFill>
                  <a:srgbClr val="0070C0"/>
                </a:solidFill>
                <a:latin typeface="Arial" panose="020B0604020202020204" pitchFamily="34" charset="0"/>
                <a:cs typeface="Arial" panose="020B0604020202020204" pitchFamily="34" charset="0"/>
              </a:rPr>
              <a:t> akkor beszélünk, amikor egy elbeszélés, rajz</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írott szöveg utasítás </a:t>
            </a:r>
            <a:r>
              <a:rPr lang="hu-HU" dirty="0">
                <a:solidFill>
                  <a:srgbClr val="0070C0"/>
                </a:solidFill>
                <a:latin typeface="Arial" panose="020B0604020202020204" pitchFamily="34" charset="0"/>
                <a:cs typeface="Arial" panose="020B0604020202020204" pitchFamily="34" charset="0"/>
              </a:rPr>
              <a:t>alapján mások </a:t>
            </a:r>
            <a:r>
              <a:rPr lang="hu-HU" dirty="0" smtClean="0">
                <a:solidFill>
                  <a:srgbClr val="0070C0"/>
                </a:solidFill>
                <a:latin typeface="Arial" panose="020B0604020202020204" pitchFamily="34" charset="0"/>
                <a:cs typeface="Arial" panose="020B0604020202020204" pitchFamily="34" charset="0"/>
              </a:rPr>
              <a:t>elképzelését</a:t>
            </a:r>
          </a:p>
          <a:p>
            <a:r>
              <a:rPr lang="hu-HU" dirty="0" smtClean="0">
                <a:solidFill>
                  <a:srgbClr val="0070C0"/>
                </a:solidFill>
                <a:latin typeface="Arial" panose="020B0604020202020204" pitchFamily="34" charset="0"/>
                <a:cs typeface="Arial" panose="020B0604020202020204" pitchFamily="34" charset="0"/>
              </a:rPr>
              <a:t>újra felépítjük,létrehozzuk</a:t>
            </a:r>
            <a:r>
              <a:rPr lang="hu-HU" dirty="0">
                <a:solidFill>
                  <a:srgbClr val="0070C0"/>
                </a:solidFill>
                <a:latin typeface="Arial" panose="020B0604020202020204" pitchFamily="34" charset="0"/>
                <a:cs typeface="Arial" panose="020B0604020202020204" pitchFamily="34" charset="0"/>
              </a:rPr>
              <a:t>, megjavítjuk.</a:t>
            </a:r>
          </a:p>
        </p:txBody>
      </p:sp>
      <p:sp>
        <p:nvSpPr>
          <p:cNvPr id="9" name="Szövegdoboz 8"/>
          <p:cNvSpPr txBox="1"/>
          <p:nvPr/>
        </p:nvSpPr>
        <p:spPr>
          <a:xfrm>
            <a:off x="628612" y="4358941"/>
            <a:ext cx="7330440" cy="1754326"/>
          </a:xfrm>
          <a:prstGeom prst="rect">
            <a:avLst/>
          </a:prstGeom>
          <a:noFill/>
        </p:spPr>
        <p:txBody>
          <a:bodyPr wrap="square" rtlCol="0">
            <a:spAutoFit/>
          </a:bodyPr>
          <a:lstStyle/>
          <a:p>
            <a:r>
              <a:rPr lang="hu-HU" dirty="0">
                <a:solidFill>
                  <a:srgbClr val="0070C0"/>
                </a:solidFill>
                <a:latin typeface="Arial" panose="020B0604020202020204" pitchFamily="34" charset="0"/>
                <a:cs typeface="Arial" panose="020B0604020202020204" pitchFamily="34" charset="0"/>
              </a:rPr>
              <a:t>Az</a:t>
            </a:r>
            <a:r>
              <a:rPr lang="hu-HU" b="1" dirty="0">
                <a:solidFill>
                  <a:srgbClr val="0070C0"/>
                </a:solidFill>
                <a:latin typeface="Arial" panose="020B0604020202020204" pitchFamily="34" charset="0"/>
                <a:cs typeface="Arial" panose="020B0604020202020204" pitchFamily="34" charset="0"/>
              </a:rPr>
              <a:t> alkotó képzelet</a:t>
            </a:r>
            <a:r>
              <a:rPr lang="hu-HU" dirty="0">
                <a:solidFill>
                  <a:srgbClr val="0070C0"/>
                </a:solidFill>
                <a:latin typeface="Arial" panose="020B0604020202020204" pitchFamily="34" charset="0"/>
                <a:cs typeface="Arial" panose="020B0604020202020204" pitchFamily="34" charset="0"/>
              </a:rPr>
              <a:t> új dolgok önálló létrehozását jelenti</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tudósok, művészek mellett a műszaki szakemberek,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mesterek </a:t>
            </a:r>
            <a:r>
              <a:rPr lang="hu-HU" dirty="0">
                <a:solidFill>
                  <a:srgbClr val="0070C0"/>
                </a:solidFill>
                <a:latin typeface="Arial" panose="020B0604020202020204" pitchFamily="34" charset="0"/>
                <a:cs typeface="Arial" panose="020B0604020202020204" pitchFamily="34" charset="0"/>
              </a:rPr>
              <a:t>sajátossága, hogy munkájuk,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tevékenységük során valami </a:t>
            </a:r>
            <a:r>
              <a:rPr lang="hu-HU" dirty="0">
                <a:solidFill>
                  <a:srgbClr val="0070C0"/>
                </a:solidFill>
                <a:latin typeface="Arial" panose="020B0604020202020204" pitchFamily="34" charset="0"/>
                <a:cs typeface="Arial" panose="020B0604020202020204" pitchFamily="34" charset="0"/>
              </a:rPr>
              <a:t>újat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előzőhöz </a:t>
            </a:r>
            <a:r>
              <a:rPr lang="hu-HU" dirty="0">
                <a:solidFill>
                  <a:srgbClr val="0070C0"/>
                </a:solidFill>
                <a:latin typeface="Arial" panose="020B0604020202020204" pitchFamily="34" charset="0"/>
                <a:cs typeface="Arial" panose="020B0604020202020204" pitchFamily="34" charset="0"/>
              </a:rPr>
              <a:t>képest célszerűbbet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jobbat </a:t>
            </a:r>
            <a:r>
              <a:rPr lang="hu-HU" dirty="0">
                <a:solidFill>
                  <a:srgbClr val="0070C0"/>
                </a:solidFill>
                <a:latin typeface="Arial" panose="020B0604020202020204" pitchFamily="34" charset="0"/>
                <a:cs typeface="Arial" panose="020B0604020202020204" pitchFamily="34" charset="0"/>
              </a:rPr>
              <a:t>hozzanak létre.</a:t>
            </a:r>
          </a:p>
        </p:txBody>
      </p:sp>
      <p:sp>
        <p:nvSpPr>
          <p:cNvPr id="13" name="AutoShape 4" descr="data:image/jpeg;base64,/9j/4AAQSkZJRgABAQAAAQABAAD/2wCEAAkGBxQQEBQUEBQVFRUQDxAUEBAUEBQUEA8QFBQWFxQUFRUYHiggGBolHBQUITEhJSkrLi4uFx8zODMsNygtLisBCgoKDg0OFRAQGiwcHRw0LCwsLCwsLCwsLCwsLywsLC4sLCwsLCwsLCwsLCw0LCwsLCwsLCwsLDcsLCwsLCwsOP/AABEIAKQBMwMBIgACEQEDEQH/xAAcAAABBQEBAQAAAAAAAAAAAAAAAQIDBAUGBwj/xABCEAABAwICBggEBAQFAwUAAAABAAIDBBEhMQUGEhNBUQcyYXGBkZKxIlJyoTNCwdEUI2KCJFOi4fAWQ9IINHOywv/EABgBAQEBAQEAAAAAAAAAAAAAAAABAgME/8QAIBEBAQEBAAIBBQEAAAAAAAAAAAERAhIhAxMxQVFhcf/aAAwDAQACEQMRAD8A9qhibsjAdUcByT9y3kPSEQdUfSPZSKCPct5D0hG5byHpCkQrgj3LeQ9IRuW8h6QpEJgj3LeQ9IRuW8h6QpEJgj3LeQ9IRuW8h6QpEJgj3LeQ9IRuW8h6QpEl0wM3LeQ9IRuW8h6Qn3RdMDNy3kPSEblvIekJ90bSYGblvIekI3LeQ9ITtpG0mBu5byHpCNy3kPSE7aRtKYG7lvIekI3LeQ9ITtpLdMDNy3kPSEblvIekJ90XVwM3LeQ9IRuW8h6Qn3RdMDNy3kPSEblvIekJ90XTAzct5D0hG5byHpCkQmCPct5D0hG5byHpCkQmCPct5D0hG5byHpCkQmCPct5D0hG5byHpCkQmCPct5D0hG5byHpCkQmCPct5D0hCkQmCODqj6R7KRRwdUfSPZSKQCEiFQqRCEAhCRApTbpbpqBUFISm3QORdMLsLnIZngFzWmddqanuA7evH5WdUd7zh5XVkHTkqvUV0cZAe9oJyaXDad3NzOS8nr9e6ureY6UW5iMWDRzdIcvMLz/WPSczJ3Mmd8cRsSCcbgG9zic81cR77pDXWlhuDILjhe58m3P2XO1vSlEPw2OPbsgDzJ/ReHjSBISOruN125+OfdPb1mfpQlPVY0f3/sAqUnSNUnItHqPu5edUpklI3Uckl/8uN8mP8AYCt6m1R0i8XbRzWPzBkf2kcCtePI6RvSBVfOPI/uibpRmhxkf/oefY2WbB0d6ScMYWs+qeO/+klWh0aaQ47gdm+P/gpZyhH9Or29WDb7S4MH/wCitnVfpoFS57Z6fdhoaQ5km3e5sbggW8FzlT0TVTsTHCTzZNsn2AVaDo2rKcENp3EuPXbNC4i2QHxDDwXLwa17Lo/XOlmFw8t57TSPutqCrY8XY5rh2OBXzzNoqtpj/Mp52j5hE8t9Tb2U1NrC+J1i8tPIgh37qeMNfQ20gOXkWiukGRmDnbQ5EX++f3XW6N15hl6/wk8Wm48jYqXk12TZE8SLOpK6OX8N7T2ZO8jirViplVZ2k66qBxTmyqCyhRbxKJEEiSyQOS7SAslSXSoBCEII4OqPpHspFHB1R9I9lIpAiEJFQqS6QlBQLtJLppKLHkgW6aXILT2LM01pqGjj253tA/K0YveeTRxVxNaN1zendcYKYEA7xw4NPwA8toZnsbc9y4HWXpEdNdrSGR/JtYu+rZxd3YDvXDT6wtLiXB5w6w2druAODQrOf2a6zWPXGae+8fss4RNwB77f7qlojQEtUNua8UOYblJIOePVHac1yP8A1I1jw9tO1xaQQZZXuOHGws0eRU8+mX1Ju5z3h2Ia5xIA5bPVw7k6uD0Kp05R0UWzE5jiMGxRHaBd/W8XA7STfvXE6z1MVaAQyTfC16kkNa5vyCPEbA4fFccTmsyeYtF3C1hhcZDsWdLpbkCfFcvO/iLje6NtWqetrn01ZJIxwj24WxuaBPbF7dog/lxwHA8l7noro+0fTW3dLG5w/PKDM+/e8m3gvB+jhktTpikMLSDDIJJHDENhb1y7kLHZ/uC+nYp9ouAY67SM8iCLg3/4R5Lrz1c9s0Rwhos0AAZAAADwCcWLndYteaChuKipaHjAwRHeTA8i1tyPGy4fSfTdC3/2tFLIB+eV4jae3JxV8kx6zhzHmEED/deJT9M1e8XipaZl8tt0jyPJzUkXTTXRi89NTPaP8t0rD5kuWfqT9ni9uDL5JDGuR6P+kCDS4e1rDDPG0OfEXA3Zh8bHWG0LmxuMPFdow3zzGa15JiDYVas0dFMLSxRvHJ7Gu9wuO6U9ep9EugEMDHtmDyZZdvYDmkfyxskWNje5Pguf0Z0zvdbfUVxxdDPc+DXN/Va8jK7Gu6PaGXERGI84Xln+k3b9lgVnRg5uNNUX5NlZj62/st3RXSRo+c2dKYHYfDUMMQueG2fh+66yIhzQ5pBaRcOBBaRzBGaaPI5ND6QpMXRvc0cYzvW+TfiHkFt6D11IOxPfDAg/iN52vn3HFeiKGakjk/EjY483Ma4/cJq6bC8PaHMddrmgtcDgQcik3Ixwzz7e/mrTGAAAAAAWAAsAOQCXZTUZ7mvZiz4hxjcf/q45dxuO5S01W197Xu02c0iz2nkR+uR4XVksVSsow6zgS1zerIM29h+ZvMFZ6n6bnX4q0Hpwes2GqIdsSgNfjs26koHFh5825jtzVxrlhqzFkPUypbSuBEKhCEEcHVH0j2TymQdUfSPZPKkCXSJCUhKoUqtWSGzWtNnPdYH5RYknyCmusysrWbbbEufE4/C04AlpFnnhgb2zU6lsyLLJfbVhYGtAHBV6rSLGYdZ3yj9TwWXLPJJmbD5R+p4pI4LLtPj/AGx5OS6QNaJowGtOw0Na+QD813bMbL54kEnsHavJ9NackqXl8ri4nyA5AcF6B0vU5bE9/ZTHw23sP3eF45LUdql9ETzTKnJLdWJJ9lt+wLMfMSSeaipHjtVrRsrm32b/AA4lwHVDsMTwxVDbV7RlZsh7CPxo3s28bgmxaCMrbTRwuLlZ6mzBLX1LnsO0ScEuqurk+kqhsFO25OL3n8OKO+L3ngPdaWrWgpNJytgpI7HZBqKh/wCHTs4uJ87fbiR7PU1NFqzQNYxu2+XqRYCorpQMXyfLGL+GWPHHHN5Vc0fS0OrdBd79kOtvJrf4itlA6sYztnYcB5rzLWbXut0ldsRNJS4hsMZtLI3gZH5+AsMeOazauOu0nP8AxVSC53/baW2hgZwaxpwsiocYsJQL/wBJ/dXyn5RzsMLWZDG+fHzTh8brcG59ruSZLKS5ztm1ySADf/hUtONkdvHvK83Uu38qsKHSTgIjfNww7ualv3WGaydKVF8xngBfIBZ452xWl0b6VdS6VpJGnA1DIni+ccp3br88HX8AvrV+Baefwn9PuPuvj/U6lM2kKRkbfidV09seAkaSfAAnwX1/UO+Huc0+TgV7WaydctXGaSo5KeSwL23ifbGKYdR/gc+y6+S6mCSmmfE+7JIZHMeASLOabH2X2dtL5z/9QGhxBpFk7RZtZDd3/wA0R2Xn0mP7qpHHUGsc0dr7EgH5JWbQPZhYr6A6IHiWjM7af+GbK82jbK50MuzgZY2OxYMbZ427AV5Z0Z9GMmkHNnq2uipQbhpu2Sq7G8Ws5u8uY+i6eJsbGsYA1rGhrGtFmtaBYADgLIVLsJhiT9pAcntPSKxRdTXSEBXRHtJsg2hY5HNSmNNMabExXq6Zsrdl4uMxwLSMnNPA9qzo5nRPEcxvtYQzWsJcOq4cJAPO1xyWuWFV6yjbKxzJBdrhjzBGIIPAg2IKlm/ZvjvPV+xWlXwud0ZUPa98ExvJEAQ+1t/C4kNk77gtd2i+RC6ILLXUylQhCIjg6o+keyc5Ng6o+keyWQ2UgYUx7wBcmwGZTXyhUJ5Ns/0jLtPNa5m1LWTU1k9W4tjDqeAEgyHCpntnsD/tMPzH4jyGat0dE2NgawWAyHuScyScSTmrbI1IGLvOZGLUbY1K1ikaxStjS2I5nXbQgqqV7Txjexx+Vrhg7+1wa7wK+W9I074ZHxyCz43lr28nA8Oz9F9nbrDHjn3LyDpc6N3Tg1VG28jG2ewZyxjL+4cDxGHALn1da5eFioNrYf7JhJJxTmxkGxFiDYgixBGYI4LZodX3vxcWsbzc4LLTKp4HSODWNLnONg1oJJW5qlqdUaTqNzCA1rLGed2McDL4kkZnA2HHuxXWak6ky1Uj2QOLYiA2oqbWAZe5Y3iSeXZjhn6ppKtpNBUHwMAjB2YYh+JW1Fs3HiMLk8hysCon0Xoun0TSCGma3LaBkcA6ok4zTu+XkPILjNI6V0bTyOqagmvqnYl77bplsmxsvYMHALidL6aqK0ufUynakN9lps2McGgfZc7WsLX2ORxss9Xxmq7TTvSPJVtAjDYmWsGNsLeS42aq2jdzr88VVErWA2IGJNr3z5J9NDJUHZhgklJ4MjLvYXC4e+r9gk0gtiVKyRdHonou0jP1qeOEfPPL7MaSf9K6/RXQlGLGrqnONxdkLNlndd1/YLf0LYa8pqaxo+G/a62PcMEUOr9VXv8A8LTyyDABwZ8Hi8/CPEr6J0PqDo2ksY6ZjnNyfLeV1+fx3APcAula8NFmgADIAAAdwC68fB4s6886K+jY6Of/ABNWWun2SIo2m7YA4WLi7i8jDDAY816NV1IAAJxc5oA52xI8gVC+oAVbefHtOxsLNFuqOPif0C7eMRqCe6q1tNFNs76OOTYdtM3kbX7DvmbtA2PaqzqpV5K23FXINgzppqlz0+lmtzICzJ9Ym/lue4J6HYmtHNRu0kBxXBy6dkPVFu8qq+sldm49wwT0r0F+mWjM/dVnazMGTge5eVab0+ymOybySWvsXwbfLbJy+5WTTx1ukcG/y4jxxbGRyv1pPZZvUhj1Kp6TKdkm7BdI8mwbGwvJd8uGF1swawPeAdkNuAbOxLew2wuuJ1d1WipBdg2n2sZXD4u5o/KO5dJDCVzvS43G6RkPEeDVMyqefzeQH7LOpweKvRtU0xLugXh5uXNaWhxOTSQSLZcAtYLPiC0AopUIQgjg6o+keySoSwdUfSPZRVr7AeKkFeQqtO4RRue7KNjnOtnZoufZMmlU8EjJ43RvzcxzHD5muFjbzW+esSx4npfparHn/DRxQt4bbd7Jbhck7N/BamielaqFHvJaaOZzKgQueyUxAksL2ks2SBgDxWJprouroXkRxb5jT8EkZaS5oyLmEgg9mKz26n6QLDEaao2HyMe5u4cBtsDg0g9zym3fuZHoWhulsPN6ijdHGJI2PmjnZKIjJtbJc2wNvhccOS9TZkvEtWdQqoRyRvp3NjmMZdtSsjcHM2rHifzEZL2ylj2WNac2taCedha6zq3mIK8vDDu7bWw7d7XV3n5b8gqurtPOyANqnbb9p3xEtLtk5bRAAJzy4WHatN4FjfLiomTW617E2a4i1+QPIqf1Mc1p3o5oKyXeyQ7Mh60kTzGX/UBgT22umU3Rro9lv5TnW+aaS3iARddcXgKN04WpprPZSxsaIYWBkUfWawBoN8dgW8ye3twx9adVYNJPgdVZUu83ce9LGkv2Llwba9tgZHiVsx1AaXN47RcD8wcb/Y4eXNQVMjXZrpzymuO1m1Bo3Uz2QbuGawMUrcSHA5HO4OIK53RvRBTmzquomlPEM2Y2HzBP3C9CkgYjeAZLXjPyazNGag6Mp7bFJG4j80pdKb/3kj7LpItmMbLAGgZNaA1oHYAs01QUb6wc1ciNUzpjp1jSaQA4rPqdYom5vb3A3PkE0dI6oUL6sLjanWxv5Wud9gsyfWGZ/VAaO65+6nnFx3klaBiT+wWZV6xRMzeO4Yn7LiZHSyddzj2Xw8gkbQlYvyGNys1tJ/DYT2uwHlmsmXT8j+s4tH9LcPPEoZo7mpG6PCz51cRRVDHHF473E/qrZraeMDeTxNv80jRdDKAKZtA04Ft+8XV8zFQ6y0INhOHu4NijkkJ7tlq0qWp3guyF7eW8s0kc9kEkeNinU9A1nVaB3NA9loU8SedMYlFqrFvHSyN23ve55LsQCTewGQAw8l09NCGjAJ8UKsxxWWFSRBWo2qOKNW4mIJImK1ExMiYrkbEDo2KymNCegEIQgjg6o+keyr6QyHirEHVH0j2VfSOQ8VIMicrPkONxw4q9OqEqolj05JHn8Q+/mrcetTPzXHeMPMLCmCgMF0vck2k531HVN1mhP52+YThrAw9UgnkDcrP0PqtG5ofO3aJxDCfhDeFwMyukp6RkYtG1rRya0NH2V57lm4lllxAakvaC0OxGRaQe43VeXfOuBx4OtY94Wo5wGeHeojMDkCe4YeZwWp1/GcrEMNSP8u3Abbrgdht9j5qlWmojBcW3a0EuLXXsBxsbLpXXPIfc/ooXxDPM8yteVs9E/rz6p1mYM3WLew3B7lRk12jGZ8gSuq1i1bjqASwBsgGBGTjyK8vr9FGN5bI0tI4EWv2jmFxnydzrx6jteec3lvv12bwDj4Ae6rS64uPVYfF37LIjomq1HSDkunnXPEr9Zp3dVrR5lQP0jUv/ADkfSAFdipRyVtlN2LPlVYv8NI/rOce8kqePRi2mU6lbEoMmPRoCsx0gGQWi2NSCFBntplI2nWg2BSNpuxBninUjadaTKQqZtGgy2wKVsS0xSKVtMEGayFTxwrQZTjkpmwoK8TFYaxSNiUrY0BG1WI2ojjVmONA+NisxtTY2KYIBKhCAQhCCODqj6R7KCvGA8VPB1R9I9lHVDAeKkGNOxUJWrXmYqMsaoyntU+i4g6eNpy+J3eWi4/52KR8at6BaBKbgX2Dsm2IxxA78PJc/k485n+N8deN3/XR5Ku+UnI2HPie7l3p7yqsZ+Edw81355cj8BjbHmcT5lKZVESmldZzESGRNLkxIVcEcwWZpfRkdSzYkGV9h460Z5j9uK1XKCSwBJwAFyTkEo8trNHvp5DHJn+Vw6r28HBTQR3W3p+obUyNEYu2Pa+P5ibXt2YIp6LsXn6k301FCGAq5HTFacVIArTIFFZTaMqeOjWmI09saCgyjUraVXg0Jwagptp+xSthVkMTgxBXESeI1OGJwYggEaeI1OGJ4YggEakEanDE4NQQtjUrI1I1ikaxAjWKdjUNYpWhArQnJEqAQhCAQhCCODqj6R7JZRdJB1R9I9k8qQU5I1UlhWk9qie1UY0sChjuxwcOB8xyWw+JV306CzDVNeMDjy4hIBmO248cfe6oPpFG5kgyc7zv7rc7xMaRCQhc1pClrHG8VS9v9JZGR4HZuPusSbROknZ1L7cxKW+wC19RMd682zIA5k2CzKjT9Mw7Lp49oZta7bcO8MuQuL/6CllN6iZz+YLnPPm5b+i9UY4G2Y0DwzPMnip9RcTzaxh34EbncnP8Ahb5Z+yzpo5pz/NdccGDBg8OPiuhi0WG5BWG0azerTGBT6OA4K8ylAWoKVPFMsqzhAniFaIpk4U6DPEKXdrQ3CXcIM8Rp4iV7cJRCgpiFOESuiFOEKCmI07dq2Ik4RoKjYlIIla3acGIKoiT2xqxsJbIIRGnhikshAgCVKhAIQhAIQhAIQhBHB1R9I9lIo4OqPpHspFIGkJC1PQqIt2k3SmQggMISGAKwhBW/hwl3AVhCCtuEu4VhCCvuUu5U6EEO5S7pSoQR7tG7UiEEe7RuwpEII9hLsJ6EDNlLZOQgSyLJUIEslQhAIQhAIQhAIQhAIQhAIQhAIQhBHB1R9I9lIhCkAhCFQIQhAIQhAIQhAIQhAIQhAIQhAIQhAIQhAIQhAIQhAIQhAIQhAIQhAIQhAIQhAIQhAIQhAIQh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4" name="irc_mi" descr="https://charoninstitute.files.wordpress.com/2012/07/aptera.jpg?w=627"/>
          <p:cNvPicPr/>
          <p:nvPr/>
        </p:nvPicPr>
        <p:blipFill>
          <a:blip r:embed="rId2">
            <a:extLst>
              <a:ext uri="{28A0092B-C50C-407E-A947-70E740481C1C}">
                <a14:useLocalDpi xmlns:a14="http://schemas.microsoft.com/office/drawing/2010/main" val="0"/>
              </a:ext>
            </a:extLst>
          </a:blip>
          <a:srcRect/>
          <a:stretch>
            <a:fillRect/>
          </a:stretch>
        </p:blipFill>
        <p:spPr bwMode="auto">
          <a:xfrm>
            <a:off x="5848104" y="4975181"/>
            <a:ext cx="2596516" cy="1493519"/>
          </a:xfrm>
          <a:prstGeom prst="rect">
            <a:avLst/>
          </a:prstGeom>
          <a:noFill/>
          <a:ln>
            <a:noFill/>
          </a:ln>
        </p:spPr>
      </p:pic>
      <p:pic>
        <p:nvPicPr>
          <p:cNvPr id="17412" name="Picture 4" descr="http://upload.wikimedia.org/wikipedia/commons/3/3d/Selidi_pod_shubo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520" y="1435241"/>
            <a:ext cx="2137097" cy="1606723"/>
          </a:xfrm>
          <a:prstGeom prst="rect">
            <a:avLst/>
          </a:prstGeom>
          <a:noFill/>
          <a:extLst>
            <a:ext uri="{909E8E84-426E-40DD-AFC4-6F175D3DCCD1}">
              <a14:hiddenFill xmlns:a14="http://schemas.microsoft.com/office/drawing/2010/main">
                <a:solidFill>
                  <a:srgbClr val="FFFFFF"/>
                </a:solidFill>
              </a14:hiddenFill>
            </a:ext>
          </a:extLst>
        </p:spPr>
      </p:pic>
      <p:sp>
        <p:nvSpPr>
          <p:cNvPr id="3" name="Szövegdoboz 2"/>
          <p:cNvSpPr txBox="1"/>
          <p:nvPr/>
        </p:nvSpPr>
        <p:spPr>
          <a:xfrm>
            <a:off x="6808205" y="2725094"/>
            <a:ext cx="2044149" cy="338554"/>
          </a:xfrm>
          <a:prstGeom prst="rect">
            <a:avLst/>
          </a:prstGeom>
          <a:noFill/>
        </p:spPr>
        <p:txBody>
          <a:bodyPr wrap="none" rtlCol="0">
            <a:spAutoFit/>
          </a:bodyPr>
          <a:lstStyle/>
          <a:p>
            <a:r>
              <a:rPr lang="hu-HU" sz="1600" i="1" dirty="0" smtClean="0">
                <a:solidFill>
                  <a:srgbClr val="0070C0"/>
                </a:solidFill>
              </a:rPr>
              <a:t>„Hering pongyolában”</a:t>
            </a:r>
            <a:endParaRPr lang="hu-HU" sz="1600" i="1" dirty="0">
              <a:solidFill>
                <a:srgbClr val="0070C0"/>
              </a:solidFill>
            </a:endParaRPr>
          </a:p>
        </p:txBody>
      </p:sp>
    </p:spTree>
    <p:extLst>
      <p:ext uri="{BB962C8B-B14F-4D97-AF65-F5344CB8AC3E}">
        <p14:creationId xmlns:p14="http://schemas.microsoft.com/office/powerpoint/2010/main" val="3748072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2411730" y="441327"/>
            <a:ext cx="3790950" cy="442594"/>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Gondolkodás</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82879" y="929700"/>
            <a:ext cx="6915037" cy="5909310"/>
          </a:xfrm>
          <a:prstGeom prst="rect">
            <a:avLst/>
          </a:prstGeom>
        </p:spPr>
        <p:txBody>
          <a:bodyPr wrap="square">
            <a:spAutoFit/>
          </a:bodyPr>
          <a:lstStyle/>
          <a:p>
            <a:r>
              <a:rPr lang="hu-HU" b="1" i="1" dirty="0">
                <a:solidFill>
                  <a:srgbClr val="0070C0"/>
                </a:solidFill>
                <a:latin typeface="Arial" panose="020B0604020202020204" pitchFamily="34" charset="0"/>
                <a:cs typeface="Arial" panose="020B0604020202020204" pitchFamily="34" charset="0"/>
              </a:rPr>
              <a:t>A gondolkodás</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is, mint az </a:t>
            </a:r>
            <a:r>
              <a:rPr lang="hu-HU" dirty="0" smtClean="0">
                <a:solidFill>
                  <a:srgbClr val="0070C0"/>
                </a:solidFill>
                <a:latin typeface="Arial" panose="020B0604020202020204" pitchFamily="34" charset="0"/>
                <a:cs typeface="Arial" panose="020B0604020202020204" pitchFamily="34" charset="0"/>
              </a:rPr>
              <a:t>ember  megismerőtevékenységének </a:t>
            </a:r>
            <a:r>
              <a:rPr lang="hu-HU" dirty="0">
                <a:solidFill>
                  <a:srgbClr val="0070C0"/>
                </a:solidFill>
                <a:latin typeface="Arial" panose="020B0604020202020204" pitchFamily="34" charset="0"/>
                <a:cs typeface="Arial" panose="020B0604020202020204" pitchFamily="34" charset="0"/>
              </a:rPr>
              <a:t>legmagasabb foka, feltételezi az aktív értelmi tevékenységen </a:t>
            </a:r>
            <a:r>
              <a:rPr lang="hu-HU" dirty="0" smtClean="0">
                <a:solidFill>
                  <a:srgbClr val="0070C0"/>
                </a:solidFill>
                <a:latin typeface="Arial" panose="020B0604020202020204" pitchFamily="34" charset="0"/>
                <a:cs typeface="Arial" panose="020B0604020202020204" pitchFamily="34" charset="0"/>
              </a:rPr>
              <a:t>alapuló:</a:t>
            </a:r>
          </a:p>
          <a:p>
            <a:endParaRPr lang="hu-HU" dirty="0">
              <a:solidFill>
                <a:srgbClr val="0070C0"/>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megértést és</a:t>
            </a: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feladatmegoldást</a:t>
            </a:r>
            <a:r>
              <a:rPr lang="hu-HU" dirty="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r>
              <a:rPr lang="hu-HU" dirty="0">
                <a:solidFill>
                  <a:srgbClr val="0070C0"/>
                </a:solidFill>
                <a:latin typeface="Arial" panose="020B0604020202020204" pitchFamily="34" charset="0"/>
                <a:cs typeface="Arial" panose="020B0604020202020204" pitchFamily="34" charset="0"/>
              </a:rPr>
              <a:t>A gondolkodás szoros </a:t>
            </a:r>
            <a:r>
              <a:rPr lang="hu-HU" b="1" dirty="0">
                <a:solidFill>
                  <a:srgbClr val="0070C0"/>
                </a:solidFill>
                <a:latin typeface="Arial" panose="020B0604020202020204" pitchFamily="34" charset="0"/>
                <a:cs typeface="Arial" panose="020B0604020202020204" pitchFamily="34" charset="0"/>
              </a:rPr>
              <a:t>kapcsolatban </a:t>
            </a:r>
            <a:r>
              <a:rPr lang="hu-HU" dirty="0">
                <a:solidFill>
                  <a:srgbClr val="0070C0"/>
                </a:solidFill>
                <a:latin typeface="Arial" panose="020B0604020202020204" pitchFamily="34" charset="0"/>
                <a:cs typeface="Arial" panose="020B0604020202020204" pitchFamily="34" charset="0"/>
              </a:rPr>
              <a:t>van</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beszéddel.</a:t>
            </a:r>
            <a:r>
              <a:rPr lang="hu-HU" dirty="0">
                <a:solidFill>
                  <a:srgbClr val="0070C0"/>
                </a:solidFill>
                <a:latin typeface="Arial" panose="020B0604020202020204" pitchFamily="34" charset="0"/>
                <a:cs typeface="Arial" panose="020B0604020202020204" pitchFamily="34" charset="0"/>
              </a:rPr>
              <a:t> Amikor gondolunk valamire, akkor az azt jelképező szó kimondásának művelete is </a:t>
            </a:r>
            <a:r>
              <a:rPr lang="hu-HU" dirty="0" smtClean="0">
                <a:solidFill>
                  <a:srgbClr val="0070C0"/>
                </a:solidFill>
                <a:latin typeface="Arial" panose="020B0604020202020204" pitchFamily="34" charset="0"/>
                <a:cs typeface="Arial" panose="020B0604020202020204" pitchFamily="34" charset="0"/>
              </a:rPr>
              <a:t>megjelenik</a:t>
            </a:r>
          </a:p>
          <a:p>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charset="0"/>
              </a:rPr>
              <a:t>A gondolkodás folyamatában </a:t>
            </a:r>
            <a:r>
              <a:rPr lang="hu-HU" b="1" dirty="0" smtClean="0">
                <a:solidFill>
                  <a:srgbClr val="0070C0"/>
                </a:solidFill>
                <a:latin typeface="Arial" charset="0"/>
              </a:rPr>
              <a:t>logikai műveleteket </a:t>
            </a:r>
            <a:r>
              <a:rPr lang="hu-HU" dirty="0" smtClean="0">
                <a:solidFill>
                  <a:srgbClr val="0070C0"/>
                </a:solidFill>
                <a:latin typeface="Arial" charset="0"/>
              </a:rPr>
              <a:t>végzünk</a:t>
            </a:r>
            <a:r>
              <a:rPr lang="hu-HU" b="1" dirty="0" smtClean="0">
                <a:solidFill>
                  <a:srgbClr val="0070C0"/>
                </a:solidFill>
                <a:latin typeface="Arial" charset="0"/>
              </a:rPr>
              <a:t> </a:t>
            </a:r>
            <a:r>
              <a:rPr lang="hu-HU" b="1" dirty="0" smtClean="0">
                <a:solidFill>
                  <a:srgbClr val="C00000"/>
                </a:solidFill>
                <a:latin typeface="Arial" charset="0"/>
              </a:rPr>
              <a:t>(elemzés, probléma megoldása, szabályalkotás). </a:t>
            </a:r>
          </a:p>
          <a:p>
            <a:endParaRPr lang="hu-HU" b="1" dirty="0">
              <a:solidFill>
                <a:srgbClr val="C00000"/>
              </a:solidFill>
              <a:latin typeface="Arial" charset="0"/>
            </a:endParaRPr>
          </a:p>
          <a:p>
            <a:r>
              <a:rPr lang="hu-HU" dirty="0">
                <a:solidFill>
                  <a:srgbClr val="0070C0"/>
                </a:solidFill>
                <a:latin typeface="Arial" panose="020B0604020202020204" pitchFamily="34" charset="0"/>
                <a:cs typeface="Arial" panose="020B0604020202020204" pitchFamily="34" charset="0"/>
              </a:rPr>
              <a:t>A gondolkodás </a:t>
            </a:r>
            <a:r>
              <a:rPr lang="hu-HU" b="1" dirty="0">
                <a:solidFill>
                  <a:srgbClr val="0070C0"/>
                </a:solidFill>
                <a:latin typeface="Arial" panose="020B0604020202020204" pitchFamily="34" charset="0"/>
                <a:cs typeface="Arial" panose="020B0604020202020204" pitchFamily="34" charset="0"/>
              </a:rPr>
              <a:t>tudatos irányítottsága </a:t>
            </a:r>
            <a:r>
              <a:rPr lang="hu-HU" dirty="0">
                <a:solidFill>
                  <a:srgbClr val="0070C0"/>
                </a:solidFill>
                <a:latin typeface="Arial" panose="020B0604020202020204" pitchFamily="34" charset="0"/>
                <a:cs typeface="Arial" panose="020B0604020202020204" pitchFamily="34" charset="0"/>
              </a:rPr>
              <a:t>szempontjából </a:t>
            </a:r>
            <a:r>
              <a:rPr lang="hu-HU" dirty="0" smtClean="0">
                <a:solidFill>
                  <a:srgbClr val="0070C0"/>
                </a:solidFill>
                <a:latin typeface="Arial" panose="020B0604020202020204" pitchFamily="34" charset="0"/>
                <a:cs typeface="Arial" panose="020B0604020202020204" pitchFamily="34" charset="0"/>
              </a:rPr>
              <a:t>megkülönböztetünk:</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asszociatív </a:t>
            </a:r>
            <a:r>
              <a:rPr lang="hu-HU" i="1" dirty="0">
                <a:solidFill>
                  <a:srgbClr val="0070C0"/>
                </a:solidFill>
                <a:latin typeface="Arial" panose="020B0604020202020204" pitchFamily="34" charset="0"/>
                <a:cs typeface="Arial" panose="020B0604020202020204" pitchFamily="34" charset="0"/>
              </a:rPr>
              <a:t>(összefüggés-kereső</a:t>
            </a:r>
            <a:r>
              <a:rPr lang="hu-HU" i="1"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megértést </a:t>
            </a:r>
            <a:r>
              <a:rPr lang="hu-HU" i="1" dirty="0">
                <a:solidFill>
                  <a:srgbClr val="0070C0"/>
                </a:solidFill>
                <a:latin typeface="Arial" panose="020B0604020202020204" pitchFamily="34" charset="0"/>
                <a:cs typeface="Arial" panose="020B0604020202020204" pitchFamily="34" charset="0"/>
              </a:rPr>
              <a:t>szolgáló és </a:t>
            </a: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problémamegoldó </a:t>
            </a:r>
            <a:r>
              <a:rPr lang="hu-HU" i="1" dirty="0">
                <a:solidFill>
                  <a:srgbClr val="0070C0"/>
                </a:solidFill>
                <a:latin typeface="Arial" panose="020B0604020202020204" pitchFamily="34" charset="0"/>
                <a:cs typeface="Arial" panose="020B0604020202020204" pitchFamily="34" charset="0"/>
              </a:rPr>
              <a:t>gondolkodást.</a:t>
            </a:r>
            <a:endParaRPr lang="hu-HU" dirty="0">
              <a:solidFill>
                <a:srgbClr val="0070C0"/>
              </a:solidFill>
              <a:latin typeface="Arial" panose="020B0604020202020204" pitchFamily="34" charset="0"/>
              <a:cs typeface="Arial" panose="020B0604020202020204" pitchFamily="34" charset="0"/>
            </a:endParaRPr>
          </a:p>
          <a:p>
            <a:endParaRPr lang="hu-HU" b="1" dirty="0" smtClean="0">
              <a:solidFill>
                <a:srgbClr val="C00000"/>
              </a:solidFill>
              <a:latin typeface="Arial" charset="0"/>
            </a:endParaRPr>
          </a:p>
          <a:p>
            <a:endParaRPr lang="hu-HU" dirty="0"/>
          </a:p>
        </p:txBody>
      </p:sp>
      <p:pic>
        <p:nvPicPr>
          <p:cNvPr id="5" name="Tartalom helye 3" descr="gondolkodo"/>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964076" y="1325396"/>
            <a:ext cx="1615440" cy="1844675"/>
          </a:xfrm>
          <a:prstGeom prst="rect">
            <a:avLst/>
          </a:prstGeom>
          <a:noFill/>
        </p:spPr>
      </p:pic>
      <p:pic>
        <p:nvPicPr>
          <p:cNvPr id="9220" name="Picture 4" descr="https://encrypted-tbn3.gstatic.com/images?q=tbn:ANd9GcQXFjI81YoYkeULmKqNWppwYutCZOhqQbP8tqFxN8SF8Aq_Tt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516" y="4573493"/>
            <a:ext cx="1759547" cy="1759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14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6846"/>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XXI. sz. kompetencia fogalma, elemei (I/3.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74895" y="1181106"/>
            <a:ext cx="7835774" cy="923330"/>
          </a:xfrm>
          <a:prstGeom prst="rect">
            <a:avLst/>
          </a:prstGeom>
        </p:spPr>
        <p:txBody>
          <a:bodyPr wrap="square">
            <a:spAutoFit/>
          </a:bodyPr>
          <a:lstStyle/>
          <a:p>
            <a:r>
              <a:rPr lang="hu-HU" b="1" dirty="0" smtClean="0">
                <a:solidFill>
                  <a:srgbClr val="0070C0"/>
                </a:solidFill>
                <a:latin typeface="Arial" panose="020B0604020202020204" pitchFamily="34" charset="0"/>
                <a:cs typeface="Arial" panose="020B0604020202020204" pitchFamily="34" charset="0"/>
              </a:rPr>
              <a:t>Kompetencia:</a:t>
            </a:r>
            <a:r>
              <a:rPr lang="hu-HU" dirty="0" smtClean="0">
                <a:solidFill>
                  <a:srgbClr val="0070C0"/>
                </a:solidFill>
                <a:latin typeface="Arial" panose="020B0604020202020204" pitchFamily="34" charset="0"/>
                <a:cs typeface="Arial" panose="020B0604020202020204" pitchFamily="34" charset="0"/>
              </a:rPr>
              <a:t> Azon elvárható </a:t>
            </a:r>
            <a:r>
              <a:rPr lang="hu-HU" u="sng" dirty="0" smtClean="0">
                <a:solidFill>
                  <a:srgbClr val="0070C0"/>
                </a:solidFill>
                <a:latin typeface="Arial" panose="020B0604020202020204" pitchFamily="34" charset="0"/>
                <a:cs typeface="Arial" panose="020B0604020202020204" pitchFamily="34" charset="0"/>
              </a:rPr>
              <a:t>ismeretek, képességek, magatartási </a:t>
            </a:r>
            <a:r>
              <a:rPr lang="hu-HU" dirty="0" smtClean="0">
                <a:solidFill>
                  <a:srgbClr val="0070C0"/>
                </a:solidFill>
                <a:latin typeface="Arial" panose="020B0604020202020204" pitchFamily="34" charset="0"/>
                <a:cs typeface="Arial" panose="020B0604020202020204" pitchFamily="34" charset="0"/>
              </a:rPr>
              <a:t>és </a:t>
            </a:r>
            <a:r>
              <a:rPr lang="hu-HU" u="sng" dirty="0" smtClean="0">
                <a:solidFill>
                  <a:srgbClr val="0070C0"/>
                </a:solidFill>
                <a:latin typeface="Arial" panose="020B0604020202020204" pitchFamily="34" charset="0"/>
                <a:cs typeface="Arial" panose="020B0604020202020204" pitchFamily="34" charset="0"/>
              </a:rPr>
              <a:t>viselkedési</a:t>
            </a:r>
            <a:r>
              <a:rPr lang="hu-HU" dirty="0" smtClean="0">
                <a:solidFill>
                  <a:srgbClr val="0070C0"/>
                </a:solidFill>
                <a:latin typeface="Arial" panose="020B0604020202020204" pitchFamily="34" charset="0"/>
                <a:cs typeface="Arial" panose="020B0604020202020204" pitchFamily="34" charset="0"/>
              </a:rPr>
              <a:t> jegyek összessége, mely által a személy képes lesz egy adott feladat eredményes teljesítésére. </a:t>
            </a:r>
            <a:r>
              <a:rPr lang="hu-HU" i="1" dirty="0" smtClean="0">
                <a:solidFill>
                  <a:srgbClr val="0070C0"/>
                </a:solidFill>
                <a:latin typeface="Arial" panose="020B0604020202020204" pitchFamily="34" charset="0"/>
                <a:cs typeface="Arial" panose="020B0604020202020204" pitchFamily="34" charset="0"/>
              </a:rPr>
              <a:t>(</a:t>
            </a:r>
            <a:r>
              <a:rPr lang="hu-HU" i="1" dirty="0" err="1" smtClean="0">
                <a:solidFill>
                  <a:srgbClr val="0070C0"/>
                </a:solidFill>
                <a:latin typeface="Arial" panose="020B0604020202020204" pitchFamily="34" charset="0"/>
                <a:cs typeface="Arial" panose="020B0604020202020204" pitchFamily="34" charset="0"/>
              </a:rPr>
              <a:t>vmire</a:t>
            </a:r>
            <a:r>
              <a:rPr lang="hu-HU" i="1" dirty="0" smtClean="0">
                <a:solidFill>
                  <a:srgbClr val="0070C0"/>
                </a:solidFill>
                <a:latin typeface="Arial" panose="020B0604020202020204" pitchFamily="34" charset="0"/>
                <a:cs typeface="Arial" panose="020B0604020202020204" pitchFamily="34" charset="0"/>
              </a:rPr>
              <a:t> való </a:t>
            </a:r>
            <a:r>
              <a:rPr lang="hu-HU" b="1" i="1" dirty="0" smtClean="0">
                <a:solidFill>
                  <a:srgbClr val="0070C0"/>
                </a:solidFill>
                <a:latin typeface="Arial" panose="020B0604020202020204" pitchFamily="34" charset="0"/>
                <a:cs typeface="Arial" panose="020B0604020202020204" pitchFamily="34" charset="0"/>
              </a:rPr>
              <a:t>alkalmasságot</a:t>
            </a:r>
            <a:r>
              <a:rPr lang="hu-HU" i="1" dirty="0" smtClean="0">
                <a:solidFill>
                  <a:srgbClr val="0070C0"/>
                </a:solidFill>
                <a:latin typeface="Arial" panose="020B0604020202020204" pitchFamily="34" charset="0"/>
                <a:cs typeface="Arial" panose="020B0604020202020204" pitchFamily="34" charset="0"/>
              </a:rPr>
              <a:t> jelent)</a:t>
            </a:r>
          </a:p>
        </p:txBody>
      </p:sp>
      <p:sp>
        <p:nvSpPr>
          <p:cNvPr id="4" name="Szövegdoboz 3"/>
          <p:cNvSpPr txBox="1"/>
          <p:nvPr/>
        </p:nvSpPr>
        <p:spPr>
          <a:xfrm>
            <a:off x="552262" y="2227153"/>
            <a:ext cx="7353873" cy="1200329"/>
          </a:xfrm>
          <a:prstGeom prst="rect">
            <a:avLst/>
          </a:prstGeom>
          <a:noFill/>
        </p:spPr>
        <p:txBody>
          <a:bodyPr wrap="none" rtlCol="0">
            <a:spAutoFit/>
          </a:bodyPr>
          <a:lstStyle/>
          <a:p>
            <a:r>
              <a:rPr lang="hu-HU" dirty="0" smtClean="0">
                <a:solidFill>
                  <a:srgbClr val="0070C0"/>
                </a:solidFill>
              </a:rPr>
              <a:t>A kompetencia alapú oktatás </a:t>
            </a:r>
            <a:r>
              <a:rPr lang="hu-HU" b="1" dirty="0" smtClean="0">
                <a:solidFill>
                  <a:srgbClr val="0070C0"/>
                </a:solidFill>
              </a:rPr>
              <a:t>teljesítményalapú</a:t>
            </a:r>
            <a:r>
              <a:rPr lang="hu-HU" dirty="0" smtClean="0">
                <a:solidFill>
                  <a:srgbClr val="0070C0"/>
                </a:solidFill>
              </a:rPr>
              <a:t> kimeneti követelményeiben </a:t>
            </a:r>
          </a:p>
          <a:p>
            <a:r>
              <a:rPr lang="hu-HU" dirty="0" smtClean="0">
                <a:solidFill>
                  <a:srgbClr val="0070C0"/>
                </a:solidFill>
              </a:rPr>
              <a:t>már szerepel a</a:t>
            </a:r>
            <a:r>
              <a:rPr lang="hu-HU" dirty="0" smtClean="0">
                <a:solidFill>
                  <a:srgbClr val="0070C0"/>
                </a:solidFill>
              </a:rPr>
              <a:t>:</a:t>
            </a:r>
            <a:endParaRPr lang="hu-HU" dirty="0" smtClean="0">
              <a:solidFill>
                <a:srgbClr val="0070C0"/>
              </a:solidFill>
            </a:endParaRPr>
          </a:p>
          <a:p>
            <a:r>
              <a:rPr lang="hu-HU" dirty="0" smtClean="0">
                <a:solidFill>
                  <a:srgbClr val="C00000"/>
                </a:solidFill>
              </a:rPr>
              <a:t>Tudás →képesség → attitűd → önállóság és felelősségvállalás</a:t>
            </a:r>
            <a:r>
              <a:rPr lang="hu-HU" dirty="0" smtClean="0"/>
              <a:t> </a:t>
            </a:r>
          </a:p>
          <a:p>
            <a:r>
              <a:rPr lang="hu-HU" dirty="0" smtClean="0">
                <a:solidFill>
                  <a:srgbClr val="0070C0"/>
                </a:solidFill>
              </a:rPr>
              <a:t>jellemzők</a:t>
            </a:r>
            <a:r>
              <a:rPr lang="hu-HU" dirty="0" smtClean="0"/>
              <a:t>.</a:t>
            </a:r>
            <a:endParaRPr lang="hu-HU" dirty="0"/>
          </a:p>
        </p:txBody>
      </p:sp>
      <p:sp>
        <p:nvSpPr>
          <p:cNvPr id="5" name="Szövegdoboz 4"/>
          <p:cNvSpPr txBox="1"/>
          <p:nvPr/>
        </p:nvSpPr>
        <p:spPr>
          <a:xfrm>
            <a:off x="503737" y="3995678"/>
            <a:ext cx="7807344" cy="2585323"/>
          </a:xfrm>
          <a:prstGeom prst="rect">
            <a:avLst/>
          </a:prstGeom>
          <a:noFill/>
        </p:spPr>
        <p:txBody>
          <a:bodyPr wrap="square" rtlCol="0">
            <a:spAutoFit/>
          </a:bodyPr>
          <a:lstStyle/>
          <a:p>
            <a:r>
              <a:rPr lang="hu-HU" b="1" i="1" dirty="0" smtClean="0">
                <a:solidFill>
                  <a:srgbClr val="0070C0"/>
                </a:solidFill>
              </a:rPr>
              <a:t>Kulcskompetencián</a:t>
            </a:r>
            <a:r>
              <a:rPr lang="hu-HU" dirty="0" smtClean="0">
                <a:solidFill>
                  <a:srgbClr val="0070C0"/>
                </a:solidFill>
              </a:rPr>
              <a:t> </a:t>
            </a:r>
            <a:r>
              <a:rPr lang="hu-HU" dirty="0" smtClean="0">
                <a:solidFill>
                  <a:srgbClr val="0070C0"/>
                </a:solidFill>
              </a:rPr>
              <a:t>azokat a személyiségre jellemző </a:t>
            </a:r>
          </a:p>
          <a:p>
            <a:r>
              <a:rPr lang="hu-HU" dirty="0" smtClean="0">
                <a:solidFill>
                  <a:srgbClr val="C00000"/>
                </a:solidFill>
              </a:rPr>
              <a:t>képességeket, tudásokat, tapasztalatokat</a:t>
            </a:r>
            <a:r>
              <a:rPr lang="hu-HU" dirty="0" smtClean="0"/>
              <a:t> </a:t>
            </a:r>
            <a:r>
              <a:rPr lang="hu-HU" dirty="0" smtClean="0">
                <a:solidFill>
                  <a:srgbClr val="0070C0"/>
                </a:solidFill>
              </a:rPr>
              <a:t>értjük</a:t>
            </a:r>
            <a:r>
              <a:rPr lang="hu-HU" dirty="0" smtClean="0"/>
              <a:t>, </a:t>
            </a:r>
            <a:r>
              <a:rPr lang="hu-HU" dirty="0" smtClean="0">
                <a:solidFill>
                  <a:srgbClr val="0070C0"/>
                </a:solidFill>
              </a:rPr>
              <a:t>amelyek szükségesek a munkába álláshoz, az élethez, a műveltség </a:t>
            </a:r>
            <a:r>
              <a:rPr lang="hu-HU" dirty="0" smtClean="0">
                <a:solidFill>
                  <a:srgbClr val="0070C0"/>
                </a:solidFill>
              </a:rPr>
              <a:t>megszerzéséhez pl.:</a:t>
            </a:r>
            <a:endParaRPr lang="hu-HU" dirty="0" smtClean="0">
              <a:solidFill>
                <a:srgbClr val="0070C0"/>
              </a:solidFill>
            </a:endParaRPr>
          </a:p>
          <a:p>
            <a:endParaRPr lang="hu-HU" dirty="0" smtClean="0">
              <a:solidFill>
                <a:srgbClr val="0070C0"/>
              </a:solidFill>
            </a:endParaRPr>
          </a:p>
          <a:p>
            <a:pPr marL="285750" indent="-285750">
              <a:buFont typeface="Wingdings" panose="05000000000000000000" pitchFamily="2" charset="2"/>
              <a:buChar char="Ø"/>
            </a:pPr>
            <a:r>
              <a:rPr lang="hu-HU" dirty="0" smtClean="0">
                <a:solidFill>
                  <a:srgbClr val="0070C0"/>
                </a:solidFill>
              </a:rPr>
              <a:t>Kommunikációs kompetencia</a:t>
            </a:r>
          </a:p>
          <a:p>
            <a:pPr marL="285750" indent="-285750">
              <a:buFont typeface="Wingdings" panose="05000000000000000000" pitchFamily="2" charset="2"/>
              <a:buChar char="Ø"/>
            </a:pPr>
            <a:r>
              <a:rPr lang="hu-HU" dirty="0" smtClean="0">
                <a:solidFill>
                  <a:srgbClr val="0070C0"/>
                </a:solidFill>
              </a:rPr>
              <a:t>Együttműködési kompetencia</a:t>
            </a:r>
          </a:p>
          <a:p>
            <a:pPr marL="285750" indent="-285750">
              <a:buFont typeface="Wingdings" panose="05000000000000000000" pitchFamily="2" charset="2"/>
              <a:buChar char="Ø"/>
            </a:pPr>
            <a:r>
              <a:rPr lang="hu-HU" dirty="0" smtClean="0">
                <a:solidFill>
                  <a:srgbClr val="0070C0"/>
                </a:solidFill>
              </a:rPr>
              <a:t>Problémamegoldó kompetencia</a:t>
            </a:r>
          </a:p>
          <a:p>
            <a:pPr marL="285750" indent="-285750">
              <a:buFont typeface="Wingdings" panose="05000000000000000000" pitchFamily="2" charset="2"/>
              <a:buChar char="Ø"/>
            </a:pPr>
            <a:endParaRPr lang="hu-HU" dirty="0">
              <a:solidFill>
                <a:srgbClr val="0070C0"/>
              </a:solidFill>
            </a:endParaRPr>
          </a:p>
          <a:p>
            <a:pPr marL="285750" indent="-285750">
              <a:buFont typeface="Wingdings" panose="05000000000000000000" pitchFamily="2" charset="2"/>
              <a:buChar char="Ø"/>
            </a:pPr>
            <a:endParaRPr lang="hu-HU" dirty="0" smtClean="0">
              <a:solidFill>
                <a:srgbClr val="0070C0"/>
              </a:solidFill>
            </a:endParaRPr>
          </a:p>
        </p:txBody>
      </p:sp>
      <p:pic>
        <p:nvPicPr>
          <p:cNvPr id="10242" name="Picture 2" descr="https://encrypted-tbn2.gstatic.com/images?q=tbn:ANd9GcQP-UfhEvbQbrfUENLQxZ85IpKOw8tlu5UP2B6tv2byBNPPt-yG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9681" y="4963954"/>
            <a:ext cx="2254428" cy="1500220"/>
          </a:xfrm>
          <a:prstGeom prst="rect">
            <a:avLst/>
          </a:prstGeom>
          <a:noFill/>
          <a:extLst>
            <a:ext uri="{909E8E84-426E-40DD-AFC4-6F175D3DCCD1}">
              <a14:hiddenFill xmlns:a14="http://schemas.microsoft.com/office/drawing/2010/main">
                <a:solidFill>
                  <a:srgbClr val="FFFFFF"/>
                </a:solidFill>
              </a14:hiddenFill>
            </a:ext>
          </a:extLst>
        </p:spPr>
      </p:pic>
      <p:pic>
        <p:nvPicPr>
          <p:cNvPr id="8" name="Kép 7" descr="https://encrypted-tbn1.gstatic.com/images?q=tbn:ANd9GcTi5A0EUFhAKWn2fsH4kFeZPn2o3K2pqb_kYhDgqJL0KLF4IdiZYw"/>
          <p:cNvPicPr/>
          <p:nvPr/>
        </p:nvPicPr>
        <p:blipFill>
          <a:blip r:embed="rId4">
            <a:extLst>
              <a:ext uri="{28A0092B-C50C-407E-A947-70E740481C1C}">
                <a14:useLocalDpi xmlns:a14="http://schemas.microsoft.com/office/drawing/2010/main" val="0"/>
              </a:ext>
            </a:extLst>
          </a:blip>
          <a:srcRect/>
          <a:stretch>
            <a:fillRect/>
          </a:stretch>
        </p:blipFill>
        <p:spPr bwMode="auto">
          <a:xfrm>
            <a:off x="6916185" y="2581275"/>
            <a:ext cx="1259093" cy="1619533"/>
          </a:xfrm>
          <a:prstGeom prst="rect">
            <a:avLst/>
          </a:prstGeom>
          <a:noFill/>
          <a:ln>
            <a:noFill/>
          </a:ln>
        </p:spPr>
      </p:pic>
    </p:spTree>
    <p:extLst>
      <p:ext uri="{BB962C8B-B14F-4D97-AF65-F5344CB8AC3E}">
        <p14:creationId xmlns:p14="http://schemas.microsoft.com/office/powerpoint/2010/main" val="618525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21258"/>
          </a:xfrm>
        </p:spPr>
        <p:txBody>
          <a:bodyPr>
            <a:normAutofit fontScale="90000"/>
          </a:bodyPr>
          <a:lstStyle/>
          <a:p>
            <a:pPr algn="ctr"/>
            <a:r>
              <a:rPr lang="hu-HU" sz="2800" b="1" i="1" dirty="0" smtClean="0">
                <a:solidFill>
                  <a:srgbClr val="0070C0"/>
                </a:solidFill>
                <a:latin typeface="Arial" panose="020B0604020202020204" pitchFamily="34" charset="0"/>
                <a:cs typeface="Arial" panose="020B0604020202020204" pitchFamily="34" charset="0"/>
              </a:rPr>
              <a:t>Kommunikációs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91729" y="803259"/>
            <a:ext cx="6961238" cy="2771015"/>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Kommunikációs kompetencia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révén a személy képes arra, hogy két vagy több ember közötti információcserét bonyolítson le</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endPar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Képesség </a:t>
            </a: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arra</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hogy az ember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az érzéseit, gondolatait</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különböző módon a lehető legpontosabban, a szociális normák által elfogadott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módon tudja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kifejezni</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és a címzetthez eljuttatni</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 fő formája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beszéd</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(mint jelrendszer</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 és azt kísérő </a:t>
            </a: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nem szóbeli (nonverbális)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metakommunikáció</a:t>
            </a:r>
            <a:r>
              <a:rPr lang="hu-HU" dirty="0" smtClean="0">
                <a:latin typeface="Arial" panose="020B0604020202020204" pitchFamily="34" charset="0"/>
                <a:ea typeface="Calibri" panose="020F0502020204030204" pitchFamily="34" charset="0"/>
                <a:cs typeface="Times New Roman" panose="02020603050405020304" pitchFamily="18" charset="0"/>
              </a:rPr>
              <a:t>:</a:t>
            </a:r>
          </a:p>
        </p:txBody>
      </p:sp>
      <p:pic>
        <p:nvPicPr>
          <p:cNvPr id="4" name="Kép 3" descr="https://encrypted-tbn1.gstatic.com/images?q=tbn:ANd9GcTTt_LRBgouyZOavh0Gfca16laUyI7urSLnZLNXbm_YF_K3A_pI"/>
          <p:cNvPicPr/>
          <p:nvPr/>
        </p:nvPicPr>
        <p:blipFill>
          <a:blip r:embed="rId3">
            <a:extLst>
              <a:ext uri="{28A0092B-C50C-407E-A947-70E740481C1C}">
                <a14:useLocalDpi xmlns:a14="http://schemas.microsoft.com/office/drawing/2010/main" val="0"/>
              </a:ext>
            </a:extLst>
          </a:blip>
          <a:srcRect/>
          <a:stretch>
            <a:fillRect/>
          </a:stretch>
        </p:blipFill>
        <p:spPr bwMode="auto">
          <a:xfrm>
            <a:off x="7020232" y="1340719"/>
            <a:ext cx="1929119" cy="1402481"/>
          </a:xfrm>
          <a:prstGeom prst="rect">
            <a:avLst/>
          </a:prstGeom>
          <a:noFill/>
          <a:ln>
            <a:noFill/>
          </a:ln>
        </p:spPr>
      </p:pic>
      <p:sp>
        <p:nvSpPr>
          <p:cNvPr id="6" name="Szövegdoboz 5"/>
          <p:cNvSpPr txBox="1"/>
          <p:nvPr/>
        </p:nvSpPr>
        <p:spPr>
          <a:xfrm>
            <a:off x="5279923" y="3908324"/>
            <a:ext cx="3573414" cy="1200329"/>
          </a:xfrm>
          <a:prstGeom prst="rect">
            <a:avLst/>
          </a:prstGeom>
          <a:noFill/>
        </p:spPr>
        <p:txBody>
          <a:bodyPr wrap="none" rtlCol="0">
            <a:spAutoFit/>
          </a:bodyPr>
          <a:lstStyle/>
          <a:p>
            <a:pPr>
              <a:buFont typeface="Wingdings" panose="05000000000000000000" pitchFamily="2" charset="2"/>
              <a:buChar char="Ø"/>
            </a:pPr>
            <a:r>
              <a:rPr lang="hu-HU" altLang="hu-HU" b="1" dirty="0" smtClean="0">
                <a:solidFill>
                  <a:srgbClr val="0070C0"/>
                </a:solidFill>
                <a:latin typeface="Arial" panose="020B0604020202020204" pitchFamily="34" charset="0"/>
                <a:cs typeface="Arial" panose="020B0604020202020204" pitchFamily="34" charset="0"/>
              </a:rPr>
              <a:t>Metakommunikáció során a</a:t>
            </a:r>
            <a:endParaRPr lang="hu-HU" altLang="hu-HU" b="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kézmozdulat</a:t>
            </a: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arckifejezés,(gesztikulálás)</a:t>
            </a:r>
            <a:endParaRPr lang="hu-HU" altLang="hu-HU" dirty="0">
              <a:solidFill>
                <a:srgbClr val="C0000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testtartás</a:t>
            </a:r>
            <a:endParaRPr lang="hu-HU" altLang="hu-HU" b="1" dirty="0">
              <a:solidFill>
                <a:srgbClr val="C00000"/>
              </a:solidFill>
              <a:latin typeface="Arial" panose="020B0604020202020204" pitchFamily="34" charset="0"/>
              <a:cs typeface="Arial" panose="020B0604020202020204" pitchFamily="34" charset="0"/>
            </a:endParaRPr>
          </a:p>
        </p:txBody>
      </p:sp>
      <p:sp>
        <p:nvSpPr>
          <p:cNvPr id="7" name="Szövegdoboz 6"/>
          <p:cNvSpPr txBox="1"/>
          <p:nvPr/>
        </p:nvSpPr>
        <p:spPr>
          <a:xfrm>
            <a:off x="176980" y="3923071"/>
            <a:ext cx="4586748" cy="2585323"/>
          </a:xfrm>
          <a:prstGeom prst="rect">
            <a:avLst/>
          </a:prstGeom>
          <a:noFill/>
        </p:spPr>
        <p:txBody>
          <a:bodyPr wrap="square" rtlCol="0">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kommunikáció</a:t>
            </a:r>
            <a:r>
              <a:rPr lang="hu-HU" dirty="0">
                <a:solidFill>
                  <a:srgbClr val="0070C0"/>
                </a:solidFill>
                <a:latin typeface="Arial" panose="020B0604020202020204" pitchFamily="34" charset="0"/>
                <a:cs typeface="Arial" panose="020B0604020202020204" pitchFamily="34" charset="0"/>
              </a:rPr>
              <a:t> során a (társadalom/csoport) </a:t>
            </a:r>
            <a:r>
              <a:rPr lang="hu-HU" b="1" dirty="0">
                <a:solidFill>
                  <a:srgbClr val="0070C0"/>
                </a:solidFill>
                <a:latin typeface="Arial" panose="020B0604020202020204" pitchFamily="34" charset="0"/>
                <a:cs typeface="Arial" panose="020B0604020202020204" pitchFamily="34" charset="0"/>
              </a:rPr>
              <a:t>szociális normáit </a:t>
            </a:r>
            <a:r>
              <a:rPr lang="hu-HU" dirty="0">
                <a:solidFill>
                  <a:srgbClr val="0070C0"/>
                </a:solidFill>
                <a:latin typeface="Arial" panose="020B0604020202020204" pitchFamily="34" charset="0"/>
                <a:cs typeface="Arial" panose="020B0604020202020204" pitchFamily="34" charset="0"/>
              </a:rPr>
              <a:t>be kell tartani:</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meghallgatjuk </a:t>
            </a:r>
            <a:r>
              <a:rPr lang="hu-HU" dirty="0">
                <a:solidFill>
                  <a:srgbClr val="C00000"/>
                </a:solidFill>
                <a:latin typeface="Arial" panose="020B0604020202020204" pitchFamily="34" charset="0"/>
                <a:cs typeface="Arial" panose="020B0604020202020204" pitchFamily="34" charset="0"/>
              </a:rPr>
              <a:t>a </a:t>
            </a:r>
            <a:r>
              <a:rPr lang="hu-HU" dirty="0" smtClean="0">
                <a:solidFill>
                  <a:srgbClr val="C00000"/>
                </a:solidFill>
                <a:latin typeface="Arial" panose="020B0604020202020204" pitchFamily="34" charset="0"/>
                <a:cs typeface="Arial" panose="020B0604020202020204" pitchFamily="34" charset="0"/>
              </a:rPr>
              <a:t>másikat,</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vágunk egymás </a:t>
            </a:r>
            <a:r>
              <a:rPr lang="hu-HU" dirty="0" smtClean="0">
                <a:solidFill>
                  <a:srgbClr val="C00000"/>
                </a:solidFill>
                <a:latin typeface="Arial" panose="020B0604020202020204" pitchFamily="34" charset="0"/>
                <a:cs typeface="Arial" panose="020B0604020202020204" pitchFamily="34" charset="0"/>
              </a:rPr>
              <a:t>szavába,</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használunk olyan kifejezéseket, </a:t>
            </a:r>
            <a:r>
              <a:rPr lang="hu-HU" dirty="0" smtClean="0">
                <a:solidFill>
                  <a:srgbClr val="C00000"/>
                </a:solidFill>
                <a:latin typeface="Arial" panose="020B0604020202020204" pitchFamily="34" charset="0"/>
                <a:cs typeface="Arial" panose="020B0604020202020204" pitchFamily="34" charset="0"/>
              </a:rPr>
              <a:t>amely félreérthető, vagy durva </a:t>
            </a:r>
            <a:r>
              <a:rPr lang="hu-HU" dirty="0">
                <a:solidFill>
                  <a:srgbClr val="C00000"/>
                </a:solidFill>
                <a:latin typeface="Arial" panose="020B0604020202020204" pitchFamily="34" charset="0"/>
                <a:cs typeface="Arial" panose="020B0604020202020204" pitchFamily="34" charset="0"/>
              </a:rPr>
              <a:t>szavakat, amely a másik félt sértheti.</a:t>
            </a:r>
          </a:p>
        </p:txBody>
      </p:sp>
      <p:pic>
        <p:nvPicPr>
          <p:cNvPr id="9"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5063614" y="5169463"/>
            <a:ext cx="2438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Balra-jobbra nyíl 9"/>
          <p:cNvSpPr/>
          <p:nvPr/>
        </p:nvSpPr>
        <p:spPr>
          <a:xfrm>
            <a:off x="3701845" y="3569110"/>
            <a:ext cx="1312606" cy="648929"/>
          </a:xfrm>
          <a:prstGeom prst="leftRightArrow">
            <a:avLst/>
          </a:prstGeom>
          <a:solidFill>
            <a:srgbClr val="3BD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Szövegdoboz 11"/>
          <p:cNvSpPr txBox="1"/>
          <p:nvPr/>
        </p:nvSpPr>
        <p:spPr>
          <a:xfrm>
            <a:off x="3864076" y="3701847"/>
            <a:ext cx="1194620" cy="369332"/>
          </a:xfrm>
          <a:prstGeom prst="rect">
            <a:avLst/>
          </a:prstGeom>
          <a:noFill/>
        </p:spPr>
        <p:txBody>
          <a:bodyPr wrap="square" rtlCol="0">
            <a:spAutoFit/>
          </a:bodyPr>
          <a:lstStyle/>
          <a:p>
            <a:r>
              <a:rPr lang="hu-HU" b="1" i="1" dirty="0" smtClean="0">
                <a:solidFill>
                  <a:srgbClr val="C00000"/>
                </a:solidFill>
              </a:rPr>
              <a:t>Harmónia</a:t>
            </a:r>
            <a:endParaRPr lang="hu-HU" b="1" i="1" dirty="0">
              <a:solidFill>
                <a:srgbClr val="C00000"/>
              </a:solidFill>
            </a:endParaRPr>
          </a:p>
        </p:txBody>
      </p:sp>
    </p:spTree>
    <p:extLst>
      <p:ext uri="{BB962C8B-B14F-4D97-AF65-F5344CB8AC3E}">
        <p14:creationId xmlns:p14="http://schemas.microsoft.com/office/powerpoint/2010/main" val="1617760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églalap 4"/>
          <p:cNvSpPr/>
          <p:nvPr/>
        </p:nvSpPr>
        <p:spPr>
          <a:xfrm>
            <a:off x="243809" y="3031945"/>
            <a:ext cx="6348719" cy="3123932"/>
          </a:xfrm>
          <a:prstGeom prst="rect">
            <a:avLst/>
          </a:prstGeom>
          <a:ln w="38100">
            <a:solidFill>
              <a:schemeClr val="accent1"/>
            </a:solidFill>
          </a:ln>
        </p:spPr>
        <p:txBody>
          <a:bodyPr wrap="square">
            <a:spAutoFit/>
          </a:bodyPr>
          <a:lstStyle/>
          <a:p>
            <a:pPr>
              <a:defRPr/>
            </a:pPr>
            <a:r>
              <a:rPr lang="hu-HU" b="1" dirty="0">
                <a:solidFill>
                  <a:srgbClr val="0070C0"/>
                </a:solidFill>
                <a:latin typeface="Arial" charset="0"/>
                <a:cs typeface="Arial" charset="0"/>
              </a:rPr>
              <a:t>A kooperatív </a:t>
            </a:r>
            <a:r>
              <a:rPr lang="hu-HU" dirty="0" smtClean="0">
                <a:solidFill>
                  <a:srgbClr val="0070C0"/>
                </a:solidFill>
                <a:latin typeface="Arial" charset="0"/>
                <a:cs typeface="Arial" charset="0"/>
              </a:rPr>
              <a:t>(együttműködő) </a:t>
            </a:r>
            <a:r>
              <a:rPr lang="hu-HU" b="1" dirty="0" smtClean="0">
                <a:solidFill>
                  <a:srgbClr val="0070C0"/>
                </a:solidFill>
                <a:latin typeface="Arial" charset="0"/>
                <a:cs typeface="Arial" charset="0"/>
              </a:rPr>
              <a:t>tanulási </a:t>
            </a:r>
            <a:r>
              <a:rPr lang="hu-HU" b="1" dirty="0">
                <a:solidFill>
                  <a:srgbClr val="0070C0"/>
                </a:solidFill>
                <a:latin typeface="Arial" charset="0"/>
                <a:cs typeface="Arial" charset="0"/>
              </a:rPr>
              <a:t>módszer jellemzői; </a:t>
            </a:r>
            <a:endParaRPr lang="hu-HU" dirty="0">
              <a:latin typeface="Arial" charset="0"/>
              <a:cs typeface="Arial" charset="0"/>
            </a:endParaRPr>
          </a:p>
          <a:p>
            <a:pPr>
              <a:lnSpc>
                <a:spcPct val="150000"/>
              </a:lnSpc>
              <a:buFont typeface="Wingdings" pitchFamily="2" charset="2"/>
              <a:buChar char="Ø"/>
              <a:defRPr/>
            </a:pPr>
            <a:r>
              <a:rPr lang="hu-HU" dirty="0">
                <a:solidFill>
                  <a:srgbClr val="0070C0"/>
                </a:solidFill>
                <a:latin typeface="Arial" charset="0"/>
                <a:cs typeface="Arial" charset="0"/>
              </a:rPr>
              <a:t> </a:t>
            </a:r>
            <a:r>
              <a:rPr lang="hu-HU" sz="1600" dirty="0" smtClean="0">
                <a:solidFill>
                  <a:srgbClr val="0070C0"/>
                </a:solidFill>
                <a:latin typeface="Arial" charset="0"/>
                <a:cs typeface="Arial" charset="0"/>
              </a:rPr>
              <a:t>a cél elérése, </a:t>
            </a:r>
            <a:r>
              <a:rPr lang="hu-HU" sz="1600" dirty="0" smtClean="0">
                <a:solidFill>
                  <a:srgbClr val="0070C0"/>
                </a:solidFill>
                <a:latin typeface="Arial" charset="0"/>
                <a:cs typeface="Arial" charset="0"/>
              </a:rPr>
              <a:t>kis </a:t>
            </a:r>
            <a:r>
              <a:rPr lang="hu-HU" sz="1600" dirty="0">
                <a:solidFill>
                  <a:srgbClr val="0070C0"/>
                </a:solidFill>
                <a:latin typeface="Arial" charset="0"/>
                <a:cs typeface="Arial" charset="0"/>
              </a:rPr>
              <a:t>csoportokban végzett tevékenységén alapul</a:t>
            </a:r>
            <a:r>
              <a:rPr lang="hu-HU" sz="1600" dirty="0" smtClean="0">
                <a:solidFill>
                  <a:srgbClr val="0070C0"/>
                </a:solidFill>
                <a:latin typeface="Arial" charset="0"/>
                <a:cs typeface="Arial" charset="0"/>
              </a:rPr>
              <a:t>, amely</a:t>
            </a:r>
            <a:r>
              <a:rPr lang="hu-HU" sz="1600" dirty="0">
                <a:solidFill>
                  <a:srgbClr val="0070C0"/>
                </a:solidFill>
                <a:latin typeface="Arial" charset="0"/>
                <a:cs typeface="Arial" charset="0"/>
              </a:rPr>
              <a:t> </a:t>
            </a:r>
            <a:r>
              <a:rPr lang="hu-HU" sz="1600" dirty="0" smtClean="0">
                <a:solidFill>
                  <a:srgbClr val="0070C0"/>
                </a:solidFill>
                <a:latin typeface="Arial" charset="0"/>
                <a:ea typeface="Times New Roman" pitchFamily="18" charset="0"/>
                <a:cs typeface="Arial" charset="0"/>
              </a:rPr>
              <a:t>a </a:t>
            </a:r>
            <a:r>
              <a:rPr lang="hu-HU" sz="1600" dirty="0">
                <a:solidFill>
                  <a:srgbClr val="0070C0"/>
                </a:solidFill>
                <a:latin typeface="Arial" charset="0"/>
                <a:ea typeface="Times New Roman" pitchFamily="18" charset="0"/>
                <a:cs typeface="Arial" charset="0"/>
              </a:rPr>
              <a:t>csoporttagok együttműködését teszi szükségessé,</a:t>
            </a:r>
          </a:p>
          <a:p>
            <a:pPr>
              <a:lnSpc>
                <a:spcPct val="150000"/>
              </a:lnSpc>
              <a:buFont typeface="Wingdings" pitchFamily="2" charset="2"/>
              <a:buChar char="Ø"/>
              <a:defRPr/>
            </a:pPr>
            <a:r>
              <a:rPr lang="hu-HU" sz="1600" dirty="0">
                <a:solidFill>
                  <a:srgbClr val="0070C0"/>
                </a:solidFill>
                <a:latin typeface="Times New Roman" pitchFamily="18" charset="0"/>
                <a:cs typeface="Times New Roman" pitchFamily="18" charset="0"/>
              </a:rPr>
              <a:t> </a:t>
            </a:r>
            <a:r>
              <a:rPr lang="hu-HU" sz="1600" dirty="0">
                <a:solidFill>
                  <a:srgbClr val="0070C0"/>
                </a:solidFill>
                <a:latin typeface="Arial" charset="0"/>
                <a:cs typeface="Times New Roman" pitchFamily="18" charset="0"/>
              </a:rPr>
              <a:t>a résztvevők együtt </a:t>
            </a:r>
            <a:r>
              <a:rPr lang="hu-HU" sz="1600" dirty="0" smtClean="0">
                <a:solidFill>
                  <a:srgbClr val="0070C0"/>
                </a:solidFill>
                <a:latin typeface="Arial" charset="0"/>
                <a:cs typeface="Times New Roman" pitchFamily="18" charset="0"/>
              </a:rPr>
              <a:t>dolgozzák fel és sajátítják </a:t>
            </a:r>
            <a:r>
              <a:rPr lang="hu-HU" sz="1600" dirty="0">
                <a:solidFill>
                  <a:srgbClr val="0070C0"/>
                </a:solidFill>
                <a:latin typeface="Arial" charset="0"/>
                <a:cs typeface="Times New Roman" pitchFamily="18" charset="0"/>
              </a:rPr>
              <a:t>el az ismerteket, </a:t>
            </a:r>
          </a:p>
          <a:p>
            <a:pPr>
              <a:lnSpc>
                <a:spcPct val="150000"/>
              </a:lnSpc>
              <a:buFont typeface="Wingdings" pitchFamily="2" charset="2"/>
              <a:buChar char="Ø"/>
              <a:defRPr/>
            </a:pPr>
            <a:r>
              <a:rPr lang="hu-HU" sz="1600" dirty="0">
                <a:solidFill>
                  <a:srgbClr val="0070C0"/>
                </a:solidFill>
                <a:latin typeface="Arial" charset="0"/>
                <a:cs typeface="Times New Roman" pitchFamily="18" charset="0"/>
              </a:rPr>
              <a:t> segítik egymást a nehézségek megértésében,</a:t>
            </a:r>
          </a:p>
          <a:p>
            <a:pPr>
              <a:lnSpc>
                <a:spcPct val="150000"/>
              </a:lnSpc>
              <a:buFont typeface="Wingdings" pitchFamily="2" charset="2"/>
              <a:buChar char="Ø"/>
              <a:defRPr/>
            </a:pPr>
            <a:r>
              <a:rPr lang="hu-HU" sz="1600" dirty="0">
                <a:solidFill>
                  <a:srgbClr val="0070C0"/>
                </a:solidFill>
                <a:latin typeface="Arial" charset="0"/>
                <a:cs typeface="Arial" charset="0"/>
              </a:rPr>
              <a:t> a </a:t>
            </a:r>
            <a:r>
              <a:rPr lang="hu-HU" sz="1600" dirty="0" smtClean="0">
                <a:solidFill>
                  <a:srgbClr val="0070C0"/>
                </a:solidFill>
                <a:latin typeface="Arial" charset="0"/>
                <a:cs typeface="Arial" charset="0"/>
              </a:rPr>
              <a:t>tanuló </a:t>
            </a:r>
            <a:r>
              <a:rPr lang="hu-HU" sz="1600" dirty="0">
                <a:solidFill>
                  <a:srgbClr val="0070C0"/>
                </a:solidFill>
                <a:latin typeface="Arial" charset="0"/>
                <a:cs typeface="Arial" charset="0"/>
              </a:rPr>
              <a:t>aktív ismeretszerző, és felelősséget vállal,</a:t>
            </a:r>
            <a:endParaRPr lang="hu-HU" sz="1600" dirty="0">
              <a:solidFill>
                <a:srgbClr val="0070C0"/>
              </a:solidFill>
              <a:latin typeface="Arial" charset="0"/>
              <a:cs typeface="Times New Roman" pitchFamily="18" charset="0"/>
            </a:endParaRPr>
          </a:p>
          <a:p>
            <a:pPr>
              <a:lnSpc>
                <a:spcPct val="150000"/>
              </a:lnSpc>
              <a:buFont typeface="Wingdings" pitchFamily="2" charset="2"/>
              <a:buChar char="Ø"/>
              <a:defRPr/>
            </a:pPr>
            <a:r>
              <a:rPr lang="hu-HU" sz="1600" dirty="0">
                <a:solidFill>
                  <a:srgbClr val="0070C0"/>
                </a:solidFill>
                <a:latin typeface="Arial" charset="0"/>
                <a:cs typeface="Arial" charset="0"/>
              </a:rPr>
              <a:t> az ismeretek elsajátításán túl kiemelt jelentősége van:</a:t>
            </a:r>
          </a:p>
          <a:p>
            <a:pPr lvl="1">
              <a:buFont typeface="Wingdings" pitchFamily="2" charset="2"/>
              <a:buChar char="§"/>
              <a:defRPr/>
            </a:pPr>
            <a:r>
              <a:rPr lang="hu-HU" sz="1600" dirty="0">
                <a:solidFill>
                  <a:srgbClr val="0070C0"/>
                </a:solidFill>
                <a:latin typeface="Arial" charset="0"/>
                <a:cs typeface="Arial" charset="0"/>
              </a:rPr>
              <a:t> a szociális készségek kialakításában és </a:t>
            </a:r>
          </a:p>
          <a:p>
            <a:pPr lvl="1">
              <a:buFont typeface="Wingdings" pitchFamily="2" charset="2"/>
              <a:buChar char="§"/>
              <a:defRPr/>
            </a:pPr>
            <a:r>
              <a:rPr lang="hu-HU" sz="1600" dirty="0">
                <a:solidFill>
                  <a:srgbClr val="0070C0"/>
                </a:solidFill>
                <a:latin typeface="Arial" charset="0"/>
                <a:cs typeface="Arial" charset="0"/>
              </a:rPr>
              <a:t> az együttműködési képességek fejlesztésében.</a:t>
            </a:r>
          </a:p>
        </p:txBody>
      </p:sp>
      <p:pic>
        <p:nvPicPr>
          <p:cNvPr id="6" name="Picture 5" descr="csoport_fe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5242" y="4047044"/>
            <a:ext cx="1790086" cy="146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ím 1"/>
          <p:cNvSpPr txBox="1">
            <a:spLocks/>
          </p:cNvSpPr>
          <p:nvPr/>
        </p:nvSpPr>
        <p:spPr>
          <a:xfrm>
            <a:off x="569656" y="217643"/>
            <a:ext cx="7886700" cy="421258"/>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Együttműködési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9" name="Téglalap 8"/>
          <p:cNvSpPr/>
          <p:nvPr/>
        </p:nvSpPr>
        <p:spPr>
          <a:xfrm>
            <a:off x="471947" y="747447"/>
            <a:ext cx="7551175" cy="203132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Az </a:t>
            </a:r>
            <a:r>
              <a:rPr lang="hu-HU" b="1" i="1" dirty="0">
                <a:solidFill>
                  <a:srgbClr val="0070C0"/>
                </a:solidFill>
                <a:latin typeface="Arial" panose="020B0604020202020204" pitchFamily="34" charset="0"/>
                <a:cs typeface="Arial" panose="020B0604020202020204" pitchFamily="34" charset="0"/>
              </a:rPr>
              <a:t>együttműködési kompetencia </a:t>
            </a:r>
            <a:r>
              <a:rPr lang="hu-HU" dirty="0">
                <a:solidFill>
                  <a:srgbClr val="0070C0"/>
                </a:solidFill>
                <a:latin typeface="Arial" panose="020B0604020202020204" pitchFamily="34" charset="0"/>
                <a:cs typeface="Arial" panose="020B0604020202020204" pitchFamily="34" charset="0"/>
              </a:rPr>
              <a:t>olyan képesség együttes, amely a résztvevők közös tevékenységét segíti elő különböző célok elérése </a:t>
            </a:r>
            <a:r>
              <a:rPr lang="hu-HU" dirty="0" smtClean="0">
                <a:solidFill>
                  <a:srgbClr val="0070C0"/>
                </a:solidFill>
                <a:latin typeface="Arial" panose="020B0604020202020204" pitchFamily="34" charset="0"/>
                <a:cs typeface="Arial" panose="020B0604020202020204" pitchFamily="34" charset="0"/>
              </a:rPr>
              <a:t>érdekében:</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egyéni </a:t>
            </a:r>
            <a:r>
              <a:rPr lang="hu-HU" dirty="0">
                <a:solidFill>
                  <a:srgbClr val="C00000"/>
                </a:solidFill>
                <a:latin typeface="Arial" panose="020B0604020202020204" pitchFamily="34" charset="0"/>
                <a:cs typeface="Arial" panose="020B0604020202020204" pitchFamily="34" charset="0"/>
              </a:rPr>
              <a:t>és közös felelősség </a:t>
            </a:r>
            <a:r>
              <a:rPr lang="hu-HU" dirty="0">
                <a:solidFill>
                  <a:srgbClr val="0070C0"/>
                </a:solidFill>
                <a:latin typeface="Arial" panose="020B0604020202020204" pitchFamily="34" charset="0"/>
                <a:cs typeface="Arial" panose="020B0604020202020204" pitchFamily="34" charset="0"/>
              </a:rPr>
              <a:t>alakulását</a:t>
            </a:r>
            <a:r>
              <a:rPr lang="hu-HU"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egymásra utaltság </a:t>
            </a:r>
            <a:r>
              <a:rPr lang="hu-HU" dirty="0" smtClean="0">
                <a:solidFill>
                  <a:srgbClr val="0070C0"/>
                </a:solidFill>
                <a:latin typeface="Arial" panose="020B0604020202020204" pitchFamily="34" charset="0"/>
                <a:cs typeface="Arial" panose="020B0604020202020204" pitchFamily="34" charset="0"/>
              </a:rPr>
              <a:t>felismerését,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támogató viselkedésmódok </a:t>
            </a:r>
            <a:r>
              <a:rPr lang="hu-HU" dirty="0" smtClean="0">
                <a:solidFill>
                  <a:srgbClr val="0070C0"/>
                </a:solidFill>
                <a:latin typeface="Arial" panose="020B0604020202020204" pitchFamily="34" charset="0"/>
                <a:cs typeface="Arial" panose="020B0604020202020204" pitchFamily="34" charset="0"/>
              </a:rPr>
              <a:t>begyakorlását.</a:t>
            </a:r>
            <a:r>
              <a:rPr lang="hu-HU" dirty="0" smtClean="0">
                <a:solidFill>
                  <a:srgbClr val="C00000"/>
                </a:solidFill>
                <a:latin typeface="Arial" panose="020B0604020202020204" pitchFamily="34"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10" name="Kép 9" descr="https://encrypted-tbn3.gstatic.com/images?q=tbn:ANd9GcRZQ-WIMa1FkTB5lKG3_D2OHp-8--bUsef_5a5PJ2RDXM4qtjplnw"/>
          <p:cNvPicPr/>
          <p:nvPr/>
        </p:nvPicPr>
        <p:blipFill>
          <a:blip r:embed="rId4">
            <a:extLst>
              <a:ext uri="{28A0092B-C50C-407E-A947-70E740481C1C}">
                <a14:useLocalDpi xmlns:a14="http://schemas.microsoft.com/office/drawing/2010/main" val="0"/>
              </a:ext>
            </a:extLst>
          </a:blip>
          <a:srcRect/>
          <a:stretch>
            <a:fillRect/>
          </a:stretch>
        </p:blipFill>
        <p:spPr bwMode="auto">
          <a:xfrm>
            <a:off x="6803160" y="1556347"/>
            <a:ext cx="2014915" cy="1567099"/>
          </a:xfrm>
          <a:prstGeom prst="rect">
            <a:avLst/>
          </a:prstGeom>
          <a:noFill/>
          <a:ln>
            <a:noFill/>
          </a:ln>
        </p:spPr>
      </p:pic>
    </p:spTree>
    <p:extLst>
      <p:ext uri="{BB962C8B-B14F-4D97-AF65-F5344CB8AC3E}">
        <p14:creationId xmlns:p14="http://schemas.microsoft.com/office/powerpoint/2010/main" val="2260418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txBox="1">
            <a:spLocks/>
          </p:cNvSpPr>
          <p:nvPr/>
        </p:nvSpPr>
        <p:spPr>
          <a:xfrm>
            <a:off x="569656" y="217643"/>
            <a:ext cx="7886700" cy="42125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60439" y="916365"/>
            <a:ext cx="7403690" cy="981423"/>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olyan képesség, amikor gondolati műveleteket, eljárásokat végzünk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olyan helyzetekben, amikor a megoldáshoz vezető út nem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egyértelműen nyilvánvaló.</a:t>
            </a:r>
            <a:endParaRPr lang="hu-HU" sz="11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619431" y="2008689"/>
            <a:ext cx="6371303" cy="2308324"/>
          </a:xfrm>
          <a:prstGeom prst="rect">
            <a:avLst/>
          </a:prstGeom>
        </p:spPr>
        <p:txBody>
          <a:bodyPr wrap="square">
            <a:spAutoFit/>
          </a:bodyPr>
          <a:lstStyle/>
          <a:p>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Lényeges jellemzője: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váratlan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helyzetekhez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kapcsolódó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eljárásokat</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kell </a:t>
            </a: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alkalmazni,</a:t>
            </a:r>
          </a:p>
          <a:p>
            <a:pPr lvl="1"/>
            <a:endPar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a:solidFill>
                  <a:srgbClr val="C00000"/>
                </a:solidFill>
                <a:latin typeface="Arial" panose="020B0604020202020204" pitchFamily="34" charset="0"/>
                <a:cs typeface="Arial" panose="020B0604020202020204" pitchFamily="34" charset="0"/>
              </a:rPr>
              <a:t>különböző</a:t>
            </a:r>
            <a:r>
              <a:rPr lang="hu-HU" b="1"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területeken</a:t>
            </a:r>
            <a:r>
              <a:rPr lang="hu-HU" b="1"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megtanult </a:t>
            </a:r>
            <a:r>
              <a:rPr lang="hu-HU" b="1" dirty="0">
                <a:solidFill>
                  <a:srgbClr val="C00000"/>
                </a:solidFill>
                <a:latin typeface="Arial" panose="020B0604020202020204" pitchFamily="34" charset="0"/>
                <a:cs typeface="Arial" panose="020B0604020202020204" pitchFamily="34" charset="0"/>
              </a:rPr>
              <a:t>ismereteket</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az adott, </a:t>
            </a:r>
            <a:r>
              <a:rPr lang="hu-HU" dirty="0" smtClean="0">
                <a:solidFill>
                  <a:srgbClr val="0070C0"/>
                </a:solidFill>
                <a:latin typeface="Arial" panose="020B0604020202020204" pitchFamily="34" charset="0"/>
                <a:cs typeface="Arial" panose="020B0604020202020204" pitchFamily="34" charset="0"/>
              </a:rPr>
              <a:t>élethelyzetben kell </a:t>
            </a:r>
            <a:r>
              <a:rPr lang="hu-HU" b="1" dirty="0" smtClean="0">
                <a:solidFill>
                  <a:srgbClr val="C00000"/>
                </a:solidFill>
                <a:latin typeface="Arial" panose="020B0604020202020204" pitchFamily="34" charset="0"/>
                <a:cs typeface="Arial" panose="020B0604020202020204" pitchFamily="34" charset="0"/>
              </a:rPr>
              <a:t>alkalmazni </a:t>
            </a:r>
          </a:p>
          <a:p>
            <a:pPr lvl="1"/>
            <a:endParaRPr lang="hu-HU" b="1"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479249" y="4598565"/>
            <a:ext cx="5530645" cy="923330"/>
          </a:xfrm>
          <a:prstGeom prst="rect">
            <a:avLst/>
          </a:prstGeom>
        </p:spPr>
        <p:txBody>
          <a:bodyPr wrap="square">
            <a:spAutoFit/>
          </a:bodyPr>
          <a:lstStyle/>
          <a:p>
            <a:r>
              <a:rPr lang="hu-HU" b="1" i="1" dirty="0" smtClean="0">
                <a:solidFill>
                  <a:srgbClr val="0070C0"/>
                </a:solidFill>
                <a:latin typeface="Arial" panose="020B0604020202020204" pitchFamily="34" charset="0"/>
                <a:cs typeface="Arial" panose="020B0604020202020204" pitchFamily="34" charset="0"/>
              </a:rPr>
              <a:t>A problémamegoldó kompetencia </a:t>
            </a:r>
            <a:r>
              <a:rPr lang="hu-HU" dirty="0" smtClean="0">
                <a:solidFill>
                  <a:srgbClr val="0070C0"/>
                </a:solidFill>
                <a:latin typeface="Arial" panose="020B0604020202020204" pitchFamily="34" charset="0"/>
                <a:cs typeface="Arial" panose="020B0604020202020204" pitchFamily="34" charset="0"/>
              </a:rPr>
              <a:t>nem </a:t>
            </a:r>
            <a:r>
              <a:rPr lang="hu-HU" dirty="0">
                <a:solidFill>
                  <a:srgbClr val="0070C0"/>
                </a:solidFill>
                <a:latin typeface="Arial" panose="020B0604020202020204" pitchFamily="34" charset="0"/>
                <a:cs typeface="Arial" panose="020B0604020202020204" pitchFamily="34" charset="0"/>
              </a:rPr>
              <a:t>választható el a gondolkodás fejlettségétől és a gondolkodási műveletek begyakorlottságától</a:t>
            </a:r>
          </a:p>
        </p:txBody>
      </p:sp>
      <p:sp>
        <p:nvSpPr>
          <p:cNvPr id="7" name="AutoShape 4"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6"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9" name="irc_mi" descr="http://www.enef.hu/rubikcube/index_elemei/image002.jpg"/>
          <p:cNvPicPr/>
          <p:nvPr/>
        </p:nvPicPr>
        <p:blipFill>
          <a:blip r:embed="rId3">
            <a:extLst>
              <a:ext uri="{28A0092B-C50C-407E-A947-70E740481C1C}">
                <a14:useLocalDpi xmlns:a14="http://schemas.microsoft.com/office/drawing/2010/main" val="0"/>
              </a:ext>
            </a:extLst>
          </a:blip>
          <a:srcRect/>
          <a:stretch>
            <a:fillRect/>
          </a:stretch>
        </p:blipFill>
        <p:spPr bwMode="auto">
          <a:xfrm>
            <a:off x="5982194" y="4676115"/>
            <a:ext cx="2721692" cy="977265"/>
          </a:xfrm>
          <a:prstGeom prst="rect">
            <a:avLst/>
          </a:prstGeom>
          <a:noFill/>
          <a:ln>
            <a:noFill/>
          </a:ln>
        </p:spPr>
      </p:pic>
    </p:spTree>
    <p:extLst>
      <p:ext uri="{BB962C8B-B14F-4D97-AF65-F5344CB8AC3E}">
        <p14:creationId xmlns:p14="http://schemas.microsoft.com/office/powerpoint/2010/main" val="978493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6197" y="365125"/>
            <a:ext cx="8677584" cy="637765"/>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tanuláshoz kacsolódó pedagógiai feladatok </a:t>
            </a:r>
            <a:r>
              <a:rPr lang="hu-HU" sz="2500" dirty="0" smtClean="0">
                <a:solidFill>
                  <a:srgbClr val="0070C0"/>
                </a:solidFill>
                <a:latin typeface="Arial" panose="020B0604020202020204" pitchFamily="34" charset="0"/>
                <a:cs typeface="Arial" panose="020B0604020202020204" pitchFamily="34" charset="0"/>
              </a:rPr>
              <a:t>(I/7. tétel)</a:t>
            </a:r>
            <a:endParaRPr lang="hu-HU" sz="2500" dirty="0">
              <a:solidFill>
                <a:srgbClr val="0070C0"/>
              </a:solidFill>
              <a:latin typeface="Arial" panose="020B0604020202020204" pitchFamily="34" charset="0"/>
              <a:cs typeface="Arial" panose="020B0604020202020204" pitchFamily="34" charset="0"/>
            </a:endParaRPr>
          </a:p>
        </p:txBody>
      </p:sp>
      <p:pic>
        <p:nvPicPr>
          <p:cNvPr id="3" name="Kép 2"/>
          <p:cNvPicPr>
            <a:picLocks noChangeAspect="1"/>
          </p:cNvPicPr>
          <p:nvPr/>
        </p:nvPicPr>
        <p:blipFill>
          <a:blip r:embed="rId3"/>
          <a:stretch>
            <a:fillRect/>
          </a:stretch>
        </p:blipFill>
        <p:spPr>
          <a:xfrm>
            <a:off x="5058144" y="4491989"/>
            <a:ext cx="3910627" cy="2081332"/>
          </a:xfrm>
          <a:prstGeom prst="rect">
            <a:avLst/>
          </a:prstGeom>
        </p:spPr>
      </p:pic>
      <p:sp>
        <p:nvSpPr>
          <p:cNvPr id="4" name="Szövegdoboz 3"/>
          <p:cNvSpPr txBox="1"/>
          <p:nvPr/>
        </p:nvSpPr>
        <p:spPr>
          <a:xfrm>
            <a:off x="207656" y="1632870"/>
            <a:ext cx="7889210" cy="1477328"/>
          </a:xfrm>
          <a:prstGeom prst="rect">
            <a:avLst/>
          </a:prstGeom>
          <a:noFill/>
        </p:spPr>
        <p:txBody>
          <a:bodyPr wrap="square">
            <a:spAutoFit/>
          </a:bodyPr>
          <a:lstStyle/>
          <a:p>
            <a:pPr algn="l">
              <a:defRPr/>
            </a:pP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iskolai tanítás- </a:t>
            </a:r>
            <a:r>
              <a:rPr lang="hu-HU" dirty="0">
                <a:solidFill>
                  <a:srgbClr val="0070C0"/>
                </a:solidFill>
                <a:latin typeface="Arial" panose="020B0604020202020204" pitchFamily="34" charset="0"/>
                <a:cs typeface="Arial" panose="020B0604020202020204" pitchFamily="34" charset="0"/>
              </a:rPr>
              <a:t>tanulási folyamat nem más, mint a tanuló tanulásának: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tervezése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szervezése				</a:t>
            </a:r>
          </a:p>
          <a:p>
            <a:pPr lvl="1" algn="l">
              <a:buFont typeface="Arial" pitchFamily="34" charset="0"/>
              <a:buChar char="•"/>
              <a:defRPr/>
            </a:pPr>
            <a:r>
              <a:rPr lang="hu-HU" b="1" dirty="0">
                <a:solidFill>
                  <a:srgbClr val="C00000"/>
                </a:solidFill>
                <a:latin typeface="Arial" panose="020B0604020202020204" pitchFamily="34" charset="0"/>
                <a:cs typeface="Arial" panose="020B0604020202020204" pitchFamily="34" charset="0"/>
              </a:rPr>
              <a:t> irányítása (szabályozása)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a:t>
            </a:r>
            <a:r>
              <a:rPr lang="hu-HU" dirty="0" smtClean="0">
                <a:solidFill>
                  <a:srgbClr val="C00000"/>
                </a:solidFill>
                <a:latin typeface="Arial" panose="020B0604020202020204" pitchFamily="34" charset="0"/>
                <a:cs typeface="Arial" panose="020B0604020202020204" pitchFamily="34" charset="0"/>
              </a:rPr>
              <a:t>értékelése</a:t>
            </a:r>
            <a:endParaRPr lang="hu-HU"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250722" y="1020548"/>
            <a:ext cx="8583562" cy="646331"/>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személyiségváltozás </a:t>
            </a:r>
            <a:r>
              <a:rPr lang="hu-HU" dirty="0">
                <a:solidFill>
                  <a:srgbClr val="0070C0"/>
                </a:solidFill>
                <a:latin typeface="Arial" panose="020B0604020202020204" pitchFamily="34" charset="0"/>
                <a:cs typeface="Arial" panose="020B0604020202020204" pitchFamily="34" charset="0"/>
              </a:rPr>
              <a:t>előidézésének egyik </a:t>
            </a:r>
            <a:r>
              <a:rPr lang="hu-HU" b="1" dirty="0">
                <a:solidFill>
                  <a:srgbClr val="0070C0"/>
                </a:solidFill>
                <a:latin typeface="Arial" panose="020B0604020202020204" pitchFamily="34" charset="0"/>
                <a:cs typeface="Arial" panose="020B0604020202020204" pitchFamily="34" charset="0"/>
              </a:rPr>
              <a:t>legfontosabb eszköze </a:t>
            </a:r>
            <a:r>
              <a:rPr lang="hu-HU" dirty="0">
                <a:solidFill>
                  <a:srgbClr val="0070C0"/>
                </a:solidFill>
                <a:latin typeface="Arial" panose="020B0604020202020204" pitchFamily="34" charset="0"/>
                <a:cs typeface="Arial" panose="020B0604020202020204" pitchFamily="34" charset="0"/>
              </a:rPr>
              <a:t>a tanulási </a:t>
            </a:r>
            <a:r>
              <a:rPr lang="hu-HU" b="1" dirty="0">
                <a:solidFill>
                  <a:srgbClr val="0070C0"/>
                </a:solidFill>
                <a:latin typeface="Arial" panose="020B0604020202020204" pitchFamily="34" charset="0"/>
                <a:cs typeface="Arial" panose="020B0604020202020204" pitchFamily="34" charset="0"/>
              </a:rPr>
              <a:t>folyamat irányítása, támogatása</a:t>
            </a:r>
            <a:r>
              <a:rPr lang="hu-HU" dirty="0">
                <a:solidFill>
                  <a:srgbClr val="0070C0"/>
                </a:solidFill>
                <a:latin typeface="Arial" panose="020B0604020202020204" pitchFamily="34" charset="0"/>
                <a:cs typeface="Arial" panose="020B0604020202020204" pitchFamily="34" charset="0"/>
              </a:rPr>
              <a:t>. </a:t>
            </a:r>
          </a:p>
        </p:txBody>
      </p:sp>
      <p:sp>
        <p:nvSpPr>
          <p:cNvPr id="6" name="Téglalap 5"/>
          <p:cNvSpPr/>
          <p:nvPr/>
        </p:nvSpPr>
        <p:spPr>
          <a:xfrm>
            <a:off x="206477" y="3350793"/>
            <a:ext cx="8362336" cy="646331"/>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Alapvető </a:t>
            </a:r>
            <a:r>
              <a:rPr lang="hu-HU" dirty="0">
                <a:solidFill>
                  <a:srgbClr val="0070C0"/>
                </a:solidFill>
                <a:latin typeface="Arial" panose="020B0604020202020204" pitchFamily="34" charset="0"/>
                <a:cs typeface="Arial" panose="020B0604020202020204" pitchFamily="34" charset="0"/>
              </a:rPr>
              <a:t>pedagógiai</a:t>
            </a:r>
            <a:r>
              <a:rPr lang="hu-HU" b="1" dirty="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feladat, </a:t>
            </a:r>
            <a:r>
              <a:rPr lang="hu-HU" dirty="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eredményes oktatás. </a:t>
            </a:r>
            <a:r>
              <a:rPr lang="hu-HU" dirty="0" smtClean="0">
                <a:solidFill>
                  <a:srgbClr val="0070C0"/>
                </a:solidFill>
                <a:latin typeface="Arial" panose="020B0604020202020204" pitchFamily="34" charset="0"/>
                <a:cs typeface="Arial" panose="020B0604020202020204" pitchFamily="34" charset="0"/>
              </a:rPr>
              <a:t>Első lépése a téma</a:t>
            </a:r>
            <a:r>
              <a:rPr lang="hu-HU" dirty="0" smtClean="0">
                <a:solidFill>
                  <a:srgbClr val="000000"/>
                </a:solidFill>
                <a:latin typeface="Times New Roman" panose="02020603050405020304" pitchFamily="18" charset="0"/>
              </a:rPr>
              <a:t> </a:t>
            </a:r>
            <a:r>
              <a:rPr lang="hu-HU" dirty="0" smtClean="0">
                <a:solidFill>
                  <a:srgbClr val="0070C0"/>
                </a:solidFill>
                <a:latin typeface="Times New Roman" panose="02020603050405020304" pitchFamily="18" charset="0"/>
              </a:rPr>
              <a:t>felvezetése /</a:t>
            </a:r>
            <a:r>
              <a:rPr lang="hu-HU" b="1" dirty="0" smtClean="0">
                <a:solidFill>
                  <a:srgbClr val="0070C0"/>
                </a:solidFill>
                <a:latin typeface="Times New Roman" panose="02020603050405020304" pitchFamily="18" charset="0"/>
              </a:rPr>
              <a:t>Célok- követelmények </a:t>
            </a:r>
            <a:r>
              <a:rPr lang="hu-HU" b="1" dirty="0" smtClean="0">
                <a:solidFill>
                  <a:srgbClr val="0070C0"/>
                </a:solidFill>
                <a:latin typeface="Times New Roman" panose="02020603050405020304" pitchFamily="18" charset="0"/>
              </a:rPr>
              <a:t>pontos meghatározása</a:t>
            </a:r>
            <a:r>
              <a:rPr lang="hu-HU" dirty="0" smtClean="0">
                <a:solidFill>
                  <a:srgbClr val="0070C0"/>
                </a:solidFill>
                <a:latin typeface="Times New Roman" panose="02020603050405020304" pitchFamily="18" charset="0"/>
              </a:rPr>
              <a:t>, motiválás/</a:t>
            </a:r>
            <a:endParaRPr lang="hu-HU" dirty="0">
              <a:solidFill>
                <a:srgbClr val="0070C0"/>
              </a:solidFill>
            </a:endParaRPr>
          </a:p>
        </p:txBody>
      </p:sp>
      <p:sp>
        <p:nvSpPr>
          <p:cNvPr id="7" name="Téglalap 6"/>
          <p:cNvSpPr/>
          <p:nvPr/>
        </p:nvSpPr>
        <p:spPr>
          <a:xfrm>
            <a:off x="278904" y="3981684"/>
            <a:ext cx="4572000" cy="923330"/>
          </a:xfrm>
          <a:prstGeom prst="rect">
            <a:avLst/>
          </a:prstGeom>
        </p:spPr>
        <p:txBody>
          <a:bodyPr>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 </a:t>
            </a:r>
            <a:r>
              <a:rPr lang="hu-HU" b="1" dirty="0">
                <a:solidFill>
                  <a:srgbClr val="0070C0"/>
                </a:solidFill>
                <a:latin typeface="Arial" panose="020B0604020202020204" pitchFamily="34" charset="0"/>
                <a:cs typeface="Arial" panose="020B0604020202020204" pitchFamily="34" charset="0"/>
              </a:rPr>
              <a:t>aktivitásának fokozása </a:t>
            </a:r>
            <a:r>
              <a:rPr lang="hu-HU" dirty="0">
                <a:solidFill>
                  <a:srgbClr val="0070C0"/>
                </a:solidFill>
                <a:latin typeface="Arial" panose="020B0604020202020204" pitchFamily="34" charset="0"/>
                <a:cs typeface="Arial" panose="020B0604020202020204" pitchFamily="34" charset="0"/>
              </a:rPr>
              <a:t>a tanulási folyamatban </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0070C0"/>
                </a:solidFill>
                <a:latin typeface="Arial" panose="020B0604020202020204" pitchFamily="34" charset="0"/>
                <a:cs typeface="Arial" panose="020B0604020202020204" pitchFamily="34" charset="0"/>
              </a:rPr>
              <a:t>A tanulói </a:t>
            </a:r>
            <a:r>
              <a:rPr lang="hu-HU" b="1" dirty="0" smtClean="0">
                <a:solidFill>
                  <a:srgbClr val="0070C0"/>
                </a:solidFill>
                <a:latin typeface="Arial" panose="020B0604020202020204" pitchFamily="34" charset="0"/>
                <a:cs typeface="Arial" panose="020B0604020202020204" pitchFamily="34" charset="0"/>
              </a:rPr>
              <a:t>tevékenység</a:t>
            </a:r>
            <a:r>
              <a:rPr lang="hu-HU" dirty="0" smtClean="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értékelése</a:t>
            </a:r>
            <a:endParaRPr lang="hu-HU" b="1" dirty="0">
              <a:solidFill>
                <a:srgbClr val="0070C0"/>
              </a:solidFill>
              <a:latin typeface="Arial" panose="020B0604020202020204" pitchFamily="34" charset="0"/>
              <a:cs typeface="Arial" panose="020B0604020202020204" pitchFamily="34" charset="0"/>
            </a:endParaRPr>
          </a:p>
        </p:txBody>
      </p:sp>
      <p:sp>
        <p:nvSpPr>
          <p:cNvPr id="8" name="Téglalap 7"/>
          <p:cNvSpPr/>
          <p:nvPr/>
        </p:nvSpPr>
        <p:spPr>
          <a:xfrm>
            <a:off x="282263" y="5059776"/>
            <a:ext cx="4706196" cy="923330"/>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képességek különböznek </a:t>
            </a:r>
            <a:r>
              <a:rPr lang="hu-HU" dirty="0">
                <a:solidFill>
                  <a:srgbClr val="0070C0"/>
                </a:solidFill>
                <a:latin typeface="Arial" panose="020B0604020202020204" pitchFamily="34" charset="0"/>
                <a:cs typeface="Arial" panose="020B0604020202020204" pitchFamily="34" charset="0"/>
              </a:rPr>
              <a:t>elméleti és gyakorlati vonatkozásaikban </a:t>
            </a:r>
            <a:r>
              <a:rPr lang="hu-HU" dirty="0" smtClean="0">
                <a:solidFill>
                  <a:srgbClr val="0070C0"/>
                </a:solidFill>
                <a:latin typeface="Arial" panose="020B0604020202020204" pitchFamily="34" charset="0"/>
                <a:cs typeface="Arial" panose="020B0604020202020204" pitchFamily="34" charset="0"/>
              </a:rPr>
              <a:t>is, ezért a </a:t>
            </a:r>
            <a:r>
              <a:rPr lang="hu-HU" b="1" dirty="0" smtClean="0">
                <a:solidFill>
                  <a:srgbClr val="0070C0"/>
                </a:solidFill>
                <a:latin typeface="Arial" panose="020B0604020202020204" pitchFamily="34" charset="0"/>
                <a:cs typeface="Arial" panose="020B0604020202020204" pitchFamily="34" charset="0"/>
              </a:rPr>
              <a:t>differenciálás alapvető </a:t>
            </a:r>
            <a:r>
              <a:rPr lang="hu-HU" dirty="0" smtClean="0">
                <a:solidFill>
                  <a:srgbClr val="0070C0"/>
                </a:solidFill>
                <a:latin typeface="Arial" panose="020B0604020202020204" pitchFamily="34" charset="0"/>
                <a:cs typeface="Arial" panose="020B0604020202020204" pitchFamily="34" charset="0"/>
              </a:rPr>
              <a:t>feladat</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1606550" y="6095173"/>
            <a:ext cx="2634632" cy="646331"/>
          </a:xfrm>
          <a:prstGeom prst="rect">
            <a:avLst/>
          </a:prstGeom>
          <a:noFill/>
        </p:spPr>
        <p:txBody>
          <a:bodyPr wrap="none" rtlCol="0">
            <a:spAutoFit/>
          </a:bodyPr>
          <a:lstStyle/>
          <a:p>
            <a:r>
              <a:rPr lang="hu-HU" b="1" dirty="0"/>
              <a:t>Hogyan szeretek tanulni? </a:t>
            </a:r>
            <a:endParaRPr lang="hu-HU" dirty="0"/>
          </a:p>
          <a:p>
            <a:r>
              <a:rPr lang="hu-HU" b="1" dirty="0"/>
              <a:t>Kérdőív </a:t>
            </a:r>
            <a:r>
              <a:rPr lang="hu-HU" b="1" dirty="0" smtClean="0"/>
              <a:t> (24. oldal)</a:t>
            </a:r>
            <a:endParaRPr lang="hu-HU" dirty="0"/>
          </a:p>
        </p:txBody>
      </p:sp>
      <p:pic>
        <p:nvPicPr>
          <p:cNvPr id="11" name="Kép 10"/>
          <p:cNvPicPr>
            <a:picLocks noChangeAspect="1"/>
          </p:cNvPicPr>
          <p:nvPr/>
        </p:nvPicPr>
        <p:blipFill>
          <a:blip r:embed="rId4"/>
          <a:stretch>
            <a:fillRect/>
          </a:stretch>
        </p:blipFill>
        <p:spPr>
          <a:xfrm>
            <a:off x="4175837" y="2002300"/>
            <a:ext cx="2066617" cy="1198039"/>
          </a:xfrm>
          <a:prstGeom prst="rect">
            <a:avLst/>
          </a:prstGeom>
        </p:spPr>
      </p:pic>
      <p:pic>
        <p:nvPicPr>
          <p:cNvPr id="12" name="Kép 11" descr="https://encrypted-tbn3.gstatic.com/images?q=tbn:ANd9GcRZQ-WIMa1FkTB5lKG3_D2OHp-8--bUsef_5a5PJ2RDXM4qtjplnw"/>
          <p:cNvPicPr/>
          <p:nvPr/>
        </p:nvPicPr>
        <p:blipFill>
          <a:blip r:embed="rId5">
            <a:extLst>
              <a:ext uri="{28A0092B-C50C-407E-A947-70E740481C1C}">
                <a14:useLocalDpi xmlns:a14="http://schemas.microsoft.com/office/drawing/2010/main" val="0"/>
              </a:ext>
            </a:extLst>
          </a:blip>
          <a:srcRect/>
          <a:stretch>
            <a:fillRect/>
          </a:stretch>
        </p:blipFill>
        <p:spPr bwMode="auto">
          <a:xfrm>
            <a:off x="4526732" y="1973656"/>
            <a:ext cx="1339914" cy="887240"/>
          </a:xfrm>
          <a:prstGeom prst="rect">
            <a:avLst/>
          </a:prstGeom>
          <a:noFill/>
          <a:ln>
            <a:noFill/>
          </a:ln>
        </p:spPr>
      </p:pic>
    </p:spTree>
    <p:extLst>
      <p:ext uri="{BB962C8B-B14F-4D97-AF65-F5344CB8AC3E}">
        <p14:creationId xmlns:p14="http://schemas.microsoft.com/office/powerpoint/2010/main" val="3513259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49274"/>
          </a:xfrm>
        </p:spPr>
        <p:txBody>
          <a:bodyPr>
            <a:normAutofit/>
          </a:bodyPr>
          <a:lstStyle/>
          <a:p>
            <a:pPr algn="ctr"/>
            <a:r>
              <a:rPr lang="hu-HU" sz="2500" b="1" dirty="0" smtClean="0">
                <a:solidFill>
                  <a:srgbClr val="0070C0"/>
                </a:solidFill>
                <a:latin typeface="Arial" panose="020B0604020202020204" pitchFamily="34" charset="0"/>
                <a:cs typeface="Arial" panose="020B0604020202020204" pitchFamily="34" charset="0"/>
              </a:rPr>
              <a:t>A gyakorlati oktatás főbb jellemzői (I/8.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71962" y="961985"/>
            <a:ext cx="7032759" cy="646331"/>
          </a:xfrm>
          <a:prstGeom prst="rect">
            <a:avLst/>
          </a:prstGeom>
        </p:spPr>
        <p:txBody>
          <a:bodyPr wrap="non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smtClean="0">
                <a:solidFill>
                  <a:srgbClr val="0070C0"/>
                </a:solidFill>
                <a:latin typeface="Arial" panose="020B0604020202020204" pitchFamily="34" charset="0"/>
                <a:cs typeface="Arial" panose="020B0604020202020204" pitchFamily="34" charset="0"/>
              </a:rPr>
              <a:t>tananyag megismerését, elsajátítását </a:t>
            </a:r>
            <a:r>
              <a:rPr lang="hu-HU" dirty="0">
                <a:solidFill>
                  <a:srgbClr val="0070C0"/>
                </a:solidFill>
                <a:latin typeface="Arial" panose="020B0604020202020204" pitchFamily="34" charset="0"/>
                <a:cs typeface="Arial" panose="020B0604020202020204" pitchFamily="34" charset="0"/>
              </a:rPr>
              <a:t>kísérő érzelmek </a:t>
            </a:r>
            <a:r>
              <a:rPr lang="hu-HU" dirty="0" smtClean="0">
                <a:solidFill>
                  <a:srgbClr val="0070C0"/>
                </a:solidFill>
                <a:latin typeface="Arial" panose="020B0604020202020204" pitchFamily="34" charset="0"/>
                <a:cs typeface="Arial" panose="020B0604020202020204" pitchFamily="34" charset="0"/>
              </a:rPr>
              <a:t>együttesét</a:t>
            </a:r>
          </a:p>
          <a:p>
            <a:r>
              <a:rPr lang="hu-HU" dirty="0" smtClean="0">
                <a:solidFill>
                  <a:srgbClr val="0070C0"/>
                </a:solidFill>
                <a:latin typeface="Arial" panose="020B0604020202020204" pitchFamily="34" charset="0"/>
                <a:cs typeface="Arial" panose="020B0604020202020204" pitchFamily="34" charset="0"/>
              </a:rPr>
              <a:t>nevezzük </a:t>
            </a:r>
            <a:r>
              <a:rPr lang="hu-HU" b="1" dirty="0">
                <a:solidFill>
                  <a:srgbClr val="0070C0"/>
                </a:solidFill>
                <a:latin typeface="Arial" panose="020B0604020202020204" pitchFamily="34" charset="0"/>
                <a:cs typeface="Arial" panose="020B0604020202020204" pitchFamily="34" charset="0"/>
              </a:rPr>
              <a:t>élménynek.</a:t>
            </a:r>
            <a:r>
              <a:rPr lang="hu-HU" dirty="0">
                <a:solidFill>
                  <a:srgbClr val="0070C0"/>
                </a:solidFill>
                <a:latin typeface="Arial" panose="020B0604020202020204" pitchFamily="34" charset="0"/>
                <a:cs typeface="Arial" panose="020B0604020202020204" pitchFamily="34" charset="0"/>
              </a:rPr>
              <a:t> </a:t>
            </a:r>
          </a:p>
        </p:txBody>
      </p:sp>
      <p:sp>
        <p:nvSpPr>
          <p:cNvPr id="4" name="Téglalap 3"/>
          <p:cNvSpPr/>
          <p:nvPr/>
        </p:nvSpPr>
        <p:spPr>
          <a:xfrm>
            <a:off x="663676" y="1787464"/>
            <a:ext cx="7860892" cy="646331"/>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Az élmény alapú oktatás folyamatában a tanuló belső szükségletei találkoznak azokkal a célokkal, amelyet az oktató tűz ki elé. </a:t>
            </a:r>
            <a:r>
              <a:rPr lang="hu-HU" dirty="0" smtClean="0">
                <a:solidFill>
                  <a:srgbClr val="0070C0"/>
                </a:solidFill>
                <a:latin typeface="Times New Roman" panose="02020603050405020304" pitchFamily="18" charset="0"/>
              </a:rPr>
              <a:t>(értékelésen és dicséreten alapszik</a:t>
            </a:r>
            <a:r>
              <a:rPr lang="hu-HU" dirty="0" smtClean="0">
                <a:solidFill>
                  <a:srgbClr val="000000"/>
                </a:solidFill>
                <a:latin typeface="Times New Roman" panose="02020603050405020304" pitchFamily="18" charset="0"/>
              </a:rPr>
              <a:t>)</a:t>
            </a:r>
            <a:endParaRPr lang="hu-HU" dirty="0"/>
          </a:p>
        </p:txBody>
      </p:sp>
      <p:sp>
        <p:nvSpPr>
          <p:cNvPr id="5" name="Téglalap 4"/>
          <p:cNvSpPr/>
          <p:nvPr/>
        </p:nvSpPr>
        <p:spPr>
          <a:xfrm>
            <a:off x="1755058" y="2681352"/>
            <a:ext cx="5678129"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célok nem </a:t>
            </a:r>
            <a:r>
              <a:rPr lang="hu-HU" dirty="0" smtClean="0">
                <a:solidFill>
                  <a:srgbClr val="FF0000"/>
                </a:solidFill>
                <a:latin typeface="Times New Roman" panose="02020603050405020304" pitchFamily="18" charset="0"/>
              </a:rPr>
              <a:t>megfelelőek, akkor:</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tekintélyelvű megoldás (utasítás- ellenőrzés- büntetés</a:t>
            </a:r>
            <a:r>
              <a:rPr lang="hu-HU" dirty="0" smtClean="0">
                <a:solidFill>
                  <a:srgbClr val="000000"/>
                </a:solidFill>
                <a:latin typeface="Times New Roman" panose="02020603050405020304" pitchFamily="18" charset="0"/>
              </a:rPr>
              <a:t>) </a:t>
            </a:r>
          </a:p>
        </p:txBody>
      </p:sp>
      <p:sp>
        <p:nvSpPr>
          <p:cNvPr id="6" name="Téglalap 5"/>
          <p:cNvSpPr/>
          <p:nvPr/>
        </p:nvSpPr>
        <p:spPr>
          <a:xfrm>
            <a:off x="1740310" y="3695771"/>
            <a:ext cx="5029200"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 idegen a tanuló számára, </a:t>
            </a:r>
            <a:r>
              <a:rPr lang="hu-HU" dirty="0" smtClean="0">
                <a:solidFill>
                  <a:srgbClr val="FF0000"/>
                </a:solidFill>
                <a:latin typeface="Times New Roman" panose="02020603050405020304" pitchFamily="18" charset="0"/>
              </a:rPr>
              <a:t>akkor: </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állandóan </a:t>
            </a:r>
            <a:r>
              <a:rPr lang="hu-HU" dirty="0">
                <a:solidFill>
                  <a:srgbClr val="FF0000"/>
                </a:solidFill>
                <a:latin typeface="Times New Roman" panose="02020603050405020304" pitchFamily="18" charset="0"/>
              </a:rPr>
              <a:t>„korlátok” közé szorítva érzi magát, </a:t>
            </a:r>
            <a:endParaRPr lang="hu-HU" dirty="0">
              <a:solidFill>
                <a:srgbClr val="FF0000"/>
              </a:solidFill>
            </a:endParaRPr>
          </a:p>
        </p:txBody>
      </p:sp>
      <p:sp>
        <p:nvSpPr>
          <p:cNvPr id="7" name="Kanyar felfelé 6"/>
          <p:cNvSpPr/>
          <p:nvPr/>
        </p:nvSpPr>
        <p:spPr>
          <a:xfrm rot="5400000">
            <a:off x="1194618" y="2551471"/>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Kanyar felfelé 7"/>
          <p:cNvSpPr/>
          <p:nvPr/>
        </p:nvSpPr>
        <p:spPr>
          <a:xfrm rot="5400000">
            <a:off x="1184786" y="3574028"/>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Téglalap 8"/>
          <p:cNvSpPr/>
          <p:nvPr/>
        </p:nvSpPr>
        <p:spPr>
          <a:xfrm>
            <a:off x="1696063" y="5670187"/>
            <a:ext cx="7108724" cy="646331"/>
          </a:xfrm>
          <a:prstGeom prst="rect">
            <a:avLst/>
          </a:prstGeom>
          <a:ln w="28575">
            <a:solidFill>
              <a:srgbClr val="0070C0"/>
            </a:solidFill>
          </a:ln>
        </p:spPr>
        <p:txBody>
          <a:bodyPr wrap="square">
            <a:spAutoFit/>
          </a:bodyPr>
          <a:lstStyle/>
          <a:p>
            <a:r>
              <a:rPr lang="hu-HU" dirty="0" smtClean="0">
                <a:solidFill>
                  <a:srgbClr val="0070C0"/>
                </a:solidFill>
                <a:latin typeface="Times New Roman" panose="02020603050405020304" pitchFamily="18" charset="0"/>
              </a:rPr>
              <a:t>A </a:t>
            </a:r>
            <a:r>
              <a:rPr lang="hu-HU" dirty="0">
                <a:solidFill>
                  <a:srgbClr val="0070C0"/>
                </a:solidFill>
                <a:latin typeface="Times New Roman" panose="02020603050405020304" pitchFamily="18" charset="0"/>
              </a:rPr>
              <a:t>hangsúly a műveletek, </a:t>
            </a:r>
            <a:r>
              <a:rPr lang="hu-HU" dirty="0" smtClean="0">
                <a:solidFill>
                  <a:srgbClr val="0070C0"/>
                </a:solidFill>
                <a:latin typeface="Times New Roman" panose="02020603050405020304" pitchFamily="18" charset="0"/>
              </a:rPr>
              <a:t>a tananyag </a:t>
            </a:r>
            <a:r>
              <a:rPr lang="hu-HU" dirty="0">
                <a:solidFill>
                  <a:srgbClr val="0070C0"/>
                </a:solidFill>
                <a:latin typeface="Times New Roman" panose="02020603050405020304" pitchFamily="18" charset="0"/>
              </a:rPr>
              <a:t>biztos kezelésén van, amely lehetővé teszi, hogy a tanuló különböző szituációkban önállóan használja fel azokat. </a:t>
            </a:r>
            <a:endParaRPr lang="hu-HU" dirty="0">
              <a:solidFill>
                <a:srgbClr val="0070C0"/>
              </a:solidFill>
            </a:endParaRPr>
          </a:p>
        </p:txBody>
      </p:sp>
      <p:sp>
        <p:nvSpPr>
          <p:cNvPr id="10" name="Téglalap 9"/>
          <p:cNvSpPr/>
          <p:nvPr/>
        </p:nvSpPr>
        <p:spPr>
          <a:xfrm>
            <a:off x="634181" y="4519136"/>
            <a:ext cx="8170606" cy="923330"/>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Fontos, hogy a gyakorlatban történő feladatmegoldáshoz szükséges az ismeret értelmes és aktív felfogása és gondolati feldolgozása. (az összefüggések emlékezetbe vésése is)</a:t>
            </a:r>
          </a:p>
        </p:txBody>
      </p:sp>
      <p:sp>
        <p:nvSpPr>
          <p:cNvPr id="11" name="Kanyar felfelé 10"/>
          <p:cNvSpPr/>
          <p:nvPr/>
        </p:nvSpPr>
        <p:spPr>
          <a:xfrm rot="5400000">
            <a:off x="1160206" y="5525734"/>
            <a:ext cx="265470" cy="707921"/>
          </a:xfrm>
          <a:prstGeom prst="ben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Jobbra nyíl 11"/>
          <p:cNvSpPr/>
          <p:nvPr/>
        </p:nvSpPr>
        <p:spPr>
          <a:xfrm rot="5400000">
            <a:off x="-280219" y="3355258"/>
            <a:ext cx="1998408" cy="213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534388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6"/>
            <a:ext cx="7886700" cy="416539"/>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gyakorlati oktatás folyamatának tervezése</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27703" y="956469"/>
            <a:ext cx="8495071" cy="923330"/>
          </a:xfrm>
          <a:prstGeom prst="rect">
            <a:avLst/>
          </a:prstGeom>
          <a:ln w="28575">
            <a:solidFill>
              <a:srgbClr val="0070C0"/>
            </a:solidFill>
          </a:ln>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munka olyan tevékenység, amely társadalmilag hasznos termék </a:t>
            </a:r>
            <a:r>
              <a:rPr lang="hu-HU" dirty="0" smtClean="0">
                <a:solidFill>
                  <a:srgbClr val="0070C0"/>
                </a:solidFill>
                <a:latin typeface="Arial" panose="020B0604020202020204" pitchFamily="34" charset="0"/>
                <a:cs typeface="Arial" panose="020B0604020202020204" pitchFamily="34" charset="0"/>
              </a:rPr>
              <a:t>előállítására irányul,… </a:t>
            </a:r>
            <a:r>
              <a:rPr lang="hu-HU" dirty="0">
                <a:solidFill>
                  <a:srgbClr val="0070C0"/>
                </a:solidFill>
                <a:latin typeface="Arial" panose="020B0604020202020204" pitchFamily="34" charset="0"/>
                <a:cs typeface="Arial" panose="020B0604020202020204" pitchFamily="34" charset="0"/>
              </a:rPr>
              <a:t>megköveteli </a:t>
            </a:r>
            <a:r>
              <a:rPr lang="hu-HU" u="sng" dirty="0">
                <a:solidFill>
                  <a:srgbClr val="0070C0"/>
                </a:solidFill>
                <a:latin typeface="Arial" panose="020B0604020202020204" pitchFamily="34" charset="0"/>
                <a:cs typeface="Arial" panose="020B0604020202020204" pitchFamily="34" charset="0"/>
              </a:rPr>
              <a:t>a kivitelezés megtervezését </a:t>
            </a:r>
            <a:r>
              <a:rPr lang="hu-HU" dirty="0">
                <a:solidFill>
                  <a:srgbClr val="0070C0"/>
                </a:solidFill>
                <a:latin typeface="Arial" panose="020B0604020202020204" pitchFamily="34" charset="0"/>
                <a:cs typeface="Arial" panose="020B0604020202020204" pitchFamily="34" charset="0"/>
              </a:rPr>
              <a:t>és </a:t>
            </a:r>
            <a:r>
              <a:rPr lang="hu-HU" u="sng" dirty="0">
                <a:solidFill>
                  <a:srgbClr val="0070C0"/>
                </a:solidFill>
                <a:latin typeface="Arial" panose="020B0604020202020204" pitchFamily="34" charset="0"/>
                <a:cs typeface="Arial" panose="020B0604020202020204" pitchFamily="34" charset="0"/>
              </a:rPr>
              <a:t>ellenőrzését</a:t>
            </a:r>
            <a:r>
              <a:rPr lang="hu-HU" dirty="0">
                <a:solidFill>
                  <a:srgbClr val="0070C0"/>
                </a:solidFill>
                <a:latin typeface="Arial" panose="020B0604020202020204" pitchFamily="34" charset="0"/>
                <a:cs typeface="Arial" panose="020B0604020202020204" pitchFamily="34" charset="0"/>
              </a:rPr>
              <a:t>, meghatározott </a:t>
            </a:r>
            <a:r>
              <a:rPr lang="hu-HU" u="sng" dirty="0">
                <a:solidFill>
                  <a:srgbClr val="0070C0"/>
                </a:solidFill>
                <a:latin typeface="Arial" panose="020B0604020202020204" pitchFamily="34" charset="0"/>
                <a:cs typeface="Arial" panose="020B0604020202020204" pitchFamily="34" charset="0"/>
              </a:rPr>
              <a:t>kötelmeket</a:t>
            </a:r>
            <a:r>
              <a:rPr lang="hu-HU" dirty="0">
                <a:solidFill>
                  <a:srgbClr val="0070C0"/>
                </a:solidFill>
                <a:latin typeface="Arial" panose="020B0604020202020204" pitchFamily="34" charset="0"/>
                <a:cs typeface="Arial" panose="020B0604020202020204" pitchFamily="34" charset="0"/>
              </a:rPr>
              <a:t> foglal magába </a:t>
            </a:r>
            <a:r>
              <a:rPr lang="hu-HU" u="sng" dirty="0">
                <a:solidFill>
                  <a:srgbClr val="0070C0"/>
                </a:solidFill>
                <a:latin typeface="Arial" panose="020B0604020202020204" pitchFamily="34" charset="0"/>
                <a:cs typeface="Arial" panose="020B0604020202020204" pitchFamily="34" charset="0"/>
              </a:rPr>
              <a:t>és belső fegyelmet követel </a:t>
            </a:r>
            <a:r>
              <a:rPr lang="hu-HU" dirty="0">
                <a:solidFill>
                  <a:srgbClr val="0070C0"/>
                </a:solidFill>
                <a:latin typeface="Arial" panose="020B0604020202020204" pitchFamily="34" charset="0"/>
                <a:cs typeface="Arial" panose="020B0604020202020204" pitchFamily="34" charset="0"/>
              </a:rPr>
              <a:t>meg.” </a:t>
            </a:r>
            <a:r>
              <a:rPr lang="hu-HU" sz="1200" dirty="0" smtClean="0">
                <a:solidFill>
                  <a:srgbClr val="0070C0"/>
                </a:solidFill>
                <a:latin typeface="Arial" panose="020B0604020202020204" pitchFamily="34" charset="0"/>
                <a:cs typeface="Arial" panose="020B0604020202020204" pitchFamily="34" charset="0"/>
              </a:rPr>
              <a:t>/Rubinstein/</a:t>
            </a:r>
            <a:endParaRPr lang="hu-HU" sz="1200" dirty="0">
              <a:solidFill>
                <a:srgbClr val="0070C0"/>
              </a:solidFill>
              <a:latin typeface="Arial" panose="020B0604020202020204" pitchFamily="34" charset="0"/>
              <a:cs typeface="Arial" panose="020B0604020202020204" pitchFamily="34" charset="0"/>
            </a:endParaRPr>
          </a:p>
        </p:txBody>
      </p:sp>
      <p:pic>
        <p:nvPicPr>
          <p:cNvPr id="5" name="Kép 4"/>
          <p:cNvPicPr>
            <a:picLocks noChangeAspect="1"/>
          </p:cNvPicPr>
          <p:nvPr/>
        </p:nvPicPr>
        <p:blipFill>
          <a:blip r:embed="rId2"/>
          <a:stretch>
            <a:fillRect/>
          </a:stretch>
        </p:blipFill>
        <p:spPr>
          <a:xfrm>
            <a:off x="954037" y="2653173"/>
            <a:ext cx="7029450" cy="3409950"/>
          </a:xfrm>
          <a:prstGeom prst="rect">
            <a:avLst/>
          </a:prstGeom>
        </p:spPr>
      </p:pic>
    </p:spTree>
    <p:extLst>
      <p:ext uri="{BB962C8B-B14F-4D97-AF65-F5344CB8AC3E}">
        <p14:creationId xmlns:p14="http://schemas.microsoft.com/office/powerpoint/2010/main" val="357743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34567" y="202164"/>
            <a:ext cx="8474043" cy="888486"/>
          </a:xfrm>
        </p:spPr>
        <p:txBody>
          <a:bodyPr>
            <a:noAutofit/>
          </a:bodyPr>
          <a:lstStyle/>
          <a:p>
            <a:pPr algn="ctr"/>
            <a:r>
              <a:rPr lang="hu-HU" sz="1800" b="1" dirty="0" smtClean="0">
                <a:solidFill>
                  <a:srgbClr val="C00000"/>
                </a:solidFill>
                <a:latin typeface="Arial" panose="020B0604020202020204" pitchFamily="34" charset="0"/>
                <a:cs typeface="Arial" panose="020B0604020202020204" pitchFamily="34" charset="0"/>
              </a:rPr>
              <a:t>II. A SZAKMAI GYAKORLAT PEDAGÓGIAI FOLYAMATÁNAK JELLEMZŐI </a:t>
            </a:r>
            <a:r>
              <a:rPr lang="hu-HU" sz="1800" b="1" dirty="0" smtClean="0">
                <a:solidFill>
                  <a:srgbClr val="0070C0"/>
                </a:solidFill>
                <a:latin typeface="Arial" panose="020B0604020202020204" pitchFamily="34" charset="0"/>
                <a:cs typeface="Arial" panose="020B0604020202020204" pitchFamily="34" charset="0"/>
              </a:rPr>
              <a:t/>
            </a:r>
            <a:br>
              <a:rPr lang="hu-HU" sz="1800" b="1" dirty="0" smtClean="0">
                <a:solidFill>
                  <a:srgbClr val="0070C0"/>
                </a:solidFill>
                <a:latin typeface="Arial" panose="020B0604020202020204" pitchFamily="34" charset="0"/>
                <a:cs typeface="Arial" panose="020B0604020202020204" pitchFamily="34" charset="0"/>
              </a:rPr>
            </a:br>
            <a:r>
              <a:rPr lang="hu-HU" sz="1800" i="1" dirty="0" smtClean="0">
                <a:solidFill>
                  <a:srgbClr val="0070C0"/>
                </a:solidFill>
                <a:latin typeface="Arial" panose="020B0604020202020204" pitchFamily="34" charset="0"/>
                <a:cs typeface="Arial" panose="020B0604020202020204" pitchFamily="34" charset="0"/>
              </a:rPr>
              <a:t> A szakképzés </a:t>
            </a:r>
            <a:r>
              <a:rPr lang="hu-HU" sz="1800" i="1" dirty="0">
                <a:solidFill>
                  <a:srgbClr val="0070C0"/>
                </a:solidFill>
                <a:latin typeface="Arial" panose="020B0604020202020204" pitchFamily="34" charset="0"/>
                <a:cs typeface="Arial" panose="020B0604020202020204" pitchFamily="34" charset="0"/>
              </a:rPr>
              <a:t>pedagógiájának alapvető sajátosságai </a:t>
            </a:r>
            <a:r>
              <a:rPr lang="hu-HU" sz="1800" dirty="0" smtClean="0">
                <a:solidFill>
                  <a:srgbClr val="0070C0"/>
                </a:solidFill>
                <a:latin typeface="Arial" panose="020B0604020202020204" pitchFamily="34" charset="0"/>
                <a:cs typeface="Arial" panose="020B0604020202020204" pitchFamily="34" charset="0"/>
              </a:rPr>
              <a:t>(II/1. tétel)</a:t>
            </a:r>
            <a:endParaRPr lang="hu-HU" sz="25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71948" y="1315966"/>
            <a:ext cx="7728155" cy="685059"/>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 céltudatos és tervszerű tanári tevékenység, melynek eredményeképpen személyiségváltozás történik az egyénben. </a:t>
            </a:r>
            <a:endParaRPr lang="hu-HU" sz="16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471948" y="2256417"/>
            <a:ext cx="7713407" cy="2269467"/>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nevelési folyamatban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értékátadás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történik, - ezért fontos feladat 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munkakultúra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kialakítása:</a:t>
            </a:r>
          </a:p>
          <a:p>
            <a:pPr marL="342900" lvl="0" indent="-342900">
              <a:lnSpc>
                <a:spcPct val="107000"/>
              </a:lnSpc>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konkrét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feladatok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begyakoroltatása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önálló tanulás az önképzés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jelentőségének felismertetése,</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élethosszig </a:t>
            </a: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tartó tanulás</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mint érték elfogadása</a:t>
            </a:r>
          </a:p>
          <a:p>
            <a:pPr marL="742950" lvl="1" indent="-285750">
              <a:lnSpc>
                <a:spcPct val="107000"/>
              </a:lnSpc>
              <a:spcAft>
                <a:spcPts val="80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a tudás folyamatos megújításának igénye</a:t>
            </a:r>
          </a:p>
        </p:txBody>
      </p:sp>
      <p:sp>
        <p:nvSpPr>
          <p:cNvPr id="5" name="Téglalap 4"/>
          <p:cNvSpPr/>
          <p:nvPr/>
        </p:nvSpPr>
        <p:spPr>
          <a:xfrm>
            <a:off x="471948" y="4639045"/>
            <a:ext cx="7698658" cy="2031325"/>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feladata, sajátossága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kiválasztása és meghatározása,</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technológiákhoz kapcsolódó elméleti és gyakorlati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biztosítása</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eszközrendszer folyamatos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megújítása </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elmélet és a gyakorlat kapcsolatának meghatározása (melyik legyen előbb?)</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0429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37764"/>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alapvető sajátosságai </a:t>
            </a:r>
            <a:endParaRPr lang="hu-HU" sz="25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219" y="1088526"/>
            <a:ext cx="8495073" cy="646331"/>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tanítás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tanulás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meghatározott módon történő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irányítását jelenti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amelynek megszervezése elsősorban a gyakorlati képzésben a mester feladata.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294968" y="1971563"/>
            <a:ext cx="8495070" cy="2031325"/>
          </a:xfrm>
          <a:prstGeom prst="rect">
            <a:avLst/>
          </a:prstGeom>
          <a:ln w="28575">
            <a:solidFill>
              <a:srgbClr val="0070C0"/>
            </a:solidFill>
          </a:ln>
        </p:spPr>
        <p:txBody>
          <a:bodyPr wrap="square">
            <a:spAutoFit/>
          </a:bodyPr>
          <a:lstStyle/>
          <a:p>
            <a:pPr>
              <a:spcAft>
                <a:spcPts val="0"/>
              </a:spcAft>
            </a:pPr>
            <a:r>
              <a:rPr lang="hu-HU" b="1" dirty="0">
                <a:solidFill>
                  <a:srgbClr val="000000"/>
                </a:solidFill>
                <a:latin typeface="Times New Roman" panose="02020603050405020304" pitchFamily="18" charset="0"/>
                <a:ea typeface="Calibri" panose="020F050202020403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gyakorlati oktatásban a hatékony/eredményes tanulás elérésének alapvető jellemzői:</a:t>
            </a:r>
          </a:p>
          <a:p>
            <a:pPr>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folyamatában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tapasztalat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adja a biztonságot,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során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tények- fogalmak- összefüggések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biztos elsajátítása,</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tudás fejlődésének következő szintje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jártasság</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képzésben a következő szint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készségek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kialakulása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250724" y="5719519"/>
            <a:ext cx="6120580" cy="646331"/>
          </a:xfrm>
          <a:prstGeom prst="rect">
            <a:avLst/>
          </a:prstGeom>
        </p:spPr>
        <p:txBody>
          <a:bodyPr wrap="square">
            <a:spAutoFit/>
          </a:bodyPr>
          <a:lstStyle/>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Készségnek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nevezzük 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különböző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munkaműveletek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cselekvések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automatizált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komponenseit.</a:t>
            </a:r>
            <a:endParaRPr lang="hu-HU" dirty="0">
              <a:solidFill>
                <a:srgbClr val="0070C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6454" y="4606258"/>
            <a:ext cx="13620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églalap 5"/>
          <p:cNvSpPr/>
          <p:nvPr/>
        </p:nvSpPr>
        <p:spPr>
          <a:xfrm>
            <a:off x="294969" y="4247900"/>
            <a:ext cx="7610166" cy="1200329"/>
          </a:xfrm>
          <a:prstGeom prst="rect">
            <a:avLst/>
          </a:prstGeom>
        </p:spPr>
        <p:txBody>
          <a:bodyPr wrap="square">
            <a:spAutoFit/>
          </a:bodyPr>
          <a:lstStyle/>
          <a:p>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jártasságnak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nevezzük</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begyakorlottságát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és 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adott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szakmai, tevékenység elvégzéséhez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szükséges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felkészültséget</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konkrét  feladat megoldásában.</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(Szükség van még az előző ismeretek felidézésére!)</a:t>
            </a:r>
          </a:p>
        </p:txBody>
      </p:sp>
      <p:sp>
        <p:nvSpPr>
          <p:cNvPr id="7" name="AutoShape 5"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9"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1" name="Kép 10"/>
          <p:cNvPicPr>
            <a:picLocks noChangeAspect="1"/>
          </p:cNvPicPr>
          <p:nvPr/>
        </p:nvPicPr>
        <p:blipFill>
          <a:blip r:embed="rId3"/>
          <a:stretch>
            <a:fillRect/>
          </a:stretch>
        </p:blipFill>
        <p:spPr>
          <a:xfrm>
            <a:off x="6471786" y="5648786"/>
            <a:ext cx="1354688" cy="1105975"/>
          </a:xfrm>
          <a:prstGeom prst="rect">
            <a:avLst/>
          </a:prstGeom>
        </p:spPr>
      </p:pic>
    </p:spTree>
    <p:extLst>
      <p:ext uri="{BB962C8B-B14F-4D97-AF65-F5344CB8AC3E}">
        <p14:creationId xmlns:p14="http://schemas.microsoft.com/office/powerpoint/2010/main" val="328986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564021"/>
          </a:xfrm>
        </p:spPr>
        <p:txBody>
          <a:bodyPr>
            <a:normAutofit/>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07837" y="1282799"/>
            <a:ext cx="3612912" cy="369332"/>
          </a:xfrm>
          <a:prstGeom prst="rect">
            <a:avLst/>
          </a:prstGeom>
        </p:spPr>
        <p:txBody>
          <a:bodyPr wrap="non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elvei:</a:t>
            </a:r>
            <a:endParaRPr lang="hu-HU"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Téglalap 5"/>
          <p:cNvSpPr/>
          <p:nvPr/>
        </p:nvSpPr>
        <p:spPr>
          <a:xfrm>
            <a:off x="280219" y="1992022"/>
            <a:ext cx="8568813"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Tudományosság és szakszerűség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Korszerű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ismeretek közvetítése (tanterv, tankönyv)</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kommunikációban szakszerű megnevezések,</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szerszámok szabályszerű használatát, a munkavédelmi előírások betartása.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Téglalap 6"/>
          <p:cNvSpPr/>
          <p:nvPr/>
        </p:nvSpPr>
        <p:spPr>
          <a:xfrm>
            <a:off x="309715" y="4137600"/>
            <a:ext cx="8583561"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Szemléletesség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Fontos a tanulók számára a konkrét érzékszervekkel felfogható információk nyújtása. (vizualizálható, képies kommunikáció)</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Bemutatás (valamit képpel, hanggal, ízzel, tapintással szemléltetni)</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Szerszám, munkamozdulat bemutatása, magyarázata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3580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265471" y="1044282"/>
            <a:ext cx="8672052" cy="1477328"/>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tartósságának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ismeretek megszilárdítása,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rögzítése ismétléssel, gyakorlással</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ismétlése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 számának és helyének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meghatározása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ismeretek alkalmazása ismert és nem ismert szituációkban, ez a tartós tudás garanciája.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Téglalap 2"/>
          <p:cNvSpPr/>
          <p:nvPr/>
        </p:nvSpPr>
        <p:spPr>
          <a:xfrm>
            <a:off x="250723" y="2914108"/>
            <a:ext cx="8672052" cy="923330"/>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elmélet és gyakorlat kapcsolatának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 során az elméleti ismeretek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hiányosságai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 vagy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szintjét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ki kell egészíteni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oktatónak.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176981" y="4174159"/>
            <a:ext cx="8731045" cy="2215991"/>
          </a:xfrm>
          <a:prstGeom prst="rect">
            <a:avLst/>
          </a:prstGeom>
        </p:spPr>
        <p:txBody>
          <a:bodyPr wrap="square">
            <a:spAutoFit/>
          </a:bodyPr>
          <a:lstStyle/>
          <a:p>
            <a:pPr marL="914400">
              <a:spcAft>
                <a:spcPts val="0"/>
              </a:spcAft>
            </a:pPr>
            <a:r>
              <a:rPr lang="hu-HU" sz="1200" dirty="0">
                <a:solidFill>
                  <a:srgbClr val="000000"/>
                </a:solidFill>
                <a:latin typeface="Times New Roman" panose="02020603050405020304" pitchFamily="18" charset="0"/>
                <a:ea typeface="Calibri" panose="020F0502020204030204" pitchFamily="34" charset="0"/>
              </a:rPr>
              <a:t> </a:t>
            </a:r>
          </a:p>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Rendszeresség és fokozatosság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tartalmának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logikus egységekre felosztása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felépítése,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Ismeretátadás- alkalmazás- begyakorlás-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értékelés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oktatói feladatok tervszerű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betartása </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technológiai sorrendben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történő munkaművelet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oktatása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egyszerűtől a bonyolultig</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a kevesebbtől a több irányába történjen az ismeretátadás, a fejlesztés.</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Cím 1"/>
          <p:cNvSpPr txBox="1">
            <a:spLocks/>
          </p:cNvSpPr>
          <p:nvPr/>
        </p:nvSpPr>
        <p:spPr>
          <a:xfrm>
            <a:off x="628650" y="365127"/>
            <a:ext cx="7886700" cy="7852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500" b="1" i="1"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1610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663677" y="1905814"/>
            <a:ext cx="8332839" cy="3461204"/>
          </a:xfrm>
          <a:prstGeom prst="rect">
            <a:avLst/>
          </a:prstGeom>
        </p:spPr>
        <p:txBody>
          <a:bodyPr wrap="square">
            <a:spAutoFit/>
          </a:bodyPr>
          <a:lstStyle/>
          <a:p>
            <a:pPr lvl="0">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Alapvető pedagógiai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(nevelési eszközök)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módszerek: </a:t>
            </a:r>
          </a:p>
          <a:p>
            <a:pPr lvl="0">
              <a:lnSpc>
                <a:spcPct val="107000"/>
              </a:lnSpc>
              <a:spcAft>
                <a:spcPts val="0"/>
              </a:spcAft>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Követelés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;(következetesség a feladat kiadásában és ellenőrzésében)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Meggyőzés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célt elérő utak megválasztásában) </a:t>
            </a: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Jutalmazás-büntetés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(pozitív megerősítés, és felelősségvállalás a következményekért)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Példaadás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hiteles oktatót személye és viselkedése miatt érdemes követni)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(jártasságok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készségek kialakításának, és a képességek fejlesztésének fő módszere)</a:t>
            </a:r>
          </a:p>
          <a:p>
            <a:pPr>
              <a:spcAft>
                <a:spcPts val="0"/>
              </a:spcAft>
            </a:pPr>
            <a:r>
              <a:rPr lang="hu-HU" b="1" dirty="0">
                <a:solidFill>
                  <a:srgbClr val="000000"/>
                </a:solidFill>
                <a:latin typeface="Times New Roman" panose="02020603050405020304" pitchFamily="18"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sp>
        <p:nvSpPr>
          <p:cNvPr id="3" name="Cím 1"/>
          <p:cNvSpPr txBox="1">
            <a:spLocks/>
          </p:cNvSpPr>
          <p:nvPr/>
        </p:nvSpPr>
        <p:spPr>
          <a:xfrm>
            <a:off x="191730" y="276636"/>
            <a:ext cx="8760542" cy="62301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7000"/>
              </a:lnSpc>
              <a:spcAft>
                <a:spcPts val="0"/>
              </a:spcAft>
            </a:pP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eszközei, módszerei </a:t>
            </a:r>
            <a:endPar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4860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04185" y="247139"/>
            <a:ext cx="8559596" cy="903235"/>
          </a:xfrm>
        </p:spPr>
        <p:txBody>
          <a:bodyPr>
            <a:normAutofit/>
          </a:bodyPr>
          <a:lstStyle/>
          <a:p>
            <a:pPr algn="ctr"/>
            <a:r>
              <a:rPr lang="hu-HU" sz="2800" dirty="0" smtClean="0">
                <a:solidFill>
                  <a:srgbClr val="0070C0"/>
                </a:solidFill>
                <a:latin typeface="Arial" panose="020B0604020202020204" pitchFamily="34" charset="0"/>
                <a:cs typeface="Arial" panose="020B0604020202020204" pitchFamily="34" charset="0"/>
              </a:rPr>
              <a:t>Pedagógiai célok jelentősége, alapvető sajátosságai, (II/2.tétel)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94967" y="1255578"/>
            <a:ext cx="8598310" cy="981423"/>
          </a:xfrm>
          <a:prstGeom prst="rect">
            <a:avLst/>
          </a:prstGeom>
          <a:ln w="28575">
            <a:solidFill>
              <a:srgbClr val="0070C0"/>
            </a:solidFill>
          </a:ln>
        </p:spPr>
        <p:txBody>
          <a:bodyPr wrap="square">
            <a:spAutoFit/>
          </a:bodyPr>
          <a:lstStyle/>
          <a:p>
            <a:pPr fontAlgn="base">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szakmai gyakorlati oktatás megvalósításában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kiemelt jelentősége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van 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célkitűzésnek</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mind nevelési, mind pedig oktatási szempontból. (a kettő nem választható el)</a:t>
            </a:r>
            <a:endParaRPr lang="hu-HU"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309716" y="2436246"/>
            <a:ext cx="8554063" cy="4108817"/>
          </a:xfrm>
          <a:prstGeom prst="rect">
            <a:avLst/>
          </a:prstGeom>
          <a:ln w="28575">
            <a:solidFill>
              <a:srgbClr val="0070C0"/>
            </a:solidFill>
          </a:ln>
        </p:spPr>
        <p:txBody>
          <a:bodyPr wrap="square">
            <a:spAutoFit/>
          </a:bodyPr>
          <a:lstStyle/>
          <a:p>
            <a:pPr algn="just">
              <a:lnSpc>
                <a:spcPct val="150000"/>
              </a:lnSpc>
            </a:pP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 célokat úgy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kell megfogalmazni,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hogy a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tanulók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egyértelműen felismerjék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azt, hogy a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célt elérték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és azt is, hogy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mi módon adhatnak erről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számot</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pPr>
            <a:endPar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Wingdings" panose="05000000000000000000" pitchFamily="2" charset="2"/>
              <a:buChar char="Ø"/>
            </a:pPr>
            <a:r>
              <a:rPr lang="hu-HU"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hu-HU" i="1" dirty="0">
                <a:solidFill>
                  <a:srgbClr val="0070C0"/>
                </a:solidFill>
                <a:latin typeface="Arial" panose="020B0604020202020204" pitchFamily="34" charset="0"/>
                <a:cs typeface="Arial" panose="020B0604020202020204" pitchFamily="34" charset="0"/>
              </a:rPr>
              <a:t>A célokat úgy kell meghatároznunk, hogy a </a:t>
            </a:r>
            <a:r>
              <a:rPr lang="hu-HU" i="1" dirty="0" smtClean="0">
                <a:solidFill>
                  <a:srgbClr val="0070C0"/>
                </a:solidFill>
                <a:latin typeface="Arial" panose="020B0604020202020204" pitchFamily="34" charset="0"/>
                <a:cs typeface="Arial" panose="020B0604020202020204" pitchFamily="34" charset="0"/>
              </a:rPr>
              <a:t>tanulók </a:t>
            </a:r>
            <a:r>
              <a:rPr lang="hu-HU" i="1" dirty="0">
                <a:solidFill>
                  <a:srgbClr val="0070C0"/>
                </a:solidFill>
                <a:latin typeface="Arial" panose="020B0604020202020204" pitchFamily="34" charset="0"/>
                <a:cs typeface="Arial" panose="020B0604020202020204" pitchFamily="34" charset="0"/>
              </a:rPr>
              <a:t>figyelemmel kísérhető viselkedését, azaz a tanulók </a:t>
            </a:r>
            <a:r>
              <a:rPr lang="hu-HU" b="1" i="1" dirty="0">
                <a:solidFill>
                  <a:srgbClr val="C00000"/>
                </a:solidFill>
                <a:latin typeface="Arial" panose="020B0604020202020204" pitchFamily="34" charset="0"/>
                <a:cs typeface="Arial" panose="020B0604020202020204" pitchFamily="34" charset="0"/>
              </a:rPr>
              <a:t>megfigyelhető cselekvéseit tartalmazzák</a:t>
            </a:r>
            <a:r>
              <a:rPr lang="hu-HU" dirty="0">
                <a:solidFill>
                  <a:srgbClr val="C00000"/>
                </a:solidFill>
                <a:latin typeface="Arial" panose="020B0604020202020204" pitchFamily="34" charset="0"/>
                <a:cs typeface="Arial" panose="020B0604020202020204" pitchFamily="34" charset="0"/>
              </a:rPr>
              <a:t>. </a:t>
            </a:r>
            <a:endParaRPr lang="hu-HU" dirty="0" smtClean="0">
              <a:solidFill>
                <a:srgbClr val="C00000"/>
              </a:solidFill>
              <a:latin typeface="Arial" panose="020B0604020202020204" pitchFamily="34" charset="0"/>
              <a:cs typeface="Arial" panose="020B0604020202020204" pitchFamily="34" charset="0"/>
            </a:endParaRPr>
          </a:p>
          <a:p>
            <a:endParaRPr lang="hu-HU"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ehhez olyan </a:t>
            </a:r>
            <a:r>
              <a:rPr lang="hu-HU" b="1" i="1" dirty="0">
                <a:solidFill>
                  <a:srgbClr val="C00000"/>
                </a:solidFill>
                <a:latin typeface="Arial" panose="020B0604020202020204" pitchFamily="34" charset="0"/>
                <a:cs typeface="Arial" panose="020B0604020202020204" pitchFamily="34" charset="0"/>
              </a:rPr>
              <a:t>feltételeket kell meghatározni</a:t>
            </a:r>
            <a:r>
              <a:rPr lang="hu-HU" i="1" dirty="0">
                <a:solidFill>
                  <a:srgbClr val="0070C0"/>
                </a:solidFill>
                <a:latin typeface="Arial" panose="020B0604020202020204" pitchFamily="34" charset="0"/>
                <a:cs typeface="Arial" panose="020B0604020202020204" pitchFamily="34" charset="0"/>
              </a:rPr>
              <a:t>, amelyek mellett </a:t>
            </a:r>
            <a:r>
              <a:rPr lang="hu-HU" b="1" i="1" dirty="0">
                <a:solidFill>
                  <a:srgbClr val="C00000"/>
                </a:solidFill>
                <a:latin typeface="Arial" panose="020B0604020202020204" pitchFamily="34" charset="0"/>
                <a:cs typeface="Arial" panose="020B0604020202020204" pitchFamily="34" charset="0"/>
              </a:rPr>
              <a:t>a célt el kell érni. </a:t>
            </a:r>
            <a:endParaRPr lang="hu-HU" b="1" i="1"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a:t>
            </a:r>
            <a:r>
              <a:rPr lang="hu-HU" b="1" i="1" dirty="0">
                <a:solidFill>
                  <a:srgbClr val="C00000"/>
                </a:solidFill>
                <a:latin typeface="Arial" panose="020B0604020202020204" pitchFamily="34" charset="0"/>
                <a:cs typeface="Arial" panose="020B0604020202020204" pitchFamily="34" charset="0"/>
              </a:rPr>
              <a:t>meg kell </a:t>
            </a:r>
            <a:r>
              <a:rPr lang="hu-HU" b="1" i="1" dirty="0" smtClean="0">
                <a:solidFill>
                  <a:srgbClr val="C00000"/>
                </a:solidFill>
                <a:latin typeface="Arial" panose="020B0604020202020204" pitchFamily="34" charset="0"/>
                <a:cs typeface="Arial" panose="020B0604020202020204" pitchFamily="34" charset="0"/>
              </a:rPr>
              <a:t>határozni </a:t>
            </a:r>
            <a:r>
              <a:rPr lang="hu-HU" i="1" dirty="0" smtClean="0">
                <a:solidFill>
                  <a:srgbClr val="0070C0"/>
                </a:solidFill>
                <a:latin typeface="Arial" panose="020B0604020202020204" pitchFamily="34" charset="0"/>
                <a:cs typeface="Arial" panose="020B0604020202020204" pitchFamily="34" charset="0"/>
              </a:rPr>
              <a:t>azt</a:t>
            </a:r>
            <a:r>
              <a:rPr lang="hu-HU" i="1" dirty="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célviselkedést </a:t>
            </a:r>
            <a:r>
              <a:rPr lang="hu-HU" i="1" dirty="0">
                <a:solidFill>
                  <a:srgbClr val="0070C0"/>
                </a:solidFill>
                <a:latin typeface="Arial" panose="020B0604020202020204" pitchFamily="34" charset="0"/>
                <a:cs typeface="Arial" panose="020B0604020202020204" pitchFamily="34" charset="0"/>
              </a:rPr>
              <a:t>(magatartást, állapotot</a:t>
            </a:r>
            <a:r>
              <a:rPr lang="hu-HU" i="1" dirty="0" smtClean="0">
                <a:solidFill>
                  <a:srgbClr val="0070C0"/>
                </a:solidFill>
                <a:latin typeface="Arial" panose="020B0604020202020204" pitchFamily="34" charset="0"/>
                <a:cs typeface="Arial" panose="020B0604020202020204" pitchFamily="34" charset="0"/>
              </a:rPr>
              <a:t>), amely mellett </a:t>
            </a:r>
            <a:r>
              <a:rPr lang="hu-HU" b="1" i="1" dirty="0">
                <a:solidFill>
                  <a:srgbClr val="C00000"/>
                </a:solidFill>
                <a:latin typeface="Arial" panose="020B0604020202020204" pitchFamily="34" charset="0"/>
                <a:cs typeface="Arial" panose="020B0604020202020204" pitchFamily="34" charset="0"/>
              </a:rPr>
              <a:t>még </a:t>
            </a:r>
            <a:r>
              <a:rPr lang="hu-HU" b="1" i="1" dirty="0" smtClean="0">
                <a:solidFill>
                  <a:srgbClr val="C00000"/>
                </a:solidFill>
                <a:latin typeface="Arial" panose="020B0604020202020204" pitchFamily="34" charset="0"/>
                <a:cs typeface="Arial" panose="020B0604020202020204" pitchFamily="34" charset="0"/>
              </a:rPr>
              <a:t>elfogadható</a:t>
            </a:r>
            <a:r>
              <a:rPr lang="hu-HU" b="1" i="1" dirty="0">
                <a:solidFill>
                  <a:srgbClr val="C0000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tanulói </a:t>
            </a:r>
            <a:r>
              <a:rPr lang="hu-HU" b="1" i="1" dirty="0" smtClean="0">
                <a:solidFill>
                  <a:srgbClr val="C00000"/>
                </a:solidFill>
                <a:latin typeface="Arial" panose="020B0604020202020204" pitchFamily="34" charset="0"/>
                <a:cs typeface="Arial" panose="020B0604020202020204" pitchFamily="34" charset="0"/>
              </a:rPr>
              <a:t>tevékenység, produktum</a:t>
            </a:r>
            <a:r>
              <a:rPr lang="hu-HU" i="1" dirty="0" smtClean="0">
                <a:solidFill>
                  <a:srgbClr val="0070C0"/>
                </a:solidFill>
                <a:latin typeface="Arial" panose="020B0604020202020204" pitchFamily="34" charset="0"/>
                <a:cs typeface="Arial" panose="020B0604020202020204" pitchFamily="34" charset="0"/>
              </a:rPr>
              <a:t>. (minimális kompetencia)</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dirty="0"/>
          </a:p>
        </p:txBody>
      </p:sp>
    </p:spTree>
    <p:extLst>
      <p:ext uri="{BB962C8B-B14F-4D97-AF65-F5344CB8AC3E}">
        <p14:creationId xmlns:p14="http://schemas.microsoft.com/office/powerpoint/2010/main" val="5511498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3586282122"/>
              </p:ext>
            </p:extLst>
          </p:nvPr>
        </p:nvGraphicFramePr>
        <p:xfrm>
          <a:off x="423054" y="1044399"/>
          <a:ext cx="7892004" cy="5605683"/>
        </p:xfrm>
        <a:graphic>
          <a:graphicData uri="http://schemas.openxmlformats.org/drawingml/2006/table">
            <a:tbl>
              <a:tblPr firstRow="1" firstCol="1" bandRow="1">
                <a:tableStyleId>{5C22544A-7EE6-4342-B048-85BDC9FD1C3A}</a:tableStyleId>
              </a:tblPr>
              <a:tblGrid>
                <a:gridCol w="4707576"/>
                <a:gridCol w="3184428"/>
              </a:tblGrid>
              <a:tr h="660654">
                <a:tc>
                  <a:txBody>
                    <a:bodyPr/>
                    <a:lstStyle/>
                    <a:p>
                      <a:pPr algn="ctr">
                        <a:spcAft>
                          <a:spcPts val="0"/>
                        </a:spcAft>
                      </a:pPr>
                      <a:endParaRPr lang="hu-HU" sz="1600" dirty="0" smtClean="0">
                        <a:effectLst/>
                      </a:endParaRPr>
                    </a:p>
                    <a:p>
                      <a:pPr algn="ctr">
                        <a:spcAft>
                          <a:spcPts val="0"/>
                        </a:spcAft>
                      </a:pPr>
                      <a:r>
                        <a:rPr lang="hu-HU" sz="1600" dirty="0" smtClean="0">
                          <a:solidFill>
                            <a:srgbClr val="C00000"/>
                          </a:solidFill>
                          <a:effectLst/>
                        </a:rPr>
                        <a:t>PEDAGÓGIAI CÉLOK</a:t>
                      </a:r>
                    </a:p>
                    <a:p>
                      <a:pPr algn="ct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5">
                        <a:lumMod val="20000"/>
                        <a:lumOff val="80000"/>
                      </a:schemeClr>
                    </a:solidFill>
                  </a:tcPr>
                </a:tc>
                <a:tc>
                  <a:txBody>
                    <a:bodyPr/>
                    <a:lstStyle/>
                    <a:p>
                      <a:pPr algn="ctr">
                        <a:spcAft>
                          <a:spcPts val="0"/>
                        </a:spcAft>
                      </a:pPr>
                      <a:endParaRPr lang="hu-HU" sz="1400" dirty="0" smtClean="0">
                        <a:effectLst/>
                      </a:endParaRPr>
                    </a:p>
                    <a:p>
                      <a:pPr algn="ctr">
                        <a:spcAft>
                          <a:spcPts val="0"/>
                        </a:spcAft>
                      </a:pPr>
                      <a:r>
                        <a:rPr lang="hu-HU" sz="1400" dirty="0" smtClean="0">
                          <a:solidFill>
                            <a:srgbClr val="0070C0"/>
                          </a:solidFill>
                          <a:effectLst/>
                        </a:rPr>
                        <a:t>DIDAKTIKAI FELADATOK</a:t>
                      </a:r>
                      <a:endParaRPr lang="hu-HU" sz="10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Érdeklődés </a:t>
                      </a:r>
                      <a:r>
                        <a:rPr lang="hu-HU" sz="1600" kern="1200" dirty="0">
                          <a:solidFill>
                            <a:srgbClr val="0070C0"/>
                          </a:solidFill>
                          <a:effectLst/>
                        </a:rPr>
                        <a:t>felkeltése, szakma szeretete, szakmai tudás, mint érték elfogadása</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Motiváció</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80872">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Szakemberré </a:t>
                      </a:r>
                      <a:r>
                        <a:rPr lang="hu-HU" sz="1600" kern="1200" dirty="0">
                          <a:solidFill>
                            <a:srgbClr val="0070C0"/>
                          </a:solidFill>
                          <a:effectLst/>
                        </a:rPr>
                        <a:t>nevelés/válás, ismeretek felfogása, feldolgozása, </a:t>
                      </a:r>
                      <a:r>
                        <a:rPr lang="hu-HU" sz="1600" kern="1200" dirty="0" smtClean="0">
                          <a:solidFill>
                            <a:srgbClr val="0070C0"/>
                          </a:solidFill>
                          <a:effectLst/>
                        </a:rPr>
                        <a:t>megértése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Ismeretközlés-ismeretszerzés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a:t>
                      </a:r>
                      <a:r>
                        <a:rPr lang="hu-HU" sz="1600" kern="1200" dirty="0">
                          <a:solidFill>
                            <a:srgbClr val="0070C0"/>
                          </a:solidFill>
                          <a:effectLst/>
                        </a:rPr>
                        <a:t>ismeretek bevésése,- stabil tudása, megszilárdítása; rutin feladatok </a:t>
                      </a:r>
                      <a:r>
                        <a:rPr lang="hu-HU" sz="1600" kern="1200" dirty="0" smtClean="0">
                          <a:solidFill>
                            <a:srgbClr val="0070C0"/>
                          </a:solidFill>
                          <a:effectLst/>
                        </a:rPr>
                        <a:t>szintje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Rendszerezés-rögzítés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101090">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ismeretek </a:t>
                      </a:r>
                      <a:r>
                        <a:rPr lang="hu-HU" sz="1600" kern="1200" dirty="0">
                          <a:solidFill>
                            <a:srgbClr val="0070C0"/>
                          </a:solidFill>
                          <a:effectLst/>
                        </a:rPr>
                        <a:t>biztos kezelése, feladatok/problémák önálló megoldása, önértékelés; nem rutin feladatok </a:t>
                      </a:r>
                      <a:r>
                        <a:rPr lang="hu-HU" sz="1600" kern="1200" dirty="0" smtClean="0">
                          <a:solidFill>
                            <a:srgbClr val="0070C0"/>
                          </a:solidFill>
                          <a:effectLst/>
                        </a:rPr>
                        <a:t>szintje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Alkalmazás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030617">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Eredményességre </a:t>
                      </a:r>
                      <a:r>
                        <a:rPr lang="hu-HU" sz="1600" kern="1200" dirty="0">
                          <a:solidFill>
                            <a:srgbClr val="0070C0"/>
                          </a:solidFill>
                          <a:effectLst/>
                        </a:rPr>
                        <a:t>való törekvés, pontosság és megbízhatóság, a követelmények mérhető teljesítése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Ellenőrzés-értékelés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bl>
          </a:graphicData>
        </a:graphic>
      </p:graphicFrame>
      <p:sp>
        <p:nvSpPr>
          <p:cNvPr id="3" name="Téglalap 2"/>
          <p:cNvSpPr/>
          <p:nvPr/>
        </p:nvSpPr>
        <p:spPr>
          <a:xfrm>
            <a:off x="910025" y="471637"/>
            <a:ext cx="7281160" cy="523220"/>
          </a:xfrm>
          <a:prstGeom prst="rect">
            <a:avLst/>
          </a:prstGeom>
        </p:spPr>
        <p:txBody>
          <a:bodyPr wrap="none">
            <a:spAutoFit/>
          </a:bodyPr>
          <a:lstStyle/>
          <a:p>
            <a:pPr>
              <a:spcAft>
                <a:spcPts val="0"/>
              </a:spcAft>
            </a:pPr>
            <a:r>
              <a:rPr lang="hu-HU" sz="2800" b="1" i="1" dirty="0">
                <a:solidFill>
                  <a:srgbClr val="0070C0"/>
                </a:solidFill>
                <a:latin typeface="Arial" panose="020B0604020202020204" pitchFamily="34" charset="0"/>
                <a:ea typeface="Calibri" panose="020F0502020204030204" pitchFamily="34" charset="0"/>
              </a:rPr>
              <a:t>Az oktatási folyamat céljai és fő feladatai:</a:t>
            </a:r>
            <a:endParaRPr lang="hu-HU" sz="2800" b="1" i="1"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992324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796412" y="1900366"/>
            <a:ext cx="7506929" cy="3416320"/>
          </a:xfrm>
          <a:prstGeom prst="rect">
            <a:avLst/>
          </a:prstGeom>
        </p:spPr>
        <p:txBody>
          <a:bodyPr wrap="square">
            <a:spAutoFit/>
          </a:bodyPr>
          <a:lstStyle/>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tanulói aktivitástól, amely szoros kapcsolatban áll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alapvető kompetenciák </a:t>
            </a:r>
            <a:r>
              <a:rPr lang="hu-HU" dirty="0" smtClean="0">
                <a:solidFill>
                  <a:srgbClr val="0070C0"/>
                </a:solidFill>
                <a:latin typeface="Arial" panose="020B0604020202020204" pitchFamily="34" charset="0"/>
                <a:ea typeface="Calibri" panose="020F0502020204030204" pitchFamily="34" charset="0"/>
              </a:rPr>
              <a:t>kialakításától</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együttműködési készségtől </a:t>
            </a:r>
            <a:r>
              <a:rPr lang="hu-HU" dirty="0">
                <a:solidFill>
                  <a:srgbClr val="0070C0"/>
                </a:solidFill>
                <a:latin typeface="Arial" panose="020B0604020202020204" pitchFamily="34" charset="0"/>
                <a:ea typeface="Calibri" panose="020F0502020204030204" pitchFamily="34" charset="0"/>
              </a:rPr>
              <a:t>(kooperáció</a:t>
            </a:r>
            <a:r>
              <a:rPr lang="hu-HU" dirty="0" smtClean="0">
                <a:solidFill>
                  <a:srgbClr val="0070C0"/>
                </a:solidFill>
                <a:latin typeface="Arial" panose="020B0604020202020204" pitchFamily="34" charset="0"/>
                <a:ea typeface="Calibri" panose="020F0502020204030204" pitchFamily="34" charset="0"/>
              </a:rPr>
              <a:t>),</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konfliktus </a:t>
            </a:r>
            <a:r>
              <a:rPr lang="hu-HU" dirty="0">
                <a:solidFill>
                  <a:srgbClr val="0070C0"/>
                </a:solidFill>
                <a:latin typeface="Arial" panose="020B0604020202020204" pitchFamily="34" charset="0"/>
                <a:ea typeface="Calibri" panose="020F0502020204030204" pitchFamily="34" charset="0"/>
              </a:rPr>
              <a:t>megoldási </a:t>
            </a:r>
            <a:r>
              <a:rPr lang="hu-HU" dirty="0" smtClean="0">
                <a:solidFill>
                  <a:srgbClr val="0070C0"/>
                </a:solidFill>
                <a:latin typeface="Arial" panose="020B0604020202020204" pitchFamily="34" charset="0"/>
                <a:ea typeface="Calibri" panose="020F0502020204030204" pitchFamily="34" charset="0"/>
              </a:rPr>
              <a:t>képességtől és a</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kommunikációs </a:t>
            </a:r>
            <a:r>
              <a:rPr lang="hu-HU" dirty="0">
                <a:solidFill>
                  <a:srgbClr val="0070C0"/>
                </a:solidFill>
                <a:latin typeface="Arial" panose="020B0604020202020204" pitchFamily="34" charset="0"/>
                <a:ea typeface="Calibri" panose="020F0502020204030204" pitchFamily="34" charset="0"/>
              </a:rPr>
              <a:t>képesség </a:t>
            </a:r>
            <a:r>
              <a:rPr lang="hu-HU" dirty="0" smtClean="0">
                <a:solidFill>
                  <a:srgbClr val="0070C0"/>
                </a:solidFill>
                <a:latin typeface="Arial" panose="020B0604020202020204" pitchFamily="34" charset="0"/>
                <a:ea typeface="Calibri" panose="020F0502020204030204" pitchFamily="34" charset="0"/>
              </a:rPr>
              <a:t>fejlesztésének mértékétől, </a:t>
            </a:r>
          </a:p>
          <a:p>
            <a:pPr marL="285750" indent="-285750">
              <a:spcAft>
                <a:spcPts val="0"/>
              </a:spcAft>
              <a:buFont typeface="Wingdings" panose="05000000000000000000" pitchFamily="2" charset="2"/>
              <a:buChar char="Ø"/>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 a tanítás-tanulás </a:t>
            </a:r>
            <a:r>
              <a:rPr lang="hu-HU" dirty="0" smtClean="0">
                <a:solidFill>
                  <a:srgbClr val="0070C0"/>
                </a:solidFill>
                <a:latin typeface="Arial" panose="020B0604020202020204" pitchFamily="34" charset="0"/>
                <a:ea typeface="Calibri" panose="020F0502020204030204" pitchFamily="34" charset="0"/>
              </a:rPr>
              <a:t>folyamat színterének állapotától (felszereltség, alkalmas hely csoport és egyéi feladatokra)</a:t>
            </a:r>
            <a:endParaRPr lang="hu-HU" sz="1200" dirty="0">
              <a:solidFill>
                <a:srgbClr val="0070C0"/>
              </a:solidFill>
              <a:effectLst/>
              <a:latin typeface="Times New Roman" panose="02020603050405020304" pitchFamily="18" charset="0"/>
              <a:ea typeface="Calibri" panose="020F0502020204030204" pitchFamily="34" charset="0"/>
            </a:endParaRPr>
          </a:p>
        </p:txBody>
      </p:sp>
      <p:sp>
        <p:nvSpPr>
          <p:cNvPr id="3" name="Téglalap 2"/>
          <p:cNvSpPr/>
          <p:nvPr/>
        </p:nvSpPr>
        <p:spPr>
          <a:xfrm>
            <a:off x="763230" y="515882"/>
            <a:ext cx="7476726" cy="523220"/>
          </a:xfrm>
          <a:prstGeom prst="rect">
            <a:avLst/>
          </a:prstGeom>
        </p:spPr>
        <p:txBody>
          <a:bodyPr wrap="none">
            <a:spAutoFit/>
          </a:bodyPr>
          <a:lstStyle/>
          <a:p>
            <a:pPr algn="ctr"/>
            <a:r>
              <a:rPr lang="hu-HU" sz="2800" b="1" i="1" dirty="0" smtClean="0">
                <a:solidFill>
                  <a:srgbClr val="0070C0"/>
                </a:solidFill>
                <a:latin typeface="Arial" panose="020B0604020202020204" pitchFamily="34" charset="0"/>
                <a:ea typeface="Calibri" panose="020F0502020204030204" pitchFamily="34" charset="0"/>
              </a:rPr>
              <a:t>Mitől függ a pedagógiai </a:t>
            </a:r>
            <a:r>
              <a:rPr lang="hu-HU" sz="2800" b="1" i="1" dirty="0">
                <a:solidFill>
                  <a:srgbClr val="0070C0"/>
                </a:solidFill>
                <a:latin typeface="Arial" panose="020B0604020202020204" pitchFamily="34" charset="0"/>
                <a:ea typeface="Calibri" panose="020F0502020204030204" pitchFamily="34" charset="0"/>
              </a:rPr>
              <a:t>cél </a:t>
            </a:r>
            <a:r>
              <a:rPr lang="hu-HU" sz="2800" b="1" i="1" dirty="0" smtClean="0">
                <a:solidFill>
                  <a:srgbClr val="0070C0"/>
                </a:solidFill>
                <a:latin typeface="Arial" panose="020B0604020202020204" pitchFamily="34" charset="0"/>
                <a:ea typeface="Calibri" panose="020F0502020204030204" pitchFamily="34" charset="0"/>
              </a:rPr>
              <a:t>megvalósítása:</a:t>
            </a:r>
            <a:endParaRPr lang="hu-HU" sz="2800" b="1" i="1" dirty="0">
              <a:solidFill>
                <a:srgbClr val="0070C0"/>
              </a:solidFill>
            </a:endParaRPr>
          </a:p>
        </p:txBody>
      </p:sp>
    </p:spTree>
    <p:extLst>
      <p:ext uri="{BB962C8B-B14F-4D97-AF65-F5344CB8AC3E}">
        <p14:creationId xmlns:p14="http://schemas.microsoft.com/office/powerpoint/2010/main" val="11302887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3239" y="247139"/>
            <a:ext cx="8686800" cy="799997"/>
          </a:xfrm>
        </p:spPr>
        <p:txBody>
          <a:bodyPr>
            <a:noAutofit/>
          </a:bodyPr>
          <a:lstStyle/>
          <a:p>
            <a:pPr algn="ctr"/>
            <a:r>
              <a:rPr lang="hu-HU" sz="2800" dirty="0" smtClean="0">
                <a:solidFill>
                  <a:srgbClr val="0070C0"/>
                </a:solidFill>
                <a:latin typeface="Arial" panose="020B0604020202020204" pitchFamily="34" charset="0"/>
                <a:cs typeface="Arial" panose="020B0604020202020204" pitchFamily="34" charset="0"/>
              </a:rPr>
              <a:t>Célokhoz illeszthető oktatási folyamat (didaktikai) feladatainak jellemzői (II/3. 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09715" y="1097510"/>
            <a:ext cx="8539317" cy="92333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didaktikai feladatok a tanítási-tanulási folyamat során megoldandó célok és feladatok rendszerét jelentik, jellemzően a tananyag elsajátításának aktuális állapotához kapcsolódnak.</a:t>
            </a:r>
          </a:p>
        </p:txBody>
      </p:sp>
      <p:sp>
        <p:nvSpPr>
          <p:cNvPr id="6" name="Text Box 10"/>
          <p:cNvSpPr txBox="1">
            <a:spLocks noChangeArrowheads="1"/>
          </p:cNvSpPr>
          <p:nvPr/>
        </p:nvSpPr>
        <p:spPr bwMode="auto">
          <a:xfrm>
            <a:off x="342696" y="2085975"/>
            <a:ext cx="81375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1800" b="1" dirty="0" smtClean="0">
                <a:solidFill>
                  <a:srgbClr val="0070C0"/>
                </a:solidFill>
              </a:rPr>
              <a:t>AZ OKTATÁS FOLYAMATA</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tanítási-tanulási folyamat összetevői (más néven didaktikai feladatok):</a:t>
            </a:r>
          </a:p>
          <a:p>
            <a:pPr algn="l" eaLnBrk="1" hangingPunct="1"/>
            <a:endParaRPr lang="hu-HU" altLang="hu-HU" sz="1800" dirty="0" smtClean="0">
              <a:solidFill>
                <a:srgbClr val="0070C0"/>
              </a:solidFill>
            </a:endParaRPr>
          </a:p>
          <a:p>
            <a:pPr lvl="1" eaLnBrk="1" hangingPunct="1">
              <a:buFont typeface="Wingdings" panose="05000000000000000000" pitchFamily="2" charset="2"/>
              <a:buChar char="Ø"/>
            </a:pPr>
            <a:r>
              <a:rPr lang="hu-HU" altLang="hu-HU" sz="1800" dirty="0" smtClean="0">
                <a:solidFill>
                  <a:srgbClr val="0070C0"/>
                </a:solidFill>
              </a:rPr>
              <a:t> a motiváció;</a:t>
            </a:r>
          </a:p>
          <a:p>
            <a:pPr lvl="1" eaLnBrk="1" hangingPunct="1">
              <a:buFont typeface="Wingdings" panose="05000000000000000000" pitchFamily="2" charset="2"/>
              <a:buChar char="Ø"/>
            </a:pPr>
            <a:r>
              <a:rPr lang="hu-HU" altLang="hu-HU" sz="1800" dirty="0" smtClean="0">
                <a:solidFill>
                  <a:srgbClr val="0070C0"/>
                </a:solidFill>
              </a:rPr>
              <a:t> az ismeretközlés, ismeretszerzés;</a:t>
            </a:r>
          </a:p>
          <a:p>
            <a:pPr lvl="1" eaLnBrk="1" hangingPunct="1">
              <a:buFont typeface="Wingdings" panose="05000000000000000000" pitchFamily="2" charset="2"/>
              <a:buChar char="Ø"/>
            </a:pPr>
            <a:r>
              <a:rPr lang="hu-HU" altLang="hu-HU" sz="1800" dirty="0" smtClean="0">
                <a:solidFill>
                  <a:srgbClr val="0070C0"/>
                </a:solidFill>
              </a:rPr>
              <a:t> rendszerezés- rögzítés, (megszilárdítás);</a:t>
            </a:r>
          </a:p>
          <a:p>
            <a:pPr lvl="1" eaLnBrk="1" hangingPunct="1">
              <a:buFont typeface="Wingdings" panose="05000000000000000000" pitchFamily="2" charset="2"/>
              <a:buChar char="Ø"/>
            </a:pPr>
            <a:r>
              <a:rPr lang="hu-HU" altLang="hu-HU" sz="1800" dirty="0" smtClean="0">
                <a:solidFill>
                  <a:srgbClr val="0070C0"/>
                </a:solidFill>
              </a:rPr>
              <a:t> az alkalmazás;</a:t>
            </a:r>
          </a:p>
          <a:p>
            <a:pPr lvl="1" eaLnBrk="1" hangingPunct="1">
              <a:buFont typeface="Wingdings" panose="05000000000000000000" pitchFamily="2" charset="2"/>
              <a:buChar char="Ø"/>
            </a:pPr>
            <a:r>
              <a:rPr lang="hu-HU" altLang="hu-HU" sz="1800" dirty="0" smtClean="0">
                <a:solidFill>
                  <a:srgbClr val="0070C0"/>
                </a:solidFill>
              </a:rPr>
              <a:t> az ellenőrzés és értékelés.</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didaktikai feladatok a tanítási-tanulási folyamat során megoldandó célok és feladatok rendszerét jelentik, jellemzően a tananyag elsajátításának aktuális állapotához kapcsolódnak.</a:t>
            </a:r>
            <a:endParaRPr lang="hu-HU" altLang="hu-HU" sz="1800" dirty="0">
              <a:solidFill>
                <a:srgbClr val="0070C0"/>
              </a:solidFill>
            </a:endParaRPr>
          </a:p>
        </p:txBody>
      </p:sp>
    </p:spTree>
    <p:extLst>
      <p:ext uri="{BB962C8B-B14F-4D97-AF65-F5344CB8AC3E}">
        <p14:creationId xmlns:p14="http://schemas.microsoft.com/office/powerpoint/2010/main" val="3923783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10131" y="356073"/>
            <a:ext cx="7886700" cy="62301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Motiváció</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19477" y="928860"/>
            <a:ext cx="8554062" cy="3139321"/>
          </a:xfrm>
          <a:prstGeom prst="rect">
            <a:avLst/>
          </a:prstGeom>
        </p:spPr>
        <p:txBody>
          <a:bodyPr wrap="square">
            <a:spAutoFit/>
          </a:bodyPr>
          <a:lstStyle/>
          <a:p>
            <a:r>
              <a:rPr lang="hu-HU" altLang="hu-HU" dirty="0" smtClean="0">
                <a:solidFill>
                  <a:srgbClr val="0070C0"/>
                </a:solidFill>
                <a:latin typeface="Arial" panose="020B0604020202020204" pitchFamily="34" charset="0"/>
                <a:cs typeface="Arial" panose="020B0604020202020204" pitchFamily="34" charset="0"/>
              </a:rPr>
              <a:t>A </a:t>
            </a:r>
            <a:r>
              <a:rPr lang="hu-HU" altLang="hu-HU" dirty="0">
                <a:solidFill>
                  <a:srgbClr val="0070C0"/>
                </a:solidFill>
                <a:latin typeface="Arial" panose="020B0604020202020204" pitchFamily="34" charset="0"/>
                <a:cs typeface="Arial" panose="020B0604020202020204" pitchFamily="34" charset="0"/>
              </a:rPr>
              <a:t>tananyagtartalom sikeres és hatékony </a:t>
            </a:r>
            <a:r>
              <a:rPr lang="hu-HU" altLang="hu-HU" dirty="0" smtClean="0">
                <a:solidFill>
                  <a:srgbClr val="0070C0"/>
                </a:solidFill>
                <a:latin typeface="Arial" panose="020B0604020202020204" pitchFamily="34" charset="0"/>
                <a:cs typeface="Arial" panose="020B0604020202020204" pitchFamily="34" charset="0"/>
              </a:rPr>
              <a:t>feldolgozása </a:t>
            </a:r>
            <a:r>
              <a:rPr lang="hu-HU" altLang="hu-HU" dirty="0">
                <a:solidFill>
                  <a:srgbClr val="0070C0"/>
                </a:solidFill>
                <a:latin typeface="Arial" panose="020B0604020202020204" pitchFamily="34" charset="0"/>
                <a:cs typeface="Arial" panose="020B0604020202020204" pitchFamily="34" charset="0"/>
              </a:rPr>
              <a:t>a </a:t>
            </a:r>
            <a:r>
              <a:rPr lang="hu-HU" altLang="hu-HU" dirty="0" smtClean="0">
                <a:solidFill>
                  <a:srgbClr val="0070C0"/>
                </a:solidFill>
                <a:latin typeface="Arial" panose="020B0604020202020204" pitchFamily="34" charset="0"/>
                <a:cs typeface="Arial" panose="020B0604020202020204" pitchFamily="34" charset="0"/>
              </a:rPr>
              <a:t>tanuló figyelmének, érdeklődésének felkeltésével kezdődik. </a:t>
            </a:r>
            <a:endParaRPr lang="hu-HU" altLang="hu-HU" dirty="0">
              <a:solidFill>
                <a:srgbClr val="0070C0"/>
              </a:solidFill>
              <a:latin typeface="Arial" panose="020B0604020202020204" pitchFamily="34" charset="0"/>
              <a:cs typeface="Arial" panose="020B0604020202020204" pitchFamily="34" charset="0"/>
            </a:endParaRPr>
          </a:p>
          <a:p>
            <a:endParaRPr lang="hu-HU" altLang="hu-HU" b="1" dirty="0"/>
          </a:p>
          <a:p>
            <a:r>
              <a:rPr lang="hu-HU" altLang="hu-HU" b="1" dirty="0" smtClean="0">
                <a:solidFill>
                  <a:srgbClr val="0070C0"/>
                </a:solidFill>
                <a:latin typeface="Arial" panose="020B0604020202020204" pitchFamily="34" charset="0"/>
                <a:cs typeface="Arial" panose="020B0604020202020204" pitchFamily="34" charset="0"/>
              </a:rPr>
              <a:t>A motiválás lehetőségei</a:t>
            </a:r>
            <a:r>
              <a:rPr lang="hu-HU" altLang="hu-HU" b="1" dirty="0" smtClean="0">
                <a:solidFill>
                  <a:srgbClr val="0070C0"/>
                </a:solidFill>
                <a:latin typeface="Arial" panose="020B0604020202020204" pitchFamily="34" charset="0"/>
                <a:cs typeface="Arial" panose="020B0604020202020204" pitchFamily="34" charset="0"/>
              </a:rPr>
              <a:t>:</a:t>
            </a:r>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szóbeli előadással általában NEM lehet;</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színes képek, mozgó képek bemutatásával;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különleges eredeti </a:t>
            </a:r>
            <a:r>
              <a:rPr lang="hu-HU" altLang="hu-HU" dirty="0" smtClean="0">
                <a:solidFill>
                  <a:srgbClr val="0070C0"/>
                </a:solidFill>
                <a:latin typeface="Arial" panose="020B0604020202020204" pitchFamily="34" charset="0"/>
                <a:cs typeface="Arial" panose="020B0604020202020204" pitchFamily="34" charset="0"/>
              </a:rPr>
              <a:t>termékek, darabok </a:t>
            </a:r>
            <a:r>
              <a:rPr lang="hu-HU" altLang="hu-HU" dirty="0">
                <a:solidFill>
                  <a:srgbClr val="0070C0"/>
                </a:solidFill>
                <a:latin typeface="Arial" panose="020B0604020202020204" pitchFamily="34" charset="0"/>
                <a:cs typeface="Arial" panose="020B0604020202020204" pitchFamily="34" charset="0"/>
              </a:rPr>
              <a:t>(új, hibás);</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új, modern, különleges szakmai tananyagtartalmak;</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motiváció eszköztára mindenkor életkorfüggő</a:t>
            </a:r>
            <a:r>
              <a:rPr lang="hu-HU" altLang="hu-HU" dirty="0" smtClean="0">
                <a:solidFill>
                  <a:srgbClr val="0070C0"/>
                </a:solidFill>
                <a:latin typeface="Arial" panose="020B0604020202020204" pitchFamily="34" charset="0"/>
                <a:cs typeface="Arial" panose="020B0604020202020204" pitchFamily="34" charset="0"/>
              </a:rPr>
              <a:t>;</a:t>
            </a:r>
            <a:r>
              <a:rPr lang="hu-HU" dirty="0">
                <a:solidFill>
                  <a:srgbClr val="0070C0"/>
                </a:solidFill>
              </a:rPr>
              <a:t> </a:t>
            </a:r>
            <a:r>
              <a:rPr lang="hu-HU" dirty="0" smtClean="0">
                <a:solidFill>
                  <a:srgbClr val="0070C0"/>
                </a:solidFill>
              </a:rPr>
              <a:t>             </a:t>
            </a:r>
            <a:endParaRPr lang="hu-HU" altLang="hu-HU" sz="1600" b="1" i="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0070C0"/>
                </a:solidFill>
                <a:latin typeface="Arial" panose="020B0604020202020204" pitchFamily="34" charset="0"/>
                <a:cs typeface="Arial" panose="020B0604020202020204" pitchFamily="34" charset="0"/>
              </a:rPr>
              <a:t>háziverseny/szakmai verseny </a:t>
            </a:r>
            <a:r>
              <a:rPr lang="hu-HU" altLang="hu-HU" dirty="0">
                <a:solidFill>
                  <a:srgbClr val="0070C0"/>
                </a:solidFill>
                <a:latin typeface="Arial" panose="020B0604020202020204" pitchFamily="34" charset="0"/>
                <a:cs typeface="Arial" panose="020B0604020202020204" pitchFamily="34" charset="0"/>
              </a:rPr>
              <a:t>szervezésével</a:t>
            </a:r>
            <a:r>
              <a:rPr lang="hu-HU" altLang="hu-HU" dirty="0" smtClean="0">
                <a:solidFill>
                  <a:srgbClr val="0070C0"/>
                </a:solidFill>
                <a:latin typeface="Arial" panose="020B0604020202020204" pitchFamily="34" charset="0"/>
                <a:cs typeface="Arial" panose="020B0604020202020204" pitchFamily="34" charset="0"/>
              </a:rPr>
              <a:t>;</a:t>
            </a:r>
            <a:r>
              <a:rPr lang="hu-HU" dirty="0">
                <a:solidFill>
                  <a:srgbClr val="0070C0"/>
                </a:solidFill>
              </a:rPr>
              <a:t> </a:t>
            </a:r>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által készített munkadarabokból bemutató szervezésével</a:t>
            </a:r>
            <a:r>
              <a:rPr lang="hu-HU" altLang="hu-HU" b="1" dirty="0" smtClean="0">
                <a:solidFill>
                  <a:srgbClr val="0070C0"/>
                </a:solidFill>
                <a:latin typeface="Arial" panose="020B0604020202020204" pitchFamily="34" charset="0"/>
                <a:cs typeface="Arial" panose="020B0604020202020204" pitchFamily="34" charset="0"/>
              </a:rPr>
              <a:t>.</a:t>
            </a:r>
            <a:endParaRPr lang="hu-HU" altLang="hu-HU" b="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37516" y="4140626"/>
            <a:ext cx="5776646" cy="1200329"/>
          </a:xfrm>
          <a:prstGeom prst="rect">
            <a:avLst/>
          </a:prstGeom>
        </p:spPr>
        <p:txBody>
          <a:bodyPr wrap="none">
            <a:spAutoFit/>
          </a:bodyPr>
          <a:lstStyle/>
          <a:p>
            <a:r>
              <a:rPr lang="hu-HU" altLang="hu-HU" b="1" dirty="0">
                <a:solidFill>
                  <a:srgbClr val="0070C0"/>
                </a:solidFill>
              </a:rPr>
              <a:t>A motiváció hatása, </a:t>
            </a:r>
            <a:r>
              <a:rPr lang="hu-HU" altLang="hu-HU" b="1" dirty="0" smtClean="0">
                <a:solidFill>
                  <a:srgbClr val="0070C0"/>
                </a:solidFill>
              </a:rPr>
              <a:t>eredménye:</a:t>
            </a:r>
          </a:p>
          <a:p>
            <a:pPr marL="800100" lvl="1" indent="-342900">
              <a:buFont typeface="Wingdings" panose="05000000000000000000" pitchFamily="2" charset="2"/>
              <a:buChar char="§"/>
            </a:pPr>
            <a:r>
              <a:rPr lang="hu-HU" altLang="hu-HU" dirty="0">
                <a:solidFill>
                  <a:srgbClr val="0070C0"/>
                </a:solidFill>
              </a:rPr>
              <a:t>egy különleges eljárás bemutatása </a:t>
            </a:r>
            <a:r>
              <a:rPr lang="hu-HU" altLang="hu-HU" dirty="0" smtClean="0">
                <a:solidFill>
                  <a:srgbClr val="0070C0"/>
                </a:solidFill>
              </a:rPr>
              <a:t>(valóságban-</a:t>
            </a:r>
          </a:p>
          <a:p>
            <a:pPr lvl="1"/>
            <a:r>
              <a:rPr lang="hu-HU" altLang="hu-HU" dirty="0">
                <a:solidFill>
                  <a:srgbClr val="0070C0"/>
                </a:solidFill>
              </a:rPr>
              <a:t> </a:t>
            </a:r>
            <a:r>
              <a:rPr lang="hu-HU" altLang="hu-HU" dirty="0" smtClean="0">
                <a:solidFill>
                  <a:srgbClr val="0070C0"/>
                </a:solidFill>
              </a:rPr>
              <a:t>      videofelvételen)</a:t>
            </a:r>
          </a:p>
          <a:p>
            <a:pPr marL="800100" lvl="1" indent="-342900">
              <a:buFont typeface="Wingdings" panose="05000000000000000000" pitchFamily="2" charset="2"/>
              <a:buChar char="§"/>
            </a:pPr>
            <a:r>
              <a:rPr lang="hu-HU" altLang="hu-HU" dirty="0" smtClean="0">
                <a:solidFill>
                  <a:srgbClr val="0070C0"/>
                </a:solidFill>
              </a:rPr>
              <a:t>mit figyeljen meg? megfigyelési szempontokat adni</a:t>
            </a:r>
            <a:endParaRPr lang="hu-HU" altLang="hu-HU" dirty="0">
              <a:solidFill>
                <a:srgbClr val="0070C0"/>
              </a:solidFill>
            </a:endParaRPr>
          </a:p>
        </p:txBody>
      </p:sp>
      <p:pic>
        <p:nvPicPr>
          <p:cNvPr id="8" name="Kép 7" descr="https://encrypted-tbn0.gstatic.com/images?q=tbn:ANd9GcTAyS__8EqE_1sOk4IkJ3NvIdQtoP5Bnd1AJaNPte9OkKNlGIGR"/>
          <p:cNvPicPr/>
          <p:nvPr/>
        </p:nvPicPr>
        <p:blipFill>
          <a:blip r:embed="rId2">
            <a:extLst>
              <a:ext uri="{28A0092B-C50C-407E-A947-70E740481C1C}">
                <a14:useLocalDpi xmlns:a14="http://schemas.microsoft.com/office/drawing/2010/main" val="0"/>
              </a:ext>
            </a:extLst>
          </a:blip>
          <a:srcRect/>
          <a:stretch>
            <a:fillRect/>
          </a:stretch>
        </p:blipFill>
        <p:spPr bwMode="auto">
          <a:xfrm>
            <a:off x="3956366" y="5465556"/>
            <a:ext cx="1885336" cy="1215899"/>
          </a:xfrm>
          <a:prstGeom prst="rect">
            <a:avLst/>
          </a:prstGeom>
          <a:noFill/>
          <a:ln>
            <a:noFill/>
          </a:ln>
        </p:spPr>
      </p:pic>
      <p:pic>
        <p:nvPicPr>
          <p:cNvPr id="11" name="Kép 10" descr="https://encrypted-tbn2.gstatic.com/images?q=tbn:ANd9GcSzqChO3nkE1F_dI5_9kuirGCpvQZkAlczgS0pOasBgMOQZrvFa"/>
          <p:cNvPicPr/>
          <p:nvPr/>
        </p:nvPicPr>
        <p:blipFill>
          <a:blip r:embed="rId3">
            <a:extLst>
              <a:ext uri="{28A0092B-C50C-407E-A947-70E740481C1C}">
                <a14:useLocalDpi xmlns:a14="http://schemas.microsoft.com/office/drawing/2010/main" val="0"/>
              </a:ext>
            </a:extLst>
          </a:blip>
          <a:srcRect/>
          <a:stretch>
            <a:fillRect/>
          </a:stretch>
        </p:blipFill>
        <p:spPr bwMode="auto">
          <a:xfrm>
            <a:off x="6050780" y="4096552"/>
            <a:ext cx="2619375" cy="1743075"/>
          </a:xfrm>
          <a:prstGeom prst="rect">
            <a:avLst/>
          </a:prstGeom>
          <a:noFill/>
          <a:ln>
            <a:noFill/>
          </a:ln>
        </p:spPr>
      </p:pic>
      <p:pic>
        <p:nvPicPr>
          <p:cNvPr id="12" name="irc_mi" descr="http://i656.photobucket.com/albums/uu288/araniel_hime/vegyes/6a00d8341c630a53ef00e5521d782b883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010" y="5365733"/>
            <a:ext cx="1167898" cy="1270457"/>
          </a:xfrm>
          <a:prstGeom prst="rect">
            <a:avLst/>
          </a:prstGeom>
          <a:noFill/>
          <a:ln>
            <a:noFill/>
          </a:ln>
        </p:spPr>
      </p:pic>
      <p:pic>
        <p:nvPicPr>
          <p:cNvPr id="14" name="Picture 6" descr="https://encrypted-tbn2.gstatic.com/images?q=tbn:ANd9GcS9AB7UN8im3bXafYG98JVW1YXVUERV9mvGBloPEaBsJPdm2zu1"/>
          <p:cNvPicPr/>
          <p:nvPr/>
        </p:nvPicPr>
        <p:blipFill>
          <a:blip r:embed="rId5">
            <a:extLst>
              <a:ext uri="{28A0092B-C50C-407E-A947-70E740481C1C}">
                <a14:useLocalDpi xmlns:a14="http://schemas.microsoft.com/office/drawing/2010/main" val="0"/>
              </a:ext>
            </a:extLst>
          </a:blip>
          <a:srcRect/>
          <a:stretch>
            <a:fillRect/>
          </a:stretch>
        </p:blipFill>
        <p:spPr bwMode="auto">
          <a:xfrm>
            <a:off x="6364586" y="1660368"/>
            <a:ext cx="1840069" cy="1390650"/>
          </a:xfrm>
          <a:prstGeom prst="rect">
            <a:avLst/>
          </a:prstGeom>
          <a:noFill/>
          <a:extLst>
            <a:ext uri="{909E8E84-426E-40DD-AFC4-6F175D3DCCD1}">
              <a14:hiddenFill xmlns:a14="http://schemas.microsoft.com/office/drawing/2010/main">
                <a:solidFill>
                  <a:srgbClr val="FFFFFF"/>
                </a:solidFill>
              </a14:hiddenFill>
            </a:ext>
          </a:extLst>
        </p:spPr>
      </p:pic>
      <p:sp>
        <p:nvSpPr>
          <p:cNvPr id="13" name="Téglalap 12"/>
          <p:cNvSpPr/>
          <p:nvPr/>
        </p:nvSpPr>
        <p:spPr>
          <a:xfrm>
            <a:off x="1859785" y="5942266"/>
            <a:ext cx="1766830" cy="369332"/>
          </a:xfrm>
          <a:prstGeom prst="rect">
            <a:avLst/>
          </a:prstGeom>
        </p:spPr>
        <p:txBody>
          <a:bodyPr wrap="none">
            <a:spAutoFit/>
          </a:bodyPr>
          <a:lstStyle/>
          <a:p>
            <a:r>
              <a:rPr lang="hu-HU" b="1" i="1" dirty="0">
                <a:solidFill>
                  <a:srgbClr val="0070C0"/>
                </a:solidFill>
              </a:rPr>
              <a:t>Gorgon Ramsay </a:t>
            </a:r>
            <a:endParaRPr lang="hu-HU" dirty="0"/>
          </a:p>
        </p:txBody>
      </p:sp>
    </p:spTree>
    <p:extLst>
      <p:ext uri="{BB962C8B-B14F-4D97-AF65-F5344CB8AC3E}">
        <p14:creationId xmlns:p14="http://schemas.microsoft.com/office/powerpoint/2010/main" val="17519332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6637" y="542108"/>
            <a:ext cx="7886700" cy="932731"/>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Ismeretközlés-ismeretszerzés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34327" y="1439315"/>
            <a:ext cx="7079226" cy="4247317"/>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Az ismeretközlés (itt a tanulói tevékenység az ismeretszerzés) az új tartalmak közvetítésekor történik.</a:t>
            </a: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Az ismeretközlés jellemzői:</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mindig a korábban tanított tartalmakra (tudásra) kell építeni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csak a már rögzített tudáshoz lehet újat kapcsolni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fogalmak (előzetes) ismerete meghatározó</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tananyag feldolgozható indukció és dedukció segítségével.</a:t>
            </a:r>
          </a:p>
        </p:txBody>
      </p:sp>
      <p:pic>
        <p:nvPicPr>
          <p:cNvPr id="4" name="Kép 3" descr="https://encrypted-tbn1.gstatic.com/images?q=tbn:ANd9GcSz1SeCnERMQlrcqTaY9vGTkD6m-gAhvpSYRY1zV4Uh94CZv-UI"/>
          <p:cNvPicPr/>
          <p:nvPr/>
        </p:nvPicPr>
        <p:blipFill>
          <a:blip r:embed="rId2">
            <a:extLst>
              <a:ext uri="{28A0092B-C50C-407E-A947-70E740481C1C}">
                <a14:useLocalDpi xmlns:a14="http://schemas.microsoft.com/office/drawing/2010/main" val="0"/>
              </a:ext>
            </a:extLst>
          </a:blip>
          <a:srcRect/>
          <a:stretch>
            <a:fillRect/>
          </a:stretch>
        </p:blipFill>
        <p:spPr bwMode="auto">
          <a:xfrm>
            <a:off x="4276300" y="1851292"/>
            <a:ext cx="2619375" cy="1743075"/>
          </a:xfrm>
          <a:prstGeom prst="rect">
            <a:avLst/>
          </a:prstGeom>
          <a:noFill/>
          <a:ln>
            <a:noFill/>
          </a:ln>
        </p:spPr>
      </p:pic>
    </p:spTree>
    <p:extLst>
      <p:ext uri="{BB962C8B-B14F-4D97-AF65-F5344CB8AC3E}">
        <p14:creationId xmlns:p14="http://schemas.microsoft.com/office/powerpoint/2010/main" val="18341212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363179" y="276635"/>
            <a:ext cx="7886700" cy="682009"/>
          </a:xfrm>
        </p:spPr>
        <p:txBody>
          <a:bodyPr>
            <a:no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Az </a:t>
            </a:r>
            <a:r>
              <a:rPr lang="hu-HU" altLang="hu-HU" sz="2800" b="1" i="1" dirty="0">
                <a:solidFill>
                  <a:srgbClr val="0070C0"/>
                </a:solidFill>
                <a:latin typeface="Arial" panose="020B0604020202020204" pitchFamily="34" charset="0"/>
                <a:cs typeface="Arial" panose="020B0604020202020204" pitchFamily="34" charset="0"/>
              </a:rPr>
              <a:t>ismeretközlés tipikus lépései</a:t>
            </a:r>
            <a:r>
              <a:rPr lang="hu-HU" altLang="hu-HU" sz="2800" b="1" i="1" dirty="0" smtClean="0">
                <a:solidFill>
                  <a:srgbClr val="0070C0"/>
                </a:solidFill>
                <a:latin typeface="Arial" panose="020B0604020202020204" pitchFamily="34" charset="0"/>
                <a:cs typeface="Arial" panose="020B0604020202020204" pitchFamily="34" charset="0"/>
              </a:rPr>
              <a: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500862" y="995963"/>
            <a:ext cx="6459794" cy="5755422"/>
          </a:xfrm>
          <a:prstGeom prst="rect">
            <a:avLst/>
          </a:prstGeom>
        </p:spPr>
        <p:txBody>
          <a:bodyPr wrap="square">
            <a:spAutoFit/>
          </a:bodyPr>
          <a:lstStyle/>
          <a:p>
            <a:endParaRPr lang="hu-HU" altLang="hu-HU" sz="800" b="1" dirty="0"/>
          </a:p>
          <a:p>
            <a:pPr>
              <a:buFont typeface="Wingdings" panose="05000000000000000000" pitchFamily="2" charset="2"/>
              <a:buChar char="Ø"/>
            </a:pPr>
            <a:r>
              <a:rPr lang="hu-HU" altLang="hu-HU" b="1" dirty="0">
                <a:solidFill>
                  <a:srgbClr val="0070C0"/>
                </a:solidFill>
              </a:rPr>
              <a:t> </a:t>
            </a:r>
            <a:r>
              <a:rPr lang="hu-HU" altLang="hu-HU" b="1" dirty="0" smtClean="0">
                <a:solidFill>
                  <a:srgbClr val="0070C0"/>
                </a:solidFill>
              </a:rPr>
              <a:t>E</a:t>
            </a:r>
            <a:r>
              <a:rPr lang="hu-HU" altLang="hu-HU" dirty="0" smtClean="0">
                <a:solidFill>
                  <a:srgbClr val="0070C0"/>
                </a:solidFill>
                <a:latin typeface="Arial" panose="020B0604020202020204" pitchFamily="34" charset="0"/>
                <a:cs typeface="Arial" panose="020B0604020202020204" pitchFamily="34" charset="0"/>
              </a:rPr>
              <a:t>gy </a:t>
            </a:r>
            <a:r>
              <a:rPr lang="hu-HU" altLang="hu-HU" dirty="0">
                <a:solidFill>
                  <a:srgbClr val="0070C0"/>
                </a:solidFill>
                <a:latin typeface="Arial" panose="020B0604020202020204" pitchFamily="34" charset="0"/>
                <a:cs typeface="Arial" panose="020B0604020202020204" pitchFamily="34" charset="0"/>
              </a:rPr>
              <a:t>új probléma, feladat felvetése (honnan hova szeretnénk eljutni);</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elemezzük a bemutatott képet, tárgyat, megnevezzük részeit;</a:t>
            </a: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lehetséges lépéseit;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az oktató elvégzi a szükséges műveleteket (közben a lépéseket szóban is kommentálja);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tapasztalatait (például: hibalehetőségek);</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is elvégzik a munkaműveletet (közben az oktató figyeli, hogy mit csinálnak, az oktató ha kell segít, javít);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utolsó lépésként a tanár ellenőrzi és értékeli az elkészült munkákat.</a:t>
            </a:r>
            <a:endParaRPr lang="hu-HU" altLang="hu-HU" sz="2000" dirty="0">
              <a:solidFill>
                <a:srgbClr val="0070C0"/>
              </a:solidFill>
              <a:latin typeface="Arial" panose="020B0604020202020204" pitchFamily="34" charset="0"/>
              <a:cs typeface="Arial" panose="020B0604020202020204" pitchFamily="34" charset="0"/>
            </a:endParaRPr>
          </a:p>
        </p:txBody>
      </p:sp>
      <p:pic>
        <p:nvPicPr>
          <p:cNvPr id="7" name="Kép 6" descr="https://encrypted-tbn2.gstatic.com/images?q=tbn:ANd9GcR8yX4l7gLWWEvDY8zNz-B-ir5GBUy_fO_g2XsYmzWKhJQPj3-5hg"/>
          <p:cNvPicPr/>
          <p:nvPr/>
        </p:nvPicPr>
        <p:blipFill>
          <a:blip r:embed="rId2">
            <a:extLst>
              <a:ext uri="{28A0092B-C50C-407E-A947-70E740481C1C}">
                <a14:useLocalDpi xmlns:a14="http://schemas.microsoft.com/office/drawing/2010/main" val="0"/>
              </a:ext>
            </a:extLst>
          </a:blip>
          <a:srcRect/>
          <a:stretch>
            <a:fillRect/>
          </a:stretch>
        </p:blipFill>
        <p:spPr bwMode="auto">
          <a:xfrm>
            <a:off x="1699363" y="2075271"/>
            <a:ext cx="2486025" cy="1838325"/>
          </a:xfrm>
          <a:prstGeom prst="rect">
            <a:avLst/>
          </a:prstGeom>
          <a:noFill/>
          <a:ln>
            <a:noFill/>
          </a:ln>
        </p:spPr>
      </p:pic>
      <p:pic>
        <p:nvPicPr>
          <p:cNvPr id="8" name="Picture 2" descr="http://www.muszakikiado.hu/files_/450x337/files/interaktiv%20tananyag/Tankonyhoz_kapcsolodo/Szakmai_ismeretek/Szakmai_kozepsuli/Elelmiszeripar/Etelkeszites_Francia_rakott_burgony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674" y="2119312"/>
            <a:ext cx="2778278" cy="2080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1962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8771"/>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Rendszerzés-rögzítés, </a:t>
            </a:r>
            <a:r>
              <a:rPr lang="hu-HU" altLang="hu-HU" sz="3100" i="1" dirty="0" smtClean="0">
                <a:solidFill>
                  <a:srgbClr val="0070C0"/>
                </a:solidFill>
                <a:latin typeface="Arial" panose="020B0604020202020204" pitchFamily="34" charset="0"/>
                <a:cs typeface="Arial" panose="020B0604020202020204" pitchFamily="34" charset="0"/>
              </a:rPr>
              <a:t>(megszilárdítás)</a:t>
            </a:r>
            <a:r>
              <a:rPr lang="hu-HU" altLang="hu-HU" b="1" dirty="0">
                <a:latin typeface="Arial" panose="020B0604020202020204" pitchFamily="34" charset="0"/>
                <a:cs typeface="Arial" panose="020B0604020202020204" pitchFamily="34" charset="0"/>
              </a:rPr>
              <a:t/>
            </a:r>
            <a:br>
              <a:rPr lang="hu-HU" altLang="hu-HU" b="1"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
        <p:nvSpPr>
          <p:cNvPr id="3" name="Téglalap 2"/>
          <p:cNvSpPr/>
          <p:nvPr/>
        </p:nvSpPr>
        <p:spPr>
          <a:xfrm>
            <a:off x="522804" y="1221933"/>
            <a:ext cx="6122439" cy="4755148"/>
          </a:xfrm>
          <a:prstGeom prst="rect">
            <a:avLst/>
          </a:prstGeom>
        </p:spPr>
        <p:txBody>
          <a:bodyPr wrap="square">
            <a:spAutoFit/>
          </a:bodyPr>
          <a:lstStyle/>
          <a:p>
            <a:r>
              <a:rPr lang="hu-HU" altLang="hu-HU" b="1" dirty="0">
                <a:solidFill>
                  <a:srgbClr val="0070C0"/>
                </a:solidFill>
              </a:rPr>
              <a:t>A rögzítés során a megismert és a diákok által kipróbált műveleteket újra és újra elvégeztetjük.</a:t>
            </a:r>
          </a:p>
          <a:p>
            <a:endParaRPr lang="hu-HU" altLang="hu-HU" sz="1100" b="1" dirty="0">
              <a:solidFill>
                <a:srgbClr val="0070C0"/>
              </a:solidFill>
            </a:endParaRPr>
          </a:p>
          <a:p>
            <a:r>
              <a:rPr lang="hu-HU" altLang="hu-HU" b="1" dirty="0">
                <a:solidFill>
                  <a:srgbClr val="0070C0"/>
                </a:solidFill>
              </a:rPr>
              <a:t>A célunk az, hogy:</a:t>
            </a:r>
          </a:p>
          <a:p>
            <a:pPr>
              <a:buFont typeface="Wingdings" panose="05000000000000000000" pitchFamily="2" charset="2"/>
              <a:buChar char="Ø"/>
            </a:pPr>
            <a:r>
              <a:rPr lang="hu-HU" altLang="hu-HU" b="1" dirty="0">
                <a:solidFill>
                  <a:srgbClr val="0070C0"/>
                </a:solidFill>
              </a:rPr>
              <a:t> </a:t>
            </a:r>
            <a:r>
              <a:rPr lang="hu-HU" altLang="hu-HU" dirty="0">
                <a:solidFill>
                  <a:srgbClr val="0070C0"/>
                </a:solidFill>
              </a:rPr>
              <a:t>a megismert tartalmak ne </a:t>
            </a:r>
            <a:r>
              <a:rPr lang="hu-HU" altLang="hu-HU" dirty="0" smtClean="0">
                <a:solidFill>
                  <a:srgbClr val="0070C0"/>
                </a:solidFill>
              </a:rPr>
              <a:t>    felejtődjenek </a:t>
            </a:r>
            <a:r>
              <a:rPr lang="hu-HU" altLang="hu-HU" dirty="0">
                <a:solidFill>
                  <a:srgbClr val="0070C0"/>
                </a:solidFill>
              </a:rPr>
              <a:t>el (</a:t>
            </a:r>
            <a:r>
              <a:rPr lang="hu-HU" altLang="hu-HU" b="1" dirty="0">
                <a:solidFill>
                  <a:srgbClr val="0070C0"/>
                </a:solidFill>
              </a:rPr>
              <a:t>megmaradjanak az emlékezetben</a:t>
            </a:r>
            <a:r>
              <a:rPr lang="hu-HU" altLang="hu-HU" dirty="0">
                <a:solidFill>
                  <a:srgbClr val="0070C0"/>
                </a:solidFill>
              </a:rPr>
              <a:t>);</a:t>
            </a:r>
          </a:p>
          <a:p>
            <a:pPr>
              <a:buFont typeface="Wingdings" panose="05000000000000000000" pitchFamily="2" charset="2"/>
              <a:buChar char="Ø"/>
            </a:pPr>
            <a:r>
              <a:rPr lang="hu-HU" altLang="hu-HU" dirty="0">
                <a:solidFill>
                  <a:srgbClr val="0070C0"/>
                </a:solidFill>
              </a:rPr>
              <a:t> a gyakorlati műveletek egyre pontosabbak, </a:t>
            </a:r>
            <a:endParaRPr lang="hu-HU" altLang="hu-HU" dirty="0" smtClean="0">
              <a:solidFill>
                <a:srgbClr val="0070C0"/>
              </a:solidFill>
            </a:endParaRPr>
          </a:p>
          <a:p>
            <a:r>
              <a:rPr lang="hu-HU" altLang="hu-HU" dirty="0" smtClean="0">
                <a:solidFill>
                  <a:srgbClr val="0070C0"/>
                </a:solidFill>
              </a:rPr>
              <a:t>gyorsabbak </a:t>
            </a:r>
            <a:r>
              <a:rPr lang="hu-HU" altLang="hu-HU" dirty="0">
                <a:solidFill>
                  <a:srgbClr val="0070C0"/>
                </a:solidFill>
              </a:rPr>
              <a:t>legyenek (</a:t>
            </a:r>
            <a:r>
              <a:rPr lang="hu-HU" altLang="hu-HU" b="1" dirty="0">
                <a:solidFill>
                  <a:srgbClr val="0070C0"/>
                </a:solidFill>
              </a:rPr>
              <a:t>kialakuljanak a jártasságok és a készségek).</a:t>
            </a:r>
          </a:p>
          <a:p>
            <a:endParaRPr lang="hu-HU" altLang="hu-HU" sz="1100" b="1" dirty="0" smtClean="0">
              <a:solidFill>
                <a:srgbClr val="0070C0"/>
              </a:solidFill>
            </a:endParaRPr>
          </a:p>
          <a:p>
            <a:endParaRPr lang="hu-HU" altLang="hu-HU" sz="1100" b="1" dirty="0">
              <a:solidFill>
                <a:srgbClr val="0070C0"/>
              </a:solidFill>
            </a:endParaRPr>
          </a:p>
          <a:p>
            <a:pPr marL="285750" indent="-285750">
              <a:buFont typeface="Wingdings" panose="05000000000000000000" pitchFamily="2" charset="2"/>
              <a:buChar char="§"/>
            </a:pPr>
            <a:r>
              <a:rPr lang="hu-HU" altLang="hu-HU" b="1" dirty="0">
                <a:solidFill>
                  <a:srgbClr val="0070C0"/>
                </a:solidFill>
              </a:rPr>
              <a:t>A rögzítés eszköze </a:t>
            </a:r>
            <a:r>
              <a:rPr lang="hu-HU" altLang="hu-HU" dirty="0">
                <a:solidFill>
                  <a:srgbClr val="0070C0"/>
                </a:solidFill>
              </a:rPr>
              <a:t>az ismételt végrehajtás (</a:t>
            </a:r>
            <a:r>
              <a:rPr lang="hu-HU" altLang="hu-HU" b="1" dirty="0">
                <a:solidFill>
                  <a:srgbClr val="0070C0"/>
                </a:solidFill>
              </a:rPr>
              <a:t>ismétlés, gyakorlás</a:t>
            </a:r>
            <a:r>
              <a:rPr lang="hu-HU" altLang="hu-HU" dirty="0">
                <a:solidFill>
                  <a:srgbClr val="0070C0"/>
                </a:solidFill>
              </a:rPr>
              <a:t>).</a:t>
            </a:r>
          </a:p>
          <a:p>
            <a:endParaRPr lang="hu-HU" altLang="hu-HU" sz="1100" dirty="0">
              <a:solidFill>
                <a:srgbClr val="0070C0"/>
              </a:solidFill>
            </a:endParaRPr>
          </a:p>
          <a:p>
            <a:pPr marL="285750" indent="-285750">
              <a:buFont typeface="Wingdings" panose="05000000000000000000" pitchFamily="2" charset="2"/>
              <a:buChar char="§"/>
            </a:pPr>
            <a:r>
              <a:rPr lang="hu-HU" altLang="hu-HU" dirty="0">
                <a:solidFill>
                  <a:srgbClr val="0070C0"/>
                </a:solidFill>
              </a:rPr>
              <a:t>Az ismétlés, gyakorlás során el kell kerülni a monoton tevékenységeket. </a:t>
            </a:r>
          </a:p>
          <a:p>
            <a:endParaRPr lang="hu-HU" altLang="hu-HU" sz="700" dirty="0">
              <a:solidFill>
                <a:srgbClr val="0070C0"/>
              </a:solidFill>
            </a:endParaRPr>
          </a:p>
          <a:p>
            <a:pPr marL="285750" indent="-285750">
              <a:buFont typeface="Wingdings" panose="05000000000000000000" pitchFamily="2" charset="2"/>
              <a:buChar char="§"/>
            </a:pPr>
            <a:r>
              <a:rPr lang="hu-HU" altLang="hu-HU" dirty="0">
                <a:solidFill>
                  <a:srgbClr val="0070C0"/>
                </a:solidFill>
              </a:rPr>
              <a:t>Rendszerezéssel a tanult információkat egységes egésszé alakítjuk.</a:t>
            </a:r>
          </a:p>
        </p:txBody>
      </p:sp>
      <p:pic>
        <p:nvPicPr>
          <p:cNvPr id="5" name="Picture 2" descr="http://www.muszakikiado.hu/files_/458/files/interaktiv%20tananyag/Tankonyhoz_kapcsolodo/Szakmai_ismeretek/Szakmai_kozepsuli/Elelmiszeripar/Etelkeszitesi_ismeretek2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8005" y="1566629"/>
            <a:ext cx="2987644" cy="234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2049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Rögzítés gyakorlással</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42451" y="1038608"/>
            <a:ext cx="7521678" cy="3970318"/>
          </a:xfrm>
          <a:prstGeom prst="rect">
            <a:avLst/>
          </a:prstGeom>
        </p:spPr>
        <p:txBody>
          <a:bodyPr wrap="square">
            <a:spAutoFit/>
          </a:bodyPr>
          <a:lstStyle/>
          <a:p>
            <a:endParaRPr lang="hu-HU" altLang="hu-HU" b="1"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 gyakorlás során a diákkal ismételten végrehajtatjuk a korábban megismert elméleti vagy gyakorlati tevékenységet. </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 hatására fejlődik a diák tudása (kialakulnak a jártasságok és a készségek).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Gyakorláskor az oktató elsődleges feladata a diákok munkájának az előkészítése: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megfelelő munkakörnyezet kialakítása;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konkrét feladat kijelölése;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 munkavégzésének folyamatos ellenőrzése, azaz felügyelet;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munkatevékenység végeredményének a tanulóval történő közös ellenőrzése és értékelése.</a:t>
            </a:r>
          </a:p>
        </p:txBody>
      </p:sp>
      <p:pic>
        <p:nvPicPr>
          <p:cNvPr id="4" name="Picture 107" descr="https://encrypted-tbn2.gstatic.com/images?q=tbn:ANd9GcQWumpQOSGL4btKe0OGLyoXkM2hhHJV1hEYCSlotbqKSrNteK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378" y="4764777"/>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8315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26255"/>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ALKALMAZÁS</a:t>
            </a:r>
          </a:p>
        </p:txBody>
      </p:sp>
      <p:sp>
        <p:nvSpPr>
          <p:cNvPr id="3" name="Téglalap 2"/>
          <p:cNvSpPr/>
          <p:nvPr/>
        </p:nvSpPr>
        <p:spPr>
          <a:xfrm>
            <a:off x="929149" y="980878"/>
            <a:ext cx="7256206" cy="3139321"/>
          </a:xfrm>
          <a:prstGeom prst="rect">
            <a:avLst/>
          </a:prstGeom>
        </p:spPr>
        <p:txBody>
          <a:bodyPr wrap="square">
            <a:spAutoFit/>
          </a:bodyPr>
          <a:lstStyle/>
          <a:p>
            <a:endParaRPr lang="hu-HU" altLang="hu-HU" b="1" dirty="0">
              <a:solidFill>
                <a:srgbClr val="FF3300"/>
              </a:solidFill>
            </a:endParaRPr>
          </a:p>
          <a:p>
            <a:r>
              <a:rPr lang="hu-HU" altLang="hu-HU" dirty="0">
                <a:solidFill>
                  <a:srgbClr val="0070C0"/>
                </a:solidFill>
                <a:latin typeface="Arial" panose="020B0604020202020204" pitchFamily="34" charset="0"/>
                <a:cs typeface="Arial" panose="020B0604020202020204" pitchFamily="34" charset="0"/>
              </a:rPr>
              <a:t>Minden </a:t>
            </a:r>
            <a:r>
              <a:rPr lang="hu-HU" altLang="hu-HU" b="1" dirty="0">
                <a:solidFill>
                  <a:srgbClr val="0070C0"/>
                </a:solidFill>
                <a:latin typeface="Arial" panose="020B0604020202020204" pitchFamily="34" charset="0"/>
                <a:cs typeface="Arial" panose="020B0604020202020204" pitchFamily="34" charset="0"/>
              </a:rPr>
              <a:t>tanulási </a:t>
            </a:r>
            <a:r>
              <a:rPr lang="hu-HU" altLang="hu-HU" dirty="0">
                <a:solidFill>
                  <a:srgbClr val="0070C0"/>
                </a:solidFill>
                <a:latin typeface="Arial" panose="020B0604020202020204" pitchFamily="34" charset="0"/>
                <a:cs typeface="Arial" panose="020B0604020202020204" pitchFamily="34" charset="0"/>
              </a:rPr>
              <a:t>tevékenység </a:t>
            </a:r>
            <a:r>
              <a:rPr lang="hu-HU" altLang="hu-HU" b="1" dirty="0">
                <a:solidFill>
                  <a:srgbClr val="0070C0"/>
                </a:solidFill>
                <a:latin typeface="Arial" panose="020B0604020202020204" pitchFamily="34" charset="0"/>
                <a:cs typeface="Arial" panose="020B0604020202020204" pitchFamily="34" charset="0"/>
              </a:rPr>
              <a:t>végső célja </a:t>
            </a:r>
            <a:r>
              <a:rPr lang="hu-HU" altLang="hu-HU" dirty="0">
                <a:solidFill>
                  <a:srgbClr val="0070C0"/>
                </a:solidFill>
                <a:latin typeface="Arial" panose="020B0604020202020204" pitchFamily="34" charset="0"/>
                <a:cs typeface="Arial" panose="020B0604020202020204" pitchFamily="34" charset="0"/>
              </a:rPr>
              <a:t>az, hogy a tanuló a korábban megszerzett tudását egy </a:t>
            </a:r>
            <a:r>
              <a:rPr lang="hu-HU" altLang="hu-HU" b="1" dirty="0">
                <a:solidFill>
                  <a:srgbClr val="0070C0"/>
                </a:solidFill>
                <a:latin typeface="Arial" panose="020B0604020202020204" pitchFamily="34" charset="0"/>
                <a:cs typeface="Arial" panose="020B0604020202020204" pitchFamily="34" charset="0"/>
              </a:rPr>
              <a:t>feladat megoldásához </a:t>
            </a:r>
            <a:r>
              <a:rPr lang="hu-HU" altLang="hu-HU" dirty="0">
                <a:solidFill>
                  <a:srgbClr val="0070C0"/>
                </a:solidFill>
                <a:latin typeface="Arial" panose="020B0604020202020204" pitchFamily="34" charset="0"/>
                <a:cs typeface="Arial" panose="020B0604020202020204" pitchFamily="34" charset="0"/>
              </a:rPr>
              <a:t>fel tudja használni.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mindig </a:t>
            </a:r>
            <a:r>
              <a:rPr lang="hu-HU" altLang="hu-HU" b="1" dirty="0">
                <a:solidFill>
                  <a:srgbClr val="0070C0"/>
                </a:solidFill>
                <a:latin typeface="Arial" panose="020B0604020202020204" pitchFamily="34" charset="0"/>
                <a:cs typeface="Arial" panose="020B0604020202020204" pitchFamily="34" charset="0"/>
              </a:rPr>
              <a:t>önálló </a:t>
            </a:r>
            <a:r>
              <a:rPr lang="hu-HU" altLang="hu-HU" dirty="0">
                <a:solidFill>
                  <a:srgbClr val="0070C0"/>
                </a:solidFill>
                <a:latin typeface="Arial" panose="020B0604020202020204" pitchFamily="34" charset="0"/>
                <a:cs typeface="Arial" panose="020B0604020202020204" pitchFamily="34" charset="0"/>
              </a:rPr>
              <a:t>tanulói </a:t>
            </a:r>
            <a:r>
              <a:rPr lang="hu-HU" altLang="hu-HU" b="1" dirty="0">
                <a:solidFill>
                  <a:srgbClr val="0070C0"/>
                </a:solidFill>
                <a:latin typeface="Arial" panose="020B0604020202020204" pitchFamily="34" charset="0"/>
                <a:cs typeface="Arial" panose="020B0604020202020204" pitchFamily="34" charset="0"/>
              </a:rPr>
              <a:t>tevékenysége</a:t>
            </a:r>
            <a:r>
              <a:rPr lang="hu-HU" altLang="hu-HU" dirty="0">
                <a:solidFill>
                  <a:srgbClr val="0070C0"/>
                </a:solidFill>
                <a:latin typeface="Arial" panose="020B0604020202020204" pitchFamily="34" charset="0"/>
                <a:cs typeface="Arial" panose="020B0604020202020204" pitchFamily="34" charset="0"/>
              </a:rPr>
              <a:t>t feltételez.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alapvető célja a tanulói </a:t>
            </a:r>
            <a:r>
              <a:rPr lang="hu-HU" altLang="hu-HU" b="1" dirty="0">
                <a:solidFill>
                  <a:srgbClr val="0070C0"/>
                </a:solidFill>
                <a:latin typeface="Arial" panose="020B0604020202020204" pitchFamily="34" charset="0"/>
                <a:cs typeface="Arial" panose="020B0604020202020204" pitchFamily="34" charset="0"/>
              </a:rPr>
              <a:t>önállóság fejlesztése</a:t>
            </a:r>
            <a:r>
              <a:rPr lang="hu-HU" altLang="hu-HU" dirty="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Alkalmazás során az </a:t>
            </a:r>
            <a:r>
              <a:rPr lang="hu-HU" altLang="hu-HU" b="1" dirty="0">
                <a:solidFill>
                  <a:srgbClr val="0070C0"/>
                </a:solidFill>
                <a:latin typeface="Arial" panose="020B0604020202020204" pitchFamily="34" charset="0"/>
                <a:cs typeface="Arial" panose="020B0604020202020204" pitchFamily="34" charset="0"/>
              </a:rPr>
              <a:t>oktató feladata </a:t>
            </a:r>
            <a:r>
              <a:rPr lang="hu-HU" altLang="hu-HU" dirty="0">
                <a:solidFill>
                  <a:srgbClr val="0070C0"/>
                </a:solidFill>
                <a:latin typeface="Arial" panose="020B0604020202020204" pitchFamily="34" charset="0"/>
                <a:cs typeface="Arial" panose="020B0604020202020204" pitchFamily="34" charset="0"/>
              </a:rPr>
              <a:t>elsősorban a felügyelet és a </a:t>
            </a:r>
            <a:r>
              <a:rPr lang="hu-HU" altLang="hu-HU" b="1" dirty="0">
                <a:solidFill>
                  <a:srgbClr val="0070C0"/>
                </a:solidFill>
                <a:latin typeface="Arial" panose="020B0604020202020204" pitchFamily="34" charset="0"/>
                <a:cs typeface="Arial" panose="020B0604020202020204" pitchFamily="34" charset="0"/>
              </a:rPr>
              <a:t>végeredmény </a:t>
            </a:r>
            <a:r>
              <a:rPr lang="hu-HU" altLang="hu-HU" b="1" dirty="0" smtClean="0">
                <a:solidFill>
                  <a:srgbClr val="0070C0"/>
                </a:solidFill>
                <a:latin typeface="Arial" panose="020B0604020202020204" pitchFamily="34" charset="0"/>
                <a:cs typeface="Arial" panose="020B0604020202020204" pitchFamily="34" charset="0"/>
              </a:rPr>
              <a:t>ellenőrzése</a:t>
            </a:r>
            <a:r>
              <a:rPr lang="hu-HU" altLang="hu-HU" b="1" dirty="0">
                <a:solidFill>
                  <a:srgbClr val="0070C0"/>
                </a:solidFill>
                <a:latin typeface="Arial" panose="020B0604020202020204" pitchFamily="34" charset="0"/>
                <a:cs typeface="Arial" panose="020B0604020202020204" pitchFamily="34" charset="0"/>
              </a:rPr>
              <a:t> </a:t>
            </a:r>
            <a:r>
              <a:rPr lang="hu-HU" altLang="hu-HU" b="1" dirty="0" smtClean="0">
                <a:solidFill>
                  <a:srgbClr val="0070C0"/>
                </a:solidFill>
                <a:latin typeface="Arial" panose="020B0604020202020204" pitchFamily="34" charset="0"/>
                <a:cs typeface="Arial" panose="020B0604020202020204" pitchFamily="34" charset="0"/>
              </a:rPr>
              <a:t>és értékelése</a:t>
            </a:r>
            <a:endParaRPr lang="hu-HU" altLang="hu-HU" b="1" dirty="0">
              <a:solidFill>
                <a:srgbClr val="0070C0"/>
              </a:solidFill>
              <a:latin typeface="Arial" panose="020B0604020202020204" pitchFamily="34" charset="0"/>
              <a:cs typeface="Arial" panose="020B0604020202020204" pitchFamily="34" charset="0"/>
            </a:endParaRPr>
          </a:p>
        </p:txBody>
      </p:sp>
      <p:sp>
        <p:nvSpPr>
          <p:cNvPr id="5" name="Szövegdoboz 4"/>
          <p:cNvSpPr txBox="1"/>
          <p:nvPr/>
        </p:nvSpPr>
        <p:spPr>
          <a:xfrm>
            <a:off x="440407" y="4389323"/>
            <a:ext cx="8065028" cy="1200329"/>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Az alkalmazás lépcsőfokai: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Gyakorlás</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Jártasságok készségek kialakítása (feladatmegoldások különböző szintjei)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Alkotó, produktív munka </a:t>
            </a:r>
            <a:endParaRPr lang="hu-HU"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15995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05029"/>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Alkalmazás</a:t>
            </a:r>
            <a:endParaRPr lang="hu-HU" sz="2800" b="1" i="1"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24464" y="1103275"/>
            <a:ext cx="8347587" cy="646331"/>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a:t>
            </a:r>
            <a:r>
              <a:rPr lang="hu-HU" altLang="hu-HU" b="1" dirty="0">
                <a:solidFill>
                  <a:srgbClr val="C00000"/>
                </a:solidFill>
                <a:latin typeface="Arial" panose="020B0604020202020204" pitchFamily="34" charset="0"/>
                <a:cs typeface="Arial" panose="020B0604020202020204" pitchFamily="34" charset="0"/>
              </a:rPr>
              <a:t>szakmai felkészítés célja</a:t>
            </a:r>
            <a:r>
              <a:rPr lang="hu-HU" altLang="hu-HU" dirty="0">
                <a:solidFill>
                  <a:srgbClr val="0070C0"/>
                </a:solidFill>
                <a:latin typeface="Arial" panose="020B0604020202020204" pitchFamily="34" charset="0"/>
                <a:cs typeface="Arial" panose="020B0604020202020204" pitchFamily="34" charset="0"/>
              </a:rPr>
              <a:t>, hogy a diákok </a:t>
            </a:r>
            <a:r>
              <a:rPr lang="hu-HU" altLang="hu-HU" b="1" dirty="0">
                <a:solidFill>
                  <a:srgbClr val="C00000"/>
                </a:solidFill>
                <a:latin typeface="Arial" panose="020B0604020202020204" pitchFamily="34" charset="0"/>
                <a:cs typeface="Arial" panose="020B0604020202020204" pitchFamily="34" charset="0"/>
              </a:rPr>
              <a:t>önállóan is képesek legyenek </a:t>
            </a:r>
            <a:r>
              <a:rPr lang="hu-HU" altLang="hu-HU" dirty="0">
                <a:solidFill>
                  <a:srgbClr val="0070C0"/>
                </a:solidFill>
                <a:latin typeface="Arial" panose="020B0604020202020204" pitchFamily="34" charset="0"/>
                <a:cs typeface="Arial" panose="020B0604020202020204" pitchFamily="34" charset="0"/>
              </a:rPr>
              <a:t>a tanult ismereteket </a:t>
            </a:r>
            <a:r>
              <a:rPr lang="hu-HU" altLang="hu-HU" b="1" i="1" dirty="0">
                <a:solidFill>
                  <a:srgbClr val="C00000"/>
                </a:solidFill>
                <a:latin typeface="Arial" panose="020B0604020202020204" pitchFamily="34" charset="0"/>
                <a:cs typeface="Arial" panose="020B0604020202020204" pitchFamily="34" charset="0"/>
              </a:rPr>
              <a:t>gyakorlati</a:t>
            </a:r>
            <a:r>
              <a:rPr lang="hu-HU" altLang="hu-HU" b="1" dirty="0">
                <a:solidFill>
                  <a:srgbClr val="C00000"/>
                </a:solidFill>
                <a:latin typeface="Arial" panose="020B0604020202020204" pitchFamily="34" charset="0"/>
                <a:cs typeface="Arial" panose="020B0604020202020204" pitchFamily="34" charset="0"/>
              </a:rPr>
              <a:t> feladatok</a:t>
            </a:r>
            <a:r>
              <a:rPr lang="hu-HU" altLang="hu-HU" dirty="0">
                <a:solidFill>
                  <a:srgbClr val="C00000"/>
                </a:solidFill>
                <a:latin typeface="Arial" panose="020B0604020202020204" pitchFamily="34" charset="0"/>
                <a:cs typeface="Arial" panose="020B0604020202020204" pitchFamily="34" charset="0"/>
              </a:rPr>
              <a:t>, </a:t>
            </a:r>
            <a:r>
              <a:rPr lang="hu-HU" altLang="hu-HU" b="1" i="1" dirty="0">
                <a:solidFill>
                  <a:srgbClr val="C00000"/>
                </a:solidFill>
                <a:latin typeface="Arial" panose="020B0604020202020204" pitchFamily="34" charset="0"/>
                <a:cs typeface="Arial" panose="020B0604020202020204" pitchFamily="34" charset="0"/>
              </a:rPr>
              <a:t>problémák megoldására</a:t>
            </a:r>
            <a:r>
              <a:rPr lang="hu-HU" altLang="hu-HU" b="1" dirty="0">
                <a:solidFill>
                  <a:srgbClr val="C00000"/>
                </a:solidFill>
                <a:latin typeface="Arial" panose="020B0604020202020204" pitchFamily="34" charset="0"/>
                <a:cs typeface="Arial" panose="020B0604020202020204" pitchFamily="34" charset="0"/>
              </a:rPr>
              <a:t> </a:t>
            </a:r>
            <a:r>
              <a:rPr lang="hu-HU" altLang="hu-HU" dirty="0">
                <a:solidFill>
                  <a:srgbClr val="0070C0"/>
                </a:solidFill>
                <a:latin typeface="Arial" panose="020B0604020202020204" pitchFamily="34" charset="0"/>
                <a:cs typeface="Arial" panose="020B0604020202020204" pitchFamily="34" charset="0"/>
              </a:rPr>
              <a:t>felhasználni: </a:t>
            </a:r>
          </a:p>
        </p:txBody>
      </p:sp>
      <p:pic>
        <p:nvPicPr>
          <p:cNvPr id="6" name="Kép 5" descr="https://encrypted-tbn3.gstatic.com/images?q=tbn:ANd9GcSgswafAqyLrbdTsNXQVqkw8glr-aoJJlHJrKf-At3KgOcRvoCguw"/>
          <p:cNvPicPr/>
          <p:nvPr/>
        </p:nvPicPr>
        <p:blipFill>
          <a:blip r:embed="rId2">
            <a:extLst>
              <a:ext uri="{28A0092B-C50C-407E-A947-70E740481C1C}">
                <a14:useLocalDpi xmlns:a14="http://schemas.microsoft.com/office/drawing/2010/main" val="0"/>
              </a:ext>
            </a:extLst>
          </a:blip>
          <a:srcRect/>
          <a:stretch>
            <a:fillRect/>
          </a:stretch>
        </p:blipFill>
        <p:spPr bwMode="auto">
          <a:xfrm>
            <a:off x="1025537" y="2752395"/>
            <a:ext cx="2874010" cy="1914525"/>
          </a:xfrm>
          <a:prstGeom prst="rect">
            <a:avLst/>
          </a:prstGeom>
          <a:noFill/>
          <a:ln>
            <a:noFill/>
          </a:ln>
        </p:spPr>
      </p:pic>
      <p:pic>
        <p:nvPicPr>
          <p:cNvPr id="7" name="Kép 6" descr="https://encrypted-tbn1.gstatic.com/images?q=tbn:ANd9GcQukWfh9g39JAVWIxadOadoPeWwWmbEXCI5Kaj8tK3qW2KDpHAs"/>
          <p:cNvPicPr/>
          <p:nvPr/>
        </p:nvPicPr>
        <p:blipFill>
          <a:blip r:embed="rId3">
            <a:extLst>
              <a:ext uri="{28A0092B-C50C-407E-A947-70E740481C1C}">
                <a14:useLocalDpi xmlns:a14="http://schemas.microsoft.com/office/drawing/2010/main" val="0"/>
              </a:ext>
            </a:extLst>
          </a:blip>
          <a:srcRect/>
          <a:stretch>
            <a:fillRect/>
          </a:stretch>
        </p:blipFill>
        <p:spPr bwMode="auto">
          <a:xfrm>
            <a:off x="4916701" y="2700777"/>
            <a:ext cx="2569845" cy="1927225"/>
          </a:xfrm>
          <a:prstGeom prst="rect">
            <a:avLst/>
          </a:prstGeom>
          <a:noFill/>
          <a:ln>
            <a:noFill/>
          </a:ln>
        </p:spPr>
      </p:pic>
    </p:spTree>
    <p:extLst>
      <p:ext uri="{BB962C8B-B14F-4D97-AF65-F5344CB8AC3E}">
        <p14:creationId xmlns:p14="http://schemas.microsoft.com/office/powerpoint/2010/main" val="2578937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Ellenőrzés-értékelés</a:t>
            </a:r>
            <a:endParaRPr lang="hu-HU" sz="2800" i="1" dirty="0">
              <a:solidFill>
                <a:srgbClr val="0070C0"/>
              </a:solidFill>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097833"/>
            <a:ext cx="81375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1200" b="1" dirty="0">
              <a:solidFill>
                <a:srgbClr val="FF3300"/>
              </a:solidFill>
            </a:endParaRPr>
          </a:p>
          <a:p>
            <a:pPr algn="l" eaLnBrk="1" hangingPunct="1"/>
            <a:r>
              <a:rPr lang="hu-HU" altLang="hu-HU" sz="2000" dirty="0">
                <a:solidFill>
                  <a:srgbClr val="0070C0"/>
                </a:solidFill>
              </a:rPr>
              <a:t>Egyetlen tevékenység sem nélkülözheti a </a:t>
            </a:r>
            <a:r>
              <a:rPr lang="hu-HU" altLang="hu-HU" sz="2000" b="1" dirty="0">
                <a:solidFill>
                  <a:srgbClr val="0070C0"/>
                </a:solidFill>
              </a:rPr>
              <a:t>hatékonyság, pontosság, megbízhatóság</a:t>
            </a:r>
            <a:r>
              <a:rPr lang="hu-HU" altLang="hu-HU" sz="2000" dirty="0">
                <a:solidFill>
                  <a:srgbClr val="0070C0"/>
                </a:solidFill>
              </a:rPr>
              <a:t> állandó elemzését. </a:t>
            </a:r>
            <a:r>
              <a:rPr lang="hu-HU" altLang="hu-HU" sz="2000" dirty="0" smtClean="0">
                <a:solidFill>
                  <a:srgbClr val="0070C0"/>
                </a:solidFill>
              </a:rPr>
              <a:t>(ellenőrzést és értékelést)</a:t>
            </a:r>
            <a:endParaRPr lang="hu-HU" altLang="hu-HU" sz="2000" dirty="0">
              <a:solidFill>
                <a:srgbClr val="0070C0"/>
              </a:solidFill>
            </a:endParaRPr>
          </a:p>
          <a:p>
            <a:pPr algn="l" eaLnBrk="1" hangingPunct="1"/>
            <a:endParaRPr lang="hu-HU" altLang="hu-HU" sz="1200" dirty="0">
              <a:solidFill>
                <a:srgbClr val="0070C0"/>
              </a:solidFill>
            </a:endParaRPr>
          </a:p>
          <a:p>
            <a:pPr algn="l" eaLnBrk="1" hangingPunct="1"/>
            <a:r>
              <a:rPr lang="hu-HU" altLang="hu-HU" sz="2000" dirty="0">
                <a:solidFill>
                  <a:srgbClr val="0070C0"/>
                </a:solidFill>
              </a:rPr>
              <a:t>Az oktatási-képzési folyamatot az ellenőrzés és értékelés eszközeinek a segítségével vizsgálhatjuk. </a:t>
            </a:r>
          </a:p>
          <a:p>
            <a:pPr algn="l" eaLnBrk="1" hangingPunct="1"/>
            <a:endParaRPr lang="hu-HU" altLang="hu-HU" sz="1200" dirty="0">
              <a:solidFill>
                <a:srgbClr val="0070C0"/>
              </a:solidFill>
            </a:endParaRPr>
          </a:p>
          <a:p>
            <a:pPr algn="l" eaLnBrk="1" hangingPunct="1"/>
            <a:r>
              <a:rPr lang="hu-HU" altLang="hu-HU" sz="2000" b="1" dirty="0">
                <a:solidFill>
                  <a:srgbClr val="0070C0"/>
                </a:solidFill>
              </a:rPr>
              <a:t>Az ellenőrzés – értékelés célja</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dirty="0">
                <a:solidFill>
                  <a:srgbClr val="0070C0"/>
                </a:solidFill>
              </a:rPr>
              <a:t> információ gyűjtése a tanulóról (ellenőrzés);</a:t>
            </a:r>
          </a:p>
          <a:p>
            <a:pPr algn="l" eaLnBrk="1" hangingPunct="1">
              <a:buFont typeface="Wingdings" panose="05000000000000000000" pitchFamily="2" charset="2"/>
              <a:buChar char="Ø"/>
            </a:pPr>
            <a:r>
              <a:rPr lang="hu-HU" altLang="hu-HU" sz="2000" dirty="0">
                <a:solidFill>
                  <a:srgbClr val="0070C0"/>
                </a:solidFill>
              </a:rPr>
              <a:t> a tanulói teljesítmény összevetése a követelményekkel (értékelés);</a:t>
            </a:r>
          </a:p>
          <a:p>
            <a:pPr algn="l" eaLnBrk="1" hangingPunct="1">
              <a:buFont typeface="Wingdings" panose="05000000000000000000" pitchFamily="2" charset="2"/>
              <a:buChar char="Ø"/>
            </a:pPr>
            <a:r>
              <a:rPr lang="hu-HU" altLang="hu-HU" sz="2000" dirty="0">
                <a:solidFill>
                  <a:srgbClr val="0070C0"/>
                </a:solidFill>
              </a:rPr>
              <a:t> az értékelés számszerűsítése (például osztályozás).</a:t>
            </a:r>
          </a:p>
          <a:p>
            <a:pPr algn="l" eaLnBrk="1" hangingPunct="1"/>
            <a:endParaRPr lang="hu-HU" altLang="hu-HU" sz="1200" dirty="0">
              <a:solidFill>
                <a:srgbClr val="0070C0"/>
              </a:solidFill>
            </a:endParaRPr>
          </a:p>
          <a:p>
            <a:pPr algn="l" eaLnBrk="1" hangingPunct="1"/>
            <a:r>
              <a:rPr lang="hu-HU" altLang="hu-HU" sz="2000" dirty="0">
                <a:solidFill>
                  <a:srgbClr val="0070C0"/>
                </a:solidFill>
              </a:rPr>
              <a:t>Az ellenőrzés-értékelés a jelenlét ellenőrzésétől a szakmunkásvizsgáig terjedő tevékenységek rendszerét jelenti.</a:t>
            </a:r>
          </a:p>
          <a:p>
            <a:pPr algn="l" eaLnBrk="1" hangingPunct="1"/>
            <a:endParaRPr lang="hu-HU" altLang="hu-HU" sz="2000" u="sng" dirty="0">
              <a:solidFill>
                <a:srgbClr val="0070C0"/>
              </a:solidFill>
            </a:endParaRPr>
          </a:p>
        </p:txBody>
      </p:sp>
    </p:spTree>
    <p:extLst>
      <p:ext uri="{BB962C8B-B14F-4D97-AF65-F5344CB8AC3E}">
        <p14:creationId xmlns:p14="http://schemas.microsoft.com/office/powerpoint/2010/main" val="3567428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829493"/>
          </a:xfrm>
        </p:spPr>
        <p:txBody>
          <a:bodyPr>
            <a:normAutofit fontScale="90000"/>
          </a:bodyPr>
          <a:lstStyle/>
          <a:p>
            <a:pPr algn="ctr"/>
            <a:r>
              <a:rPr lang="hu-HU" altLang="hu-HU" sz="3100" b="1" i="1" dirty="0">
                <a:solidFill>
                  <a:srgbClr val="0070C0"/>
                </a:solidFill>
                <a:latin typeface="Arial" panose="020B0604020202020204" pitchFamily="34" charset="0"/>
                <a:cs typeface="Arial" panose="020B0604020202020204" pitchFamily="34" charset="0"/>
              </a:rPr>
              <a:t>Az ellenőrzés-értékelés módszerének alapkérdései: </a:t>
            </a:r>
            <a:endParaRPr lang="hu-HU" dirty="0">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272495"/>
            <a:ext cx="813752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2000" b="1" dirty="0" smtClean="0">
                <a:solidFill>
                  <a:srgbClr val="0070C0"/>
                </a:solidFill>
              </a:rPr>
              <a:t>Fontos kérdések:</a:t>
            </a:r>
          </a:p>
          <a:p>
            <a:pPr algn="l" eaLnBrk="1" hangingPunct="1"/>
            <a:endParaRPr lang="hu-HU" altLang="hu-HU" sz="2000" b="1" dirty="0" smtClean="0">
              <a:solidFill>
                <a:srgbClr val="0070C0"/>
              </a:solidFill>
            </a:endParaRPr>
          </a:p>
          <a:p>
            <a:pPr marL="342900" indent="-342900" algn="l" eaLnBrk="1" hangingPunct="1">
              <a:buFont typeface="Wingdings" panose="05000000000000000000" pitchFamily="2" charset="2"/>
              <a:buChar char="Ø"/>
            </a:pPr>
            <a:r>
              <a:rPr lang="hu-HU" altLang="hu-HU" sz="2000" b="1" dirty="0" smtClean="0">
                <a:solidFill>
                  <a:srgbClr val="0070C0"/>
                </a:solidFill>
              </a:rPr>
              <a:t>Vajon </a:t>
            </a:r>
            <a:r>
              <a:rPr lang="hu-HU" altLang="hu-HU" sz="2000" b="1" dirty="0">
                <a:solidFill>
                  <a:srgbClr val="0070C0"/>
                </a:solidFill>
              </a:rPr>
              <a:t>a tanulói tevékenység milyen jellemzőit kell vizsgálni</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b="1" dirty="0">
                <a:solidFill>
                  <a:srgbClr val="0070C0"/>
                </a:solidFill>
              </a:rPr>
              <a:t> </a:t>
            </a:r>
            <a:r>
              <a:rPr lang="hu-HU" altLang="hu-HU" sz="2000" b="1" dirty="0" smtClean="0">
                <a:solidFill>
                  <a:srgbClr val="0070C0"/>
                </a:solidFill>
              </a:rPr>
              <a:t> A </a:t>
            </a:r>
            <a:r>
              <a:rPr lang="hu-HU" altLang="hu-HU" sz="2000" b="1" dirty="0">
                <a:solidFill>
                  <a:srgbClr val="0070C0"/>
                </a:solidFill>
              </a:rPr>
              <a:t>kijelölt terület milyen módszerekkel elemezhető?</a:t>
            </a:r>
          </a:p>
          <a:p>
            <a:pPr algn="l" eaLnBrk="1" hangingPunct="1"/>
            <a:endParaRPr lang="hu-HU" altLang="hu-HU" sz="1200" b="1" dirty="0"/>
          </a:p>
          <a:p>
            <a:pPr algn="l" eaLnBrk="1" hangingPunct="1"/>
            <a:r>
              <a:rPr lang="hu-HU" altLang="hu-HU" sz="2000" b="1" dirty="0">
                <a:solidFill>
                  <a:srgbClr val="0070C0"/>
                </a:solidFill>
              </a:rPr>
              <a:t>Az ellenőrzés történhet: </a:t>
            </a:r>
          </a:p>
          <a:p>
            <a:pPr algn="l" eaLnBrk="1" hangingPunct="1"/>
            <a:endParaRPr lang="hu-HU" altLang="hu-HU" sz="1200" b="1" dirty="0"/>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megfigyeléssel</a:t>
            </a:r>
            <a:r>
              <a:rPr lang="hu-HU" altLang="hu-HU" sz="2000" dirty="0">
                <a:solidFill>
                  <a:srgbClr val="0070C0"/>
                </a:solidFill>
              </a:rPr>
              <a:t> (mit tapasztalt, látott az oktató?);</a:t>
            </a:r>
          </a:p>
          <a:p>
            <a:pPr lvl="1" eaLnBrk="1" hangingPunct="1">
              <a:buFont typeface="Wingdings" panose="05000000000000000000" pitchFamily="2" charset="2"/>
              <a:buChar char="Ø"/>
            </a:pPr>
            <a:r>
              <a:rPr lang="hu-HU" altLang="hu-HU" sz="2000" b="1" dirty="0">
                <a:solidFill>
                  <a:srgbClr val="C00000"/>
                </a:solidFill>
              </a:rPr>
              <a:t> kérdésekkel </a:t>
            </a:r>
            <a:r>
              <a:rPr lang="hu-HU" altLang="hu-HU" sz="2000" dirty="0">
                <a:solidFill>
                  <a:srgbClr val="0070C0"/>
                </a:solidFill>
              </a:rPr>
              <a:t>(a tanulói válaszok alapján dönthető el a tanuló tudásszintje);</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írásos, rajzos feladatok </a:t>
            </a:r>
            <a:r>
              <a:rPr lang="hu-HU" altLang="hu-HU" sz="2000" dirty="0">
                <a:solidFill>
                  <a:srgbClr val="0070C0"/>
                </a:solidFill>
              </a:rPr>
              <a:t>megoldatásával (a helyes és a hibás megoldások arányát elemezzük);</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gyakorlati munkatevékenység kijelölésével </a:t>
            </a:r>
            <a:r>
              <a:rPr lang="hu-HU" altLang="hu-HU" sz="2000" dirty="0">
                <a:solidFill>
                  <a:srgbClr val="0070C0"/>
                </a:solidFill>
              </a:rPr>
              <a:t>(elemezzük a tanuló munkaütemét, munkamorálját és a munka minőségét).</a:t>
            </a:r>
          </a:p>
          <a:p>
            <a:pPr algn="l" eaLnBrk="1" hangingPunct="1"/>
            <a:endParaRPr lang="hu-HU" altLang="hu-HU" sz="2000" b="1" dirty="0"/>
          </a:p>
        </p:txBody>
      </p:sp>
    </p:spTree>
    <p:extLst>
      <p:ext uri="{BB962C8B-B14F-4D97-AF65-F5344CB8AC3E}">
        <p14:creationId xmlns:p14="http://schemas.microsoft.com/office/powerpoint/2010/main" val="7724180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G</a:t>
            </a:r>
            <a:r>
              <a:rPr lang="hu-HU" altLang="hu-HU" sz="2800" b="1" i="1" dirty="0" smtClean="0">
                <a:solidFill>
                  <a:srgbClr val="0070C0"/>
                </a:solidFill>
                <a:latin typeface="Arial" panose="020B0604020202020204" pitchFamily="34" charset="0"/>
                <a:cs typeface="Arial" panose="020B0604020202020204" pitchFamily="34" charset="0"/>
              </a:rPr>
              <a:t>yakorlati tevékenység ellenőrzése</a:t>
            </a:r>
            <a:endParaRPr lang="hu-HU" dirty="0"/>
          </a:p>
        </p:txBody>
      </p:sp>
      <p:sp>
        <p:nvSpPr>
          <p:cNvPr id="3" name="Text Box 10"/>
          <p:cNvSpPr txBox="1">
            <a:spLocks noChangeArrowheads="1"/>
          </p:cNvSpPr>
          <p:nvPr/>
        </p:nvSpPr>
        <p:spPr bwMode="auto">
          <a:xfrm>
            <a:off x="294969" y="1097833"/>
            <a:ext cx="843597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2000" b="1" dirty="0">
              <a:solidFill>
                <a:srgbClr val="FF3300"/>
              </a:solidFill>
            </a:endParaRPr>
          </a:p>
          <a:p>
            <a:pPr algn="l" eaLnBrk="1" hangingPunct="1"/>
            <a:r>
              <a:rPr lang="hu-HU" altLang="hu-HU" sz="2000" b="1" dirty="0">
                <a:solidFill>
                  <a:srgbClr val="0070C0"/>
                </a:solidFill>
              </a:rPr>
              <a:t>A gyakorlati tevékenység vizsgálatához biztosítani kell az anyagot, az eszközöket, a gépeket, a dokumentációt, a biztonságos munkakörnyezetet. </a:t>
            </a:r>
          </a:p>
          <a:p>
            <a:pPr algn="l" eaLnBrk="1" hangingPunct="1"/>
            <a:endParaRPr lang="hu-HU" altLang="hu-HU" sz="2000" b="1" dirty="0" smtClean="0"/>
          </a:p>
          <a:p>
            <a:pPr algn="l" eaLnBrk="1" hangingPunct="1"/>
            <a:endParaRPr lang="hu-HU" altLang="hu-HU" sz="2000" b="1" dirty="0"/>
          </a:p>
          <a:p>
            <a:pPr algn="l" eaLnBrk="1" hangingPunct="1"/>
            <a:r>
              <a:rPr lang="hu-HU" altLang="hu-HU" sz="2000" b="1" dirty="0">
                <a:solidFill>
                  <a:srgbClr val="0070C0"/>
                </a:solidFill>
              </a:rPr>
              <a:t>Az ellenőrzés-értékelés részei</a:t>
            </a:r>
            <a:r>
              <a:rPr lang="hu-HU" altLang="hu-HU" sz="2000" b="1" dirty="0" smtClean="0">
                <a:solidFill>
                  <a:srgbClr val="0070C0"/>
                </a:solidFill>
              </a:rPr>
              <a:t>:</a:t>
            </a:r>
          </a:p>
          <a:p>
            <a:pPr algn="l" eaLnBrk="1" hangingPunct="1"/>
            <a:endParaRPr lang="hu-HU" altLang="hu-HU" sz="2000" b="1" dirty="0" smtClean="0">
              <a:solidFill>
                <a:srgbClr val="0070C0"/>
              </a:solidFill>
            </a:endParaRPr>
          </a:p>
          <a:p>
            <a:pPr algn="l" eaLnBrk="1" hangingPunct="1"/>
            <a:endParaRPr lang="hu-HU" altLang="hu-HU" sz="2000" b="1" dirty="0">
              <a:solidFill>
                <a:srgbClr val="0070C0"/>
              </a:solidFill>
            </a:endParaRPr>
          </a:p>
          <a:p>
            <a:pPr lvl="1" eaLnBrk="1" hangingPunct="1">
              <a:buFont typeface="Wingdings" panose="05000000000000000000" pitchFamily="2" charset="2"/>
              <a:buChar char="Ø"/>
            </a:pPr>
            <a:r>
              <a:rPr lang="hu-HU" altLang="hu-HU" sz="2000" b="1" dirty="0"/>
              <a:t> </a:t>
            </a:r>
            <a:r>
              <a:rPr lang="hu-HU" altLang="hu-HU" sz="2000" dirty="0">
                <a:solidFill>
                  <a:srgbClr val="0070C0"/>
                </a:solidFill>
              </a:rPr>
              <a:t>a munka előkészítése (tervezés, felkészítés, felkészülés);</a:t>
            </a:r>
          </a:p>
          <a:p>
            <a:pPr lvl="1" eaLnBrk="1" hangingPunct="1">
              <a:buFont typeface="Wingdings" panose="05000000000000000000" pitchFamily="2" charset="2"/>
              <a:buChar char="Ø"/>
            </a:pPr>
            <a:r>
              <a:rPr lang="hu-HU" altLang="hu-HU" sz="2000" dirty="0">
                <a:solidFill>
                  <a:srgbClr val="0070C0"/>
                </a:solidFill>
              </a:rPr>
              <a:t> a munkafolyamat ellenőrzése;</a:t>
            </a:r>
          </a:p>
          <a:p>
            <a:pPr lvl="1" eaLnBrk="1" hangingPunct="1">
              <a:buFont typeface="Wingdings" panose="05000000000000000000" pitchFamily="2" charset="2"/>
              <a:buChar char="Ø"/>
            </a:pPr>
            <a:r>
              <a:rPr lang="hu-HU" altLang="hu-HU" sz="2000" dirty="0">
                <a:solidFill>
                  <a:srgbClr val="0070C0"/>
                </a:solidFill>
              </a:rPr>
              <a:t> az eredmény ellenőrzése;</a:t>
            </a:r>
          </a:p>
          <a:p>
            <a:pPr lvl="1" eaLnBrk="1" hangingPunct="1">
              <a:buFont typeface="Wingdings" panose="05000000000000000000" pitchFamily="2" charset="2"/>
              <a:buChar char="Ø"/>
            </a:pPr>
            <a:r>
              <a:rPr lang="hu-HU" altLang="hu-HU" sz="2000" dirty="0">
                <a:solidFill>
                  <a:srgbClr val="0070C0"/>
                </a:solidFill>
              </a:rPr>
              <a:t> a tapasztalatok összegzése.</a:t>
            </a:r>
          </a:p>
        </p:txBody>
      </p:sp>
      <p:sp>
        <p:nvSpPr>
          <p:cNvPr id="4" name="Téglalap 3"/>
          <p:cNvSpPr/>
          <p:nvPr/>
        </p:nvSpPr>
        <p:spPr>
          <a:xfrm>
            <a:off x="319793" y="5435617"/>
            <a:ext cx="8052618" cy="685059"/>
          </a:xfrm>
          <a:prstGeom prst="rect">
            <a:avLst/>
          </a:prstGeom>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tanulási teljesítmény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objektív, megbízható és érvényes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mérése, a sokoldalú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értékelés biztosítja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az oktatási folyamat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hatékonyságát</a:t>
            </a:r>
            <a:endParaRPr lang="hu-HU"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Kép 4" descr="https://encrypted-tbn3.gstatic.com/images?q=tbn:ANd9GcScPDmmh3BBG-S43Ap7O_7I0085zEyZhf_1X0YPuebraa1ZfSBL"/>
          <p:cNvPicPr/>
          <p:nvPr/>
        </p:nvPicPr>
        <p:blipFill>
          <a:blip r:embed="rId2">
            <a:extLst>
              <a:ext uri="{28A0092B-C50C-407E-A947-70E740481C1C}">
                <a14:useLocalDpi xmlns:a14="http://schemas.microsoft.com/office/drawing/2010/main" val="0"/>
              </a:ext>
            </a:extLst>
          </a:blip>
          <a:srcRect/>
          <a:stretch>
            <a:fillRect/>
          </a:stretch>
        </p:blipFill>
        <p:spPr bwMode="auto">
          <a:xfrm>
            <a:off x="5767057" y="2249749"/>
            <a:ext cx="1880470" cy="1462172"/>
          </a:xfrm>
          <a:prstGeom prst="rect">
            <a:avLst/>
          </a:prstGeom>
          <a:noFill/>
          <a:ln>
            <a:noFill/>
          </a:ln>
        </p:spPr>
      </p:pic>
    </p:spTree>
    <p:extLst>
      <p:ext uri="{BB962C8B-B14F-4D97-AF65-F5344CB8AC3E}">
        <p14:creationId xmlns:p14="http://schemas.microsoft.com/office/powerpoint/2010/main" val="22570870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2172" y="438869"/>
            <a:ext cx="7886700" cy="917984"/>
          </a:xfrm>
        </p:spPr>
        <p:txBody>
          <a:bodyPr>
            <a:normAutofit fontScale="90000"/>
          </a:bodyPr>
          <a:lstStyle/>
          <a:p>
            <a:pPr algn="ctr"/>
            <a:r>
              <a:rPr lang="hu-HU" sz="3100" b="1" dirty="0">
                <a:solidFill>
                  <a:srgbClr val="0070C0"/>
                </a:solidFill>
              </a:rPr>
              <a:t>A konfliktus kezelésének jelentősége és módszertani lehetősége </a:t>
            </a:r>
            <a:r>
              <a:rPr lang="hu-HU" sz="3100" dirty="0" smtClean="0">
                <a:solidFill>
                  <a:srgbClr val="0070C0"/>
                </a:solidFill>
              </a:rPr>
              <a:t>(</a:t>
            </a:r>
            <a:r>
              <a:rPr lang="hu-HU" sz="3100" dirty="0">
                <a:solidFill>
                  <a:srgbClr val="0070C0"/>
                </a:solidFill>
              </a:rPr>
              <a:t>I</a:t>
            </a:r>
            <a:r>
              <a:rPr lang="hu-HU" sz="3100" dirty="0" smtClean="0">
                <a:solidFill>
                  <a:srgbClr val="0070C0"/>
                </a:solidFill>
              </a:rPr>
              <a:t>I/9</a:t>
            </a:r>
            <a:r>
              <a:rPr lang="hu-HU" sz="3100" dirty="0">
                <a:solidFill>
                  <a:srgbClr val="0070C0"/>
                </a:solidFill>
              </a:rPr>
              <a:t>. tétel</a:t>
            </a:r>
            <a:r>
              <a:rPr lang="hu-HU" sz="3100" dirty="0" smtClean="0">
                <a:solidFill>
                  <a:srgbClr val="0070C0"/>
                </a:solidFill>
              </a:rPr>
              <a:t>)</a:t>
            </a:r>
            <a:endParaRPr lang="hu-HU" dirty="0"/>
          </a:p>
        </p:txBody>
      </p:sp>
      <p:sp>
        <p:nvSpPr>
          <p:cNvPr id="3" name="Téglalap 2"/>
          <p:cNvSpPr/>
          <p:nvPr/>
        </p:nvSpPr>
        <p:spPr>
          <a:xfrm>
            <a:off x="176981" y="2224153"/>
            <a:ext cx="5958347" cy="923330"/>
          </a:xfrm>
          <a:prstGeom prst="rect">
            <a:avLst/>
          </a:prstGeom>
        </p:spPr>
        <p:txBody>
          <a:bodyPr wrap="square">
            <a:spAutoFit/>
          </a:bodyPr>
          <a:lstStyle/>
          <a:p>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0070C0"/>
                </a:solidFill>
                <a:latin typeface="Arial" panose="020B0604020202020204" pitchFamily="34" charset="0"/>
                <a:ea typeface="Times New Roman" panose="02020603050405020304" pitchFamily="18" charset="0"/>
                <a:cs typeface="Arial" panose="020B0604020202020204" pitchFamily="34" charset="0"/>
              </a:rPr>
              <a:t>konfliktus</a:t>
            </a:r>
            <a:r>
              <a:rPr lang="hu-HU" i="1" dirty="0">
                <a:solidFill>
                  <a:srgbClr val="0070C0"/>
                </a:solidFill>
                <a:latin typeface="Arial" panose="020B0604020202020204" pitchFamily="34" charset="0"/>
                <a:ea typeface="Times New Roman" panose="02020603050405020304" pitchFamily="18" charset="0"/>
                <a:cs typeface="Arial" panose="020B0604020202020204" pitchFamily="34" charset="0"/>
              </a:rPr>
              <a:t> egy olyan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ütközés</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 amely mögött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igények, érzelmek, értékek, szükségletek, vélemények, nézetek szembenállása </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húzódik.</a:t>
            </a:r>
            <a:endParaRPr lang="hu-HU" dirty="0">
              <a:solidFill>
                <a:srgbClr val="0070C0"/>
              </a:solidFill>
              <a:latin typeface="Arial" panose="020B0604020202020204" pitchFamily="34" charset="0"/>
              <a:cs typeface="Arial" panose="020B0604020202020204" pitchFamily="34" charset="0"/>
            </a:endParaRPr>
          </a:p>
        </p:txBody>
      </p:sp>
      <p:graphicFrame>
        <p:nvGraphicFramePr>
          <p:cNvPr id="4" name="Objektum 3"/>
          <p:cNvGraphicFramePr>
            <a:graphicFrameLocks noChangeAspect="1"/>
          </p:cNvGraphicFramePr>
          <p:nvPr>
            <p:extLst>
              <p:ext uri="{D42A27DB-BD31-4B8C-83A1-F6EECF244321}">
                <p14:modId xmlns:p14="http://schemas.microsoft.com/office/powerpoint/2010/main" val="827861512"/>
              </p:ext>
            </p:extLst>
          </p:nvPr>
        </p:nvGraphicFramePr>
        <p:xfrm>
          <a:off x="6400800" y="1715575"/>
          <a:ext cx="1818508" cy="1703944"/>
        </p:xfrm>
        <a:graphic>
          <a:graphicData uri="http://schemas.openxmlformats.org/presentationml/2006/ole">
            <mc:AlternateContent xmlns:mc="http://schemas.openxmlformats.org/markup-compatibility/2006">
              <mc:Choice xmlns:v="urn:schemas-microsoft-com:vml" Requires="v">
                <p:oleObj spid="_x0000_s11325" r:id="rId3" imgW="2381582" imgH="2076740" progId="">
                  <p:embed/>
                </p:oleObj>
              </mc:Choice>
              <mc:Fallback>
                <p:oleObj r:id="rId3" imgW="2381582" imgH="207674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15575"/>
                        <a:ext cx="1818508" cy="1703944"/>
                      </a:xfrm>
                      <a:prstGeom prst="rect">
                        <a:avLst/>
                      </a:prstGeom>
                      <a:noFill/>
                    </p:spPr>
                  </p:pic>
                </p:oleObj>
              </mc:Fallback>
            </mc:AlternateContent>
          </a:graphicData>
        </a:graphic>
      </p:graphicFrame>
      <p:sp>
        <p:nvSpPr>
          <p:cNvPr id="5" name="Téglalap 4"/>
          <p:cNvSpPr/>
          <p:nvPr/>
        </p:nvSpPr>
        <p:spPr>
          <a:xfrm>
            <a:off x="501717" y="1504025"/>
            <a:ext cx="5036379" cy="369332"/>
          </a:xfrm>
          <a:prstGeom prst="rect">
            <a:avLst/>
          </a:prstGeom>
        </p:spPr>
        <p:txBody>
          <a:bodyPr wrap="none">
            <a:spAutoFit/>
          </a:bodyPr>
          <a:lstStyle/>
          <a:p>
            <a:r>
              <a:rPr lang="hu-HU" i="1" dirty="0">
                <a:solidFill>
                  <a:srgbClr val="C0000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C00000"/>
                </a:solidFill>
                <a:latin typeface="Arial" panose="020B0604020202020204" pitchFamily="34" charset="0"/>
                <a:ea typeface="Times New Roman" panose="02020603050405020304" pitchFamily="18" charset="0"/>
                <a:cs typeface="Arial" panose="020B0604020202020204" pitchFamily="34" charset="0"/>
              </a:rPr>
              <a:t>konfliktus</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szó jelentése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ellentét, vita, harc</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6" name="Kép 5"/>
          <p:cNvPicPr>
            <a:picLocks noChangeAspect="1"/>
          </p:cNvPicPr>
          <p:nvPr/>
        </p:nvPicPr>
        <p:blipFill>
          <a:blip r:embed="rId5"/>
          <a:stretch>
            <a:fillRect/>
          </a:stretch>
        </p:blipFill>
        <p:spPr>
          <a:xfrm>
            <a:off x="4557712" y="3419475"/>
            <a:ext cx="28575" cy="19050"/>
          </a:xfrm>
          <a:prstGeom prst="rect">
            <a:avLst/>
          </a:prstGeom>
        </p:spPr>
      </p:pic>
      <p:pic>
        <p:nvPicPr>
          <p:cNvPr id="7" name="Kép 6"/>
          <p:cNvPicPr>
            <a:picLocks noChangeAspect="1"/>
          </p:cNvPicPr>
          <p:nvPr/>
        </p:nvPicPr>
        <p:blipFill>
          <a:blip r:embed="rId6"/>
          <a:stretch>
            <a:fillRect/>
          </a:stretch>
        </p:blipFill>
        <p:spPr>
          <a:xfrm>
            <a:off x="574111" y="4070555"/>
            <a:ext cx="4180329" cy="2085054"/>
          </a:xfrm>
          <a:prstGeom prst="rect">
            <a:avLst/>
          </a:prstGeom>
        </p:spPr>
      </p:pic>
      <p:sp>
        <p:nvSpPr>
          <p:cNvPr id="8" name="Szövegdoboz 7"/>
          <p:cNvSpPr txBox="1"/>
          <p:nvPr/>
        </p:nvSpPr>
        <p:spPr>
          <a:xfrm>
            <a:off x="4144297" y="3672348"/>
            <a:ext cx="4596195" cy="369332"/>
          </a:xfrm>
          <a:prstGeom prst="rect">
            <a:avLst/>
          </a:prstGeom>
          <a:noFill/>
          <a:ln w="28575">
            <a:solidFill>
              <a:srgbClr val="0070C0"/>
            </a:solidFill>
          </a:ln>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A konfliktus helyzet alkalmazkodást igényel</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5353664" y="4498257"/>
            <a:ext cx="1577420" cy="369332"/>
          </a:xfrm>
          <a:prstGeom prst="rect">
            <a:avLst/>
          </a:prstGeom>
          <a:solidFill>
            <a:schemeClr val="tx2">
              <a:lumMod val="20000"/>
              <a:lumOff val="80000"/>
            </a:schemeClr>
          </a:solidFill>
          <a:ln w="28575">
            <a:solidFill>
              <a:srgbClr val="CC3300"/>
            </a:solidFill>
          </a:ln>
        </p:spPr>
        <p:txBody>
          <a:bodyPr wrap="none" rtlCol="0">
            <a:spAutoFit/>
          </a:bodyPr>
          <a:lstStyle/>
          <a:p>
            <a:r>
              <a:rPr lang="hu-HU" b="1" dirty="0" smtClean="0">
                <a:solidFill>
                  <a:srgbClr val="C00000"/>
                </a:solidFill>
              </a:rPr>
              <a:t>Stressz helyzet</a:t>
            </a:r>
            <a:endParaRPr lang="hu-HU" b="1" dirty="0">
              <a:solidFill>
                <a:srgbClr val="C00000"/>
              </a:solidFill>
            </a:endParaRPr>
          </a:p>
        </p:txBody>
      </p:sp>
      <p:sp>
        <p:nvSpPr>
          <p:cNvPr id="10" name="Szövegdoboz 9"/>
          <p:cNvSpPr txBox="1"/>
          <p:nvPr/>
        </p:nvSpPr>
        <p:spPr>
          <a:xfrm>
            <a:off x="5102943" y="5545393"/>
            <a:ext cx="3308406" cy="1200329"/>
          </a:xfrm>
          <a:prstGeom prst="rect">
            <a:avLst/>
          </a:prstGeom>
          <a:solidFill>
            <a:schemeClr val="accent2">
              <a:lumMod val="40000"/>
              <a:lumOff val="60000"/>
            </a:schemeClr>
          </a:solidFill>
          <a:ln w="28575">
            <a:solidFill>
              <a:srgbClr val="0070C0"/>
            </a:solidFill>
          </a:ln>
        </p:spPr>
        <p:txBody>
          <a:bodyPr wrap="none" rtlCol="0">
            <a:spAutoFit/>
          </a:bodyPr>
          <a:lstStyle/>
          <a:p>
            <a:pPr marL="285750" indent="-285750">
              <a:buFont typeface="Wingdings" panose="05000000000000000000" pitchFamily="2" charset="2"/>
              <a:buChar char="Ø"/>
            </a:pPr>
            <a:r>
              <a:rPr lang="hu-HU" b="1" dirty="0">
                <a:solidFill>
                  <a:srgbClr val="0070C0"/>
                </a:solidFill>
              </a:rPr>
              <a:t>S</a:t>
            </a:r>
            <a:r>
              <a:rPr lang="hu-HU" b="1" dirty="0" smtClean="0">
                <a:solidFill>
                  <a:srgbClr val="0070C0"/>
                </a:solidFill>
              </a:rPr>
              <a:t>zorongás</a:t>
            </a:r>
          </a:p>
          <a:p>
            <a:pPr marL="285750" indent="-285750">
              <a:buFont typeface="Wingdings" panose="05000000000000000000" pitchFamily="2" charset="2"/>
              <a:buChar char="Ø"/>
            </a:pPr>
            <a:r>
              <a:rPr lang="hu-HU" b="1" dirty="0" smtClean="0">
                <a:solidFill>
                  <a:srgbClr val="0070C0"/>
                </a:solidFill>
              </a:rPr>
              <a:t>Erős érzelmek</a:t>
            </a:r>
          </a:p>
          <a:p>
            <a:pPr marL="285750" indent="-285750">
              <a:buFont typeface="Wingdings" panose="05000000000000000000" pitchFamily="2" charset="2"/>
              <a:buChar char="Ø"/>
            </a:pPr>
            <a:r>
              <a:rPr lang="hu-HU" b="1" dirty="0" smtClean="0">
                <a:solidFill>
                  <a:srgbClr val="0070C0"/>
                </a:solidFill>
              </a:rPr>
              <a:t>Fásultság, levertség</a:t>
            </a:r>
          </a:p>
          <a:p>
            <a:pPr marL="285750" indent="-285750">
              <a:buFont typeface="Wingdings" panose="05000000000000000000" pitchFamily="2" charset="2"/>
              <a:buChar char="Ø"/>
            </a:pPr>
            <a:r>
              <a:rPr lang="hu-HU" b="1" dirty="0" smtClean="0">
                <a:solidFill>
                  <a:srgbClr val="0070C0"/>
                </a:solidFill>
              </a:rPr>
              <a:t>Gondolkodás bizonytalansága</a:t>
            </a:r>
            <a:endParaRPr lang="hu-HU" b="1" dirty="0">
              <a:solidFill>
                <a:srgbClr val="0070C0"/>
              </a:solidFill>
            </a:endParaRPr>
          </a:p>
        </p:txBody>
      </p:sp>
      <p:sp>
        <p:nvSpPr>
          <p:cNvPr id="16" name="Ellipszis 15"/>
          <p:cNvSpPr/>
          <p:nvPr/>
        </p:nvSpPr>
        <p:spPr>
          <a:xfrm>
            <a:off x="7654413" y="4100050"/>
            <a:ext cx="766916" cy="12388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Pluszjel 11"/>
          <p:cNvSpPr/>
          <p:nvPr/>
        </p:nvSpPr>
        <p:spPr>
          <a:xfrm>
            <a:off x="7831392" y="4232787"/>
            <a:ext cx="368710" cy="353961"/>
          </a:xfrm>
          <a:prstGeom prst="mathPlus">
            <a:avLst/>
          </a:prstGeom>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Mínuszjel 12"/>
          <p:cNvSpPr/>
          <p:nvPr/>
        </p:nvSpPr>
        <p:spPr>
          <a:xfrm>
            <a:off x="7875638" y="4793227"/>
            <a:ext cx="324465" cy="353961"/>
          </a:xfrm>
          <a:prstGeom prst="mathMinus">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Jobbra nyíl 16"/>
          <p:cNvSpPr/>
          <p:nvPr/>
        </p:nvSpPr>
        <p:spPr>
          <a:xfrm>
            <a:off x="7093974" y="4542503"/>
            <a:ext cx="486697" cy="280220"/>
          </a:xfrm>
          <a:prstGeom prst="rightArrow">
            <a:avLst/>
          </a:prstGeom>
          <a:solidFill>
            <a:schemeClr val="accent4">
              <a:lumMod val="40000"/>
              <a:lumOff val="6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Lefelé nyíl 17"/>
          <p:cNvSpPr/>
          <p:nvPr/>
        </p:nvSpPr>
        <p:spPr>
          <a:xfrm>
            <a:off x="5191432" y="4085303"/>
            <a:ext cx="663677" cy="353962"/>
          </a:xfrm>
          <a:prstGeom prst="downArrow">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Lefelé nyíl 18"/>
          <p:cNvSpPr/>
          <p:nvPr/>
        </p:nvSpPr>
        <p:spPr>
          <a:xfrm>
            <a:off x="6105832" y="4970207"/>
            <a:ext cx="752168" cy="442451"/>
          </a:xfrm>
          <a:prstGeom prst="downArrow">
            <a:avLst/>
          </a:prstGeom>
          <a:solidFill>
            <a:schemeClr val="accent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0479234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17555" y="459130"/>
            <a:ext cx="7886700" cy="608268"/>
          </a:xfrm>
        </p:spPr>
        <p:txBody>
          <a:bodyPr>
            <a:normAutofit/>
          </a:bodyPr>
          <a:lstStyle/>
          <a:p>
            <a:pPr algn="ctr"/>
            <a:r>
              <a:rPr lang="hu-HU" sz="2800" b="1" i="1" dirty="0">
                <a:solidFill>
                  <a:srgbClr val="0070C0"/>
                </a:solidFill>
                <a:latin typeface="Arial" panose="020B0604020202020204" pitchFamily="34" charset="0"/>
                <a:cs typeface="Arial" panose="020B0604020202020204" pitchFamily="34" charset="0"/>
              </a:rPr>
              <a:t>Konfliktusforrások </a:t>
            </a:r>
            <a:r>
              <a:rPr lang="hu-HU" sz="2800" b="1" i="1" dirty="0" smtClean="0">
                <a:solidFill>
                  <a:srgbClr val="0070C0"/>
                </a:solidFill>
                <a:latin typeface="Arial" panose="020B0604020202020204" pitchFamily="34" charset="0"/>
                <a:cs typeface="Arial" panose="020B0604020202020204" pitchFamily="34" charset="0"/>
              </a:rPr>
              <a:t>csoportjai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016398" y="2230186"/>
            <a:ext cx="7167716" cy="2782428"/>
          </a:xfrm>
          <a:prstGeom prst="rect">
            <a:avLst/>
          </a:prstGeom>
        </p:spPr>
        <p:txBody>
          <a:bodyPr wrap="square">
            <a:spAutoFit/>
          </a:bodyPr>
          <a:lstStyle/>
          <a:p>
            <a:pPr>
              <a:lnSpc>
                <a:spcPct val="107000"/>
              </a:lnSpc>
              <a:spcAft>
                <a:spcPts val="80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konfliktusforrások csoportjai:</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Alapszükségletek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 </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Pszichológiai 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Értékrendbeli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különbségek,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Érdek különbségek,</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Észlelésbeli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különbségből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Korlátozott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erőforrásokból következő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Jobb oldali kapcsos zárójel 3"/>
          <p:cNvSpPr/>
          <p:nvPr/>
        </p:nvSpPr>
        <p:spPr>
          <a:xfrm>
            <a:off x="6020650" y="4208941"/>
            <a:ext cx="280220" cy="76691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5" name="Szövegdoboz 4"/>
          <p:cNvSpPr txBox="1"/>
          <p:nvPr/>
        </p:nvSpPr>
        <p:spPr>
          <a:xfrm>
            <a:off x="6461310" y="4389782"/>
            <a:ext cx="2018501" cy="369332"/>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Kevésbé gyakori</a:t>
            </a:r>
            <a:endParaRPr lang="hu-HU"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51229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2062979477"/>
              </p:ext>
            </p:extLst>
          </p:nvPr>
        </p:nvGraphicFramePr>
        <p:xfrm>
          <a:off x="613164" y="1521998"/>
          <a:ext cx="7881908" cy="4876800"/>
        </p:xfrm>
        <a:graphic>
          <a:graphicData uri="http://schemas.openxmlformats.org/drawingml/2006/table">
            <a:tbl>
              <a:tblPr firstRow="1" firstCol="1" bandRow="1">
                <a:tableStyleId>{5C22544A-7EE6-4342-B048-85BDC9FD1C3A}</a:tableStyleId>
              </a:tblPr>
              <a:tblGrid>
                <a:gridCol w="4745809"/>
                <a:gridCol w="3136099"/>
              </a:tblGrid>
              <a:tr h="1308327">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just">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Tárgyilagos </a:t>
                      </a:r>
                      <a:r>
                        <a:rPr lang="hu-HU" sz="1800" b="0" dirty="0">
                          <a:solidFill>
                            <a:srgbClr val="0070C0"/>
                          </a:solidFill>
                          <a:effectLst/>
                          <a:latin typeface="Arial" panose="020B0604020202020204" pitchFamily="34" charset="0"/>
                          <a:cs typeface="Arial" panose="020B0604020202020204" pitchFamily="34" charset="0"/>
                        </a:rPr>
                        <a:t>szintről akkor beszélünk, amikor a felek között a vitatott konkrét dolgok, információk, tények, adatok cseréje, vagy értelmezése vált ki konfliktust. </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marL="107950" algn="ctr">
                        <a:spcBef>
                          <a:spcPts val="600"/>
                        </a:spcBef>
                        <a:spcAft>
                          <a:spcPts val="600"/>
                        </a:spcAft>
                      </a:pPr>
                      <a:r>
                        <a:rPr lang="hu-HU" sz="1800" u="sng" dirty="0" smtClean="0">
                          <a:solidFill>
                            <a:srgbClr val="7030A0"/>
                          </a:solidFill>
                          <a:effectLst/>
                          <a:latin typeface="Arial" panose="020B0604020202020204" pitchFamily="34" charset="0"/>
                          <a:ea typeface="+mn-ea"/>
                          <a:cs typeface="Arial" panose="020B0604020202020204" pitchFamily="34" charset="0"/>
                        </a:rPr>
                        <a:t>TÁRGYILAGOS</a:t>
                      </a:r>
                      <a:r>
                        <a:rPr lang="hu-HU" sz="1800" u="sng" baseline="0" dirty="0" smtClean="0">
                          <a:solidFill>
                            <a:srgbClr val="7030A0"/>
                          </a:solidFill>
                          <a:effectLst/>
                          <a:latin typeface="Arial" panose="020B0604020202020204" pitchFamily="34" charset="0"/>
                          <a:ea typeface="+mn-ea"/>
                          <a:cs typeface="Arial" panose="020B0604020202020204" pitchFamily="34" charset="0"/>
                        </a:rPr>
                        <a:t> SZINT</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Számok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Adatok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Tények</a:t>
                      </a:r>
                    </a:p>
                    <a:p>
                      <a:pPr marL="107950" algn="ctr">
                        <a:spcBef>
                          <a:spcPts val="600"/>
                        </a:spcBef>
                        <a:spcAft>
                          <a:spcPts val="600"/>
                        </a:spcAft>
                      </a:pPr>
                      <a:endParaRPr lang="hu-HU" sz="1200" dirty="0" smtClean="0">
                        <a:effectLst/>
                        <a:latin typeface="Times New Roman" panose="02020603050405020304" pitchFamily="18" charset="0"/>
                        <a:ea typeface="+mn-ea"/>
                      </a:endParaRPr>
                    </a:p>
                  </a:txBody>
                  <a:tcPr marL="68580" marR="68580" marT="0" marB="0">
                    <a:solidFill>
                      <a:schemeClr val="accent1">
                        <a:lumMod val="40000"/>
                        <a:lumOff val="60000"/>
                      </a:schemeClr>
                    </a:solidFill>
                  </a:tcPr>
                </a:tc>
              </a:tr>
              <a:tr h="2327741">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l">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Kapcsolati </a:t>
                      </a:r>
                      <a:r>
                        <a:rPr lang="hu-HU" sz="1800" b="0" dirty="0">
                          <a:solidFill>
                            <a:srgbClr val="0070C0"/>
                          </a:solidFill>
                          <a:effectLst/>
                          <a:latin typeface="Arial" panose="020B0604020202020204" pitchFamily="34" charset="0"/>
                          <a:cs typeface="Arial" panose="020B0604020202020204" pitchFamily="34" charset="0"/>
                        </a:rPr>
                        <a:t>szintnél a személyiségünk jellemző viselkedése jelenik az adott konfliktushelyzetben. </a:t>
                      </a:r>
                    </a:p>
                    <a:p>
                      <a:pPr marL="107950" algn="l">
                        <a:spcBef>
                          <a:spcPts val="600"/>
                        </a:spcBef>
                        <a:spcAft>
                          <a:spcPts val="600"/>
                        </a:spcAft>
                      </a:pPr>
                      <a:r>
                        <a:rPr lang="hu-HU" sz="1800" b="0" dirty="0">
                          <a:solidFill>
                            <a:srgbClr val="0070C0"/>
                          </a:solidFill>
                          <a:effectLst/>
                          <a:latin typeface="Arial" panose="020B0604020202020204" pitchFamily="34" charset="0"/>
                          <a:cs typeface="Arial" panose="020B0604020202020204" pitchFamily="34" charset="0"/>
                        </a:rPr>
                        <a:t>Rávilágít arra, hogy az egyik fél hogyan viszonyul a másikhoz, mit tart vagy gondol róla. Ez közvetlenül a közlés módjában, a gesztikulációban és mimikában, a testtartásban és hanglejtésben mutatkozik meg.</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ctr"/>
                      <a:r>
                        <a:rPr lang="hu-HU" b="1" u="sng" dirty="0" smtClean="0">
                          <a:solidFill>
                            <a:srgbClr val="0070C0"/>
                          </a:solidFill>
                          <a:latin typeface="Arial" panose="020B0604020202020204" pitchFamily="34" charset="0"/>
                          <a:cs typeface="Arial" panose="020B0604020202020204" pitchFamily="34" charset="0"/>
                        </a:rPr>
                        <a:t>KAPCSOLATI SZINT</a:t>
                      </a:r>
                    </a:p>
                    <a:p>
                      <a:pPr algn="ctr"/>
                      <a:endParaRPr lang="hu-HU" b="1" u="sng" dirty="0" smtClean="0">
                        <a:solidFill>
                          <a:srgbClr val="0070C0"/>
                        </a:solidFill>
                      </a:endParaRPr>
                    </a:p>
                    <a:p>
                      <a:pPr algn="ctr"/>
                      <a:r>
                        <a:rPr lang="hu-HU" b="1" i="1" dirty="0" smtClean="0">
                          <a:solidFill>
                            <a:srgbClr val="0070C0"/>
                          </a:solidFill>
                        </a:rPr>
                        <a:t>Érzelmek</a:t>
                      </a:r>
                    </a:p>
                    <a:p>
                      <a:pPr algn="ctr"/>
                      <a:r>
                        <a:rPr lang="hu-HU" b="1" i="1" dirty="0" smtClean="0">
                          <a:solidFill>
                            <a:srgbClr val="0070C0"/>
                          </a:solidFill>
                        </a:rPr>
                        <a:t>Értékek</a:t>
                      </a:r>
                    </a:p>
                    <a:p>
                      <a:pPr algn="ctr"/>
                      <a:r>
                        <a:rPr lang="hu-HU" b="1" i="1" dirty="0" smtClean="0">
                          <a:solidFill>
                            <a:srgbClr val="0070C0"/>
                          </a:solidFill>
                        </a:rPr>
                        <a:t>Igények</a:t>
                      </a:r>
                    </a:p>
                    <a:p>
                      <a:pPr algn="ctr"/>
                      <a:r>
                        <a:rPr lang="hu-HU" b="1" i="1" dirty="0" smtClean="0">
                          <a:solidFill>
                            <a:srgbClr val="0070C0"/>
                          </a:solidFill>
                        </a:rPr>
                        <a:t>Szükségletek</a:t>
                      </a:r>
                    </a:p>
                    <a:p>
                      <a:pPr algn="ctr"/>
                      <a:r>
                        <a:rPr lang="hu-HU" b="1" i="1" dirty="0" smtClean="0">
                          <a:solidFill>
                            <a:srgbClr val="0070C0"/>
                          </a:solidFill>
                        </a:rPr>
                        <a:t>Vélemények</a:t>
                      </a:r>
                    </a:p>
                    <a:p>
                      <a:pPr algn="ctr"/>
                      <a:r>
                        <a:rPr lang="hu-HU" b="1" i="1" dirty="0" smtClean="0">
                          <a:solidFill>
                            <a:srgbClr val="0070C0"/>
                          </a:solidFill>
                        </a:rPr>
                        <a:t>Nézetek</a:t>
                      </a:r>
                    </a:p>
                    <a:p>
                      <a:pPr algn="ctr"/>
                      <a:endParaRPr lang="hu-HU" b="1" dirty="0">
                        <a:solidFill>
                          <a:srgbClr val="0070C0"/>
                        </a:solidFill>
                      </a:endParaRPr>
                    </a:p>
                  </a:txBody>
                  <a:tcPr marL="68580" marR="68580" marT="0" marB="0">
                    <a:solidFill>
                      <a:schemeClr val="accent4">
                        <a:lumMod val="60000"/>
                        <a:lumOff val="40000"/>
                      </a:schemeClr>
                    </a:solidFill>
                  </a:tcPr>
                </a:tc>
              </a:tr>
            </a:tbl>
          </a:graphicData>
        </a:graphic>
      </p:graphicFrame>
      <p:sp>
        <p:nvSpPr>
          <p:cNvPr id="5" name="Cím 1"/>
          <p:cNvSpPr txBox="1">
            <a:spLocks/>
          </p:cNvSpPr>
          <p:nvPr/>
        </p:nvSpPr>
        <p:spPr>
          <a:xfrm>
            <a:off x="517555" y="459130"/>
            <a:ext cx="7886700" cy="6082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Konfliktusforrások szintjei</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2809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p:cNvPicPr>
            <a:picLocks noChangeAspect="1"/>
          </p:cNvPicPr>
          <p:nvPr/>
        </p:nvPicPr>
        <p:blipFill>
          <a:blip r:embed="rId3"/>
          <a:stretch>
            <a:fillRect/>
          </a:stretch>
        </p:blipFill>
        <p:spPr>
          <a:xfrm>
            <a:off x="1076632" y="1165298"/>
            <a:ext cx="6271785" cy="3158838"/>
          </a:xfrm>
          <a:prstGeom prst="rect">
            <a:avLst/>
          </a:prstGeom>
        </p:spPr>
      </p:pic>
      <p:sp>
        <p:nvSpPr>
          <p:cNvPr id="5" name="Szövegdoboz 4"/>
          <p:cNvSpPr txBox="1"/>
          <p:nvPr/>
        </p:nvSpPr>
        <p:spPr>
          <a:xfrm>
            <a:off x="1050013" y="569719"/>
            <a:ext cx="6527236"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A szükségletek szintjei és alapelemei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93455" y="4647800"/>
            <a:ext cx="4433278" cy="1200329"/>
          </a:xfrm>
          <a:prstGeom prst="rect">
            <a:avLst/>
          </a:prstGeom>
        </p:spPr>
        <p:txBody>
          <a:bodyPr wrap="square">
            <a:spAutoFit/>
          </a:bodyPr>
          <a:lstStyle/>
          <a:p>
            <a:r>
              <a:rPr lang="hu-HU" b="1" dirty="0"/>
              <a:t>I. hiány alapú szükségletek:</a:t>
            </a:r>
          </a:p>
          <a:p>
            <a:r>
              <a:rPr lang="hu-HU" dirty="0" smtClean="0"/>
              <a:t>Fiziológiai: </a:t>
            </a:r>
            <a:r>
              <a:rPr lang="hu-HU" dirty="0"/>
              <a:t>éhség, szomjúság, szexualitás</a:t>
            </a:r>
          </a:p>
          <a:p>
            <a:r>
              <a:rPr lang="hu-HU" dirty="0" smtClean="0"/>
              <a:t>Biztonsági: </a:t>
            </a:r>
            <a:r>
              <a:rPr lang="hu-HU" dirty="0"/>
              <a:t>fizikai védettség, kiszámíthatóság</a:t>
            </a:r>
          </a:p>
          <a:p>
            <a:r>
              <a:rPr lang="hu-HU" dirty="0" smtClean="0"/>
              <a:t>Szeretet: </a:t>
            </a:r>
            <a:r>
              <a:rPr lang="hu-HU" dirty="0"/>
              <a:t>gyengédség, viszonzott </a:t>
            </a:r>
            <a:r>
              <a:rPr lang="hu-HU" dirty="0" smtClean="0"/>
              <a:t>szeretet</a:t>
            </a:r>
            <a:endParaRPr lang="hu-HU" dirty="0"/>
          </a:p>
        </p:txBody>
      </p:sp>
      <p:sp>
        <p:nvSpPr>
          <p:cNvPr id="7" name="Téglalap 6"/>
          <p:cNvSpPr/>
          <p:nvPr/>
        </p:nvSpPr>
        <p:spPr>
          <a:xfrm>
            <a:off x="4644427" y="4527181"/>
            <a:ext cx="4381877" cy="2031325"/>
          </a:xfrm>
          <a:prstGeom prst="rect">
            <a:avLst/>
          </a:prstGeom>
        </p:spPr>
        <p:txBody>
          <a:bodyPr wrap="square">
            <a:spAutoFit/>
          </a:bodyPr>
          <a:lstStyle/>
          <a:p>
            <a:r>
              <a:rPr lang="hu-HU" b="1" dirty="0"/>
              <a:t>II. növekedés alapú szükségletek:</a:t>
            </a:r>
          </a:p>
          <a:p>
            <a:r>
              <a:rPr lang="hu-HU" dirty="0"/>
              <a:t>Elismerés: önbecsülés, mások elismerése, hírnév, </a:t>
            </a:r>
            <a:r>
              <a:rPr lang="hu-HU" dirty="0" smtClean="0"/>
              <a:t>becsvágy</a:t>
            </a:r>
          </a:p>
          <a:p>
            <a:r>
              <a:rPr lang="hu-HU" dirty="0" smtClean="0"/>
              <a:t>Kognitív: </a:t>
            </a:r>
            <a:r>
              <a:rPr lang="hu-HU" dirty="0"/>
              <a:t>tudni, érteni, megismerni</a:t>
            </a:r>
          </a:p>
          <a:p>
            <a:r>
              <a:rPr lang="hu-HU" dirty="0" smtClean="0"/>
              <a:t>Esztétikai: </a:t>
            </a:r>
            <a:r>
              <a:rPr lang="hu-HU" dirty="0"/>
              <a:t>szimmetria, rend, szépség</a:t>
            </a:r>
          </a:p>
          <a:p>
            <a:r>
              <a:rPr lang="hu-HU" dirty="0" smtClean="0"/>
              <a:t>Önmegvalósítás szükséglete: </a:t>
            </a:r>
            <a:r>
              <a:rPr lang="hu-HU" dirty="0"/>
              <a:t>elérni a bennünk rejlő lehetőségeket</a:t>
            </a:r>
          </a:p>
        </p:txBody>
      </p:sp>
    </p:spTree>
    <p:extLst>
      <p:ext uri="{BB962C8B-B14F-4D97-AF65-F5344CB8AC3E}">
        <p14:creationId xmlns:p14="http://schemas.microsoft.com/office/powerpoint/2010/main" val="3728217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553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módok</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45689" y="886866"/>
            <a:ext cx="7713407" cy="2771015"/>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konfliktushelyzetek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i="1" dirty="0" smtClean="0">
                <a:solidFill>
                  <a:srgbClr val="0070C0"/>
                </a:solidFill>
                <a:latin typeface="Arial" panose="020B0604020202020204" pitchFamily="34" charset="0"/>
                <a:ea typeface="Calibri" panose="020F0502020204030204" pitchFamily="34" charset="0"/>
                <a:cs typeface="Arial" panose="020B0604020202020204" pitchFamily="34" charset="0"/>
              </a:rPr>
              <a:t>megküzdési stratégiák)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három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fő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formája: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Problémamegoldó</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 szituáció megváltoztatása, új szempontok keresése)</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Érzelmi: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dirty="0">
                <a:solidFill>
                  <a:srgbClr val="0070C0"/>
                </a:solidFill>
                <a:latin typeface="Arial" panose="020B0604020202020204" pitchFamily="34" charset="0"/>
                <a:cs typeface="Arial" panose="020B0604020202020204" pitchFamily="34" charset="0"/>
              </a:rPr>
              <a:t>rajtunk kívül álló okok hozzák létre a </a:t>
            </a:r>
            <a:r>
              <a:rPr lang="hu-HU" dirty="0" smtClean="0">
                <a:solidFill>
                  <a:srgbClr val="0070C0"/>
                </a:solidFill>
                <a:latin typeface="Arial" panose="020B0604020202020204" pitchFamily="34" charset="0"/>
                <a:cs typeface="Arial" panose="020B0604020202020204" pitchFamily="34" charset="0"/>
              </a:rPr>
              <a:t>szituációt, pl. halál, baleset)</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Támogatást kereső</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mástól (hiteles, kompetens,ügyesebb, okosabb) kérünk segítséget a szituáció feloldásához</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1799304" y="3799686"/>
            <a:ext cx="6681018" cy="2862322"/>
          </a:xfrm>
          <a:prstGeom prst="rect">
            <a:avLst/>
          </a:prstGeom>
          <a:ln w="28575">
            <a:solidFill>
              <a:srgbClr val="C00000"/>
            </a:solidFill>
          </a:ln>
        </p:spPr>
        <p:txBody>
          <a:bodyPr wrap="square">
            <a:spAutoFit/>
          </a:bodyPr>
          <a:lstStyle/>
          <a:p>
            <a:r>
              <a:rPr lang="hu-HU" b="1" dirty="0" smtClean="0">
                <a:solidFill>
                  <a:srgbClr val="0070C0"/>
                </a:solidFill>
                <a:latin typeface="Times New Roman" panose="02020603050405020304" pitchFamily="18" charset="0"/>
                <a:ea typeface="Calibri" panose="020F0502020204030204" pitchFamily="34" charset="0"/>
              </a:rPr>
              <a:t>Tovább elemezve </a:t>
            </a:r>
            <a:r>
              <a:rPr lang="hu-HU" b="1" dirty="0">
                <a:solidFill>
                  <a:srgbClr val="0070C0"/>
                </a:solidFill>
                <a:latin typeface="Times New Roman" panose="02020603050405020304" pitchFamily="18" charset="0"/>
                <a:ea typeface="Calibri" panose="020F0502020204030204" pitchFamily="34" charset="0"/>
              </a:rPr>
              <a:t>kialakult az öt fő </a:t>
            </a:r>
            <a:r>
              <a:rPr lang="hu-HU" b="1" dirty="0" smtClean="0">
                <a:solidFill>
                  <a:srgbClr val="0070C0"/>
                </a:solidFill>
                <a:latin typeface="Times New Roman" panose="02020603050405020304" pitchFamily="18" charset="0"/>
                <a:ea typeface="Calibri" panose="020F0502020204030204" pitchFamily="34" charset="0"/>
              </a:rPr>
              <a:t>konfliktuskezelési típus:</a:t>
            </a:r>
          </a:p>
          <a:p>
            <a:pPr marL="1200150" lvl="2" indent="-285750">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a versengő,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kompromisszumra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törekvő</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elkerülő</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alkalmazkodó.</a:t>
            </a:r>
          </a:p>
          <a:p>
            <a:pPr marL="285750" indent="-285750">
              <a:buFont typeface="Wingdings" panose="05000000000000000000" pitchFamily="2" charset="2"/>
              <a:buChar char="Ø"/>
            </a:pPr>
            <a:endParaRPr lang="hu-HU" dirty="0" smtClean="0">
              <a:solidFill>
                <a:srgbClr val="000000"/>
              </a:solidFill>
              <a:latin typeface="Times New Roman" panose="02020603050405020304" pitchFamily="18" charset="0"/>
              <a:ea typeface="Calibri" panose="020F0502020204030204" pitchFamily="34" charset="0"/>
            </a:endParaRP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Ezeket konfliktus kezelési stratégiákat a személyes igények érvényesítése és az együttműködési készség minősége alapján lehet meghatározni </a:t>
            </a:r>
            <a:r>
              <a:rPr lang="hu-HU" sz="1200" i="1" dirty="0" smtClean="0">
                <a:solidFill>
                  <a:srgbClr val="0070C0"/>
                </a:solidFill>
                <a:latin typeface="Arial" panose="020B0604020202020204" pitchFamily="34" charset="0"/>
                <a:ea typeface="Calibri" panose="020F0502020204030204" pitchFamily="34" charset="0"/>
                <a:cs typeface="Arial" panose="020B0604020202020204" pitchFamily="34" charset="0"/>
              </a:rPr>
              <a:t>(Thomas-Killman). </a:t>
            </a:r>
            <a:endParaRPr lang="hu-HU" sz="1200" i="1" dirty="0">
              <a:solidFill>
                <a:srgbClr val="0070C0"/>
              </a:solidFill>
              <a:latin typeface="Arial" panose="020B0604020202020204" pitchFamily="34" charset="0"/>
              <a:cs typeface="Arial" panose="020B0604020202020204" pitchFamily="34" charset="0"/>
            </a:endParaRPr>
          </a:p>
        </p:txBody>
      </p:sp>
      <p:sp>
        <p:nvSpPr>
          <p:cNvPr id="5" name="Kanyar felfelé 4"/>
          <p:cNvSpPr/>
          <p:nvPr/>
        </p:nvSpPr>
        <p:spPr>
          <a:xfrm rot="5400000">
            <a:off x="553064" y="4018935"/>
            <a:ext cx="1401540" cy="88446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7527233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p:nvPr/>
        </p:nvPicPr>
        <p:blipFill>
          <a:blip r:embed="rId3"/>
          <a:stretch>
            <a:fillRect/>
          </a:stretch>
        </p:blipFill>
        <p:spPr>
          <a:xfrm>
            <a:off x="859966" y="1457651"/>
            <a:ext cx="7349755" cy="4632151"/>
          </a:xfrm>
          <a:prstGeom prst="rect">
            <a:avLst/>
          </a:prstGeom>
          <a:ln w="28575">
            <a:solidFill>
              <a:schemeClr val="accent1">
                <a:lumMod val="75000"/>
              </a:schemeClr>
            </a:solidFill>
          </a:ln>
        </p:spPr>
      </p:pic>
      <p:sp>
        <p:nvSpPr>
          <p:cNvPr id="3" name="Szövegdoboz 2"/>
          <p:cNvSpPr txBox="1"/>
          <p:nvPr/>
        </p:nvSpPr>
        <p:spPr>
          <a:xfrm>
            <a:off x="1797888" y="536712"/>
            <a:ext cx="5123518"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stratégiák</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4592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9091"/>
          </a:xfrm>
        </p:spPr>
        <p:txBody>
          <a:bodyPr>
            <a:normAutofit/>
          </a:bodyPr>
          <a:lstStyle/>
          <a:p>
            <a:pPr algn="ctr"/>
            <a:r>
              <a:rPr lang="hu-HU"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konfliktuskezelés </a:t>
            </a:r>
            <a:r>
              <a:rPr lang="hu-HU" sz="2800" b="1"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folyamat lépései</a:t>
            </a:r>
            <a:endParaRPr lang="hu-HU" sz="2800" b="1" i="1" dirty="0">
              <a:solidFill>
                <a:srgbClr val="0070C0"/>
              </a:solidFill>
            </a:endParaRPr>
          </a:p>
        </p:txBody>
      </p:sp>
      <p:sp>
        <p:nvSpPr>
          <p:cNvPr id="3" name="Téglalap 2"/>
          <p:cNvSpPr/>
          <p:nvPr/>
        </p:nvSpPr>
        <p:spPr>
          <a:xfrm>
            <a:off x="1622321" y="1568973"/>
            <a:ext cx="5287617" cy="3901389"/>
          </a:xfrm>
          <a:prstGeom prst="rect">
            <a:avLst/>
          </a:prstGeom>
        </p:spPr>
        <p:txBody>
          <a:bodyPr wrap="square">
            <a:spAutoFit/>
          </a:bodyPr>
          <a:lstStyle/>
          <a:p>
            <a:pPr lvl="0">
              <a:lnSpc>
                <a:spcPct val="107000"/>
              </a:lnSpc>
              <a:spcAft>
                <a:spcPts val="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konfliktuskezelés folyamatát négy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lépésben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határozhatjuk meg:</a:t>
            </a:r>
          </a:p>
          <a:p>
            <a:pPr lvl="0">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konfliktus felismerése.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Szempontváltás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 értelmezésében</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keresése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1">
              <a:lnSpc>
                <a:spcPct val="107000"/>
              </a:lnSpc>
              <a:spcAft>
                <a:spcPts val="165"/>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együttes kialakítása.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3659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31308" y="165950"/>
            <a:ext cx="7886700" cy="648862"/>
          </a:xfrm>
        </p:spPr>
        <p:txBody>
          <a:bodyPr>
            <a:noAutofit/>
          </a:bodyPr>
          <a:lstStyle/>
          <a:p>
            <a:pPr algn="ctr"/>
            <a:r>
              <a:rPr lang="hu-HU" sz="2400" b="1" dirty="0">
                <a:solidFill>
                  <a:srgbClr val="0070C0"/>
                </a:solidFill>
                <a:latin typeface="Arial" panose="020B0604020202020204" pitchFamily="34" charset="0"/>
                <a:cs typeface="Arial" panose="020B0604020202020204" pitchFamily="34" charset="0"/>
              </a:rPr>
              <a:t>A</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szakmai</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gyakorlatok </a:t>
            </a:r>
            <a:r>
              <a:rPr lang="hu-HU" sz="2400" b="1" dirty="0" smtClean="0">
                <a:solidFill>
                  <a:srgbClr val="0070C0"/>
                </a:solidFill>
                <a:latin typeface="Arial" panose="020B0604020202020204" pitchFamily="34" charset="0"/>
                <a:cs typeface="Arial" panose="020B0604020202020204" pitchFamily="34" charset="0"/>
              </a:rPr>
              <a:t>tervezésének pedagógiai jellemzői </a:t>
            </a:r>
            <a:r>
              <a:rPr lang="hu-HU" sz="2400" dirty="0" smtClean="0">
                <a:solidFill>
                  <a:srgbClr val="0070C0"/>
                </a:solidFill>
                <a:latin typeface="Arial" panose="020B0604020202020204" pitchFamily="34" charset="0"/>
                <a:cs typeface="Arial" panose="020B0604020202020204" pitchFamily="34" charset="0"/>
              </a:rPr>
              <a:t>(II/12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44444" y="1083092"/>
            <a:ext cx="7963113" cy="923330"/>
          </a:xfrm>
          <a:prstGeom prst="rect">
            <a:avLst/>
          </a:prstGeom>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szakmai gyakorlat </a:t>
            </a:r>
            <a:r>
              <a:rPr lang="hu-HU" b="1" dirty="0">
                <a:solidFill>
                  <a:srgbClr val="0070C0"/>
                </a:solidFill>
                <a:latin typeface="Arial" panose="020B0604020202020204" pitchFamily="34" charset="0"/>
                <a:cs typeface="Arial" panose="020B0604020202020204" pitchFamily="34" charset="0"/>
              </a:rPr>
              <a:t>célja</a:t>
            </a:r>
            <a:r>
              <a:rPr lang="hu-HU" dirty="0">
                <a:solidFill>
                  <a:srgbClr val="0070C0"/>
                </a:solidFill>
                <a:latin typeface="Arial" panose="020B0604020202020204" pitchFamily="34" charset="0"/>
                <a:cs typeface="Arial" panose="020B0604020202020204" pitchFamily="34" charset="0"/>
              </a:rPr>
              <a:t>, hogy a </a:t>
            </a:r>
            <a:r>
              <a:rPr lang="hu-HU" b="1" dirty="0">
                <a:solidFill>
                  <a:srgbClr val="0070C0"/>
                </a:solidFill>
                <a:latin typeface="Arial" panose="020B0604020202020204" pitchFamily="34" charset="0"/>
                <a:cs typeface="Arial" panose="020B0604020202020204" pitchFamily="34" charset="0"/>
              </a:rPr>
              <a:t>termelési </a:t>
            </a:r>
            <a:r>
              <a:rPr lang="hu-HU" b="1" dirty="0" smtClean="0">
                <a:solidFill>
                  <a:srgbClr val="0070C0"/>
                </a:solidFill>
                <a:latin typeface="Arial" panose="020B0604020202020204" pitchFamily="34" charset="0"/>
                <a:cs typeface="Arial" panose="020B0604020202020204" pitchFamily="34" charset="0"/>
              </a:rPr>
              <a:t>folyamatok</a:t>
            </a:r>
            <a:r>
              <a:rPr lang="hu-HU" dirty="0" smtClean="0">
                <a:solidFill>
                  <a:srgbClr val="0070C0"/>
                </a:solidFill>
                <a:latin typeface="Arial" panose="020B0604020202020204" pitchFamily="34" charset="0"/>
                <a:cs typeface="Arial" panose="020B0604020202020204" pitchFamily="34" charset="0"/>
              </a:rPr>
              <a:t>kal</a:t>
            </a:r>
          </a:p>
          <a:p>
            <a:r>
              <a:rPr lang="hu-HU" dirty="0" smtClean="0">
                <a:solidFill>
                  <a:srgbClr val="0070C0"/>
                </a:solidFill>
                <a:latin typeface="Arial" panose="020B0604020202020204" pitchFamily="34" charset="0"/>
                <a:cs typeface="Arial" panose="020B0604020202020204" pitchFamily="34" charset="0"/>
              </a:rPr>
              <a:t>megismertesse </a:t>
            </a:r>
            <a:r>
              <a:rPr lang="hu-HU" dirty="0">
                <a:solidFill>
                  <a:srgbClr val="0070C0"/>
                </a:solidFill>
                <a:latin typeface="Arial" panose="020B0604020202020204" pitchFamily="34" charset="0"/>
                <a:cs typeface="Arial" panose="020B0604020202020204" pitchFamily="34" charset="0"/>
              </a:rPr>
              <a:t>a tanulókat, akik </a:t>
            </a:r>
            <a:r>
              <a:rPr lang="hu-HU" dirty="0" smtClean="0">
                <a:solidFill>
                  <a:srgbClr val="0070C0"/>
                </a:solidFill>
                <a:latin typeface="Arial" panose="020B0604020202020204" pitchFamily="34" charset="0"/>
                <a:cs typeface="Arial" panose="020B0604020202020204" pitchFamily="34" charset="0"/>
              </a:rPr>
              <a:t>így a </a:t>
            </a:r>
            <a:r>
              <a:rPr lang="hu-HU" b="1" dirty="0">
                <a:solidFill>
                  <a:srgbClr val="0070C0"/>
                </a:solidFill>
                <a:latin typeface="Arial" panose="020B0604020202020204" pitchFamily="34" charset="0"/>
                <a:cs typeface="Arial" panose="020B0604020202020204" pitchFamily="34" charset="0"/>
              </a:rPr>
              <a:t>technológiai </a:t>
            </a:r>
            <a:r>
              <a:rPr lang="hu-HU" b="1" dirty="0" smtClean="0">
                <a:solidFill>
                  <a:srgbClr val="0070C0"/>
                </a:solidFill>
                <a:latin typeface="Arial" panose="020B0604020202020204" pitchFamily="34" charset="0"/>
                <a:cs typeface="Arial" panose="020B0604020202020204" pitchFamily="34" charset="0"/>
              </a:rPr>
              <a:t>sorrend</a:t>
            </a:r>
            <a:r>
              <a:rPr lang="hu-HU" dirty="0" smtClean="0">
                <a:solidFill>
                  <a:srgbClr val="0070C0"/>
                </a:solidFill>
                <a:latin typeface="Arial" panose="020B0604020202020204" pitchFamily="34" charset="0"/>
                <a:cs typeface="Arial" panose="020B0604020202020204" pitchFamily="34" charset="0"/>
              </a:rPr>
              <a:t>et</a:t>
            </a:r>
          </a:p>
          <a:p>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munkafolyamatok</a:t>
            </a:r>
            <a:r>
              <a:rPr lang="hu-HU" dirty="0">
                <a:solidFill>
                  <a:srgbClr val="0070C0"/>
                </a:solidFill>
                <a:latin typeface="Arial" panose="020B0604020202020204" pitchFamily="34" charset="0"/>
                <a:cs typeface="Arial" panose="020B0604020202020204" pitchFamily="34" charset="0"/>
              </a:rPr>
              <a:t>at is megismerik</a:t>
            </a:r>
            <a:r>
              <a:rPr lang="hu-HU" dirty="0" smtClean="0">
                <a:solidFill>
                  <a:srgbClr val="0070C0"/>
                </a:solidFill>
                <a:latin typeface="Arial" panose="020B0604020202020204" pitchFamily="34" charset="0"/>
                <a:cs typeface="Arial" panose="020B0604020202020204" pitchFamily="34" charset="0"/>
              </a:rPr>
              <a:t>.</a:t>
            </a:r>
          </a:p>
        </p:txBody>
      </p:sp>
      <p:sp>
        <p:nvSpPr>
          <p:cNvPr id="5" name="Téglalap 4"/>
          <p:cNvSpPr/>
          <p:nvPr/>
        </p:nvSpPr>
        <p:spPr>
          <a:xfrm>
            <a:off x="298327" y="2097783"/>
            <a:ext cx="8528802" cy="64633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 gyakorlati foglalkozásokra való konkrét tervezés alapja a </a:t>
            </a:r>
            <a:r>
              <a:rPr lang="hu-HU" i="1" u="sng" dirty="0">
                <a:solidFill>
                  <a:srgbClr val="0070C0"/>
                </a:solidFill>
                <a:latin typeface="Arial" panose="020B0604020202020204" pitchFamily="34" charset="0"/>
                <a:cs typeface="Arial" panose="020B0604020202020204" pitchFamily="34" charset="0"/>
              </a:rPr>
              <a:t>tanügyi dokumentációk </a:t>
            </a:r>
            <a:r>
              <a:rPr lang="hu-HU" dirty="0" smtClean="0">
                <a:solidFill>
                  <a:srgbClr val="0070C0"/>
                </a:solidFill>
                <a:latin typeface="Arial" panose="020B0604020202020204" pitchFamily="34" charset="0"/>
                <a:cs typeface="Arial" panose="020B0604020202020204" pitchFamily="34" charset="0"/>
              </a:rPr>
              <a:t>ismerete</a:t>
            </a:r>
            <a:r>
              <a:rPr lang="hu-HU" dirty="0" smtClean="0">
                <a:solidFill>
                  <a:srgbClr val="0070C0"/>
                </a:solidFill>
                <a:latin typeface="Times New Roman" panose="02020603050405020304" pitchFamily="18" charset="0"/>
              </a:rPr>
              <a:t>, pl.:Tanterv/tanmenet, haladási napló</a:t>
            </a:r>
            <a:endParaRPr lang="hu-HU" dirty="0">
              <a:solidFill>
                <a:srgbClr val="0070C0"/>
              </a:solidFill>
            </a:endParaRPr>
          </a:p>
        </p:txBody>
      </p:sp>
      <p:pic>
        <p:nvPicPr>
          <p:cNvPr id="9" name="Kép 8" descr="tanmenet_2"/>
          <p:cNvPicPr/>
          <p:nvPr/>
        </p:nvPicPr>
        <p:blipFill>
          <a:blip r:embed="rId2">
            <a:extLst>
              <a:ext uri="{28A0092B-C50C-407E-A947-70E740481C1C}">
                <a14:useLocalDpi xmlns:a14="http://schemas.microsoft.com/office/drawing/2010/main" val="0"/>
              </a:ext>
            </a:extLst>
          </a:blip>
          <a:srcRect/>
          <a:stretch>
            <a:fillRect/>
          </a:stretch>
        </p:blipFill>
        <p:spPr bwMode="auto">
          <a:xfrm>
            <a:off x="285539" y="3195873"/>
            <a:ext cx="5010738" cy="3087232"/>
          </a:xfrm>
          <a:prstGeom prst="rect">
            <a:avLst/>
          </a:prstGeom>
          <a:noFill/>
          <a:ln>
            <a:noFill/>
          </a:ln>
        </p:spPr>
      </p:pic>
      <p:pic>
        <p:nvPicPr>
          <p:cNvPr id="10" name="Kép 9" descr="haladási"/>
          <p:cNvPicPr/>
          <p:nvPr/>
        </p:nvPicPr>
        <p:blipFill>
          <a:blip r:embed="rId3">
            <a:extLst>
              <a:ext uri="{28A0092B-C50C-407E-A947-70E740481C1C}">
                <a14:useLocalDpi xmlns:a14="http://schemas.microsoft.com/office/drawing/2010/main" val="0"/>
              </a:ext>
            </a:extLst>
          </a:blip>
          <a:srcRect/>
          <a:stretch>
            <a:fillRect/>
          </a:stretch>
        </p:blipFill>
        <p:spPr bwMode="auto">
          <a:xfrm>
            <a:off x="5404920" y="4832136"/>
            <a:ext cx="3630438" cy="1342327"/>
          </a:xfrm>
          <a:prstGeom prst="rect">
            <a:avLst/>
          </a:prstGeom>
          <a:noFill/>
          <a:ln>
            <a:noFill/>
          </a:ln>
        </p:spPr>
      </p:pic>
      <p:sp>
        <p:nvSpPr>
          <p:cNvPr id="6" name="Téglalap 5"/>
          <p:cNvSpPr/>
          <p:nvPr/>
        </p:nvSpPr>
        <p:spPr>
          <a:xfrm>
            <a:off x="5441132" y="3082333"/>
            <a:ext cx="3503692" cy="1323439"/>
          </a:xfrm>
          <a:prstGeom prst="rect">
            <a:avLst/>
          </a:prstGeom>
        </p:spPr>
        <p:txBody>
          <a:bodyPr wrap="square">
            <a:spAutoFit/>
          </a:bodyPr>
          <a:lstStyle/>
          <a:p>
            <a:pPr algn="just"/>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A </a:t>
            </a:r>
            <a:r>
              <a:rPr lang="hu-HU" sz="1600" i="1" dirty="0" smtClean="0">
                <a:solidFill>
                  <a:srgbClr val="7030A0"/>
                </a:solidFill>
                <a:latin typeface="Arial" panose="020B0604020202020204" pitchFamily="34" charset="0"/>
                <a:ea typeface="Times New Roman" panose="02020603050405020304" pitchFamily="18" charset="0"/>
                <a:cs typeface="Arial" panose="020B0604020202020204" pitchFamily="34" charset="0"/>
              </a:rPr>
              <a:t>foglalkozások </a:t>
            </a:r>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tervezésekor a mesternek pontosan látnia kell azt a folyamatot, mely során a tanulók a képzési idő végére képesek lesznek a munkafeladatokat elvégezni</a:t>
            </a:r>
            <a:endParaRPr lang="hu-HU" sz="1600"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9328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628650" y="586568"/>
            <a:ext cx="7886700" cy="882678"/>
          </a:xfrm>
          <a:prstGeom prst="rect">
            <a:avLst/>
          </a:prstGeom>
        </p:spPr>
        <p:txBody>
          <a:bodyPr wrap="square">
            <a:spAutoFit/>
          </a:bodyPr>
          <a:lstStyle/>
          <a:p>
            <a:pPr>
              <a:lnSpc>
                <a:spcPct val="107000"/>
              </a:lnSpc>
              <a:spcAft>
                <a:spcPts val="0"/>
              </a:spcAft>
            </a:pP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gyakorlatok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tervezésekor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vagy deduktív úton alakíthatjuk ki a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gyakorlatot:</a:t>
            </a:r>
            <a:endParaRPr lang="hu-HU"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737418" y="1562502"/>
            <a:ext cx="8096865" cy="1870512"/>
          </a:xfrm>
          <a:prstGeom prst="rect">
            <a:avLst/>
          </a:prstGeom>
        </p:spPr>
        <p:txBody>
          <a:bodyPr wrap="square">
            <a:spAutoFit/>
          </a:bodyPr>
          <a:lstStyle/>
          <a:p>
            <a:pPr>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Indukció,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dedukció;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Két „ellentétes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irányú” logikai következtetési eljárás.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következtetés az egyedi esetekből kiindulva halad az általános törvényszerűségek felé, melyek egyben az egyedi esetek magyarázatai is lesznek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deduktív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eljárás a már ismert általános törvényszerűségből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következtet,</a:t>
            </a:r>
          </a:p>
          <a:p>
            <a:pPr>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 magyarázatot - az egyedi esetekre.</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6" name="Kép 5"/>
          <p:cNvPicPr/>
          <p:nvPr/>
        </p:nvPicPr>
        <p:blipFill>
          <a:blip r:embed="rId2"/>
          <a:stretch>
            <a:fillRect/>
          </a:stretch>
        </p:blipFill>
        <p:spPr>
          <a:xfrm>
            <a:off x="2035276" y="3584165"/>
            <a:ext cx="5368413" cy="3170595"/>
          </a:xfrm>
          <a:prstGeom prst="rect">
            <a:avLst/>
          </a:prstGeom>
        </p:spPr>
      </p:pic>
      <p:sp>
        <p:nvSpPr>
          <p:cNvPr id="7" name="Szövegdoboz 6"/>
          <p:cNvSpPr txBox="1"/>
          <p:nvPr/>
        </p:nvSpPr>
        <p:spPr>
          <a:xfrm rot="16200000">
            <a:off x="7650179" y="4834551"/>
            <a:ext cx="1421158" cy="369332"/>
          </a:xfrm>
          <a:prstGeom prst="rect">
            <a:avLst/>
          </a:prstGeom>
          <a:solidFill>
            <a:srgbClr val="92D050"/>
          </a:solidFill>
        </p:spPr>
        <p:txBody>
          <a:bodyPr wrap="none" rtlCol="0">
            <a:spAutoFit/>
          </a:bodyPr>
          <a:lstStyle/>
          <a:p>
            <a:r>
              <a:rPr lang="hu-HU" dirty="0" smtClean="0"/>
              <a:t>Konkretizálás</a:t>
            </a:r>
            <a:endParaRPr lang="hu-HU" dirty="0"/>
          </a:p>
        </p:txBody>
      </p:sp>
      <p:sp>
        <p:nvSpPr>
          <p:cNvPr id="8" name="Szövegdoboz 7"/>
          <p:cNvSpPr txBox="1"/>
          <p:nvPr/>
        </p:nvSpPr>
        <p:spPr>
          <a:xfrm rot="16200000">
            <a:off x="452674" y="4870764"/>
            <a:ext cx="1379673" cy="369332"/>
          </a:xfrm>
          <a:prstGeom prst="rect">
            <a:avLst/>
          </a:prstGeom>
          <a:solidFill>
            <a:schemeClr val="accent2">
              <a:lumMod val="60000"/>
              <a:lumOff val="40000"/>
            </a:schemeClr>
          </a:solidFill>
        </p:spPr>
        <p:txBody>
          <a:bodyPr wrap="none" rtlCol="0">
            <a:spAutoFit/>
          </a:bodyPr>
          <a:lstStyle/>
          <a:p>
            <a:r>
              <a:rPr lang="hu-HU" dirty="0" smtClean="0"/>
              <a:t>Általánosítás</a:t>
            </a:r>
            <a:endParaRPr lang="hu-HU" dirty="0"/>
          </a:p>
        </p:txBody>
      </p:sp>
      <p:sp>
        <p:nvSpPr>
          <p:cNvPr id="12" name="Jobb oldali kapcsos zárójel 11"/>
          <p:cNvSpPr/>
          <p:nvPr/>
        </p:nvSpPr>
        <p:spPr>
          <a:xfrm flipV="1">
            <a:off x="7559642" y="4328004"/>
            <a:ext cx="398353" cy="1357572"/>
          </a:xfrm>
          <a:prstGeom prst="rightBrace">
            <a:avLst>
              <a:gd name="adj1" fmla="val 10714"/>
              <a:gd name="adj2" fmla="val 50658"/>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13" name="Bal oldali kapcsos zárójel 12"/>
          <p:cNvSpPr/>
          <p:nvPr/>
        </p:nvSpPr>
        <p:spPr>
          <a:xfrm>
            <a:off x="1511928" y="4327556"/>
            <a:ext cx="353086" cy="1457608"/>
          </a:xfrm>
          <a:prstGeom prst="lef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34764823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4405" y="424120"/>
            <a:ext cx="7886700" cy="549274"/>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termelési folyamat 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50722" y="1123539"/>
            <a:ext cx="8377084" cy="663580"/>
          </a:xfrm>
          <a:prstGeom prst="rect">
            <a:avLst/>
          </a:prstGeom>
          <a:solidFill>
            <a:schemeClr val="accent4">
              <a:lumMod val="40000"/>
              <a:lumOff val="60000"/>
            </a:schemeClr>
          </a:solidFill>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biztos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gyakorlati tudás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alapozza meg a szakemberek szakmai műveletekben való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jártasságát, készségét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amelyhez kapcsolódik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beválás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309606" y="2359431"/>
            <a:ext cx="7448046" cy="3970318"/>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termelési folyamat </a:t>
            </a:r>
            <a:r>
              <a:rPr lang="hu-HU" b="1" dirty="0" smtClean="0">
                <a:solidFill>
                  <a:srgbClr val="0070C0"/>
                </a:solidFill>
                <a:latin typeface="Arial" panose="020B0604020202020204" pitchFamily="34" charset="0"/>
                <a:cs typeface="Arial" panose="020B0604020202020204" pitchFamily="34" charset="0"/>
              </a:rPr>
              <a:t>elemei:</a:t>
            </a:r>
          </a:p>
          <a:p>
            <a:endParaRPr lang="hu-HU" b="1"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Munkafolyamat: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termelési folyamat munkával kitöltött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Munkaművelet: </a:t>
            </a:r>
            <a:r>
              <a:rPr lang="hu-HU" i="1" dirty="0" smtClean="0">
                <a:solidFill>
                  <a:srgbClr val="0070C0"/>
                </a:solidFill>
                <a:latin typeface="Arial" panose="020B0604020202020204" pitchFamily="34" charset="0"/>
                <a:cs typeface="Arial" panose="020B0604020202020204" pitchFamily="34" charset="0"/>
              </a:rPr>
              <a:t>(a munkafolyamat önálló, jól elhatárolható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Műveletelem</a:t>
            </a:r>
            <a:r>
              <a:rPr lang="hu-HU" dirty="0" smtClean="0">
                <a:solidFill>
                  <a:srgbClr val="C00000"/>
                </a:solidFill>
                <a:latin typeface="Arial" panose="020B0604020202020204" pitchFamily="34" charset="0"/>
                <a:cs typeface="Arial" panose="020B0604020202020204" pitchFamily="34" charset="0"/>
                <a:sym typeface="Wingdings" panose="05000000000000000000" pitchFamily="2" charset="2"/>
              </a:rPr>
              <a:t>:</a:t>
            </a:r>
            <a:r>
              <a:rPr lang="hu-HU" dirty="0" smtClean="0">
                <a:solidFill>
                  <a:srgbClr val="0070C0"/>
                </a:solidFill>
                <a:latin typeface="Arial" panose="020B0604020202020204" pitchFamily="34" charset="0"/>
                <a:cs typeface="Arial" panose="020B0604020202020204" pitchFamily="34" charset="0"/>
                <a:sym typeface="Wingdings" panose="05000000000000000000" pitchFamily="2" charset="2"/>
              </a:rPr>
              <a:t> </a:t>
            </a:r>
            <a:r>
              <a:rPr lang="hu-HU" i="1" dirty="0" smtClean="0">
                <a:solidFill>
                  <a:srgbClr val="0070C0"/>
                </a:solidFill>
                <a:latin typeface="Arial" panose="020B0604020202020204" pitchFamily="34" charset="0"/>
                <a:cs typeface="Arial" panose="020B0604020202020204" pitchFamily="34" charset="0"/>
                <a:sym typeface="Wingdings" panose="05000000000000000000" pitchFamily="2" charset="2"/>
              </a:rPr>
              <a:t>(</a:t>
            </a:r>
            <a:r>
              <a:rPr lang="hu-HU" i="1" dirty="0" smtClean="0">
                <a:solidFill>
                  <a:srgbClr val="0070C0"/>
                </a:solidFill>
                <a:latin typeface="Arial" panose="020B0604020202020204" pitchFamily="34" charset="0"/>
                <a:cs typeface="Arial" panose="020B0604020202020204" pitchFamily="34" charset="0"/>
              </a:rPr>
              <a:t>A munkaművelet legkisebb jól elhatárolható része, amelynek időtartama mérhető)</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Munkamozdulat: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munkavégzés legkisebb része, pl. nyúlás, megfogás, járás. A munkamozdulat megfigyelhető de közvetlenül nem mérhető.)</a:t>
            </a:r>
          </a:p>
          <a:p>
            <a:pPr marL="285750" indent="-285750">
              <a:buFont typeface="Wingdings" panose="05000000000000000000" pitchFamily="2" charset="2"/>
              <a:buChar char="Ø"/>
            </a:pPr>
            <a:endParaRPr lang="hu-HU" dirty="0" smtClean="0">
              <a:solidFill>
                <a:srgbClr val="0070C0"/>
              </a:solidFill>
              <a:latin typeface="Arial" panose="020B0604020202020204" pitchFamily="34" charset="0"/>
              <a:cs typeface="Arial" panose="020B0604020202020204" pitchFamily="34" charset="0"/>
            </a:endParaRPr>
          </a:p>
          <a:p>
            <a:endParaRPr lang="hu-HU" dirty="0"/>
          </a:p>
        </p:txBody>
      </p:sp>
    </p:spTree>
    <p:extLst>
      <p:ext uri="{BB962C8B-B14F-4D97-AF65-F5344CB8AC3E}">
        <p14:creationId xmlns:p14="http://schemas.microsoft.com/office/powerpoint/2010/main" val="5638626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46035"/>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gyakorlati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foglalkozása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típusai</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57201" y="1123900"/>
            <a:ext cx="7049728" cy="685059"/>
          </a:xfrm>
          <a:prstGeom prst="rect">
            <a:avLst/>
          </a:prstGeom>
        </p:spPr>
        <p:txBody>
          <a:bodyPr wrap="square">
            <a:spAutoFit/>
          </a:bodyPr>
          <a:lstStyle/>
          <a:p>
            <a:pPr lvl="0">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gyakorlati foglalkozásai típusai nagymértékben befolyásolják a pedagógiai folyamatot. Három fő típust különböztetünk meg: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516192" y="2070588"/>
            <a:ext cx="8008375" cy="1032719"/>
          </a:xfrm>
          <a:prstGeom prst="rect">
            <a:avLst/>
          </a:prstGeom>
          <a:ln w="28575">
            <a:solidFill>
              <a:srgbClr val="0070C0"/>
            </a:solidFill>
          </a:ln>
        </p:spPr>
        <p:txBody>
          <a:bodyPr wrap="square">
            <a:spAutoFit/>
          </a:bodyPr>
          <a:lstStyle/>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új ismeretek és műveletek elsajátítására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ismeretek és műveletek alkalmazására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Ellenőrző</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a:t>
            </a:r>
          </a:p>
        </p:txBody>
      </p:sp>
      <p:sp>
        <p:nvSpPr>
          <p:cNvPr id="6" name="Téglalap 5"/>
          <p:cNvSpPr/>
          <p:nvPr/>
        </p:nvSpPr>
        <p:spPr>
          <a:xfrm>
            <a:off x="412955" y="3534601"/>
            <a:ext cx="8126361" cy="2604687"/>
          </a:xfrm>
          <a:prstGeom prst="rect">
            <a:avLst/>
          </a:prstGeom>
        </p:spPr>
        <p:txBody>
          <a:bodyPr wrap="square">
            <a:spAutoFit/>
          </a:bodyPr>
          <a:lstStyle/>
          <a:p>
            <a:pPr lvl="0">
              <a:lnSpc>
                <a:spcPct val="107000"/>
              </a:lnSpc>
              <a:spcAft>
                <a:spcPts val="0"/>
              </a:spcAft>
              <a:buSzPts val="1200"/>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új ismeretek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és műveletek elsajátítása:</a:t>
            </a:r>
          </a:p>
          <a:p>
            <a:r>
              <a:rPr lang="hu-HU" i="1" dirty="0"/>
              <a:t> </a:t>
            </a:r>
            <a:endParaRPr lang="hu-HU" sz="2400" dirty="0"/>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tanulók érdeklődésének felkeltése és </a:t>
            </a:r>
            <a:r>
              <a:rPr lang="hu-HU" dirty="0" smtClean="0">
                <a:solidFill>
                  <a:srgbClr val="C00000"/>
                </a:solidFill>
                <a:latin typeface="Arial" panose="020B0604020202020204" pitchFamily="34" charset="0"/>
                <a:cs typeface="Arial" panose="020B0604020202020204" pitchFamily="34" charset="0"/>
              </a:rPr>
              <a:t>motiválása, célok, követelmények </a:t>
            </a:r>
            <a:r>
              <a:rPr lang="hu-HU" dirty="0" smtClean="0">
                <a:solidFill>
                  <a:srgbClr val="0070C0"/>
                </a:solidFill>
                <a:latin typeface="Arial" panose="020B0604020202020204" pitchFamily="34" charset="0"/>
                <a:cs typeface="Arial" panose="020B0604020202020204" pitchFamily="34" charset="0"/>
              </a:rPr>
              <a:t>megfogalmazása,</a:t>
            </a:r>
            <a:endParaRPr lang="hu-HU" dirty="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az új ismeretek, műveletek feldolgozása:</a:t>
            </a: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új ismeretek közlése</a:t>
            </a:r>
            <a:r>
              <a:rPr lang="hu-HU" dirty="0" smtClean="0">
                <a:solidFill>
                  <a:srgbClr val="0070C0"/>
                </a:solidFill>
                <a:latin typeface="Arial" panose="020B0604020202020204" pitchFamily="34" charset="0"/>
                <a:cs typeface="Arial" panose="020B0604020202020204" pitchFamily="34" charset="0"/>
              </a:rPr>
              <a:t>, (általában induktív módon)</a:t>
            </a:r>
            <a:endParaRPr lang="hu-HU" dirty="0">
              <a:solidFill>
                <a:srgbClr val="0070C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új </a:t>
            </a:r>
            <a:r>
              <a:rPr lang="hu-HU" dirty="0">
                <a:solidFill>
                  <a:srgbClr val="C00000"/>
                </a:solidFill>
                <a:latin typeface="Arial" panose="020B0604020202020204" pitchFamily="34" charset="0"/>
                <a:cs typeface="Arial" panose="020B0604020202020204" pitchFamily="34" charset="0"/>
              </a:rPr>
              <a:t>műveletek bemutatása</a:t>
            </a:r>
            <a:r>
              <a:rPr lang="hu-HU" dirty="0">
                <a:solidFill>
                  <a:srgbClr val="0070C0"/>
                </a:solidFill>
                <a:latin typeface="Arial" panose="020B0604020202020204" pitchFamily="34" charset="0"/>
                <a:cs typeface="Arial" panose="020B0604020202020204" pitchFamily="34" charset="0"/>
              </a:rPr>
              <a:t>, </a:t>
            </a:r>
            <a:r>
              <a:rPr lang="hu-HU" dirty="0">
                <a:solidFill>
                  <a:srgbClr val="C00000"/>
                </a:solidFill>
                <a:latin typeface="Arial" panose="020B0604020202020204" pitchFamily="34" charset="0"/>
                <a:cs typeface="Arial" panose="020B0604020202020204" pitchFamily="34" charset="0"/>
              </a:rPr>
              <a:t>elemzése </a:t>
            </a:r>
            <a:r>
              <a:rPr lang="hu-HU" dirty="0">
                <a:solidFill>
                  <a:srgbClr val="0070C0"/>
                </a:solidFill>
                <a:latin typeface="Arial" panose="020B0604020202020204" pitchFamily="34" charset="0"/>
                <a:cs typeface="Arial" panose="020B0604020202020204" pitchFamily="34" charset="0"/>
              </a:rPr>
              <a:t>és a munkaműveletek </a:t>
            </a:r>
            <a:r>
              <a:rPr lang="hu-HU" dirty="0">
                <a:solidFill>
                  <a:srgbClr val="C00000"/>
                </a:solidFill>
                <a:latin typeface="Arial" panose="020B0604020202020204" pitchFamily="34" charset="0"/>
                <a:cs typeface="Arial" panose="020B0604020202020204" pitchFamily="34" charset="0"/>
              </a:rPr>
              <a:t>részekre bontása.</a:t>
            </a: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tanulók végzik a munkaműveleteket</a:t>
            </a:r>
            <a:r>
              <a:rPr lang="hu-HU" dirty="0">
                <a:solidFill>
                  <a:srgbClr val="0070C0"/>
                </a:solidFill>
                <a:latin typeface="Arial" panose="020B0604020202020204" pitchFamily="34" charset="0"/>
                <a:cs typeface="Arial" panose="020B0604020202020204" pitchFamily="34" charset="0"/>
              </a:rPr>
              <a:t>, tanári felügyelettel. (megszilárdítás)</a:t>
            </a:r>
          </a:p>
        </p:txBody>
      </p:sp>
    </p:spTree>
    <p:extLst>
      <p:ext uri="{BB962C8B-B14F-4D97-AF65-F5344CB8AC3E}">
        <p14:creationId xmlns:p14="http://schemas.microsoft.com/office/powerpoint/2010/main" val="8875005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460784"/>
          </a:xfrm>
        </p:spPr>
        <p:txBody>
          <a:bodyPr>
            <a:normAutofit/>
          </a:bodyPr>
          <a:lstStyle/>
          <a:p>
            <a:pPr algn="ctr"/>
            <a:r>
              <a:rPr lang="hu-HU" sz="25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500"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és műveletek </a:t>
            </a:r>
            <a:r>
              <a:rPr lang="hu-HU" sz="25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alkalmazása:</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65472" y="1307594"/>
            <a:ext cx="8273845" cy="3945054"/>
          </a:xfrm>
          <a:prstGeom prst="rect">
            <a:avLst/>
          </a:prstGeom>
        </p:spPr>
        <p:txBody>
          <a:bodyPr wrap="square">
            <a:spAutoFit/>
          </a:bodyPr>
          <a:lstStyle/>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céljának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megfogalmazása,</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gyakorlathoz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szükséges ismeretek felidézése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kiadott feladatok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gyakorlati végrehajtása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munkát végeznek, gyakorolnak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tanár figyelemmel kíséri tevékenységüket,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esetleges hibákat javítja és folyamatosan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megszilárdítás, rendszerezés </a:t>
            </a:r>
          </a:p>
          <a:p>
            <a:pPr lvl="1">
              <a:lnSpc>
                <a:spcPct val="107000"/>
              </a:lnSpc>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amelyet mind csoportra, mind egyénekre vonatkozóan el kell végezni.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59717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383460" y="1882782"/>
            <a:ext cx="8023122" cy="3352328"/>
          </a:xfrm>
          <a:prstGeom prst="rect">
            <a:avLst/>
          </a:prstGeom>
          <a:ln w="28575">
            <a:solidFill>
              <a:srgbClr val="0070C0"/>
            </a:solidFill>
          </a:ln>
        </p:spPr>
        <p:txBody>
          <a:bodyPr wrap="square">
            <a:spAutoFit/>
          </a:bodyPr>
          <a:lstStyle/>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ellenőrzés célja,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tudásszintjének és gyakorlati tevékenységének megismerése, mérése, az eredmények megerősítése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ellenőrzés módjának megfelelően csoportok, illetve egyének kapnak feladatokat,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majd:</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oktató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pontosan meghatározza az ellenőrző gyakorlat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célját, formáját,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megadja az ellenőrzési szempontokat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(csoportok) megoldják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feladatokat, amelyet a tanár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tanuló, (csoport) munkájának, teljesítményének értékelése</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jeggyel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indoklással,történik.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célkitűzéstől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függően.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Cím 1"/>
          <p:cNvSpPr>
            <a:spLocks noGrp="1"/>
          </p:cNvSpPr>
          <p:nvPr>
            <p:ph type="title"/>
          </p:nvPr>
        </p:nvSpPr>
        <p:spPr>
          <a:xfrm>
            <a:off x="628650" y="365126"/>
            <a:ext cx="7886700" cy="519777"/>
          </a:xfrm>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ellenőrző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47995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4847" y="364833"/>
            <a:ext cx="7940163" cy="984133"/>
          </a:xfrm>
        </p:spPr>
        <p:txBody>
          <a:bodyPr>
            <a:normAutofit fontScale="90000"/>
          </a:bodyPr>
          <a:lstStyle/>
          <a:p>
            <a:pPr algn="ctr"/>
            <a:r>
              <a:rPr lang="hu-HU" sz="2400" b="1" dirty="0" smtClean="0">
                <a:solidFill>
                  <a:srgbClr val="C00000"/>
                </a:solidFill>
                <a:latin typeface="Arial" panose="020B0604020202020204" pitchFamily="34" charset="0"/>
                <a:cs typeface="Arial" panose="020B0604020202020204" pitchFamily="34" charset="0"/>
              </a:rPr>
              <a:t>III. A SZAKMAI GYAKORLAT MÓDSZERTANI FELADATAI</a:t>
            </a:r>
            <a:br>
              <a:rPr lang="hu-HU" sz="2400" b="1" dirty="0" smtClean="0">
                <a:solidFill>
                  <a:srgbClr val="C00000"/>
                </a:solidFill>
                <a:latin typeface="Arial" panose="020B0604020202020204" pitchFamily="34" charset="0"/>
                <a:cs typeface="Arial" panose="020B0604020202020204" pitchFamily="34" charset="0"/>
              </a:rPr>
            </a:br>
            <a:r>
              <a:rPr lang="hu-HU" sz="2800" b="1" dirty="0" smtClean="0">
                <a:solidFill>
                  <a:srgbClr val="0070C0"/>
                </a:solidFill>
                <a:latin typeface="Arial" panose="020B0604020202020204" pitchFamily="34" charset="0"/>
                <a:cs typeface="Arial" panose="020B0604020202020204" pitchFamily="34" charset="0"/>
              </a:rPr>
              <a:t/>
            </a:r>
            <a:br>
              <a:rPr lang="hu-HU" sz="2800" b="1" dirty="0" smtClean="0">
                <a:solidFill>
                  <a:srgbClr val="0070C0"/>
                </a:solidFill>
                <a:latin typeface="Arial" panose="020B0604020202020204" pitchFamily="34" charset="0"/>
                <a:cs typeface="Arial" panose="020B0604020202020204" pitchFamily="34" charset="0"/>
              </a:rPr>
            </a:br>
            <a:r>
              <a:rPr lang="hu-HU" sz="2000" b="1" i="1" dirty="0">
                <a:solidFill>
                  <a:srgbClr val="0070C0"/>
                </a:solidFill>
                <a:latin typeface="Arial" panose="020B0604020202020204" pitchFamily="34" charset="0"/>
                <a:cs typeface="Arial" panose="020B0604020202020204" pitchFamily="34" charset="0"/>
              </a:rPr>
              <a:t>A módszerek tudatos alkalmazásának általános jellemzői </a:t>
            </a:r>
            <a:r>
              <a:rPr lang="hu-HU" sz="2000" b="1" i="1" dirty="0" smtClean="0">
                <a:solidFill>
                  <a:srgbClr val="0070C0"/>
                </a:solidFill>
                <a:latin typeface="Arial" panose="020B0604020202020204" pitchFamily="34" charset="0"/>
                <a:cs typeface="Arial" panose="020B0604020202020204" pitchFamily="34" charset="0"/>
              </a:rPr>
              <a:t> </a:t>
            </a:r>
            <a:r>
              <a:rPr lang="hu-HU" sz="2000" i="1" dirty="0" smtClean="0">
                <a:solidFill>
                  <a:srgbClr val="0070C0"/>
                </a:solidFill>
                <a:latin typeface="Arial" panose="020B0604020202020204" pitchFamily="34" charset="0"/>
                <a:cs typeface="Arial" panose="020B0604020202020204" pitchFamily="34" charset="0"/>
              </a:rPr>
              <a:t>(III/1 tétel)</a:t>
            </a:r>
            <a:endParaRPr lang="hu-HU" sz="20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78055" y="1768920"/>
            <a:ext cx="8332837" cy="646331"/>
          </a:xfrm>
          <a:prstGeom prst="rect">
            <a:avLst/>
          </a:prstGeom>
        </p:spPr>
        <p:txBody>
          <a:bodyPr wrap="square">
            <a:spAutoFit/>
          </a:bodyPr>
          <a:lstStyle/>
          <a:p>
            <a:r>
              <a:rPr lang="hu-HU" dirty="0">
                <a:solidFill>
                  <a:srgbClr val="0070C0"/>
                </a:solidFill>
                <a:latin typeface="Times New Roman" panose="02020603050405020304" pitchFamily="18" charset="0"/>
                <a:ea typeface="Times New Roman" panose="02020603050405020304" pitchFamily="18" charset="0"/>
              </a:rPr>
              <a:t>A gyakorlati oktatás célja az, hogy a tanulókat az adott szakmában felkészítse az önálló, megfelelő minőségű munkavégzésre. </a:t>
            </a:r>
            <a:endParaRPr lang="hu-HU" dirty="0">
              <a:solidFill>
                <a:srgbClr val="0070C0"/>
              </a:solidFill>
            </a:endParaRPr>
          </a:p>
        </p:txBody>
      </p:sp>
      <p:sp>
        <p:nvSpPr>
          <p:cNvPr id="4" name="Téglalap 3"/>
          <p:cNvSpPr/>
          <p:nvPr/>
        </p:nvSpPr>
        <p:spPr>
          <a:xfrm>
            <a:off x="330452" y="2581694"/>
            <a:ext cx="8487624" cy="369331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módszereket csoportosíthatjuk az ismeretátadás szempontja szerint</a:t>
            </a:r>
            <a:r>
              <a:rPr lang="hu-HU" dirty="0">
                <a:solidFill>
                  <a:srgbClr val="000000"/>
                </a:solidFill>
                <a:latin typeface="Arial" panose="020B0604020202020204" pitchFamily="34" charset="0"/>
                <a:ea typeface="Calibri" panose="020F0502020204030204" pitchFamily="34" charset="0"/>
              </a:rPr>
              <a:t>:</a:t>
            </a: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a:solidFill>
                <a:srgbClr val="0070C0"/>
              </a:solidFill>
              <a:latin typeface="Arial" panose="020B0604020202020204" pitchFamily="34" charset="0"/>
              <a:ea typeface="Calibri" panose="020F0502020204030204" pitchFamily="34" charset="0"/>
            </a:endParaRPr>
          </a:p>
          <a:p>
            <a:pPr marL="342900" lvl="0" indent="-34290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szóbeli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lvl="0">
              <a:spcAft>
                <a:spcPts val="0"/>
              </a:spcAft>
            </a:pPr>
            <a:endParaRPr lang="hu-HU" dirty="0">
              <a:solidFill>
                <a:srgbClr val="000000"/>
              </a:solidFill>
              <a:latin typeface="Times New Roman" panose="02020603050405020304" pitchFamily="18" charset="0"/>
              <a:ea typeface="Calibri" panose="020F0502020204030204" pitchFamily="34" charset="0"/>
            </a:endParaRPr>
          </a:p>
          <a:p>
            <a:pPr marL="1714500" lvl="3" indent="-342900">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bemutatás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a:solidFill>
                <a:srgbClr val="0070C0"/>
              </a:solidFill>
              <a:latin typeface="Arial" panose="020B0604020202020204" pitchFamily="34" charset="0"/>
              <a:ea typeface="Calibri" panose="020F0502020204030204" pitchFamily="34" charset="0"/>
            </a:endParaRPr>
          </a:p>
          <a:p>
            <a:pPr marL="285750" lvl="0" indent="-28575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gyakorlás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a:t>
            </a:r>
          </a:p>
          <a:p>
            <a:pPr marL="285750" lvl="0" indent="-285750">
              <a:spcAft>
                <a:spcPts val="0"/>
              </a:spcAft>
              <a:buFontTx/>
              <a:buChar char="-"/>
            </a:pPr>
            <a:endParaRPr lang="hu-HU" dirty="0">
              <a:solidFill>
                <a:srgbClr val="000000"/>
              </a:solidFill>
              <a:latin typeface="Arial" panose="020B0604020202020204" pitchFamily="34" charset="0"/>
              <a:ea typeface="Calibri" panose="020F0502020204030204" pitchFamily="34" charset="0"/>
            </a:endParaRPr>
          </a:p>
          <a:p>
            <a:pPr lvl="0">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11" name="irc_mi" descr="http://www.2007kapos.hu/images/gallery/3/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95551" y="3965839"/>
            <a:ext cx="1852568" cy="1285171"/>
          </a:xfrm>
          <a:prstGeom prst="rect">
            <a:avLst/>
          </a:prstGeom>
          <a:noFill/>
          <a:ln>
            <a:noFill/>
          </a:ln>
        </p:spPr>
      </p:pic>
      <p:pic>
        <p:nvPicPr>
          <p:cNvPr id="12" name="Kép 11" descr="https://encrypted-tbn1.gstatic.com/images?q=tbn:ANd9GcQukWfh9g39JAVWIxadOadoPeWwWmbEXCI5Kaj8tK3qW2KDpHAs"/>
          <p:cNvPicPr/>
          <p:nvPr/>
        </p:nvPicPr>
        <p:blipFill>
          <a:blip r:embed="rId3">
            <a:extLst>
              <a:ext uri="{28A0092B-C50C-407E-A947-70E740481C1C}">
                <a14:useLocalDpi xmlns:a14="http://schemas.microsoft.com/office/drawing/2010/main" val="0"/>
              </a:ext>
            </a:extLst>
          </a:blip>
          <a:srcRect/>
          <a:stretch>
            <a:fillRect/>
          </a:stretch>
        </p:blipFill>
        <p:spPr bwMode="auto">
          <a:xfrm>
            <a:off x="3856776" y="5283862"/>
            <a:ext cx="2145001" cy="1388544"/>
          </a:xfrm>
          <a:prstGeom prst="rect">
            <a:avLst/>
          </a:prstGeom>
          <a:noFill/>
          <a:ln>
            <a:noFill/>
          </a:ln>
        </p:spPr>
      </p:pic>
      <p:pic>
        <p:nvPicPr>
          <p:cNvPr id="13" name="Kép 12" descr="https://encrypted-tbn2.gstatic.com/images?q=tbn:ANd9GcTcobayRNxjWl5aYXHdnwE23xQ_bgdap_lIFLC9ok1bE-IrHkQ7rw"/>
          <p:cNvPicPr/>
          <p:nvPr/>
        </p:nvPicPr>
        <p:blipFill>
          <a:blip r:embed="rId4">
            <a:extLst>
              <a:ext uri="{28A0092B-C50C-407E-A947-70E740481C1C}">
                <a14:useLocalDpi xmlns:a14="http://schemas.microsoft.com/office/drawing/2010/main" val="0"/>
              </a:ext>
            </a:extLst>
          </a:blip>
          <a:srcRect/>
          <a:stretch>
            <a:fillRect/>
          </a:stretch>
        </p:blipFill>
        <p:spPr bwMode="auto">
          <a:xfrm>
            <a:off x="3485584" y="3099785"/>
            <a:ext cx="1604151" cy="1309254"/>
          </a:xfrm>
          <a:prstGeom prst="rect">
            <a:avLst/>
          </a:prstGeom>
          <a:noFill/>
          <a:ln>
            <a:noFill/>
          </a:ln>
        </p:spPr>
      </p:pic>
    </p:spTree>
    <p:extLst>
      <p:ext uri="{BB962C8B-B14F-4D97-AF65-F5344CB8AC3E}">
        <p14:creationId xmlns:p14="http://schemas.microsoft.com/office/powerpoint/2010/main" val="3531042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395364"/>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rPr>
              <a:t>Általános, szóbeli módszerek és főbb jellemzői: </a:t>
            </a:r>
            <a:endParaRPr lang="hu-HU" sz="2800" b="1" dirty="0"/>
          </a:p>
        </p:txBody>
      </p:sp>
      <p:sp>
        <p:nvSpPr>
          <p:cNvPr id="3" name="Téglalap 2"/>
          <p:cNvSpPr/>
          <p:nvPr/>
        </p:nvSpPr>
        <p:spPr>
          <a:xfrm>
            <a:off x="384773" y="963784"/>
            <a:ext cx="8179806" cy="5791329"/>
          </a:xfrm>
          <a:prstGeom prst="rect">
            <a:avLst/>
          </a:prstGeom>
        </p:spPr>
        <p:txBody>
          <a:bodyPr wrap="square">
            <a:spAutoFit/>
          </a:bodyPr>
          <a:lstStyle/>
          <a:p>
            <a:pPr marL="285750" lvl="0" indent="-28575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Magyarázat</a:t>
            </a:r>
            <a:r>
              <a:rPr lang="hu-HU" b="1" dirty="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az oktató szóbeli kifejtése,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ahol </a:t>
            </a:r>
            <a:r>
              <a:rPr lang="hu-HU" dirty="0">
                <a:solidFill>
                  <a:srgbClr val="0070C0"/>
                </a:solidFill>
                <a:latin typeface="Arial" panose="020B0604020202020204" pitchFamily="34" charset="0"/>
                <a:ea typeface="Calibri" panose="020F0502020204030204" pitchFamily="34" charset="0"/>
              </a:rPr>
              <a:t>lépésről lépésre mutatja be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az </a:t>
            </a:r>
            <a:r>
              <a:rPr lang="hu-HU" dirty="0">
                <a:solidFill>
                  <a:srgbClr val="0070C0"/>
                </a:solidFill>
                <a:latin typeface="Arial" panose="020B0604020202020204" pitchFamily="34" charset="0"/>
                <a:ea typeface="Calibri" panose="020F0502020204030204" pitchFamily="34" charset="0"/>
              </a:rPr>
              <a:t>oksági </a:t>
            </a:r>
            <a:r>
              <a:rPr lang="hu-HU" dirty="0" smtClean="0">
                <a:solidFill>
                  <a:srgbClr val="0070C0"/>
                </a:solidFill>
                <a:latin typeface="Arial" panose="020B0604020202020204" pitchFamily="34" charset="0"/>
                <a:ea typeface="Calibri" panose="020F0502020204030204" pitchFamily="34" charset="0"/>
              </a:rPr>
              <a:t>összefüggéseket.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leíró, értelmező, </a:t>
            </a:r>
            <a:r>
              <a:rPr lang="hu-HU" dirty="0" smtClean="0">
                <a:solidFill>
                  <a:srgbClr val="0070C0"/>
                </a:solidFill>
                <a:latin typeface="Arial" panose="020B0604020202020204" pitchFamily="34" charset="0"/>
                <a:ea typeface="Calibri" panose="020F0502020204030204" pitchFamily="34" charset="0"/>
              </a:rPr>
              <a:t>ok-feltáró)</a:t>
            </a:r>
          </a:p>
          <a:p>
            <a:pPr lvl="0">
              <a:spcAft>
                <a:spcPts val="155"/>
              </a:spcAft>
            </a:pPr>
            <a:endParaRPr lang="hu-HU" dirty="0">
              <a:solidFill>
                <a:srgbClr val="0070C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Előadás, elbeszélés</a:t>
            </a:r>
            <a:r>
              <a:rPr lang="hu-HU" b="1" dirty="0">
                <a:solidFill>
                  <a:srgbClr val="0070C0"/>
                </a:solidFill>
                <a:latin typeface="Arial" panose="020B0604020202020204" pitchFamily="34" charset="0"/>
                <a:ea typeface="Calibri" panose="020F0502020204030204" pitchFamily="34" charset="0"/>
              </a:rPr>
              <a:t>, esetismertetés</a:t>
            </a:r>
            <a:r>
              <a:rPr lang="hu-HU" dirty="0">
                <a:solidFill>
                  <a:srgbClr val="0070C0"/>
                </a:solidFill>
                <a:latin typeface="Arial" panose="020B0604020202020204" pitchFamily="34" charset="0"/>
                <a:ea typeface="Calibri" panose="020F0502020204030204" pitchFamily="34" charset="0"/>
              </a:rPr>
              <a: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egy </a:t>
            </a:r>
            <a:r>
              <a:rPr lang="hu-HU" dirty="0">
                <a:solidFill>
                  <a:srgbClr val="0070C0"/>
                </a:solidFill>
                <a:latin typeface="Arial" panose="020B0604020202020204" pitchFamily="34" charset="0"/>
                <a:ea typeface="Calibri" panose="020F0502020204030204" pitchFamily="34" charset="0"/>
              </a:rPr>
              <a:t>esemény vagy eseménysor szemléletes elmondása</a:t>
            </a:r>
            <a:r>
              <a:rPr lang="hu-HU" dirty="0" smtClean="0">
                <a:solidFill>
                  <a:srgbClr val="0070C0"/>
                </a:solidFill>
                <a:latin typeface="Arial" panose="020B0604020202020204" pitchFamily="34" charset="0"/>
                <a:ea typeface="Calibri" panose="020F0502020204030204" pitchFamily="34" charset="0"/>
              </a:rPr>
              <a: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amely </a:t>
            </a:r>
            <a:r>
              <a:rPr lang="hu-HU" dirty="0">
                <a:solidFill>
                  <a:srgbClr val="0070C0"/>
                </a:solidFill>
                <a:latin typeface="Arial" panose="020B0604020202020204" pitchFamily="34" charset="0"/>
                <a:ea typeface="Calibri" panose="020F0502020204030204" pitchFamily="34" charset="0"/>
              </a:rPr>
              <a:t>tényanyagra </a:t>
            </a:r>
            <a:r>
              <a:rPr lang="hu-HU" dirty="0" smtClean="0">
                <a:solidFill>
                  <a:srgbClr val="0070C0"/>
                </a:solidFill>
                <a:latin typeface="Arial" panose="020B0604020202020204" pitchFamily="34" charset="0"/>
                <a:ea typeface="Calibri" panose="020F0502020204030204" pitchFamily="34" charset="0"/>
              </a:rPr>
              <a:t>épül. Célja</a:t>
            </a: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hogy</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példán keresztül, részletesen </a:t>
            </a:r>
            <a:r>
              <a:rPr lang="hu-HU" dirty="0">
                <a:solidFill>
                  <a:srgbClr val="0070C0"/>
                </a:solidFill>
                <a:latin typeface="Arial" panose="020B0604020202020204" pitchFamily="34" charset="0"/>
                <a:ea typeface="Calibri" panose="020F0502020204030204" pitchFamily="34" charset="0"/>
              </a:rPr>
              <a:t>bemutassa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összefüggést.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rPr>
              <a:t>Beszélgetés, megbeszélés</a:t>
            </a:r>
            <a:r>
              <a:rPr lang="hu-HU" dirty="0">
                <a:solidFill>
                  <a:srgbClr val="0070C0"/>
                </a:solidFill>
                <a:latin typeface="Arial" panose="020B0604020202020204" pitchFamily="34" charset="0"/>
                <a:ea typeface="Calibri" panose="020F0502020204030204" pitchFamily="34" charset="0"/>
              </a:rPr>
              <a:t>: a tanuló és az oktató közös tevékenysége, ahol a tanulók önerejükből jutnak el az új összefüggések felismeréséhez. </a:t>
            </a:r>
            <a:endParaRPr lang="hu-HU" dirty="0" smtClean="0">
              <a:solidFill>
                <a:srgbClr val="0070C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lvl="0">
              <a:spcAft>
                <a:spcPts val="155"/>
              </a:spcAft>
            </a:pPr>
            <a:endParaRPr lang="hu-HU" dirty="0" smtClean="0">
              <a:solidFill>
                <a:srgbClr val="000000"/>
              </a:solidFill>
              <a:effectLst/>
              <a:latin typeface="Times New Roman" panose="02020603050405020304" pitchFamily="18" charset="0"/>
              <a:ea typeface="Calibri" panose="020F0502020204030204" pitchFamily="34" charset="0"/>
            </a:endParaRPr>
          </a:p>
          <a:p>
            <a:pPr lvl="0">
              <a:spcAft>
                <a:spcPts val="155"/>
              </a:spcAft>
            </a:pP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5" name="irc_mi" descr="http://szegedma.hu/images/fizika_napja_jan26_2013/fizika_napja04_g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4343" y="2785261"/>
            <a:ext cx="1498097" cy="1116782"/>
          </a:xfrm>
          <a:prstGeom prst="rect">
            <a:avLst/>
          </a:prstGeom>
          <a:noFill/>
          <a:ln>
            <a:noFill/>
          </a:ln>
        </p:spPr>
      </p:pic>
      <p:pic>
        <p:nvPicPr>
          <p:cNvPr id="6" name="Kép 5" descr="https://encrypted-tbn0.gstatic.com/images?q=tbn:ANd9GcRl4-5qTJM_a-VoWGyWHqepOSiek7Lwp-Nlh3t0FONx3syjHckEjw"/>
          <p:cNvPicPr/>
          <p:nvPr/>
        </p:nvPicPr>
        <p:blipFill>
          <a:blip r:embed="rId3">
            <a:extLst>
              <a:ext uri="{28A0092B-C50C-407E-A947-70E740481C1C}">
                <a14:useLocalDpi xmlns:a14="http://schemas.microsoft.com/office/drawing/2010/main" val="0"/>
              </a:ext>
            </a:extLst>
          </a:blip>
          <a:srcRect/>
          <a:stretch>
            <a:fillRect/>
          </a:stretch>
        </p:blipFill>
        <p:spPr bwMode="auto">
          <a:xfrm>
            <a:off x="4917486" y="3173334"/>
            <a:ext cx="1428993" cy="964100"/>
          </a:xfrm>
          <a:prstGeom prst="rect">
            <a:avLst/>
          </a:prstGeom>
          <a:noFill/>
          <a:ln>
            <a:noFill/>
          </a:ln>
        </p:spPr>
      </p:pic>
      <p:pic>
        <p:nvPicPr>
          <p:cNvPr id="12290" name="Picture 2" descr="http://2.bp.blogspot.com/-wZRPqSZnQLo/T2YO4Sn5y6I/AAAAAAAAAt0/XgzQR1uRKMA/s1600/IMG_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6821" y="5239199"/>
            <a:ext cx="1747319" cy="1310489"/>
          </a:xfrm>
          <a:prstGeom prst="rect">
            <a:avLst/>
          </a:prstGeom>
          <a:noFill/>
          <a:extLst>
            <a:ext uri="{909E8E84-426E-40DD-AFC4-6F175D3DCCD1}">
              <a14:hiddenFill xmlns:a14="http://schemas.microsoft.com/office/drawing/2010/main">
                <a:solidFill>
                  <a:srgbClr val="FFFFFF"/>
                </a:solidFill>
              </a14:hiddenFill>
            </a:ext>
          </a:extLst>
        </p:spPr>
      </p:pic>
      <p:pic>
        <p:nvPicPr>
          <p:cNvPr id="9" name="Kép 8" descr="https://encrypted-tbn0.gstatic.com/images?q=tbn:ANd9GcRl4-5qTJM_a-VoWGyWHqepOSiek7Lwp-Nlh3t0FONx3syjHckEjw"/>
          <p:cNvPicPr/>
          <p:nvPr/>
        </p:nvPicPr>
        <p:blipFill>
          <a:blip r:embed="rId3">
            <a:extLst>
              <a:ext uri="{28A0092B-C50C-407E-A947-70E740481C1C}">
                <a14:useLocalDpi xmlns:a14="http://schemas.microsoft.com/office/drawing/2010/main" val="0"/>
              </a:ext>
            </a:extLst>
          </a:blip>
          <a:srcRect/>
          <a:stretch>
            <a:fillRect/>
          </a:stretch>
        </p:blipFill>
        <p:spPr bwMode="auto">
          <a:xfrm>
            <a:off x="970647" y="5236863"/>
            <a:ext cx="1835927" cy="1263525"/>
          </a:xfrm>
          <a:prstGeom prst="rect">
            <a:avLst/>
          </a:prstGeom>
          <a:noFill/>
          <a:ln>
            <a:noFill/>
          </a:ln>
        </p:spPr>
      </p:pic>
      <p:pic>
        <p:nvPicPr>
          <p:cNvPr id="10" name="Kép 9" descr="https://encrypted-tbn1.gstatic.com/images?q=tbn:ANd9GcTUNTX2EHboCL-tCY-WGw4lAK_MDSUKUD0HEZ3tvXmGTi5W7g9B4w"/>
          <p:cNvPicPr/>
          <p:nvPr/>
        </p:nvPicPr>
        <p:blipFill>
          <a:blip r:embed="rId5">
            <a:extLst>
              <a:ext uri="{28A0092B-C50C-407E-A947-70E740481C1C}">
                <a14:useLocalDpi xmlns:a14="http://schemas.microsoft.com/office/drawing/2010/main" val="0"/>
              </a:ext>
            </a:extLst>
          </a:blip>
          <a:srcRect/>
          <a:stretch>
            <a:fillRect/>
          </a:stretch>
        </p:blipFill>
        <p:spPr bwMode="auto">
          <a:xfrm>
            <a:off x="4988459" y="1020306"/>
            <a:ext cx="1885337" cy="1478450"/>
          </a:xfrm>
          <a:prstGeom prst="rect">
            <a:avLst/>
          </a:prstGeom>
          <a:noFill/>
          <a:ln>
            <a:noFill/>
          </a:ln>
        </p:spPr>
      </p:pic>
    </p:spTree>
    <p:extLst>
      <p:ext uri="{BB962C8B-B14F-4D97-AF65-F5344CB8AC3E}">
        <p14:creationId xmlns:p14="http://schemas.microsoft.com/office/powerpoint/2010/main" val="39531348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13472"/>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A bemutatás módszerének jellemzői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42795" y="2856480"/>
            <a:ext cx="5232905" cy="923330"/>
          </a:xfrm>
          <a:prstGeom prst="rect">
            <a:avLst/>
          </a:prstGeom>
        </p:spPr>
        <p:txBody>
          <a:bodyPr wrap="square">
            <a:spAutoFit/>
          </a:bodyPr>
          <a:lstStyle/>
          <a:p>
            <a:pPr marL="285750" indent="-285750">
              <a:buFont typeface="Wingdings" panose="05000000000000000000" pitchFamily="2" charset="2"/>
              <a:buChar char="Ø"/>
            </a:pPr>
            <a:r>
              <a:rPr lang="hu-HU"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Az </a:t>
            </a:r>
            <a:r>
              <a:rPr lang="hu-HU" dirty="0">
                <a:solidFill>
                  <a:srgbClr val="0070C0"/>
                </a:solidFill>
                <a:latin typeface="Calibri" panose="020F0502020204030204" pitchFamily="34" charset="0"/>
                <a:ea typeface="Calibri" panose="020F0502020204030204" pitchFamily="34" charset="0"/>
                <a:cs typeface="Times New Roman" panose="02020603050405020304" pitchFamily="18" charset="0"/>
              </a:rPr>
              <a:t>oktató az ismeretközlés során </a:t>
            </a:r>
            <a:r>
              <a:rPr lang="hu-HU"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szemléltető eszközöket</a:t>
            </a:r>
            <a:r>
              <a:rPr lang="hu-HU" dirty="0">
                <a:solidFill>
                  <a:srgbClr val="0070C0"/>
                </a:solidFill>
                <a:latin typeface="Calibri" panose="020F0502020204030204" pitchFamily="34" charset="0"/>
                <a:ea typeface="Calibri" panose="020F0502020204030204" pitchFamily="34" charset="0"/>
                <a:cs typeface="Times New Roman" panose="02020603050405020304" pitchFamily="18" charset="0"/>
              </a:rPr>
              <a:t> (eredeti munkadarab, fénykép, videó, stb.) használ. </a:t>
            </a:r>
            <a:endParaRPr lang="hu-HU" dirty="0">
              <a:solidFill>
                <a:srgbClr val="0070C0"/>
              </a:solidFill>
            </a:endParaRPr>
          </a:p>
        </p:txBody>
      </p:sp>
      <p:sp>
        <p:nvSpPr>
          <p:cNvPr id="5" name="Téglalap 4"/>
          <p:cNvSpPr/>
          <p:nvPr/>
        </p:nvSpPr>
        <p:spPr>
          <a:xfrm>
            <a:off x="606582" y="4093025"/>
            <a:ext cx="5346072" cy="1366528"/>
          </a:xfrm>
          <a:prstGeom prst="rect">
            <a:avLst/>
          </a:prstGeom>
        </p:spPr>
        <p:txBody>
          <a:bodyPr wrap="square">
            <a:spAutoFit/>
          </a:bodyPr>
          <a:lstStyle/>
          <a:p>
            <a:pPr marL="342900" lvl="0" indent="-342900" algn="just">
              <a:lnSpc>
                <a:spcPct val="115000"/>
              </a:lnSpc>
              <a:spcAft>
                <a:spcPts val="1000"/>
              </a:spcAft>
              <a:buFont typeface="Wingdings" panose="05000000000000000000" pitchFamily="2" charset="2"/>
              <a:buChar char="Ø"/>
            </a:pPr>
            <a:r>
              <a:rPr lang="hu-HU" dirty="0">
                <a:solidFill>
                  <a:srgbClr val="0070C0"/>
                </a:solidFill>
                <a:latin typeface="Times New Roman" panose="02020603050405020304" pitchFamily="18" charset="0"/>
                <a:ea typeface="Times New Roman" panose="02020603050405020304" pitchFamily="18" charset="0"/>
              </a:rPr>
              <a:t>Az oktató demonstrálja az elvégzendő munkamozdulatot. </a:t>
            </a:r>
            <a:r>
              <a:rPr lang="hu-HU" dirty="0" smtClean="0">
                <a:solidFill>
                  <a:srgbClr val="0070C0"/>
                </a:solidFill>
                <a:latin typeface="Times New Roman" panose="02020603050405020304" pitchFamily="18" charset="0"/>
                <a:ea typeface="Times New Roman" panose="02020603050405020304" pitchFamily="18" charset="0"/>
              </a:rPr>
              <a:t>Ezzel </a:t>
            </a:r>
            <a:r>
              <a:rPr lang="hu-HU" dirty="0">
                <a:solidFill>
                  <a:srgbClr val="0070C0"/>
                </a:solidFill>
                <a:latin typeface="Times New Roman" panose="02020603050405020304" pitchFamily="18" charset="0"/>
                <a:ea typeface="Times New Roman" panose="02020603050405020304" pitchFamily="18" charset="0"/>
              </a:rPr>
              <a:t>a tanuló </a:t>
            </a:r>
            <a:r>
              <a:rPr lang="hu-HU" dirty="0" smtClean="0">
                <a:solidFill>
                  <a:srgbClr val="0070C0"/>
                </a:solidFill>
                <a:latin typeface="Times New Roman" panose="02020603050405020304" pitchFamily="18" charset="0"/>
                <a:ea typeface="Times New Roman" panose="02020603050405020304" pitchFamily="18" charset="0"/>
              </a:rPr>
              <a:t>számára </a:t>
            </a:r>
            <a:r>
              <a:rPr lang="hu-HU" dirty="0">
                <a:solidFill>
                  <a:srgbClr val="0070C0"/>
                </a:solidFill>
                <a:latin typeface="Times New Roman" panose="02020603050405020304" pitchFamily="18" charset="0"/>
                <a:ea typeface="Times New Roman" panose="02020603050405020304" pitchFamily="18" charset="0"/>
              </a:rPr>
              <a:t>olyan mintát ad, amelyet a diáknak (először) utánoznia kell.</a:t>
            </a:r>
            <a:endParaRPr lang="hu-HU" dirty="0">
              <a:solidFill>
                <a:srgbClr val="0070C0"/>
              </a:solidFill>
              <a:effectLst/>
              <a:latin typeface="Times New Roman" panose="02020603050405020304" pitchFamily="18" charset="0"/>
              <a:ea typeface="Times New Roman" panose="02020603050405020304" pitchFamily="18" charset="0"/>
            </a:endParaRPr>
          </a:p>
        </p:txBody>
      </p:sp>
      <p:sp>
        <p:nvSpPr>
          <p:cNvPr id="7" name="Téglalap 6"/>
          <p:cNvSpPr/>
          <p:nvPr/>
        </p:nvSpPr>
        <p:spPr>
          <a:xfrm>
            <a:off x="307818" y="858839"/>
            <a:ext cx="8274867" cy="923330"/>
          </a:xfrm>
          <a:prstGeom prst="rect">
            <a:avLst/>
          </a:prstGeom>
        </p:spPr>
        <p:txBody>
          <a:bodyPr wrap="square">
            <a:spAutoFit/>
          </a:bodyPr>
          <a:lstStyle/>
          <a:p>
            <a:r>
              <a:rPr lang="hu-HU"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 </a:t>
            </a:r>
            <a:r>
              <a:rPr lang="hu-HU" dirty="0">
                <a:solidFill>
                  <a:srgbClr val="0070C0"/>
                </a:solidFill>
                <a:latin typeface="Calibri" panose="020F0502020204030204" pitchFamily="34" charset="0"/>
                <a:ea typeface="Calibri" panose="020F0502020204030204" pitchFamily="34" charset="0"/>
                <a:cs typeface="Times New Roman" panose="02020603050405020304" pitchFamily="18" charset="0"/>
              </a:rPr>
              <a:t>bemutatás módszere különösen fontos egy új téma bevezetésekor, hiszen </a:t>
            </a:r>
            <a:r>
              <a:rPr lang="hu-HU"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ekkor még hiányoznak a tanulók tapasztalatai</a:t>
            </a:r>
            <a:r>
              <a:rPr lang="hu-HU"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hu-HU"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Nem tudják, milyen tulajdonságai vannak a tárgynak, a szerszámnak, a gépnek</a:t>
            </a:r>
            <a:r>
              <a:rPr lang="hu-HU" i="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endParaRPr lang="hu-HU" dirty="0">
              <a:solidFill>
                <a:srgbClr val="0070C0"/>
              </a:solidFill>
            </a:endParaRPr>
          </a:p>
        </p:txBody>
      </p:sp>
      <p:sp>
        <p:nvSpPr>
          <p:cNvPr id="8" name="Téglalap 7"/>
          <p:cNvSpPr/>
          <p:nvPr/>
        </p:nvSpPr>
        <p:spPr>
          <a:xfrm>
            <a:off x="235390" y="1802136"/>
            <a:ext cx="4630848" cy="646331"/>
          </a:xfrm>
          <a:prstGeom prst="rect">
            <a:avLst/>
          </a:prstGeom>
        </p:spPr>
        <p:txBody>
          <a:bodyPr wrap="square">
            <a:spAutoFit/>
          </a:bodyPr>
          <a:lstStyle/>
          <a:p>
            <a:pPr marL="107950" algn="just">
              <a:spcBef>
                <a:spcPts val="600"/>
              </a:spcBef>
              <a:spcAft>
                <a:spcPts val="600"/>
              </a:spcAft>
            </a:pPr>
            <a:r>
              <a:rPr lang="hu-HU" dirty="0">
                <a:solidFill>
                  <a:srgbClr val="0070C0"/>
                </a:solidFill>
                <a:latin typeface="Times New Roman" panose="02020603050405020304" pitchFamily="18" charset="0"/>
                <a:ea typeface="Times New Roman" panose="02020603050405020304" pitchFamily="18" charset="0"/>
              </a:rPr>
              <a:t>A </a:t>
            </a:r>
            <a:r>
              <a:rPr lang="hu-HU" i="1" dirty="0">
                <a:solidFill>
                  <a:srgbClr val="0070C0"/>
                </a:solidFill>
                <a:latin typeface="Times New Roman" panose="02020603050405020304" pitchFamily="18" charset="0"/>
                <a:ea typeface="Times New Roman" panose="02020603050405020304" pitchFamily="18" charset="0"/>
              </a:rPr>
              <a:t>bemutatás </a:t>
            </a:r>
            <a:r>
              <a:rPr lang="hu-HU" dirty="0">
                <a:solidFill>
                  <a:srgbClr val="0070C0"/>
                </a:solidFill>
                <a:latin typeface="Times New Roman" panose="02020603050405020304" pitchFamily="18" charset="0"/>
                <a:ea typeface="Times New Roman" panose="02020603050405020304" pitchFamily="18" charset="0"/>
              </a:rPr>
              <a:t>két tanári tevékenységet foglal magában:</a:t>
            </a:r>
          </a:p>
        </p:txBody>
      </p:sp>
    </p:spTree>
    <p:extLst>
      <p:ext uri="{BB962C8B-B14F-4D97-AF65-F5344CB8AC3E}">
        <p14:creationId xmlns:p14="http://schemas.microsoft.com/office/powerpoint/2010/main" val="38858424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3383" y="410394"/>
            <a:ext cx="7886700" cy="485900"/>
          </a:xfrm>
        </p:spPr>
        <p:txBody>
          <a:bodyPr/>
          <a:lstStyle/>
          <a:p>
            <a:pPr algn="ctr"/>
            <a:r>
              <a:rPr lang="hu-HU" sz="2800" b="1" i="1" dirty="0">
                <a:solidFill>
                  <a:srgbClr val="0070C0"/>
                </a:solidFill>
                <a:latin typeface="Arial" panose="020B0604020202020204" pitchFamily="34" charset="0"/>
                <a:ea typeface="Calibri" panose="020F0502020204030204" pitchFamily="34" charset="0"/>
              </a:rPr>
              <a:t>A gyakorlás </a:t>
            </a:r>
            <a:r>
              <a:rPr lang="hu-HU" sz="2800" b="1" i="1" dirty="0" smtClean="0">
                <a:solidFill>
                  <a:srgbClr val="0070C0"/>
                </a:solidFill>
                <a:latin typeface="Arial" panose="020B0604020202020204" pitchFamily="34" charset="0"/>
                <a:ea typeface="Calibri" panose="020F0502020204030204" pitchFamily="34" charset="0"/>
              </a:rPr>
              <a:t>módszer jellemzői </a:t>
            </a:r>
            <a:endParaRPr lang="hu-HU" dirty="0"/>
          </a:p>
        </p:txBody>
      </p:sp>
      <p:sp>
        <p:nvSpPr>
          <p:cNvPr id="3" name="Téglalap 2"/>
          <p:cNvSpPr/>
          <p:nvPr/>
        </p:nvSpPr>
        <p:spPr>
          <a:xfrm>
            <a:off x="262552" y="1944854"/>
            <a:ext cx="8365399" cy="4388381"/>
          </a:xfrm>
          <a:prstGeom prst="rect">
            <a:avLst/>
          </a:prstGeom>
        </p:spPr>
        <p:txBody>
          <a:bodyPr wrap="square">
            <a:spAutoFit/>
          </a:bodyPr>
          <a:lstStyle/>
          <a:p>
            <a:pPr marL="285750" indent="-285750">
              <a:spcAft>
                <a:spcPts val="0"/>
              </a:spcAft>
              <a:buFont typeface="Wingdings" panose="05000000000000000000" pitchFamily="2" charset="2"/>
              <a:buChar char="Ø"/>
            </a:pPr>
            <a:r>
              <a:rPr lang="hu-HU" b="1" dirty="0" smtClean="0">
                <a:solidFill>
                  <a:srgbClr val="000000"/>
                </a:solidFill>
                <a:latin typeface="Arial" panose="020B0604020202020204" pitchFamily="34" charset="0"/>
                <a:ea typeface="Calibri" panose="020F0502020204030204" pitchFamily="34" charset="0"/>
              </a:rPr>
              <a:t> </a:t>
            </a:r>
            <a:r>
              <a:rPr lang="hu-HU" b="1" dirty="0" smtClean="0">
                <a:solidFill>
                  <a:srgbClr val="0070C0"/>
                </a:solidFill>
                <a:latin typeface="Arial" panose="020B0604020202020204" pitchFamily="34" charset="0"/>
                <a:ea typeface="Calibri" panose="020F0502020204030204" pitchFamily="34" charset="0"/>
              </a:rPr>
              <a:t>A gyakorlás során az alábbi szempontokat kell figyelembe vennünk: </a:t>
            </a:r>
            <a:endParaRPr lang="hu-HU" b="1" dirty="0" smtClean="0">
              <a:solidFill>
                <a:srgbClr val="0070C0"/>
              </a:solidFill>
              <a:latin typeface="Times New Roman" panose="02020603050405020304" pitchFamily="18" charset="0"/>
              <a:ea typeface="Calibri" panose="020F0502020204030204" pitchFamily="34" charset="0"/>
            </a:endParaRPr>
          </a:p>
          <a:p>
            <a:pPr>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smtClean="0">
              <a:solidFill>
                <a:srgbClr val="00000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t>
            </a:r>
            <a:r>
              <a:rPr lang="hu-HU" dirty="0" smtClean="0">
                <a:solidFill>
                  <a:srgbClr val="0070C0"/>
                </a:solidFill>
                <a:latin typeface="Arial" panose="020B0604020202020204" pitchFamily="34" charset="0"/>
                <a:ea typeface="Calibri" panose="020F0502020204030204" pitchFamily="34" charset="0"/>
              </a:rPr>
              <a:t>mindig tervszerű és rendszeres jellegű</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Milyenek a tanulók előzetes ismeretei? </a:t>
            </a:r>
            <a:endParaRPr lang="hu-HU" dirty="0" smtClean="0">
              <a:solidFill>
                <a:srgbClr val="0070C0"/>
              </a:solidFill>
              <a:latin typeface="Times New Roman" panose="02020603050405020304" pitchFamily="18" charset="0"/>
              <a:ea typeface="Calibri" panose="020F0502020204030204" pitchFamily="34" charset="0"/>
            </a:endParaRPr>
          </a:p>
          <a:p>
            <a:pPr marL="1657350" lvl="3" indent="-285750">
              <a:spcAft>
                <a:spcPts val="95"/>
              </a:spcAft>
              <a:buFont typeface="Wingdings" panose="05000000000000000000" pitchFamily="2" charset="2"/>
              <a:buChar char="ü"/>
            </a:pP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szükséges ismeretek felmérése, pótlása</a:t>
            </a:r>
            <a:endParaRPr lang="hu-HU" dirty="0">
              <a:solidFill>
                <a:srgbClr val="0070C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Ismertetni kell a gyakorlás célját, az elvárt követelményeket</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gyakorlás az egyszerű műveletektől halad a komplex műveletekig</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 az oktató figyelemmel kíséri a gyakorlást és javítja a hibát</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a gyakorlás </a:t>
            </a:r>
            <a:r>
              <a:rPr lang="hu-HU" dirty="0">
                <a:solidFill>
                  <a:srgbClr val="0070C0"/>
                </a:solidFill>
                <a:latin typeface="Arial" panose="020B0604020202020204" pitchFamily="34" charset="0"/>
                <a:ea typeface="Calibri" panose="020F0502020204030204" pitchFamily="34" charset="0"/>
              </a:rPr>
              <a:t>folyamatában a pontosság betartása elengedhetetlen követelmény </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eredményét </a:t>
            </a:r>
            <a:r>
              <a:rPr lang="hu-HU" dirty="0" smtClean="0">
                <a:solidFill>
                  <a:srgbClr val="0070C0"/>
                </a:solidFill>
                <a:latin typeface="Arial" panose="020B0604020202020204" pitchFamily="34" charset="0"/>
                <a:ea typeface="Calibri" panose="020F0502020204030204" pitchFamily="34" charset="0"/>
              </a:rPr>
              <a:t>(részeredményeket is) ellenőrizni kell</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módjait váltogatni kell egy feladaton belül </a:t>
            </a:r>
            <a:r>
              <a:rPr lang="hu-HU" dirty="0" smtClean="0">
                <a:solidFill>
                  <a:srgbClr val="0070C0"/>
                </a:solidFill>
                <a:latin typeface="Arial" panose="020B0604020202020204" pitchFamily="34" charset="0"/>
                <a:ea typeface="Calibri" panose="020F0502020204030204" pitchFamily="34" charset="0"/>
              </a:rPr>
              <a:t>is</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során a tanulói szerepeket célszerű cserélni. </a:t>
            </a:r>
            <a:endParaRPr lang="hu-HU" dirty="0" smtClean="0">
              <a:solidFill>
                <a:srgbClr val="0070C0"/>
              </a:solidFill>
              <a:latin typeface="Arial" panose="020B0604020202020204" pitchFamily="34" charset="0"/>
              <a:ea typeface="Calibri" panose="020F0502020204030204" pitchFamily="34" charset="0"/>
            </a:endParaRPr>
          </a:p>
          <a:p>
            <a:pPr lvl="1">
              <a:spcAft>
                <a:spcPts val="95"/>
              </a:spcAft>
            </a:pPr>
            <a:endParaRPr lang="hu-HU" dirty="0">
              <a:solidFill>
                <a:srgbClr val="0070C0"/>
              </a:solidFill>
              <a:latin typeface="Times New Roman" panose="02020603050405020304" pitchFamily="18" charset="0"/>
              <a:ea typeface="Calibri" panose="020F0502020204030204" pitchFamily="34" charset="0"/>
            </a:endParaRPr>
          </a:p>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akkor lesz eredményes, ha sikerélménnyel is párosul.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285183" y="1081518"/>
            <a:ext cx="8315607"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 gyakorlás, amely a </a:t>
            </a:r>
            <a:r>
              <a:rPr lang="hu-HU" b="1" dirty="0">
                <a:solidFill>
                  <a:srgbClr val="0070C0"/>
                </a:solidFill>
                <a:latin typeface="Arial" panose="020B0604020202020204" pitchFamily="34" charset="0"/>
                <a:ea typeface="Calibri" panose="020F0502020204030204" pitchFamily="34" charset="0"/>
              </a:rPr>
              <a:t>jártasságok és készségek </a:t>
            </a:r>
            <a:r>
              <a:rPr lang="hu-HU" dirty="0">
                <a:solidFill>
                  <a:srgbClr val="0070C0"/>
                </a:solidFill>
                <a:latin typeface="Arial" panose="020B0604020202020204" pitchFamily="34" charset="0"/>
                <a:ea typeface="Calibri" panose="020F0502020204030204" pitchFamily="34" charset="0"/>
              </a:rPr>
              <a:t>kialakítását teszi lehetővé, ezért a szakmai gyakorlatokon jelentős szerepe van. </a:t>
            </a:r>
            <a:endParaRPr lang="hu-HU" dirty="0">
              <a:solidFill>
                <a:srgbClr val="0070C0"/>
              </a:solidFill>
            </a:endParaRPr>
          </a:p>
        </p:txBody>
      </p:sp>
    </p:spTree>
    <p:extLst>
      <p:ext uri="{BB962C8B-B14F-4D97-AF65-F5344CB8AC3E}">
        <p14:creationId xmlns:p14="http://schemas.microsoft.com/office/powerpoint/2010/main" val="980220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4"/>
          <p:cNvSpPr txBox="1">
            <a:spLocks noChangeArrowheads="1"/>
          </p:cNvSpPr>
          <p:nvPr/>
        </p:nvSpPr>
        <p:spPr bwMode="auto">
          <a:xfrm>
            <a:off x="298763" y="328534"/>
            <a:ext cx="828392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lgn="ctr"/>
            <a:r>
              <a:rPr lang="hu-HU" sz="2500" dirty="0">
                <a:latin typeface="Arial" panose="020B0604020202020204" pitchFamily="34" charset="0"/>
                <a:cs typeface="Arial" panose="020B0604020202020204" pitchFamily="34" charset="0"/>
              </a:rPr>
              <a:t>A munkáltató foglalkozások </a:t>
            </a:r>
            <a:r>
              <a:rPr lang="hu-HU" sz="2500" dirty="0" smtClean="0">
                <a:latin typeface="Arial" panose="020B0604020202020204" pitchFamily="34" charset="0"/>
                <a:cs typeface="Arial" panose="020B0604020202020204" pitchFamily="34" charset="0"/>
              </a:rPr>
              <a:t>jelentősége </a:t>
            </a:r>
            <a:r>
              <a:rPr lang="hu-HU" sz="2500" b="0" dirty="0" smtClean="0">
                <a:latin typeface="Arial" panose="020B0604020202020204" pitchFamily="34" charset="0"/>
                <a:cs typeface="Arial" panose="020B0604020202020204" pitchFamily="34" charset="0"/>
              </a:rPr>
              <a:t>(III/2 tétel) </a:t>
            </a:r>
            <a:endParaRPr lang="hu-HU" sz="2500" b="0" dirty="0">
              <a:latin typeface="Arial" panose="020B0604020202020204" pitchFamily="34" charset="0"/>
              <a:cs typeface="Arial" panose="020B0604020202020204" pitchFamily="34" charset="0"/>
            </a:endParaRPr>
          </a:p>
        </p:txBody>
      </p:sp>
      <p:sp>
        <p:nvSpPr>
          <p:cNvPr id="21510" name="Text Box 6"/>
          <p:cNvSpPr txBox="1">
            <a:spLocks noChangeArrowheads="1"/>
          </p:cNvSpPr>
          <p:nvPr/>
        </p:nvSpPr>
        <p:spPr bwMode="auto">
          <a:xfrm>
            <a:off x="530941" y="2339082"/>
            <a:ext cx="8017850" cy="707886"/>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alkatrészek, </a:t>
            </a:r>
            <a:r>
              <a:rPr lang="hu-HU" altLang="hu-HU" b="0" dirty="0" smtClean="0"/>
              <a:t>illetve </a:t>
            </a:r>
            <a:r>
              <a:rPr lang="hu-HU" altLang="hu-HU" dirty="0" smtClean="0"/>
              <a:t>produktív termékek sorozatának</a:t>
            </a:r>
            <a:r>
              <a:rPr lang="hu-HU" altLang="hu-HU" b="0" dirty="0" smtClean="0"/>
              <a:t> révén jutnak a szükséges gyakorlati ismerethez </a:t>
            </a:r>
            <a:endParaRPr lang="hu-HU" altLang="hu-HU" b="0" dirty="0"/>
          </a:p>
        </p:txBody>
      </p:sp>
      <p:sp>
        <p:nvSpPr>
          <p:cNvPr id="21514" name="Text Box 10"/>
          <p:cNvSpPr txBox="1">
            <a:spLocks noChangeArrowheads="1"/>
          </p:cNvSpPr>
          <p:nvPr/>
        </p:nvSpPr>
        <p:spPr bwMode="auto">
          <a:xfrm>
            <a:off x="377455" y="3593422"/>
            <a:ext cx="287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eljárás formái</a:t>
            </a:r>
          </a:p>
        </p:txBody>
      </p:sp>
      <p:sp>
        <p:nvSpPr>
          <p:cNvPr id="21515" name="Text Box 11"/>
          <p:cNvSpPr txBox="1">
            <a:spLocks noChangeArrowheads="1"/>
          </p:cNvSpPr>
          <p:nvPr/>
        </p:nvSpPr>
        <p:spPr bwMode="auto">
          <a:xfrm>
            <a:off x="401711" y="4458075"/>
            <a:ext cx="5531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77800" indent="-177800">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dirty="0"/>
              <a:t>Egy adott tárgyon több művelet megtanítása, majd más tárgyakon újabb műveletek elsajátítása</a:t>
            </a:r>
          </a:p>
        </p:txBody>
      </p:sp>
      <p:sp>
        <p:nvSpPr>
          <p:cNvPr id="12" name="Text Box 18"/>
          <p:cNvSpPr txBox="1">
            <a:spLocks noChangeArrowheads="1"/>
          </p:cNvSpPr>
          <p:nvPr/>
        </p:nvSpPr>
        <p:spPr bwMode="auto">
          <a:xfrm>
            <a:off x="365333" y="5317646"/>
            <a:ext cx="8002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u="sng" dirty="0"/>
              <a:t>Többféle munkadarab elkészítése az egyszerűtől a nehezebbig,</a:t>
            </a:r>
            <a:r>
              <a:rPr lang="hu-HU" altLang="hu-HU" b="0" dirty="0"/>
              <a:t> ahol egy-egy fokozat csak egy-két új alapművelet elsajátítását követeli meg. </a:t>
            </a:r>
          </a:p>
        </p:txBody>
      </p:sp>
      <p:sp>
        <p:nvSpPr>
          <p:cNvPr id="2" name="Téglalap 1"/>
          <p:cNvSpPr/>
          <p:nvPr/>
        </p:nvSpPr>
        <p:spPr>
          <a:xfrm>
            <a:off x="501445" y="917310"/>
            <a:ext cx="8303342"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pedagógiai munka egyik fő célkitűzése, hogy aktivizálja a tanulókat </a:t>
            </a: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tanulási </a:t>
            </a:r>
            <a:r>
              <a:rPr lang="hu-HU" dirty="0" smtClean="0">
                <a:solidFill>
                  <a:srgbClr val="0070C0"/>
                </a:solidFill>
                <a:latin typeface="Arial" panose="020B0604020202020204" pitchFamily="34" charset="0"/>
                <a:ea typeface="Calibri" panose="020F0502020204030204" pitchFamily="34" charset="0"/>
              </a:rPr>
              <a:t>folyamatban.</a:t>
            </a:r>
            <a:endParaRPr lang="hu-HU" dirty="0">
              <a:solidFill>
                <a:srgbClr val="0070C0"/>
              </a:solidFill>
            </a:endParaRPr>
          </a:p>
        </p:txBody>
      </p:sp>
      <p:sp>
        <p:nvSpPr>
          <p:cNvPr id="3" name="Téglalap 2"/>
          <p:cNvSpPr/>
          <p:nvPr/>
        </p:nvSpPr>
        <p:spPr>
          <a:xfrm>
            <a:off x="501445" y="1586751"/>
            <a:ext cx="8052619"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munkáltató foglalkozások jellemzője, hogy szimulálja a termelő </a:t>
            </a:r>
            <a:r>
              <a:rPr lang="hu-HU" dirty="0" smtClean="0">
                <a:solidFill>
                  <a:srgbClr val="0070C0"/>
                </a:solidFill>
                <a:latin typeface="Arial" panose="020B0604020202020204" pitchFamily="34" charset="0"/>
                <a:ea typeface="Calibri" panose="020F0502020204030204" pitchFamily="34" charset="0"/>
              </a:rPr>
              <a:t>tevékenységet. Erre egy lehetőség a tárgyi eljárás módszer alkalmazása:</a:t>
            </a:r>
            <a:endParaRPr lang="hu-HU" dirty="0">
              <a:solidFill>
                <a:srgbClr val="0070C0"/>
              </a:solidFill>
            </a:endParaRPr>
          </a:p>
        </p:txBody>
      </p:sp>
      <p:pic>
        <p:nvPicPr>
          <p:cNvPr id="20" name="irc_mi" descr="http://www.nosalty.hu/files/nosalty_kepek/k421_img_4861_0.jpg"/>
          <p:cNvPicPr/>
          <p:nvPr/>
        </p:nvPicPr>
        <p:blipFill>
          <a:blip r:embed="rId2">
            <a:extLst>
              <a:ext uri="{28A0092B-C50C-407E-A947-70E740481C1C}">
                <a14:useLocalDpi xmlns:a14="http://schemas.microsoft.com/office/drawing/2010/main" val="0"/>
              </a:ext>
            </a:extLst>
          </a:blip>
          <a:srcRect/>
          <a:stretch>
            <a:fillRect/>
          </a:stretch>
        </p:blipFill>
        <p:spPr bwMode="auto">
          <a:xfrm>
            <a:off x="3720975" y="3095482"/>
            <a:ext cx="1892862" cy="1413143"/>
          </a:xfrm>
          <a:prstGeom prst="rect">
            <a:avLst/>
          </a:prstGeom>
          <a:noFill/>
          <a:ln>
            <a:noFill/>
          </a:ln>
        </p:spPr>
      </p:pic>
    </p:spTree>
    <p:extLst>
      <p:ext uri="{BB962C8B-B14F-4D97-AF65-F5344CB8AC3E}">
        <p14:creationId xmlns:p14="http://schemas.microsoft.com/office/powerpoint/2010/main" val="495733497"/>
      </p:ext>
    </p:extLst>
  </p:cSld>
  <p:clrMapOvr>
    <a:masterClrMapping/>
  </p:clrMapOvr>
  <p:transition spd="slow">
    <p:pull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37764"/>
          </a:xfrm>
        </p:spPr>
        <p:txBody>
          <a:bodyPr>
            <a:noAutofit/>
          </a:bodyPr>
          <a:lstStyle/>
          <a:p>
            <a:pPr algn="ctr"/>
            <a:r>
              <a:rPr lang="hu-HU" sz="2500" b="1" dirty="0">
                <a:solidFill>
                  <a:srgbClr val="0070C0"/>
                </a:solidFill>
                <a:latin typeface="Arial" panose="020B0604020202020204" pitchFamily="34" charset="0"/>
                <a:cs typeface="Arial" panose="020B0604020202020204" pitchFamily="34" charset="0"/>
              </a:rPr>
              <a:t>Célorientált munkavégzés jelentősége </a:t>
            </a:r>
            <a:r>
              <a:rPr lang="hu-HU" sz="2500" b="1" dirty="0" smtClean="0">
                <a:solidFill>
                  <a:srgbClr val="0070C0"/>
                </a:solidFill>
                <a:latin typeface="Arial" panose="020B0604020202020204" pitchFamily="34" charset="0"/>
                <a:cs typeface="Arial" panose="020B0604020202020204" pitchFamily="34" charset="0"/>
              </a:rPr>
              <a:t> a képzésben </a:t>
            </a:r>
            <a:r>
              <a:rPr lang="hu-HU" sz="2500" dirty="0" smtClean="0">
                <a:solidFill>
                  <a:srgbClr val="0070C0"/>
                </a:solidFill>
                <a:latin typeface="Arial" panose="020B0604020202020204" pitchFamily="34" charset="0"/>
                <a:cs typeface="Arial" panose="020B0604020202020204" pitchFamily="34" charset="0"/>
              </a:rPr>
              <a:t>(III/3.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470104" y="2136619"/>
            <a:ext cx="7921625" cy="701675"/>
          </a:xfrm>
          <a:prstGeom prst="rect">
            <a:avLst/>
          </a:prstGeom>
          <a:noFill/>
          <a:ln w="28575"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t>
            </a:r>
            <a:r>
              <a:rPr lang="hu-HU" altLang="hu-HU" dirty="0"/>
              <a:t>egy-egy alapműveletet gyakorolnak </a:t>
            </a:r>
            <a:r>
              <a:rPr lang="hu-HU" altLang="hu-HU" b="0" dirty="0"/>
              <a:t>a kívánt jártasságok és készségek kialakulásáig. </a:t>
            </a:r>
            <a:r>
              <a:rPr lang="hu-HU" altLang="hu-HU" b="0" dirty="0" smtClean="0"/>
              <a:t>Erre jó módszer a </a:t>
            </a:r>
            <a:r>
              <a:rPr lang="hu-HU" altLang="hu-HU" dirty="0" smtClean="0"/>
              <a:t>műveleti eljárás alkalmazása</a:t>
            </a:r>
            <a:r>
              <a:rPr lang="hu-HU" altLang="hu-HU" b="0" dirty="0" smtClean="0"/>
              <a:t>:</a:t>
            </a:r>
            <a:endParaRPr lang="hu-HU" altLang="hu-HU" b="0" dirty="0"/>
          </a:p>
        </p:txBody>
      </p:sp>
      <p:sp>
        <p:nvSpPr>
          <p:cNvPr id="5" name="Text Box 8"/>
          <p:cNvSpPr txBox="1">
            <a:spLocks noChangeArrowheads="1"/>
          </p:cNvSpPr>
          <p:nvPr/>
        </p:nvSpPr>
        <p:spPr bwMode="auto">
          <a:xfrm>
            <a:off x="128484" y="3032740"/>
            <a:ext cx="3421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műveleti eljárás formái:</a:t>
            </a:r>
          </a:p>
        </p:txBody>
      </p:sp>
      <p:sp>
        <p:nvSpPr>
          <p:cNvPr id="6" name="Text Box 22"/>
          <p:cNvSpPr txBox="1">
            <a:spLocks noChangeArrowheads="1"/>
          </p:cNvSpPr>
          <p:nvPr/>
        </p:nvSpPr>
        <p:spPr bwMode="auto">
          <a:xfrm>
            <a:off x="4854729" y="2903999"/>
            <a:ext cx="41417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Hogyan valósítható meg a műveleti eljárás ennél a munkadarabnál?</a:t>
            </a:r>
          </a:p>
        </p:txBody>
      </p:sp>
      <p:sp>
        <p:nvSpPr>
          <p:cNvPr id="7" name="Text Box 9"/>
          <p:cNvSpPr txBox="1">
            <a:spLocks noChangeArrowheads="1"/>
          </p:cNvSpPr>
          <p:nvPr/>
        </p:nvSpPr>
        <p:spPr bwMode="auto">
          <a:xfrm>
            <a:off x="191729" y="3603575"/>
            <a:ext cx="54274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egy munkadarabon </a:t>
            </a:r>
            <a:r>
              <a:rPr lang="hu-HU" altLang="hu-HU" sz="1800" dirty="0">
                <a:latin typeface="Arial" panose="020B0604020202020204" pitchFamily="34" charset="0"/>
                <a:cs typeface="Arial" panose="020B0604020202020204" pitchFamily="34" charset="0"/>
              </a:rPr>
              <a:t>(improduktív munkában</a:t>
            </a:r>
            <a:r>
              <a:rPr lang="hu-HU" altLang="hu-HU" sz="1800" b="0" dirty="0">
                <a:latin typeface="Arial" panose="020B0604020202020204" pitchFamily="34" charset="0"/>
                <a:cs typeface="Arial" panose="020B0604020202020204" pitchFamily="34" charset="0"/>
              </a:rPr>
              <a:t>) gyakorolnak egy munkaműveletet a </a:t>
            </a:r>
            <a:r>
              <a:rPr lang="hu-HU" altLang="hu-HU" sz="1800" dirty="0">
                <a:latin typeface="Arial" panose="020B0604020202020204" pitchFamily="34" charset="0"/>
                <a:cs typeface="Arial" panose="020B0604020202020204" pitchFamily="34" charset="0"/>
              </a:rPr>
              <a:t>magas </a:t>
            </a:r>
            <a:r>
              <a:rPr lang="hu-HU" altLang="hu-HU" sz="1800" dirty="0" smtClean="0">
                <a:latin typeface="Arial" panose="020B0604020202020204" pitchFamily="34" charset="0"/>
                <a:cs typeface="Arial" panose="020B0604020202020204" pitchFamily="34" charset="0"/>
              </a:rPr>
              <a:t>begyakorlottság </a:t>
            </a:r>
            <a:r>
              <a:rPr lang="hu-HU" altLang="hu-HU" sz="1800" dirty="0">
                <a:latin typeface="Arial" panose="020B0604020202020204" pitchFamily="34" charset="0"/>
                <a:cs typeface="Arial" panose="020B0604020202020204" pitchFamily="34" charset="0"/>
              </a:rPr>
              <a:t>fokig</a:t>
            </a:r>
            <a:r>
              <a:rPr lang="hu-HU" altLang="hu-HU" sz="1800" b="0" dirty="0">
                <a:latin typeface="Arial" panose="020B0604020202020204" pitchFamily="34" charset="0"/>
                <a:cs typeface="Arial" panose="020B0604020202020204" pitchFamily="34" charset="0"/>
              </a:rPr>
              <a:t>. </a:t>
            </a:r>
          </a:p>
        </p:txBody>
      </p:sp>
      <p:sp>
        <p:nvSpPr>
          <p:cNvPr id="8" name="Text Box 11"/>
          <p:cNvSpPr txBox="1">
            <a:spLocks noChangeArrowheads="1"/>
          </p:cNvSpPr>
          <p:nvPr/>
        </p:nvSpPr>
        <p:spPr bwMode="auto">
          <a:xfrm>
            <a:off x="117987" y="4756816"/>
            <a:ext cx="60468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a:t>
            </a:r>
            <a:r>
              <a:rPr lang="hu-HU" altLang="hu-HU" sz="1800" dirty="0">
                <a:latin typeface="Arial" panose="020B0604020202020204" pitchFamily="34" charset="0"/>
                <a:cs typeface="Arial" panose="020B0604020202020204" pitchFamily="34" charset="0"/>
              </a:rPr>
              <a:t>produktív termékeken egy-egy alapműveletet </a:t>
            </a:r>
            <a:r>
              <a:rPr lang="hu-HU" altLang="hu-HU" sz="1800" b="0" dirty="0">
                <a:latin typeface="Arial" panose="020B0604020202020204" pitchFamily="34" charset="0"/>
                <a:cs typeface="Arial" panose="020B0604020202020204" pitchFamily="34" charset="0"/>
              </a:rPr>
              <a:t>gyakorolnak, a következő műveletet egy félretett és újra elővett félkész terméken folytatják. </a:t>
            </a:r>
          </a:p>
        </p:txBody>
      </p:sp>
      <p:sp>
        <p:nvSpPr>
          <p:cNvPr id="9" name="Text Box 12"/>
          <p:cNvSpPr txBox="1">
            <a:spLocks noChangeArrowheads="1"/>
          </p:cNvSpPr>
          <p:nvPr/>
        </p:nvSpPr>
        <p:spPr bwMode="auto">
          <a:xfrm>
            <a:off x="130431" y="5806820"/>
            <a:ext cx="78336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Szalagszerű termelésben az </a:t>
            </a:r>
            <a:r>
              <a:rPr lang="hu-HU" altLang="hu-HU" sz="1800" dirty="0">
                <a:latin typeface="Arial" panose="020B0604020202020204" pitchFamily="34" charset="0"/>
                <a:cs typeface="Arial" panose="020B0604020202020204" pitchFamily="34" charset="0"/>
              </a:rPr>
              <a:t>alapműveleteket egymás után</a:t>
            </a:r>
            <a:r>
              <a:rPr lang="hu-HU" altLang="hu-HU" sz="1800" b="0" dirty="0">
                <a:latin typeface="Arial" panose="020B0604020202020204" pitchFamily="34" charset="0"/>
                <a:cs typeface="Arial" panose="020B0604020202020204" pitchFamily="34" charset="0"/>
              </a:rPr>
              <a:t>, a készség szintjéig begyakorolják (a tanulók előre elkészített forgatókönyv szerint cserélnek helyet a technológiai folyamatban). </a:t>
            </a:r>
          </a:p>
        </p:txBody>
      </p:sp>
      <p:sp>
        <p:nvSpPr>
          <p:cNvPr id="13" name="Téglalap 12"/>
          <p:cNvSpPr/>
          <p:nvPr/>
        </p:nvSpPr>
        <p:spPr>
          <a:xfrm>
            <a:off x="383459" y="1082761"/>
            <a:ext cx="8495070" cy="923330"/>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Az eredményesség a </a:t>
            </a:r>
            <a:r>
              <a:rPr lang="hu-HU" dirty="0">
                <a:solidFill>
                  <a:srgbClr val="0070C0"/>
                </a:solidFill>
                <a:latin typeface="Arial" panose="020B0604020202020204" pitchFamily="34" charset="0"/>
                <a:ea typeface="Calibri" panose="020F0502020204030204" pitchFamily="34" charset="0"/>
              </a:rPr>
              <a:t>munkaerőpiacon </a:t>
            </a:r>
            <a:r>
              <a:rPr lang="hu-HU" dirty="0" smtClean="0">
                <a:solidFill>
                  <a:srgbClr val="0070C0"/>
                </a:solidFill>
                <a:latin typeface="Arial" panose="020B0604020202020204" pitchFamily="34" charset="0"/>
                <a:ea typeface="Calibri" panose="020F0502020204030204" pitchFamily="34" charset="0"/>
              </a:rPr>
              <a:t>attól függ, </a:t>
            </a:r>
            <a:r>
              <a:rPr lang="hu-HU" dirty="0">
                <a:solidFill>
                  <a:srgbClr val="0070C0"/>
                </a:solidFill>
                <a:latin typeface="Arial" panose="020B0604020202020204" pitchFamily="34" charset="0"/>
                <a:ea typeface="Calibri" panose="020F0502020204030204" pitchFamily="34" charset="0"/>
              </a:rPr>
              <a:t>hogy </a:t>
            </a:r>
            <a:r>
              <a:rPr lang="hu-HU" dirty="0" smtClean="0">
                <a:solidFill>
                  <a:srgbClr val="0070C0"/>
                </a:solidFill>
                <a:latin typeface="Arial" panose="020B0604020202020204" pitchFamily="34" charset="0"/>
                <a:ea typeface="Calibri" panose="020F0502020204030204" pitchFamily="34" charset="0"/>
              </a:rPr>
              <a:t>a tanuló megtanulta-e </a:t>
            </a:r>
            <a:r>
              <a:rPr lang="hu-HU" dirty="0">
                <a:solidFill>
                  <a:srgbClr val="0070C0"/>
                </a:solidFill>
                <a:latin typeface="Arial" panose="020B0604020202020204" pitchFamily="34" charset="0"/>
                <a:ea typeface="Calibri" panose="020F0502020204030204" pitchFamily="34" charset="0"/>
              </a:rPr>
              <a:t>a </a:t>
            </a:r>
            <a:r>
              <a:rPr lang="hu-HU" i="1" dirty="0">
                <a:solidFill>
                  <a:srgbClr val="0070C0"/>
                </a:solidFill>
                <a:latin typeface="Arial" panose="020B0604020202020204" pitchFamily="34" charset="0"/>
                <a:ea typeface="Calibri" panose="020F0502020204030204" pitchFamily="34" charset="0"/>
              </a:rPr>
              <a:t>célok figyelembevételét </a:t>
            </a:r>
            <a:r>
              <a:rPr lang="hu-HU" dirty="0">
                <a:solidFill>
                  <a:srgbClr val="0070C0"/>
                </a:solidFill>
                <a:latin typeface="Arial" panose="020B0604020202020204" pitchFamily="34" charset="0"/>
                <a:ea typeface="Calibri" panose="020F0502020204030204" pitchFamily="34" charset="0"/>
              </a:rPr>
              <a:t>egy adott feladathoz </a:t>
            </a:r>
            <a:r>
              <a:rPr lang="hu-HU" dirty="0" smtClean="0">
                <a:solidFill>
                  <a:srgbClr val="0070C0"/>
                </a:solidFill>
                <a:latin typeface="Arial" panose="020B0604020202020204" pitchFamily="34" charset="0"/>
                <a:ea typeface="Calibri" panose="020F0502020204030204" pitchFamily="34" charset="0"/>
              </a:rPr>
              <a:t>kapcsolódóan, és elsajátította a szükséges kompetenciákat.</a:t>
            </a:r>
            <a:endParaRPr lang="hu-HU" dirty="0">
              <a:solidFill>
                <a:srgbClr val="0070C0"/>
              </a:solidFill>
            </a:endParaRPr>
          </a:p>
        </p:txBody>
      </p:sp>
      <p:pic>
        <p:nvPicPr>
          <p:cNvPr id="11" name="Kép 10" descr="https://encrypted-tbn0.gstatic.com/images?q=tbn:ANd9GcR1nsYBUHb0cJjU7wrfZP4WAC8zzwtDPEo5ubtw57H_59YX-djn"/>
          <p:cNvPicPr/>
          <p:nvPr/>
        </p:nvPicPr>
        <p:blipFill>
          <a:blip r:embed="rId3">
            <a:extLst>
              <a:ext uri="{28A0092B-C50C-407E-A947-70E740481C1C}">
                <a14:useLocalDpi xmlns:a14="http://schemas.microsoft.com/office/drawing/2010/main" val="0"/>
              </a:ext>
            </a:extLst>
          </a:blip>
          <a:srcRect/>
          <a:stretch>
            <a:fillRect/>
          </a:stretch>
        </p:blipFill>
        <p:spPr bwMode="auto">
          <a:xfrm>
            <a:off x="7831247" y="5094320"/>
            <a:ext cx="1110012" cy="944343"/>
          </a:xfrm>
          <a:prstGeom prst="rect">
            <a:avLst/>
          </a:prstGeom>
          <a:noFill/>
          <a:ln>
            <a:noFill/>
          </a:ln>
        </p:spPr>
      </p:pic>
      <p:pic>
        <p:nvPicPr>
          <p:cNvPr id="14" name="Picture 4" descr="https://encrypted-tbn3.gstatic.com/images?q=tbn:ANd9GcTY82MPXs5djFqhhXrMalt8Dh2GFdpVZZ47TcKQG2-P1p3vZ6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563" y="3644412"/>
            <a:ext cx="2058871" cy="137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ppt_w/2"/>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ppt_x</p:attrName>
                                        </p:attrNameLst>
                                      </p:cBhvr>
                                      <p:tavLst>
                                        <p:tav tm="0">
                                          <p:val>
                                            <p:strVal val="#ppt_x-#ppt_w/2"/>
                                          </p:val>
                                        </p:tav>
                                        <p:tav tm="100000">
                                          <p:val>
                                            <p:strVal val="#ppt_x"/>
                                          </p:val>
                                        </p:tav>
                                      </p:tavLst>
                                    </p:anim>
                                    <p:anim calcmode="lin" valueType="num">
                                      <p:cBhvr>
                                        <p:cTn id="30" dur="500" fill="hold"/>
                                        <p:tgtEl>
                                          <p:spTgt spid="7"/>
                                        </p:tgtEl>
                                        <p:attrNameLst>
                                          <p:attrName>ppt_y</p:attrName>
                                        </p:attrNameLst>
                                      </p:cBhvr>
                                      <p:tavLst>
                                        <p:tav tm="0">
                                          <p:val>
                                            <p:strVal val="#ppt_y"/>
                                          </p:val>
                                        </p:tav>
                                        <p:tav tm="100000">
                                          <p:val>
                                            <p:strVal val="#ppt_y"/>
                                          </p:val>
                                        </p:tav>
                                      </p:tavLst>
                                    </p:anim>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ppt_x</p:attrName>
                                        </p:attrNameLst>
                                      </p:cBhvr>
                                      <p:tavLst>
                                        <p:tav tm="0">
                                          <p:val>
                                            <p:strVal val="#ppt_x-#ppt_w/2"/>
                                          </p:val>
                                        </p:tav>
                                        <p:tav tm="100000">
                                          <p:val>
                                            <p:strVal val="#ppt_x"/>
                                          </p:val>
                                        </p:tav>
                                      </p:tavLst>
                                    </p:anim>
                                    <p:anim calcmode="lin" valueType="num">
                                      <p:cBhvr>
                                        <p:cTn id="38" dur="500" fill="hold"/>
                                        <p:tgtEl>
                                          <p:spTgt spid="8"/>
                                        </p:tgtEl>
                                        <p:attrNameLst>
                                          <p:attrName>ppt_y</p:attrName>
                                        </p:attrNameLst>
                                      </p:cBhvr>
                                      <p:tavLst>
                                        <p:tav tm="0">
                                          <p:val>
                                            <p:strVal val="#ppt_y"/>
                                          </p:val>
                                        </p:tav>
                                        <p:tav tm="100000">
                                          <p:val>
                                            <p:strVal val="#ppt_y"/>
                                          </p:val>
                                        </p:tav>
                                      </p:tavLst>
                                    </p:anim>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ppt_x</p:attrName>
                                        </p:attrNameLst>
                                      </p:cBhvr>
                                      <p:tavLst>
                                        <p:tav tm="0">
                                          <p:val>
                                            <p:strVal val="#ppt_x-#ppt_w/2"/>
                                          </p:val>
                                        </p:tav>
                                        <p:tav tm="100000">
                                          <p:val>
                                            <p:strVal val="#ppt_x"/>
                                          </p:val>
                                        </p:tav>
                                      </p:tavLst>
                                    </p:anim>
                                    <p:anim calcmode="lin" valueType="num">
                                      <p:cBhvr>
                                        <p:cTn id="46" dur="500" fill="hold"/>
                                        <p:tgtEl>
                                          <p:spTgt spid="9"/>
                                        </p:tgtEl>
                                        <p:attrNameLst>
                                          <p:attrName>ppt_y</p:attrName>
                                        </p:attrNameLst>
                                      </p:cBhvr>
                                      <p:tavLst>
                                        <p:tav tm="0">
                                          <p:val>
                                            <p:strVal val="#ppt_y"/>
                                          </p:val>
                                        </p:tav>
                                        <p:tav tm="100000">
                                          <p:val>
                                            <p:strVal val="#ppt_y"/>
                                          </p:val>
                                        </p:tav>
                                      </p:tavLst>
                                    </p:anim>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90280"/>
          </a:xfrm>
        </p:spPr>
        <p:txBody>
          <a:bodyPr>
            <a:normAutofit fontScale="90000"/>
          </a:bodyPr>
          <a:lstStyle/>
          <a:p>
            <a:r>
              <a:rPr lang="hu-HU" sz="2500" b="1" dirty="0">
                <a:solidFill>
                  <a:srgbClr val="0070C0"/>
                </a:solidFill>
                <a:latin typeface="Arial" panose="020B0604020202020204" pitchFamily="34" charset="0"/>
                <a:cs typeface="Arial" panose="020B0604020202020204" pitchFamily="34" charset="0"/>
              </a:rPr>
              <a:t>A munkavégzés önállóságának jelentősége </a:t>
            </a:r>
            <a:r>
              <a:rPr lang="hu-HU" sz="2500" dirty="0" smtClean="0">
                <a:solidFill>
                  <a:srgbClr val="0070C0"/>
                </a:solidFill>
                <a:latin typeface="Arial" panose="020B0604020202020204" pitchFamily="34" charset="0"/>
                <a:cs typeface="Arial" panose="020B0604020202020204" pitchFamily="34" charset="0"/>
              </a:rPr>
              <a:t>(III/5.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851156" y="2357848"/>
            <a:ext cx="8101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és a műveleti eljárás kombinált alkalmazása</a:t>
            </a:r>
            <a:r>
              <a:rPr lang="hu-HU" altLang="hu-HU" dirty="0"/>
              <a:t>. </a:t>
            </a:r>
            <a:r>
              <a:rPr lang="hu-HU" altLang="hu-HU" b="0" dirty="0"/>
              <a:t>Az alapműveletek gyakorlását munkafeladatok elvégzésével kapcsoljuk össze</a:t>
            </a:r>
            <a:r>
              <a:rPr lang="hu-HU" altLang="hu-HU" b="0" i="1" dirty="0"/>
              <a:t>.</a:t>
            </a:r>
          </a:p>
        </p:txBody>
      </p:sp>
      <p:sp>
        <p:nvSpPr>
          <p:cNvPr id="5" name="Text Box 8"/>
          <p:cNvSpPr txBox="1">
            <a:spLocks noChangeArrowheads="1"/>
          </p:cNvSpPr>
          <p:nvPr/>
        </p:nvSpPr>
        <p:spPr bwMode="auto">
          <a:xfrm>
            <a:off x="762666" y="3184218"/>
            <a:ext cx="81010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gyakorlatban legtöbbször úgy alkalmazzák, hogy több alapművelet (M1, M2, M3, stb.) tanulása után valamilyen komplex munkafeladatot, tárgyat (T1, T2, stb.) készítenek a tanulók. </a:t>
            </a:r>
          </a:p>
        </p:txBody>
      </p:sp>
      <p:sp>
        <p:nvSpPr>
          <p:cNvPr id="6" name="Text Box 9"/>
          <p:cNvSpPr txBox="1">
            <a:spLocks noChangeArrowheads="1"/>
          </p:cNvSpPr>
          <p:nvPr/>
        </p:nvSpPr>
        <p:spPr bwMode="auto">
          <a:xfrm>
            <a:off x="836409" y="4278465"/>
            <a:ext cx="6300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M1 </a:t>
            </a:r>
            <a:r>
              <a:rPr lang="hu-HU" altLang="hu-HU" dirty="0">
                <a:sym typeface="Symbol" panose="05050102010706020507" pitchFamily="18" charset="2"/>
              </a:rPr>
              <a:t></a:t>
            </a:r>
            <a:r>
              <a:rPr lang="hu-HU" altLang="hu-HU" dirty="0"/>
              <a:t> M2 </a:t>
            </a:r>
            <a:r>
              <a:rPr lang="hu-HU" altLang="hu-HU" dirty="0">
                <a:sym typeface="Symbol" panose="05050102010706020507" pitchFamily="18" charset="2"/>
              </a:rPr>
              <a:t></a:t>
            </a:r>
            <a:r>
              <a:rPr lang="hu-HU" altLang="hu-HU" dirty="0"/>
              <a:t> M3 </a:t>
            </a:r>
            <a:r>
              <a:rPr lang="hu-HU" altLang="hu-HU" dirty="0">
                <a:sym typeface="Symbol" panose="05050102010706020507" pitchFamily="18" charset="2"/>
              </a:rPr>
              <a:t></a:t>
            </a:r>
            <a:r>
              <a:rPr lang="hu-HU" altLang="hu-HU" dirty="0"/>
              <a:t> T1 </a:t>
            </a:r>
            <a:r>
              <a:rPr lang="hu-HU" altLang="hu-HU" dirty="0">
                <a:sym typeface="Symbol" panose="05050102010706020507" pitchFamily="18" charset="2"/>
              </a:rPr>
              <a:t></a:t>
            </a:r>
            <a:r>
              <a:rPr lang="hu-HU" altLang="hu-HU" dirty="0"/>
              <a:t> M4 </a:t>
            </a:r>
            <a:r>
              <a:rPr lang="hu-HU" altLang="hu-HU" dirty="0">
                <a:sym typeface="Symbol" panose="05050102010706020507" pitchFamily="18" charset="2"/>
              </a:rPr>
              <a:t></a:t>
            </a:r>
            <a:r>
              <a:rPr lang="hu-HU" altLang="hu-HU" dirty="0"/>
              <a:t> M5 </a:t>
            </a:r>
            <a:r>
              <a:rPr lang="hu-HU" altLang="hu-HU" dirty="0">
                <a:sym typeface="Symbol" panose="05050102010706020507" pitchFamily="18" charset="2"/>
              </a:rPr>
              <a:t></a:t>
            </a:r>
            <a:r>
              <a:rPr lang="hu-HU" altLang="hu-HU" dirty="0"/>
              <a:t> M6 </a:t>
            </a:r>
            <a:r>
              <a:rPr lang="hu-HU" altLang="hu-HU" dirty="0">
                <a:sym typeface="Symbol" panose="05050102010706020507" pitchFamily="18" charset="2"/>
              </a:rPr>
              <a:t></a:t>
            </a:r>
            <a:r>
              <a:rPr lang="hu-HU" altLang="hu-HU" dirty="0"/>
              <a:t> T2 </a:t>
            </a:r>
            <a:r>
              <a:rPr lang="hu-HU" altLang="hu-HU" dirty="0">
                <a:sym typeface="Symbol" panose="05050102010706020507" pitchFamily="18" charset="2"/>
              </a:rPr>
              <a:t></a:t>
            </a:r>
            <a:r>
              <a:rPr lang="hu-HU" altLang="hu-HU" dirty="0"/>
              <a:t> …</a:t>
            </a:r>
          </a:p>
        </p:txBody>
      </p:sp>
      <p:sp>
        <p:nvSpPr>
          <p:cNvPr id="11" name="Téglalap 10"/>
          <p:cNvSpPr/>
          <p:nvPr/>
        </p:nvSpPr>
        <p:spPr>
          <a:xfrm>
            <a:off x="781664" y="873064"/>
            <a:ext cx="7890388" cy="646331"/>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megtanult munkafolyamat vagy </a:t>
            </a:r>
            <a:r>
              <a:rPr lang="hu-HU" b="1" dirty="0">
                <a:solidFill>
                  <a:srgbClr val="0070C0"/>
                </a:solidFill>
                <a:latin typeface="Arial" panose="020B0604020202020204" pitchFamily="34" charset="0"/>
                <a:ea typeface="Calibri" panose="020F0502020204030204" pitchFamily="34" charset="0"/>
              </a:rPr>
              <a:t>művelet önálló elvégzése </a:t>
            </a:r>
            <a:r>
              <a:rPr lang="hu-HU" dirty="0">
                <a:solidFill>
                  <a:srgbClr val="0070C0"/>
                </a:solidFill>
                <a:latin typeface="Arial" panose="020B0604020202020204" pitchFamily="34" charset="0"/>
                <a:ea typeface="Calibri" panose="020F0502020204030204" pitchFamily="34" charset="0"/>
              </a:rPr>
              <a:t>egyéni munkaformában </a:t>
            </a:r>
            <a:r>
              <a:rPr lang="hu-HU" b="1" dirty="0">
                <a:solidFill>
                  <a:srgbClr val="0070C0"/>
                </a:solidFill>
                <a:latin typeface="Arial" panose="020B0604020202020204" pitchFamily="34" charset="0"/>
                <a:ea typeface="Calibri" panose="020F0502020204030204" pitchFamily="34" charset="0"/>
              </a:rPr>
              <a:t>sikerélményhez juttatja a tanulót</a:t>
            </a:r>
            <a:r>
              <a:rPr lang="hu-HU" dirty="0">
                <a:solidFill>
                  <a:srgbClr val="0070C0"/>
                </a:solidFill>
                <a:latin typeface="Arial" panose="020B0604020202020204" pitchFamily="34" charset="0"/>
                <a:ea typeface="Calibri" panose="020F0502020204030204" pitchFamily="34" charset="0"/>
              </a:rPr>
              <a:t>. </a:t>
            </a:r>
            <a:endParaRPr lang="hu-HU" dirty="0">
              <a:solidFill>
                <a:srgbClr val="0070C0"/>
              </a:solidFill>
            </a:endParaRPr>
          </a:p>
        </p:txBody>
      </p:sp>
      <p:sp>
        <p:nvSpPr>
          <p:cNvPr id="12" name="Téglalap 11"/>
          <p:cNvSpPr/>
          <p:nvPr/>
        </p:nvSpPr>
        <p:spPr>
          <a:xfrm>
            <a:off x="870154" y="1572003"/>
            <a:ext cx="7669162"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Az </a:t>
            </a:r>
            <a:r>
              <a:rPr lang="hu-HU" b="1" i="1" dirty="0">
                <a:solidFill>
                  <a:srgbClr val="0070C0"/>
                </a:solidFill>
                <a:latin typeface="Arial" panose="020B0604020202020204" pitchFamily="34" charset="0"/>
                <a:ea typeface="Calibri" panose="020F0502020204030204" pitchFamily="34" charset="0"/>
              </a:rPr>
              <a:t>önállóság </a:t>
            </a:r>
            <a:r>
              <a:rPr lang="hu-HU" b="1" dirty="0" smtClean="0">
                <a:solidFill>
                  <a:srgbClr val="0070C0"/>
                </a:solidFill>
                <a:latin typeface="Arial" panose="020B0604020202020204" pitchFamily="34" charset="0"/>
                <a:ea typeface="Calibri" panose="020F0502020204030204" pitchFamily="34" charset="0"/>
              </a:rPr>
              <a:t>mértékét </a:t>
            </a:r>
            <a:r>
              <a:rPr lang="hu-HU" dirty="0" smtClean="0">
                <a:solidFill>
                  <a:srgbClr val="0070C0"/>
                </a:solidFill>
                <a:latin typeface="Arial" panose="020B0604020202020204" pitchFamily="34" charset="0"/>
                <a:ea typeface="Calibri" panose="020F0502020204030204" pitchFamily="34" charset="0"/>
              </a:rPr>
              <a:t>meghatározza </a:t>
            </a:r>
            <a:r>
              <a:rPr lang="hu-HU" dirty="0">
                <a:solidFill>
                  <a:srgbClr val="0070C0"/>
                </a:solidFill>
                <a:latin typeface="Arial" panose="020B0604020202020204" pitchFamily="34" charset="0"/>
                <a:ea typeface="Calibri" panose="020F0502020204030204" pitchFamily="34" charset="0"/>
              </a:rPr>
              <a:t>a </a:t>
            </a:r>
            <a:r>
              <a:rPr lang="hu-HU" b="1" dirty="0">
                <a:solidFill>
                  <a:srgbClr val="0070C0"/>
                </a:solidFill>
                <a:latin typeface="Arial" panose="020B0604020202020204" pitchFamily="34" charset="0"/>
                <a:ea typeface="Calibri" panose="020F0502020204030204" pitchFamily="34" charset="0"/>
              </a:rPr>
              <a:t>pontos, precíz </a:t>
            </a:r>
            <a:r>
              <a:rPr lang="hu-HU" b="1" dirty="0" smtClean="0">
                <a:solidFill>
                  <a:srgbClr val="0070C0"/>
                </a:solidFill>
                <a:latin typeface="Arial" panose="020B0604020202020204" pitchFamily="34" charset="0"/>
                <a:ea typeface="Calibri" panose="020F0502020204030204" pitchFamily="34" charset="0"/>
              </a:rPr>
              <a:t>munkavégzés</a:t>
            </a:r>
            <a:r>
              <a:rPr lang="hu-HU" dirty="0">
                <a:solidFill>
                  <a:srgbClr val="0070C0"/>
                </a:solidFill>
                <a:latin typeface="Arial" panose="020B0604020202020204" pitchFamily="34" charset="0"/>
                <a:ea typeface="Calibri" panose="020F0502020204030204" pitchFamily="34" charset="0"/>
              </a:rPr>
              <a:t>!</a:t>
            </a:r>
            <a:r>
              <a:rPr lang="hu-HU" dirty="0" smtClean="0">
                <a:solidFill>
                  <a:srgbClr val="0070C0"/>
                </a:solidFill>
                <a:latin typeface="Arial" panose="020B0604020202020204" pitchFamily="34" charset="0"/>
                <a:ea typeface="Calibri" panose="020F0502020204030204" pitchFamily="34" charset="0"/>
              </a:rPr>
              <a:t> Ennek elsajátításához segít,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altLang="hu-HU" b="1" u="sng" dirty="0" smtClean="0">
                <a:solidFill>
                  <a:srgbClr val="0070C0"/>
                </a:solidFill>
                <a:latin typeface="Arial" panose="020B0604020202020204" pitchFamily="34" charset="0"/>
                <a:cs typeface="Arial" panose="020B0604020202020204" pitchFamily="34" charset="0"/>
              </a:rPr>
              <a:t>műveleti </a:t>
            </a:r>
            <a:r>
              <a:rPr lang="hu-HU" altLang="hu-HU" b="1" u="sng" dirty="0">
                <a:solidFill>
                  <a:srgbClr val="0070C0"/>
                </a:solidFill>
                <a:latin typeface="Arial" panose="020B0604020202020204" pitchFamily="34" charset="0"/>
                <a:cs typeface="Arial" panose="020B0604020202020204" pitchFamily="34" charset="0"/>
              </a:rPr>
              <a:t>komplex </a:t>
            </a:r>
            <a:r>
              <a:rPr lang="hu-HU" altLang="hu-HU" b="1" u="sng" dirty="0" smtClean="0">
                <a:solidFill>
                  <a:srgbClr val="0070C0"/>
                </a:solidFill>
                <a:latin typeface="Arial" panose="020B0604020202020204" pitchFamily="34" charset="0"/>
                <a:cs typeface="Arial" panose="020B0604020202020204" pitchFamily="34" charset="0"/>
              </a:rPr>
              <a:t>eljárás </a:t>
            </a:r>
            <a:r>
              <a:rPr lang="hu-HU" altLang="hu-HU" b="1" dirty="0" smtClean="0">
                <a:solidFill>
                  <a:srgbClr val="0070C0"/>
                </a:solidFill>
                <a:latin typeface="Arial" panose="020B0604020202020204" pitchFamily="34" charset="0"/>
                <a:cs typeface="Arial" panose="020B0604020202020204" pitchFamily="34" charset="0"/>
              </a:rPr>
              <a:t>alkalmazása</a:t>
            </a:r>
            <a:endParaRPr lang="hu-HU" altLang="hu-HU" b="1" dirty="0">
              <a:solidFill>
                <a:srgbClr val="0070C0"/>
              </a:solidFill>
              <a:latin typeface="Arial" panose="020B0604020202020204" pitchFamily="34" charset="0"/>
              <a:cs typeface="Arial" panose="020B0604020202020204" pitchFamily="34" charset="0"/>
            </a:endParaRPr>
          </a:p>
        </p:txBody>
      </p:sp>
      <p:cxnSp>
        <p:nvCxnSpPr>
          <p:cNvPr id="14" name="Egyenes összekötő nyíllal 13"/>
          <p:cNvCxnSpPr/>
          <p:nvPr/>
        </p:nvCxnSpPr>
        <p:spPr>
          <a:xfrm flipH="1">
            <a:off x="4970352" y="2199992"/>
            <a:ext cx="135802" cy="2534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Kép 14" descr="https://encrypted-tbn0.gstatic.com/images?q=tbn:ANd9GcS4-r7pVCBg_NokpfJa-UYVe8fRqb3Kta1H5udRJXXm7NbeCyDHyA"/>
          <p:cNvPicPr/>
          <p:nvPr/>
        </p:nvPicPr>
        <p:blipFill>
          <a:blip r:embed="rId2">
            <a:extLst>
              <a:ext uri="{28A0092B-C50C-407E-A947-70E740481C1C}">
                <a14:useLocalDpi xmlns:a14="http://schemas.microsoft.com/office/drawing/2010/main" val="0"/>
              </a:ext>
            </a:extLst>
          </a:blip>
          <a:srcRect/>
          <a:stretch>
            <a:fillRect/>
          </a:stretch>
        </p:blipFill>
        <p:spPr bwMode="auto">
          <a:xfrm>
            <a:off x="1148609" y="4816412"/>
            <a:ext cx="2790825" cy="1860550"/>
          </a:xfrm>
          <a:prstGeom prst="rect">
            <a:avLst/>
          </a:prstGeom>
          <a:noFill/>
          <a:ln>
            <a:noFill/>
          </a:ln>
        </p:spPr>
      </p:pic>
      <p:pic>
        <p:nvPicPr>
          <p:cNvPr id="16" name="irc_mi" descr="http://www.efeb.hu/img/upload/efeb19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6732" y="4876466"/>
            <a:ext cx="3984883" cy="1587708"/>
          </a:xfrm>
          <a:prstGeom prst="rect">
            <a:avLst/>
          </a:prstGeom>
          <a:noFill/>
          <a:ln>
            <a:noFill/>
          </a:ln>
        </p:spPr>
      </p:pic>
    </p:spTree>
    <p:extLst>
      <p:ext uri="{BB962C8B-B14F-4D97-AF65-F5344CB8AC3E}">
        <p14:creationId xmlns:p14="http://schemas.microsoft.com/office/powerpoint/2010/main" val="4510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1"/>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94129"/>
          </a:xfrm>
        </p:spPr>
        <p:txBody>
          <a:bodyPr>
            <a:normAutofit fontScale="90000"/>
          </a:bodyPr>
          <a:lstStyle/>
          <a:p>
            <a:pPr algn="ctr"/>
            <a:r>
              <a:rPr lang="hu-HU" sz="2500" b="1" dirty="0">
                <a:solidFill>
                  <a:srgbClr val="0070C0"/>
                </a:solidFill>
                <a:latin typeface="Arial" panose="020B0604020202020204" pitchFamily="34" charset="0"/>
                <a:cs typeface="Arial" panose="020B0604020202020204" pitchFamily="34" charset="0"/>
              </a:rPr>
              <a:t>A gyakorlati foglalkozások szervezésének jellemzői </a:t>
            </a:r>
            <a:r>
              <a:rPr lang="hu-HU" sz="2500" dirty="0">
                <a:solidFill>
                  <a:srgbClr val="0070C0"/>
                </a:solidFill>
                <a:latin typeface="Arial" panose="020B0604020202020204" pitchFamily="34" charset="0"/>
                <a:cs typeface="Arial" panose="020B0604020202020204" pitchFamily="34" charset="0"/>
              </a:rPr>
              <a:t>(III/9. tétel)</a:t>
            </a:r>
            <a:endParaRPr lang="hu-HU" sz="2500" dirty="0"/>
          </a:p>
        </p:txBody>
      </p:sp>
      <p:sp>
        <p:nvSpPr>
          <p:cNvPr id="3" name="Téglalap 2"/>
          <p:cNvSpPr/>
          <p:nvPr/>
        </p:nvSpPr>
        <p:spPr>
          <a:xfrm>
            <a:off x="353960" y="1268728"/>
            <a:ext cx="8288593" cy="923330"/>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Az oktató </a:t>
            </a:r>
            <a:r>
              <a:rPr lang="hu-HU" dirty="0" smtClean="0">
                <a:solidFill>
                  <a:srgbClr val="0070C0"/>
                </a:solidFill>
                <a:latin typeface="Arial" panose="020B0604020202020204" pitchFamily="34" charset="0"/>
                <a:ea typeface="Calibri" panose="020F0502020204030204" pitchFamily="34" charset="0"/>
              </a:rPr>
              <a:t>az adott témaegység </a:t>
            </a:r>
            <a:r>
              <a:rPr lang="hu-HU" dirty="0">
                <a:solidFill>
                  <a:srgbClr val="0070C0"/>
                </a:solidFill>
                <a:latin typeface="Arial" panose="020B0604020202020204" pitchFamily="34" charset="0"/>
                <a:ea typeface="Calibri" panose="020F0502020204030204" pitchFamily="34" charset="0"/>
              </a:rPr>
              <a:t>áttekintése után építheti </a:t>
            </a:r>
            <a:r>
              <a:rPr lang="hu-HU" dirty="0" smtClean="0">
                <a:solidFill>
                  <a:srgbClr val="0070C0"/>
                </a:solidFill>
                <a:latin typeface="Arial" panose="020B0604020202020204" pitchFamily="34" charset="0"/>
                <a:ea typeface="Calibri" panose="020F0502020204030204" pitchFamily="34" charset="0"/>
              </a:rPr>
              <a:t>fel, és szervezheti meg </a:t>
            </a:r>
            <a:r>
              <a:rPr lang="hu-HU" dirty="0">
                <a:solidFill>
                  <a:srgbClr val="0070C0"/>
                </a:solidFill>
                <a:latin typeface="Arial" panose="020B0604020202020204" pitchFamily="34" charset="0"/>
                <a:ea typeface="Calibri" panose="020F0502020204030204" pitchFamily="34" charset="0"/>
              </a:rPr>
              <a:t>a gyakorlatokat úgy, hogy a célok, amelyeket a napi gyakorlatokhoz rendel, </a:t>
            </a:r>
            <a:r>
              <a:rPr lang="hu-HU" dirty="0" smtClean="0">
                <a:solidFill>
                  <a:srgbClr val="0070C0"/>
                </a:solidFill>
                <a:latin typeface="Arial" panose="020B0604020202020204" pitchFamily="34" charset="0"/>
                <a:ea typeface="Calibri" panose="020F0502020204030204" pitchFamily="34" charset="0"/>
              </a:rPr>
              <a:t>megfeleljenek </a:t>
            </a:r>
            <a:r>
              <a:rPr lang="hu-HU" dirty="0">
                <a:solidFill>
                  <a:srgbClr val="0070C0"/>
                </a:solidFill>
                <a:latin typeface="Arial" panose="020B0604020202020204" pitchFamily="34" charset="0"/>
                <a:ea typeface="Calibri" panose="020F0502020204030204" pitchFamily="34" charset="0"/>
              </a:rPr>
              <a:t>az elsajátítandó szakmai </a:t>
            </a:r>
            <a:r>
              <a:rPr lang="hu-HU" dirty="0" smtClean="0">
                <a:solidFill>
                  <a:srgbClr val="0070C0"/>
                </a:solidFill>
                <a:latin typeface="Arial" panose="020B0604020202020204" pitchFamily="34" charset="0"/>
                <a:ea typeface="Calibri" panose="020F0502020204030204" pitchFamily="34" charset="0"/>
              </a:rPr>
              <a:t>követelményeknek.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554182" y="2815028"/>
            <a:ext cx="4613565" cy="120032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Alapelvként a </a:t>
            </a:r>
            <a:r>
              <a:rPr lang="hu-HU" i="1" dirty="0">
                <a:solidFill>
                  <a:srgbClr val="0070C0"/>
                </a:solidFill>
                <a:latin typeface="Arial" panose="020B0604020202020204" pitchFamily="34" charset="0"/>
                <a:ea typeface="Calibri" panose="020F0502020204030204" pitchFamily="34" charset="0"/>
              </a:rPr>
              <a:t>tapasztalatszerzésre </a:t>
            </a:r>
            <a:r>
              <a:rPr lang="hu-HU" dirty="0" smtClean="0">
                <a:solidFill>
                  <a:srgbClr val="0070C0"/>
                </a:solidFill>
                <a:latin typeface="Arial" panose="020B0604020202020204" pitchFamily="34" charset="0"/>
                <a:ea typeface="Calibri" panose="020F0502020204030204" pitchFamily="34" charset="0"/>
              </a:rPr>
              <a:t>építünk</a:t>
            </a:r>
          </a:p>
          <a:p>
            <a:pPr>
              <a:spcAft>
                <a:spcPts val="0"/>
              </a:spcAft>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gyakorlatok </a:t>
            </a:r>
            <a:r>
              <a:rPr lang="hu-HU" dirty="0" smtClean="0">
                <a:solidFill>
                  <a:srgbClr val="0070C0"/>
                </a:solidFill>
                <a:latin typeface="Arial" panose="020B0604020202020204" pitchFamily="34" charset="0"/>
                <a:ea typeface="Calibri" panose="020F0502020204030204" pitchFamily="34" charset="0"/>
              </a:rPr>
              <a:t>szervezése folyamán,</a:t>
            </a:r>
          </a:p>
          <a:p>
            <a:pPr>
              <a:spcAft>
                <a:spcPts val="0"/>
              </a:spcAft>
            </a:pPr>
            <a:r>
              <a:rPr lang="hu-HU" dirty="0" smtClean="0">
                <a:solidFill>
                  <a:srgbClr val="0070C0"/>
                </a:solidFill>
                <a:latin typeface="Arial" panose="020B0604020202020204" pitchFamily="34" charset="0"/>
                <a:ea typeface="Calibri" panose="020F0502020204030204" pitchFamily="34" charset="0"/>
              </a:rPr>
              <a:t>amelynek célra </a:t>
            </a:r>
            <a:r>
              <a:rPr lang="hu-HU" dirty="0">
                <a:solidFill>
                  <a:srgbClr val="0070C0"/>
                </a:solidFill>
                <a:latin typeface="Arial" panose="020B0604020202020204" pitchFamily="34" charset="0"/>
                <a:ea typeface="Calibri" panose="020F0502020204030204" pitchFamily="34" charset="0"/>
              </a:rPr>
              <a:t>orientáltnak,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adott cél által vezéreltnek kell </a:t>
            </a:r>
            <a:r>
              <a:rPr lang="hu-HU" dirty="0" smtClean="0">
                <a:solidFill>
                  <a:srgbClr val="0070C0"/>
                </a:solidFill>
                <a:latin typeface="Arial" panose="020B0604020202020204" pitchFamily="34" charset="0"/>
                <a:ea typeface="Calibri" panose="020F0502020204030204" pitchFamily="34" charset="0"/>
              </a:rPr>
              <a:t>lennie</a:t>
            </a:r>
            <a:endParaRPr lang="hu-HU" dirty="0">
              <a:solidFill>
                <a:srgbClr val="0070C0"/>
              </a:solidFill>
              <a:latin typeface="Times New Roman" panose="02020603050405020304" pitchFamily="18" charset="0"/>
              <a:ea typeface="Calibri" panose="020F0502020204030204" pitchFamily="34" charset="0"/>
            </a:endParaRPr>
          </a:p>
        </p:txBody>
      </p:sp>
      <p:sp>
        <p:nvSpPr>
          <p:cNvPr id="5" name="Téglalap 4"/>
          <p:cNvSpPr/>
          <p:nvPr/>
        </p:nvSpPr>
        <p:spPr>
          <a:xfrm>
            <a:off x="457200" y="4740717"/>
            <a:ext cx="8285018" cy="646331"/>
          </a:xfrm>
          <a:prstGeom prst="rect">
            <a:avLst/>
          </a:prstGeom>
        </p:spPr>
        <p:txBody>
          <a:bodyPr wrap="square">
            <a:spAutoFit/>
          </a:bodyPr>
          <a:lstStyle/>
          <a:p>
            <a:pPr>
              <a:spcAft>
                <a:spcPts val="0"/>
              </a:spcAft>
            </a:pPr>
            <a:r>
              <a:rPr lang="hu-HU" dirty="0" smtClean="0">
                <a:solidFill>
                  <a:srgbClr val="0070C0"/>
                </a:solidFill>
                <a:latin typeface="Arial" panose="020B0604020202020204" pitchFamily="34" charset="0"/>
                <a:ea typeface="Calibri" panose="020F0502020204030204" pitchFamily="34" charset="0"/>
              </a:rPr>
              <a:t>Az eredményes feladat végrehajtás megelégedettséggel tölti el a tanulót, ami igen </a:t>
            </a:r>
            <a:r>
              <a:rPr lang="hu-HU" dirty="0">
                <a:solidFill>
                  <a:srgbClr val="0070C0"/>
                </a:solidFill>
                <a:latin typeface="Arial" panose="020B0604020202020204" pitchFamily="34" charset="0"/>
                <a:ea typeface="Calibri" panose="020F0502020204030204" pitchFamily="34" charset="0"/>
              </a:rPr>
              <a:t>jó motiváló </a:t>
            </a:r>
            <a:r>
              <a:rPr lang="hu-HU" dirty="0" smtClean="0">
                <a:solidFill>
                  <a:srgbClr val="0070C0"/>
                </a:solidFill>
                <a:latin typeface="Arial" panose="020B0604020202020204" pitchFamily="34" charset="0"/>
                <a:ea typeface="Calibri" panose="020F0502020204030204" pitchFamily="34" charset="0"/>
              </a:rPr>
              <a:t>tényező</a:t>
            </a:r>
            <a:r>
              <a:rPr lang="hu-HU" dirty="0">
                <a:solidFill>
                  <a:srgbClr val="0070C0"/>
                </a:solidFill>
                <a:latin typeface="Arial" panose="020B0604020202020204" pitchFamily="34" charset="0"/>
                <a:ea typeface="Calibri" panose="020F0502020204030204" pitchFamily="34" charset="0"/>
              </a:rPr>
              <a:t>.</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6" name="Téglalap 5"/>
          <p:cNvSpPr/>
          <p:nvPr/>
        </p:nvSpPr>
        <p:spPr>
          <a:xfrm>
            <a:off x="387926" y="5645481"/>
            <a:ext cx="8492837" cy="646331"/>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gyakorlatok </a:t>
            </a:r>
            <a:r>
              <a:rPr lang="hu-HU" dirty="0" smtClean="0">
                <a:solidFill>
                  <a:srgbClr val="0070C0"/>
                </a:solidFill>
                <a:latin typeface="Arial" panose="020B0604020202020204" pitchFamily="34" charset="0"/>
                <a:ea typeface="Calibri" panose="020F0502020204030204" pitchFamily="34" charset="0"/>
              </a:rPr>
              <a:t>szervezése/vezetése </a:t>
            </a:r>
            <a:r>
              <a:rPr lang="hu-HU" dirty="0">
                <a:solidFill>
                  <a:srgbClr val="0070C0"/>
                </a:solidFill>
                <a:latin typeface="Arial" panose="020B0604020202020204" pitchFamily="34" charset="0"/>
                <a:ea typeface="Calibri" panose="020F0502020204030204" pitchFamily="34" charset="0"/>
              </a:rPr>
              <a:t>során a mesternek az egyéni képességeket is figyelembe kell venni, különösen az összetett gyakorlati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feladatok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kiadásakor. </a:t>
            </a:r>
            <a:endParaRPr lang="hu-HU"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Kép 8" descr="https://encrypted-tbn3.gstatic.com/images?q=tbn:ANd9GcRZQ-WIMa1FkTB5lKG3_D2OHp-8--bUsef_5a5PJ2RDXM4qtjplnw"/>
          <p:cNvPicPr/>
          <p:nvPr/>
        </p:nvPicPr>
        <p:blipFill>
          <a:blip r:embed="rId2">
            <a:extLst>
              <a:ext uri="{28A0092B-C50C-407E-A947-70E740481C1C}">
                <a14:useLocalDpi xmlns:a14="http://schemas.microsoft.com/office/drawing/2010/main" val="0"/>
              </a:ext>
            </a:extLst>
          </a:blip>
          <a:srcRect/>
          <a:stretch>
            <a:fillRect/>
          </a:stretch>
        </p:blipFill>
        <p:spPr bwMode="auto">
          <a:xfrm>
            <a:off x="5399873" y="2497908"/>
            <a:ext cx="2581275" cy="1771650"/>
          </a:xfrm>
          <a:prstGeom prst="rect">
            <a:avLst/>
          </a:prstGeom>
          <a:noFill/>
          <a:ln>
            <a:noFill/>
          </a:ln>
        </p:spPr>
      </p:pic>
    </p:spTree>
    <p:extLst>
      <p:ext uri="{BB962C8B-B14F-4D97-AF65-F5344CB8AC3E}">
        <p14:creationId xmlns:p14="http://schemas.microsoft.com/office/powerpoint/2010/main" val="40764633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gyakorlatok vezetéséhez szükséges az </a:t>
            </a:r>
            <a:r>
              <a:rPr lang="hu-HU" sz="2800"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a:t>
            </a: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meghatározása</a:t>
            </a:r>
            <a:endParaRPr lang="hu-HU" sz="2800" b="1" dirty="0">
              <a:solidFill>
                <a:srgbClr val="0070C0"/>
              </a:solidFill>
            </a:endParaRPr>
          </a:p>
        </p:txBody>
      </p:sp>
      <p:sp>
        <p:nvSpPr>
          <p:cNvPr id="3" name="Téglalap 2"/>
          <p:cNvSpPr/>
          <p:nvPr/>
        </p:nvSpPr>
        <p:spPr>
          <a:xfrm>
            <a:off x="318653" y="1662470"/>
            <a:ext cx="7994073" cy="685059"/>
          </a:xfrm>
          <a:prstGeom prst="rect">
            <a:avLst/>
          </a:prstGeom>
          <a:ln w="38100">
            <a:solidFill>
              <a:srgbClr val="FF0000"/>
            </a:solidFill>
          </a:ln>
        </p:spPr>
        <p:txBody>
          <a:bodyPr wrap="square">
            <a:spAutoFit/>
          </a:bodyPr>
          <a:lstStyle/>
          <a:p>
            <a:pPr marL="285750" lvl="0" indent="-285750">
              <a:lnSpc>
                <a:spcPct val="107000"/>
              </a:lnSpc>
              <a:spcAft>
                <a:spcPts val="0"/>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Az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kitöltése az oktatótól is gyakorlatot kíván. Az időterv elkészítését segíti, ha az alábbi szempontokat vesszük figyelembe: </a:t>
            </a:r>
            <a:endParaRPr lang="hu-HU" sz="1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églalap 3"/>
          <p:cNvSpPr/>
          <p:nvPr/>
        </p:nvSpPr>
        <p:spPr>
          <a:xfrm>
            <a:off x="595746" y="2593400"/>
            <a:ext cx="8285017" cy="3970318"/>
          </a:xfrm>
          <a:prstGeom prst="rect">
            <a:avLst/>
          </a:prstGeom>
        </p:spPr>
        <p:txBody>
          <a:bodyPr wrap="square">
            <a:spAutoFit/>
          </a:bodyPr>
          <a:lstStyle/>
          <a:p>
            <a:pPr marL="285750"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egyes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munkafázisokhoz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mennyi időre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van szükség. (Az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oktatóhoz viszonyítva, azt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legalább háromszoros idővel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tervezze.)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eszköz- </a:t>
            </a:r>
            <a:r>
              <a:rPr lang="hu-HU" b="1" dirty="0">
                <a:solidFill>
                  <a:srgbClr val="0070C0"/>
                </a:solidFill>
                <a:latin typeface="Arial" panose="020B0604020202020204" pitchFamily="34" charset="0"/>
                <a:cs typeface="Arial" panose="020B0604020202020204" pitchFamily="34" charset="0"/>
              </a:rPr>
              <a:t>listakészítésnél </a:t>
            </a:r>
            <a:r>
              <a:rPr lang="hu-HU" dirty="0">
                <a:solidFill>
                  <a:srgbClr val="0070C0"/>
                </a:solidFill>
                <a:latin typeface="Arial" panose="020B0604020202020204" pitchFamily="34" charset="0"/>
                <a:cs typeface="Arial" panose="020B0604020202020204" pitchFamily="34" charset="0"/>
              </a:rPr>
              <a:t>vegyük figyelembe, </a:t>
            </a:r>
            <a:r>
              <a:rPr lang="hu-HU" dirty="0" smtClean="0">
                <a:solidFill>
                  <a:srgbClr val="0070C0"/>
                </a:solidFill>
                <a:latin typeface="Arial" panose="020B0604020202020204" pitchFamily="34" charset="0"/>
                <a:cs typeface="Arial" panose="020B0604020202020204" pitchFamily="34" charset="0"/>
              </a:rPr>
              <a:t>a </a:t>
            </a:r>
            <a:r>
              <a:rPr lang="hu-HU" b="1" dirty="0" smtClean="0">
                <a:solidFill>
                  <a:srgbClr val="0070C0"/>
                </a:solidFill>
                <a:latin typeface="Arial" panose="020B0604020202020204" pitchFamily="34" charset="0"/>
                <a:cs typeface="Arial" panose="020B0604020202020204" pitchFamily="34" charset="0"/>
              </a:rPr>
              <a:t>tanulói létszámot </a:t>
            </a:r>
            <a:r>
              <a:rPr lang="hu-HU" dirty="0" smtClean="0">
                <a:solidFill>
                  <a:srgbClr val="0070C0"/>
                </a:solidFill>
                <a:latin typeface="Arial" panose="020B0604020202020204" pitchFamily="34" charset="0"/>
                <a:cs typeface="Arial" panose="020B0604020202020204" pitchFamily="34" charset="0"/>
              </a:rPr>
              <a:t>is és ahhoz </a:t>
            </a:r>
            <a:r>
              <a:rPr lang="hu-HU" b="1" dirty="0">
                <a:solidFill>
                  <a:srgbClr val="0070C0"/>
                </a:solidFill>
                <a:latin typeface="Arial" panose="020B0604020202020204" pitchFamily="34" charset="0"/>
                <a:cs typeface="Arial" panose="020B0604020202020204" pitchFamily="34" charset="0"/>
              </a:rPr>
              <a:t>tervezzük a </a:t>
            </a:r>
            <a:r>
              <a:rPr lang="hu-HU" b="1" dirty="0" smtClean="0">
                <a:solidFill>
                  <a:srgbClr val="0070C0"/>
                </a:solidFill>
                <a:latin typeface="Arial" panose="020B0604020202020204" pitchFamily="34" charset="0"/>
                <a:cs typeface="Arial" panose="020B0604020202020204" pitchFamily="34" charset="0"/>
              </a:rPr>
              <a:t>munkafeladatokat</a:t>
            </a:r>
            <a:r>
              <a:rPr lang="hu-HU" dirty="0" smtClean="0">
                <a:solidFill>
                  <a:srgbClr val="0070C0"/>
                </a:solidFill>
                <a:latin typeface="Arial" panose="020B0604020202020204" pitchFamily="34" charset="0"/>
                <a:cs typeface="Arial" panose="020B0604020202020204" pitchFamily="34" charset="0"/>
              </a:rPr>
              <a:t>. (forgószínpad szervezés is lehetőség)</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cs typeface="Arial" panose="020B0604020202020204" pitchFamily="34" charset="0"/>
              </a:rPr>
              <a:t>Ellenőrizzük </a:t>
            </a:r>
            <a:r>
              <a:rPr lang="hu-HU" b="1" dirty="0">
                <a:solidFill>
                  <a:srgbClr val="0070C0"/>
                </a:solidFill>
                <a:latin typeface="Arial" panose="020B0604020202020204" pitchFamily="34" charset="0"/>
                <a:cs typeface="Arial" panose="020B0604020202020204" pitchFamily="34" charset="0"/>
              </a:rPr>
              <a:t>működnek-e az eszközök</a:t>
            </a:r>
            <a:r>
              <a:rPr lang="hu-HU" dirty="0">
                <a:solidFill>
                  <a:srgbClr val="0070C0"/>
                </a:solidFill>
                <a:latin typeface="Arial" panose="020B0604020202020204" pitchFamily="34" charset="0"/>
                <a:cs typeface="Arial" panose="020B0604020202020204" pitchFamily="34" charset="0"/>
              </a:rPr>
              <a:t>, gépek, megfelelő-e a </a:t>
            </a:r>
            <a:r>
              <a:rPr lang="hu-HU" dirty="0" smtClean="0">
                <a:solidFill>
                  <a:srgbClr val="0070C0"/>
                </a:solidFill>
                <a:latin typeface="Arial" panose="020B0604020202020204" pitchFamily="34" charset="0"/>
                <a:cs typeface="Arial" panose="020B0604020202020204" pitchFamily="34" charset="0"/>
              </a:rPr>
              <a:t>beállítás</a:t>
            </a:r>
          </a:p>
          <a:p>
            <a:pPr marL="285750" indent="-285750">
              <a:buFont typeface="Wingdings" panose="05000000000000000000" pitchFamily="2" charset="2"/>
              <a:buChar char="§"/>
            </a:pPr>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Az </a:t>
            </a:r>
            <a:r>
              <a:rPr lang="hu-HU" b="1" dirty="0">
                <a:solidFill>
                  <a:srgbClr val="0070C0"/>
                </a:solidFill>
                <a:latin typeface="Arial" panose="020B0604020202020204" pitchFamily="34" charset="0"/>
                <a:cs typeface="Arial" panose="020B0604020202020204" pitchFamily="34" charset="0"/>
              </a:rPr>
              <a:t>időfelhasználást </a:t>
            </a:r>
            <a:r>
              <a:rPr lang="hu-HU" b="1" dirty="0" smtClean="0">
                <a:solidFill>
                  <a:srgbClr val="0070C0"/>
                </a:solidFill>
                <a:latin typeface="Arial" panose="020B0604020202020204" pitchFamily="34" charset="0"/>
                <a:cs typeface="Arial" panose="020B0604020202020204" pitchFamily="34" charset="0"/>
              </a:rPr>
              <a:t>kövessük figyelemmel </a:t>
            </a:r>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ellenőrizzük, hogy a </a:t>
            </a:r>
            <a:r>
              <a:rPr lang="hu-HU" i="1" dirty="0">
                <a:solidFill>
                  <a:srgbClr val="0070C0"/>
                </a:solidFill>
                <a:latin typeface="Arial" panose="020B0604020202020204" pitchFamily="34" charset="0"/>
                <a:cs typeface="Arial" panose="020B0604020202020204" pitchFamily="34" charset="0"/>
              </a:rPr>
              <a:t>tervezett idő </a:t>
            </a:r>
            <a:r>
              <a:rPr lang="hu-HU" dirty="0">
                <a:solidFill>
                  <a:srgbClr val="0070C0"/>
                </a:solidFill>
                <a:latin typeface="Arial" panose="020B0604020202020204" pitchFamily="34" charset="0"/>
                <a:cs typeface="Arial" panose="020B0604020202020204" pitchFamily="34" charset="0"/>
              </a:rPr>
              <a:t>milyen eltérést mutat a lebonyolított gyakorlathoz viszonyítva. </a:t>
            </a:r>
            <a:endParaRPr lang="hu-HU" dirty="0" smtClean="0">
              <a:solidFill>
                <a:srgbClr val="0070C0"/>
              </a:solidFill>
              <a:latin typeface="Arial" panose="020B0604020202020204" pitchFamily="34" charset="0"/>
              <a:cs typeface="Arial" panose="020B0604020202020204" pitchFamily="34" charset="0"/>
            </a:endParaRPr>
          </a:p>
          <a:p>
            <a:pPr lvl="0"/>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b="1" dirty="0">
                <a:solidFill>
                  <a:srgbClr val="0070C0"/>
                </a:solidFill>
                <a:latin typeface="Arial" panose="020B0604020202020204" pitchFamily="34" charset="0"/>
                <a:cs typeface="Arial" panose="020B0604020202020204" pitchFamily="34" charset="0"/>
              </a:rPr>
              <a:t>Tervezzünk </a:t>
            </a:r>
            <a:r>
              <a:rPr lang="hu-HU" b="1" i="1" dirty="0" smtClean="0">
                <a:solidFill>
                  <a:srgbClr val="0070C0"/>
                </a:solidFill>
                <a:latin typeface="Arial" panose="020B0604020202020204" pitchFamily="34" charset="0"/>
                <a:cs typeface="Arial" panose="020B0604020202020204" pitchFamily="34" charset="0"/>
              </a:rPr>
              <a:t>előre, a </a:t>
            </a:r>
            <a:r>
              <a:rPr lang="hu-HU" b="1" i="1" dirty="0">
                <a:solidFill>
                  <a:srgbClr val="0070C0"/>
                </a:solidFill>
                <a:latin typeface="Arial" panose="020B0604020202020204" pitchFamily="34" charset="0"/>
                <a:cs typeface="Arial" panose="020B0604020202020204" pitchFamily="34" charset="0"/>
              </a:rPr>
              <a:t>nem látható eseményekre </a:t>
            </a:r>
            <a:r>
              <a:rPr lang="hu-HU" dirty="0">
                <a:solidFill>
                  <a:srgbClr val="0070C0"/>
                </a:solidFill>
                <a:latin typeface="Arial" panose="020B0604020202020204" pitchFamily="34" charset="0"/>
                <a:cs typeface="Arial" panose="020B0604020202020204" pitchFamily="34" charset="0"/>
              </a:rPr>
              <a:t>is </a:t>
            </a:r>
            <a:r>
              <a:rPr lang="hu-HU" dirty="0" smtClean="0">
                <a:solidFill>
                  <a:srgbClr val="0070C0"/>
                </a:solidFill>
                <a:latin typeface="Arial" panose="020B0604020202020204" pitchFamily="34" charset="0"/>
                <a:cs typeface="Arial" panose="020B0604020202020204" pitchFamily="34" charset="0"/>
              </a:rPr>
              <a:t>időt.</a:t>
            </a:r>
            <a:endParaRPr lang="hu-HU" dirty="0">
              <a:solidFill>
                <a:srgbClr val="0070C0"/>
              </a:solidFill>
              <a:latin typeface="Arial" panose="020B0604020202020204" pitchFamily="34" charset="0"/>
              <a:cs typeface="Arial" panose="020B0604020202020204" pitchFamily="34" charset="0"/>
            </a:endParaRPr>
          </a:p>
          <a:p>
            <a:endParaRPr lang="hu-HU"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06189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170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foglalkozás felépítése</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99427" y="994020"/>
            <a:ext cx="7123471" cy="2649059"/>
          </a:xfrm>
          <a:prstGeom prst="rect">
            <a:avLst/>
          </a:prstGeom>
        </p:spPr>
        <p:txBody>
          <a:bodyPr wrap="square">
            <a:spAutoFit/>
          </a:bodyPr>
          <a:lstStyle/>
          <a:p>
            <a:pPr marL="107950" algn="just">
              <a:spcBef>
                <a:spcPts val="600"/>
              </a:spcBef>
              <a:spcAft>
                <a:spcPts val="600"/>
              </a:spcAft>
            </a:pP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gyakorlati foglalkozás három, egymástól jól elkülöníthető részből áll</a:t>
            </a:r>
            <a:r>
              <a:rPr lang="hu-HU" dirty="0" smtClean="0">
                <a:solidFill>
                  <a:srgbClr val="0070C0"/>
                </a:solidFill>
                <a:latin typeface="Times New Roman" panose="02020603050405020304" pitchFamily="18" charset="0"/>
                <a:ea typeface="Times New Roman" panose="02020603050405020304" pitchFamily="18" charset="0"/>
              </a:rPr>
              <a:t>:</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Bevezető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motiválás</a:t>
            </a:r>
            <a:r>
              <a:rPr lang="hu-HU" dirty="0">
                <a:solidFill>
                  <a:srgbClr val="0070C0"/>
                </a:solidFill>
                <a:latin typeface="Times New Roman" panose="02020603050405020304" pitchFamily="18" charset="0"/>
                <a:ea typeface="Times New Roman" panose="02020603050405020304" pitchFamily="18" charset="0"/>
              </a:rPr>
              <a:t>, cél- feladat/gyakorlat- követelmény </a:t>
            </a:r>
            <a:r>
              <a:rPr lang="hu-HU" dirty="0" smtClean="0">
                <a:solidFill>
                  <a:srgbClr val="0070C0"/>
                </a:solidFill>
                <a:latin typeface="Times New Roman" panose="02020603050405020304" pitchFamily="18" charset="0"/>
                <a:ea typeface="Times New Roman" panose="02020603050405020304" pitchFamily="18" charset="0"/>
              </a:rPr>
              <a:t>megfogalmazása</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A tanulók </a:t>
            </a:r>
            <a:r>
              <a:rPr lang="hu-HU" b="1" dirty="0" smtClean="0">
                <a:solidFill>
                  <a:srgbClr val="C00000"/>
                </a:solidFill>
                <a:latin typeface="Times New Roman" panose="02020603050405020304" pitchFamily="18" charset="0"/>
                <a:ea typeface="Times New Roman" panose="02020603050405020304" pitchFamily="18" charset="0"/>
              </a:rPr>
              <a:t>gyakorlatai: </a:t>
            </a:r>
            <a:r>
              <a:rPr lang="hu-HU" dirty="0" smtClean="0">
                <a:solidFill>
                  <a:srgbClr val="0070C0"/>
                </a:solidFill>
                <a:latin typeface="Times New Roman" panose="02020603050405020304" pitchFamily="18" charset="0"/>
                <a:ea typeface="Times New Roman" panose="02020603050405020304" pitchFamily="18" charset="0"/>
              </a:rPr>
              <a:t>szükséges </a:t>
            </a:r>
            <a:r>
              <a:rPr lang="hu-HU" dirty="0">
                <a:solidFill>
                  <a:srgbClr val="0070C0"/>
                </a:solidFill>
                <a:latin typeface="Times New Roman" panose="02020603050405020304" pitchFamily="18" charset="0"/>
                <a:ea typeface="Times New Roman" panose="02020603050405020304" pitchFamily="18" charset="0"/>
              </a:rPr>
              <a:t>alapanyagok, eszközök-szerszámok kiadása, kontrollált munkavégzés, ellenőrzési </a:t>
            </a:r>
            <a:r>
              <a:rPr lang="hu-HU" dirty="0" smtClean="0">
                <a:solidFill>
                  <a:srgbClr val="0070C0"/>
                </a:solidFill>
                <a:latin typeface="Times New Roman" panose="02020603050405020304" pitchFamily="18" charset="0"/>
                <a:ea typeface="Times New Roman" panose="02020603050405020304" pitchFamily="18" charset="0"/>
              </a:rPr>
              <a:t>szempontok</a:t>
            </a:r>
            <a:endParaRPr lang="hu-HU" dirty="0">
              <a:latin typeface="Times New Roman" panose="02020603050405020304" pitchFamily="18" charset="0"/>
              <a:ea typeface="Times New Roman" panose="02020603050405020304" pitchFamily="18" charset="0"/>
            </a:endParaRPr>
          </a:p>
          <a:p>
            <a:pPr marL="800100" lvl="1" indent="-342900">
              <a:lnSpc>
                <a:spcPct val="115000"/>
              </a:lnSpc>
              <a:spcAft>
                <a:spcPts val="1000"/>
              </a:spcAft>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Befejező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munkanap folyamatának eseményeinek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elemzése/megbeszélése,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értékelése</a:t>
            </a:r>
            <a:endParaRPr lang="hu-HU"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églalap 3"/>
          <p:cNvSpPr/>
          <p:nvPr/>
        </p:nvSpPr>
        <p:spPr>
          <a:xfrm>
            <a:off x="369604" y="4054084"/>
            <a:ext cx="6072760" cy="2075696"/>
          </a:xfrm>
          <a:prstGeom prst="rect">
            <a:avLst/>
          </a:prstGeom>
          <a:ln w="28575">
            <a:noFill/>
          </a:ln>
        </p:spPr>
        <p:txBody>
          <a:bodyPr wrap="square">
            <a:spAutoFit/>
          </a:bodyPr>
          <a:lstStyle/>
          <a:p>
            <a:pPr>
              <a:lnSpc>
                <a:spcPct val="107000"/>
              </a:lnSpc>
              <a:spcAft>
                <a:spcPts val="800"/>
              </a:spcAft>
            </a:pP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gyakorlati foglalkozások tervezése során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fontos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tényező a tanulók munkahelyének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kialakítása.: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munkahelyi körülmények, a biztonságos, egészséges munkavégzés feltételeinek megteremtése </a:t>
            </a:r>
            <a:endPar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Különösen fontos a munkavédelmi előírások betartása és a baleset megelőzése</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hu-HU"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Kép 5" descr="https://encrypted-tbn0.gstatic.com/images?q=tbn:ANd9GcRE5hG8DhOQ8q1WfUeAIO92jeu09eXwb6geF-H0dtYgjt0yJm35"/>
          <p:cNvPicPr/>
          <p:nvPr/>
        </p:nvPicPr>
        <p:blipFill>
          <a:blip r:embed="rId2">
            <a:extLst>
              <a:ext uri="{28A0092B-C50C-407E-A947-70E740481C1C}">
                <a14:useLocalDpi xmlns:a14="http://schemas.microsoft.com/office/drawing/2010/main" val="0"/>
              </a:ext>
            </a:extLst>
          </a:blip>
          <a:srcRect/>
          <a:stretch>
            <a:fillRect/>
          </a:stretch>
        </p:blipFill>
        <p:spPr bwMode="auto">
          <a:xfrm>
            <a:off x="6169418" y="3645302"/>
            <a:ext cx="2581275" cy="1722120"/>
          </a:xfrm>
          <a:prstGeom prst="rect">
            <a:avLst/>
          </a:prstGeom>
          <a:noFill/>
          <a:ln>
            <a:noFill/>
          </a:ln>
        </p:spPr>
      </p:pic>
    </p:spTree>
    <p:extLst>
      <p:ext uri="{BB962C8B-B14F-4D97-AF65-F5344CB8AC3E}">
        <p14:creationId xmlns:p14="http://schemas.microsoft.com/office/powerpoint/2010/main" val="14766110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357746" y="2964873"/>
            <a:ext cx="7090467" cy="830997"/>
          </a:xfrm>
          <a:prstGeom prst="rect">
            <a:avLst/>
          </a:prstGeom>
          <a:noFill/>
        </p:spPr>
        <p:txBody>
          <a:bodyPr wrap="none" rtlCol="0">
            <a:spAutoFit/>
          </a:bodyPr>
          <a:lstStyle/>
          <a:p>
            <a:r>
              <a:rPr lang="hu-HU" sz="4800" b="1" i="1" dirty="0" smtClean="0">
                <a:solidFill>
                  <a:srgbClr val="0070C0"/>
                </a:solidFill>
              </a:rPr>
              <a:t>KÖSZÖNÖM A  FIGYELMET!</a:t>
            </a:r>
            <a:endParaRPr lang="hu-HU" sz="4800" b="1" i="1" dirty="0">
              <a:solidFill>
                <a:srgbClr val="0070C0"/>
              </a:solidFill>
            </a:endParaRPr>
          </a:p>
        </p:txBody>
      </p:sp>
    </p:spTree>
    <p:extLst>
      <p:ext uri="{BB962C8B-B14F-4D97-AF65-F5344CB8AC3E}">
        <p14:creationId xmlns:p14="http://schemas.microsoft.com/office/powerpoint/2010/main" val="2548665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74561"/>
          </a:xfrm>
        </p:spPr>
        <p:txBody>
          <a:bodyPr>
            <a:normAutofit fontScale="90000"/>
          </a:bodyPr>
          <a:lstStyle/>
          <a:p>
            <a:pPr algn="ctr"/>
            <a:r>
              <a:rPr lang="hu-HU" sz="2700" b="1" dirty="0" smtClean="0">
                <a:solidFill>
                  <a:srgbClr val="0070C0"/>
                </a:solidFill>
                <a:latin typeface="Arial" panose="020B0604020202020204" pitchFamily="34" charset="0"/>
                <a:cs typeface="Arial" panose="020B0604020202020204" pitchFamily="34" charset="0"/>
              </a:rPr>
              <a:t>I/2</a:t>
            </a:r>
            <a:r>
              <a:rPr lang="hu-HU" sz="2700" b="1" dirty="0">
                <a:solidFill>
                  <a:srgbClr val="0070C0"/>
                </a:solidFill>
                <a:latin typeface="Arial" panose="020B0604020202020204" pitchFamily="34" charset="0"/>
                <a:cs typeface="Arial" panose="020B0604020202020204" pitchFamily="34" charset="0"/>
              </a:rPr>
              <a:t>. </a:t>
            </a:r>
            <a:r>
              <a:rPr lang="hu-HU" sz="2700" b="1" dirty="0" smtClean="0">
                <a:solidFill>
                  <a:srgbClr val="0070C0"/>
                </a:solidFill>
                <a:latin typeface="Arial" panose="020B0604020202020204" pitchFamily="34" charset="0"/>
                <a:cs typeface="Arial" panose="020B0604020202020204" pitchFamily="34" charset="0"/>
              </a:rPr>
              <a:t>tétel: </a:t>
            </a:r>
            <a:r>
              <a:rPr lang="hu-HU" sz="2700" b="1" i="1" dirty="0" smtClean="0">
                <a:solidFill>
                  <a:srgbClr val="0070C0"/>
                </a:solidFill>
                <a:latin typeface="Arial" panose="020B0604020202020204" pitchFamily="34" charset="0"/>
                <a:cs typeface="Arial" panose="020B0604020202020204" pitchFamily="34" charset="0"/>
              </a:rPr>
              <a:t>Ismertesse </a:t>
            </a:r>
            <a:r>
              <a:rPr lang="hu-HU" sz="2700" b="1" i="1" dirty="0">
                <a:solidFill>
                  <a:srgbClr val="0070C0"/>
                </a:solidFill>
                <a:latin typeface="Arial" panose="020B0604020202020204" pitchFamily="34" charset="0"/>
                <a:cs typeface="Arial" panose="020B0604020202020204" pitchFamily="34" charset="0"/>
              </a:rPr>
              <a:t>az ember tanulási, megismerő tevékenységének módjait és jellemzőit! </a:t>
            </a:r>
            <a:endParaRPr lang="hu-HU" i="1" dirty="0">
              <a:solidFill>
                <a:srgbClr val="0070C0"/>
              </a:solidFill>
              <a:latin typeface="Arial" panose="020B0604020202020204" pitchFamily="34" charset="0"/>
              <a:cs typeface="Arial" panose="020B0604020202020204" pitchFamily="34" charset="0"/>
            </a:endParaRPr>
          </a:p>
        </p:txBody>
      </p:sp>
      <p:sp>
        <p:nvSpPr>
          <p:cNvPr id="3" name="Szövegdoboz 2"/>
          <p:cNvSpPr txBox="1"/>
          <p:nvPr/>
        </p:nvSpPr>
        <p:spPr>
          <a:xfrm>
            <a:off x="477078" y="1563757"/>
            <a:ext cx="8962710" cy="3416320"/>
          </a:xfrm>
          <a:prstGeom prst="rect">
            <a:avLst/>
          </a:prstGeom>
          <a:noFill/>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Ön akkor sajátította el a tananyagot, ha képes:</a:t>
            </a:r>
          </a:p>
          <a:p>
            <a:endParaRPr 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megfogalmazni, miben van szerepe a megismerő tevékenység hátterébe húzódó</a:t>
            </a:r>
          </a:p>
          <a:p>
            <a:r>
              <a:rPr lang="hu-HU"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     lelki (pszichikus) folyamatnak,</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Példát mondani ezzel kapcsolatban mi az oktató feladata,</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 megismerő folyamat pszichikus elemeit felsorolni,</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Az egyes pszichikus elemeket röviden jellemezni, és példát mondani a kapcsolható</a:t>
            </a:r>
          </a:p>
          <a:p>
            <a:r>
              <a:rPr lang="hu-HU" dirty="0" smtClean="0">
                <a:solidFill>
                  <a:srgbClr val="0070C0"/>
                </a:solidFill>
                <a:latin typeface="Arial" panose="020B0604020202020204" pitchFamily="34" charset="0"/>
                <a:cs typeface="Arial" panose="020B0604020202020204" pitchFamily="34" charset="0"/>
              </a:rPr>
              <a:t>     oktatói feladatra.</a:t>
            </a:r>
            <a:endParaRPr lang="hu-HU" dirty="0">
              <a:solidFill>
                <a:srgbClr val="0070C0"/>
              </a:solidFill>
              <a:latin typeface="Arial" panose="020B0604020202020204" pitchFamily="34" charset="0"/>
              <a:cs typeface="Arial" panose="020B0604020202020204" pitchFamily="34" charset="0"/>
            </a:endParaRPr>
          </a:p>
          <a:p>
            <a:endParaRPr lang="hu-HU" dirty="0" smtClean="0"/>
          </a:p>
        </p:txBody>
      </p:sp>
    </p:spTree>
    <p:extLst>
      <p:ext uri="{BB962C8B-B14F-4D97-AF65-F5344CB8AC3E}">
        <p14:creationId xmlns:p14="http://schemas.microsoft.com/office/powerpoint/2010/main" val="1234028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48057"/>
          </a:xfrm>
        </p:spPr>
        <p:txBody>
          <a:bodyPr>
            <a:normAutofit fontScale="90000"/>
          </a:bodyPr>
          <a:lstStyle/>
          <a:p>
            <a:pPr algn="ctr"/>
            <a:r>
              <a:rPr lang="hu-HU" sz="2700" b="1" i="1" dirty="0">
                <a:solidFill>
                  <a:srgbClr val="0070C0"/>
                </a:solidFill>
                <a:latin typeface="Arial" panose="020B0604020202020204" pitchFamily="34" charset="0"/>
                <a:cs typeface="Arial" panose="020B0604020202020204" pitchFamily="34" charset="0"/>
              </a:rPr>
              <a:t>1.3. Ismertesse a XXI. századi kompetencia fogalmát és elemeit! </a:t>
            </a:r>
            <a:endParaRPr lang="hu-HU" dirty="0">
              <a:solidFill>
                <a:srgbClr val="0070C0"/>
              </a:solidFill>
            </a:endParaRPr>
          </a:p>
        </p:txBody>
      </p:sp>
      <p:sp>
        <p:nvSpPr>
          <p:cNvPr id="4" name="Téglalap 3"/>
          <p:cNvSpPr/>
          <p:nvPr/>
        </p:nvSpPr>
        <p:spPr>
          <a:xfrm>
            <a:off x="788504" y="1422809"/>
            <a:ext cx="7295321" cy="458587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Ön akkor sajátította el a tananyagot, ha képes</a:t>
            </a:r>
            <a:r>
              <a:rPr lang="hu-HU" dirty="0" smtClean="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hogy mit értünk kompetencia alatt,</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felsorolni három jellemző kulcskompetenciát,</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hogy a  kommunikációs kompetencia milyen képességet jelent,</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példát mondani a beszédet jellemző szociális normáira,</a:t>
            </a:r>
          </a:p>
          <a:p>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meghatározni, hogy az együttműködési kompetencia milyen képességek együttesét jelenti,</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felsorolni, hogy a kooperatív módszer milyen jellemzők begyakorlását teszi lehetővé,</a:t>
            </a:r>
          </a:p>
          <a:p>
            <a:pPr marL="285750" indent="-285750">
              <a:buFontTx/>
              <a:buChar char="-"/>
            </a:pPr>
            <a:endParaRPr lang="hu-HU" sz="1600"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sz="1600" dirty="0" smtClean="0">
                <a:solidFill>
                  <a:srgbClr val="0070C0"/>
                </a:solidFill>
                <a:latin typeface="Arial" panose="020B0604020202020204" pitchFamily="34" charset="0"/>
                <a:cs typeface="Arial" panose="020B0604020202020204" pitchFamily="34" charset="0"/>
              </a:rPr>
              <a:t>megfogalmazni a problémamegoldó kompetencia lényeges jellemzőit.</a:t>
            </a:r>
            <a:endParaRPr lang="hu-HU" sz="16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1481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65043" y="365126"/>
            <a:ext cx="8759687" cy="1325563"/>
          </a:xfrm>
        </p:spPr>
        <p:txBody>
          <a:bodyPr>
            <a:normAutofit/>
          </a:bodyPr>
          <a:lstStyle/>
          <a:p>
            <a:r>
              <a:rPr lang="hu-HU" sz="2700" b="1" i="1" dirty="0">
                <a:solidFill>
                  <a:srgbClr val="0070C0"/>
                </a:solidFill>
                <a:latin typeface="Arial" panose="020B0604020202020204" pitchFamily="34" charset="0"/>
                <a:cs typeface="Arial" panose="020B0604020202020204" pitchFamily="34" charset="0"/>
              </a:rPr>
              <a:t>1.7. </a:t>
            </a:r>
            <a:r>
              <a:rPr lang="hu-HU" sz="2700" b="1" i="1" dirty="0" smtClean="0">
                <a:solidFill>
                  <a:srgbClr val="0070C0"/>
                </a:solidFill>
                <a:latin typeface="Arial" panose="020B0604020202020204" pitchFamily="34" charset="0"/>
                <a:cs typeface="Arial" panose="020B0604020202020204" pitchFamily="34" charset="0"/>
              </a:rPr>
              <a:t>tétel: Ismertesse </a:t>
            </a:r>
            <a:r>
              <a:rPr lang="hu-HU" sz="2700" b="1" i="1" dirty="0">
                <a:solidFill>
                  <a:srgbClr val="0070C0"/>
                </a:solidFill>
                <a:latin typeface="Arial" panose="020B0604020202020204" pitchFamily="34" charset="0"/>
                <a:cs typeface="Arial" panose="020B0604020202020204" pitchFamily="34" charset="0"/>
              </a:rPr>
              <a:t>a pedagógiai (tanítás – tanulási-) folyamat pedagógiai alapfeladatait és pedagógiai munkára vonatkozó főbb jellemzőket! </a:t>
            </a:r>
            <a:endParaRPr lang="hu-HU" dirty="0">
              <a:solidFill>
                <a:srgbClr val="0070C0"/>
              </a:solidFill>
            </a:endParaRPr>
          </a:p>
        </p:txBody>
      </p:sp>
      <p:sp>
        <p:nvSpPr>
          <p:cNvPr id="3" name="Téglalap 2"/>
          <p:cNvSpPr/>
          <p:nvPr/>
        </p:nvSpPr>
        <p:spPr>
          <a:xfrm>
            <a:off x="265043" y="1926392"/>
            <a:ext cx="8666922" cy="452431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Ön akkor sajátította el a tananyagot, ha képes</a:t>
            </a:r>
            <a:r>
              <a:rPr lang="hu-HU" dirty="0" smtClean="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megfogalmazni, hogy az oktatási folyamatban mi a személyiségváltozás előidézésének egyik fontos eszköze,</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felsorolni azokat az oktatói tevékenységeket, amelyek a tanulásirányítás fontos elemei,</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felsorolni az oktató három legjellemzőbb tanórai tevékenységét,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 motiválás oktatói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az aktivizálás oktatói feladatát,</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Tx/>
              <a:buChar char="-"/>
            </a:pPr>
            <a:r>
              <a:rPr lang="hu-HU" dirty="0" smtClean="0">
                <a:solidFill>
                  <a:srgbClr val="0070C0"/>
                </a:solidFill>
                <a:latin typeface="Arial" panose="020B0604020202020204" pitchFamily="34" charset="0"/>
                <a:cs typeface="Arial" panose="020B0604020202020204" pitchFamily="34" charset="0"/>
              </a:rPr>
              <a:t>példán keresztül jellemezni a megerősítés oktatói feladatát.</a:t>
            </a:r>
          </a:p>
          <a:p>
            <a:endParaRPr lang="hu-HU"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0064093"/>
      </p:ext>
    </p:extLst>
  </p:cSld>
  <p:clrMapOvr>
    <a:masterClrMapping/>
  </p:clrMapOvr>
</p:sld>
</file>

<file path=ppt/theme/theme1.xml><?xml version="1.0" encoding="utf-8"?>
<a:theme xmlns:a="http://schemas.openxmlformats.org/drawingml/2006/main" name="Office-téma">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11227</TotalTime>
  <Words>6500</Words>
  <Application>Microsoft Office PowerPoint</Application>
  <PresentationFormat>Diavetítés a képernyőre (4:3 oldalarány)</PresentationFormat>
  <Paragraphs>848</Paragraphs>
  <Slides>63</Slides>
  <Notes>14</Notes>
  <HiddenSlides>0</HiddenSlides>
  <MMClips>0</MMClips>
  <ScaleCrop>false</ScaleCrop>
  <HeadingPairs>
    <vt:vector size="8" baseType="variant">
      <vt:variant>
        <vt:lpstr>Használt betűtípusok</vt:lpstr>
      </vt:variant>
      <vt:variant>
        <vt:i4>7</vt:i4>
      </vt:variant>
      <vt:variant>
        <vt:lpstr>Téma</vt:lpstr>
      </vt:variant>
      <vt:variant>
        <vt:i4>1</vt:i4>
      </vt:variant>
      <vt:variant>
        <vt:lpstr>Beágyazott OLE kiszolgálók</vt:lpstr>
      </vt:variant>
      <vt:variant>
        <vt:i4>1</vt:i4>
      </vt:variant>
      <vt:variant>
        <vt:lpstr>Diacímek</vt:lpstr>
      </vt:variant>
      <vt:variant>
        <vt:i4>63</vt:i4>
      </vt:variant>
    </vt:vector>
  </HeadingPairs>
  <TitlesOfParts>
    <vt:vector size="72" baseType="lpstr">
      <vt:lpstr>Arial</vt:lpstr>
      <vt:lpstr>Calibri</vt:lpstr>
      <vt:lpstr>Calibri Light</vt:lpstr>
      <vt:lpstr>Courier New</vt:lpstr>
      <vt:lpstr>Symbol</vt:lpstr>
      <vt:lpstr>Times New Roman</vt:lpstr>
      <vt:lpstr>Wingdings</vt:lpstr>
      <vt:lpstr>Office-téma</vt:lpstr>
      <vt:lpstr>Photo Editor fénykép</vt:lpstr>
      <vt:lpstr>PEDAGÓGIAI ISMERETEK</vt:lpstr>
      <vt:lpstr>I. A GYAKORLATI MUNKA TANULÁSÁHOZ SZÜKSÉGES PSZICHOLÓGIAI FOGALMAK, ALAPOK</vt:lpstr>
      <vt:lpstr>Bevezetés</vt:lpstr>
      <vt:lpstr>A tanulás megismerő tevékenységének módja, jellemzői (I/2. tétel) </vt:lpstr>
      <vt:lpstr>Érzékelés- észlelés</vt:lpstr>
      <vt:lpstr>Érzékelés- Észlelés</vt:lpstr>
      <vt:lpstr>FIGYELEM</vt:lpstr>
      <vt:lpstr>Emlékezet </vt:lpstr>
      <vt:lpstr>Képzelet</vt:lpstr>
      <vt:lpstr>Gondolkodás</vt:lpstr>
      <vt:lpstr>A XXI. sz. kompetencia fogalma, elemei (I/3. tétel)</vt:lpstr>
      <vt:lpstr>Kommunikációs kompetencia</vt:lpstr>
      <vt:lpstr>PowerPoint bemutató</vt:lpstr>
      <vt:lpstr>PowerPoint bemutató</vt:lpstr>
      <vt:lpstr>A tanuláshoz kacsolódó pedagógiai feladatok (I/7. tétel)</vt:lpstr>
      <vt:lpstr>A gyakorlati oktatás főbb jellemzői (I/8. tétel)</vt:lpstr>
      <vt:lpstr>A gyakorlati oktatás folyamatának tervezése</vt:lpstr>
      <vt:lpstr>II. A SZAKMAI GYAKORLAT PEDAGÓGIAI FOLYAMATÁNAK JELLEMZŐI   A szakképzés pedagógiájának alapvető sajátosságai (II/1. tétel)</vt:lpstr>
      <vt:lpstr>A szakképzés pedagógiájának alapvető sajátosságai </vt:lpstr>
      <vt:lpstr>A szakképzés pedagógiájának alapelvei </vt:lpstr>
      <vt:lpstr>PowerPoint bemutató</vt:lpstr>
      <vt:lpstr>PowerPoint bemutató</vt:lpstr>
      <vt:lpstr>Pedagógiai célok jelentősége, alapvető sajátosságai, (II/2.tétel)</vt:lpstr>
      <vt:lpstr>PowerPoint bemutató</vt:lpstr>
      <vt:lpstr>PowerPoint bemutató</vt:lpstr>
      <vt:lpstr>Célokhoz illeszthető oktatási folyamat (didaktikai) feladatainak jellemzői (II/3. tétel)</vt:lpstr>
      <vt:lpstr>Motiváció</vt:lpstr>
      <vt:lpstr>Ismeretközlés-ismeretszerzés</vt:lpstr>
      <vt:lpstr>Az ismeretközlés tipikus lépései:</vt:lpstr>
      <vt:lpstr> Rendszerzés-rögzítés, (megszilárdítás) </vt:lpstr>
      <vt:lpstr>Rögzítés gyakorlással</vt:lpstr>
      <vt:lpstr>ALKALMAZÁS</vt:lpstr>
      <vt:lpstr>Alkalmazás</vt:lpstr>
      <vt:lpstr>Ellenőrzés-értékelés</vt:lpstr>
      <vt:lpstr>Az ellenőrzés-értékelés módszerének alapkérdései: </vt:lpstr>
      <vt:lpstr>Gyakorlati tevékenység ellenőrzése</vt:lpstr>
      <vt:lpstr>A konfliktus kezelésének jelentősége és módszertani lehetősége (II/9. tétel)</vt:lpstr>
      <vt:lpstr>Konfliktusforrások csoportjai</vt:lpstr>
      <vt:lpstr>PowerPoint bemutató</vt:lpstr>
      <vt:lpstr>PowerPoint bemutató</vt:lpstr>
      <vt:lpstr>Konfliktuskezelési módok</vt:lpstr>
      <vt:lpstr>PowerPoint bemutató</vt:lpstr>
      <vt:lpstr>A konfliktuskezelés folyamat lépései</vt:lpstr>
      <vt:lpstr>A szakmai gyakorlatok tervezésének pedagógiai jellemzői (II/12 tétel)</vt:lpstr>
      <vt:lpstr>A gyakorlatok tervezésekor induktív vagy deduktív úton alakíthatjuk ki a gyakorlatot:</vt:lpstr>
      <vt:lpstr>A termelési folyamat elemei</vt:lpstr>
      <vt:lpstr>A gyakorlati foglalkozása típusai</vt:lpstr>
      <vt:lpstr>Az ismeretek és műveletek alkalmazása:</vt:lpstr>
      <vt:lpstr>Az ellenőrző gyakorlat:</vt:lpstr>
      <vt:lpstr>III. A SZAKMAI GYAKORLAT MÓDSZERTANI FELADATAI  A módszerek tudatos alkalmazásának általános jellemzői  (III/1 tétel)</vt:lpstr>
      <vt:lpstr>Általános, szóbeli módszerek és főbb jellemzői: </vt:lpstr>
      <vt:lpstr>A bemutatás módszerének jellemzői</vt:lpstr>
      <vt:lpstr>A gyakorlás módszer jellemzői </vt:lpstr>
      <vt:lpstr>PowerPoint bemutató</vt:lpstr>
      <vt:lpstr>Célorientált munkavégzés jelentősége  a képzésben (III/3. tétel)</vt:lpstr>
      <vt:lpstr>A munkavégzés önállóságának jelentősége (III/5. tétel)</vt:lpstr>
      <vt:lpstr>A gyakorlati foglalkozások szervezésének jellemzői (III/9. tétel)</vt:lpstr>
      <vt:lpstr>A gyakorlatok vezetéséhez szükséges az időkeret meghatározása</vt:lpstr>
      <vt:lpstr>A foglalkozás felépítése</vt:lpstr>
      <vt:lpstr>PowerPoint bemutató</vt:lpstr>
      <vt:lpstr>I/2. tétel: Ismertesse az ember tanulási, megismerő tevékenységének módjait és jellemzőit! </vt:lpstr>
      <vt:lpstr>1.3. Ismertesse a XXI. századi kompetencia fogalmát és elemeit! </vt:lpstr>
      <vt:lpstr>1.7. tétel: Ismertesse a pedagógiai (tanítás – tanulási-) folyamat pedagógiai alapfeladatait és pedagógiai munkára vonatkozó főbb jellemzőket!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PEDAGÓGIAI ISMERETEK</dc:title>
  <dc:creator>Földes Zoltán</dc:creator>
  <cp:lastModifiedBy>Földes Zoltán</cp:lastModifiedBy>
  <cp:revision>256</cp:revision>
  <cp:lastPrinted>2014-11-03T11:58:50Z</cp:lastPrinted>
  <dcterms:created xsi:type="dcterms:W3CDTF">2014-10-21T09:25:13Z</dcterms:created>
  <dcterms:modified xsi:type="dcterms:W3CDTF">2014-11-17T09:53:11Z</dcterms:modified>
</cp:coreProperties>
</file>