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wmf" ContentType="image/x-wmf"/>
  <Default Extension="rels" ContentType="application/vnd.openxmlformats-package.relationships+xml"/>
  <Default Extension="xml" ContentType="application/xml"/>
  <Default Extension="vml" ContentType="application/vnd.openxmlformats-officedocument.vmlDrawing"/>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3.xml" ContentType="application/vnd.openxmlformats-officedocument.presentationml.notesSlide+xml"/>
  <Override PartName="/ppt/notesSlides/notesSlide4.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68"/>
  </p:notesMasterIdLst>
  <p:handoutMasterIdLst>
    <p:handoutMasterId r:id="rId69"/>
  </p:handoutMasterIdLst>
  <p:sldIdLst>
    <p:sldId id="256" r:id="rId2"/>
    <p:sldId id="257" r:id="rId3"/>
    <p:sldId id="259" r:id="rId4"/>
    <p:sldId id="260" r:id="rId5"/>
    <p:sldId id="261" r:id="rId6"/>
    <p:sldId id="262" r:id="rId7"/>
    <p:sldId id="263" r:id="rId8"/>
    <p:sldId id="264" r:id="rId9"/>
    <p:sldId id="265" r:id="rId10"/>
    <p:sldId id="267" r:id="rId11"/>
    <p:sldId id="268" r:id="rId12"/>
    <p:sldId id="276" r:id="rId13"/>
    <p:sldId id="273" r:id="rId14"/>
    <p:sldId id="274" r:id="rId15"/>
    <p:sldId id="277" r:id="rId16"/>
    <p:sldId id="278" r:id="rId17"/>
    <p:sldId id="280" r:id="rId18"/>
    <p:sldId id="281" r:id="rId19"/>
    <p:sldId id="282" r:id="rId20"/>
    <p:sldId id="283" r:id="rId21"/>
    <p:sldId id="275" r:id="rId22"/>
    <p:sldId id="279" r:id="rId23"/>
    <p:sldId id="285" r:id="rId24"/>
    <p:sldId id="293" r:id="rId25"/>
    <p:sldId id="294" r:id="rId26"/>
    <p:sldId id="286" r:id="rId27"/>
    <p:sldId id="295" r:id="rId28"/>
    <p:sldId id="287" r:id="rId29"/>
    <p:sldId id="288" r:id="rId30"/>
    <p:sldId id="289" r:id="rId31"/>
    <p:sldId id="290" r:id="rId32"/>
    <p:sldId id="291" r:id="rId33"/>
    <p:sldId id="292" r:id="rId34"/>
    <p:sldId id="296" r:id="rId35"/>
    <p:sldId id="297" r:id="rId36"/>
    <p:sldId id="298" r:id="rId37"/>
    <p:sldId id="299" r:id="rId38"/>
    <p:sldId id="300" r:id="rId39"/>
    <p:sldId id="301" r:id="rId40"/>
    <p:sldId id="302" r:id="rId41"/>
    <p:sldId id="303" r:id="rId42"/>
    <p:sldId id="269" r:id="rId43"/>
    <p:sldId id="305" r:id="rId44"/>
    <p:sldId id="307" r:id="rId45"/>
    <p:sldId id="304" r:id="rId46"/>
    <p:sldId id="308" r:id="rId47"/>
    <p:sldId id="310" r:id="rId48"/>
    <p:sldId id="309" r:id="rId49"/>
    <p:sldId id="313" r:id="rId50"/>
    <p:sldId id="314" r:id="rId51"/>
    <p:sldId id="315" r:id="rId52"/>
    <p:sldId id="316" r:id="rId53"/>
    <p:sldId id="317" r:id="rId54"/>
    <p:sldId id="318" r:id="rId55"/>
    <p:sldId id="324" r:id="rId56"/>
    <p:sldId id="325" r:id="rId57"/>
    <p:sldId id="331" r:id="rId58"/>
    <p:sldId id="327" r:id="rId59"/>
    <p:sldId id="328" r:id="rId60"/>
    <p:sldId id="333" r:id="rId61"/>
    <p:sldId id="330" r:id="rId62"/>
    <p:sldId id="332" r:id="rId63"/>
    <p:sldId id="334" r:id="rId64"/>
    <p:sldId id="338" r:id="rId65"/>
    <p:sldId id="339" r:id="rId66"/>
    <p:sldId id="340" r:id="rId67"/>
  </p:sldIdLst>
  <p:sldSz cx="9144000" cy="6858000" type="screen4x3"/>
  <p:notesSz cx="6669088" cy="9928225"/>
  <p:defaultTextStyle>
    <a:defPPr>
      <a:defRPr lang="hu-H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pos="2880" userDrawn="1">
          <p15:clr>
            <a:srgbClr val="A4A3A4"/>
          </p15:clr>
        </p15:guide>
        <p15:guide id="2" orient="horz" pos="216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C3300"/>
    <a:srgbClr val="5D86AB"/>
    <a:srgbClr val="3BD034"/>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Közepesen sötét stílus 2 – 1. jelölőszín">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830" autoAdjust="0"/>
    <p:restoredTop sz="94790" autoAdjust="0"/>
  </p:normalViewPr>
  <p:slideViewPr>
    <p:cSldViewPr snapToGrid="0">
      <p:cViewPr varScale="1">
        <p:scale>
          <a:sx n="103" d="100"/>
          <a:sy n="103" d="100"/>
        </p:scale>
        <p:origin x="1236" y="108"/>
      </p:cViewPr>
      <p:guideLst>
        <p:guide pos="2880"/>
        <p:guide orient="horz" pos="2160"/>
      </p:guideLst>
    </p:cSldViewPr>
  </p:slideViewPr>
  <p:outlineViewPr>
    <p:cViewPr>
      <p:scale>
        <a:sx n="33" d="100"/>
        <a:sy n="33" d="100"/>
      </p:scale>
      <p:origin x="0" y="0"/>
    </p:cViewPr>
  </p:outlin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5" Type="http://schemas.openxmlformats.org/officeDocument/2006/relationships/slide" Target="slides/slide4.xml"/><Relationship Id="rId61" Type="http://schemas.openxmlformats.org/officeDocument/2006/relationships/slide" Target="slides/slide60.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handoutMaster" Target="handoutMasters/handoutMaster1.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theme" Target="theme/theme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 Type="http://schemas.openxmlformats.org/officeDocument/2006/relationships/slide" Target="slides/slide6.xml"/><Relationship Id="rId71" Type="http://schemas.openxmlformats.org/officeDocument/2006/relationships/viewProps" Target="viewProps.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F4DDC702-0774-48FB-B947-02C0438F6AA4}" type="doc">
      <dgm:prSet loTypeId="urn:microsoft.com/office/officeart/2005/8/layout/process1" loCatId="process" qsTypeId="urn:microsoft.com/office/officeart/2005/8/quickstyle/simple1" qsCatId="simple" csTypeId="urn:microsoft.com/office/officeart/2005/8/colors/accent1_2" csCatId="accent1" phldr="1"/>
      <dgm:spPr/>
    </dgm:pt>
    <dgm:pt modelId="{C4C11AF7-9E2F-4DA4-A769-2AEAD08DD46F}">
      <dgm:prSet phldrT="[Szöveg]" custT="1"/>
      <dgm:spPr/>
      <dgm:t>
        <a:bodyPr/>
        <a:lstStyle/>
        <a:p>
          <a:pPr algn="ctr"/>
          <a:r>
            <a:rPr lang="hu-HU" sz="1000" b="1" dirty="0">
              <a:solidFill>
                <a:srgbClr val="FFFF00"/>
              </a:solidFill>
            </a:rPr>
            <a:t>Érzékelés/észlelés   </a:t>
          </a:r>
        </a:p>
      </dgm:t>
    </dgm:pt>
    <dgm:pt modelId="{359599B9-8646-4FE8-8D64-A44EF8D646C2}" type="parTrans" cxnId="{714B53BD-CF10-4A81-9269-026D4808EBFE}">
      <dgm:prSet/>
      <dgm:spPr/>
      <dgm:t>
        <a:bodyPr/>
        <a:lstStyle/>
        <a:p>
          <a:pPr algn="ctr"/>
          <a:endParaRPr lang="hu-HU" sz="1000"/>
        </a:p>
      </dgm:t>
    </dgm:pt>
    <dgm:pt modelId="{D46EDE6A-BFA3-48E1-9E51-C4203480A3D6}" type="sibTrans" cxnId="{714B53BD-CF10-4A81-9269-026D4808EBFE}">
      <dgm:prSet custT="1"/>
      <dgm:spPr/>
      <dgm:t>
        <a:bodyPr/>
        <a:lstStyle/>
        <a:p>
          <a:pPr algn="ctr"/>
          <a:endParaRPr lang="hu-HU" sz="1000"/>
        </a:p>
      </dgm:t>
    </dgm:pt>
    <dgm:pt modelId="{1A9523D1-8C31-47D1-8FA4-48430FE0DAA4}">
      <dgm:prSet phldrT="[Szöveg]" custT="1"/>
      <dgm:spPr/>
      <dgm:t>
        <a:bodyPr/>
        <a:lstStyle/>
        <a:p>
          <a:pPr algn="ctr"/>
          <a:r>
            <a:rPr lang="hu-HU" sz="1000" b="1">
              <a:solidFill>
                <a:srgbClr val="FFFF00"/>
              </a:solidFill>
            </a:rPr>
            <a:t>Figyelem</a:t>
          </a:r>
        </a:p>
      </dgm:t>
    </dgm:pt>
    <dgm:pt modelId="{F80BC22E-495A-4BDF-B1E2-49AA2EB617DD}" type="parTrans" cxnId="{A36520BF-DA58-418A-96AD-B5B5F20B90C7}">
      <dgm:prSet/>
      <dgm:spPr/>
      <dgm:t>
        <a:bodyPr/>
        <a:lstStyle/>
        <a:p>
          <a:pPr algn="ctr"/>
          <a:endParaRPr lang="hu-HU" sz="1000"/>
        </a:p>
      </dgm:t>
    </dgm:pt>
    <dgm:pt modelId="{88C9F609-B5AD-42F1-9B80-2B67C93EC221}" type="sibTrans" cxnId="{A36520BF-DA58-418A-96AD-B5B5F20B90C7}">
      <dgm:prSet custT="1"/>
      <dgm:spPr/>
      <dgm:t>
        <a:bodyPr/>
        <a:lstStyle/>
        <a:p>
          <a:pPr algn="ctr"/>
          <a:endParaRPr lang="hu-HU" sz="1000"/>
        </a:p>
      </dgm:t>
    </dgm:pt>
    <dgm:pt modelId="{06EE9DD8-AD2E-4947-AEFA-C223B87E13B7}">
      <dgm:prSet phldrT="[Szöveg]" custT="1"/>
      <dgm:spPr/>
      <dgm:t>
        <a:bodyPr/>
        <a:lstStyle/>
        <a:p>
          <a:pPr algn="ctr"/>
          <a:r>
            <a:rPr lang="hu-HU" sz="1000" b="1">
              <a:solidFill>
                <a:srgbClr val="FFFF00"/>
              </a:solidFill>
            </a:rPr>
            <a:t>Emlékezés</a:t>
          </a:r>
        </a:p>
      </dgm:t>
    </dgm:pt>
    <dgm:pt modelId="{122633B5-6B68-4DC0-8741-DE90621DE961}" type="parTrans" cxnId="{EC3D3D25-DF47-4D07-BE5A-58D1893F3AC4}">
      <dgm:prSet/>
      <dgm:spPr/>
      <dgm:t>
        <a:bodyPr/>
        <a:lstStyle/>
        <a:p>
          <a:pPr algn="ctr"/>
          <a:endParaRPr lang="hu-HU" sz="1000"/>
        </a:p>
      </dgm:t>
    </dgm:pt>
    <dgm:pt modelId="{482BB1B1-B45F-4615-A0D3-46AE2B9BD03C}" type="sibTrans" cxnId="{EC3D3D25-DF47-4D07-BE5A-58D1893F3AC4}">
      <dgm:prSet custT="1"/>
      <dgm:spPr/>
      <dgm:t>
        <a:bodyPr/>
        <a:lstStyle/>
        <a:p>
          <a:pPr algn="ctr"/>
          <a:endParaRPr lang="hu-HU" sz="1000"/>
        </a:p>
      </dgm:t>
    </dgm:pt>
    <dgm:pt modelId="{B8FF0B4B-C9E3-4CCD-82F9-9B11F6A49B2D}">
      <dgm:prSet phldrT="[Szöveg]" custT="1"/>
      <dgm:spPr/>
      <dgm:t>
        <a:bodyPr/>
        <a:lstStyle/>
        <a:p>
          <a:pPr algn="ctr"/>
          <a:r>
            <a:rPr lang="hu-HU" sz="1000" b="1">
              <a:solidFill>
                <a:srgbClr val="FFFF00"/>
              </a:solidFill>
            </a:rPr>
            <a:t>Képzelet</a:t>
          </a:r>
        </a:p>
      </dgm:t>
    </dgm:pt>
    <dgm:pt modelId="{45D5B37D-A722-4059-A6F3-52C11A9C9E49}" type="parTrans" cxnId="{5B223AA7-8D07-488E-A108-B4B2B5B6168F}">
      <dgm:prSet/>
      <dgm:spPr/>
      <dgm:t>
        <a:bodyPr/>
        <a:lstStyle/>
        <a:p>
          <a:pPr algn="ctr"/>
          <a:endParaRPr lang="hu-HU" sz="1000"/>
        </a:p>
      </dgm:t>
    </dgm:pt>
    <dgm:pt modelId="{DBA5612B-A486-4AB0-ABBE-AF3D34094220}" type="sibTrans" cxnId="{5B223AA7-8D07-488E-A108-B4B2B5B6168F}">
      <dgm:prSet custT="1"/>
      <dgm:spPr/>
      <dgm:t>
        <a:bodyPr/>
        <a:lstStyle/>
        <a:p>
          <a:pPr algn="ctr"/>
          <a:endParaRPr lang="hu-HU" sz="1000"/>
        </a:p>
      </dgm:t>
    </dgm:pt>
    <dgm:pt modelId="{61A691D9-678C-43F9-9E15-623A646D21C6}">
      <dgm:prSet phldrT="[Szöveg]" custT="1"/>
      <dgm:spPr/>
      <dgm:t>
        <a:bodyPr/>
        <a:lstStyle/>
        <a:p>
          <a:pPr algn="ctr"/>
          <a:r>
            <a:rPr lang="hu-HU" sz="1000" b="1">
              <a:solidFill>
                <a:srgbClr val="FFFF00"/>
              </a:solidFill>
            </a:rPr>
            <a:t>Gondolkodás</a:t>
          </a:r>
        </a:p>
      </dgm:t>
    </dgm:pt>
    <dgm:pt modelId="{C4474528-98C3-4592-81BF-A12506705807}" type="parTrans" cxnId="{1099492C-5CEC-4CBD-9719-B90EC75C8A3A}">
      <dgm:prSet/>
      <dgm:spPr/>
      <dgm:t>
        <a:bodyPr/>
        <a:lstStyle/>
        <a:p>
          <a:pPr algn="ctr"/>
          <a:endParaRPr lang="hu-HU" sz="1000"/>
        </a:p>
      </dgm:t>
    </dgm:pt>
    <dgm:pt modelId="{5892665A-3E85-402B-A048-64B2D0280C7C}" type="sibTrans" cxnId="{1099492C-5CEC-4CBD-9719-B90EC75C8A3A}">
      <dgm:prSet/>
      <dgm:spPr/>
      <dgm:t>
        <a:bodyPr/>
        <a:lstStyle/>
        <a:p>
          <a:pPr algn="ctr"/>
          <a:endParaRPr lang="hu-HU" sz="1000"/>
        </a:p>
      </dgm:t>
    </dgm:pt>
    <dgm:pt modelId="{7EB8F8E1-C2F1-45A6-84CA-3A2D92E6EB90}" type="pres">
      <dgm:prSet presAssocID="{F4DDC702-0774-48FB-B947-02C0438F6AA4}" presName="Name0" presStyleCnt="0">
        <dgm:presLayoutVars>
          <dgm:dir/>
          <dgm:resizeHandles val="exact"/>
        </dgm:presLayoutVars>
      </dgm:prSet>
      <dgm:spPr/>
    </dgm:pt>
    <dgm:pt modelId="{1F4BCE34-E1E2-4209-9364-A49ED3170141}" type="pres">
      <dgm:prSet presAssocID="{C4C11AF7-9E2F-4DA4-A769-2AEAD08DD46F}" presName="node" presStyleLbl="node1" presStyleIdx="0" presStyleCnt="5" custScaleX="128001" custScaleY="94284">
        <dgm:presLayoutVars>
          <dgm:bulletEnabled val="1"/>
        </dgm:presLayoutVars>
      </dgm:prSet>
      <dgm:spPr/>
      <dgm:t>
        <a:bodyPr/>
        <a:lstStyle/>
        <a:p>
          <a:endParaRPr lang="hu-HU"/>
        </a:p>
      </dgm:t>
    </dgm:pt>
    <dgm:pt modelId="{D848AC8C-73FA-44BB-83BB-FDD92878356F}" type="pres">
      <dgm:prSet presAssocID="{D46EDE6A-BFA3-48E1-9E51-C4203480A3D6}" presName="sibTrans" presStyleLbl="sibTrans2D1" presStyleIdx="0" presStyleCnt="4"/>
      <dgm:spPr/>
      <dgm:t>
        <a:bodyPr/>
        <a:lstStyle/>
        <a:p>
          <a:endParaRPr lang="hu-HU"/>
        </a:p>
      </dgm:t>
    </dgm:pt>
    <dgm:pt modelId="{9280D26A-8337-4A3A-AFE4-F3BB6CA0751A}" type="pres">
      <dgm:prSet presAssocID="{D46EDE6A-BFA3-48E1-9E51-C4203480A3D6}" presName="connectorText" presStyleLbl="sibTrans2D1" presStyleIdx="0" presStyleCnt="4"/>
      <dgm:spPr/>
      <dgm:t>
        <a:bodyPr/>
        <a:lstStyle/>
        <a:p>
          <a:endParaRPr lang="hu-HU"/>
        </a:p>
      </dgm:t>
    </dgm:pt>
    <dgm:pt modelId="{6B3CA574-494F-4AE8-905F-B75BA439F0FE}" type="pres">
      <dgm:prSet presAssocID="{1A9523D1-8C31-47D1-8FA4-48430FE0DAA4}" presName="node" presStyleLbl="node1" presStyleIdx="1" presStyleCnt="5">
        <dgm:presLayoutVars>
          <dgm:bulletEnabled val="1"/>
        </dgm:presLayoutVars>
      </dgm:prSet>
      <dgm:spPr/>
      <dgm:t>
        <a:bodyPr/>
        <a:lstStyle/>
        <a:p>
          <a:endParaRPr lang="hu-HU"/>
        </a:p>
      </dgm:t>
    </dgm:pt>
    <dgm:pt modelId="{10F1304E-4D5F-48A0-A213-2E6E1FEE9983}" type="pres">
      <dgm:prSet presAssocID="{88C9F609-B5AD-42F1-9B80-2B67C93EC221}" presName="sibTrans" presStyleLbl="sibTrans2D1" presStyleIdx="1" presStyleCnt="4"/>
      <dgm:spPr/>
      <dgm:t>
        <a:bodyPr/>
        <a:lstStyle/>
        <a:p>
          <a:endParaRPr lang="hu-HU"/>
        </a:p>
      </dgm:t>
    </dgm:pt>
    <dgm:pt modelId="{6CE7AFA0-F3B1-41F6-ACE7-5642B6504C3F}" type="pres">
      <dgm:prSet presAssocID="{88C9F609-B5AD-42F1-9B80-2B67C93EC221}" presName="connectorText" presStyleLbl="sibTrans2D1" presStyleIdx="1" presStyleCnt="4"/>
      <dgm:spPr/>
      <dgm:t>
        <a:bodyPr/>
        <a:lstStyle/>
        <a:p>
          <a:endParaRPr lang="hu-HU"/>
        </a:p>
      </dgm:t>
    </dgm:pt>
    <dgm:pt modelId="{AAEF8FC7-7732-4C4B-859F-1A83EF766BA1}" type="pres">
      <dgm:prSet presAssocID="{06EE9DD8-AD2E-4947-AEFA-C223B87E13B7}" presName="node" presStyleLbl="node1" presStyleIdx="2" presStyleCnt="5">
        <dgm:presLayoutVars>
          <dgm:bulletEnabled val="1"/>
        </dgm:presLayoutVars>
      </dgm:prSet>
      <dgm:spPr/>
      <dgm:t>
        <a:bodyPr/>
        <a:lstStyle/>
        <a:p>
          <a:endParaRPr lang="hu-HU"/>
        </a:p>
      </dgm:t>
    </dgm:pt>
    <dgm:pt modelId="{0C28C739-924A-46D4-98A7-6EDEB0976491}" type="pres">
      <dgm:prSet presAssocID="{482BB1B1-B45F-4615-A0D3-46AE2B9BD03C}" presName="sibTrans" presStyleLbl="sibTrans2D1" presStyleIdx="2" presStyleCnt="4"/>
      <dgm:spPr/>
      <dgm:t>
        <a:bodyPr/>
        <a:lstStyle/>
        <a:p>
          <a:endParaRPr lang="hu-HU"/>
        </a:p>
      </dgm:t>
    </dgm:pt>
    <dgm:pt modelId="{21F967F4-9A4A-45CB-951C-CDB66490264B}" type="pres">
      <dgm:prSet presAssocID="{482BB1B1-B45F-4615-A0D3-46AE2B9BD03C}" presName="connectorText" presStyleLbl="sibTrans2D1" presStyleIdx="2" presStyleCnt="4"/>
      <dgm:spPr/>
      <dgm:t>
        <a:bodyPr/>
        <a:lstStyle/>
        <a:p>
          <a:endParaRPr lang="hu-HU"/>
        </a:p>
      </dgm:t>
    </dgm:pt>
    <dgm:pt modelId="{35ACD147-74F0-4F25-B8C6-8BC66A8B6408}" type="pres">
      <dgm:prSet presAssocID="{B8FF0B4B-C9E3-4CCD-82F9-9B11F6A49B2D}" presName="node" presStyleLbl="node1" presStyleIdx="3" presStyleCnt="5">
        <dgm:presLayoutVars>
          <dgm:bulletEnabled val="1"/>
        </dgm:presLayoutVars>
      </dgm:prSet>
      <dgm:spPr/>
      <dgm:t>
        <a:bodyPr/>
        <a:lstStyle/>
        <a:p>
          <a:endParaRPr lang="hu-HU"/>
        </a:p>
      </dgm:t>
    </dgm:pt>
    <dgm:pt modelId="{47F32B64-53AC-4C4C-9CC9-2785FCDCF6E8}" type="pres">
      <dgm:prSet presAssocID="{DBA5612B-A486-4AB0-ABBE-AF3D34094220}" presName="sibTrans" presStyleLbl="sibTrans2D1" presStyleIdx="3" presStyleCnt="4"/>
      <dgm:spPr/>
      <dgm:t>
        <a:bodyPr/>
        <a:lstStyle/>
        <a:p>
          <a:endParaRPr lang="hu-HU"/>
        </a:p>
      </dgm:t>
    </dgm:pt>
    <dgm:pt modelId="{9E2366E6-913D-4DDD-86EF-7BC4ABAD932B}" type="pres">
      <dgm:prSet presAssocID="{DBA5612B-A486-4AB0-ABBE-AF3D34094220}" presName="connectorText" presStyleLbl="sibTrans2D1" presStyleIdx="3" presStyleCnt="4"/>
      <dgm:spPr/>
      <dgm:t>
        <a:bodyPr/>
        <a:lstStyle/>
        <a:p>
          <a:endParaRPr lang="hu-HU"/>
        </a:p>
      </dgm:t>
    </dgm:pt>
    <dgm:pt modelId="{55F4C560-2292-494D-84B2-DA92ED06150D}" type="pres">
      <dgm:prSet presAssocID="{61A691D9-678C-43F9-9E15-623A646D21C6}" presName="node" presStyleLbl="node1" presStyleIdx="4" presStyleCnt="5">
        <dgm:presLayoutVars>
          <dgm:bulletEnabled val="1"/>
        </dgm:presLayoutVars>
      </dgm:prSet>
      <dgm:spPr/>
      <dgm:t>
        <a:bodyPr/>
        <a:lstStyle/>
        <a:p>
          <a:endParaRPr lang="hu-HU"/>
        </a:p>
      </dgm:t>
    </dgm:pt>
  </dgm:ptLst>
  <dgm:cxnLst>
    <dgm:cxn modelId="{0A30CEAC-8EAE-4530-8FDA-DD79DFBE6079}" type="presOf" srcId="{D46EDE6A-BFA3-48E1-9E51-C4203480A3D6}" destId="{D848AC8C-73FA-44BB-83BB-FDD92878356F}" srcOrd="0" destOrd="0" presId="urn:microsoft.com/office/officeart/2005/8/layout/process1"/>
    <dgm:cxn modelId="{C4302DAE-6ADD-436D-AA12-CBC7FD61DD95}" type="presOf" srcId="{482BB1B1-B45F-4615-A0D3-46AE2B9BD03C}" destId="{21F967F4-9A4A-45CB-951C-CDB66490264B}" srcOrd="1" destOrd="0" presId="urn:microsoft.com/office/officeart/2005/8/layout/process1"/>
    <dgm:cxn modelId="{19F8D255-90F9-4D91-8CB5-4DC412CBADDA}" type="presOf" srcId="{DBA5612B-A486-4AB0-ABBE-AF3D34094220}" destId="{47F32B64-53AC-4C4C-9CC9-2785FCDCF6E8}" srcOrd="0" destOrd="0" presId="urn:microsoft.com/office/officeart/2005/8/layout/process1"/>
    <dgm:cxn modelId="{2DCFADA4-6AB2-4380-A09C-56C795826899}" type="presOf" srcId="{88C9F609-B5AD-42F1-9B80-2B67C93EC221}" destId="{10F1304E-4D5F-48A0-A213-2E6E1FEE9983}" srcOrd="0" destOrd="0" presId="urn:microsoft.com/office/officeart/2005/8/layout/process1"/>
    <dgm:cxn modelId="{FBFF8ED1-08A1-45B0-8C42-1194D3B7A95D}" type="presOf" srcId="{88C9F609-B5AD-42F1-9B80-2B67C93EC221}" destId="{6CE7AFA0-F3B1-41F6-ACE7-5642B6504C3F}" srcOrd="1" destOrd="0" presId="urn:microsoft.com/office/officeart/2005/8/layout/process1"/>
    <dgm:cxn modelId="{E367B919-A29E-443E-AA03-657CAB13AD49}" type="presOf" srcId="{F4DDC702-0774-48FB-B947-02C0438F6AA4}" destId="{7EB8F8E1-C2F1-45A6-84CA-3A2D92E6EB90}" srcOrd="0" destOrd="0" presId="urn:microsoft.com/office/officeart/2005/8/layout/process1"/>
    <dgm:cxn modelId="{1099492C-5CEC-4CBD-9719-B90EC75C8A3A}" srcId="{F4DDC702-0774-48FB-B947-02C0438F6AA4}" destId="{61A691D9-678C-43F9-9E15-623A646D21C6}" srcOrd="4" destOrd="0" parTransId="{C4474528-98C3-4592-81BF-A12506705807}" sibTransId="{5892665A-3E85-402B-A048-64B2D0280C7C}"/>
    <dgm:cxn modelId="{D8517D8F-4680-4713-B6A2-5A0857CBDF8D}" type="presOf" srcId="{06EE9DD8-AD2E-4947-AEFA-C223B87E13B7}" destId="{AAEF8FC7-7732-4C4B-859F-1A83EF766BA1}" srcOrd="0" destOrd="0" presId="urn:microsoft.com/office/officeart/2005/8/layout/process1"/>
    <dgm:cxn modelId="{139A04A3-5B33-4CB2-890E-8293039A7D9A}" type="presOf" srcId="{B8FF0B4B-C9E3-4CCD-82F9-9B11F6A49B2D}" destId="{35ACD147-74F0-4F25-B8C6-8BC66A8B6408}" srcOrd="0" destOrd="0" presId="urn:microsoft.com/office/officeart/2005/8/layout/process1"/>
    <dgm:cxn modelId="{EC3D3D25-DF47-4D07-BE5A-58D1893F3AC4}" srcId="{F4DDC702-0774-48FB-B947-02C0438F6AA4}" destId="{06EE9DD8-AD2E-4947-AEFA-C223B87E13B7}" srcOrd="2" destOrd="0" parTransId="{122633B5-6B68-4DC0-8741-DE90621DE961}" sibTransId="{482BB1B1-B45F-4615-A0D3-46AE2B9BD03C}"/>
    <dgm:cxn modelId="{A36520BF-DA58-418A-96AD-B5B5F20B90C7}" srcId="{F4DDC702-0774-48FB-B947-02C0438F6AA4}" destId="{1A9523D1-8C31-47D1-8FA4-48430FE0DAA4}" srcOrd="1" destOrd="0" parTransId="{F80BC22E-495A-4BDF-B1E2-49AA2EB617DD}" sibTransId="{88C9F609-B5AD-42F1-9B80-2B67C93EC221}"/>
    <dgm:cxn modelId="{5B223AA7-8D07-488E-A108-B4B2B5B6168F}" srcId="{F4DDC702-0774-48FB-B947-02C0438F6AA4}" destId="{B8FF0B4B-C9E3-4CCD-82F9-9B11F6A49B2D}" srcOrd="3" destOrd="0" parTransId="{45D5B37D-A722-4059-A6F3-52C11A9C9E49}" sibTransId="{DBA5612B-A486-4AB0-ABBE-AF3D34094220}"/>
    <dgm:cxn modelId="{275B2930-9C0A-4B16-A198-DD1ABAF74EB3}" type="presOf" srcId="{61A691D9-678C-43F9-9E15-623A646D21C6}" destId="{55F4C560-2292-494D-84B2-DA92ED06150D}" srcOrd="0" destOrd="0" presId="urn:microsoft.com/office/officeart/2005/8/layout/process1"/>
    <dgm:cxn modelId="{900D513E-B4FF-4A64-93E0-C0CB19C3101B}" type="presOf" srcId="{482BB1B1-B45F-4615-A0D3-46AE2B9BD03C}" destId="{0C28C739-924A-46D4-98A7-6EDEB0976491}" srcOrd="0" destOrd="0" presId="urn:microsoft.com/office/officeart/2005/8/layout/process1"/>
    <dgm:cxn modelId="{313186B8-B7AA-4692-A95D-B607D82BD1C0}" type="presOf" srcId="{D46EDE6A-BFA3-48E1-9E51-C4203480A3D6}" destId="{9280D26A-8337-4A3A-AFE4-F3BB6CA0751A}" srcOrd="1" destOrd="0" presId="urn:microsoft.com/office/officeart/2005/8/layout/process1"/>
    <dgm:cxn modelId="{161FB19D-2E46-4073-A85A-CD5FDB92D582}" type="presOf" srcId="{DBA5612B-A486-4AB0-ABBE-AF3D34094220}" destId="{9E2366E6-913D-4DDD-86EF-7BC4ABAD932B}" srcOrd="1" destOrd="0" presId="urn:microsoft.com/office/officeart/2005/8/layout/process1"/>
    <dgm:cxn modelId="{48C22F1F-E637-43F8-BF2D-50B25B8327EE}" type="presOf" srcId="{C4C11AF7-9E2F-4DA4-A769-2AEAD08DD46F}" destId="{1F4BCE34-E1E2-4209-9364-A49ED3170141}" srcOrd="0" destOrd="0" presId="urn:microsoft.com/office/officeart/2005/8/layout/process1"/>
    <dgm:cxn modelId="{714B53BD-CF10-4A81-9269-026D4808EBFE}" srcId="{F4DDC702-0774-48FB-B947-02C0438F6AA4}" destId="{C4C11AF7-9E2F-4DA4-A769-2AEAD08DD46F}" srcOrd="0" destOrd="0" parTransId="{359599B9-8646-4FE8-8D64-A44EF8D646C2}" sibTransId="{D46EDE6A-BFA3-48E1-9E51-C4203480A3D6}"/>
    <dgm:cxn modelId="{8B167F92-4C7D-420F-834C-BB84BB5E7DB4}" type="presOf" srcId="{1A9523D1-8C31-47D1-8FA4-48430FE0DAA4}" destId="{6B3CA574-494F-4AE8-905F-B75BA439F0FE}" srcOrd="0" destOrd="0" presId="urn:microsoft.com/office/officeart/2005/8/layout/process1"/>
    <dgm:cxn modelId="{59245F1B-7F9E-4D89-8AEC-A6DD4BE3DCB3}" type="presParOf" srcId="{7EB8F8E1-C2F1-45A6-84CA-3A2D92E6EB90}" destId="{1F4BCE34-E1E2-4209-9364-A49ED3170141}" srcOrd="0" destOrd="0" presId="urn:microsoft.com/office/officeart/2005/8/layout/process1"/>
    <dgm:cxn modelId="{AD8F0533-21A8-4DAB-BEF7-7DD1F9D5C6B0}" type="presParOf" srcId="{7EB8F8E1-C2F1-45A6-84CA-3A2D92E6EB90}" destId="{D848AC8C-73FA-44BB-83BB-FDD92878356F}" srcOrd="1" destOrd="0" presId="urn:microsoft.com/office/officeart/2005/8/layout/process1"/>
    <dgm:cxn modelId="{44B6B20A-AB0F-4981-AC4D-195BE89641C4}" type="presParOf" srcId="{D848AC8C-73FA-44BB-83BB-FDD92878356F}" destId="{9280D26A-8337-4A3A-AFE4-F3BB6CA0751A}" srcOrd="0" destOrd="0" presId="urn:microsoft.com/office/officeart/2005/8/layout/process1"/>
    <dgm:cxn modelId="{E26995EB-2E71-4E68-82D7-2D974D143EC8}" type="presParOf" srcId="{7EB8F8E1-C2F1-45A6-84CA-3A2D92E6EB90}" destId="{6B3CA574-494F-4AE8-905F-B75BA439F0FE}" srcOrd="2" destOrd="0" presId="urn:microsoft.com/office/officeart/2005/8/layout/process1"/>
    <dgm:cxn modelId="{9B8D2E45-D087-4DE1-BE6B-7FB6B5F1F76C}" type="presParOf" srcId="{7EB8F8E1-C2F1-45A6-84CA-3A2D92E6EB90}" destId="{10F1304E-4D5F-48A0-A213-2E6E1FEE9983}" srcOrd="3" destOrd="0" presId="urn:microsoft.com/office/officeart/2005/8/layout/process1"/>
    <dgm:cxn modelId="{002703C3-F539-4759-B4DC-64805D18E603}" type="presParOf" srcId="{10F1304E-4D5F-48A0-A213-2E6E1FEE9983}" destId="{6CE7AFA0-F3B1-41F6-ACE7-5642B6504C3F}" srcOrd="0" destOrd="0" presId="urn:microsoft.com/office/officeart/2005/8/layout/process1"/>
    <dgm:cxn modelId="{C388D542-B7E0-402A-B6E2-E6A830A07BCA}" type="presParOf" srcId="{7EB8F8E1-C2F1-45A6-84CA-3A2D92E6EB90}" destId="{AAEF8FC7-7732-4C4B-859F-1A83EF766BA1}" srcOrd="4" destOrd="0" presId="urn:microsoft.com/office/officeart/2005/8/layout/process1"/>
    <dgm:cxn modelId="{F4051B8D-5229-4D1D-B8F4-EE2C5A0E6CD3}" type="presParOf" srcId="{7EB8F8E1-C2F1-45A6-84CA-3A2D92E6EB90}" destId="{0C28C739-924A-46D4-98A7-6EDEB0976491}" srcOrd="5" destOrd="0" presId="urn:microsoft.com/office/officeart/2005/8/layout/process1"/>
    <dgm:cxn modelId="{A0438B1B-0042-4260-B719-153B75A02485}" type="presParOf" srcId="{0C28C739-924A-46D4-98A7-6EDEB0976491}" destId="{21F967F4-9A4A-45CB-951C-CDB66490264B}" srcOrd="0" destOrd="0" presId="urn:microsoft.com/office/officeart/2005/8/layout/process1"/>
    <dgm:cxn modelId="{84E953F6-41D3-41F0-A873-ABCEA1AC9F84}" type="presParOf" srcId="{7EB8F8E1-C2F1-45A6-84CA-3A2D92E6EB90}" destId="{35ACD147-74F0-4F25-B8C6-8BC66A8B6408}" srcOrd="6" destOrd="0" presId="urn:microsoft.com/office/officeart/2005/8/layout/process1"/>
    <dgm:cxn modelId="{CF634D16-34DE-456E-87F9-DCF0274D1B0C}" type="presParOf" srcId="{7EB8F8E1-C2F1-45A6-84CA-3A2D92E6EB90}" destId="{47F32B64-53AC-4C4C-9CC9-2785FCDCF6E8}" srcOrd="7" destOrd="0" presId="urn:microsoft.com/office/officeart/2005/8/layout/process1"/>
    <dgm:cxn modelId="{9BA955BE-CD33-4D36-841B-AECFB06A831D}" type="presParOf" srcId="{47F32B64-53AC-4C4C-9CC9-2785FCDCF6E8}" destId="{9E2366E6-913D-4DDD-86EF-7BC4ABAD932B}" srcOrd="0" destOrd="0" presId="urn:microsoft.com/office/officeart/2005/8/layout/process1"/>
    <dgm:cxn modelId="{6A8FF259-7EF5-4821-954A-1758D19A3762}" type="presParOf" srcId="{7EB8F8E1-C2F1-45A6-84CA-3A2D92E6EB90}" destId="{55F4C560-2292-494D-84B2-DA92ED06150D}" srcOrd="8" destOrd="0" presId="urn:microsoft.com/office/officeart/2005/8/layout/process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AB26D568-C54E-42F5-91F2-AF0FD39B8217}" type="doc">
      <dgm:prSet loTypeId="urn:microsoft.com/office/officeart/2005/8/layout/process1" loCatId="process" qsTypeId="urn:microsoft.com/office/officeart/2005/8/quickstyle/simple1" qsCatId="simple" csTypeId="urn:microsoft.com/office/officeart/2005/8/colors/accent1_2" csCatId="accent1" phldr="1"/>
      <dgm:spPr/>
    </dgm:pt>
    <dgm:pt modelId="{DDD07FE7-35AE-4B29-AEED-7376F141DD3F}">
      <dgm:prSet phldrT="[Szöveg]" custT="1"/>
      <dgm:spPr>
        <a:solidFill>
          <a:srgbClr val="FFC000"/>
        </a:solidFill>
      </dgm:spPr>
      <dgm:t>
        <a:bodyPr/>
        <a:lstStyle/>
        <a:p>
          <a:pPr algn="ctr"/>
          <a:r>
            <a:rPr lang="hu-HU" sz="1200" b="1" dirty="0">
              <a:solidFill>
                <a:srgbClr val="0070C0"/>
              </a:solidFill>
              <a:latin typeface="Times New Roman" panose="02020603050405020304" pitchFamily="18" charset="0"/>
              <a:cs typeface="Times New Roman" panose="02020603050405020304" pitchFamily="18" charset="0"/>
            </a:rPr>
            <a:t>Érzelmi-akarati (affektív) tulajdonságok</a:t>
          </a:r>
        </a:p>
      </dgm:t>
    </dgm:pt>
    <dgm:pt modelId="{EBD2B8B5-B770-4C7F-BB16-31132603C176}" type="parTrans" cxnId="{B24058FD-EA5D-4962-BCF5-7827A04CD751}">
      <dgm:prSet/>
      <dgm:spPr/>
      <dgm:t>
        <a:bodyPr/>
        <a:lstStyle/>
        <a:p>
          <a:pPr algn="ctr"/>
          <a:endParaRPr lang="hu-HU"/>
        </a:p>
      </dgm:t>
    </dgm:pt>
    <dgm:pt modelId="{560DB48D-3A57-4517-BA73-11AD4A72AAF1}" type="sibTrans" cxnId="{B24058FD-EA5D-4962-BCF5-7827A04CD751}">
      <dgm:prSet/>
      <dgm:spPr/>
      <dgm:t>
        <a:bodyPr/>
        <a:lstStyle/>
        <a:p>
          <a:pPr algn="ctr"/>
          <a:endParaRPr lang="hu-HU"/>
        </a:p>
      </dgm:t>
    </dgm:pt>
    <dgm:pt modelId="{1931F422-8631-4C12-BDA3-B85531F38684}" type="pres">
      <dgm:prSet presAssocID="{AB26D568-C54E-42F5-91F2-AF0FD39B8217}" presName="Name0" presStyleCnt="0">
        <dgm:presLayoutVars>
          <dgm:dir/>
          <dgm:resizeHandles val="exact"/>
        </dgm:presLayoutVars>
      </dgm:prSet>
      <dgm:spPr/>
    </dgm:pt>
    <dgm:pt modelId="{58536983-879B-4A4A-A0A3-0BAC8D8C5199}" type="pres">
      <dgm:prSet presAssocID="{DDD07FE7-35AE-4B29-AEED-7376F141DD3F}" presName="node" presStyleLbl="node1" presStyleIdx="0" presStyleCnt="1" custLinFactNeighborX="-49" custLinFactNeighborY="-1887">
        <dgm:presLayoutVars>
          <dgm:bulletEnabled val="1"/>
        </dgm:presLayoutVars>
      </dgm:prSet>
      <dgm:spPr/>
      <dgm:t>
        <a:bodyPr/>
        <a:lstStyle/>
        <a:p>
          <a:endParaRPr lang="hu-HU"/>
        </a:p>
      </dgm:t>
    </dgm:pt>
  </dgm:ptLst>
  <dgm:cxnLst>
    <dgm:cxn modelId="{B24058FD-EA5D-4962-BCF5-7827A04CD751}" srcId="{AB26D568-C54E-42F5-91F2-AF0FD39B8217}" destId="{DDD07FE7-35AE-4B29-AEED-7376F141DD3F}" srcOrd="0" destOrd="0" parTransId="{EBD2B8B5-B770-4C7F-BB16-31132603C176}" sibTransId="{560DB48D-3A57-4517-BA73-11AD4A72AAF1}"/>
    <dgm:cxn modelId="{844D828D-9B26-4443-A68F-D25310E5164D}" type="presOf" srcId="{AB26D568-C54E-42F5-91F2-AF0FD39B8217}" destId="{1931F422-8631-4C12-BDA3-B85531F38684}" srcOrd="0" destOrd="0" presId="urn:microsoft.com/office/officeart/2005/8/layout/process1"/>
    <dgm:cxn modelId="{27B5DC12-5678-4D2E-B1C6-1C6B1AEC7479}" type="presOf" srcId="{DDD07FE7-35AE-4B29-AEED-7376F141DD3F}" destId="{58536983-879B-4A4A-A0A3-0BAC8D8C5199}" srcOrd="0" destOrd="0" presId="urn:microsoft.com/office/officeart/2005/8/layout/process1"/>
    <dgm:cxn modelId="{022EE2DA-375C-4D6B-9ABD-6E4726CDA3B8}" type="presParOf" srcId="{1931F422-8631-4C12-BDA3-B85531F38684}" destId="{58536983-879B-4A4A-A0A3-0BAC8D8C5199}" srcOrd="0" destOrd="0" presId="urn:microsoft.com/office/officeart/2005/8/layout/process1"/>
  </dgm:cxnLst>
  <dgm:bg/>
  <dgm:whole/>
  <dgm:extLst>
    <a:ext uri="http://schemas.microsoft.com/office/drawing/2008/diagram">
      <dsp:dataModelExt xmlns:dsp="http://schemas.microsoft.com/office/drawing/2008/diagram" relId="rId12"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23023987-3801-4A12-B27A-8432EFB02617}" type="doc">
      <dgm:prSet loTypeId="urn:microsoft.com/office/officeart/2005/8/layout/process1" loCatId="process" qsTypeId="urn:microsoft.com/office/officeart/2005/8/quickstyle/simple1" qsCatId="simple" csTypeId="urn:microsoft.com/office/officeart/2005/8/colors/accent1_2" csCatId="accent1" phldr="1"/>
      <dgm:spPr/>
    </dgm:pt>
    <dgm:pt modelId="{69E61984-7BEF-42CF-B5E2-962791D68C5D}">
      <dgm:prSet phldrT="[Szöveg]"/>
      <dgm:spPr>
        <a:xfrm>
          <a:off x="2807" y="133800"/>
          <a:ext cx="1353435" cy="637274"/>
        </a:xfrm>
        <a:solidFill>
          <a:srgbClr val="4F81BD">
            <a:hueOff val="0"/>
            <a:satOff val="0"/>
            <a:lumOff val="0"/>
            <a:alphaOff val="0"/>
          </a:srgbClr>
        </a:solidFill>
        <a:ln w="25400" cap="flat" cmpd="sng" algn="ctr">
          <a:solidFill>
            <a:sysClr val="window" lastClr="FFFFFF">
              <a:hueOff val="0"/>
              <a:satOff val="0"/>
              <a:lumOff val="0"/>
              <a:alphaOff val="0"/>
            </a:sysClr>
          </a:solidFill>
          <a:prstDash val="solid"/>
        </a:ln>
        <a:effectLst/>
      </dgm:spPr>
      <dgm:t>
        <a:bodyPr/>
        <a:lstStyle/>
        <a:p>
          <a:pPr algn="ctr"/>
          <a:r>
            <a:rPr lang="hu-HU" dirty="0">
              <a:solidFill>
                <a:sysClr val="window" lastClr="FFFFFF"/>
              </a:solidFill>
              <a:latin typeface="Calibri"/>
              <a:ea typeface="+mn-ea"/>
              <a:cs typeface="+mn-cs"/>
            </a:rPr>
            <a:t>kódolás/rögzítés</a:t>
          </a:r>
        </a:p>
      </dgm:t>
    </dgm:pt>
    <dgm:pt modelId="{CACA4ECD-0071-4602-B7B4-B19D914BD107}" type="parTrans" cxnId="{5D0B5206-E7B8-4ED3-AAB9-F2DCCEAAA198}">
      <dgm:prSet/>
      <dgm:spPr/>
      <dgm:t>
        <a:bodyPr/>
        <a:lstStyle/>
        <a:p>
          <a:pPr algn="ctr"/>
          <a:endParaRPr lang="hu-HU"/>
        </a:p>
      </dgm:t>
    </dgm:pt>
    <dgm:pt modelId="{CCD8D3E8-C552-4EDB-8789-D1DCC070D3BA}" type="sibTrans" cxnId="{5D0B5206-E7B8-4ED3-AAB9-F2DCCEAAA198}">
      <dgm:prSet/>
      <dgm:spPr>
        <a:xfrm>
          <a:off x="1519288" y="250261"/>
          <a:ext cx="345655" cy="404351"/>
        </a:xfrm>
        <a:solidFill>
          <a:srgbClr val="4F81BD">
            <a:tint val="60000"/>
            <a:hueOff val="0"/>
            <a:satOff val="0"/>
            <a:lumOff val="0"/>
            <a:alphaOff val="0"/>
          </a:srgbClr>
        </a:solidFill>
        <a:ln>
          <a:noFill/>
        </a:ln>
        <a:effectLst/>
      </dgm:spPr>
      <dgm:t>
        <a:bodyPr/>
        <a:lstStyle/>
        <a:p>
          <a:pPr algn="ctr"/>
          <a:endParaRPr lang="hu-HU">
            <a:solidFill>
              <a:sysClr val="window" lastClr="FFFFFF"/>
            </a:solidFill>
            <a:latin typeface="Calibri"/>
            <a:ea typeface="+mn-ea"/>
            <a:cs typeface="+mn-cs"/>
          </a:endParaRPr>
        </a:p>
      </dgm:t>
    </dgm:pt>
    <dgm:pt modelId="{9C903E55-C142-418C-90DE-7F69FFEB39AC}">
      <dgm:prSet phldrT="[Szöveg]"/>
      <dgm:spPr>
        <a:xfrm>
          <a:off x="2008423" y="137268"/>
          <a:ext cx="1212434" cy="630338"/>
        </a:xfrm>
        <a:solidFill>
          <a:srgbClr val="4F81BD">
            <a:hueOff val="0"/>
            <a:satOff val="0"/>
            <a:lumOff val="0"/>
            <a:alphaOff val="0"/>
          </a:srgbClr>
        </a:solidFill>
        <a:ln w="25400" cap="flat" cmpd="sng" algn="ctr">
          <a:solidFill>
            <a:sysClr val="window" lastClr="FFFFFF">
              <a:hueOff val="0"/>
              <a:satOff val="0"/>
              <a:lumOff val="0"/>
              <a:alphaOff val="0"/>
            </a:sysClr>
          </a:solidFill>
          <a:prstDash val="solid"/>
        </a:ln>
        <a:effectLst/>
      </dgm:spPr>
      <dgm:t>
        <a:bodyPr/>
        <a:lstStyle/>
        <a:p>
          <a:pPr algn="ctr"/>
          <a:r>
            <a:rPr lang="hu-HU" dirty="0">
              <a:solidFill>
                <a:sysClr val="window" lastClr="FFFFFF"/>
              </a:solidFill>
              <a:latin typeface="Calibri"/>
              <a:ea typeface="+mn-ea"/>
              <a:cs typeface="+mn-cs"/>
            </a:rPr>
            <a:t>tárolás/megőrzés vagy felejtés</a:t>
          </a:r>
        </a:p>
      </dgm:t>
    </dgm:pt>
    <dgm:pt modelId="{A14685CA-1A70-4EA6-A7E9-3E14B4269526}" type="parTrans" cxnId="{8A0597F2-6B28-4BDA-956A-7EBF193D17E7}">
      <dgm:prSet/>
      <dgm:spPr/>
      <dgm:t>
        <a:bodyPr/>
        <a:lstStyle/>
        <a:p>
          <a:pPr algn="ctr"/>
          <a:endParaRPr lang="hu-HU"/>
        </a:p>
      </dgm:t>
    </dgm:pt>
    <dgm:pt modelId="{E85AC873-85E5-44A2-81A0-FF48B2D4508E}" type="sibTrans" cxnId="{8A0597F2-6B28-4BDA-956A-7EBF193D17E7}">
      <dgm:prSet/>
      <dgm:spPr>
        <a:xfrm>
          <a:off x="3383902" y="250261"/>
          <a:ext cx="345655" cy="404351"/>
        </a:xfrm>
        <a:solidFill>
          <a:srgbClr val="4F81BD">
            <a:tint val="60000"/>
            <a:hueOff val="0"/>
            <a:satOff val="0"/>
            <a:lumOff val="0"/>
            <a:alphaOff val="0"/>
          </a:srgbClr>
        </a:solidFill>
        <a:ln>
          <a:noFill/>
        </a:ln>
        <a:effectLst/>
      </dgm:spPr>
      <dgm:t>
        <a:bodyPr/>
        <a:lstStyle/>
        <a:p>
          <a:pPr algn="ctr"/>
          <a:endParaRPr lang="hu-HU">
            <a:solidFill>
              <a:sysClr val="window" lastClr="FFFFFF"/>
            </a:solidFill>
            <a:latin typeface="Calibri"/>
            <a:ea typeface="+mn-ea"/>
            <a:cs typeface="+mn-cs"/>
          </a:endParaRPr>
        </a:p>
      </dgm:t>
    </dgm:pt>
    <dgm:pt modelId="{C1AA5EB1-AB54-4724-ACE9-428949B7B9BF}">
      <dgm:prSet phldrT="[Szöveg]"/>
      <dgm:spPr>
        <a:xfrm>
          <a:off x="3873037" y="175102"/>
          <a:ext cx="1277179" cy="554669"/>
        </a:xfrm>
        <a:solidFill>
          <a:srgbClr val="4F81BD">
            <a:hueOff val="0"/>
            <a:satOff val="0"/>
            <a:lumOff val="0"/>
            <a:alphaOff val="0"/>
          </a:srgbClr>
        </a:solidFill>
        <a:ln w="25400" cap="flat" cmpd="sng" algn="ctr">
          <a:solidFill>
            <a:sysClr val="window" lastClr="FFFFFF">
              <a:hueOff val="0"/>
              <a:satOff val="0"/>
              <a:lumOff val="0"/>
              <a:alphaOff val="0"/>
            </a:sysClr>
          </a:solidFill>
          <a:prstDash val="solid"/>
        </a:ln>
        <a:effectLst/>
      </dgm:spPr>
      <dgm:t>
        <a:bodyPr/>
        <a:lstStyle/>
        <a:p>
          <a:pPr algn="ctr"/>
          <a:r>
            <a:rPr lang="hu-HU">
              <a:solidFill>
                <a:sysClr val="window" lastClr="FFFFFF"/>
              </a:solidFill>
              <a:latin typeface="Calibri"/>
              <a:ea typeface="+mn-ea"/>
              <a:cs typeface="+mn-cs"/>
            </a:rPr>
            <a:t>előhívás/felidézés</a:t>
          </a:r>
        </a:p>
      </dgm:t>
    </dgm:pt>
    <dgm:pt modelId="{F8D0A4BE-7A75-4926-9830-5DA5E72C572B}" type="parTrans" cxnId="{D26D3564-BCF3-4C3A-B9B0-51F55CE88E51}">
      <dgm:prSet/>
      <dgm:spPr/>
      <dgm:t>
        <a:bodyPr/>
        <a:lstStyle/>
        <a:p>
          <a:pPr algn="ctr"/>
          <a:endParaRPr lang="hu-HU"/>
        </a:p>
      </dgm:t>
    </dgm:pt>
    <dgm:pt modelId="{6B5B6838-3CAA-4560-BFED-946ADCB08563}" type="sibTrans" cxnId="{D26D3564-BCF3-4C3A-B9B0-51F55CE88E51}">
      <dgm:prSet/>
      <dgm:spPr/>
      <dgm:t>
        <a:bodyPr/>
        <a:lstStyle/>
        <a:p>
          <a:pPr algn="ctr"/>
          <a:endParaRPr lang="hu-HU"/>
        </a:p>
      </dgm:t>
    </dgm:pt>
    <dgm:pt modelId="{F4C737EC-482D-4363-B943-2E1F8E534251}" type="pres">
      <dgm:prSet presAssocID="{23023987-3801-4A12-B27A-8432EFB02617}" presName="Name0" presStyleCnt="0">
        <dgm:presLayoutVars>
          <dgm:dir/>
          <dgm:resizeHandles val="exact"/>
        </dgm:presLayoutVars>
      </dgm:prSet>
      <dgm:spPr/>
    </dgm:pt>
    <dgm:pt modelId="{F9EB226F-3352-42C2-9F6C-B82540B0CA64}" type="pres">
      <dgm:prSet presAssocID="{69E61984-7BEF-42CF-B5E2-962791D68C5D}" presName="node" presStyleLbl="node1" presStyleIdx="0" presStyleCnt="3" custScaleX="83010" custScaleY="65143">
        <dgm:presLayoutVars>
          <dgm:bulletEnabled val="1"/>
        </dgm:presLayoutVars>
      </dgm:prSet>
      <dgm:spPr>
        <a:prstGeom prst="roundRect">
          <a:avLst>
            <a:gd name="adj" fmla="val 10000"/>
          </a:avLst>
        </a:prstGeom>
      </dgm:spPr>
      <dgm:t>
        <a:bodyPr/>
        <a:lstStyle/>
        <a:p>
          <a:endParaRPr lang="hu-HU"/>
        </a:p>
      </dgm:t>
    </dgm:pt>
    <dgm:pt modelId="{CC3F0562-6CE8-420F-8E0A-F112C8D54B93}" type="pres">
      <dgm:prSet presAssocID="{CCD8D3E8-C552-4EDB-8789-D1DCC070D3BA}" presName="sibTrans" presStyleLbl="sibTrans2D1" presStyleIdx="0" presStyleCnt="2"/>
      <dgm:spPr>
        <a:prstGeom prst="rightArrow">
          <a:avLst>
            <a:gd name="adj1" fmla="val 60000"/>
            <a:gd name="adj2" fmla="val 50000"/>
          </a:avLst>
        </a:prstGeom>
      </dgm:spPr>
      <dgm:t>
        <a:bodyPr/>
        <a:lstStyle/>
        <a:p>
          <a:endParaRPr lang="hu-HU"/>
        </a:p>
      </dgm:t>
    </dgm:pt>
    <dgm:pt modelId="{A014EDE2-9C6F-4448-B1D4-11EE5B7A1536}" type="pres">
      <dgm:prSet presAssocID="{CCD8D3E8-C552-4EDB-8789-D1DCC070D3BA}" presName="connectorText" presStyleLbl="sibTrans2D1" presStyleIdx="0" presStyleCnt="2"/>
      <dgm:spPr/>
      <dgm:t>
        <a:bodyPr/>
        <a:lstStyle/>
        <a:p>
          <a:endParaRPr lang="hu-HU"/>
        </a:p>
      </dgm:t>
    </dgm:pt>
    <dgm:pt modelId="{A4E5C194-D3C9-4248-81F3-E86839E2B9DC}" type="pres">
      <dgm:prSet presAssocID="{9C903E55-C142-418C-90DE-7F69FFEB39AC}" presName="node" presStyleLbl="node1" presStyleIdx="1" presStyleCnt="3" custScaleX="74362" custScaleY="64434">
        <dgm:presLayoutVars>
          <dgm:bulletEnabled val="1"/>
        </dgm:presLayoutVars>
      </dgm:prSet>
      <dgm:spPr>
        <a:prstGeom prst="roundRect">
          <a:avLst>
            <a:gd name="adj" fmla="val 10000"/>
          </a:avLst>
        </a:prstGeom>
      </dgm:spPr>
      <dgm:t>
        <a:bodyPr/>
        <a:lstStyle/>
        <a:p>
          <a:endParaRPr lang="hu-HU"/>
        </a:p>
      </dgm:t>
    </dgm:pt>
    <dgm:pt modelId="{06604805-0109-412A-A549-2E6E163C6AD9}" type="pres">
      <dgm:prSet presAssocID="{E85AC873-85E5-44A2-81A0-FF48B2D4508E}" presName="sibTrans" presStyleLbl="sibTrans2D1" presStyleIdx="1" presStyleCnt="2"/>
      <dgm:spPr>
        <a:prstGeom prst="rightArrow">
          <a:avLst>
            <a:gd name="adj1" fmla="val 60000"/>
            <a:gd name="adj2" fmla="val 50000"/>
          </a:avLst>
        </a:prstGeom>
      </dgm:spPr>
      <dgm:t>
        <a:bodyPr/>
        <a:lstStyle/>
        <a:p>
          <a:endParaRPr lang="hu-HU"/>
        </a:p>
      </dgm:t>
    </dgm:pt>
    <dgm:pt modelId="{F206E879-B476-49A3-9C39-753B92341781}" type="pres">
      <dgm:prSet presAssocID="{E85AC873-85E5-44A2-81A0-FF48B2D4508E}" presName="connectorText" presStyleLbl="sibTrans2D1" presStyleIdx="1" presStyleCnt="2"/>
      <dgm:spPr/>
      <dgm:t>
        <a:bodyPr/>
        <a:lstStyle/>
        <a:p>
          <a:endParaRPr lang="hu-HU"/>
        </a:p>
      </dgm:t>
    </dgm:pt>
    <dgm:pt modelId="{E7C00FEA-837B-4F53-9169-D7BCE8AC5389}" type="pres">
      <dgm:prSet presAssocID="{C1AA5EB1-AB54-4724-ACE9-428949B7B9BF}" presName="node" presStyleLbl="node1" presStyleIdx="2" presStyleCnt="3" custScaleX="78333" custScaleY="56699">
        <dgm:presLayoutVars>
          <dgm:bulletEnabled val="1"/>
        </dgm:presLayoutVars>
      </dgm:prSet>
      <dgm:spPr>
        <a:prstGeom prst="roundRect">
          <a:avLst>
            <a:gd name="adj" fmla="val 10000"/>
          </a:avLst>
        </a:prstGeom>
      </dgm:spPr>
      <dgm:t>
        <a:bodyPr/>
        <a:lstStyle/>
        <a:p>
          <a:endParaRPr lang="hu-HU"/>
        </a:p>
      </dgm:t>
    </dgm:pt>
  </dgm:ptLst>
  <dgm:cxnLst>
    <dgm:cxn modelId="{D26D3564-BCF3-4C3A-B9B0-51F55CE88E51}" srcId="{23023987-3801-4A12-B27A-8432EFB02617}" destId="{C1AA5EB1-AB54-4724-ACE9-428949B7B9BF}" srcOrd="2" destOrd="0" parTransId="{F8D0A4BE-7A75-4926-9830-5DA5E72C572B}" sibTransId="{6B5B6838-3CAA-4560-BFED-946ADCB08563}"/>
    <dgm:cxn modelId="{840773AE-BD4C-4C7D-BE69-82DA23F80A94}" type="presOf" srcId="{CCD8D3E8-C552-4EDB-8789-D1DCC070D3BA}" destId="{A014EDE2-9C6F-4448-B1D4-11EE5B7A1536}" srcOrd="1" destOrd="0" presId="urn:microsoft.com/office/officeart/2005/8/layout/process1"/>
    <dgm:cxn modelId="{FA6625D6-D732-41A2-9EB9-696CCC391592}" type="presOf" srcId="{C1AA5EB1-AB54-4724-ACE9-428949B7B9BF}" destId="{E7C00FEA-837B-4F53-9169-D7BCE8AC5389}" srcOrd="0" destOrd="0" presId="urn:microsoft.com/office/officeart/2005/8/layout/process1"/>
    <dgm:cxn modelId="{2CF28D50-2AFA-4C6D-BBE7-032C16FAC459}" type="presOf" srcId="{9C903E55-C142-418C-90DE-7F69FFEB39AC}" destId="{A4E5C194-D3C9-4248-81F3-E86839E2B9DC}" srcOrd="0" destOrd="0" presId="urn:microsoft.com/office/officeart/2005/8/layout/process1"/>
    <dgm:cxn modelId="{8D07ADCB-EF2F-45AB-B006-8E3ABB5B0BF5}" type="presOf" srcId="{E85AC873-85E5-44A2-81A0-FF48B2D4508E}" destId="{F206E879-B476-49A3-9C39-753B92341781}" srcOrd="1" destOrd="0" presId="urn:microsoft.com/office/officeart/2005/8/layout/process1"/>
    <dgm:cxn modelId="{36D8EAD5-E674-46BE-B707-74B01D61464A}" type="presOf" srcId="{E85AC873-85E5-44A2-81A0-FF48B2D4508E}" destId="{06604805-0109-412A-A549-2E6E163C6AD9}" srcOrd="0" destOrd="0" presId="urn:microsoft.com/office/officeart/2005/8/layout/process1"/>
    <dgm:cxn modelId="{80B64645-DCB6-46BA-9C45-B59DB4FBE842}" type="presOf" srcId="{23023987-3801-4A12-B27A-8432EFB02617}" destId="{F4C737EC-482D-4363-B943-2E1F8E534251}" srcOrd="0" destOrd="0" presId="urn:microsoft.com/office/officeart/2005/8/layout/process1"/>
    <dgm:cxn modelId="{0E2FBC6F-A935-4115-B123-925941A13FA1}" type="presOf" srcId="{CCD8D3E8-C552-4EDB-8789-D1DCC070D3BA}" destId="{CC3F0562-6CE8-420F-8E0A-F112C8D54B93}" srcOrd="0" destOrd="0" presId="urn:microsoft.com/office/officeart/2005/8/layout/process1"/>
    <dgm:cxn modelId="{5D0B5206-E7B8-4ED3-AAB9-F2DCCEAAA198}" srcId="{23023987-3801-4A12-B27A-8432EFB02617}" destId="{69E61984-7BEF-42CF-B5E2-962791D68C5D}" srcOrd="0" destOrd="0" parTransId="{CACA4ECD-0071-4602-B7B4-B19D914BD107}" sibTransId="{CCD8D3E8-C552-4EDB-8789-D1DCC070D3BA}"/>
    <dgm:cxn modelId="{8A0597F2-6B28-4BDA-956A-7EBF193D17E7}" srcId="{23023987-3801-4A12-B27A-8432EFB02617}" destId="{9C903E55-C142-418C-90DE-7F69FFEB39AC}" srcOrd="1" destOrd="0" parTransId="{A14685CA-1A70-4EA6-A7E9-3E14B4269526}" sibTransId="{E85AC873-85E5-44A2-81A0-FF48B2D4508E}"/>
    <dgm:cxn modelId="{3DE609CE-07D6-4180-BA47-EDF6B796C6F7}" type="presOf" srcId="{69E61984-7BEF-42CF-B5E2-962791D68C5D}" destId="{F9EB226F-3352-42C2-9F6C-B82540B0CA64}" srcOrd="0" destOrd="0" presId="urn:microsoft.com/office/officeart/2005/8/layout/process1"/>
    <dgm:cxn modelId="{EEB7F3A5-79F0-4FC6-B6A8-B16E8238842A}" type="presParOf" srcId="{F4C737EC-482D-4363-B943-2E1F8E534251}" destId="{F9EB226F-3352-42C2-9F6C-B82540B0CA64}" srcOrd="0" destOrd="0" presId="urn:microsoft.com/office/officeart/2005/8/layout/process1"/>
    <dgm:cxn modelId="{24648F33-A78C-4BEB-A499-BAC38A1DF3D3}" type="presParOf" srcId="{F4C737EC-482D-4363-B943-2E1F8E534251}" destId="{CC3F0562-6CE8-420F-8E0A-F112C8D54B93}" srcOrd="1" destOrd="0" presId="urn:microsoft.com/office/officeart/2005/8/layout/process1"/>
    <dgm:cxn modelId="{101B6333-F8D6-4155-8B44-A0C1C66AA118}" type="presParOf" srcId="{CC3F0562-6CE8-420F-8E0A-F112C8D54B93}" destId="{A014EDE2-9C6F-4448-B1D4-11EE5B7A1536}" srcOrd="0" destOrd="0" presId="urn:microsoft.com/office/officeart/2005/8/layout/process1"/>
    <dgm:cxn modelId="{D3D979D2-2B8B-47A1-90A0-1D0E9FE99686}" type="presParOf" srcId="{F4C737EC-482D-4363-B943-2E1F8E534251}" destId="{A4E5C194-D3C9-4248-81F3-E86839E2B9DC}" srcOrd="2" destOrd="0" presId="urn:microsoft.com/office/officeart/2005/8/layout/process1"/>
    <dgm:cxn modelId="{CF9921BD-E4BB-4C5C-BEF4-D1CC67A91C1B}" type="presParOf" srcId="{F4C737EC-482D-4363-B943-2E1F8E534251}" destId="{06604805-0109-412A-A549-2E6E163C6AD9}" srcOrd="3" destOrd="0" presId="urn:microsoft.com/office/officeart/2005/8/layout/process1"/>
    <dgm:cxn modelId="{7EFBF420-9D27-48EF-98D2-760510F840D9}" type="presParOf" srcId="{06604805-0109-412A-A549-2E6E163C6AD9}" destId="{F206E879-B476-49A3-9C39-753B92341781}" srcOrd="0" destOrd="0" presId="urn:microsoft.com/office/officeart/2005/8/layout/process1"/>
    <dgm:cxn modelId="{BCE40E8F-8FE4-43F1-9ABA-EBB6E88D49E7}" type="presParOf" srcId="{F4C737EC-482D-4363-B943-2E1F8E534251}" destId="{E7C00FEA-837B-4F53-9169-D7BCE8AC5389}" srcOrd="4" destOrd="0" presId="urn:microsoft.com/office/officeart/2005/8/layout/process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layout1.xml><?xml version="1.0" encoding="utf-8"?>
<dgm:layoutDef xmlns:dgm="http://schemas.openxmlformats.org/drawingml/2006/diagram" xmlns:a="http://schemas.openxmlformats.org/drawingml/2006/main" uniqueId="urn:microsoft.com/office/officeart/2005/8/layout/process1">
  <dgm:title val=""/>
  <dgm:desc val=""/>
  <dgm:catLst>
    <dgm:cat type="process" pri="1000"/>
    <dgm:cat type="convert" pri="1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ptType="node" refType="w"/>
      <dgm:constr type="h" for="ch" ptType="node" op="equ"/>
      <dgm:constr type="primFontSz" for="ch" ptType="node" op="equ" val="65"/>
      <dgm:constr type="w" for="ch" ptType="sibTrans" refType="w" refFor="ch" refPtType="node" op="equ" fact="0.4"/>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18" fact="NaN" max="NaN"/>
          <dgm:rule type="h" val="NaN" fact="1.5" max="NaN"/>
          <dgm:rule type="primFontSz" val="5" fact="NaN" max="NaN"/>
          <dgm:rule type="h" val="INF"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process1">
  <dgm:title val=""/>
  <dgm:desc val=""/>
  <dgm:catLst>
    <dgm:cat type="process" pri="1000"/>
    <dgm:cat type="convert" pri="1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ptType="node" refType="w"/>
      <dgm:constr type="h" for="ch" ptType="node" op="equ"/>
      <dgm:constr type="primFontSz" for="ch" ptType="node" op="equ" val="65"/>
      <dgm:constr type="w" for="ch" ptType="sibTrans" refType="w" refFor="ch" refPtType="node" op="equ" fact="0.4"/>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18" fact="NaN" max="NaN"/>
          <dgm:rule type="h" val="NaN" fact="1.5" max="NaN"/>
          <dgm:rule type="primFontSz" val="5" fact="NaN" max="NaN"/>
          <dgm:rule type="h" val="INF"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process1">
  <dgm:title val=""/>
  <dgm:desc val=""/>
  <dgm:catLst>
    <dgm:cat type="process" pri="1000"/>
    <dgm:cat type="convert" pri="1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ptType="node" refType="w"/>
      <dgm:constr type="h" for="ch" ptType="node" op="equ"/>
      <dgm:constr type="primFontSz" for="ch" ptType="node" op="equ" val="65"/>
      <dgm:constr type="w" for="ch" ptType="sibTrans" refType="w" refFor="ch" refPtType="node" op="equ" fact="0.4"/>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18" fact="NaN" max="NaN"/>
          <dgm:rule type="h" val="NaN" fact="1.5" max="NaN"/>
          <dgm:rule type="primFontSz" val="5" fact="NaN" max="NaN"/>
          <dgm:rule type="h" val="INF"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rawings/_rels/vmlDrawing1.vml.rels><?xml version="1.0" encoding="UTF-8" standalone="yes"?>
<Relationships xmlns="http://schemas.openxmlformats.org/package/2006/relationships"><Relationship Id="rId1" Type="http://schemas.openxmlformats.org/officeDocument/2006/relationships/image" Target="../media/image1.png"/></Relationships>
</file>

<file path=ppt/drawings/_rels/vmlDrawing2.vml.rels><?xml version="1.0" encoding="UTF-8" standalone="yes"?>
<Relationships xmlns="http://schemas.openxmlformats.org/package/2006/relationships"><Relationship Id="rId1" Type="http://schemas.openxmlformats.org/officeDocument/2006/relationships/image" Target="../media/image2.png"/></Relationships>
</file>

<file path=ppt/drawings/_rels/vmlDrawing3.vml.rels><?xml version="1.0" encoding="UTF-8" standalone="yes"?>
<Relationships xmlns="http://schemas.openxmlformats.org/package/2006/relationships"><Relationship Id="rId2" Type="http://schemas.openxmlformats.org/officeDocument/2006/relationships/image" Target="../media/image33.wmf"/><Relationship Id="rId1" Type="http://schemas.openxmlformats.org/officeDocument/2006/relationships/image" Target="../media/image32.wmf"/></Relationships>
</file>

<file path=ppt/drawings/_rels/vmlDrawing4.vml.rels><?xml version="1.0" encoding="UTF-8" standalone="yes"?>
<Relationships xmlns="http://schemas.openxmlformats.org/package/2006/relationships"><Relationship Id="rId1" Type="http://schemas.openxmlformats.org/officeDocument/2006/relationships/image" Target="../media/image2.png"/></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Élőfej helye 1"/>
          <p:cNvSpPr>
            <a:spLocks noGrp="1"/>
          </p:cNvSpPr>
          <p:nvPr>
            <p:ph type="hdr" sz="quarter"/>
          </p:nvPr>
        </p:nvSpPr>
        <p:spPr>
          <a:xfrm>
            <a:off x="0" y="0"/>
            <a:ext cx="2889938" cy="498136"/>
          </a:xfrm>
          <a:prstGeom prst="rect">
            <a:avLst/>
          </a:prstGeom>
        </p:spPr>
        <p:txBody>
          <a:bodyPr vert="horz" lIns="91440" tIns="45720" rIns="91440" bIns="45720" rtlCol="0"/>
          <a:lstStyle>
            <a:lvl1pPr algn="l">
              <a:defRPr sz="1200"/>
            </a:lvl1pPr>
          </a:lstStyle>
          <a:p>
            <a:endParaRPr lang="hu-HU"/>
          </a:p>
        </p:txBody>
      </p:sp>
      <p:sp>
        <p:nvSpPr>
          <p:cNvPr id="3" name="Dátum helye 2"/>
          <p:cNvSpPr>
            <a:spLocks noGrp="1"/>
          </p:cNvSpPr>
          <p:nvPr>
            <p:ph type="dt" sz="quarter" idx="1"/>
          </p:nvPr>
        </p:nvSpPr>
        <p:spPr>
          <a:xfrm>
            <a:off x="3777607" y="0"/>
            <a:ext cx="2889938" cy="498136"/>
          </a:xfrm>
          <a:prstGeom prst="rect">
            <a:avLst/>
          </a:prstGeom>
        </p:spPr>
        <p:txBody>
          <a:bodyPr vert="horz" lIns="91440" tIns="45720" rIns="91440" bIns="45720" rtlCol="0"/>
          <a:lstStyle>
            <a:lvl1pPr algn="r">
              <a:defRPr sz="1200"/>
            </a:lvl1pPr>
          </a:lstStyle>
          <a:p>
            <a:fld id="{C7FA1129-24D0-4EF2-B91E-C34CADE41C00}" type="datetimeFigureOut">
              <a:rPr lang="hu-HU" smtClean="0"/>
              <a:t>2015.05.15.</a:t>
            </a:fld>
            <a:endParaRPr lang="hu-HU"/>
          </a:p>
        </p:txBody>
      </p:sp>
      <p:sp>
        <p:nvSpPr>
          <p:cNvPr id="4" name="Élőláb helye 3"/>
          <p:cNvSpPr>
            <a:spLocks noGrp="1"/>
          </p:cNvSpPr>
          <p:nvPr>
            <p:ph type="ftr" sz="quarter" idx="2"/>
          </p:nvPr>
        </p:nvSpPr>
        <p:spPr>
          <a:xfrm>
            <a:off x="0" y="9430092"/>
            <a:ext cx="2889938" cy="498135"/>
          </a:xfrm>
          <a:prstGeom prst="rect">
            <a:avLst/>
          </a:prstGeom>
        </p:spPr>
        <p:txBody>
          <a:bodyPr vert="horz" lIns="91440" tIns="45720" rIns="91440" bIns="45720" rtlCol="0" anchor="b"/>
          <a:lstStyle>
            <a:lvl1pPr algn="l">
              <a:defRPr sz="1200"/>
            </a:lvl1pPr>
          </a:lstStyle>
          <a:p>
            <a:endParaRPr lang="hu-HU"/>
          </a:p>
        </p:txBody>
      </p:sp>
      <p:sp>
        <p:nvSpPr>
          <p:cNvPr id="5" name="Dia számának helye 4"/>
          <p:cNvSpPr>
            <a:spLocks noGrp="1"/>
          </p:cNvSpPr>
          <p:nvPr>
            <p:ph type="sldNum" sz="quarter" idx="3"/>
          </p:nvPr>
        </p:nvSpPr>
        <p:spPr>
          <a:xfrm>
            <a:off x="3777607" y="9430092"/>
            <a:ext cx="2889938" cy="498135"/>
          </a:xfrm>
          <a:prstGeom prst="rect">
            <a:avLst/>
          </a:prstGeom>
        </p:spPr>
        <p:txBody>
          <a:bodyPr vert="horz" lIns="91440" tIns="45720" rIns="91440" bIns="45720" rtlCol="0" anchor="b"/>
          <a:lstStyle>
            <a:lvl1pPr algn="r">
              <a:defRPr sz="1200"/>
            </a:lvl1pPr>
          </a:lstStyle>
          <a:p>
            <a:fld id="{00E22AC3-F74B-4E8A-964E-423467415E84}" type="slidenum">
              <a:rPr lang="hu-HU" smtClean="0"/>
              <a:t>‹#›</a:t>
            </a:fld>
            <a:endParaRPr lang="hu-HU"/>
          </a:p>
        </p:txBody>
      </p:sp>
    </p:spTree>
    <p:extLst>
      <p:ext uri="{BB962C8B-B14F-4D97-AF65-F5344CB8AC3E}">
        <p14:creationId xmlns:p14="http://schemas.microsoft.com/office/powerpoint/2010/main" val="292607105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Élőfej helye 1"/>
          <p:cNvSpPr>
            <a:spLocks noGrp="1"/>
          </p:cNvSpPr>
          <p:nvPr>
            <p:ph type="hdr" sz="quarter"/>
          </p:nvPr>
        </p:nvSpPr>
        <p:spPr>
          <a:xfrm>
            <a:off x="0" y="0"/>
            <a:ext cx="2889938" cy="498136"/>
          </a:xfrm>
          <a:prstGeom prst="rect">
            <a:avLst/>
          </a:prstGeom>
        </p:spPr>
        <p:txBody>
          <a:bodyPr vert="horz" lIns="91440" tIns="45720" rIns="91440" bIns="45720" rtlCol="0"/>
          <a:lstStyle>
            <a:lvl1pPr algn="l">
              <a:defRPr sz="1200"/>
            </a:lvl1pPr>
          </a:lstStyle>
          <a:p>
            <a:endParaRPr lang="hu-HU"/>
          </a:p>
        </p:txBody>
      </p:sp>
      <p:sp>
        <p:nvSpPr>
          <p:cNvPr id="3" name="Dátum helye 2"/>
          <p:cNvSpPr>
            <a:spLocks noGrp="1"/>
          </p:cNvSpPr>
          <p:nvPr>
            <p:ph type="dt" idx="1"/>
          </p:nvPr>
        </p:nvSpPr>
        <p:spPr>
          <a:xfrm>
            <a:off x="3777607" y="0"/>
            <a:ext cx="2889938" cy="498136"/>
          </a:xfrm>
          <a:prstGeom prst="rect">
            <a:avLst/>
          </a:prstGeom>
        </p:spPr>
        <p:txBody>
          <a:bodyPr vert="horz" lIns="91440" tIns="45720" rIns="91440" bIns="45720" rtlCol="0"/>
          <a:lstStyle>
            <a:lvl1pPr algn="r">
              <a:defRPr sz="1200"/>
            </a:lvl1pPr>
          </a:lstStyle>
          <a:p>
            <a:fld id="{76F6EE24-73F0-4BBB-B423-59916E901D2A}" type="datetimeFigureOut">
              <a:rPr lang="hu-HU" smtClean="0"/>
              <a:t>2015.05.15.</a:t>
            </a:fld>
            <a:endParaRPr lang="hu-HU"/>
          </a:p>
        </p:txBody>
      </p:sp>
      <p:sp>
        <p:nvSpPr>
          <p:cNvPr id="4" name="Diakép helye 3"/>
          <p:cNvSpPr>
            <a:spLocks noGrp="1" noRot="1" noChangeAspect="1"/>
          </p:cNvSpPr>
          <p:nvPr>
            <p:ph type="sldImg" idx="2"/>
          </p:nvPr>
        </p:nvSpPr>
        <p:spPr>
          <a:xfrm>
            <a:off x="1100138" y="1239838"/>
            <a:ext cx="4468812" cy="3352800"/>
          </a:xfrm>
          <a:prstGeom prst="rect">
            <a:avLst/>
          </a:prstGeom>
          <a:noFill/>
          <a:ln w="12700">
            <a:solidFill>
              <a:prstClr val="black"/>
            </a:solidFill>
          </a:ln>
        </p:spPr>
        <p:txBody>
          <a:bodyPr vert="horz" lIns="91440" tIns="45720" rIns="91440" bIns="45720" rtlCol="0" anchor="ctr"/>
          <a:lstStyle/>
          <a:p>
            <a:endParaRPr lang="hu-HU"/>
          </a:p>
        </p:txBody>
      </p:sp>
      <p:sp>
        <p:nvSpPr>
          <p:cNvPr id="5" name="Jegyzetek helye 4"/>
          <p:cNvSpPr>
            <a:spLocks noGrp="1"/>
          </p:cNvSpPr>
          <p:nvPr>
            <p:ph type="body" sz="quarter" idx="3"/>
          </p:nvPr>
        </p:nvSpPr>
        <p:spPr>
          <a:xfrm>
            <a:off x="666909" y="4777958"/>
            <a:ext cx="5335270" cy="3909239"/>
          </a:xfrm>
          <a:prstGeom prst="rect">
            <a:avLst/>
          </a:prstGeom>
        </p:spPr>
        <p:txBody>
          <a:bodyPr vert="horz" lIns="91440" tIns="45720" rIns="91440" bIns="45720" rtlCol="0"/>
          <a:lstStyle/>
          <a:p>
            <a:pPr lvl="0"/>
            <a:r>
              <a:rPr lang="hu-HU" smtClean="0"/>
              <a:t>Mintaszöveg szerkesztése</a:t>
            </a:r>
          </a:p>
          <a:p>
            <a:pPr lvl="1"/>
            <a:r>
              <a:rPr lang="hu-HU" smtClean="0"/>
              <a:t>Második szint</a:t>
            </a:r>
          </a:p>
          <a:p>
            <a:pPr lvl="2"/>
            <a:r>
              <a:rPr lang="hu-HU" smtClean="0"/>
              <a:t>Harmadik szint</a:t>
            </a:r>
          </a:p>
          <a:p>
            <a:pPr lvl="3"/>
            <a:r>
              <a:rPr lang="hu-HU" smtClean="0"/>
              <a:t>Negyedik szint</a:t>
            </a:r>
          </a:p>
          <a:p>
            <a:pPr lvl="4"/>
            <a:r>
              <a:rPr lang="hu-HU" smtClean="0"/>
              <a:t>Ötödik szint</a:t>
            </a:r>
            <a:endParaRPr lang="hu-HU"/>
          </a:p>
        </p:txBody>
      </p:sp>
      <p:sp>
        <p:nvSpPr>
          <p:cNvPr id="6" name="Élőláb helye 5"/>
          <p:cNvSpPr>
            <a:spLocks noGrp="1"/>
          </p:cNvSpPr>
          <p:nvPr>
            <p:ph type="ftr" sz="quarter" idx="4"/>
          </p:nvPr>
        </p:nvSpPr>
        <p:spPr>
          <a:xfrm>
            <a:off x="0" y="9430092"/>
            <a:ext cx="2889938" cy="498135"/>
          </a:xfrm>
          <a:prstGeom prst="rect">
            <a:avLst/>
          </a:prstGeom>
        </p:spPr>
        <p:txBody>
          <a:bodyPr vert="horz" lIns="91440" tIns="45720" rIns="91440" bIns="45720" rtlCol="0" anchor="b"/>
          <a:lstStyle>
            <a:lvl1pPr algn="l">
              <a:defRPr sz="1200"/>
            </a:lvl1pPr>
          </a:lstStyle>
          <a:p>
            <a:endParaRPr lang="hu-HU"/>
          </a:p>
        </p:txBody>
      </p:sp>
      <p:sp>
        <p:nvSpPr>
          <p:cNvPr id="7" name="Dia számának helye 6"/>
          <p:cNvSpPr>
            <a:spLocks noGrp="1"/>
          </p:cNvSpPr>
          <p:nvPr>
            <p:ph type="sldNum" sz="quarter" idx="5"/>
          </p:nvPr>
        </p:nvSpPr>
        <p:spPr>
          <a:xfrm>
            <a:off x="3777607" y="9430092"/>
            <a:ext cx="2889938" cy="498135"/>
          </a:xfrm>
          <a:prstGeom prst="rect">
            <a:avLst/>
          </a:prstGeom>
        </p:spPr>
        <p:txBody>
          <a:bodyPr vert="horz" lIns="91440" tIns="45720" rIns="91440" bIns="45720" rtlCol="0" anchor="b"/>
          <a:lstStyle>
            <a:lvl1pPr algn="r">
              <a:defRPr sz="1200"/>
            </a:lvl1pPr>
          </a:lstStyle>
          <a:p>
            <a:fld id="{CF2165BC-9D1F-495D-9F1A-07AEEAF93432}" type="slidenum">
              <a:rPr lang="hu-HU" smtClean="0"/>
              <a:t>‹#›</a:t>
            </a:fld>
            <a:endParaRPr lang="hu-HU"/>
          </a:p>
        </p:txBody>
      </p:sp>
    </p:spTree>
    <p:extLst>
      <p:ext uri="{BB962C8B-B14F-4D97-AF65-F5344CB8AC3E}">
        <p14:creationId xmlns:p14="http://schemas.microsoft.com/office/powerpoint/2010/main" val="81794094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kép helye 1"/>
          <p:cNvSpPr>
            <a:spLocks noGrp="1" noRot="1" noChangeAspect="1"/>
          </p:cNvSpPr>
          <p:nvPr>
            <p:ph type="sldImg"/>
          </p:nvPr>
        </p:nvSpPr>
        <p:spPr/>
      </p:sp>
      <p:sp>
        <p:nvSpPr>
          <p:cNvPr id="3" name="Jegyzetek helye 2"/>
          <p:cNvSpPr>
            <a:spLocks noGrp="1"/>
          </p:cNvSpPr>
          <p:nvPr>
            <p:ph type="body" idx="1"/>
          </p:nvPr>
        </p:nvSpPr>
        <p:spPr/>
        <p:txBody>
          <a:bodyPr/>
          <a:lstStyle/>
          <a:p>
            <a:endParaRPr lang="hu-HU" dirty="0"/>
          </a:p>
        </p:txBody>
      </p:sp>
      <p:sp>
        <p:nvSpPr>
          <p:cNvPr id="4" name="Dia számának helye 3"/>
          <p:cNvSpPr>
            <a:spLocks noGrp="1"/>
          </p:cNvSpPr>
          <p:nvPr>
            <p:ph type="sldNum" sz="quarter" idx="10"/>
          </p:nvPr>
        </p:nvSpPr>
        <p:spPr/>
        <p:txBody>
          <a:bodyPr/>
          <a:lstStyle/>
          <a:p>
            <a:fld id="{CF2165BC-9D1F-495D-9F1A-07AEEAF93432}" type="slidenum">
              <a:rPr lang="hu-HU" smtClean="0"/>
              <a:t>1</a:t>
            </a:fld>
            <a:endParaRPr lang="hu-HU"/>
          </a:p>
        </p:txBody>
      </p:sp>
    </p:spTree>
    <p:extLst>
      <p:ext uri="{BB962C8B-B14F-4D97-AF65-F5344CB8AC3E}">
        <p14:creationId xmlns:p14="http://schemas.microsoft.com/office/powerpoint/2010/main" val="212242793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kép helye 1"/>
          <p:cNvSpPr>
            <a:spLocks noGrp="1" noRot="1" noChangeAspect="1"/>
          </p:cNvSpPr>
          <p:nvPr>
            <p:ph type="sldImg"/>
          </p:nvPr>
        </p:nvSpPr>
        <p:spPr/>
      </p:sp>
      <p:sp>
        <p:nvSpPr>
          <p:cNvPr id="3" name="Jegyzetek helye 2"/>
          <p:cNvSpPr>
            <a:spLocks noGrp="1"/>
          </p:cNvSpPr>
          <p:nvPr>
            <p:ph type="body" idx="1"/>
          </p:nvPr>
        </p:nvSpPr>
        <p:spPr/>
        <p:txBody>
          <a:bodyPr/>
          <a:lstStyle/>
          <a:p>
            <a:endParaRPr lang="hu-HU" dirty="0"/>
          </a:p>
        </p:txBody>
      </p:sp>
      <p:sp>
        <p:nvSpPr>
          <p:cNvPr id="4" name="Dia számának helye 3"/>
          <p:cNvSpPr>
            <a:spLocks noGrp="1"/>
          </p:cNvSpPr>
          <p:nvPr>
            <p:ph type="sldNum" sz="quarter" idx="10"/>
          </p:nvPr>
        </p:nvSpPr>
        <p:spPr/>
        <p:txBody>
          <a:bodyPr/>
          <a:lstStyle/>
          <a:p>
            <a:fld id="{CF2165BC-9D1F-495D-9F1A-07AEEAF93432}" type="slidenum">
              <a:rPr lang="hu-HU" smtClean="0"/>
              <a:t>4</a:t>
            </a:fld>
            <a:endParaRPr lang="hu-HU"/>
          </a:p>
        </p:txBody>
      </p:sp>
    </p:spTree>
    <p:extLst>
      <p:ext uri="{BB962C8B-B14F-4D97-AF65-F5344CB8AC3E}">
        <p14:creationId xmlns:p14="http://schemas.microsoft.com/office/powerpoint/2010/main" val="165242477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kép helye 1"/>
          <p:cNvSpPr>
            <a:spLocks noGrp="1" noRot="1" noChangeAspect="1"/>
          </p:cNvSpPr>
          <p:nvPr>
            <p:ph type="sldImg"/>
          </p:nvPr>
        </p:nvSpPr>
        <p:spPr/>
      </p:sp>
      <p:sp>
        <p:nvSpPr>
          <p:cNvPr id="3" name="Jegyzetek helye 2"/>
          <p:cNvSpPr>
            <a:spLocks noGrp="1"/>
          </p:cNvSpPr>
          <p:nvPr>
            <p:ph type="body" idx="1"/>
          </p:nvPr>
        </p:nvSpPr>
        <p:spPr/>
        <p:txBody>
          <a:bodyPr/>
          <a:lstStyle/>
          <a:p>
            <a:endParaRPr lang="hu-HU" dirty="0"/>
          </a:p>
        </p:txBody>
      </p:sp>
      <p:sp>
        <p:nvSpPr>
          <p:cNvPr id="4" name="Dia számának helye 3"/>
          <p:cNvSpPr>
            <a:spLocks noGrp="1"/>
          </p:cNvSpPr>
          <p:nvPr>
            <p:ph type="sldNum" sz="quarter" idx="10"/>
          </p:nvPr>
        </p:nvSpPr>
        <p:spPr/>
        <p:txBody>
          <a:bodyPr/>
          <a:lstStyle/>
          <a:p>
            <a:fld id="{CF2165BC-9D1F-495D-9F1A-07AEEAF93432}" type="slidenum">
              <a:rPr lang="hu-HU" smtClean="0"/>
              <a:t>5</a:t>
            </a:fld>
            <a:endParaRPr lang="hu-HU"/>
          </a:p>
        </p:txBody>
      </p:sp>
    </p:spTree>
    <p:extLst>
      <p:ext uri="{BB962C8B-B14F-4D97-AF65-F5344CB8AC3E}">
        <p14:creationId xmlns:p14="http://schemas.microsoft.com/office/powerpoint/2010/main" val="5290596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kép helye 1"/>
          <p:cNvSpPr>
            <a:spLocks noGrp="1" noRot="1" noChangeAspect="1"/>
          </p:cNvSpPr>
          <p:nvPr>
            <p:ph type="sldImg"/>
          </p:nvPr>
        </p:nvSpPr>
        <p:spPr/>
      </p:sp>
      <p:sp>
        <p:nvSpPr>
          <p:cNvPr id="3" name="Jegyzetek helye 2"/>
          <p:cNvSpPr>
            <a:spLocks noGrp="1"/>
          </p:cNvSpPr>
          <p:nvPr>
            <p:ph type="body" idx="1"/>
          </p:nvPr>
        </p:nvSpPr>
        <p:spPr/>
        <p:txBody>
          <a:bodyPr/>
          <a:lstStyle/>
          <a:p>
            <a:endParaRPr lang="hu-HU" dirty="0"/>
          </a:p>
        </p:txBody>
      </p:sp>
      <p:sp>
        <p:nvSpPr>
          <p:cNvPr id="4" name="Dia számának helye 3"/>
          <p:cNvSpPr>
            <a:spLocks noGrp="1"/>
          </p:cNvSpPr>
          <p:nvPr>
            <p:ph type="sldNum" sz="quarter" idx="10"/>
          </p:nvPr>
        </p:nvSpPr>
        <p:spPr/>
        <p:txBody>
          <a:bodyPr/>
          <a:lstStyle/>
          <a:p>
            <a:fld id="{CF2165BC-9D1F-495D-9F1A-07AEEAF93432}" type="slidenum">
              <a:rPr lang="hu-HU" smtClean="0"/>
              <a:t>6</a:t>
            </a:fld>
            <a:endParaRPr lang="hu-HU"/>
          </a:p>
        </p:txBody>
      </p:sp>
    </p:spTree>
    <p:extLst>
      <p:ext uri="{BB962C8B-B14F-4D97-AF65-F5344CB8AC3E}">
        <p14:creationId xmlns:p14="http://schemas.microsoft.com/office/powerpoint/2010/main" val="389081279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kép helye 1"/>
          <p:cNvSpPr>
            <a:spLocks noGrp="1" noRot="1" noChangeAspect="1"/>
          </p:cNvSpPr>
          <p:nvPr>
            <p:ph type="sldImg"/>
          </p:nvPr>
        </p:nvSpPr>
        <p:spPr/>
      </p:sp>
      <p:sp>
        <p:nvSpPr>
          <p:cNvPr id="3" name="Jegyzetek helye 2"/>
          <p:cNvSpPr>
            <a:spLocks noGrp="1"/>
          </p:cNvSpPr>
          <p:nvPr>
            <p:ph type="body" idx="1"/>
          </p:nvPr>
        </p:nvSpPr>
        <p:spPr/>
        <p:txBody>
          <a:bodyPr/>
          <a:lstStyle/>
          <a:p>
            <a:r>
              <a:rPr lang="hu-HU" sz="1200" b="1" kern="1200" dirty="0" smtClean="0">
                <a:solidFill>
                  <a:schemeClr val="tx1"/>
                </a:solidFill>
                <a:effectLst/>
                <a:latin typeface="+mn-lt"/>
                <a:ea typeface="+mn-ea"/>
                <a:cs typeface="+mn-cs"/>
              </a:rPr>
              <a:t>Kompetencia (hasznosítható tudás)</a:t>
            </a:r>
            <a:endParaRPr lang="hu-HU" sz="1200" kern="1200" dirty="0" smtClean="0">
              <a:solidFill>
                <a:schemeClr val="tx1"/>
              </a:solidFill>
              <a:effectLst/>
              <a:latin typeface="+mn-lt"/>
              <a:ea typeface="+mn-ea"/>
              <a:cs typeface="+mn-cs"/>
            </a:endParaRPr>
          </a:p>
          <a:p>
            <a:pPr lvl="0"/>
            <a:r>
              <a:rPr lang="hu-HU" sz="1200" kern="1200" dirty="0" smtClean="0">
                <a:solidFill>
                  <a:schemeClr val="tx1"/>
                </a:solidFill>
                <a:effectLst/>
                <a:latin typeface="+mn-lt"/>
                <a:ea typeface="+mn-ea"/>
                <a:cs typeface="+mn-cs"/>
              </a:rPr>
              <a:t>Illetékesség, hatáskör, jogosultság (MÉK)</a:t>
            </a:r>
          </a:p>
          <a:p>
            <a:pPr lvl="0"/>
            <a:r>
              <a:rPr lang="hu-HU" sz="1200" kern="1200" dirty="0" smtClean="0">
                <a:solidFill>
                  <a:schemeClr val="tx1"/>
                </a:solidFill>
                <a:effectLst/>
                <a:latin typeface="+mn-lt"/>
                <a:ea typeface="+mn-ea"/>
                <a:cs typeface="+mn-cs"/>
              </a:rPr>
              <a:t>Képesség komplex feladatok adott kontextusban történő sikeres megoldására - (OECD) azaz, ismeret+készség+attitűd összessége - (EU)</a:t>
            </a:r>
          </a:p>
          <a:p>
            <a:pPr lvl="0"/>
            <a:r>
              <a:rPr lang="hu-HU" sz="1200" kern="1200" dirty="0" smtClean="0">
                <a:solidFill>
                  <a:schemeClr val="tx1"/>
                </a:solidFill>
                <a:effectLst/>
                <a:latin typeface="+mn-lt"/>
                <a:ea typeface="+mn-ea"/>
                <a:cs typeface="+mn-cs"/>
              </a:rPr>
              <a:t>Teljesítményképes tudáselem – gyakorlatban történő megnyilvánulás</a:t>
            </a:r>
          </a:p>
          <a:p>
            <a:pPr lvl="0"/>
            <a:r>
              <a:rPr lang="hu-HU" sz="1200" kern="1200" dirty="0" smtClean="0">
                <a:solidFill>
                  <a:schemeClr val="tx1"/>
                </a:solidFill>
                <a:effectLst/>
                <a:latin typeface="+mn-lt"/>
                <a:ea typeface="+mn-ea"/>
                <a:cs typeface="+mn-cs"/>
              </a:rPr>
              <a:t>Eltérés: szakmai vagy általános műveltségi kompetencia</a:t>
            </a:r>
          </a:p>
          <a:p>
            <a:r>
              <a:rPr lang="hu-HU" sz="1200" b="1" kern="1200" dirty="0" smtClean="0">
                <a:solidFill>
                  <a:schemeClr val="tx1"/>
                </a:solidFill>
                <a:effectLst/>
                <a:latin typeface="+mn-lt"/>
                <a:ea typeface="+mn-ea"/>
                <a:cs typeface="+mn-cs"/>
              </a:rPr>
              <a:t>Kompetenciaprofil</a:t>
            </a:r>
            <a:endParaRPr lang="hu-HU" sz="1200" kern="1200" dirty="0" smtClean="0">
              <a:solidFill>
                <a:schemeClr val="tx1"/>
              </a:solidFill>
              <a:effectLst/>
              <a:latin typeface="+mn-lt"/>
              <a:ea typeface="+mn-ea"/>
              <a:cs typeface="+mn-cs"/>
            </a:endParaRPr>
          </a:p>
          <a:p>
            <a:pPr lvl="0"/>
            <a:r>
              <a:rPr lang="hu-HU" sz="1200" kern="1200" dirty="0" smtClean="0">
                <a:solidFill>
                  <a:schemeClr val="tx1"/>
                </a:solidFill>
                <a:effectLst/>
                <a:latin typeface="+mn-lt"/>
                <a:ea typeface="+mn-ea"/>
                <a:cs typeface="+mn-cs"/>
              </a:rPr>
              <a:t>Feladatprofil</a:t>
            </a:r>
          </a:p>
          <a:p>
            <a:pPr lvl="0"/>
            <a:r>
              <a:rPr lang="hu-HU" sz="1200" kern="1200" dirty="0" smtClean="0">
                <a:solidFill>
                  <a:schemeClr val="tx1"/>
                </a:solidFill>
                <a:effectLst/>
                <a:latin typeface="+mn-lt"/>
                <a:ea typeface="+mn-ea"/>
                <a:cs typeface="+mn-cs"/>
              </a:rPr>
              <a:t>Tulajdonságprofil</a:t>
            </a:r>
          </a:p>
          <a:p>
            <a:r>
              <a:rPr lang="hu-HU" sz="1200" kern="1200" dirty="0" smtClean="0">
                <a:solidFill>
                  <a:schemeClr val="tx1"/>
                </a:solidFill>
                <a:effectLst/>
                <a:latin typeface="+mn-lt"/>
                <a:ea typeface="+mn-ea"/>
                <a:cs typeface="+mn-cs"/>
              </a:rPr>
              <a:t> </a:t>
            </a:r>
          </a:p>
          <a:p>
            <a:r>
              <a:rPr lang="hu-HU" sz="1200" b="1" kern="1200" dirty="0" smtClean="0">
                <a:solidFill>
                  <a:schemeClr val="tx1"/>
                </a:solidFill>
                <a:effectLst/>
                <a:latin typeface="+mn-lt"/>
                <a:ea typeface="+mn-ea"/>
                <a:cs typeface="+mn-cs"/>
              </a:rPr>
              <a:t>A szakmai és vizsgakövetelményben megadott kompetenciák (1)</a:t>
            </a:r>
            <a:endParaRPr lang="hu-HU" sz="1200" kern="1200" dirty="0" smtClean="0">
              <a:solidFill>
                <a:schemeClr val="tx1"/>
              </a:solidFill>
              <a:effectLst/>
              <a:latin typeface="+mn-lt"/>
              <a:ea typeface="+mn-ea"/>
              <a:cs typeface="+mn-cs"/>
            </a:endParaRPr>
          </a:p>
          <a:p>
            <a:pPr lvl="0"/>
            <a:r>
              <a:rPr lang="hu-HU" sz="1200" kern="1200" dirty="0" smtClean="0">
                <a:solidFill>
                  <a:schemeClr val="tx1"/>
                </a:solidFill>
                <a:effectLst/>
                <a:latin typeface="+mn-lt"/>
                <a:ea typeface="+mn-ea"/>
                <a:cs typeface="+mn-cs"/>
              </a:rPr>
              <a:t>Szakmai kompetencia</a:t>
            </a:r>
          </a:p>
          <a:p>
            <a:pPr lvl="0"/>
            <a:r>
              <a:rPr lang="hu-HU" sz="1200" kern="1200" dirty="0" smtClean="0">
                <a:solidFill>
                  <a:schemeClr val="tx1"/>
                </a:solidFill>
                <a:effectLst/>
                <a:latin typeface="+mn-lt"/>
                <a:ea typeface="+mn-ea"/>
                <a:cs typeface="+mn-cs"/>
              </a:rPr>
              <a:t>Személyes kompetencia</a:t>
            </a:r>
          </a:p>
          <a:p>
            <a:r>
              <a:rPr lang="hu-HU" sz="1200" kern="1200" dirty="0" smtClean="0">
                <a:solidFill>
                  <a:schemeClr val="tx1"/>
                </a:solidFill>
                <a:effectLst/>
                <a:latin typeface="+mn-lt"/>
                <a:ea typeface="+mn-ea"/>
                <a:cs typeface="+mn-cs"/>
              </a:rPr>
              <a:t> </a:t>
            </a:r>
          </a:p>
          <a:p>
            <a:r>
              <a:rPr lang="hu-HU" sz="1200" b="1" kern="1200" dirty="0" smtClean="0">
                <a:solidFill>
                  <a:schemeClr val="tx1"/>
                </a:solidFill>
                <a:effectLst/>
                <a:latin typeface="+mn-lt"/>
                <a:ea typeface="+mn-ea"/>
                <a:cs typeface="+mn-cs"/>
              </a:rPr>
              <a:t>A szakmai és vizsgakövetelményben megadott kompetenciák (2)</a:t>
            </a:r>
            <a:endParaRPr lang="hu-HU" sz="1200" kern="1200" dirty="0" smtClean="0">
              <a:solidFill>
                <a:schemeClr val="tx1"/>
              </a:solidFill>
              <a:effectLst/>
              <a:latin typeface="+mn-lt"/>
              <a:ea typeface="+mn-ea"/>
              <a:cs typeface="+mn-cs"/>
            </a:endParaRPr>
          </a:p>
          <a:p>
            <a:pPr lvl="0"/>
            <a:r>
              <a:rPr lang="hu-HU" sz="1200" kern="1200" dirty="0" smtClean="0">
                <a:solidFill>
                  <a:schemeClr val="tx1"/>
                </a:solidFill>
                <a:effectLst/>
                <a:latin typeface="+mn-lt"/>
                <a:ea typeface="+mn-ea"/>
                <a:cs typeface="+mn-cs"/>
              </a:rPr>
              <a:t>Társas kompetencia</a:t>
            </a:r>
          </a:p>
          <a:p>
            <a:pPr lvl="0"/>
            <a:r>
              <a:rPr lang="hu-HU" sz="1200" kern="1200" dirty="0" smtClean="0">
                <a:solidFill>
                  <a:schemeClr val="tx1"/>
                </a:solidFill>
                <a:effectLst/>
                <a:latin typeface="+mn-lt"/>
                <a:ea typeface="+mn-ea"/>
                <a:cs typeface="+mn-cs"/>
              </a:rPr>
              <a:t>Módszer kompetencia</a:t>
            </a:r>
          </a:p>
          <a:p>
            <a:endParaRPr lang="hu-HU" dirty="0"/>
          </a:p>
        </p:txBody>
      </p:sp>
      <p:sp>
        <p:nvSpPr>
          <p:cNvPr id="4" name="Dia számának helye 3"/>
          <p:cNvSpPr>
            <a:spLocks noGrp="1"/>
          </p:cNvSpPr>
          <p:nvPr>
            <p:ph type="sldNum" sz="quarter" idx="10"/>
          </p:nvPr>
        </p:nvSpPr>
        <p:spPr/>
        <p:txBody>
          <a:bodyPr/>
          <a:lstStyle/>
          <a:p>
            <a:fld id="{CF2165BC-9D1F-495D-9F1A-07AEEAF93432}" type="slidenum">
              <a:rPr lang="hu-HU" smtClean="0"/>
              <a:t>11</a:t>
            </a:fld>
            <a:endParaRPr lang="hu-HU"/>
          </a:p>
        </p:txBody>
      </p:sp>
    </p:spTree>
    <p:extLst>
      <p:ext uri="{BB962C8B-B14F-4D97-AF65-F5344CB8AC3E}">
        <p14:creationId xmlns:p14="http://schemas.microsoft.com/office/powerpoint/2010/main" val="183675350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kép helye 1"/>
          <p:cNvSpPr>
            <a:spLocks noGrp="1" noRot="1" noChangeAspect="1"/>
          </p:cNvSpPr>
          <p:nvPr>
            <p:ph type="sldImg"/>
          </p:nvPr>
        </p:nvSpPr>
        <p:spPr/>
      </p:sp>
      <p:sp>
        <p:nvSpPr>
          <p:cNvPr id="3" name="Jegyzetek helye 2"/>
          <p:cNvSpPr>
            <a:spLocks noGrp="1"/>
          </p:cNvSpPr>
          <p:nvPr>
            <p:ph type="body" idx="1"/>
          </p:nvPr>
        </p:nvSpPr>
        <p:spPr/>
        <p:txBody>
          <a:bodyPr/>
          <a:lstStyle/>
          <a:p>
            <a:pPr fontAlgn="base"/>
            <a:r>
              <a:rPr lang="hu-HU" dirty="0" smtClean="0">
                <a:solidFill>
                  <a:srgbClr val="0070C0"/>
                </a:solidFill>
                <a:latin typeface="Arial" panose="020B0604020202020204" pitchFamily="34" charset="0"/>
                <a:cs typeface="Arial" panose="020B0604020202020204" pitchFamily="34" charset="0"/>
              </a:rPr>
              <a:t>Az oktató:</a:t>
            </a:r>
          </a:p>
          <a:p>
            <a:pPr lvl="0" fontAlgn="base"/>
            <a:r>
              <a:rPr lang="hu-HU" dirty="0" smtClean="0">
                <a:solidFill>
                  <a:srgbClr val="0070C0"/>
                </a:solidFill>
                <a:latin typeface="Arial" panose="020B0604020202020204" pitchFamily="34" charset="0"/>
                <a:cs typeface="Arial" panose="020B0604020202020204" pitchFamily="34" charset="0"/>
              </a:rPr>
              <a:t>-  leírással a konkrét látható és állandó jellemzőket közli;</a:t>
            </a:r>
          </a:p>
          <a:p>
            <a:pPr lvl="0" fontAlgn="base"/>
            <a:r>
              <a:rPr lang="hu-HU" dirty="0" smtClean="0">
                <a:solidFill>
                  <a:srgbClr val="0070C0"/>
                </a:solidFill>
                <a:latin typeface="Arial" panose="020B0604020202020204" pitchFamily="34" charset="0"/>
                <a:cs typeface="Arial" panose="020B0604020202020204" pitchFamily="34" charset="0"/>
              </a:rPr>
              <a:t>- elbeszéléssel a változó jellemzőket közvetíti;</a:t>
            </a:r>
          </a:p>
          <a:p>
            <a:pPr lvl="0" fontAlgn="base"/>
            <a:r>
              <a:rPr lang="hu-HU" dirty="0" smtClean="0">
                <a:solidFill>
                  <a:srgbClr val="0070C0"/>
                </a:solidFill>
                <a:latin typeface="Arial" panose="020B0604020202020204" pitchFamily="34" charset="0"/>
                <a:cs typeface="Arial" panose="020B0604020202020204" pitchFamily="34" charset="0"/>
              </a:rPr>
              <a:t>-</a:t>
            </a:r>
            <a:r>
              <a:rPr lang="hu-HU" baseline="0" dirty="0" smtClean="0">
                <a:solidFill>
                  <a:srgbClr val="0070C0"/>
                </a:solidFill>
                <a:latin typeface="Arial" panose="020B0604020202020204" pitchFamily="34" charset="0"/>
                <a:cs typeface="Arial" panose="020B0604020202020204" pitchFamily="34" charset="0"/>
              </a:rPr>
              <a:t> </a:t>
            </a:r>
            <a:r>
              <a:rPr lang="hu-HU" dirty="0" smtClean="0">
                <a:solidFill>
                  <a:srgbClr val="0070C0"/>
                </a:solidFill>
                <a:latin typeface="Arial" panose="020B0604020202020204" pitchFamily="34" charset="0"/>
                <a:cs typeface="Arial" panose="020B0604020202020204" pitchFamily="34" charset="0"/>
              </a:rPr>
              <a:t>magyarázattal a szabályokat, elveket, törvényeket tanítja.</a:t>
            </a:r>
          </a:p>
          <a:p>
            <a:pPr>
              <a:lnSpc>
                <a:spcPct val="107000"/>
              </a:lnSpc>
              <a:spcAft>
                <a:spcPts val="800"/>
              </a:spcAft>
            </a:pPr>
            <a:endParaRPr lang="hu-HU" sz="1100" dirty="0" smtClean="0">
              <a:latin typeface="Calibri" panose="020F0502020204030204" pitchFamily="34" charset="0"/>
              <a:ea typeface="Calibri" panose="020F0502020204030204" pitchFamily="34" charset="0"/>
              <a:cs typeface="Times New Roman" panose="02020603050405020304" pitchFamily="18" charset="0"/>
            </a:endParaRPr>
          </a:p>
          <a:p>
            <a:pPr fontAlgn="base"/>
            <a:r>
              <a:rPr lang="hu-HU" dirty="0" smtClean="0">
                <a:solidFill>
                  <a:srgbClr val="0070C0"/>
                </a:solidFill>
              </a:rPr>
              <a:t>A szóbeli módszereket ki kell egészíteni: </a:t>
            </a:r>
          </a:p>
          <a:p>
            <a:pPr lvl="0" fontAlgn="base"/>
            <a:r>
              <a:rPr lang="hu-HU" dirty="0" smtClean="0">
                <a:solidFill>
                  <a:srgbClr val="0070C0"/>
                </a:solidFill>
              </a:rPr>
              <a:t> - képpel, taneszközök alkalmazásával;</a:t>
            </a:r>
          </a:p>
          <a:p>
            <a:pPr lvl="0" fontAlgn="base"/>
            <a:r>
              <a:rPr lang="hu-HU" dirty="0" smtClean="0">
                <a:solidFill>
                  <a:srgbClr val="0070C0"/>
                </a:solidFill>
              </a:rPr>
              <a:t> - kérdésekkel, illetve a tanulók tevékenykedtetésével.</a:t>
            </a:r>
            <a:endParaRPr lang="hu-HU" dirty="0"/>
          </a:p>
        </p:txBody>
      </p:sp>
      <p:sp>
        <p:nvSpPr>
          <p:cNvPr id="4" name="Dia számának helye 3"/>
          <p:cNvSpPr>
            <a:spLocks noGrp="1"/>
          </p:cNvSpPr>
          <p:nvPr>
            <p:ph type="sldNum" sz="quarter" idx="10"/>
          </p:nvPr>
        </p:nvSpPr>
        <p:spPr/>
        <p:txBody>
          <a:bodyPr/>
          <a:lstStyle/>
          <a:p>
            <a:fld id="{CF2165BC-9D1F-495D-9F1A-07AEEAF93432}" type="slidenum">
              <a:rPr lang="hu-HU" smtClean="0"/>
              <a:t>12</a:t>
            </a:fld>
            <a:endParaRPr lang="hu-HU"/>
          </a:p>
        </p:txBody>
      </p:sp>
    </p:spTree>
    <p:extLst>
      <p:ext uri="{BB962C8B-B14F-4D97-AF65-F5344CB8AC3E}">
        <p14:creationId xmlns:p14="http://schemas.microsoft.com/office/powerpoint/2010/main" val="189281215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kép helye 1"/>
          <p:cNvSpPr>
            <a:spLocks noGrp="1" noRot="1" noChangeAspect="1"/>
          </p:cNvSpPr>
          <p:nvPr>
            <p:ph type="sldImg"/>
          </p:nvPr>
        </p:nvSpPr>
        <p:spPr/>
      </p:sp>
      <p:sp>
        <p:nvSpPr>
          <p:cNvPr id="3" name="Jegyzetek helye 2"/>
          <p:cNvSpPr>
            <a:spLocks noGrp="1"/>
          </p:cNvSpPr>
          <p:nvPr>
            <p:ph type="body" idx="1"/>
          </p:nvPr>
        </p:nvSpPr>
        <p:spPr/>
        <p:txBody>
          <a:bodyPr/>
          <a:lstStyle/>
          <a:p>
            <a:r>
              <a:rPr lang="hu-HU" sz="1200" b="0" i="0" u="none" strike="noStrike" kern="1200" baseline="0" dirty="0" smtClean="0">
                <a:solidFill>
                  <a:schemeClr val="tx1"/>
                </a:solidFill>
                <a:latin typeface="+mn-lt"/>
                <a:ea typeface="+mn-ea"/>
                <a:cs typeface="+mn-cs"/>
              </a:rPr>
              <a:t>Az </a:t>
            </a:r>
            <a:r>
              <a:rPr lang="hu-HU" sz="1200" b="1" i="1" u="none" strike="noStrike" kern="1200" baseline="0" dirty="0" smtClean="0">
                <a:solidFill>
                  <a:schemeClr val="tx1"/>
                </a:solidFill>
                <a:latin typeface="+mn-lt"/>
                <a:ea typeface="+mn-ea"/>
                <a:cs typeface="+mn-cs"/>
              </a:rPr>
              <a:t>együttműködési kompetencia </a:t>
            </a:r>
            <a:r>
              <a:rPr lang="hu-HU" sz="1200" b="0" i="0" u="none" strike="noStrike" kern="1200" baseline="0" dirty="0" smtClean="0">
                <a:solidFill>
                  <a:schemeClr val="tx1"/>
                </a:solidFill>
                <a:latin typeface="+mn-lt"/>
                <a:ea typeface="+mn-ea"/>
                <a:cs typeface="+mn-cs"/>
              </a:rPr>
              <a:t>olyan képesség együttes, amely a résztvevők közös tevékenységét segíti elő különböző célok elérése érdekében. E kompetencia segíti az egyéni és közös felelősség alakulását, az egymásra utaltság felismerését és lehetőséget nyújt a támogató viselkedésmódok begyakorlására. Ebből következően a kölcsönösen elfogadható megoldásokat elősegítő képességek, tudások adják az együttműködési (kooperatív) kompetencia alapját. Megjelenik a képesség-együttesben a valamiben való részvétel vállalása, illetve egy adott cselekvési folyamat irányításának igénye is. A személyes kapcsolatokban megnyilvánuló érintkezés minősége, mennyisége és a felelősségvállalás mértéke egészíti ki e kompetencia alkotó elemeit.</a:t>
            </a:r>
          </a:p>
          <a:p>
            <a:r>
              <a:rPr lang="hu-HU" sz="1200" b="0" i="0" u="none" strike="noStrike" kern="1200" baseline="0" dirty="0" smtClean="0">
                <a:solidFill>
                  <a:schemeClr val="tx1"/>
                </a:solidFill>
                <a:latin typeface="+mn-lt"/>
                <a:ea typeface="+mn-ea"/>
                <a:cs typeface="+mn-cs"/>
              </a:rPr>
              <a:t>A közös célt vállaló csoportok feladat megoldási technikáiban is jól megfigyelhető a résztvevők együttműködési szintje. Az együttműködési kompetencia jól megmutatkozhat a brigádok, csoportok bérezésének módszerében vagy az adott cél sikeres teljesítéséhez kapcsolódó jutalmazási rendszerekben, pl. a kupát megszerző csapatnak meghatározott összeget ígérnek prémiumként. </a:t>
            </a:r>
            <a:endParaRPr lang="hu-HU" dirty="0"/>
          </a:p>
        </p:txBody>
      </p:sp>
      <p:sp>
        <p:nvSpPr>
          <p:cNvPr id="4" name="Dia számának helye 3"/>
          <p:cNvSpPr>
            <a:spLocks noGrp="1"/>
          </p:cNvSpPr>
          <p:nvPr>
            <p:ph type="sldNum" sz="quarter" idx="10"/>
          </p:nvPr>
        </p:nvSpPr>
        <p:spPr/>
        <p:txBody>
          <a:bodyPr/>
          <a:lstStyle/>
          <a:p>
            <a:fld id="{CF2165BC-9D1F-495D-9F1A-07AEEAF93432}" type="slidenum">
              <a:rPr lang="hu-HU" smtClean="0"/>
              <a:t>13</a:t>
            </a:fld>
            <a:endParaRPr lang="hu-HU"/>
          </a:p>
        </p:txBody>
      </p:sp>
    </p:spTree>
    <p:extLst>
      <p:ext uri="{BB962C8B-B14F-4D97-AF65-F5344CB8AC3E}">
        <p14:creationId xmlns:p14="http://schemas.microsoft.com/office/powerpoint/2010/main" val="338660250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kép helye 1"/>
          <p:cNvSpPr>
            <a:spLocks noGrp="1" noRot="1" noChangeAspect="1"/>
          </p:cNvSpPr>
          <p:nvPr>
            <p:ph type="sldImg"/>
          </p:nvPr>
        </p:nvSpPr>
        <p:spPr/>
      </p:sp>
      <p:sp>
        <p:nvSpPr>
          <p:cNvPr id="3" name="Jegyzetek helye 2"/>
          <p:cNvSpPr>
            <a:spLocks noGrp="1"/>
          </p:cNvSpPr>
          <p:nvPr>
            <p:ph type="body" idx="1"/>
          </p:nvPr>
        </p:nvSpPr>
        <p:spPr/>
        <p:txBody>
          <a:bodyPr/>
          <a:lstStyle/>
          <a:p>
            <a:endParaRPr lang="hu-HU" dirty="0"/>
          </a:p>
        </p:txBody>
      </p:sp>
      <p:sp>
        <p:nvSpPr>
          <p:cNvPr id="4" name="Dia számának helye 3"/>
          <p:cNvSpPr>
            <a:spLocks noGrp="1"/>
          </p:cNvSpPr>
          <p:nvPr>
            <p:ph type="sldNum" sz="quarter" idx="10"/>
          </p:nvPr>
        </p:nvSpPr>
        <p:spPr/>
        <p:txBody>
          <a:bodyPr/>
          <a:lstStyle/>
          <a:p>
            <a:fld id="{CF2165BC-9D1F-495D-9F1A-07AEEAF93432}" type="slidenum">
              <a:rPr lang="hu-HU" smtClean="0"/>
              <a:t>14</a:t>
            </a:fld>
            <a:endParaRPr lang="hu-HU"/>
          </a:p>
        </p:txBody>
      </p:sp>
    </p:spTree>
    <p:extLst>
      <p:ext uri="{BB962C8B-B14F-4D97-AF65-F5344CB8AC3E}">
        <p14:creationId xmlns:p14="http://schemas.microsoft.com/office/powerpoint/2010/main" val="214159429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kép helye 1"/>
          <p:cNvSpPr>
            <a:spLocks noGrp="1" noRot="1" noChangeAspect="1"/>
          </p:cNvSpPr>
          <p:nvPr>
            <p:ph type="sldImg"/>
          </p:nvPr>
        </p:nvSpPr>
        <p:spPr/>
      </p:sp>
      <p:sp>
        <p:nvSpPr>
          <p:cNvPr id="3" name="Jegyzetek helye 2"/>
          <p:cNvSpPr>
            <a:spLocks noGrp="1"/>
          </p:cNvSpPr>
          <p:nvPr>
            <p:ph type="body" idx="1"/>
          </p:nvPr>
        </p:nvSpPr>
        <p:spPr/>
        <p:txBody>
          <a:bodyPr/>
          <a:lstStyle/>
          <a:p>
            <a:r>
              <a:rPr lang="hu-HU" sz="1200" b="1" i="0" u="none" strike="noStrike" kern="1200" baseline="0" dirty="0" smtClean="0">
                <a:solidFill>
                  <a:schemeClr val="tx1"/>
                </a:solidFill>
                <a:latin typeface="+mn-lt"/>
                <a:ea typeface="+mn-ea"/>
                <a:cs typeface="+mn-cs"/>
              </a:rPr>
              <a:t>Önismereti kérdőív </a:t>
            </a:r>
            <a:endParaRPr lang="hu-HU" sz="1200" b="0" i="0" u="none" strike="noStrike" kern="1200" baseline="0" dirty="0" smtClean="0">
              <a:solidFill>
                <a:schemeClr val="tx1"/>
              </a:solidFill>
              <a:latin typeface="+mn-lt"/>
              <a:ea typeface="+mn-ea"/>
              <a:cs typeface="+mn-cs"/>
            </a:endParaRPr>
          </a:p>
          <a:p>
            <a:r>
              <a:rPr lang="hu-HU" sz="1200" b="1" i="0" u="none" strike="noStrike" kern="1200" baseline="0" dirty="0" smtClean="0">
                <a:solidFill>
                  <a:schemeClr val="tx1"/>
                </a:solidFill>
                <a:latin typeface="+mn-lt"/>
                <a:ea typeface="+mn-ea"/>
                <a:cs typeface="+mn-cs"/>
              </a:rPr>
              <a:t>Hogyan szeretek tanulni? </a:t>
            </a:r>
            <a:endParaRPr lang="hu-HU" sz="1200" b="0" i="0" u="none" strike="noStrike" kern="1200" baseline="0" dirty="0" smtClean="0">
              <a:solidFill>
                <a:schemeClr val="tx1"/>
              </a:solidFill>
              <a:latin typeface="+mn-lt"/>
              <a:ea typeface="+mn-ea"/>
              <a:cs typeface="+mn-cs"/>
            </a:endParaRPr>
          </a:p>
          <a:p>
            <a:r>
              <a:rPr lang="hu-HU" sz="1200" b="1" i="0" u="none" strike="noStrike" kern="1200" baseline="0" dirty="0" smtClean="0">
                <a:solidFill>
                  <a:schemeClr val="tx1"/>
                </a:solidFill>
                <a:latin typeface="+mn-lt"/>
                <a:ea typeface="+mn-ea"/>
                <a:cs typeface="+mn-cs"/>
              </a:rPr>
              <a:t>Kérdőív </a:t>
            </a:r>
            <a:endParaRPr lang="hu-HU" sz="1200" b="0" i="0" u="none" strike="noStrike" kern="1200" baseline="0" dirty="0" smtClean="0">
              <a:solidFill>
                <a:schemeClr val="tx1"/>
              </a:solidFill>
              <a:latin typeface="+mn-lt"/>
              <a:ea typeface="+mn-ea"/>
              <a:cs typeface="+mn-cs"/>
            </a:endParaRPr>
          </a:p>
          <a:p>
            <a:r>
              <a:rPr lang="hu-HU" sz="1200" b="0" i="0" u="none" strike="noStrike" kern="1200" baseline="0" dirty="0" smtClean="0">
                <a:solidFill>
                  <a:schemeClr val="tx1"/>
                </a:solidFill>
                <a:latin typeface="+mn-lt"/>
                <a:ea typeface="+mn-ea"/>
                <a:cs typeface="+mn-cs"/>
              </a:rPr>
              <a:t>A következőkben A/ és B/ betűvel jelzett állításokat találsz, amelyek közül a rád jellemzőt kell kiválasztanod, a megfelelő betűt bekarikázni. </a:t>
            </a:r>
          </a:p>
          <a:p>
            <a:r>
              <a:rPr lang="hu-HU" sz="1200" b="0" i="0" u="none" strike="noStrike" kern="1200" baseline="0" dirty="0" smtClean="0">
                <a:solidFill>
                  <a:schemeClr val="tx1"/>
                </a:solidFill>
                <a:latin typeface="+mn-lt"/>
                <a:ea typeface="+mn-ea"/>
                <a:cs typeface="+mn-cs"/>
              </a:rPr>
              <a:t>1. </a:t>
            </a:r>
          </a:p>
          <a:p>
            <a:r>
              <a:rPr lang="hu-HU" sz="1200" b="0" i="0" u="none" strike="noStrike" kern="1200" baseline="0" dirty="0" smtClean="0">
                <a:solidFill>
                  <a:schemeClr val="tx1"/>
                </a:solidFill>
                <a:latin typeface="+mn-lt"/>
                <a:ea typeface="+mn-ea"/>
                <a:cs typeface="+mn-cs"/>
              </a:rPr>
              <a:t>A/ Ha látom is és hallom is a megtanulandó szöveget, könnyebben megjegyzem. </a:t>
            </a:r>
          </a:p>
          <a:p>
            <a:r>
              <a:rPr lang="hu-HU" sz="1200" b="0" i="0" u="none" strike="noStrike" kern="1200" baseline="0" dirty="0" smtClean="0">
                <a:solidFill>
                  <a:schemeClr val="tx1"/>
                </a:solidFill>
                <a:latin typeface="+mn-lt"/>
                <a:ea typeface="+mn-ea"/>
                <a:cs typeface="+mn-cs"/>
              </a:rPr>
              <a:t>B/ Hangosan szeretem elolvasni a tananyag szövegét, ha felkészülök. </a:t>
            </a:r>
          </a:p>
          <a:p>
            <a:r>
              <a:rPr lang="hu-HU" sz="1200" b="0" i="0" u="none" strike="noStrike" kern="1200" baseline="0" dirty="0" smtClean="0">
                <a:solidFill>
                  <a:schemeClr val="tx1"/>
                </a:solidFill>
                <a:latin typeface="+mn-lt"/>
                <a:ea typeface="+mn-ea"/>
                <a:cs typeface="+mn-cs"/>
              </a:rPr>
              <a:t>A/ Szeretem, ha kikérdezik tőlem, amit megtanultam. </a:t>
            </a:r>
          </a:p>
          <a:p>
            <a:r>
              <a:rPr lang="hu-HU" sz="1200" b="0" i="0" u="none" strike="noStrike" kern="1200" baseline="0" dirty="0" smtClean="0">
                <a:solidFill>
                  <a:schemeClr val="tx1"/>
                </a:solidFill>
                <a:latin typeface="+mn-lt"/>
                <a:ea typeface="+mn-ea"/>
                <a:cs typeface="+mn-cs"/>
              </a:rPr>
              <a:t>B/ Jobb, ha a tanár magyarázatát meghallgatom, mintha a könyvből kellene megtanulni az anyagot. </a:t>
            </a:r>
          </a:p>
          <a:p>
            <a:r>
              <a:rPr lang="hu-HU" sz="1200" b="0" i="0" u="none" strike="noStrike" kern="1200" baseline="0" dirty="0" smtClean="0">
                <a:solidFill>
                  <a:schemeClr val="tx1"/>
                </a:solidFill>
                <a:latin typeface="+mn-lt"/>
                <a:ea typeface="+mn-ea"/>
                <a:cs typeface="+mn-cs"/>
              </a:rPr>
              <a:t>2. </a:t>
            </a:r>
          </a:p>
          <a:p>
            <a:r>
              <a:rPr lang="hu-HU" sz="1200" b="0" i="0" u="none" strike="noStrike" kern="1200" baseline="0" dirty="0" smtClean="0">
                <a:solidFill>
                  <a:schemeClr val="tx1"/>
                </a:solidFill>
                <a:latin typeface="+mn-lt"/>
                <a:ea typeface="+mn-ea"/>
                <a:cs typeface="+mn-cs"/>
              </a:rPr>
              <a:t>A/ Nagyon hasznos számomra, ha a tanár ábrákat mutat be táblán vagy írásvetítőn. </a:t>
            </a:r>
          </a:p>
          <a:p>
            <a:r>
              <a:rPr lang="hu-HU" sz="1200" b="0" i="0" u="none" strike="noStrike" kern="1200" baseline="0" dirty="0" smtClean="0">
                <a:solidFill>
                  <a:schemeClr val="tx1"/>
                </a:solidFill>
                <a:latin typeface="+mn-lt"/>
                <a:ea typeface="+mn-ea"/>
                <a:cs typeface="+mn-cs"/>
              </a:rPr>
              <a:t>B/ Ha megbeszélem valakivel a tananyagot, könnyebben tanulok. </a:t>
            </a:r>
          </a:p>
          <a:p>
            <a:r>
              <a:rPr lang="hu-HU" sz="1200" b="0" i="0" u="none" strike="noStrike" kern="1200" baseline="0" dirty="0" smtClean="0">
                <a:solidFill>
                  <a:schemeClr val="tx1"/>
                </a:solidFill>
                <a:latin typeface="+mn-lt"/>
                <a:ea typeface="+mn-ea"/>
                <a:cs typeface="+mn-cs"/>
              </a:rPr>
              <a:t>A/ Ha vannak képek, ábrák a könyvben, szívesebben tanulok. </a:t>
            </a:r>
          </a:p>
          <a:p>
            <a:r>
              <a:rPr lang="hu-HU" sz="1200" b="0" i="0" u="none" strike="noStrike" kern="1200" baseline="0" dirty="0" smtClean="0">
                <a:solidFill>
                  <a:schemeClr val="tx1"/>
                </a:solidFill>
                <a:latin typeface="+mn-lt"/>
                <a:ea typeface="+mn-ea"/>
                <a:cs typeface="+mn-cs"/>
              </a:rPr>
              <a:t>B/ Ha valaki szóban elmondja nekem a leckét, könnyebben megértem, mintha olvasnék. </a:t>
            </a:r>
          </a:p>
          <a:p>
            <a:r>
              <a:rPr lang="hu-HU" sz="1200" b="0" i="0" u="none" strike="noStrike" kern="1200" baseline="0" dirty="0" smtClean="0">
                <a:solidFill>
                  <a:schemeClr val="tx1"/>
                </a:solidFill>
                <a:latin typeface="+mn-lt"/>
                <a:ea typeface="+mn-ea"/>
                <a:cs typeface="+mn-cs"/>
              </a:rPr>
              <a:t>3. </a:t>
            </a:r>
          </a:p>
          <a:p>
            <a:r>
              <a:rPr lang="hu-HU" sz="1200" b="0" i="0" u="none" strike="noStrike" kern="1200" baseline="0" dirty="0" smtClean="0">
                <a:solidFill>
                  <a:schemeClr val="tx1"/>
                </a:solidFill>
                <a:latin typeface="+mn-lt"/>
                <a:ea typeface="+mn-ea"/>
                <a:cs typeface="+mn-cs"/>
              </a:rPr>
              <a:t>A/ Ha ábrákat készítek, könnyebben tanulok, mintha csak olvasnék. </a:t>
            </a:r>
          </a:p>
          <a:p>
            <a:r>
              <a:rPr lang="hu-HU" sz="1200" b="0" i="0" u="none" strike="noStrike" kern="1200" baseline="0" dirty="0" smtClean="0">
                <a:solidFill>
                  <a:schemeClr val="tx1"/>
                </a:solidFill>
                <a:latin typeface="+mn-lt"/>
                <a:ea typeface="+mn-ea"/>
                <a:cs typeface="+mn-cs"/>
              </a:rPr>
              <a:t>B/ A szabályokat szóról szóra „bevágom”. </a:t>
            </a:r>
          </a:p>
          <a:p>
            <a:r>
              <a:rPr lang="hu-HU" sz="1200" b="0" i="0" u="none" strike="noStrike" kern="1200" baseline="0" dirty="0" smtClean="0">
                <a:solidFill>
                  <a:schemeClr val="tx1"/>
                </a:solidFill>
                <a:latin typeface="+mn-lt"/>
                <a:ea typeface="+mn-ea"/>
                <a:cs typeface="+mn-cs"/>
              </a:rPr>
              <a:t>A/ Mozdulatokat könnyebben megjegyzek, mint képeket vagy ábrákat. </a:t>
            </a:r>
          </a:p>
          <a:p>
            <a:r>
              <a:rPr lang="hu-HU" sz="1200" b="0" i="0" u="none" strike="noStrike" kern="1200" baseline="0" dirty="0" smtClean="0">
                <a:solidFill>
                  <a:schemeClr val="tx1"/>
                </a:solidFill>
                <a:latin typeface="+mn-lt"/>
                <a:ea typeface="+mn-ea"/>
                <a:cs typeface="+mn-cs"/>
              </a:rPr>
              <a:t>B/ Akkor biztos magamban, ha szóról szóra megtanulom a leckét. </a:t>
            </a:r>
          </a:p>
          <a:p>
            <a:r>
              <a:rPr lang="hu-HU" sz="1200" b="0" i="0" u="none" strike="noStrike" kern="1200" baseline="0" dirty="0" smtClean="0">
                <a:solidFill>
                  <a:schemeClr val="tx1"/>
                </a:solidFill>
                <a:latin typeface="+mn-lt"/>
                <a:ea typeface="+mn-ea"/>
                <a:cs typeface="+mn-cs"/>
              </a:rPr>
              <a:t>4. </a:t>
            </a:r>
          </a:p>
          <a:p>
            <a:r>
              <a:rPr lang="hu-HU" sz="1200" b="0" i="0" u="none" strike="noStrike" kern="1200" baseline="0" dirty="0" smtClean="0">
                <a:solidFill>
                  <a:schemeClr val="tx1"/>
                </a:solidFill>
                <a:latin typeface="+mn-lt"/>
                <a:ea typeface="+mn-ea"/>
                <a:cs typeface="+mn-cs"/>
              </a:rPr>
              <a:t>A/ Nyugtalanít, ha tanulás közben csend van körülöttem. </a:t>
            </a:r>
          </a:p>
          <a:p>
            <a:r>
              <a:rPr lang="hu-HU" sz="1200" b="0" i="0" u="none" strike="noStrike" kern="1200" baseline="0" dirty="0" smtClean="0">
                <a:solidFill>
                  <a:schemeClr val="tx1"/>
                </a:solidFill>
                <a:latin typeface="+mn-lt"/>
                <a:ea typeface="+mn-ea"/>
                <a:cs typeface="+mn-cs"/>
              </a:rPr>
              <a:t>B/ Szívesebben tanulok barátommal, mint egyedül. </a:t>
            </a:r>
          </a:p>
          <a:p>
            <a:r>
              <a:rPr lang="hu-HU" sz="1200" b="0" i="0" u="none" strike="noStrike" kern="1200" baseline="0" dirty="0" smtClean="0">
                <a:solidFill>
                  <a:schemeClr val="tx1"/>
                </a:solidFill>
                <a:latin typeface="+mn-lt"/>
                <a:ea typeface="+mn-ea"/>
                <a:cs typeface="+mn-cs"/>
              </a:rPr>
              <a:t>A/ Akkor tanulok könnyen, ha közben szól a rádió vagy a tv. </a:t>
            </a:r>
          </a:p>
          <a:p>
            <a:r>
              <a:rPr lang="hu-HU" sz="1200" b="0" i="0" u="none" strike="noStrike" kern="1200" baseline="0" dirty="0" smtClean="0">
                <a:solidFill>
                  <a:schemeClr val="tx1"/>
                </a:solidFill>
                <a:latin typeface="+mn-lt"/>
                <a:ea typeface="+mn-ea"/>
                <a:cs typeface="+mn-cs"/>
              </a:rPr>
              <a:t>B/ Egyedül szeretek tanulni. </a:t>
            </a:r>
          </a:p>
          <a:p>
            <a:r>
              <a:rPr lang="hu-HU" sz="1200" b="1" i="0" u="none" strike="noStrike" kern="1200" baseline="0" dirty="0" smtClean="0">
                <a:solidFill>
                  <a:schemeClr val="tx1"/>
                </a:solidFill>
                <a:latin typeface="+mn-lt"/>
                <a:ea typeface="+mn-ea"/>
                <a:cs typeface="+mn-cs"/>
              </a:rPr>
              <a:t>Értékelő lap </a:t>
            </a:r>
            <a:endParaRPr lang="hu-HU" sz="1200" b="0" i="0" u="none" strike="noStrike" kern="1200" baseline="0" dirty="0" smtClean="0">
              <a:solidFill>
                <a:schemeClr val="tx1"/>
              </a:solidFill>
              <a:latin typeface="+mn-lt"/>
              <a:ea typeface="+mn-ea"/>
              <a:cs typeface="+mn-cs"/>
            </a:endParaRPr>
          </a:p>
          <a:p>
            <a:r>
              <a:rPr lang="hu-HU" sz="1200" b="0" i="0" u="none" strike="noStrike" kern="1200" baseline="0" dirty="0" smtClean="0">
                <a:solidFill>
                  <a:schemeClr val="tx1"/>
                </a:solidFill>
                <a:latin typeface="+mn-lt"/>
                <a:ea typeface="+mn-ea"/>
                <a:cs typeface="+mn-cs"/>
              </a:rPr>
              <a:t>1. 2. 3. 4. </a:t>
            </a:r>
          </a:p>
          <a:p>
            <a:r>
              <a:rPr lang="hu-HU" sz="1200" b="0" i="0" u="none" strike="noStrike" kern="1200" baseline="0" dirty="0" smtClean="0">
                <a:solidFill>
                  <a:schemeClr val="tx1"/>
                </a:solidFill>
                <a:latin typeface="+mn-lt"/>
                <a:ea typeface="+mn-ea"/>
                <a:cs typeface="+mn-cs"/>
              </a:rPr>
              <a:t>A/ </a:t>
            </a:r>
            <a:r>
              <a:rPr lang="hu-HU" sz="1200" b="0" i="0" u="none" strike="noStrike" kern="1200" baseline="0" dirty="0" err="1" smtClean="0">
                <a:solidFill>
                  <a:schemeClr val="tx1"/>
                </a:solidFill>
                <a:latin typeface="+mn-lt"/>
                <a:ea typeface="+mn-ea"/>
                <a:cs typeface="+mn-cs"/>
              </a:rPr>
              <a:t>A</a:t>
            </a:r>
            <a:r>
              <a:rPr lang="hu-HU" sz="1200" b="0" i="0" u="none" strike="noStrike" kern="1200" baseline="0" dirty="0" smtClean="0">
                <a:solidFill>
                  <a:schemeClr val="tx1"/>
                </a:solidFill>
                <a:latin typeface="+mn-lt"/>
                <a:ea typeface="+mn-ea"/>
                <a:cs typeface="+mn-cs"/>
              </a:rPr>
              <a:t>/ </a:t>
            </a:r>
            <a:r>
              <a:rPr lang="hu-HU" sz="1200" b="0" i="0" u="none" strike="noStrike" kern="1200" baseline="0" dirty="0" err="1" smtClean="0">
                <a:solidFill>
                  <a:schemeClr val="tx1"/>
                </a:solidFill>
                <a:latin typeface="+mn-lt"/>
                <a:ea typeface="+mn-ea"/>
                <a:cs typeface="+mn-cs"/>
              </a:rPr>
              <a:t>A</a:t>
            </a:r>
            <a:r>
              <a:rPr lang="hu-HU" sz="1200" b="0" i="0" u="none" strike="noStrike" kern="1200" baseline="0" dirty="0" smtClean="0">
                <a:solidFill>
                  <a:schemeClr val="tx1"/>
                </a:solidFill>
                <a:latin typeface="+mn-lt"/>
                <a:ea typeface="+mn-ea"/>
                <a:cs typeface="+mn-cs"/>
              </a:rPr>
              <a:t>/ </a:t>
            </a:r>
            <a:r>
              <a:rPr lang="hu-HU" sz="1200" b="0" i="0" u="none" strike="noStrike" kern="1200" baseline="0" dirty="0" err="1" smtClean="0">
                <a:solidFill>
                  <a:schemeClr val="tx1"/>
                </a:solidFill>
                <a:latin typeface="+mn-lt"/>
                <a:ea typeface="+mn-ea"/>
                <a:cs typeface="+mn-cs"/>
              </a:rPr>
              <a:t>A</a:t>
            </a:r>
            <a:r>
              <a:rPr lang="hu-HU" sz="1200" b="0" i="0" u="none" strike="noStrike" kern="1200" baseline="0" dirty="0" smtClean="0">
                <a:solidFill>
                  <a:schemeClr val="tx1"/>
                </a:solidFill>
                <a:latin typeface="+mn-lt"/>
                <a:ea typeface="+mn-ea"/>
                <a:cs typeface="+mn-cs"/>
              </a:rPr>
              <a:t>/ </a:t>
            </a:r>
          </a:p>
          <a:p>
            <a:r>
              <a:rPr lang="hu-HU" sz="1200" b="0" i="0" u="none" strike="noStrike" kern="1200" baseline="0" dirty="0" smtClean="0">
                <a:solidFill>
                  <a:schemeClr val="tx1"/>
                </a:solidFill>
                <a:latin typeface="+mn-lt"/>
                <a:ea typeface="+mn-ea"/>
                <a:cs typeface="+mn-cs"/>
              </a:rPr>
              <a:t>B/ </a:t>
            </a:r>
            <a:r>
              <a:rPr lang="hu-HU" sz="1200" b="0" i="0" u="none" strike="noStrike" kern="1200" baseline="0" dirty="0" err="1" smtClean="0">
                <a:solidFill>
                  <a:schemeClr val="tx1"/>
                </a:solidFill>
                <a:latin typeface="+mn-lt"/>
                <a:ea typeface="+mn-ea"/>
                <a:cs typeface="+mn-cs"/>
              </a:rPr>
              <a:t>B</a:t>
            </a:r>
            <a:r>
              <a:rPr lang="hu-HU" sz="1200" b="0" i="0" u="none" strike="noStrike" kern="1200" baseline="0" dirty="0" smtClean="0">
                <a:solidFill>
                  <a:schemeClr val="tx1"/>
                </a:solidFill>
                <a:latin typeface="+mn-lt"/>
                <a:ea typeface="+mn-ea"/>
                <a:cs typeface="+mn-cs"/>
              </a:rPr>
              <a:t>/ </a:t>
            </a:r>
            <a:r>
              <a:rPr lang="hu-HU" sz="1200" b="0" i="0" u="none" strike="noStrike" kern="1200" baseline="0" dirty="0" err="1" smtClean="0">
                <a:solidFill>
                  <a:schemeClr val="tx1"/>
                </a:solidFill>
                <a:latin typeface="+mn-lt"/>
                <a:ea typeface="+mn-ea"/>
                <a:cs typeface="+mn-cs"/>
              </a:rPr>
              <a:t>B</a:t>
            </a:r>
            <a:r>
              <a:rPr lang="hu-HU" sz="1200" b="0" i="0" u="none" strike="noStrike" kern="1200" baseline="0" dirty="0" smtClean="0">
                <a:solidFill>
                  <a:schemeClr val="tx1"/>
                </a:solidFill>
                <a:latin typeface="+mn-lt"/>
                <a:ea typeface="+mn-ea"/>
                <a:cs typeface="+mn-cs"/>
              </a:rPr>
              <a:t>/ </a:t>
            </a:r>
            <a:r>
              <a:rPr lang="hu-HU" sz="1200" b="0" i="0" u="none" strike="noStrike" kern="1200" baseline="0" dirty="0" err="1" smtClean="0">
                <a:solidFill>
                  <a:schemeClr val="tx1"/>
                </a:solidFill>
                <a:latin typeface="+mn-lt"/>
                <a:ea typeface="+mn-ea"/>
                <a:cs typeface="+mn-cs"/>
              </a:rPr>
              <a:t>B</a:t>
            </a:r>
            <a:r>
              <a:rPr lang="hu-HU" sz="1200" b="0" i="0" u="none" strike="noStrike" kern="1200" baseline="0" dirty="0" smtClean="0">
                <a:solidFill>
                  <a:schemeClr val="tx1"/>
                </a:solidFill>
                <a:latin typeface="+mn-lt"/>
                <a:ea typeface="+mn-ea"/>
                <a:cs typeface="+mn-cs"/>
              </a:rPr>
              <a:t>/ </a:t>
            </a:r>
          </a:p>
          <a:p>
            <a:r>
              <a:rPr lang="hu-HU" sz="1200" b="0" i="0" u="none" strike="noStrike" kern="1200" baseline="0" dirty="0" smtClean="0">
                <a:solidFill>
                  <a:schemeClr val="tx1"/>
                </a:solidFill>
                <a:latin typeface="+mn-lt"/>
                <a:ea typeface="+mn-ea"/>
                <a:cs typeface="+mn-cs"/>
              </a:rPr>
              <a:t>A/ </a:t>
            </a:r>
            <a:r>
              <a:rPr lang="hu-HU" sz="1200" b="0" i="0" u="none" strike="noStrike" kern="1200" baseline="0" dirty="0" err="1" smtClean="0">
                <a:solidFill>
                  <a:schemeClr val="tx1"/>
                </a:solidFill>
                <a:latin typeface="+mn-lt"/>
                <a:ea typeface="+mn-ea"/>
                <a:cs typeface="+mn-cs"/>
              </a:rPr>
              <a:t>A</a:t>
            </a:r>
            <a:r>
              <a:rPr lang="hu-HU" sz="1200" b="0" i="0" u="none" strike="noStrike" kern="1200" baseline="0" dirty="0" smtClean="0">
                <a:solidFill>
                  <a:schemeClr val="tx1"/>
                </a:solidFill>
                <a:latin typeface="+mn-lt"/>
                <a:ea typeface="+mn-ea"/>
                <a:cs typeface="+mn-cs"/>
              </a:rPr>
              <a:t>/ </a:t>
            </a:r>
            <a:r>
              <a:rPr lang="hu-HU" sz="1200" b="0" i="0" u="none" strike="noStrike" kern="1200" baseline="0" dirty="0" err="1" smtClean="0">
                <a:solidFill>
                  <a:schemeClr val="tx1"/>
                </a:solidFill>
                <a:latin typeface="+mn-lt"/>
                <a:ea typeface="+mn-ea"/>
                <a:cs typeface="+mn-cs"/>
              </a:rPr>
              <a:t>A</a:t>
            </a:r>
            <a:r>
              <a:rPr lang="hu-HU" sz="1200" b="0" i="0" u="none" strike="noStrike" kern="1200" baseline="0" dirty="0" smtClean="0">
                <a:solidFill>
                  <a:schemeClr val="tx1"/>
                </a:solidFill>
                <a:latin typeface="+mn-lt"/>
                <a:ea typeface="+mn-ea"/>
                <a:cs typeface="+mn-cs"/>
              </a:rPr>
              <a:t>/ </a:t>
            </a:r>
            <a:r>
              <a:rPr lang="hu-HU" sz="1200" b="0" i="0" u="none" strike="noStrike" kern="1200" baseline="0" dirty="0" err="1" smtClean="0">
                <a:solidFill>
                  <a:schemeClr val="tx1"/>
                </a:solidFill>
                <a:latin typeface="+mn-lt"/>
                <a:ea typeface="+mn-ea"/>
                <a:cs typeface="+mn-cs"/>
              </a:rPr>
              <a:t>A</a:t>
            </a:r>
            <a:r>
              <a:rPr lang="hu-HU" sz="1200" b="0" i="0" u="none" strike="noStrike" kern="1200" baseline="0" dirty="0" smtClean="0">
                <a:solidFill>
                  <a:schemeClr val="tx1"/>
                </a:solidFill>
                <a:latin typeface="+mn-lt"/>
                <a:ea typeface="+mn-ea"/>
                <a:cs typeface="+mn-cs"/>
              </a:rPr>
              <a:t>/ </a:t>
            </a:r>
          </a:p>
          <a:p>
            <a:r>
              <a:rPr lang="hu-HU" sz="1200" b="0" i="0" u="none" strike="noStrike" kern="1200" baseline="0" dirty="0" smtClean="0">
                <a:solidFill>
                  <a:schemeClr val="tx1"/>
                </a:solidFill>
                <a:latin typeface="+mn-lt"/>
                <a:ea typeface="+mn-ea"/>
                <a:cs typeface="+mn-cs"/>
              </a:rPr>
              <a:t>B/ </a:t>
            </a:r>
            <a:r>
              <a:rPr lang="hu-HU" sz="1200" b="0" i="0" u="none" strike="noStrike" kern="1200" baseline="0" dirty="0" err="1" smtClean="0">
                <a:solidFill>
                  <a:schemeClr val="tx1"/>
                </a:solidFill>
                <a:latin typeface="+mn-lt"/>
                <a:ea typeface="+mn-ea"/>
                <a:cs typeface="+mn-cs"/>
              </a:rPr>
              <a:t>B</a:t>
            </a:r>
            <a:r>
              <a:rPr lang="hu-HU" sz="1200" b="0" i="0" u="none" strike="noStrike" kern="1200" baseline="0" dirty="0" smtClean="0">
                <a:solidFill>
                  <a:schemeClr val="tx1"/>
                </a:solidFill>
                <a:latin typeface="+mn-lt"/>
                <a:ea typeface="+mn-ea"/>
                <a:cs typeface="+mn-cs"/>
              </a:rPr>
              <a:t>/ </a:t>
            </a:r>
            <a:r>
              <a:rPr lang="hu-HU" sz="1200" b="0" i="0" u="none" strike="noStrike" kern="1200" baseline="0" dirty="0" err="1" smtClean="0">
                <a:solidFill>
                  <a:schemeClr val="tx1"/>
                </a:solidFill>
                <a:latin typeface="+mn-lt"/>
                <a:ea typeface="+mn-ea"/>
                <a:cs typeface="+mn-cs"/>
              </a:rPr>
              <a:t>B</a:t>
            </a:r>
            <a:r>
              <a:rPr lang="hu-HU" sz="1200" b="0" i="0" u="none" strike="noStrike" kern="1200" baseline="0" dirty="0" smtClean="0">
                <a:solidFill>
                  <a:schemeClr val="tx1"/>
                </a:solidFill>
                <a:latin typeface="+mn-lt"/>
                <a:ea typeface="+mn-ea"/>
                <a:cs typeface="+mn-cs"/>
              </a:rPr>
              <a:t>/ </a:t>
            </a:r>
            <a:r>
              <a:rPr lang="hu-HU" sz="1200" b="0" i="0" u="none" strike="noStrike" kern="1200" baseline="0" dirty="0" err="1" smtClean="0">
                <a:solidFill>
                  <a:schemeClr val="tx1"/>
                </a:solidFill>
                <a:latin typeface="+mn-lt"/>
                <a:ea typeface="+mn-ea"/>
                <a:cs typeface="+mn-cs"/>
              </a:rPr>
              <a:t>B</a:t>
            </a:r>
            <a:r>
              <a:rPr lang="hu-HU" sz="1200" b="0" i="0" u="none" strike="noStrike" kern="1200" baseline="0" dirty="0" smtClean="0">
                <a:solidFill>
                  <a:schemeClr val="tx1"/>
                </a:solidFill>
                <a:latin typeface="+mn-lt"/>
                <a:ea typeface="+mn-ea"/>
                <a:cs typeface="+mn-cs"/>
              </a:rPr>
              <a:t>/ 25 </a:t>
            </a:r>
          </a:p>
          <a:p>
            <a:endParaRPr lang="hu-HU" sz="1200" b="0" i="0" u="none" strike="noStrike" kern="1200" baseline="0" dirty="0" smtClean="0">
              <a:solidFill>
                <a:schemeClr val="tx1"/>
              </a:solidFill>
              <a:latin typeface="+mn-lt"/>
              <a:ea typeface="+mn-ea"/>
              <a:cs typeface="+mn-cs"/>
            </a:endParaRPr>
          </a:p>
          <a:p>
            <a:r>
              <a:rPr lang="hu-HU" sz="1200" b="0" i="0" u="none" strike="noStrike" kern="1200" baseline="0" dirty="0" smtClean="0">
                <a:solidFill>
                  <a:schemeClr val="tx1"/>
                </a:solidFill>
                <a:latin typeface="+mn-lt"/>
                <a:ea typeface="+mn-ea"/>
                <a:cs typeface="+mn-cs"/>
              </a:rPr>
              <a:t>Értelmezés: </a:t>
            </a:r>
          </a:p>
          <a:p>
            <a:r>
              <a:rPr lang="hu-HU" sz="1200" b="0" i="0" u="none" strike="noStrike" kern="1200" baseline="0" dirty="0" smtClean="0">
                <a:solidFill>
                  <a:schemeClr val="tx1"/>
                </a:solidFill>
                <a:latin typeface="+mn-lt"/>
                <a:ea typeface="+mn-ea"/>
                <a:cs typeface="+mn-cs"/>
              </a:rPr>
              <a:t>1. A/ választása (2 db) azt jelenti, hogy a vizuális (látás) és az auditív (hallás) információ-felvétel könnyíti a tanulást. </a:t>
            </a:r>
          </a:p>
          <a:p>
            <a:r>
              <a:rPr lang="hu-HU" sz="1200" b="0" i="0" u="none" strike="noStrike" kern="1200" baseline="0" dirty="0" smtClean="0">
                <a:solidFill>
                  <a:schemeClr val="tx1"/>
                </a:solidFill>
                <a:latin typeface="+mn-lt"/>
                <a:ea typeface="+mn-ea"/>
                <a:cs typeface="+mn-cs"/>
              </a:rPr>
              <a:t>Az 1. B/ válaszai azt jelentik, hogy a hallás utáni tanulás a jellemző. </a:t>
            </a:r>
          </a:p>
          <a:p>
            <a:r>
              <a:rPr lang="hu-HU" sz="1200" b="0" i="0" u="none" strike="noStrike" kern="1200" baseline="0" dirty="0" smtClean="0">
                <a:solidFill>
                  <a:schemeClr val="tx1"/>
                </a:solidFill>
                <a:latin typeface="+mn-lt"/>
                <a:ea typeface="+mn-ea"/>
                <a:cs typeface="+mn-cs"/>
              </a:rPr>
              <a:t>2. A/ választása azt jelenti, hogy az információ feldolgozás/tanulás könnyebb, ha jelek/ábrák útján történik. </a:t>
            </a:r>
          </a:p>
          <a:p>
            <a:r>
              <a:rPr lang="hu-HU" sz="1200" b="0" i="0" u="none" strike="noStrike" kern="1200" baseline="0" dirty="0" smtClean="0">
                <a:solidFill>
                  <a:schemeClr val="tx1"/>
                </a:solidFill>
                <a:latin typeface="+mn-lt"/>
                <a:ea typeface="+mn-ea"/>
                <a:cs typeface="+mn-cs"/>
              </a:rPr>
              <a:t>A 2. B/ válaszok azt jelentik, hogy a szöveges információ-feldolgozása jellemző. </a:t>
            </a:r>
          </a:p>
          <a:p>
            <a:r>
              <a:rPr lang="hu-HU" sz="1200" b="0" i="0" u="none" strike="noStrike" kern="1200" baseline="0" dirty="0" smtClean="0">
                <a:solidFill>
                  <a:schemeClr val="tx1"/>
                </a:solidFill>
                <a:latin typeface="+mn-lt"/>
                <a:ea typeface="+mn-ea"/>
                <a:cs typeface="+mn-cs"/>
              </a:rPr>
              <a:t>3. A/ választása azt jelenti, hogy a mozgással kísért tanulás a sikeres. </a:t>
            </a:r>
          </a:p>
          <a:p>
            <a:r>
              <a:rPr lang="hu-HU" sz="1200" b="0" i="0" u="none" strike="noStrike" kern="1200" baseline="0" dirty="0" smtClean="0">
                <a:solidFill>
                  <a:schemeClr val="tx1"/>
                </a:solidFill>
                <a:latin typeface="+mn-lt"/>
                <a:ea typeface="+mn-ea"/>
                <a:cs typeface="+mn-cs"/>
              </a:rPr>
              <a:t>A 3. B/ válaszok azt jelentik, hogy a „magolás”, mint tanulási szokása jellemző. </a:t>
            </a:r>
          </a:p>
          <a:p>
            <a:r>
              <a:rPr lang="hu-HU" sz="1200" b="0" i="0" u="none" strike="noStrike" kern="1200" baseline="0" dirty="0" smtClean="0">
                <a:solidFill>
                  <a:schemeClr val="tx1"/>
                </a:solidFill>
                <a:latin typeface="+mn-lt"/>
                <a:ea typeface="+mn-ea"/>
                <a:cs typeface="+mn-cs"/>
              </a:rPr>
              <a:t>4. A/ választása azt jelenti, hogy a tanulási környezet befolyásolja a tanulást. </a:t>
            </a:r>
          </a:p>
          <a:p>
            <a:r>
              <a:rPr lang="hu-HU" sz="1200" b="0" i="0" u="none" strike="noStrike" kern="1200" baseline="0" dirty="0" smtClean="0">
                <a:solidFill>
                  <a:schemeClr val="tx1"/>
                </a:solidFill>
                <a:latin typeface="+mn-lt"/>
                <a:ea typeface="+mn-ea"/>
                <a:cs typeface="+mn-cs"/>
              </a:rPr>
              <a:t>A 4. B/ válaszok azt jelentik, hogy a személyek, akik körülötted vannak, befolyásolják a tanulásodat. </a:t>
            </a:r>
          </a:p>
          <a:p>
            <a:r>
              <a:rPr lang="hu-HU" sz="1200" b="1" i="0" u="none" strike="noStrike" kern="1200" baseline="0" dirty="0" smtClean="0">
                <a:solidFill>
                  <a:schemeClr val="tx1"/>
                </a:solidFill>
                <a:latin typeface="+mn-lt"/>
                <a:ea typeface="+mn-ea"/>
                <a:cs typeface="+mn-cs"/>
              </a:rPr>
              <a:t>Önellenőrző feladatok: </a:t>
            </a:r>
            <a:endParaRPr lang="hu-HU" sz="1200" b="0" i="0" u="none" strike="noStrike" kern="1200" baseline="0" dirty="0" smtClean="0">
              <a:solidFill>
                <a:schemeClr val="tx1"/>
              </a:solidFill>
              <a:latin typeface="+mn-lt"/>
              <a:ea typeface="+mn-ea"/>
              <a:cs typeface="+mn-cs"/>
            </a:endParaRPr>
          </a:p>
          <a:p>
            <a:r>
              <a:rPr lang="hu-HU" sz="1200" b="0" i="0" u="none" strike="noStrike" kern="1200" baseline="0" dirty="0" smtClean="0">
                <a:solidFill>
                  <a:schemeClr val="tx1"/>
                </a:solidFill>
                <a:latin typeface="+mn-lt"/>
                <a:ea typeface="+mn-ea"/>
                <a:cs typeface="+mn-cs"/>
              </a:rPr>
              <a:t>1. Fejezze be a mondatot! </a:t>
            </a:r>
          </a:p>
          <a:p>
            <a:endParaRPr lang="hu-HU" sz="1200" b="0" i="0" u="none" strike="noStrike" kern="1200" baseline="0" dirty="0" smtClean="0">
              <a:solidFill>
                <a:schemeClr val="tx1"/>
              </a:solidFill>
              <a:latin typeface="+mn-lt"/>
              <a:ea typeface="+mn-ea"/>
              <a:cs typeface="+mn-cs"/>
            </a:endParaRPr>
          </a:p>
          <a:p>
            <a:r>
              <a:rPr lang="hu-HU" sz="1200" b="0" i="0" u="none" strike="noStrike" kern="1200" baseline="0" dirty="0" smtClean="0">
                <a:solidFill>
                  <a:schemeClr val="tx1"/>
                </a:solidFill>
                <a:latin typeface="+mn-lt"/>
                <a:ea typeface="+mn-ea"/>
                <a:cs typeface="+mn-cs"/>
              </a:rPr>
              <a:t>A nevelés céltudatos, fejlesztő tevékenység </a:t>
            </a:r>
          </a:p>
          <a:p>
            <a:r>
              <a:rPr lang="hu-HU" sz="1200" b="0" i="0" u="none" strike="noStrike" kern="1200" baseline="0" dirty="0" smtClean="0">
                <a:solidFill>
                  <a:schemeClr val="tx1"/>
                </a:solidFill>
                <a:latin typeface="+mn-lt"/>
                <a:ea typeface="+mn-ea"/>
                <a:cs typeface="+mn-cs"/>
              </a:rPr>
              <a:t>______________________________________________________________ </a:t>
            </a:r>
          </a:p>
          <a:p>
            <a:r>
              <a:rPr lang="hu-HU" sz="1200" b="0" i="0" u="none" strike="noStrike" kern="1200" baseline="0" dirty="0" smtClean="0">
                <a:solidFill>
                  <a:schemeClr val="tx1"/>
                </a:solidFill>
                <a:latin typeface="+mn-lt"/>
                <a:ea typeface="+mn-ea"/>
                <a:cs typeface="+mn-cs"/>
              </a:rPr>
              <a:t>2. Válassza ki a kakukktojást! </a:t>
            </a:r>
          </a:p>
          <a:p>
            <a:r>
              <a:rPr lang="hu-HU" sz="1200" b="0" i="0" u="none" strike="noStrike" kern="1200" baseline="0" dirty="0" smtClean="0">
                <a:solidFill>
                  <a:schemeClr val="tx1"/>
                </a:solidFill>
                <a:latin typeface="+mn-lt"/>
                <a:ea typeface="+mn-ea"/>
                <a:cs typeface="+mn-cs"/>
              </a:rPr>
              <a:t>a) Pedagógiai feladat az eredményesség fokozása. </a:t>
            </a:r>
          </a:p>
          <a:p>
            <a:r>
              <a:rPr lang="hu-HU" sz="1200" b="0" i="0" u="none" strike="noStrike" kern="1200" baseline="0" dirty="0" smtClean="0">
                <a:solidFill>
                  <a:schemeClr val="tx1"/>
                </a:solidFill>
                <a:latin typeface="+mn-lt"/>
                <a:ea typeface="+mn-ea"/>
                <a:cs typeface="+mn-cs"/>
              </a:rPr>
              <a:t>b) Pedagógiai feladat a tanulói aktivitás fokozása. </a:t>
            </a:r>
          </a:p>
          <a:p>
            <a:r>
              <a:rPr lang="hu-HU" sz="1200" b="0" i="0" u="none" strike="noStrike" kern="1200" baseline="0" dirty="0" smtClean="0">
                <a:solidFill>
                  <a:schemeClr val="tx1"/>
                </a:solidFill>
                <a:latin typeface="+mn-lt"/>
                <a:ea typeface="+mn-ea"/>
                <a:cs typeface="+mn-cs"/>
              </a:rPr>
              <a:t>c) Pedagógiai feladat a tapasztalat szerzés irányítása. </a:t>
            </a:r>
          </a:p>
          <a:p>
            <a:r>
              <a:rPr lang="pt-BR" sz="1200" b="0" i="0" u="none" strike="noStrike" kern="1200" baseline="0" dirty="0" smtClean="0">
                <a:solidFill>
                  <a:schemeClr val="tx1"/>
                </a:solidFill>
                <a:latin typeface="+mn-lt"/>
                <a:ea typeface="+mn-ea"/>
                <a:cs typeface="+mn-cs"/>
              </a:rPr>
              <a:t>d) Pedagógiai feladat a szigorúság. </a:t>
            </a:r>
          </a:p>
          <a:p>
            <a:endParaRPr lang="hu-HU" sz="1200" b="0" i="0" u="none" strike="noStrike" kern="1200" baseline="0" dirty="0" smtClean="0">
              <a:solidFill>
                <a:schemeClr val="tx1"/>
              </a:solidFill>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hu-HU" altLang="hu-HU" dirty="0" smtClean="0">
                <a:latin typeface="Times New Roman" panose="02020603050405020304" pitchFamily="18" charset="0"/>
              </a:rPr>
              <a:t>A motiváció különböző indítékok együttese, melyek a tanulót ráveszik a tanulásra, a tanulási kedvet és elhatározást a tanulás végéig ébren tartják, amelyek a tanulót a tanulásra ráveszik, és a tanulási kedvet és elhatározást a tanulás végéig ébren tartják. Semmilyen életkorban sincs tanulás motiváció nélkül!”</a:t>
            </a:r>
            <a:r>
              <a:rPr lang="hu-HU" altLang="hu-HU" sz="1600" dirty="0" smtClean="0">
                <a:latin typeface="Times New Roman" panose="02020603050405020304" pitchFamily="18" charset="0"/>
              </a:rPr>
              <a:t> </a:t>
            </a:r>
            <a:r>
              <a:rPr lang="hu-HU" altLang="hu-HU" sz="1050" dirty="0" smtClean="0">
                <a:latin typeface="Times New Roman" panose="02020603050405020304" pitchFamily="18" charset="0"/>
              </a:rPr>
              <a:t>(Kiss Árpád 1963)</a:t>
            </a:r>
          </a:p>
          <a:p>
            <a:r>
              <a:rPr lang="hu-HU" sz="1200" b="1" kern="1200" dirty="0" smtClean="0">
                <a:solidFill>
                  <a:schemeClr val="tx1"/>
                </a:solidFill>
                <a:effectLst/>
                <a:latin typeface="+mn-lt"/>
                <a:ea typeface="+mn-ea"/>
                <a:cs typeface="+mn-cs"/>
              </a:rPr>
              <a:t>Az iskola lehetőségeit tekintve, a tanulási motiváció kialakításának két fő területe van:</a:t>
            </a:r>
            <a:endParaRPr lang="hu-HU" sz="1200" kern="1200" dirty="0" smtClean="0">
              <a:solidFill>
                <a:schemeClr val="tx1"/>
              </a:solidFill>
              <a:effectLst/>
              <a:latin typeface="+mn-lt"/>
              <a:ea typeface="+mn-ea"/>
              <a:cs typeface="+mn-cs"/>
            </a:endParaRPr>
          </a:p>
          <a:p>
            <a:pPr lvl="0"/>
            <a:r>
              <a:rPr lang="hu-HU" sz="1200" b="1" i="1" kern="1200" dirty="0" smtClean="0">
                <a:solidFill>
                  <a:schemeClr val="tx1"/>
                </a:solidFill>
                <a:effectLst/>
                <a:latin typeface="+mn-lt"/>
                <a:ea typeface="+mn-ea"/>
                <a:cs typeface="+mn-cs"/>
              </a:rPr>
              <a:t> Az iskolai tevékenységrendszer: </a:t>
            </a:r>
            <a:r>
              <a:rPr lang="hu-HU" sz="1200" b="1" kern="1200" dirty="0" smtClean="0">
                <a:solidFill>
                  <a:schemeClr val="tx1"/>
                </a:solidFill>
                <a:effectLst/>
                <a:latin typeface="+mn-lt"/>
                <a:ea typeface="+mn-ea"/>
                <a:cs typeface="+mn-cs"/>
              </a:rPr>
              <a:t> </a:t>
            </a:r>
            <a:endParaRPr lang="hu-HU" sz="1200" kern="1200" dirty="0" smtClean="0">
              <a:solidFill>
                <a:schemeClr val="tx1"/>
              </a:solidFill>
              <a:effectLst/>
              <a:latin typeface="+mn-lt"/>
              <a:ea typeface="+mn-ea"/>
              <a:cs typeface="+mn-cs"/>
            </a:endParaRPr>
          </a:p>
          <a:p>
            <a:pPr lvl="2"/>
            <a:r>
              <a:rPr lang="hu-HU" sz="1200" kern="1200" dirty="0" smtClean="0">
                <a:solidFill>
                  <a:schemeClr val="tx1"/>
                </a:solidFill>
                <a:effectLst/>
                <a:latin typeface="+mn-lt"/>
                <a:ea typeface="+mn-ea"/>
                <a:cs typeface="+mn-cs"/>
              </a:rPr>
              <a:t>A tanórák mellett, minél többféle, változatos tartalmú tanulási lehetőséget tudjon felkínálni az  iskola. </a:t>
            </a:r>
          </a:p>
          <a:p>
            <a:pPr lvl="2"/>
            <a:r>
              <a:rPr lang="hu-HU" sz="1200" kern="1200" dirty="0" smtClean="0">
                <a:solidFill>
                  <a:schemeClr val="tx1"/>
                </a:solidFill>
                <a:effectLst/>
                <a:latin typeface="+mn-lt"/>
                <a:ea typeface="+mn-ea"/>
                <a:cs typeface="+mn-cs"/>
              </a:rPr>
              <a:t>Fontos az iskolai légkör szerepe is a motiváció kiépítésében.</a:t>
            </a:r>
          </a:p>
          <a:p>
            <a:pPr lvl="0"/>
            <a:r>
              <a:rPr lang="hu-HU" sz="1200" i="1" u="sng" kern="1200" dirty="0" smtClean="0">
                <a:solidFill>
                  <a:schemeClr val="tx1"/>
                </a:solidFill>
                <a:effectLst/>
                <a:latin typeface="+mn-lt"/>
                <a:ea typeface="+mn-ea"/>
                <a:cs typeface="+mn-cs"/>
              </a:rPr>
              <a:t> </a:t>
            </a:r>
            <a:r>
              <a:rPr lang="hu-HU" sz="1200" b="1" i="1" kern="1200" dirty="0" smtClean="0">
                <a:solidFill>
                  <a:schemeClr val="tx1"/>
                </a:solidFill>
                <a:effectLst/>
                <a:latin typeface="+mn-lt"/>
                <a:ea typeface="+mn-ea"/>
                <a:cs typeface="+mn-cs"/>
              </a:rPr>
              <a:t>A tantárgy tanulási</a:t>
            </a:r>
            <a:r>
              <a:rPr lang="hu-HU" sz="1200" b="1" kern="1200" dirty="0" smtClean="0">
                <a:solidFill>
                  <a:schemeClr val="tx1"/>
                </a:solidFill>
                <a:effectLst/>
                <a:latin typeface="+mn-lt"/>
                <a:ea typeface="+mn-ea"/>
                <a:cs typeface="+mn-cs"/>
              </a:rPr>
              <a:t> </a:t>
            </a:r>
            <a:r>
              <a:rPr lang="hu-HU" sz="1200" b="1" i="1" kern="1200" dirty="0" smtClean="0">
                <a:solidFill>
                  <a:schemeClr val="tx1"/>
                </a:solidFill>
                <a:effectLst/>
                <a:latin typeface="+mn-lt"/>
                <a:ea typeface="+mn-ea"/>
                <a:cs typeface="+mn-cs"/>
              </a:rPr>
              <a:t>motivációjában; </a:t>
            </a:r>
            <a:r>
              <a:rPr lang="hu-HU" sz="1200" kern="1200" dirty="0" smtClean="0">
                <a:solidFill>
                  <a:schemeClr val="tx1"/>
                </a:solidFill>
                <a:effectLst/>
                <a:latin typeface="+mn-lt"/>
                <a:ea typeface="+mn-ea"/>
                <a:cs typeface="+mn-cs"/>
              </a:rPr>
              <a:t>fontos szerepe van a </a:t>
            </a:r>
            <a:r>
              <a:rPr lang="hu-HU" sz="1200" i="1" kern="1200" dirty="0" smtClean="0">
                <a:solidFill>
                  <a:schemeClr val="tx1"/>
                </a:solidFill>
                <a:effectLst/>
                <a:latin typeface="+mn-lt"/>
                <a:ea typeface="+mn-ea"/>
                <a:cs typeface="+mn-cs"/>
              </a:rPr>
              <a:t>tananyag jellegének </a:t>
            </a:r>
            <a:r>
              <a:rPr lang="hu-HU" sz="1200" kern="1200" dirty="0" smtClean="0">
                <a:solidFill>
                  <a:schemeClr val="tx1"/>
                </a:solidFill>
                <a:effectLst/>
                <a:latin typeface="+mn-lt"/>
                <a:ea typeface="+mn-ea"/>
                <a:cs typeface="+mn-cs"/>
              </a:rPr>
              <a:t>és a </a:t>
            </a:r>
            <a:r>
              <a:rPr lang="hu-HU" sz="1200" i="1" kern="1200" dirty="0" smtClean="0">
                <a:solidFill>
                  <a:schemeClr val="tx1"/>
                </a:solidFill>
                <a:effectLst/>
                <a:latin typeface="+mn-lt"/>
                <a:ea typeface="+mn-ea"/>
                <a:cs typeface="+mn-cs"/>
              </a:rPr>
              <a:t>tanár 	személyének. </a:t>
            </a:r>
            <a:r>
              <a:rPr lang="hu-HU" sz="1200" kern="1200" dirty="0" smtClean="0">
                <a:solidFill>
                  <a:schemeClr val="tx1"/>
                </a:solidFill>
                <a:effectLst/>
                <a:latin typeface="+mn-lt"/>
                <a:ea typeface="+mn-ea"/>
                <a:cs typeface="+mn-cs"/>
              </a:rPr>
              <a:t>Az érdekes-unalmasnak; a szükséges-szükségtelennek és a könnyű-	nehéznek ítélt tantárgyak és tananyagok mindig a tanár közvetítésén keresztül alakul ki a 	tanulóban. </a:t>
            </a:r>
          </a:p>
          <a:p>
            <a:r>
              <a:rPr lang="hu-HU" sz="1200" kern="1200" dirty="0" smtClean="0">
                <a:solidFill>
                  <a:schemeClr val="tx1"/>
                </a:solidFill>
                <a:effectLst/>
                <a:latin typeface="+mn-lt"/>
                <a:ea typeface="+mn-ea"/>
                <a:cs typeface="+mn-cs"/>
              </a:rPr>
              <a:t> </a:t>
            </a:r>
            <a:endParaRPr lang="hu-HU" sz="1100" kern="1200" dirty="0" smtClean="0">
              <a:solidFill>
                <a:schemeClr val="tx1"/>
              </a:solidFill>
              <a:effectLst/>
              <a:latin typeface="+mn-lt"/>
              <a:ea typeface="+mn-ea"/>
              <a:cs typeface="+mn-cs"/>
            </a:endParaRPr>
          </a:p>
          <a:p>
            <a:endParaRPr lang="hu-HU" dirty="0"/>
          </a:p>
        </p:txBody>
      </p:sp>
      <p:sp>
        <p:nvSpPr>
          <p:cNvPr id="4" name="Dia számának helye 3"/>
          <p:cNvSpPr>
            <a:spLocks noGrp="1"/>
          </p:cNvSpPr>
          <p:nvPr>
            <p:ph type="sldNum" sz="quarter" idx="10"/>
          </p:nvPr>
        </p:nvSpPr>
        <p:spPr/>
        <p:txBody>
          <a:bodyPr/>
          <a:lstStyle/>
          <a:p>
            <a:fld id="{CF2165BC-9D1F-495D-9F1A-07AEEAF93432}" type="slidenum">
              <a:rPr lang="hu-HU" smtClean="0"/>
              <a:t>15</a:t>
            </a:fld>
            <a:endParaRPr lang="hu-HU"/>
          </a:p>
        </p:txBody>
      </p:sp>
    </p:spTree>
    <p:extLst>
      <p:ext uri="{BB962C8B-B14F-4D97-AF65-F5344CB8AC3E}">
        <p14:creationId xmlns:p14="http://schemas.microsoft.com/office/powerpoint/2010/main" val="367845822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kép helye 1"/>
          <p:cNvSpPr>
            <a:spLocks noGrp="1" noRot="1" noChangeAspect="1"/>
          </p:cNvSpPr>
          <p:nvPr>
            <p:ph type="sldImg"/>
          </p:nvPr>
        </p:nvSpPr>
        <p:spPr/>
      </p:sp>
      <p:sp>
        <p:nvSpPr>
          <p:cNvPr id="3" name="Jegyzetek helye 2"/>
          <p:cNvSpPr>
            <a:spLocks noGrp="1"/>
          </p:cNvSpPr>
          <p:nvPr>
            <p:ph type="body" idx="1"/>
          </p:nvPr>
        </p:nvSpPr>
        <p:spPr/>
        <p:txBody>
          <a:bodyPr/>
          <a:lstStyle/>
          <a:p>
            <a:r>
              <a:rPr lang="hu-HU" b="1" dirty="0" smtClean="0"/>
              <a:t>A 7 szint</a:t>
            </a:r>
          </a:p>
          <a:p>
            <a:r>
              <a:rPr lang="hu-HU" b="1" dirty="0" smtClean="0"/>
              <a:t>I. hiány alapú szükségletek:</a:t>
            </a:r>
          </a:p>
          <a:p>
            <a:r>
              <a:rPr lang="hu-HU" dirty="0" smtClean="0"/>
              <a:t>Fiziológiai szükségletek: éhség, szomjúság, szexualitás</a:t>
            </a:r>
          </a:p>
          <a:p>
            <a:r>
              <a:rPr lang="hu-HU" dirty="0" smtClean="0"/>
              <a:t>Biztonsági szükségletek: fizikai védettség, kiszámíthatóság</a:t>
            </a:r>
          </a:p>
          <a:p>
            <a:r>
              <a:rPr lang="hu-HU" dirty="0" smtClean="0"/>
              <a:t>Szeretet, valahová tartozás szükséglete: gyengédség, viszonzott szeretetkapcsolat</a:t>
            </a:r>
          </a:p>
          <a:p>
            <a:r>
              <a:rPr lang="hu-HU" dirty="0" smtClean="0"/>
              <a:t>Elismerés szükséglete: önbecsülés, mások elismerése, hírnév, becsvágy</a:t>
            </a:r>
          </a:p>
          <a:p>
            <a:r>
              <a:rPr lang="hu-HU" dirty="0" smtClean="0"/>
              <a:t/>
            </a:r>
            <a:br>
              <a:rPr lang="hu-HU" dirty="0" smtClean="0"/>
            </a:br>
            <a:r>
              <a:rPr lang="hu-HU" b="1" dirty="0" smtClean="0"/>
              <a:t>II. növekedés alapú szükségletek:</a:t>
            </a:r>
          </a:p>
          <a:p>
            <a:r>
              <a:rPr lang="hu-HU" dirty="0" smtClean="0"/>
              <a:t>Kognitív szükségletek: tudni, érteni, megismerni</a:t>
            </a:r>
          </a:p>
          <a:p>
            <a:r>
              <a:rPr lang="hu-HU" dirty="0" smtClean="0"/>
              <a:t>Esztétikai szükségletek: szimmetria, rend, szépség</a:t>
            </a:r>
          </a:p>
          <a:p>
            <a:r>
              <a:rPr lang="hu-HU" dirty="0" smtClean="0"/>
              <a:t>Önmegvalósítás szükséglete: elérni a bennünk rejlő lehetőségeket</a:t>
            </a:r>
          </a:p>
          <a:p>
            <a:endParaRPr lang="hu-HU" dirty="0"/>
          </a:p>
        </p:txBody>
      </p:sp>
      <p:sp>
        <p:nvSpPr>
          <p:cNvPr id="4" name="Dia számának helye 3"/>
          <p:cNvSpPr>
            <a:spLocks noGrp="1"/>
          </p:cNvSpPr>
          <p:nvPr>
            <p:ph type="sldNum" sz="quarter" idx="10"/>
          </p:nvPr>
        </p:nvSpPr>
        <p:spPr/>
        <p:txBody>
          <a:bodyPr/>
          <a:lstStyle/>
          <a:p>
            <a:fld id="{CF2165BC-9D1F-495D-9F1A-07AEEAF93432}" type="slidenum">
              <a:rPr lang="hu-HU" smtClean="0"/>
              <a:t>43</a:t>
            </a:fld>
            <a:endParaRPr lang="hu-HU"/>
          </a:p>
        </p:txBody>
      </p:sp>
    </p:spTree>
    <p:extLst>
      <p:ext uri="{BB962C8B-B14F-4D97-AF65-F5344CB8AC3E}">
        <p14:creationId xmlns:p14="http://schemas.microsoft.com/office/powerpoint/2010/main" val="241441576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kép helye 1"/>
          <p:cNvSpPr>
            <a:spLocks noGrp="1" noRot="1" noChangeAspect="1"/>
          </p:cNvSpPr>
          <p:nvPr>
            <p:ph type="sldImg"/>
          </p:nvPr>
        </p:nvSpPr>
        <p:spPr/>
      </p:sp>
      <p:sp>
        <p:nvSpPr>
          <p:cNvPr id="3" name="Jegyzetek helye 2"/>
          <p:cNvSpPr>
            <a:spLocks noGrp="1"/>
          </p:cNvSpPr>
          <p:nvPr>
            <p:ph type="body" idx="1"/>
          </p:nvPr>
        </p:nvSpPr>
        <p:spPr/>
        <p:txBody>
          <a:bodyPr/>
          <a:lstStyle/>
          <a:p>
            <a:pPr lvl="0"/>
            <a:r>
              <a:rPr lang="hu-HU" sz="1200" kern="1200" dirty="0" smtClean="0">
                <a:solidFill>
                  <a:schemeClr val="tx1"/>
                </a:solidFill>
                <a:effectLst/>
                <a:latin typeface="+mn-lt"/>
                <a:ea typeface="+mn-ea"/>
                <a:cs typeface="+mn-cs"/>
              </a:rPr>
              <a:t>A </a:t>
            </a:r>
            <a:r>
              <a:rPr lang="hu-HU" sz="1200" i="1" kern="1200" dirty="0" smtClean="0">
                <a:solidFill>
                  <a:schemeClr val="tx1"/>
                </a:solidFill>
                <a:effectLst/>
                <a:latin typeface="+mn-lt"/>
                <a:ea typeface="+mn-ea"/>
                <a:cs typeface="+mn-cs"/>
              </a:rPr>
              <a:t>problémamegoldó konfliktusmegoldás </a:t>
            </a:r>
            <a:r>
              <a:rPr lang="hu-HU" sz="1200" kern="1200" dirty="0" smtClean="0">
                <a:solidFill>
                  <a:schemeClr val="tx1"/>
                </a:solidFill>
                <a:effectLst/>
                <a:latin typeface="+mn-lt"/>
                <a:ea typeface="+mn-ea"/>
                <a:cs typeface="+mn-cs"/>
              </a:rPr>
              <a:t>az, amelyik legjobban alkalmazkodik az adott helyzethez. Ennek egyik formája, amikor a konfliktus szituációt változtatjuk meg, tehát cselekvéses választ adunk, pl. munkahelyi konfliktusok megoldásakor új munkahelyet választunk. E csoportba tartozik az is, amikor a konfliktus helyzeteket különböző szempontok szerint elemzi a személy és képes vagy gondolati vagy érzelmi síkon új nézőpontot behozni a folyamatba. </a:t>
            </a:r>
          </a:p>
          <a:p>
            <a:pPr lvl="0"/>
            <a:r>
              <a:rPr lang="hu-HU" sz="1200" kern="1200" dirty="0" smtClean="0">
                <a:solidFill>
                  <a:schemeClr val="tx1"/>
                </a:solidFill>
                <a:effectLst/>
                <a:latin typeface="+mn-lt"/>
                <a:ea typeface="+mn-ea"/>
                <a:cs typeface="+mn-cs"/>
              </a:rPr>
              <a:t>Az </a:t>
            </a:r>
            <a:r>
              <a:rPr lang="hu-HU" sz="1200" i="1" kern="1200" dirty="0" smtClean="0">
                <a:solidFill>
                  <a:schemeClr val="tx1"/>
                </a:solidFill>
                <a:effectLst/>
                <a:latin typeface="+mn-lt"/>
                <a:ea typeface="+mn-ea"/>
                <a:cs typeface="+mn-cs"/>
              </a:rPr>
              <a:t>érzelmi konfliktus-megoldási </a:t>
            </a:r>
            <a:r>
              <a:rPr lang="hu-HU" sz="1200" kern="1200" dirty="0" smtClean="0">
                <a:solidFill>
                  <a:schemeClr val="tx1"/>
                </a:solidFill>
                <a:effectLst/>
                <a:latin typeface="+mn-lt"/>
                <a:ea typeface="+mn-ea"/>
                <a:cs typeface="+mn-cs"/>
              </a:rPr>
              <a:t>módok akkor segítenek a helyzet feloldásában, ha rajtunk kívül álló okok hozzák létre a szituációt, ilyen pl. a halál, baleset stb., ekkor az érzelmek megélése oldja a gyászt vagy a fájdalmat. Azonban érzelmek kiélésének van negatív lehetősége is, pl. amikor az érzelmeket ívással, droggal vagy dohányzással vezetjük le. </a:t>
            </a:r>
          </a:p>
          <a:p>
            <a:r>
              <a:rPr lang="hu-HU" sz="1200" kern="1200" dirty="0" smtClean="0">
                <a:solidFill>
                  <a:schemeClr val="tx1"/>
                </a:solidFill>
                <a:effectLst/>
                <a:latin typeface="+mn-lt"/>
                <a:ea typeface="+mn-ea"/>
                <a:cs typeface="+mn-cs"/>
              </a:rPr>
              <a:t>A </a:t>
            </a:r>
            <a:r>
              <a:rPr lang="hu-HU" sz="1200" i="1" kern="1200" dirty="0" smtClean="0">
                <a:solidFill>
                  <a:schemeClr val="tx1"/>
                </a:solidFill>
                <a:effectLst/>
                <a:latin typeface="+mn-lt"/>
                <a:ea typeface="+mn-ea"/>
                <a:cs typeface="+mn-cs"/>
              </a:rPr>
              <a:t>támogatáskérés </a:t>
            </a:r>
            <a:r>
              <a:rPr lang="hu-HU" sz="1200" kern="1200" dirty="0" smtClean="0">
                <a:solidFill>
                  <a:schemeClr val="tx1"/>
                </a:solidFill>
                <a:effectLst/>
                <a:latin typeface="+mn-lt"/>
                <a:ea typeface="+mn-ea"/>
                <a:cs typeface="+mn-cs"/>
              </a:rPr>
              <a:t>olyan konfliktuskezelési mód, amikor valaki mástól, aki ügyesebb, okosabb, kérünk segítséget a szituáció feloldásához. Így sokszor megjelenik a tekintély, a kompetencia vagy a szociális erő élménye a másik személyhez kapcsolódóan, amely kiváltja a támogatáskérést az egyénből</a:t>
            </a:r>
          </a:p>
          <a:p>
            <a:endParaRPr lang="hu-HU" dirty="0"/>
          </a:p>
        </p:txBody>
      </p:sp>
      <p:sp>
        <p:nvSpPr>
          <p:cNvPr id="4" name="Dia számának helye 3"/>
          <p:cNvSpPr>
            <a:spLocks noGrp="1"/>
          </p:cNvSpPr>
          <p:nvPr>
            <p:ph type="sldNum" sz="quarter" idx="10"/>
          </p:nvPr>
        </p:nvSpPr>
        <p:spPr/>
        <p:txBody>
          <a:bodyPr/>
          <a:lstStyle/>
          <a:p>
            <a:fld id="{CF2165BC-9D1F-495D-9F1A-07AEEAF93432}" type="slidenum">
              <a:rPr lang="hu-HU" smtClean="0"/>
              <a:t>44</a:t>
            </a:fld>
            <a:endParaRPr lang="hu-HU"/>
          </a:p>
        </p:txBody>
      </p:sp>
    </p:spTree>
    <p:extLst>
      <p:ext uri="{BB962C8B-B14F-4D97-AF65-F5344CB8AC3E}">
        <p14:creationId xmlns:p14="http://schemas.microsoft.com/office/powerpoint/2010/main" val="417662975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kép helye 1"/>
          <p:cNvSpPr>
            <a:spLocks noGrp="1" noRot="1" noChangeAspect="1"/>
          </p:cNvSpPr>
          <p:nvPr>
            <p:ph type="sldImg"/>
          </p:nvPr>
        </p:nvSpPr>
        <p:spPr/>
      </p:sp>
      <p:sp>
        <p:nvSpPr>
          <p:cNvPr id="3" name="Jegyzetek helye 2"/>
          <p:cNvSpPr>
            <a:spLocks noGrp="1"/>
          </p:cNvSpPr>
          <p:nvPr>
            <p:ph type="body" idx="1"/>
          </p:nvPr>
        </p:nvSpPr>
        <p:spPr/>
        <p:txBody>
          <a:bodyPr/>
          <a:lstStyle/>
          <a:p>
            <a:pPr lvl="0"/>
            <a:r>
              <a:rPr lang="hu-HU" sz="1200" b="1" kern="1200" dirty="0" smtClean="0">
                <a:solidFill>
                  <a:schemeClr val="tx1"/>
                </a:solidFill>
                <a:effectLst/>
                <a:latin typeface="+mn-lt"/>
                <a:ea typeface="+mn-ea"/>
                <a:cs typeface="+mn-cs"/>
              </a:rPr>
              <a:t>A versengő</a:t>
            </a:r>
            <a:r>
              <a:rPr lang="hu-HU" sz="1200" kern="1200" dirty="0" smtClean="0">
                <a:solidFill>
                  <a:schemeClr val="tx1"/>
                </a:solidFill>
                <a:effectLst/>
                <a:latin typeface="+mn-lt"/>
                <a:ea typeface="+mn-ea"/>
                <a:cs typeface="+mn-cs"/>
              </a:rPr>
              <a:t> vagy más néven önérvényesítő (győztes-, vesztes játszmák) stílus esetében saját szándékaink megvalósításáért mindent megteszünk, a másik törekvéseivel szemben. Ennek akkor lehet előnye, amikor például egy vezető pontosan látja, hogy milyen döntéseket kell meghoznia ahhoz, hogy az irányítása alatt álló szervezet sikeres legyen, és döntéseiért vállalja felelősséget is.</a:t>
            </a:r>
          </a:p>
          <a:p>
            <a:pPr lvl="0"/>
            <a:r>
              <a:rPr lang="hu-HU" sz="1200" b="1" kern="1200" dirty="0" smtClean="0">
                <a:solidFill>
                  <a:schemeClr val="tx1"/>
                </a:solidFill>
                <a:effectLst/>
                <a:latin typeface="+mn-lt"/>
                <a:ea typeface="+mn-ea"/>
                <a:cs typeface="+mn-cs"/>
              </a:rPr>
              <a:t>Az alkalmazkodó</a:t>
            </a:r>
            <a:r>
              <a:rPr lang="hu-HU" sz="1200" kern="1200" dirty="0" smtClean="0">
                <a:solidFill>
                  <a:schemeClr val="tx1"/>
                </a:solidFill>
                <a:effectLst/>
                <a:latin typeface="+mn-lt"/>
                <a:ea typeface="+mn-ea"/>
                <a:cs typeface="+mn-cs"/>
              </a:rPr>
              <a:t> (vagy engedékeny) stílus mögött olykor erőtlenség, önbizalomhiány, közömbösség, passzivitás áll, de előnyös lehet beosztottként ez a magatartás, ha az illető szereti, mert biztonságot ad neki, ha megmondják neki, mit kell csinálni, és azt rendben végrehajtja. Így kimarad a konfliktus okozta feszültségekből.</a:t>
            </a:r>
          </a:p>
          <a:p>
            <a:pPr lvl="0"/>
            <a:r>
              <a:rPr lang="hu-HU" sz="1200" b="1" kern="1200" dirty="0" smtClean="0">
                <a:solidFill>
                  <a:schemeClr val="tx1"/>
                </a:solidFill>
                <a:effectLst/>
                <a:latin typeface="+mn-lt"/>
                <a:ea typeface="+mn-ea"/>
                <a:cs typeface="+mn-cs"/>
              </a:rPr>
              <a:t>Az elkerülő</a:t>
            </a:r>
            <a:r>
              <a:rPr lang="hu-HU" sz="1200" kern="1200" dirty="0" smtClean="0">
                <a:solidFill>
                  <a:schemeClr val="tx1"/>
                </a:solidFill>
                <a:effectLst/>
                <a:latin typeface="+mn-lt"/>
                <a:ea typeface="+mn-ea"/>
                <a:cs typeface="+mn-cs"/>
              </a:rPr>
              <a:t> magatartás fakadhat abból, hogy az érintett úgy véli; nincs most energiája, ideje ezzel a problémával foglalkozni, vagy úgy gondolja, hogy a dolog nem az ő hatáskörébe tartozik. Ennek előnye abban lehet, hogy időt nyer, vagy kitér a konfliktus szituációból, arra számítva, hogy az ő nélküle is megoldódik.</a:t>
            </a:r>
          </a:p>
          <a:p>
            <a:pPr lvl="0"/>
            <a:r>
              <a:rPr lang="hu-HU" sz="1200" b="1" kern="1200" dirty="0" smtClean="0">
                <a:solidFill>
                  <a:schemeClr val="tx1"/>
                </a:solidFill>
                <a:effectLst/>
                <a:latin typeface="+mn-lt"/>
                <a:ea typeface="+mn-ea"/>
                <a:cs typeface="+mn-cs"/>
              </a:rPr>
              <a:t>A kompromisszumkereső</a:t>
            </a:r>
            <a:r>
              <a:rPr lang="hu-HU" sz="1200" kern="1200" dirty="0" smtClean="0">
                <a:solidFill>
                  <a:schemeClr val="tx1"/>
                </a:solidFill>
                <a:effectLst/>
                <a:latin typeface="+mn-lt"/>
                <a:ea typeface="+mn-ea"/>
                <a:cs typeface="+mn-cs"/>
              </a:rPr>
              <a:t> stílus feltételezi, hogy a résztvevők kölcsönösen figyelembe veszik egymás igényeit, amikor mindenki lead saját igényeiből, akkor jutunk a kompromisszumhoz, ami egy ideig mindegyik félnek megfelelő megoldást jelent. Ami kölcsönös bizalmat és elfogadható igazságot feltételez. </a:t>
            </a:r>
          </a:p>
          <a:p>
            <a:pPr lvl="0"/>
            <a:r>
              <a:rPr lang="hu-HU" sz="1200" b="1" kern="1200" dirty="0" smtClean="0">
                <a:solidFill>
                  <a:schemeClr val="tx1"/>
                </a:solidFill>
                <a:effectLst/>
                <a:latin typeface="+mn-lt"/>
                <a:ea typeface="+mn-ea"/>
                <a:cs typeface="+mn-cs"/>
              </a:rPr>
              <a:t>A kooperatív</a:t>
            </a:r>
            <a:r>
              <a:rPr lang="hu-HU" sz="1200" kern="1200" dirty="0" smtClean="0">
                <a:solidFill>
                  <a:schemeClr val="tx1"/>
                </a:solidFill>
                <a:effectLst/>
                <a:latin typeface="+mn-lt"/>
                <a:ea typeface="+mn-ea"/>
                <a:cs typeface="+mn-cs"/>
              </a:rPr>
              <a:t>, azaz együttműködő stílus a legoptimálisabb formája a konfliktus kezelésének. Célja, hogy a felek közös megegyezéssel, mindenki szempontjait figyelembe véve egyeztessenek érdekeket, szükségleteket, szándékokat és így már a közös cél megvalósítása irányába tudnak együttműködni.</a:t>
            </a:r>
          </a:p>
          <a:p>
            <a:pPr lvl="0"/>
            <a:endParaRPr lang="hu-HU" sz="1200" kern="1200" dirty="0" smtClean="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hu-HU" sz="1200" kern="1200" dirty="0" smtClean="0">
                <a:solidFill>
                  <a:schemeClr val="tx1"/>
                </a:solidFill>
                <a:effectLst/>
                <a:latin typeface="+mn-lt"/>
                <a:ea typeface="+mn-ea"/>
                <a:cs typeface="+mn-cs"/>
              </a:rPr>
              <a:t>Látható, hogy mindegyik megoldási stílusnak vannak előnyei, hátrányai. Végig kell gondolni adott helyzetben melyik felel meg legjobban az erőszakmentes megoldásnak.</a:t>
            </a:r>
          </a:p>
          <a:p>
            <a:pPr lvl="0"/>
            <a:endParaRPr lang="hu-HU" sz="1200" kern="1200" dirty="0" smtClean="0">
              <a:solidFill>
                <a:schemeClr val="tx1"/>
              </a:solidFill>
              <a:effectLst/>
              <a:latin typeface="+mn-lt"/>
              <a:ea typeface="+mn-ea"/>
              <a:cs typeface="+mn-cs"/>
            </a:endParaRPr>
          </a:p>
          <a:p>
            <a:pPr lvl="0"/>
            <a:endParaRPr lang="hu-HU" sz="1200" kern="1200" dirty="0" smtClean="0">
              <a:solidFill>
                <a:schemeClr val="tx1"/>
              </a:solidFill>
              <a:effectLst/>
              <a:latin typeface="+mn-lt"/>
              <a:ea typeface="+mn-ea"/>
              <a:cs typeface="+mn-cs"/>
            </a:endParaRPr>
          </a:p>
          <a:p>
            <a:pPr lvl="0"/>
            <a:endParaRPr lang="hu-HU" sz="1200" kern="1200" dirty="0">
              <a:solidFill>
                <a:schemeClr val="tx1"/>
              </a:solidFill>
              <a:effectLst/>
              <a:latin typeface="+mn-lt"/>
              <a:ea typeface="+mn-ea"/>
              <a:cs typeface="+mn-cs"/>
            </a:endParaRPr>
          </a:p>
        </p:txBody>
      </p:sp>
      <p:sp>
        <p:nvSpPr>
          <p:cNvPr id="4" name="Dia számának helye 3"/>
          <p:cNvSpPr>
            <a:spLocks noGrp="1"/>
          </p:cNvSpPr>
          <p:nvPr>
            <p:ph type="sldNum" sz="quarter" idx="10"/>
          </p:nvPr>
        </p:nvSpPr>
        <p:spPr/>
        <p:txBody>
          <a:bodyPr/>
          <a:lstStyle/>
          <a:p>
            <a:fld id="{CF2165BC-9D1F-495D-9F1A-07AEEAF93432}" type="slidenum">
              <a:rPr lang="hu-HU" smtClean="0"/>
              <a:t>45</a:t>
            </a:fld>
            <a:endParaRPr lang="hu-HU"/>
          </a:p>
        </p:txBody>
      </p:sp>
    </p:spTree>
    <p:extLst>
      <p:ext uri="{BB962C8B-B14F-4D97-AF65-F5344CB8AC3E}">
        <p14:creationId xmlns:p14="http://schemas.microsoft.com/office/powerpoint/2010/main" val="78081397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kép helye 1"/>
          <p:cNvSpPr>
            <a:spLocks noGrp="1" noRot="1" noChangeAspect="1"/>
          </p:cNvSpPr>
          <p:nvPr>
            <p:ph type="sldImg"/>
          </p:nvPr>
        </p:nvSpPr>
        <p:spPr/>
      </p:sp>
      <p:sp>
        <p:nvSpPr>
          <p:cNvPr id="3" name="Jegyzetek helye 2"/>
          <p:cNvSpPr>
            <a:spLocks noGrp="1"/>
          </p:cNvSpPr>
          <p:nvPr>
            <p:ph type="body" idx="1"/>
          </p:nvPr>
        </p:nvSpPr>
        <p:spPr/>
        <p:txBody>
          <a:bodyPr/>
          <a:lstStyle/>
          <a:p>
            <a:pPr lvl="0"/>
            <a:r>
              <a:rPr lang="hu-HU" sz="1200" b="1" kern="1200" dirty="0" smtClean="0">
                <a:solidFill>
                  <a:schemeClr val="tx1"/>
                </a:solidFill>
                <a:effectLst/>
                <a:latin typeface="+mn-lt"/>
                <a:ea typeface="+mn-ea"/>
                <a:cs typeface="+mn-cs"/>
              </a:rPr>
              <a:t>A konfliktusok felismerése </a:t>
            </a:r>
            <a:r>
              <a:rPr lang="hu-HU" sz="1200" kern="1200" dirty="0" smtClean="0">
                <a:solidFill>
                  <a:schemeClr val="tx1"/>
                </a:solidFill>
                <a:effectLst/>
                <a:latin typeface="+mn-lt"/>
                <a:ea typeface="+mn-ea"/>
                <a:cs typeface="+mn-cs"/>
              </a:rPr>
              <a:t>jelentős pedagógiai feladat, hiszen sokszor az oktató nem éli meg konfliktusnak azt a szituációt, amelyben tanulója feszültséget él át. A konfliktusban fontos, hogy társak között lép fel az ellentét vagy pedig az oktató és tanuló között jelenik meg konfliktus. A tanulók közötti konfliktus felismerésénél elfogadható pedagógiai magatartás, ha az oktató kivár és figyelemmel kíséri a konfliktus megoldásának esélyeit. Ha az mélyül, természetesen közbeavatkozhat. Az oktató és a tanuló közötti konfliktus sem minden esetben ismerhető fel könnyen, ezért fontos, hogy a mester figyelje tanítványa reakcióit. Az aktivitás hiánya jól jelezheti, hogy a tanuló konfliktus helyzetet él meg. Ha sikerült felismerni a konfliktus tartalmát érdemes végiggondolni érték, érdek vagy érzelmi alapú a kialakult helyzet vagy más pszichológiai jellemző húzódik meg mögötte, pl. biztonsághiány. </a:t>
            </a:r>
          </a:p>
          <a:p>
            <a:pPr lvl="0"/>
            <a:r>
              <a:rPr lang="hu-HU" sz="1200" b="1" kern="1200" dirty="0" smtClean="0">
                <a:solidFill>
                  <a:schemeClr val="tx1"/>
                </a:solidFill>
                <a:effectLst/>
                <a:latin typeface="+mn-lt"/>
                <a:ea typeface="+mn-ea"/>
                <a:cs typeface="+mn-cs"/>
              </a:rPr>
              <a:t>A </a:t>
            </a:r>
            <a:r>
              <a:rPr lang="hu-HU" sz="1200" b="1" i="1" kern="1200" dirty="0" smtClean="0">
                <a:solidFill>
                  <a:schemeClr val="tx1"/>
                </a:solidFill>
                <a:effectLst/>
                <a:latin typeface="+mn-lt"/>
                <a:ea typeface="+mn-ea"/>
                <a:cs typeface="+mn-cs"/>
              </a:rPr>
              <a:t>szempont váltás </a:t>
            </a:r>
            <a:r>
              <a:rPr lang="hu-HU" sz="1200" kern="1200" dirty="0" smtClean="0">
                <a:solidFill>
                  <a:schemeClr val="tx1"/>
                </a:solidFill>
                <a:effectLst/>
                <a:latin typeface="+mn-lt"/>
                <a:ea typeface="+mn-ea"/>
                <a:cs typeface="+mn-cs"/>
              </a:rPr>
              <a:t>a megoldás előkészítésének első lépése. Ha az oktató felismerte a konfliktus tartalmát, akkor a tartalomhoz képest kell szempontot váltani. Érzelmi alapú konfliktusok esetén gondolati síkra kell terelni a konfliktust, vagyis át kell fogalmazni az indulatokat racionális gondolattá. Érték alapú (érdek) konfliktusok esetén a kísérő érzelmeket kell megkeresni és azt felszínre hozni és ez adja a szempontváltás esélyét. </a:t>
            </a:r>
          </a:p>
          <a:p>
            <a:pPr lvl="0"/>
            <a:r>
              <a:rPr lang="hu-HU" sz="1200" b="1" kern="1200" dirty="0" smtClean="0">
                <a:solidFill>
                  <a:schemeClr val="tx1"/>
                </a:solidFill>
                <a:effectLst/>
                <a:latin typeface="+mn-lt"/>
                <a:ea typeface="+mn-ea"/>
                <a:cs typeface="+mn-cs"/>
              </a:rPr>
              <a:t>Megoldások keresésekor </a:t>
            </a:r>
            <a:r>
              <a:rPr lang="hu-HU" sz="1200" kern="1200" dirty="0" smtClean="0">
                <a:solidFill>
                  <a:schemeClr val="tx1"/>
                </a:solidFill>
                <a:effectLst/>
                <a:latin typeface="+mn-lt"/>
                <a:ea typeface="+mn-ea"/>
                <a:cs typeface="+mn-cs"/>
              </a:rPr>
              <a:t>mind az érzelmi, mind a racionális szempontokat érdemes együtt kezelni. Természetesen fontos, hogy az adott problémára valamilyen javaslat szülessék. A felmerülő lehetséges megoldások többnyire az egyik félnek kedveznek, ezért arra kell törekedni, hogy az adott konfliktus negatív oldalát csökkentsük, ez által a vesztes-győztes helyzet veszít jelentőségéből. A megoldások keresésénél a konfliktus pozitív vonásaira építünk, akkor a probléma megoldás eredményes lehet, amely a fejlődést hordozza magában. </a:t>
            </a:r>
          </a:p>
          <a:p>
            <a:r>
              <a:rPr lang="hu-HU" sz="1200" b="1" kern="1200" dirty="0" smtClean="0">
                <a:solidFill>
                  <a:schemeClr val="tx1"/>
                </a:solidFill>
                <a:effectLst/>
                <a:latin typeface="+mn-lt"/>
                <a:ea typeface="+mn-ea"/>
                <a:cs typeface="+mn-cs"/>
              </a:rPr>
              <a:t>A </a:t>
            </a:r>
            <a:r>
              <a:rPr lang="hu-HU" sz="1200" b="1" i="1" kern="1200" dirty="0" smtClean="0">
                <a:solidFill>
                  <a:schemeClr val="tx1"/>
                </a:solidFill>
                <a:effectLst/>
                <a:latin typeface="+mn-lt"/>
                <a:ea typeface="+mn-ea"/>
                <a:cs typeface="+mn-cs"/>
              </a:rPr>
              <a:t>megoldás együttes kialakítása </a:t>
            </a:r>
            <a:r>
              <a:rPr lang="hu-HU" sz="1200" kern="1200" dirty="0" smtClean="0">
                <a:solidFill>
                  <a:schemeClr val="tx1"/>
                </a:solidFill>
                <a:effectLst/>
                <a:latin typeface="+mn-lt"/>
                <a:ea typeface="+mn-ea"/>
                <a:cs typeface="+mn-cs"/>
              </a:rPr>
              <a:t>a mester tudatos pedagógiai munkájának a csúcsa. A tanítványa és közte kialakult konfliktusban már megtalálta a megoldást, de segít tanítványának abban, hogy ő is az adott megoldás irányába forduljon. A tanulói aktivitás felerősítése segítheti a konfliktus lezárását. Az együttes kialakítása a </a:t>
            </a:r>
            <a:endParaRPr lang="hu-HU" dirty="0"/>
          </a:p>
        </p:txBody>
      </p:sp>
      <p:sp>
        <p:nvSpPr>
          <p:cNvPr id="4" name="Dia számának helye 3"/>
          <p:cNvSpPr>
            <a:spLocks noGrp="1"/>
          </p:cNvSpPr>
          <p:nvPr>
            <p:ph type="sldNum" sz="quarter" idx="10"/>
          </p:nvPr>
        </p:nvSpPr>
        <p:spPr/>
        <p:txBody>
          <a:bodyPr/>
          <a:lstStyle/>
          <a:p>
            <a:fld id="{CF2165BC-9D1F-495D-9F1A-07AEEAF93432}" type="slidenum">
              <a:rPr lang="hu-HU" smtClean="0"/>
              <a:t>46</a:t>
            </a:fld>
            <a:endParaRPr lang="hu-HU"/>
          </a:p>
        </p:txBody>
      </p:sp>
    </p:spTree>
    <p:extLst>
      <p:ext uri="{BB962C8B-B14F-4D97-AF65-F5344CB8AC3E}">
        <p14:creationId xmlns:p14="http://schemas.microsoft.com/office/powerpoint/2010/main" val="44897254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Címdia">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hu-HU" smtClean="0"/>
              <a:t>Mintacím szerkesztése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hu-HU" smtClean="0"/>
              <a:t>Alcím mintájának szerkesztése</a:t>
            </a:r>
            <a:endParaRPr lang="en-US" dirty="0"/>
          </a:p>
        </p:txBody>
      </p:sp>
      <p:sp>
        <p:nvSpPr>
          <p:cNvPr id="4" name="Date Placeholder 3"/>
          <p:cNvSpPr>
            <a:spLocks noGrp="1"/>
          </p:cNvSpPr>
          <p:nvPr>
            <p:ph type="dt" sz="half" idx="10"/>
          </p:nvPr>
        </p:nvSpPr>
        <p:spPr/>
        <p:txBody>
          <a:bodyPr/>
          <a:lstStyle/>
          <a:p>
            <a:fld id="{3A6EDC75-3FEF-4C7B-9C83-8C640330C2F0}" type="datetimeFigureOut">
              <a:rPr lang="hu-HU" smtClean="0"/>
              <a:t>2015.05.15.</a:t>
            </a:fld>
            <a:endParaRPr lang="hu-HU"/>
          </a:p>
        </p:txBody>
      </p:sp>
      <p:sp>
        <p:nvSpPr>
          <p:cNvPr id="5" name="Footer Placeholder 4"/>
          <p:cNvSpPr>
            <a:spLocks noGrp="1"/>
          </p:cNvSpPr>
          <p:nvPr>
            <p:ph type="ftr" sz="quarter" idx="11"/>
          </p:nvPr>
        </p:nvSpPr>
        <p:spPr/>
        <p:txBody>
          <a:bodyPr/>
          <a:lstStyle/>
          <a:p>
            <a:endParaRPr lang="hu-HU"/>
          </a:p>
        </p:txBody>
      </p:sp>
      <p:sp>
        <p:nvSpPr>
          <p:cNvPr id="6" name="Slide Number Placeholder 5"/>
          <p:cNvSpPr>
            <a:spLocks noGrp="1"/>
          </p:cNvSpPr>
          <p:nvPr>
            <p:ph type="sldNum" sz="quarter" idx="12"/>
          </p:nvPr>
        </p:nvSpPr>
        <p:spPr/>
        <p:txBody>
          <a:bodyPr/>
          <a:lstStyle/>
          <a:p>
            <a:fld id="{AEED70CC-416D-4451-A458-18F173F57529}" type="slidenum">
              <a:rPr lang="hu-HU" smtClean="0"/>
              <a:t>‹#›</a:t>
            </a:fld>
            <a:endParaRPr lang="hu-HU"/>
          </a:p>
        </p:txBody>
      </p:sp>
    </p:spTree>
    <p:extLst>
      <p:ext uri="{BB962C8B-B14F-4D97-AF65-F5344CB8AC3E}">
        <p14:creationId xmlns:p14="http://schemas.microsoft.com/office/powerpoint/2010/main" val="285799208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Cím és tartalom">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u-HU" smtClean="0"/>
              <a:t>Mintacím szerkesztése</a:t>
            </a:r>
            <a:endParaRPr lang="en-US" dirty="0"/>
          </a:p>
        </p:txBody>
      </p:sp>
      <p:sp>
        <p:nvSpPr>
          <p:cNvPr id="3" name="Content Placeholder 2"/>
          <p:cNvSpPr>
            <a:spLocks noGrp="1"/>
          </p:cNvSpPr>
          <p:nvPr>
            <p:ph idx="1"/>
          </p:nvPr>
        </p:nvSpPr>
        <p:spPr/>
        <p:txBody>
          <a:bodyPr/>
          <a:lstStyle/>
          <a:p>
            <a:pPr lvl="0"/>
            <a:r>
              <a:rPr lang="hu-HU" smtClean="0"/>
              <a:t>Mintaszöveg szerkesztése</a:t>
            </a:r>
          </a:p>
          <a:p>
            <a:pPr lvl="1"/>
            <a:r>
              <a:rPr lang="hu-HU" smtClean="0"/>
              <a:t>Második szint</a:t>
            </a:r>
          </a:p>
          <a:p>
            <a:pPr lvl="2"/>
            <a:r>
              <a:rPr lang="hu-HU" smtClean="0"/>
              <a:t>Harmadik szint</a:t>
            </a:r>
          </a:p>
          <a:p>
            <a:pPr lvl="3"/>
            <a:r>
              <a:rPr lang="hu-HU" smtClean="0"/>
              <a:t>Negyedik szint</a:t>
            </a:r>
          </a:p>
          <a:p>
            <a:pPr lvl="4"/>
            <a:r>
              <a:rPr lang="hu-HU" smtClean="0"/>
              <a:t>Ötödik szint</a:t>
            </a:r>
            <a:endParaRPr lang="en-US" dirty="0"/>
          </a:p>
        </p:txBody>
      </p:sp>
      <p:sp>
        <p:nvSpPr>
          <p:cNvPr id="4" name="Date Placeholder 3"/>
          <p:cNvSpPr>
            <a:spLocks noGrp="1"/>
          </p:cNvSpPr>
          <p:nvPr>
            <p:ph type="dt" sz="half" idx="10"/>
          </p:nvPr>
        </p:nvSpPr>
        <p:spPr/>
        <p:txBody>
          <a:bodyPr/>
          <a:lstStyle/>
          <a:p>
            <a:fld id="{3A6EDC75-3FEF-4C7B-9C83-8C640330C2F0}" type="datetimeFigureOut">
              <a:rPr lang="hu-HU" smtClean="0"/>
              <a:t>2015.05.15.</a:t>
            </a:fld>
            <a:endParaRPr lang="hu-HU"/>
          </a:p>
        </p:txBody>
      </p:sp>
      <p:sp>
        <p:nvSpPr>
          <p:cNvPr id="5" name="Footer Placeholder 4"/>
          <p:cNvSpPr>
            <a:spLocks noGrp="1"/>
          </p:cNvSpPr>
          <p:nvPr>
            <p:ph type="ftr" sz="quarter" idx="11"/>
          </p:nvPr>
        </p:nvSpPr>
        <p:spPr/>
        <p:txBody>
          <a:bodyPr/>
          <a:lstStyle/>
          <a:p>
            <a:endParaRPr lang="hu-HU"/>
          </a:p>
        </p:txBody>
      </p:sp>
      <p:sp>
        <p:nvSpPr>
          <p:cNvPr id="6" name="Slide Number Placeholder 5"/>
          <p:cNvSpPr>
            <a:spLocks noGrp="1"/>
          </p:cNvSpPr>
          <p:nvPr>
            <p:ph type="sldNum" sz="quarter" idx="12"/>
          </p:nvPr>
        </p:nvSpPr>
        <p:spPr/>
        <p:txBody>
          <a:bodyPr/>
          <a:lstStyle/>
          <a:p>
            <a:fld id="{AEED70CC-416D-4451-A458-18F173F57529}" type="slidenum">
              <a:rPr lang="hu-HU" smtClean="0"/>
              <a:t>‹#›</a:t>
            </a:fld>
            <a:endParaRPr lang="hu-HU"/>
          </a:p>
        </p:txBody>
      </p:sp>
    </p:spTree>
    <p:extLst>
      <p:ext uri="{BB962C8B-B14F-4D97-AF65-F5344CB8AC3E}">
        <p14:creationId xmlns:p14="http://schemas.microsoft.com/office/powerpoint/2010/main" val="302017763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zakaszfejléc">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hu-HU" smtClean="0"/>
              <a:t>Mintacím szerkesztése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hu-HU" smtClean="0"/>
              <a:t>Mintaszöveg szerkesztése</a:t>
            </a:r>
          </a:p>
        </p:txBody>
      </p:sp>
      <p:sp>
        <p:nvSpPr>
          <p:cNvPr id="4" name="Date Placeholder 3"/>
          <p:cNvSpPr>
            <a:spLocks noGrp="1"/>
          </p:cNvSpPr>
          <p:nvPr>
            <p:ph type="dt" sz="half" idx="10"/>
          </p:nvPr>
        </p:nvSpPr>
        <p:spPr/>
        <p:txBody>
          <a:bodyPr/>
          <a:lstStyle/>
          <a:p>
            <a:fld id="{3A6EDC75-3FEF-4C7B-9C83-8C640330C2F0}" type="datetimeFigureOut">
              <a:rPr lang="hu-HU" smtClean="0"/>
              <a:t>2015.05.15.</a:t>
            </a:fld>
            <a:endParaRPr lang="hu-HU"/>
          </a:p>
        </p:txBody>
      </p:sp>
      <p:sp>
        <p:nvSpPr>
          <p:cNvPr id="5" name="Footer Placeholder 4"/>
          <p:cNvSpPr>
            <a:spLocks noGrp="1"/>
          </p:cNvSpPr>
          <p:nvPr>
            <p:ph type="ftr" sz="quarter" idx="11"/>
          </p:nvPr>
        </p:nvSpPr>
        <p:spPr/>
        <p:txBody>
          <a:bodyPr/>
          <a:lstStyle/>
          <a:p>
            <a:endParaRPr lang="hu-HU"/>
          </a:p>
        </p:txBody>
      </p:sp>
      <p:sp>
        <p:nvSpPr>
          <p:cNvPr id="6" name="Slide Number Placeholder 5"/>
          <p:cNvSpPr>
            <a:spLocks noGrp="1"/>
          </p:cNvSpPr>
          <p:nvPr>
            <p:ph type="sldNum" sz="quarter" idx="12"/>
          </p:nvPr>
        </p:nvSpPr>
        <p:spPr/>
        <p:txBody>
          <a:bodyPr/>
          <a:lstStyle/>
          <a:p>
            <a:fld id="{AEED70CC-416D-4451-A458-18F173F57529}" type="slidenum">
              <a:rPr lang="hu-HU" smtClean="0"/>
              <a:t>‹#›</a:t>
            </a:fld>
            <a:endParaRPr lang="hu-HU"/>
          </a:p>
        </p:txBody>
      </p:sp>
    </p:spTree>
    <p:extLst>
      <p:ext uri="{BB962C8B-B14F-4D97-AF65-F5344CB8AC3E}">
        <p14:creationId xmlns:p14="http://schemas.microsoft.com/office/powerpoint/2010/main" val="100207083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tartalomrész">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u-HU" smtClean="0"/>
              <a:t>Mintacím szerkesztése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hu-HU" smtClean="0"/>
              <a:t>Mintaszöveg szerkesztése</a:t>
            </a:r>
          </a:p>
          <a:p>
            <a:pPr lvl="1"/>
            <a:r>
              <a:rPr lang="hu-HU" smtClean="0"/>
              <a:t>Második szint</a:t>
            </a:r>
          </a:p>
          <a:p>
            <a:pPr lvl="2"/>
            <a:r>
              <a:rPr lang="hu-HU" smtClean="0"/>
              <a:t>Harmadik szint</a:t>
            </a:r>
          </a:p>
          <a:p>
            <a:pPr lvl="3"/>
            <a:r>
              <a:rPr lang="hu-HU" smtClean="0"/>
              <a:t>Negyedik szint</a:t>
            </a:r>
          </a:p>
          <a:p>
            <a:pPr lvl="4"/>
            <a:r>
              <a:rPr lang="hu-HU" smtClean="0"/>
              <a:t>Ötödik szint</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hu-HU" smtClean="0"/>
              <a:t>Mintaszöveg szerkesztése</a:t>
            </a:r>
          </a:p>
          <a:p>
            <a:pPr lvl="1"/>
            <a:r>
              <a:rPr lang="hu-HU" smtClean="0"/>
              <a:t>Második szint</a:t>
            </a:r>
          </a:p>
          <a:p>
            <a:pPr lvl="2"/>
            <a:r>
              <a:rPr lang="hu-HU" smtClean="0"/>
              <a:t>Harmadik szint</a:t>
            </a:r>
          </a:p>
          <a:p>
            <a:pPr lvl="3"/>
            <a:r>
              <a:rPr lang="hu-HU" smtClean="0"/>
              <a:t>Negyedik szint</a:t>
            </a:r>
          </a:p>
          <a:p>
            <a:pPr lvl="4"/>
            <a:r>
              <a:rPr lang="hu-HU" smtClean="0"/>
              <a:t>Ötödik szint</a:t>
            </a:r>
            <a:endParaRPr lang="en-US" dirty="0"/>
          </a:p>
        </p:txBody>
      </p:sp>
      <p:sp>
        <p:nvSpPr>
          <p:cNvPr id="5" name="Date Placeholder 4"/>
          <p:cNvSpPr>
            <a:spLocks noGrp="1"/>
          </p:cNvSpPr>
          <p:nvPr>
            <p:ph type="dt" sz="half" idx="10"/>
          </p:nvPr>
        </p:nvSpPr>
        <p:spPr/>
        <p:txBody>
          <a:bodyPr/>
          <a:lstStyle/>
          <a:p>
            <a:fld id="{3A6EDC75-3FEF-4C7B-9C83-8C640330C2F0}" type="datetimeFigureOut">
              <a:rPr lang="hu-HU" smtClean="0"/>
              <a:t>2015.05.15.</a:t>
            </a:fld>
            <a:endParaRPr lang="hu-HU"/>
          </a:p>
        </p:txBody>
      </p:sp>
      <p:sp>
        <p:nvSpPr>
          <p:cNvPr id="6" name="Footer Placeholder 5"/>
          <p:cNvSpPr>
            <a:spLocks noGrp="1"/>
          </p:cNvSpPr>
          <p:nvPr>
            <p:ph type="ftr" sz="quarter" idx="11"/>
          </p:nvPr>
        </p:nvSpPr>
        <p:spPr/>
        <p:txBody>
          <a:bodyPr/>
          <a:lstStyle/>
          <a:p>
            <a:endParaRPr lang="hu-HU"/>
          </a:p>
        </p:txBody>
      </p:sp>
      <p:sp>
        <p:nvSpPr>
          <p:cNvPr id="7" name="Slide Number Placeholder 6"/>
          <p:cNvSpPr>
            <a:spLocks noGrp="1"/>
          </p:cNvSpPr>
          <p:nvPr>
            <p:ph type="sldNum" sz="quarter" idx="12"/>
          </p:nvPr>
        </p:nvSpPr>
        <p:spPr/>
        <p:txBody>
          <a:bodyPr/>
          <a:lstStyle/>
          <a:p>
            <a:fld id="{AEED70CC-416D-4451-A458-18F173F57529}" type="slidenum">
              <a:rPr lang="hu-HU" smtClean="0"/>
              <a:t>‹#›</a:t>
            </a:fld>
            <a:endParaRPr lang="hu-HU"/>
          </a:p>
        </p:txBody>
      </p:sp>
    </p:spTree>
    <p:extLst>
      <p:ext uri="{BB962C8B-B14F-4D97-AF65-F5344CB8AC3E}">
        <p14:creationId xmlns:p14="http://schemas.microsoft.com/office/powerpoint/2010/main" val="39555367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Összehasonlítás">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hu-HU" smtClean="0"/>
              <a:t>Mintacím szerkesztése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u-HU" smtClean="0"/>
              <a:t>Mintaszöveg szerkesztése</a:t>
            </a:r>
          </a:p>
        </p:txBody>
      </p:sp>
      <p:sp>
        <p:nvSpPr>
          <p:cNvPr id="4" name="Content Placeholder 3"/>
          <p:cNvSpPr>
            <a:spLocks noGrp="1"/>
          </p:cNvSpPr>
          <p:nvPr>
            <p:ph sz="half" idx="2"/>
          </p:nvPr>
        </p:nvSpPr>
        <p:spPr>
          <a:xfrm>
            <a:off x="629842" y="2505075"/>
            <a:ext cx="3868340" cy="3684588"/>
          </a:xfrm>
        </p:spPr>
        <p:txBody>
          <a:bodyPr/>
          <a:lstStyle/>
          <a:p>
            <a:pPr lvl="0"/>
            <a:r>
              <a:rPr lang="hu-HU" smtClean="0"/>
              <a:t>Mintaszöveg szerkesztése</a:t>
            </a:r>
          </a:p>
          <a:p>
            <a:pPr lvl="1"/>
            <a:r>
              <a:rPr lang="hu-HU" smtClean="0"/>
              <a:t>Második szint</a:t>
            </a:r>
          </a:p>
          <a:p>
            <a:pPr lvl="2"/>
            <a:r>
              <a:rPr lang="hu-HU" smtClean="0"/>
              <a:t>Harmadik szint</a:t>
            </a:r>
          </a:p>
          <a:p>
            <a:pPr lvl="3"/>
            <a:r>
              <a:rPr lang="hu-HU" smtClean="0"/>
              <a:t>Negyedik szint</a:t>
            </a:r>
          </a:p>
          <a:p>
            <a:pPr lvl="4"/>
            <a:r>
              <a:rPr lang="hu-HU" smtClean="0"/>
              <a:t>Ötödik szint</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u-HU" smtClean="0"/>
              <a:t>Mintaszöveg szerkesztése</a:t>
            </a:r>
          </a:p>
        </p:txBody>
      </p:sp>
      <p:sp>
        <p:nvSpPr>
          <p:cNvPr id="6" name="Content Placeholder 5"/>
          <p:cNvSpPr>
            <a:spLocks noGrp="1"/>
          </p:cNvSpPr>
          <p:nvPr>
            <p:ph sz="quarter" idx="4"/>
          </p:nvPr>
        </p:nvSpPr>
        <p:spPr>
          <a:xfrm>
            <a:off x="4629150" y="2505075"/>
            <a:ext cx="3887391" cy="3684588"/>
          </a:xfrm>
        </p:spPr>
        <p:txBody>
          <a:bodyPr/>
          <a:lstStyle/>
          <a:p>
            <a:pPr lvl="0"/>
            <a:r>
              <a:rPr lang="hu-HU" smtClean="0"/>
              <a:t>Mintaszöveg szerkesztése</a:t>
            </a:r>
          </a:p>
          <a:p>
            <a:pPr lvl="1"/>
            <a:r>
              <a:rPr lang="hu-HU" smtClean="0"/>
              <a:t>Második szint</a:t>
            </a:r>
          </a:p>
          <a:p>
            <a:pPr lvl="2"/>
            <a:r>
              <a:rPr lang="hu-HU" smtClean="0"/>
              <a:t>Harmadik szint</a:t>
            </a:r>
          </a:p>
          <a:p>
            <a:pPr lvl="3"/>
            <a:r>
              <a:rPr lang="hu-HU" smtClean="0"/>
              <a:t>Negyedik szint</a:t>
            </a:r>
          </a:p>
          <a:p>
            <a:pPr lvl="4"/>
            <a:r>
              <a:rPr lang="hu-HU" smtClean="0"/>
              <a:t>Ötödik szint</a:t>
            </a:r>
            <a:endParaRPr lang="en-US" dirty="0"/>
          </a:p>
        </p:txBody>
      </p:sp>
      <p:sp>
        <p:nvSpPr>
          <p:cNvPr id="7" name="Date Placeholder 6"/>
          <p:cNvSpPr>
            <a:spLocks noGrp="1"/>
          </p:cNvSpPr>
          <p:nvPr>
            <p:ph type="dt" sz="half" idx="10"/>
          </p:nvPr>
        </p:nvSpPr>
        <p:spPr/>
        <p:txBody>
          <a:bodyPr/>
          <a:lstStyle/>
          <a:p>
            <a:fld id="{3A6EDC75-3FEF-4C7B-9C83-8C640330C2F0}" type="datetimeFigureOut">
              <a:rPr lang="hu-HU" smtClean="0"/>
              <a:t>2015.05.15.</a:t>
            </a:fld>
            <a:endParaRPr lang="hu-HU"/>
          </a:p>
        </p:txBody>
      </p:sp>
      <p:sp>
        <p:nvSpPr>
          <p:cNvPr id="8" name="Footer Placeholder 7"/>
          <p:cNvSpPr>
            <a:spLocks noGrp="1"/>
          </p:cNvSpPr>
          <p:nvPr>
            <p:ph type="ftr" sz="quarter" idx="11"/>
          </p:nvPr>
        </p:nvSpPr>
        <p:spPr/>
        <p:txBody>
          <a:bodyPr/>
          <a:lstStyle/>
          <a:p>
            <a:endParaRPr lang="hu-HU"/>
          </a:p>
        </p:txBody>
      </p:sp>
      <p:sp>
        <p:nvSpPr>
          <p:cNvPr id="9" name="Slide Number Placeholder 8"/>
          <p:cNvSpPr>
            <a:spLocks noGrp="1"/>
          </p:cNvSpPr>
          <p:nvPr>
            <p:ph type="sldNum" sz="quarter" idx="12"/>
          </p:nvPr>
        </p:nvSpPr>
        <p:spPr/>
        <p:txBody>
          <a:bodyPr/>
          <a:lstStyle/>
          <a:p>
            <a:fld id="{AEED70CC-416D-4451-A458-18F173F57529}" type="slidenum">
              <a:rPr lang="hu-HU" smtClean="0"/>
              <a:t>‹#›</a:t>
            </a:fld>
            <a:endParaRPr lang="hu-HU"/>
          </a:p>
        </p:txBody>
      </p:sp>
    </p:spTree>
    <p:extLst>
      <p:ext uri="{BB962C8B-B14F-4D97-AF65-F5344CB8AC3E}">
        <p14:creationId xmlns:p14="http://schemas.microsoft.com/office/powerpoint/2010/main" val="94964631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Csak cím">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u-HU" smtClean="0"/>
              <a:t>Mintacím szerkesztése</a:t>
            </a:r>
            <a:endParaRPr lang="en-US" dirty="0"/>
          </a:p>
        </p:txBody>
      </p:sp>
      <p:sp>
        <p:nvSpPr>
          <p:cNvPr id="3" name="Date Placeholder 2"/>
          <p:cNvSpPr>
            <a:spLocks noGrp="1"/>
          </p:cNvSpPr>
          <p:nvPr>
            <p:ph type="dt" sz="half" idx="10"/>
          </p:nvPr>
        </p:nvSpPr>
        <p:spPr/>
        <p:txBody>
          <a:bodyPr/>
          <a:lstStyle/>
          <a:p>
            <a:fld id="{3A6EDC75-3FEF-4C7B-9C83-8C640330C2F0}" type="datetimeFigureOut">
              <a:rPr lang="hu-HU" smtClean="0"/>
              <a:t>2015.05.15.</a:t>
            </a:fld>
            <a:endParaRPr lang="hu-HU"/>
          </a:p>
        </p:txBody>
      </p:sp>
      <p:sp>
        <p:nvSpPr>
          <p:cNvPr id="4" name="Footer Placeholder 3"/>
          <p:cNvSpPr>
            <a:spLocks noGrp="1"/>
          </p:cNvSpPr>
          <p:nvPr>
            <p:ph type="ftr" sz="quarter" idx="11"/>
          </p:nvPr>
        </p:nvSpPr>
        <p:spPr/>
        <p:txBody>
          <a:bodyPr/>
          <a:lstStyle/>
          <a:p>
            <a:endParaRPr lang="hu-HU"/>
          </a:p>
        </p:txBody>
      </p:sp>
      <p:sp>
        <p:nvSpPr>
          <p:cNvPr id="5" name="Slide Number Placeholder 4"/>
          <p:cNvSpPr>
            <a:spLocks noGrp="1"/>
          </p:cNvSpPr>
          <p:nvPr>
            <p:ph type="sldNum" sz="quarter" idx="12"/>
          </p:nvPr>
        </p:nvSpPr>
        <p:spPr/>
        <p:txBody>
          <a:bodyPr/>
          <a:lstStyle/>
          <a:p>
            <a:fld id="{AEED70CC-416D-4451-A458-18F173F57529}" type="slidenum">
              <a:rPr lang="hu-HU" smtClean="0"/>
              <a:t>‹#›</a:t>
            </a:fld>
            <a:endParaRPr lang="hu-HU"/>
          </a:p>
        </p:txBody>
      </p:sp>
    </p:spTree>
    <p:extLst>
      <p:ext uri="{BB962C8B-B14F-4D97-AF65-F5344CB8AC3E}">
        <p14:creationId xmlns:p14="http://schemas.microsoft.com/office/powerpoint/2010/main" val="252684407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Üres">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A6EDC75-3FEF-4C7B-9C83-8C640330C2F0}" type="datetimeFigureOut">
              <a:rPr lang="hu-HU" smtClean="0"/>
              <a:t>2015.05.15.</a:t>
            </a:fld>
            <a:endParaRPr lang="hu-HU"/>
          </a:p>
        </p:txBody>
      </p:sp>
      <p:sp>
        <p:nvSpPr>
          <p:cNvPr id="3" name="Footer Placeholder 2"/>
          <p:cNvSpPr>
            <a:spLocks noGrp="1"/>
          </p:cNvSpPr>
          <p:nvPr>
            <p:ph type="ftr" sz="quarter" idx="11"/>
          </p:nvPr>
        </p:nvSpPr>
        <p:spPr/>
        <p:txBody>
          <a:bodyPr/>
          <a:lstStyle/>
          <a:p>
            <a:endParaRPr lang="hu-HU"/>
          </a:p>
        </p:txBody>
      </p:sp>
      <p:sp>
        <p:nvSpPr>
          <p:cNvPr id="4" name="Slide Number Placeholder 3"/>
          <p:cNvSpPr>
            <a:spLocks noGrp="1"/>
          </p:cNvSpPr>
          <p:nvPr>
            <p:ph type="sldNum" sz="quarter" idx="12"/>
          </p:nvPr>
        </p:nvSpPr>
        <p:spPr/>
        <p:txBody>
          <a:bodyPr/>
          <a:lstStyle/>
          <a:p>
            <a:fld id="{AEED70CC-416D-4451-A458-18F173F57529}" type="slidenum">
              <a:rPr lang="hu-HU" smtClean="0"/>
              <a:t>‹#›</a:t>
            </a:fld>
            <a:endParaRPr lang="hu-HU"/>
          </a:p>
        </p:txBody>
      </p:sp>
    </p:spTree>
    <p:extLst>
      <p:ext uri="{BB962C8B-B14F-4D97-AF65-F5344CB8AC3E}">
        <p14:creationId xmlns:p14="http://schemas.microsoft.com/office/powerpoint/2010/main" val="213698147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Tartalomrész képaláírással">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hu-HU" smtClean="0"/>
              <a:t>Mintacím szerkesztése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hu-HU" smtClean="0"/>
              <a:t>Mintaszöveg szerkesztése</a:t>
            </a:r>
          </a:p>
          <a:p>
            <a:pPr lvl="1"/>
            <a:r>
              <a:rPr lang="hu-HU" smtClean="0"/>
              <a:t>Második szint</a:t>
            </a:r>
          </a:p>
          <a:p>
            <a:pPr lvl="2"/>
            <a:r>
              <a:rPr lang="hu-HU" smtClean="0"/>
              <a:t>Harmadik szint</a:t>
            </a:r>
          </a:p>
          <a:p>
            <a:pPr lvl="3"/>
            <a:r>
              <a:rPr lang="hu-HU" smtClean="0"/>
              <a:t>Negyedik szint</a:t>
            </a:r>
          </a:p>
          <a:p>
            <a:pPr lvl="4"/>
            <a:r>
              <a:rPr lang="hu-HU" smtClean="0"/>
              <a:t>Ötödik szint</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hu-HU" smtClean="0"/>
              <a:t>Mintaszöveg szerkesztése</a:t>
            </a:r>
          </a:p>
        </p:txBody>
      </p:sp>
      <p:sp>
        <p:nvSpPr>
          <p:cNvPr id="5" name="Date Placeholder 4"/>
          <p:cNvSpPr>
            <a:spLocks noGrp="1"/>
          </p:cNvSpPr>
          <p:nvPr>
            <p:ph type="dt" sz="half" idx="10"/>
          </p:nvPr>
        </p:nvSpPr>
        <p:spPr/>
        <p:txBody>
          <a:bodyPr/>
          <a:lstStyle/>
          <a:p>
            <a:fld id="{3A6EDC75-3FEF-4C7B-9C83-8C640330C2F0}" type="datetimeFigureOut">
              <a:rPr lang="hu-HU" smtClean="0"/>
              <a:t>2015.05.15.</a:t>
            </a:fld>
            <a:endParaRPr lang="hu-HU"/>
          </a:p>
        </p:txBody>
      </p:sp>
      <p:sp>
        <p:nvSpPr>
          <p:cNvPr id="6" name="Footer Placeholder 5"/>
          <p:cNvSpPr>
            <a:spLocks noGrp="1"/>
          </p:cNvSpPr>
          <p:nvPr>
            <p:ph type="ftr" sz="quarter" idx="11"/>
          </p:nvPr>
        </p:nvSpPr>
        <p:spPr/>
        <p:txBody>
          <a:bodyPr/>
          <a:lstStyle/>
          <a:p>
            <a:endParaRPr lang="hu-HU"/>
          </a:p>
        </p:txBody>
      </p:sp>
      <p:sp>
        <p:nvSpPr>
          <p:cNvPr id="7" name="Slide Number Placeholder 6"/>
          <p:cNvSpPr>
            <a:spLocks noGrp="1"/>
          </p:cNvSpPr>
          <p:nvPr>
            <p:ph type="sldNum" sz="quarter" idx="12"/>
          </p:nvPr>
        </p:nvSpPr>
        <p:spPr/>
        <p:txBody>
          <a:bodyPr/>
          <a:lstStyle/>
          <a:p>
            <a:fld id="{AEED70CC-416D-4451-A458-18F173F57529}" type="slidenum">
              <a:rPr lang="hu-HU" smtClean="0"/>
              <a:t>‹#›</a:t>
            </a:fld>
            <a:endParaRPr lang="hu-HU"/>
          </a:p>
        </p:txBody>
      </p:sp>
    </p:spTree>
    <p:extLst>
      <p:ext uri="{BB962C8B-B14F-4D97-AF65-F5344CB8AC3E}">
        <p14:creationId xmlns:p14="http://schemas.microsoft.com/office/powerpoint/2010/main" val="392374923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Kép képaláírással">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hu-HU" smtClean="0"/>
              <a:t>Mintacím szerkesztése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hu-HU" smtClean="0"/>
              <a:t>Kép beszúrásához kattintson az ikonra</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hu-HU" smtClean="0"/>
              <a:t>Mintaszöveg szerkesztése</a:t>
            </a:r>
          </a:p>
        </p:txBody>
      </p:sp>
      <p:sp>
        <p:nvSpPr>
          <p:cNvPr id="5" name="Date Placeholder 4"/>
          <p:cNvSpPr>
            <a:spLocks noGrp="1"/>
          </p:cNvSpPr>
          <p:nvPr>
            <p:ph type="dt" sz="half" idx="10"/>
          </p:nvPr>
        </p:nvSpPr>
        <p:spPr/>
        <p:txBody>
          <a:bodyPr/>
          <a:lstStyle/>
          <a:p>
            <a:fld id="{3A6EDC75-3FEF-4C7B-9C83-8C640330C2F0}" type="datetimeFigureOut">
              <a:rPr lang="hu-HU" smtClean="0"/>
              <a:t>2015.05.15.</a:t>
            </a:fld>
            <a:endParaRPr lang="hu-HU"/>
          </a:p>
        </p:txBody>
      </p:sp>
      <p:sp>
        <p:nvSpPr>
          <p:cNvPr id="6" name="Footer Placeholder 5"/>
          <p:cNvSpPr>
            <a:spLocks noGrp="1"/>
          </p:cNvSpPr>
          <p:nvPr>
            <p:ph type="ftr" sz="quarter" idx="11"/>
          </p:nvPr>
        </p:nvSpPr>
        <p:spPr/>
        <p:txBody>
          <a:bodyPr/>
          <a:lstStyle/>
          <a:p>
            <a:endParaRPr lang="hu-HU"/>
          </a:p>
        </p:txBody>
      </p:sp>
      <p:sp>
        <p:nvSpPr>
          <p:cNvPr id="7" name="Slide Number Placeholder 6"/>
          <p:cNvSpPr>
            <a:spLocks noGrp="1"/>
          </p:cNvSpPr>
          <p:nvPr>
            <p:ph type="sldNum" sz="quarter" idx="12"/>
          </p:nvPr>
        </p:nvSpPr>
        <p:spPr/>
        <p:txBody>
          <a:bodyPr/>
          <a:lstStyle/>
          <a:p>
            <a:fld id="{AEED70CC-416D-4451-A458-18F173F57529}" type="slidenum">
              <a:rPr lang="hu-HU" smtClean="0"/>
              <a:t>‹#›</a:t>
            </a:fld>
            <a:endParaRPr lang="hu-HU"/>
          </a:p>
        </p:txBody>
      </p:sp>
    </p:spTree>
    <p:extLst>
      <p:ext uri="{BB962C8B-B14F-4D97-AF65-F5344CB8AC3E}">
        <p14:creationId xmlns:p14="http://schemas.microsoft.com/office/powerpoint/2010/main" val="198226376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Cím és függőleges szöve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u-HU" smtClean="0"/>
              <a:t>Mintacím szerkesztése</a:t>
            </a:r>
            <a:endParaRPr lang="en-US" dirty="0"/>
          </a:p>
        </p:txBody>
      </p:sp>
      <p:sp>
        <p:nvSpPr>
          <p:cNvPr id="3" name="Vertical Text Placeholder 2"/>
          <p:cNvSpPr>
            <a:spLocks noGrp="1"/>
          </p:cNvSpPr>
          <p:nvPr>
            <p:ph type="body" orient="vert" idx="1"/>
          </p:nvPr>
        </p:nvSpPr>
        <p:spPr/>
        <p:txBody>
          <a:bodyPr vert="eaVert"/>
          <a:lstStyle/>
          <a:p>
            <a:pPr lvl="0"/>
            <a:r>
              <a:rPr lang="hu-HU" smtClean="0"/>
              <a:t>Mintaszöveg szerkesztése</a:t>
            </a:r>
          </a:p>
          <a:p>
            <a:pPr lvl="1"/>
            <a:r>
              <a:rPr lang="hu-HU" smtClean="0"/>
              <a:t>Második szint</a:t>
            </a:r>
          </a:p>
          <a:p>
            <a:pPr lvl="2"/>
            <a:r>
              <a:rPr lang="hu-HU" smtClean="0"/>
              <a:t>Harmadik szint</a:t>
            </a:r>
          </a:p>
          <a:p>
            <a:pPr lvl="3"/>
            <a:r>
              <a:rPr lang="hu-HU" smtClean="0"/>
              <a:t>Negyedik szint</a:t>
            </a:r>
          </a:p>
          <a:p>
            <a:pPr lvl="4"/>
            <a:r>
              <a:rPr lang="hu-HU" smtClean="0"/>
              <a:t>Ötödik szint</a:t>
            </a:r>
            <a:endParaRPr lang="en-US" dirty="0"/>
          </a:p>
        </p:txBody>
      </p:sp>
      <p:sp>
        <p:nvSpPr>
          <p:cNvPr id="4" name="Date Placeholder 3"/>
          <p:cNvSpPr>
            <a:spLocks noGrp="1"/>
          </p:cNvSpPr>
          <p:nvPr>
            <p:ph type="dt" sz="half" idx="10"/>
          </p:nvPr>
        </p:nvSpPr>
        <p:spPr/>
        <p:txBody>
          <a:bodyPr/>
          <a:lstStyle/>
          <a:p>
            <a:fld id="{3A6EDC75-3FEF-4C7B-9C83-8C640330C2F0}" type="datetimeFigureOut">
              <a:rPr lang="hu-HU" smtClean="0"/>
              <a:t>2015.05.15.</a:t>
            </a:fld>
            <a:endParaRPr lang="hu-HU"/>
          </a:p>
        </p:txBody>
      </p:sp>
      <p:sp>
        <p:nvSpPr>
          <p:cNvPr id="5" name="Footer Placeholder 4"/>
          <p:cNvSpPr>
            <a:spLocks noGrp="1"/>
          </p:cNvSpPr>
          <p:nvPr>
            <p:ph type="ftr" sz="quarter" idx="11"/>
          </p:nvPr>
        </p:nvSpPr>
        <p:spPr/>
        <p:txBody>
          <a:bodyPr/>
          <a:lstStyle/>
          <a:p>
            <a:endParaRPr lang="hu-HU"/>
          </a:p>
        </p:txBody>
      </p:sp>
      <p:sp>
        <p:nvSpPr>
          <p:cNvPr id="6" name="Slide Number Placeholder 5"/>
          <p:cNvSpPr>
            <a:spLocks noGrp="1"/>
          </p:cNvSpPr>
          <p:nvPr>
            <p:ph type="sldNum" sz="quarter" idx="12"/>
          </p:nvPr>
        </p:nvSpPr>
        <p:spPr/>
        <p:txBody>
          <a:bodyPr/>
          <a:lstStyle/>
          <a:p>
            <a:fld id="{AEED70CC-416D-4451-A458-18F173F57529}" type="slidenum">
              <a:rPr lang="hu-HU" smtClean="0"/>
              <a:t>‹#›</a:t>
            </a:fld>
            <a:endParaRPr lang="hu-HU"/>
          </a:p>
        </p:txBody>
      </p:sp>
    </p:spTree>
    <p:extLst>
      <p:ext uri="{BB962C8B-B14F-4D97-AF65-F5344CB8AC3E}">
        <p14:creationId xmlns:p14="http://schemas.microsoft.com/office/powerpoint/2010/main" val="354719878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Függőleges cím és szöveg">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hu-HU" smtClean="0"/>
              <a:t>Mintacím szerkesztése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hu-HU" smtClean="0"/>
              <a:t>Mintaszöveg szerkesztése</a:t>
            </a:r>
          </a:p>
          <a:p>
            <a:pPr lvl="1"/>
            <a:r>
              <a:rPr lang="hu-HU" smtClean="0"/>
              <a:t>Második szint</a:t>
            </a:r>
          </a:p>
          <a:p>
            <a:pPr lvl="2"/>
            <a:r>
              <a:rPr lang="hu-HU" smtClean="0"/>
              <a:t>Harmadik szint</a:t>
            </a:r>
          </a:p>
          <a:p>
            <a:pPr lvl="3"/>
            <a:r>
              <a:rPr lang="hu-HU" smtClean="0"/>
              <a:t>Negyedik szint</a:t>
            </a:r>
          </a:p>
          <a:p>
            <a:pPr lvl="4"/>
            <a:r>
              <a:rPr lang="hu-HU" smtClean="0"/>
              <a:t>Ötödik szint</a:t>
            </a:r>
            <a:endParaRPr lang="en-US" dirty="0"/>
          </a:p>
        </p:txBody>
      </p:sp>
      <p:sp>
        <p:nvSpPr>
          <p:cNvPr id="4" name="Date Placeholder 3"/>
          <p:cNvSpPr>
            <a:spLocks noGrp="1"/>
          </p:cNvSpPr>
          <p:nvPr>
            <p:ph type="dt" sz="half" idx="10"/>
          </p:nvPr>
        </p:nvSpPr>
        <p:spPr/>
        <p:txBody>
          <a:bodyPr/>
          <a:lstStyle/>
          <a:p>
            <a:fld id="{3A6EDC75-3FEF-4C7B-9C83-8C640330C2F0}" type="datetimeFigureOut">
              <a:rPr lang="hu-HU" smtClean="0"/>
              <a:t>2015.05.15.</a:t>
            </a:fld>
            <a:endParaRPr lang="hu-HU"/>
          </a:p>
        </p:txBody>
      </p:sp>
      <p:sp>
        <p:nvSpPr>
          <p:cNvPr id="5" name="Footer Placeholder 4"/>
          <p:cNvSpPr>
            <a:spLocks noGrp="1"/>
          </p:cNvSpPr>
          <p:nvPr>
            <p:ph type="ftr" sz="quarter" idx="11"/>
          </p:nvPr>
        </p:nvSpPr>
        <p:spPr/>
        <p:txBody>
          <a:bodyPr/>
          <a:lstStyle/>
          <a:p>
            <a:endParaRPr lang="hu-HU"/>
          </a:p>
        </p:txBody>
      </p:sp>
      <p:sp>
        <p:nvSpPr>
          <p:cNvPr id="6" name="Slide Number Placeholder 5"/>
          <p:cNvSpPr>
            <a:spLocks noGrp="1"/>
          </p:cNvSpPr>
          <p:nvPr>
            <p:ph type="sldNum" sz="quarter" idx="12"/>
          </p:nvPr>
        </p:nvSpPr>
        <p:spPr/>
        <p:txBody>
          <a:bodyPr/>
          <a:lstStyle/>
          <a:p>
            <a:fld id="{AEED70CC-416D-4451-A458-18F173F57529}" type="slidenum">
              <a:rPr lang="hu-HU" smtClean="0"/>
              <a:t>‹#›</a:t>
            </a:fld>
            <a:endParaRPr lang="hu-HU"/>
          </a:p>
        </p:txBody>
      </p:sp>
    </p:spTree>
    <p:extLst>
      <p:ext uri="{BB962C8B-B14F-4D97-AF65-F5344CB8AC3E}">
        <p14:creationId xmlns:p14="http://schemas.microsoft.com/office/powerpoint/2010/main" val="372413148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shadeToTitle="1">
        <a:gradFill flip="none" rotWithShape="1">
          <a:gsLst>
            <a:gs pos="51000">
              <a:srgbClr val="E7E7E7">
                <a:alpha val="81000"/>
                <a:lumMod val="22000"/>
                <a:lumOff val="78000"/>
              </a:srgbClr>
            </a:gs>
            <a:gs pos="31000">
              <a:schemeClr val="accent3">
                <a:lumMod val="5000"/>
                <a:lumOff val="95000"/>
                <a:alpha val="72000"/>
              </a:schemeClr>
            </a:gs>
            <a:gs pos="100000">
              <a:schemeClr val="accent3">
                <a:lumMod val="45000"/>
                <a:lumOff val="55000"/>
              </a:schemeClr>
            </a:gs>
            <a:gs pos="100000">
              <a:schemeClr val="accent3">
                <a:lumMod val="45000"/>
                <a:lumOff val="55000"/>
              </a:schemeClr>
            </a:gs>
            <a:gs pos="100000">
              <a:schemeClr val="accent3">
                <a:lumMod val="30000"/>
                <a:lumOff val="70000"/>
              </a:schemeClr>
            </a:gs>
          </a:gsLst>
          <a:path path="shape">
            <a:fillToRect l="50000" t="50000" r="50000" b="50000"/>
          </a:path>
          <a:tileRect/>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hu-HU" smtClean="0"/>
              <a:t>Mintacím szerkesztése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hu-HU" smtClean="0"/>
              <a:t>Mintaszöveg szerkesztése</a:t>
            </a:r>
          </a:p>
          <a:p>
            <a:pPr lvl="1"/>
            <a:r>
              <a:rPr lang="hu-HU" smtClean="0"/>
              <a:t>Második szint</a:t>
            </a:r>
          </a:p>
          <a:p>
            <a:pPr lvl="2"/>
            <a:r>
              <a:rPr lang="hu-HU" smtClean="0"/>
              <a:t>Harmadik szint</a:t>
            </a:r>
          </a:p>
          <a:p>
            <a:pPr lvl="3"/>
            <a:r>
              <a:rPr lang="hu-HU" smtClean="0"/>
              <a:t>Negyedik szint</a:t>
            </a:r>
          </a:p>
          <a:p>
            <a:pPr lvl="4"/>
            <a:r>
              <a:rPr lang="hu-HU" smtClean="0"/>
              <a:t>Ötödik szint</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A6EDC75-3FEF-4C7B-9C83-8C640330C2F0}" type="datetimeFigureOut">
              <a:rPr lang="hu-HU" smtClean="0"/>
              <a:t>2015.05.15.</a:t>
            </a:fld>
            <a:endParaRPr lang="hu-HU"/>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hu-HU"/>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EED70CC-416D-4451-A458-18F173F57529}" type="slidenum">
              <a:rPr lang="hu-HU" smtClean="0"/>
              <a:t>‹#›</a:t>
            </a:fld>
            <a:endParaRPr lang="hu-HU"/>
          </a:p>
        </p:txBody>
      </p:sp>
    </p:spTree>
    <p:extLst>
      <p:ext uri="{BB962C8B-B14F-4D97-AF65-F5344CB8AC3E}">
        <p14:creationId xmlns:p14="http://schemas.microsoft.com/office/powerpoint/2010/main" val="3041967409"/>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2.xml"/><Relationship Id="rId1" Type="http://schemas.openxmlformats.org/officeDocument/2006/relationships/vmlDrawing" Target="../drawings/vmlDrawing1.vml"/><Relationship Id="rId4" Type="http://schemas.openxmlformats.org/officeDocument/2006/relationships/image" Target="../media/image1.png"/></Relationships>
</file>

<file path=ppt/slides/_rels/slide3.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Layout" Target="../slideLayouts/slideLayout2.xml"/><Relationship Id="rId1" Type="http://schemas.openxmlformats.org/officeDocument/2006/relationships/vmlDrawing" Target="../drawings/vmlDrawing2.vml"/><Relationship Id="rId4" Type="http://schemas.openxmlformats.org/officeDocument/2006/relationships/image" Target="../media/image2.png"/></Relationships>
</file>

<file path=ppt/slides/_rels/slide4.xml.rels><?xml version="1.0" encoding="UTF-8" standalone="yes"?>
<Relationships xmlns="http://schemas.openxmlformats.org/package/2006/relationships"><Relationship Id="rId8" Type="http://schemas.openxmlformats.org/officeDocument/2006/relationships/diagramData" Target="../diagrams/data2.xml"/><Relationship Id="rId3" Type="http://schemas.openxmlformats.org/officeDocument/2006/relationships/diagramData" Target="../diagrams/data1.xml"/><Relationship Id="rId7" Type="http://schemas.microsoft.com/office/2007/relationships/diagramDrawing" Target="../diagrams/drawing1.xml"/><Relationship Id="rId12" Type="http://schemas.microsoft.com/office/2007/relationships/diagramDrawing" Target="../diagrams/drawing2.xml"/><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diagramColors" Target="../diagrams/colors1.xml"/><Relationship Id="rId11" Type="http://schemas.openxmlformats.org/officeDocument/2006/relationships/diagramColors" Target="../diagrams/colors2.xml"/><Relationship Id="rId5" Type="http://schemas.openxmlformats.org/officeDocument/2006/relationships/diagramQuickStyle" Target="../diagrams/quickStyle1.xml"/><Relationship Id="rId10" Type="http://schemas.openxmlformats.org/officeDocument/2006/relationships/diagramQuickStyle" Target="../diagrams/quickStyle2.xml"/><Relationship Id="rId4" Type="http://schemas.openxmlformats.org/officeDocument/2006/relationships/diagramLayout" Target="../diagrams/layout1.xml"/><Relationship Id="rId9" Type="http://schemas.openxmlformats.org/officeDocument/2006/relationships/diagramLayout" Target="../diagrams/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7.png"/><Relationship Id="rId5" Type="http://schemas.openxmlformats.org/officeDocument/2006/relationships/image" Target="../media/image6.gif"/><Relationship Id="rId4" Type="http://schemas.openxmlformats.org/officeDocument/2006/relationships/image" Target="../media/image5.jpeg"/></Relationships>
</file>

<file path=ppt/slides/_rels/slide7.xml.rels><?xml version="1.0" encoding="UTF-8" standalone="yes"?>
<Relationships xmlns="http://schemas.openxmlformats.org/package/2006/relationships"><Relationship Id="rId3" Type="http://schemas.openxmlformats.org/officeDocument/2006/relationships/image" Target="../media/image9.wmf"/><Relationship Id="rId2" Type="http://schemas.openxmlformats.org/officeDocument/2006/relationships/image" Target="../media/image8.jpeg"/><Relationship Id="rId1" Type="http://schemas.openxmlformats.org/officeDocument/2006/relationships/slideLayout" Target="../slideLayouts/slideLayout2.xml"/><Relationship Id="rId5" Type="http://schemas.openxmlformats.org/officeDocument/2006/relationships/image" Target="../media/image11.jpeg"/><Relationship Id="rId4" Type="http://schemas.openxmlformats.org/officeDocument/2006/relationships/image" Target="../media/image10.jpeg"/></Relationships>
</file>

<file path=ppt/slides/_rels/slide8.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image" Target="../media/image12.png"/><Relationship Id="rId1" Type="http://schemas.openxmlformats.org/officeDocument/2006/relationships/slideLayout" Target="../slideLayouts/slideLayout2.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9.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13.png"/><Relationship Id="rId1" Type="http://schemas.openxmlformats.org/officeDocument/2006/relationships/slideLayout" Target="../slideLayouts/slideLayout2.xml"/><Relationship Id="rId4" Type="http://schemas.openxmlformats.org/officeDocument/2006/relationships/image" Target="../media/image15.jpeg"/></Relationships>
</file>

<file path=ppt/slides/_rels/slide10.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image" Target="../media/image16.jpeg"/><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3" Type="http://schemas.openxmlformats.org/officeDocument/2006/relationships/hyperlink" Target="http://images.google.co.hu/imgres?imgurl=http://szugy.lutheran.hu/k%E9pek/tabor/munka-86.jpg&amp;imgrefurl=http://szugy.lutheran.hu/kepek.html&amp;h=600&amp;w=800&amp;sz=71&amp;tbnid=6pBOTf4YmbEJ:&amp;tbnh=106&amp;tbnw=142&amp;hl=hu&amp;start=10&amp;prev=/images?q=munka&amp;svnum=10&amp;hl=hu&amp;lr=&amp;sa=G" TargetMode="External"/><Relationship Id="rId2" Type="http://schemas.openxmlformats.org/officeDocument/2006/relationships/notesSlide" Target="../notesSlides/notesSlide5.xml"/><Relationship Id="rId1" Type="http://schemas.openxmlformats.org/officeDocument/2006/relationships/slideLayout" Target="../slideLayouts/slideLayout6.xml"/><Relationship Id="rId5" Type="http://schemas.openxmlformats.org/officeDocument/2006/relationships/image" Target="../media/image19.jpeg"/><Relationship Id="rId4" Type="http://schemas.openxmlformats.org/officeDocument/2006/relationships/image" Target="../media/image18.jpeg"/></Relationships>
</file>

<file path=ppt/slides/_rels/slide12.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6.xml"/><Relationship Id="rId1" Type="http://schemas.openxmlformats.org/officeDocument/2006/relationships/slideLayout" Target="../slideLayouts/slideLayout6.xml"/><Relationship Id="rId4" Type="http://schemas.openxmlformats.org/officeDocument/2006/relationships/image" Target="../media/image21.png"/></Relationships>
</file>

<file path=ppt/slides/_rels/slide13.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7.xml"/><Relationship Id="rId1" Type="http://schemas.openxmlformats.org/officeDocument/2006/relationships/slideLayout" Target="../slideLayouts/slideLayout7.xml"/><Relationship Id="rId5" Type="http://schemas.openxmlformats.org/officeDocument/2006/relationships/image" Target="../media/image24.jpeg"/><Relationship Id="rId4" Type="http://schemas.openxmlformats.org/officeDocument/2006/relationships/image" Target="../media/image23.jpeg"/></Relationships>
</file>

<file path=ppt/slides/_rels/slide14.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9.xml"/><Relationship Id="rId1" Type="http://schemas.openxmlformats.org/officeDocument/2006/relationships/slideLayout" Target="../slideLayouts/slideLayout6.xml"/><Relationship Id="rId4" Type="http://schemas.openxmlformats.org/officeDocument/2006/relationships/image" Target="../media/image27.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29.png"/><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8.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slideLayout" Target="../slideLayouts/slideLayout6.xml"/><Relationship Id="rId1" Type="http://schemas.openxmlformats.org/officeDocument/2006/relationships/video" Target="file:///D:\MKIK\Gazd&#225;lkod&#243;-pedag&#243;gia\Powerpoint\Oktat&#225;selm&#233;let\pp\19.WMV" TargetMode="Externa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0.xml.rels><?xml version="1.0" encoding="UTF-8" standalone="yes"?>
<Relationships xmlns="http://schemas.openxmlformats.org/package/2006/relationships"><Relationship Id="rId3" Type="http://schemas.openxmlformats.org/officeDocument/2006/relationships/oleObject" Target="../embeddings/oleObject3.bin"/><Relationship Id="rId2" Type="http://schemas.openxmlformats.org/officeDocument/2006/relationships/slideLayout" Target="../slideLayouts/slideLayout6.xml"/><Relationship Id="rId1" Type="http://schemas.openxmlformats.org/officeDocument/2006/relationships/vmlDrawing" Target="../drawings/vmlDrawing3.vml"/><Relationship Id="rId6" Type="http://schemas.openxmlformats.org/officeDocument/2006/relationships/image" Target="../media/image33.wmf"/><Relationship Id="rId5" Type="http://schemas.openxmlformats.org/officeDocument/2006/relationships/oleObject" Target="../embeddings/oleObject4.bin"/><Relationship Id="rId4" Type="http://schemas.openxmlformats.org/officeDocument/2006/relationships/image" Target="../media/image32.wmf"/></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2.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6.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5.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6.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9.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6.xml"/></Relationships>
</file>

<file path=ppt/slides/_rels/slide40.xml.rels><?xml version="1.0" encoding="UTF-8" standalone="yes"?>
<Relationships xmlns="http://schemas.openxmlformats.org/package/2006/relationships"><Relationship Id="rId3" Type="http://schemas.openxmlformats.org/officeDocument/2006/relationships/oleObject" Target="../embeddings/oleObject5.bin"/><Relationship Id="rId2" Type="http://schemas.openxmlformats.org/officeDocument/2006/relationships/slideLayout" Target="../slideLayouts/slideLayout6.xml"/><Relationship Id="rId1" Type="http://schemas.openxmlformats.org/officeDocument/2006/relationships/vmlDrawing" Target="../drawings/vmlDrawing4.vml"/><Relationship Id="rId6" Type="http://schemas.openxmlformats.org/officeDocument/2006/relationships/image" Target="../media/image38.png"/><Relationship Id="rId5" Type="http://schemas.openxmlformats.org/officeDocument/2006/relationships/image" Target="../media/image37.png"/><Relationship Id="rId4" Type="http://schemas.openxmlformats.org/officeDocument/2006/relationships/image" Target="../media/image2.png"/></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6.xml"/></Relationships>
</file>

<file path=ppt/slides/_rels/slide45.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6.xml"/></Relationships>
</file>

<file path=ppt/slides/_rels/slide47.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image" Target="../media/image41.png"/><Relationship Id="rId1" Type="http://schemas.openxmlformats.org/officeDocument/2006/relationships/slideLayout" Target="../slideLayouts/slideLayout6.xml"/><Relationship Id="rId4" Type="http://schemas.openxmlformats.org/officeDocument/2006/relationships/image" Target="../media/image43.png"/></Relationships>
</file>

<file path=ppt/slides/_rels/slide48.xml.rels><?xml version="1.0" encoding="UTF-8" standalone="yes"?>
<Relationships xmlns="http://schemas.openxmlformats.org/package/2006/relationships"><Relationship Id="rId2" Type="http://schemas.openxmlformats.org/officeDocument/2006/relationships/image" Target="../media/image44.png"/><Relationship Id="rId1" Type="http://schemas.openxmlformats.org/officeDocument/2006/relationships/slideLayout" Target="../slideLayouts/slideLayout6.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3.xml.rels><?xml version="1.0" encoding="UTF-8" standalone="yes"?>
<Relationships xmlns="http://schemas.openxmlformats.org/package/2006/relationships"><Relationship Id="rId3" Type="http://schemas.openxmlformats.org/officeDocument/2006/relationships/image" Target="../media/image46.jpeg"/><Relationship Id="rId7" Type="http://schemas.openxmlformats.org/officeDocument/2006/relationships/image" Target="../media/image50.jpeg"/><Relationship Id="rId2" Type="http://schemas.openxmlformats.org/officeDocument/2006/relationships/image" Target="../media/image45.jpeg"/><Relationship Id="rId1" Type="http://schemas.openxmlformats.org/officeDocument/2006/relationships/slideLayout" Target="../slideLayouts/slideLayout6.xml"/><Relationship Id="rId6" Type="http://schemas.openxmlformats.org/officeDocument/2006/relationships/image" Target="../media/image49.jpeg"/><Relationship Id="rId5" Type="http://schemas.openxmlformats.org/officeDocument/2006/relationships/image" Target="../media/image48.jpeg"/><Relationship Id="rId4" Type="http://schemas.openxmlformats.org/officeDocument/2006/relationships/image" Target="../media/image47.jpeg"/></Relationships>
</file>

<file path=ppt/slides/_rels/slide54.xml.rels><?xml version="1.0" encoding="UTF-8" standalone="yes"?>
<Relationships xmlns="http://schemas.openxmlformats.org/package/2006/relationships"><Relationship Id="rId3" Type="http://schemas.openxmlformats.org/officeDocument/2006/relationships/image" Target="../media/image52.jpeg"/><Relationship Id="rId2" Type="http://schemas.openxmlformats.org/officeDocument/2006/relationships/image" Target="../media/image51.jpeg"/><Relationship Id="rId1" Type="http://schemas.openxmlformats.org/officeDocument/2006/relationships/slideLayout" Target="../slideLayouts/slideLayout6.xml"/><Relationship Id="rId5" Type="http://schemas.openxmlformats.org/officeDocument/2006/relationships/image" Target="../media/image54.jpeg"/><Relationship Id="rId4" Type="http://schemas.openxmlformats.org/officeDocument/2006/relationships/image" Target="../media/image53.jpeg"/></Relationships>
</file>

<file path=ppt/slides/_rels/slide55.xml.rels><?xml version="1.0" encoding="UTF-8" standalone="yes"?>
<Relationships xmlns="http://schemas.openxmlformats.org/package/2006/relationships"><Relationship Id="rId8" Type="http://schemas.openxmlformats.org/officeDocument/2006/relationships/image" Target="../media/image60.png"/><Relationship Id="rId3" Type="http://schemas.openxmlformats.org/officeDocument/2006/relationships/image" Target="../media/image56.jpeg"/><Relationship Id="rId7" Type="http://schemas.openxmlformats.org/officeDocument/2006/relationships/image" Target="../media/image48.jpeg"/><Relationship Id="rId2" Type="http://schemas.openxmlformats.org/officeDocument/2006/relationships/image" Target="../media/image55.png"/><Relationship Id="rId1" Type="http://schemas.openxmlformats.org/officeDocument/2006/relationships/slideLayout" Target="../slideLayouts/slideLayout6.xml"/><Relationship Id="rId6" Type="http://schemas.openxmlformats.org/officeDocument/2006/relationships/image" Target="../media/image59.jpeg"/><Relationship Id="rId5" Type="http://schemas.openxmlformats.org/officeDocument/2006/relationships/image" Target="../media/image58.jpeg"/><Relationship Id="rId4" Type="http://schemas.openxmlformats.org/officeDocument/2006/relationships/image" Target="../media/image57.jpeg"/></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7.xml.rels><?xml version="1.0" encoding="UTF-8" standalone="yes"?>
<Relationships xmlns="http://schemas.openxmlformats.org/package/2006/relationships"><Relationship Id="rId3" Type="http://schemas.openxmlformats.org/officeDocument/2006/relationships/image" Target="../media/image62.jpeg"/><Relationship Id="rId2" Type="http://schemas.openxmlformats.org/officeDocument/2006/relationships/image" Target="../media/image61.jpeg"/><Relationship Id="rId1" Type="http://schemas.openxmlformats.org/officeDocument/2006/relationships/slideLayout" Target="../slideLayouts/slideLayout7.xml"/><Relationship Id="rId6" Type="http://schemas.openxmlformats.org/officeDocument/2006/relationships/image" Target="../media/image64.png"/><Relationship Id="rId5" Type="http://schemas.openxmlformats.org/officeDocument/2006/relationships/image" Target="../media/image63.jpeg"/><Relationship Id="rId4" Type="http://schemas.openxmlformats.org/officeDocument/2006/relationships/image" Target="../media/image14.jpeg"/></Relationships>
</file>

<file path=ppt/slides/_rels/slide58.xml.rels><?xml version="1.0" encoding="UTF-8" standalone="yes"?>
<Relationships xmlns="http://schemas.openxmlformats.org/package/2006/relationships"><Relationship Id="rId2" Type="http://schemas.openxmlformats.org/officeDocument/2006/relationships/image" Target="../media/image65.png"/><Relationship Id="rId1" Type="http://schemas.openxmlformats.org/officeDocument/2006/relationships/slideLayout" Target="../slideLayouts/slideLayout6.xml"/></Relationships>
</file>

<file path=ppt/slides/_rels/slide59.xml.rels><?xml version="1.0" encoding="UTF-8" standalone="yes"?>
<Relationships xmlns="http://schemas.openxmlformats.org/package/2006/relationships"><Relationship Id="rId2" Type="http://schemas.openxmlformats.org/officeDocument/2006/relationships/image" Target="../media/image66.jpeg"/><Relationship Id="rId1" Type="http://schemas.openxmlformats.org/officeDocument/2006/relationships/slideLayout" Target="../slideLayouts/slideLayout6.xml"/></Relationships>
</file>

<file path=ppt/slides/_rels/slide60.xml.rels><?xml version="1.0" encoding="UTF-8" standalone="yes"?>
<Relationships xmlns="http://schemas.openxmlformats.org/package/2006/relationships"><Relationship Id="rId2" Type="http://schemas.openxmlformats.org/officeDocument/2006/relationships/image" Target="../media/image67.jpeg"/><Relationship Id="rId1" Type="http://schemas.openxmlformats.org/officeDocument/2006/relationships/slideLayout" Target="../slideLayouts/slideLayout6.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2.xml.rels><?xml version="1.0" encoding="UTF-8" standalone="yes"?>
<Relationships xmlns="http://schemas.openxmlformats.org/package/2006/relationships"><Relationship Id="rId2" Type="http://schemas.openxmlformats.org/officeDocument/2006/relationships/image" Target="../media/image68.jpeg"/><Relationship Id="rId1" Type="http://schemas.openxmlformats.org/officeDocument/2006/relationships/slideLayout" Target="../slideLayouts/slideLayout6.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p:cNvSpPr>
            <a:spLocks noGrp="1"/>
          </p:cNvSpPr>
          <p:nvPr>
            <p:ph type="ctrTitle"/>
          </p:nvPr>
        </p:nvSpPr>
        <p:spPr/>
        <p:txBody>
          <a:bodyPr/>
          <a:lstStyle/>
          <a:p>
            <a:r>
              <a:rPr lang="hu-HU" b="1" dirty="0" smtClean="0">
                <a:solidFill>
                  <a:srgbClr val="0070C0"/>
                </a:solidFill>
              </a:rPr>
              <a:t>PEDAGÓGIAI ISMERETEK</a:t>
            </a:r>
            <a:endParaRPr lang="hu-HU" b="1" dirty="0">
              <a:solidFill>
                <a:srgbClr val="0070C0"/>
              </a:solidFill>
            </a:endParaRPr>
          </a:p>
        </p:txBody>
      </p:sp>
      <p:sp>
        <p:nvSpPr>
          <p:cNvPr id="3" name="Alcím 2"/>
          <p:cNvSpPr>
            <a:spLocks noGrp="1"/>
          </p:cNvSpPr>
          <p:nvPr>
            <p:ph type="subTitle" idx="1"/>
          </p:nvPr>
        </p:nvSpPr>
        <p:spPr/>
        <p:txBody>
          <a:bodyPr>
            <a:normAutofit lnSpcReduction="10000"/>
          </a:bodyPr>
          <a:lstStyle/>
          <a:p>
            <a:r>
              <a:rPr lang="hu-HU" b="1" i="1" dirty="0" smtClean="0">
                <a:solidFill>
                  <a:srgbClr val="0070C0"/>
                </a:solidFill>
              </a:rPr>
              <a:t>Mestervizsgára felkészítés</a:t>
            </a:r>
          </a:p>
          <a:p>
            <a:r>
              <a:rPr lang="hu-HU" b="1" i="1" dirty="0" smtClean="0">
                <a:solidFill>
                  <a:srgbClr val="0070C0"/>
                </a:solidFill>
              </a:rPr>
              <a:t>2014</a:t>
            </a:r>
          </a:p>
          <a:p>
            <a:endParaRPr lang="hu-HU" b="1" i="1" dirty="0" smtClean="0">
              <a:solidFill>
                <a:srgbClr val="0070C0"/>
              </a:solidFill>
            </a:endParaRPr>
          </a:p>
          <a:p>
            <a:r>
              <a:rPr lang="hu-HU" sz="1900" b="1" i="1" dirty="0" smtClean="0">
                <a:solidFill>
                  <a:srgbClr val="0070C0"/>
                </a:solidFill>
              </a:rPr>
              <a:t>Dr. Földes Zoltán</a:t>
            </a:r>
            <a:endParaRPr lang="hu-HU" sz="1900" b="1" i="1" dirty="0">
              <a:solidFill>
                <a:srgbClr val="0070C0"/>
              </a:solidFill>
            </a:endParaRPr>
          </a:p>
        </p:txBody>
      </p:sp>
    </p:spTree>
    <p:extLst>
      <p:ext uri="{BB962C8B-B14F-4D97-AF65-F5344CB8AC3E}">
        <p14:creationId xmlns:p14="http://schemas.microsoft.com/office/powerpoint/2010/main" val="2434805001"/>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p:cNvSpPr>
            <a:spLocks noGrp="1"/>
          </p:cNvSpPr>
          <p:nvPr>
            <p:ph type="title"/>
          </p:nvPr>
        </p:nvSpPr>
        <p:spPr/>
        <p:txBody>
          <a:bodyPr>
            <a:normAutofit/>
          </a:bodyPr>
          <a:lstStyle/>
          <a:p>
            <a:pPr algn="ctr"/>
            <a:r>
              <a:rPr lang="hu-HU" sz="2500" b="1" dirty="0" smtClean="0">
                <a:solidFill>
                  <a:srgbClr val="C00000"/>
                </a:solidFill>
                <a:latin typeface="Arial" panose="020B0604020202020204" pitchFamily="34" charset="0"/>
                <a:cs typeface="Arial" panose="020B0604020202020204" pitchFamily="34" charset="0"/>
              </a:rPr>
              <a:t>I. A GYAKORLATI MUNKA TANULÁSÁHOZ SZÜKSÉGES PSZICHOLÓGIAI FOGALMAK, ALAPOK</a:t>
            </a:r>
            <a:endParaRPr lang="hu-HU" sz="2500" b="1" dirty="0">
              <a:solidFill>
                <a:srgbClr val="C00000"/>
              </a:solidFill>
              <a:latin typeface="Arial" panose="020B0604020202020204" pitchFamily="34" charset="0"/>
              <a:cs typeface="Arial" panose="020B0604020202020204" pitchFamily="34" charset="0"/>
            </a:endParaRPr>
          </a:p>
        </p:txBody>
      </p:sp>
      <p:sp>
        <p:nvSpPr>
          <p:cNvPr id="3" name="Tartalom helye 2"/>
          <p:cNvSpPr>
            <a:spLocks noGrp="1"/>
          </p:cNvSpPr>
          <p:nvPr>
            <p:ph idx="1"/>
          </p:nvPr>
        </p:nvSpPr>
        <p:spPr/>
        <p:txBody>
          <a:bodyPr/>
          <a:lstStyle/>
          <a:p>
            <a:r>
              <a:rPr lang="hu-HU" b="1" dirty="0" smtClean="0"/>
              <a:t>Bevezetés</a:t>
            </a:r>
          </a:p>
          <a:p>
            <a:pPr marL="0" indent="0">
              <a:buNone/>
            </a:pPr>
            <a:endParaRPr lang="hu-HU" b="1" dirty="0"/>
          </a:p>
        </p:txBody>
      </p:sp>
      <p:graphicFrame>
        <p:nvGraphicFramePr>
          <p:cNvPr id="4" name="Object 14"/>
          <p:cNvGraphicFramePr>
            <a:graphicFrameLocks noChangeAspect="1"/>
          </p:cNvGraphicFramePr>
          <p:nvPr>
            <p:extLst>
              <p:ext uri="{D42A27DB-BD31-4B8C-83A1-F6EECF244321}">
                <p14:modId xmlns:p14="http://schemas.microsoft.com/office/powerpoint/2010/main" val="1263666108"/>
              </p:ext>
            </p:extLst>
          </p:nvPr>
        </p:nvGraphicFramePr>
        <p:xfrm>
          <a:off x="441081" y="2527544"/>
          <a:ext cx="2952750" cy="1993900"/>
        </p:xfrm>
        <a:graphic>
          <a:graphicData uri="http://schemas.openxmlformats.org/presentationml/2006/ole">
            <mc:AlternateContent xmlns:mc="http://schemas.openxmlformats.org/markup-compatibility/2006">
              <mc:Choice xmlns:v="urn:schemas-microsoft-com:vml" Requires="v">
                <p:oleObj spid="_x0000_s1104" name="Photo Editor fénykép" r:id="rId3" imgW="3809524" imgH="2572109" progId="MSPhotoEd.3">
                  <p:embed/>
                </p:oleObj>
              </mc:Choice>
              <mc:Fallback>
                <p:oleObj name="Photo Editor fénykép" r:id="rId3" imgW="3809524" imgH="2572109" progId="MSPhotoEd.3">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41081" y="2527544"/>
                        <a:ext cx="2952750" cy="19939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5" name="Text Box 10"/>
          <p:cNvSpPr txBox="1">
            <a:spLocks noChangeArrowheads="1"/>
          </p:cNvSpPr>
          <p:nvPr/>
        </p:nvSpPr>
        <p:spPr bwMode="auto">
          <a:xfrm>
            <a:off x="4222030" y="2096284"/>
            <a:ext cx="3960812" cy="31393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hu-HU" altLang="hu-HU" sz="1800" b="1" dirty="0">
                <a:solidFill>
                  <a:schemeClr val="tx2"/>
                </a:solidFill>
              </a:rPr>
              <a:t>A pszichológia a lelki jelenségeket kutató tudomány.</a:t>
            </a:r>
          </a:p>
          <a:p>
            <a:pPr eaLnBrk="1" hangingPunct="1">
              <a:spcBef>
                <a:spcPct val="0"/>
              </a:spcBef>
              <a:buFontTx/>
              <a:buNone/>
            </a:pPr>
            <a:endParaRPr lang="hu-HU" altLang="hu-HU" sz="1800" b="1" dirty="0">
              <a:solidFill>
                <a:schemeClr val="tx2"/>
              </a:solidFill>
            </a:endParaRPr>
          </a:p>
          <a:p>
            <a:pPr eaLnBrk="1" hangingPunct="1">
              <a:spcBef>
                <a:spcPct val="0"/>
              </a:spcBef>
              <a:buFontTx/>
              <a:buNone/>
            </a:pPr>
            <a:endParaRPr lang="hu-HU" altLang="hu-HU" sz="1800" b="1" dirty="0">
              <a:solidFill>
                <a:schemeClr val="tx2"/>
              </a:solidFill>
            </a:endParaRPr>
          </a:p>
          <a:p>
            <a:pPr eaLnBrk="1" hangingPunct="1">
              <a:spcBef>
                <a:spcPct val="0"/>
              </a:spcBef>
              <a:buFontTx/>
              <a:buNone/>
            </a:pPr>
            <a:endParaRPr lang="hu-HU" altLang="hu-HU" sz="1800" b="1" dirty="0">
              <a:solidFill>
                <a:schemeClr val="tx2"/>
              </a:solidFill>
            </a:endParaRPr>
          </a:p>
          <a:p>
            <a:pPr eaLnBrk="1" hangingPunct="1">
              <a:spcBef>
                <a:spcPct val="0"/>
              </a:spcBef>
              <a:buFontTx/>
              <a:buNone/>
            </a:pPr>
            <a:endParaRPr lang="hu-HU" altLang="hu-HU" sz="1800" b="1" dirty="0">
              <a:solidFill>
                <a:schemeClr val="tx2"/>
              </a:solidFill>
            </a:endParaRPr>
          </a:p>
          <a:p>
            <a:pPr eaLnBrk="1" hangingPunct="1">
              <a:spcBef>
                <a:spcPct val="0"/>
              </a:spcBef>
              <a:buFontTx/>
              <a:buNone/>
            </a:pPr>
            <a:r>
              <a:rPr lang="hu-HU" altLang="hu-HU" sz="1800" b="1" dirty="0">
                <a:solidFill>
                  <a:schemeClr val="tx2"/>
                </a:solidFill>
              </a:rPr>
              <a:t>A pszichológia segítségével megismerhetjük az emberek </a:t>
            </a:r>
          </a:p>
          <a:p>
            <a:pPr eaLnBrk="1" hangingPunct="1">
              <a:spcBef>
                <a:spcPct val="0"/>
              </a:spcBef>
              <a:buFontTx/>
              <a:buNone/>
            </a:pPr>
            <a:r>
              <a:rPr lang="hu-HU" altLang="hu-HU" sz="1800" b="1" dirty="0">
                <a:solidFill>
                  <a:schemeClr val="tx2"/>
                </a:solidFill>
              </a:rPr>
              <a:t>viselkedése mögött húzódó okokat, indítékokat.</a:t>
            </a:r>
          </a:p>
          <a:p>
            <a:pPr eaLnBrk="1" hangingPunct="1">
              <a:spcBef>
                <a:spcPct val="0"/>
              </a:spcBef>
              <a:buFontTx/>
              <a:buNone/>
            </a:pPr>
            <a:endParaRPr lang="hu-HU" altLang="hu-HU" sz="1800" b="1" dirty="0">
              <a:solidFill>
                <a:schemeClr val="tx2"/>
              </a:solidFill>
            </a:endParaRPr>
          </a:p>
        </p:txBody>
      </p:sp>
    </p:spTree>
    <p:extLst>
      <p:ext uri="{BB962C8B-B14F-4D97-AF65-F5344CB8AC3E}">
        <p14:creationId xmlns:p14="http://schemas.microsoft.com/office/powerpoint/2010/main" val="4001021449"/>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p:cNvSpPr>
            <a:spLocks noGrp="1"/>
          </p:cNvSpPr>
          <p:nvPr>
            <p:ph type="title"/>
          </p:nvPr>
        </p:nvSpPr>
        <p:spPr>
          <a:xfrm>
            <a:off x="628650" y="365127"/>
            <a:ext cx="7886700" cy="470616"/>
          </a:xfrm>
        </p:spPr>
        <p:txBody>
          <a:bodyPr>
            <a:noAutofit/>
          </a:bodyPr>
          <a:lstStyle/>
          <a:p>
            <a:pPr algn="ctr"/>
            <a:r>
              <a:rPr lang="hu-HU" sz="2800" b="1" dirty="0" smtClean="0">
                <a:solidFill>
                  <a:srgbClr val="0070C0"/>
                </a:solidFill>
                <a:latin typeface="Arial" panose="020B0604020202020204" pitchFamily="34" charset="0"/>
                <a:cs typeface="Arial" panose="020B0604020202020204" pitchFamily="34" charset="0"/>
              </a:rPr>
              <a:t>Bevezetés</a:t>
            </a:r>
            <a:endParaRPr lang="hu-HU" sz="2800" b="1" dirty="0">
              <a:solidFill>
                <a:srgbClr val="0070C0"/>
              </a:solidFill>
              <a:latin typeface="Arial" panose="020B0604020202020204" pitchFamily="34" charset="0"/>
              <a:cs typeface="Arial" panose="020B0604020202020204" pitchFamily="34" charset="0"/>
            </a:endParaRPr>
          </a:p>
        </p:txBody>
      </p:sp>
      <p:graphicFrame>
        <p:nvGraphicFramePr>
          <p:cNvPr id="4" name="Object 11"/>
          <p:cNvGraphicFramePr>
            <a:graphicFrameLocks noGrp="1" noChangeAspect="1"/>
          </p:cNvGraphicFramePr>
          <p:nvPr>
            <p:ph idx="1"/>
            <p:extLst>
              <p:ext uri="{D42A27DB-BD31-4B8C-83A1-F6EECF244321}">
                <p14:modId xmlns:p14="http://schemas.microsoft.com/office/powerpoint/2010/main" val="1540794650"/>
              </p:ext>
            </p:extLst>
          </p:nvPr>
        </p:nvGraphicFramePr>
        <p:xfrm>
          <a:off x="394067" y="2380212"/>
          <a:ext cx="2381250" cy="2076450"/>
        </p:xfrm>
        <a:graphic>
          <a:graphicData uri="http://schemas.openxmlformats.org/presentationml/2006/ole">
            <mc:AlternateContent xmlns:mc="http://schemas.openxmlformats.org/markup-compatibility/2006">
              <mc:Choice xmlns:v="urn:schemas-microsoft-com:vml" Requires="v">
                <p:oleObj spid="_x0000_s2126" name="Photo Editor fénykép" r:id="rId3" imgW="2381582" imgH="2076740" progId="MSPhotoEd.3">
                  <p:embed/>
                </p:oleObj>
              </mc:Choice>
              <mc:Fallback>
                <p:oleObj name="Photo Editor fénykép" r:id="rId3" imgW="2381582" imgH="2076740" progId="MSPhotoEd.3">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94067" y="2380212"/>
                        <a:ext cx="2381250" cy="20764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5" name="Téglalap 4"/>
          <p:cNvSpPr/>
          <p:nvPr/>
        </p:nvSpPr>
        <p:spPr>
          <a:xfrm>
            <a:off x="2906485" y="1273629"/>
            <a:ext cx="5519057" cy="3970318"/>
          </a:xfrm>
          <a:prstGeom prst="rect">
            <a:avLst/>
          </a:prstGeom>
        </p:spPr>
        <p:txBody>
          <a:bodyPr wrap="square">
            <a:spAutoFit/>
          </a:bodyPr>
          <a:lstStyle/>
          <a:p>
            <a:pPr marL="285750" indent="-285750">
              <a:buFont typeface="Wingdings" panose="05000000000000000000" pitchFamily="2" charset="2"/>
              <a:buChar char="Ø"/>
              <a:defRPr/>
            </a:pPr>
            <a:r>
              <a:rPr lang="hu-HU" b="1" dirty="0">
                <a:solidFill>
                  <a:srgbClr val="0070C0"/>
                </a:solidFill>
                <a:latin typeface="Arial" charset="0"/>
              </a:rPr>
              <a:t>Önismeretünk birtokában módunk van viselkedésünk ellenőrzésére és</a:t>
            </a:r>
          </a:p>
          <a:p>
            <a:pPr>
              <a:defRPr/>
            </a:pPr>
            <a:r>
              <a:rPr lang="hu-HU" b="1" dirty="0" smtClean="0">
                <a:solidFill>
                  <a:srgbClr val="0070C0"/>
                </a:solidFill>
                <a:latin typeface="Arial" charset="0"/>
              </a:rPr>
              <a:t>     megváltoztatására.</a:t>
            </a:r>
            <a:endParaRPr lang="hu-HU" b="1" dirty="0">
              <a:solidFill>
                <a:srgbClr val="0070C0"/>
              </a:solidFill>
              <a:latin typeface="Arial" charset="0"/>
            </a:endParaRPr>
          </a:p>
          <a:p>
            <a:pPr>
              <a:defRPr/>
            </a:pPr>
            <a:endParaRPr lang="hu-HU" b="1" dirty="0">
              <a:solidFill>
                <a:srgbClr val="0070C0"/>
              </a:solidFill>
              <a:latin typeface="Arial" charset="0"/>
            </a:endParaRPr>
          </a:p>
          <a:p>
            <a:pPr marL="285750" indent="-285750">
              <a:buFont typeface="Wingdings" panose="05000000000000000000" pitchFamily="2" charset="2"/>
              <a:buChar char="Ø"/>
              <a:defRPr/>
            </a:pPr>
            <a:r>
              <a:rPr lang="hu-HU" b="1" dirty="0">
                <a:solidFill>
                  <a:srgbClr val="0070C0"/>
                </a:solidFill>
                <a:latin typeface="Arial" charset="0"/>
              </a:rPr>
              <a:t>A pszichológiai ismeretek nélkülözhetetlenek az emberekkel való </a:t>
            </a:r>
            <a:r>
              <a:rPr lang="hu-HU" b="1" dirty="0" smtClean="0">
                <a:solidFill>
                  <a:srgbClr val="0070C0"/>
                </a:solidFill>
                <a:latin typeface="Arial" charset="0"/>
              </a:rPr>
              <a:t>kapcsolatokban</a:t>
            </a:r>
            <a:r>
              <a:rPr lang="hu-HU" b="1" dirty="0">
                <a:solidFill>
                  <a:srgbClr val="0070C0"/>
                </a:solidFill>
                <a:latin typeface="Arial" charset="0"/>
              </a:rPr>
              <a:t>, az emberekkel való bánás során.</a:t>
            </a:r>
          </a:p>
          <a:p>
            <a:pPr>
              <a:defRPr/>
            </a:pPr>
            <a:endParaRPr lang="hu-HU" b="1" dirty="0">
              <a:solidFill>
                <a:srgbClr val="0070C0"/>
              </a:solidFill>
              <a:latin typeface="Arial" charset="0"/>
            </a:endParaRPr>
          </a:p>
          <a:p>
            <a:pPr marL="285750" indent="-285750">
              <a:buFont typeface="Wingdings" panose="05000000000000000000" pitchFamily="2" charset="2"/>
              <a:buChar char="Ø"/>
              <a:defRPr/>
            </a:pPr>
            <a:r>
              <a:rPr lang="hu-HU" b="1" u="sng" dirty="0">
                <a:solidFill>
                  <a:srgbClr val="0070C0"/>
                </a:solidFill>
                <a:latin typeface="Arial" charset="0"/>
              </a:rPr>
              <a:t>A pszichológia jellemző </a:t>
            </a:r>
            <a:r>
              <a:rPr lang="hu-HU" b="1" u="sng" dirty="0" smtClean="0">
                <a:solidFill>
                  <a:srgbClr val="0070C0"/>
                </a:solidFill>
                <a:latin typeface="Arial" charset="0"/>
              </a:rPr>
              <a:t>módszerei:</a:t>
            </a:r>
          </a:p>
          <a:p>
            <a:pPr marL="285750" indent="-285750">
              <a:buFont typeface="Wingdings" panose="05000000000000000000" pitchFamily="2" charset="2"/>
              <a:buChar char="Ø"/>
              <a:defRPr/>
            </a:pPr>
            <a:endParaRPr lang="hu-HU" b="1" dirty="0">
              <a:solidFill>
                <a:srgbClr val="0070C0"/>
              </a:solidFill>
              <a:latin typeface="Arial" charset="0"/>
            </a:endParaRPr>
          </a:p>
          <a:p>
            <a:pPr marL="742950" lvl="1" indent="-285750">
              <a:buFont typeface="Arial" panose="020B0604020202020204" pitchFamily="34" charset="0"/>
              <a:buChar char="•"/>
              <a:defRPr/>
            </a:pPr>
            <a:r>
              <a:rPr lang="hu-HU" b="1" dirty="0" smtClean="0">
                <a:solidFill>
                  <a:srgbClr val="0070C0"/>
                </a:solidFill>
                <a:latin typeface="Arial" charset="0"/>
              </a:rPr>
              <a:t>Megfigyelés- </a:t>
            </a:r>
            <a:r>
              <a:rPr lang="hu-HU" b="1" dirty="0">
                <a:solidFill>
                  <a:srgbClr val="0070C0"/>
                </a:solidFill>
                <a:latin typeface="Arial" charset="0"/>
              </a:rPr>
              <a:t>Önmegfigyelés- Mások    megfigyelése- kísérlet </a:t>
            </a:r>
            <a:endParaRPr lang="hu-HU" b="1" dirty="0" smtClean="0">
              <a:solidFill>
                <a:srgbClr val="0070C0"/>
              </a:solidFill>
              <a:latin typeface="Arial" charset="0"/>
            </a:endParaRPr>
          </a:p>
          <a:p>
            <a:pPr marL="742950" lvl="1" indent="-285750">
              <a:buFont typeface="Arial" panose="020B0604020202020204" pitchFamily="34" charset="0"/>
              <a:buChar char="•"/>
              <a:defRPr/>
            </a:pPr>
            <a:endParaRPr lang="hu-HU" b="1" dirty="0">
              <a:solidFill>
                <a:srgbClr val="0070C0"/>
              </a:solidFill>
              <a:latin typeface="Arial" charset="0"/>
            </a:endParaRPr>
          </a:p>
          <a:p>
            <a:pPr marL="742950" lvl="1" indent="-285750">
              <a:buFont typeface="Arial" panose="020B0604020202020204" pitchFamily="34" charset="0"/>
              <a:buChar char="•"/>
              <a:defRPr/>
            </a:pPr>
            <a:r>
              <a:rPr lang="hu-HU" b="1" dirty="0" smtClean="0">
                <a:solidFill>
                  <a:srgbClr val="0070C0"/>
                </a:solidFill>
                <a:latin typeface="Arial" charset="0"/>
              </a:rPr>
              <a:t>Kikérdezés</a:t>
            </a:r>
            <a:r>
              <a:rPr lang="hu-HU" b="1" dirty="0">
                <a:solidFill>
                  <a:srgbClr val="0070C0"/>
                </a:solidFill>
                <a:latin typeface="Arial" charset="0"/>
              </a:rPr>
              <a:t>, Beszélgetés, Tesztek</a:t>
            </a:r>
            <a:endParaRPr lang="hu-HU" dirty="0">
              <a:solidFill>
                <a:srgbClr val="0070C0"/>
              </a:solidFill>
            </a:endParaRPr>
          </a:p>
        </p:txBody>
      </p:sp>
    </p:spTree>
    <p:extLst>
      <p:ext uri="{BB962C8B-B14F-4D97-AF65-F5344CB8AC3E}">
        <p14:creationId xmlns:p14="http://schemas.microsoft.com/office/powerpoint/2010/main" val="648129819"/>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p:cNvSpPr>
            <a:spLocks noGrp="1"/>
          </p:cNvSpPr>
          <p:nvPr>
            <p:ph type="title"/>
          </p:nvPr>
        </p:nvSpPr>
        <p:spPr>
          <a:xfrm>
            <a:off x="403362" y="153092"/>
            <a:ext cx="8104533" cy="695047"/>
          </a:xfrm>
        </p:spPr>
        <p:txBody>
          <a:bodyPr>
            <a:noAutofit/>
          </a:bodyPr>
          <a:lstStyle/>
          <a:p>
            <a:pPr algn="ctr"/>
            <a:r>
              <a:rPr lang="hu-HU" sz="2500" b="1" i="1" dirty="0" smtClean="0">
                <a:solidFill>
                  <a:srgbClr val="0070C0"/>
                </a:solidFill>
                <a:latin typeface="Arial" panose="020B0604020202020204" pitchFamily="34" charset="0"/>
                <a:cs typeface="Arial" panose="020B0604020202020204" pitchFamily="34" charset="0"/>
              </a:rPr>
              <a:t>A tanulás megismerő tevékenységének módja, jellemzői (I/2. tétel) </a:t>
            </a:r>
            <a:endParaRPr lang="hu-HU" sz="2500" b="1" i="1" dirty="0">
              <a:latin typeface="Arial" panose="020B0604020202020204" pitchFamily="34" charset="0"/>
              <a:cs typeface="Arial" panose="020B0604020202020204" pitchFamily="34" charset="0"/>
            </a:endParaRPr>
          </a:p>
        </p:txBody>
      </p:sp>
      <p:sp>
        <p:nvSpPr>
          <p:cNvPr id="3" name="Tartalom helye 2"/>
          <p:cNvSpPr>
            <a:spLocks noGrp="1"/>
          </p:cNvSpPr>
          <p:nvPr>
            <p:ph idx="1"/>
          </p:nvPr>
        </p:nvSpPr>
        <p:spPr>
          <a:xfrm>
            <a:off x="479370" y="1184505"/>
            <a:ext cx="8002493" cy="5550676"/>
          </a:xfrm>
        </p:spPr>
        <p:txBody>
          <a:bodyPr>
            <a:normAutofit/>
          </a:bodyPr>
          <a:lstStyle/>
          <a:p>
            <a:pPr marL="0" indent="0">
              <a:buNone/>
              <a:defRPr/>
            </a:pPr>
            <a:r>
              <a:rPr lang="hu-HU" sz="1900" dirty="0" smtClean="0">
                <a:solidFill>
                  <a:srgbClr val="0070C0"/>
                </a:solidFill>
                <a:latin typeface="Arial" panose="020B0604020202020204" pitchFamily="34" charset="0"/>
                <a:cs typeface="Arial" panose="020B0604020202020204" pitchFamily="34" charset="0"/>
              </a:rPr>
              <a:t>A </a:t>
            </a:r>
            <a:r>
              <a:rPr lang="hu-HU" sz="1900" b="1" dirty="0">
                <a:solidFill>
                  <a:srgbClr val="0070C0"/>
                </a:solidFill>
                <a:latin typeface="Arial" panose="020B0604020202020204" pitchFamily="34" charset="0"/>
                <a:cs typeface="Arial" panose="020B0604020202020204" pitchFamily="34" charset="0"/>
              </a:rPr>
              <a:t>tanulási folyamat teljes </a:t>
            </a:r>
            <a:r>
              <a:rPr lang="hu-HU" sz="1900" b="1" dirty="0" smtClean="0">
                <a:solidFill>
                  <a:srgbClr val="0070C0"/>
                </a:solidFill>
                <a:latin typeface="Arial" panose="020B0604020202020204" pitchFamily="34" charset="0"/>
                <a:cs typeface="Arial" panose="020B0604020202020204" pitchFamily="34" charset="0"/>
              </a:rPr>
              <a:t>láncolatában</a:t>
            </a:r>
            <a:r>
              <a:rPr lang="hu-HU" sz="1900" dirty="0" smtClean="0">
                <a:solidFill>
                  <a:srgbClr val="0070C0"/>
                </a:solidFill>
                <a:latin typeface="Arial" panose="020B0604020202020204" pitchFamily="34" charset="0"/>
                <a:cs typeface="Arial" panose="020B0604020202020204" pitchFamily="34" charset="0"/>
              </a:rPr>
              <a:t>, </a:t>
            </a:r>
            <a:r>
              <a:rPr lang="hu-HU" sz="1900" b="1" dirty="0">
                <a:solidFill>
                  <a:srgbClr val="0070C0"/>
                </a:solidFill>
                <a:latin typeface="Arial" panose="020B0604020202020204" pitchFamily="34" charset="0"/>
                <a:cs typeface="Arial" panose="020B0604020202020204" pitchFamily="34" charset="0"/>
              </a:rPr>
              <a:t>a megismerés</a:t>
            </a:r>
            <a:r>
              <a:rPr lang="hu-HU" sz="1900" dirty="0">
                <a:solidFill>
                  <a:srgbClr val="0070C0"/>
                </a:solidFill>
                <a:latin typeface="Arial" panose="020B0604020202020204" pitchFamily="34" charset="0"/>
                <a:cs typeface="Arial" panose="020B0604020202020204" pitchFamily="34" charset="0"/>
              </a:rPr>
              <a:t> (tananyag-feldolgozás) </a:t>
            </a:r>
            <a:r>
              <a:rPr lang="hu-HU" sz="1900" b="1" dirty="0">
                <a:solidFill>
                  <a:srgbClr val="0070C0"/>
                </a:solidFill>
                <a:latin typeface="Arial" panose="020B0604020202020204" pitchFamily="34" charset="0"/>
                <a:cs typeface="Arial" panose="020B0604020202020204" pitchFamily="34" charset="0"/>
              </a:rPr>
              <a:t>folyamatának pszichikus </a:t>
            </a:r>
            <a:r>
              <a:rPr lang="hu-HU" sz="1900" b="1" dirty="0" smtClean="0">
                <a:solidFill>
                  <a:srgbClr val="0070C0"/>
                </a:solidFill>
                <a:latin typeface="Arial" panose="020B0604020202020204" pitchFamily="34" charset="0"/>
                <a:cs typeface="Arial" panose="020B0604020202020204" pitchFamily="34" charset="0"/>
              </a:rPr>
              <a:t>elemei, jellemzői:</a:t>
            </a:r>
            <a:endParaRPr lang="hu-HU" sz="1800" b="1" dirty="0">
              <a:solidFill>
                <a:srgbClr val="0070C0"/>
              </a:solidFill>
              <a:latin typeface="Arial" charset="0"/>
            </a:endParaRPr>
          </a:p>
          <a:p>
            <a:pPr>
              <a:buFontTx/>
              <a:buChar char="-"/>
              <a:defRPr/>
            </a:pPr>
            <a:r>
              <a:rPr lang="hu-HU" sz="1800" dirty="0" smtClean="0">
                <a:solidFill>
                  <a:srgbClr val="0070C0"/>
                </a:solidFill>
                <a:latin typeface="Arial" charset="0"/>
              </a:rPr>
              <a:t>a </a:t>
            </a:r>
            <a:r>
              <a:rPr lang="hu-HU" sz="1800" dirty="0">
                <a:solidFill>
                  <a:srgbClr val="0070C0"/>
                </a:solidFill>
                <a:latin typeface="Arial" charset="0"/>
              </a:rPr>
              <a:t>feldolgozandó ismeretek előkészítése (</a:t>
            </a:r>
            <a:r>
              <a:rPr lang="hu-HU" sz="1800" dirty="0" smtClean="0">
                <a:solidFill>
                  <a:srgbClr val="0070C0"/>
                </a:solidFill>
                <a:latin typeface="Arial" charset="0"/>
              </a:rPr>
              <a:t>taneszközök szerepe)</a:t>
            </a:r>
            <a:endParaRPr lang="hu-HU" sz="1800" dirty="0">
              <a:solidFill>
                <a:srgbClr val="0070C0"/>
              </a:solidFill>
              <a:latin typeface="Arial" charset="0"/>
            </a:endParaRPr>
          </a:p>
          <a:p>
            <a:pPr>
              <a:buFontTx/>
              <a:buChar char="-"/>
              <a:defRPr/>
            </a:pPr>
            <a:r>
              <a:rPr lang="hu-HU" sz="1800" dirty="0" smtClean="0">
                <a:solidFill>
                  <a:srgbClr val="0070C0"/>
                </a:solidFill>
                <a:latin typeface="Arial" charset="0"/>
              </a:rPr>
              <a:t>a </a:t>
            </a:r>
            <a:r>
              <a:rPr lang="hu-HU" sz="1800" dirty="0">
                <a:solidFill>
                  <a:srgbClr val="0070C0"/>
                </a:solidFill>
                <a:latin typeface="Arial" charset="0"/>
              </a:rPr>
              <a:t>tanulók figyelmének felkeltése/lekötése</a:t>
            </a:r>
          </a:p>
          <a:p>
            <a:pPr>
              <a:buFontTx/>
              <a:buChar char="-"/>
              <a:defRPr/>
            </a:pPr>
            <a:r>
              <a:rPr lang="hu-HU" sz="1800" dirty="0">
                <a:solidFill>
                  <a:srgbClr val="0070C0"/>
                </a:solidFill>
                <a:latin typeface="Arial" charset="0"/>
              </a:rPr>
              <a:t> gyakorlati </a:t>
            </a:r>
            <a:r>
              <a:rPr lang="hu-HU" sz="1800" dirty="0" smtClean="0">
                <a:solidFill>
                  <a:srgbClr val="0070C0"/>
                </a:solidFill>
                <a:latin typeface="Arial" charset="0"/>
              </a:rPr>
              <a:t>feladatok kiadása, </a:t>
            </a:r>
            <a:r>
              <a:rPr lang="hu-HU" sz="1800" dirty="0">
                <a:solidFill>
                  <a:srgbClr val="0070C0"/>
                </a:solidFill>
                <a:latin typeface="Arial" charset="0"/>
              </a:rPr>
              <a:t>problémamegoldó </a:t>
            </a:r>
            <a:r>
              <a:rPr lang="hu-HU" sz="1800" dirty="0" smtClean="0">
                <a:solidFill>
                  <a:srgbClr val="0070C0"/>
                </a:solidFill>
                <a:latin typeface="Arial" charset="0"/>
              </a:rPr>
              <a:t>gondolkodás fejlesztése</a:t>
            </a:r>
            <a:endParaRPr lang="hu-HU" sz="1800" b="1" dirty="0">
              <a:solidFill>
                <a:srgbClr val="0070C0"/>
              </a:solidFill>
              <a:latin typeface="Arial" charset="0"/>
            </a:endParaRPr>
          </a:p>
          <a:p>
            <a:pPr marL="0" indent="0">
              <a:buNone/>
              <a:defRPr/>
            </a:pPr>
            <a:endParaRPr lang="hu-HU" sz="1800" b="1" dirty="0" smtClean="0">
              <a:solidFill>
                <a:srgbClr val="0070C0"/>
              </a:solidFill>
              <a:latin typeface="Arial" charset="0"/>
            </a:endParaRPr>
          </a:p>
          <a:p>
            <a:pPr marL="0" indent="0">
              <a:buNone/>
              <a:defRPr/>
            </a:pPr>
            <a:r>
              <a:rPr lang="hu-HU" sz="1800" b="1" dirty="0" smtClean="0">
                <a:solidFill>
                  <a:srgbClr val="0070C0"/>
                </a:solidFill>
                <a:latin typeface="Arial" charset="0"/>
              </a:rPr>
              <a:t>A tanulást befolyásoló lelki jelenségek, </a:t>
            </a:r>
            <a:r>
              <a:rPr lang="hu-HU" sz="1800" dirty="0" smtClean="0">
                <a:solidFill>
                  <a:srgbClr val="0070C0"/>
                </a:solidFill>
                <a:latin typeface="Arial" charset="0"/>
              </a:rPr>
              <a:t>(amelyek a megismerő folyamatok mögött húzódnak</a:t>
            </a:r>
            <a:r>
              <a:rPr lang="hu-HU" sz="1800" b="1" dirty="0" smtClean="0">
                <a:solidFill>
                  <a:srgbClr val="0070C0"/>
                </a:solidFill>
                <a:latin typeface="Arial" charset="0"/>
              </a:rPr>
              <a:t>):</a:t>
            </a:r>
          </a:p>
        </p:txBody>
      </p:sp>
      <p:graphicFrame>
        <p:nvGraphicFramePr>
          <p:cNvPr id="5" name="Diagram 4"/>
          <p:cNvGraphicFramePr/>
          <p:nvPr>
            <p:extLst>
              <p:ext uri="{D42A27DB-BD31-4B8C-83A1-F6EECF244321}">
                <p14:modId xmlns:p14="http://schemas.microsoft.com/office/powerpoint/2010/main" val="793751222"/>
              </p:ext>
            </p:extLst>
          </p:nvPr>
        </p:nvGraphicFramePr>
        <p:xfrm>
          <a:off x="1252179" y="4220101"/>
          <a:ext cx="6536373" cy="113075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6" name="Jobb oldali kapcsos zárójel 5"/>
          <p:cNvSpPr/>
          <p:nvPr/>
        </p:nvSpPr>
        <p:spPr>
          <a:xfrm rot="16200000" flipH="1">
            <a:off x="4228439" y="3560656"/>
            <a:ext cx="302260" cy="3958590"/>
          </a:xfrm>
          <a:prstGeom prst="rightBrace">
            <a:avLst/>
          </a:prstGeom>
          <a:ln w="28575"/>
        </p:spPr>
        <p:style>
          <a:lnRef idx="1">
            <a:schemeClr val="accent1"/>
          </a:lnRef>
          <a:fillRef idx="0">
            <a:schemeClr val="accent1"/>
          </a:fillRef>
          <a:effectRef idx="0">
            <a:schemeClr val="accent1"/>
          </a:effectRef>
          <a:fontRef idx="minor">
            <a:schemeClr val="tx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hu-HU"/>
          </a:p>
        </p:txBody>
      </p:sp>
      <p:graphicFrame>
        <p:nvGraphicFramePr>
          <p:cNvPr id="7" name="Diagram 6"/>
          <p:cNvGraphicFramePr/>
          <p:nvPr>
            <p:extLst>
              <p:ext uri="{D42A27DB-BD31-4B8C-83A1-F6EECF244321}">
                <p14:modId xmlns:p14="http://schemas.microsoft.com/office/powerpoint/2010/main" val="1365746136"/>
              </p:ext>
            </p:extLst>
          </p:nvPr>
        </p:nvGraphicFramePr>
        <p:xfrm>
          <a:off x="3188938" y="5931837"/>
          <a:ext cx="2596515" cy="457200"/>
        </p:xfrm>
        <a:graphic>
          <a:graphicData uri="http://schemas.openxmlformats.org/drawingml/2006/diagram">
            <dgm:relIds xmlns:dgm="http://schemas.openxmlformats.org/drawingml/2006/diagram" xmlns:r="http://schemas.openxmlformats.org/officeDocument/2006/relationships" r:dm="rId8" r:lo="rId9" r:qs="rId10" r:cs="rId11"/>
          </a:graphicData>
        </a:graphic>
      </p:graphicFrame>
    </p:spTree>
    <p:extLst>
      <p:ext uri="{BB962C8B-B14F-4D97-AF65-F5344CB8AC3E}">
        <p14:creationId xmlns:p14="http://schemas.microsoft.com/office/powerpoint/2010/main" val="586977585"/>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p:cNvSpPr>
            <a:spLocks noGrp="1"/>
          </p:cNvSpPr>
          <p:nvPr>
            <p:ph type="title"/>
          </p:nvPr>
        </p:nvSpPr>
        <p:spPr>
          <a:xfrm>
            <a:off x="628650" y="365126"/>
            <a:ext cx="7886700" cy="516617"/>
          </a:xfrm>
        </p:spPr>
        <p:txBody>
          <a:bodyPr>
            <a:normAutofit/>
          </a:bodyPr>
          <a:lstStyle/>
          <a:p>
            <a:pPr algn="ctr"/>
            <a:r>
              <a:rPr lang="hu-HU" sz="2800" b="1" i="1" dirty="0" smtClean="0">
                <a:solidFill>
                  <a:srgbClr val="0070C0"/>
                </a:solidFill>
                <a:latin typeface="Arial" panose="020B0604020202020204" pitchFamily="34" charset="0"/>
                <a:cs typeface="Arial" panose="020B0604020202020204" pitchFamily="34" charset="0"/>
              </a:rPr>
              <a:t>Érzékelés- </a:t>
            </a:r>
            <a:r>
              <a:rPr lang="hu-HU" sz="2800" i="1" dirty="0" smtClean="0">
                <a:solidFill>
                  <a:srgbClr val="0070C0"/>
                </a:solidFill>
                <a:latin typeface="Arial" panose="020B0604020202020204" pitchFamily="34" charset="0"/>
                <a:cs typeface="Arial" panose="020B0604020202020204" pitchFamily="34" charset="0"/>
              </a:rPr>
              <a:t>észlelé</a:t>
            </a:r>
            <a:r>
              <a:rPr lang="hu-HU" sz="2800" i="1" dirty="0">
                <a:solidFill>
                  <a:srgbClr val="0070C0"/>
                </a:solidFill>
                <a:latin typeface="Arial" panose="020B0604020202020204" pitchFamily="34" charset="0"/>
                <a:cs typeface="Arial" panose="020B0604020202020204" pitchFamily="34" charset="0"/>
              </a:rPr>
              <a:t>s</a:t>
            </a:r>
            <a:endParaRPr lang="hu-HU" sz="2800" b="1" i="1" dirty="0">
              <a:solidFill>
                <a:srgbClr val="0070C0"/>
              </a:solidFill>
              <a:latin typeface="Arial" panose="020B0604020202020204" pitchFamily="34" charset="0"/>
              <a:cs typeface="Arial" panose="020B0604020202020204" pitchFamily="34" charset="0"/>
            </a:endParaRPr>
          </a:p>
        </p:txBody>
      </p:sp>
      <p:sp>
        <p:nvSpPr>
          <p:cNvPr id="3" name="Tartalom helye 2"/>
          <p:cNvSpPr>
            <a:spLocks noGrp="1"/>
          </p:cNvSpPr>
          <p:nvPr>
            <p:ph idx="1"/>
          </p:nvPr>
        </p:nvSpPr>
        <p:spPr>
          <a:xfrm>
            <a:off x="563336" y="1025525"/>
            <a:ext cx="7886700" cy="4351338"/>
          </a:xfrm>
        </p:spPr>
        <p:txBody>
          <a:bodyPr>
            <a:normAutofit/>
          </a:bodyPr>
          <a:lstStyle/>
          <a:p>
            <a:pPr marL="0" indent="0">
              <a:buNone/>
            </a:pPr>
            <a:r>
              <a:rPr lang="hu-HU" sz="1800" b="1" dirty="0" smtClean="0">
                <a:solidFill>
                  <a:srgbClr val="0070C0"/>
                </a:solidFill>
                <a:latin typeface="Arial" panose="020B0604020202020204" pitchFamily="34" charset="0"/>
                <a:cs typeface="Arial" panose="020B0604020202020204" pitchFamily="34" charset="0"/>
              </a:rPr>
              <a:t>Az érzékelés és az észlelés két, szorosan egymásra épülő folyamat</a:t>
            </a:r>
            <a:endParaRPr lang="hu-HU" sz="1800" b="1" dirty="0">
              <a:solidFill>
                <a:srgbClr val="0070C0"/>
              </a:solidFill>
              <a:latin typeface="Arial" panose="020B0604020202020204" pitchFamily="34" charset="0"/>
              <a:cs typeface="Arial" panose="020B0604020202020204" pitchFamily="34" charset="0"/>
            </a:endParaRPr>
          </a:p>
        </p:txBody>
      </p:sp>
      <p:sp>
        <p:nvSpPr>
          <p:cNvPr id="4" name="Szövegdoboz 15"/>
          <p:cNvSpPr txBox="1">
            <a:spLocks noChangeArrowheads="1"/>
          </p:cNvSpPr>
          <p:nvPr/>
        </p:nvSpPr>
        <p:spPr bwMode="auto">
          <a:xfrm>
            <a:off x="745672" y="1571626"/>
            <a:ext cx="7353295"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hu-HU" altLang="hu-HU" sz="1800" b="1" i="1" dirty="0">
                <a:solidFill>
                  <a:srgbClr val="C00000"/>
                </a:solidFill>
              </a:rPr>
              <a:t>Az érzékelés és észlelés, mint a megismerés alapja, befolyásolja</a:t>
            </a:r>
          </a:p>
          <a:p>
            <a:pPr eaLnBrk="1" hangingPunct="1">
              <a:spcBef>
                <a:spcPct val="0"/>
              </a:spcBef>
              <a:buFontTx/>
              <a:buNone/>
            </a:pPr>
            <a:r>
              <a:rPr lang="hu-HU" altLang="hu-HU" sz="1800" b="1" i="1" dirty="0">
                <a:solidFill>
                  <a:srgbClr val="C00000"/>
                </a:solidFill>
              </a:rPr>
              <a:t>gondolkodásunkat, viselkedésünket, személyiségünk alakulását</a:t>
            </a:r>
            <a:r>
              <a:rPr lang="hu-HU" altLang="hu-HU" sz="1800" dirty="0">
                <a:solidFill>
                  <a:schemeClr val="tx2"/>
                </a:solidFill>
              </a:rPr>
              <a:t>. </a:t>
            </a:r>
          </a:p>
        </p:txBody>
      </p:sp>
      <p:pic>
        <p:nvPicPr>
          <p:cNvPr id="5" name="Kép 4" descr="insights2"/>
          <p:cNvPicPr/>
          <p:nvPr/>
        </p:nvPicPr>
        <p:blipFill>
          <a:blip r:embed="rId3">
            <a:extLst>
              <a:ext uri="{28A0092B-C50C-407E-A947-70E740481C1C}">
                <a14:useLocalDpi xmlns:a14="http://schemas.microsoft.com/office/drawing/2010/main" val="0"/>
              </a:ext>
            </a:extLst>
          </a:blip>
          <a:srcRect/>
          <a:stretch>
            <a:fillRect/>
          </a:stretch>
        </p:blipFill>
        <p:spPr bwMode="auto">
          <a:xfrm>
            <a:off x="4985430" y="4570820"/>
            <a:ext cx="1622425" cy="1243330"/>
          </a:xfrm>
          <a:prstGeom prst="rect">
            <a:avLst/>
          </a:prstGeom>
          <a:noFill/>
        </p:spPr>
      </p:pic>
      <p:sp>
        <p:nvSpPr>
          <p:cNvPr id="7" name="Szövegdoboz 6"/>
          <p:cNvSpPr txBox="1"/>
          <p:nvPr/>
        </p:nvSpPr>
        <p:spPr>
          <a:xfrm>
            <a:off x="751114" y="2383971"/>
            <a:ext cx="6465231" cy="1200329"/>
          </a:xfrm>
          <a:prstGeom prst="rect">
            <a:avLst/>
          </a:prstGeom>
          <a:noFill/>
        </p:spPr>
        <p:txBody>
          <a:bodyPr wrap="none" rtlCol="0">
            <a:spAutoFit/>
          </a:bodyPr>
          <a:lstStyle/>
          <a:p>
            <a:r>
              <a:rPr lang="hu-HU" altLang="hu-HU" b="1" dirty="0">
                <a:solidFill>
                  <a:srgbClr val="0070C0"/>
                </a:solidFill>
              </a:rPr>
              <a:t>Az érzékszerveink az ingerek erősségének a különbségét </a:t>
            </a:r>
            <a:r>
              <a:rPr lang="hu-HU" altLang="hu-HU" b="1" dirty="0" smtClean="0">
                <a:solidFill>
                  <a:srgbClr val="0070C0"/>
                </a:solidFill>
              </a:rPr>
              <a:t>érzékelik.</a:t>
            </a:r>
          </a:p>
          <a:p>
            <a:r>
              <a:rPr lang="hu-HU" b="1" dirty="0" smtClean="0">
                <a:solidFill>
                  <a:srgbClr val="0070C0"/>
                </a:solidFill>
              </a:rPr>
              <a:t>Folyamata</a:t>
            </a:r>
            <a:r>
              <a:rPr lang="hu-HU" b="1" dirty="0" smtClean="0">
                <a:solidFill>
                  <a:schemeClr val="tx2"/>
                </a:solidFill>
              </a:rPr>
              <a:t>:</a:t>
            </a:r>
            <a:r>
              <a:rPr lang="hu-HU" altLang="hu-HU" b="1" dirty="0" smtClean="0">
                <a:solidFill>
                  <a:srgbClr val="FF0000"/>
                </a:solidFill>
              </a:rPr>
              <a:t> </a:t>
            </a:r>
            <a:r>
              <a:rPr lang="hu-HU" altLang="hu-HU" b="1" dirty="0" smtClean="0">
                <a:solidFill>
                  <a:srgbClr val="C00000"/>
                </a:solidFill>
              </a:rPr>
              <a:t>inger/ingerület </a:t>
            </a:r>
            <a:r>
              <a:rPr lang="hu-HU" altLang="hu-HU" b="1" dirty="0">
                <a:solidFill>
                  <a:srgbClr val="C00000"/>
                </a:solidFill>
              </a:rPr>
              <a:t>→ érzékszerv → idegpálya → </a:t>
            </a:r>
            <a:r>
              <a:rPr lang="hu-HU" altLang="hu-HU" b="1" dirty="0" smtClean="0">
                <a:solidFill>
                  <a:srgbClr val="C00000"/>
                </a:solidFill>
              </a:rPr>
              <a:t>agykéreg</a:t>
            </a:r>
          </a:p>
          <a:p>
            <a:endParaRPr lang="hu-HU" b="1" dirty="0">
              <a:solidFill>
                <a:srgbClr val="FF0000"/>
              </a:solidFill>
            </a:endParaRPr>
          </a:p>
          <a:p>
            <a:r>
              <a:rPr lang="hu-HU" b="1" dirty="0" smtClean="0">
                <a:solidFill>
                  <a:srgbClr val="0070C0"/>
                </a:solidFill>
              </a:rPr>
              <a:t>Az ingerek fajtái: </a:t>
            </a:r>
            <a:r>
              <a:rPr lang="hu-HU" b="1" dirty="0" smtClean="0">
                <a:solidFill>
                  <a:srgbClr val="C00000"/>
                </a:solidFill>
              </a:rPr>
              <a:t>mechanikus </a:t>
            </a:r>
            <a:r>
              <a:rPr lang="hu-HU" altLang="hu-HU" b="1" dirty="0" smtClean="0">
                <a:solidFill>
                  <a:srgbClr val="C00000"/>
                </a:solidFill>
              </a:rPr>
              <a:t>→ fény → hő → kémiai ingerek</a:t>
            </a:r>
            <a:endParaRPr lang="hu-HU" b="1" dirty="0" smtClean="0">
              <a:solidFill>
                <a:srgbClr val="C00000"/>
              </a:solidFill>
            </a:endParaRPr>
          </a:p>
        </p:txBody>
      </p:sp>
      <p:sp>
        <p:nvSpPr>
          <p:cNvPr id="8" name="Szövegdoboz 7"/>
          <p:cNvSpPr txBox="1"/>
          <p:nvPr/>
        </p:nvSpPr>
        <p:spPr>
          <a:xfrm>
            <a:off x="702128" y="3804557"/>
            <a:ext cx="7576457" cy="2308324"/>
          </a:xfrm>
          <a:prstGeom prst="rect">
            <a:avLst/>
          </a:prstGeom>
          <a:noFill/>
        </p:spPr>
        <p:txBody>
          <a:bodyPr wrap="square" rtlCol="0">
            <a:spAutoFit/>
          </a:bodyPr>
          <a:lstStyle/>
          <a:p>
            <a:pPr>
              <a:spcBef>
                <a:spcPct val="0"/>
              </a:spcBef>
            </a:pPr>
            <a:r>
              <a:rPr lang="hu-HU" altLang="hu-HU" b="1" dirty="0">
                <a:solidFill>
                  <a:srgbClr val="0070C0"/>
                </a:solidFill>
                <a:latin typeface="Arial" panose="020B0604020202020204" pitchFamily="34" charset="0"/>
                <a:cs typeface="Arial" panose="020B0604020202020204" pitchFamily="34" charset="0"/>
              </a:rPr>
              <a:t>Az érzékszerveink az ingerek erősségének a különbségét érzékelik</a:t>
            </a:r>
            <a:r>
              <a:rPr lang="hu-HU" altLang="hu-HU" b="1" dirty="0" smtClean="0">
                <a:solidFill>
                  <a:srgbClr val="0070C0"/>
                </a:solidFill>
                <a:latin typeface="Arial" panose="020B0604020202020204" pitchFamily="34" charset="0"/>
                <a:cs typeface="Arial" panose="020B0604020202020204" pitchFamily="34" charset="0"/>
              </a:rPr>
              <a:t>.</a:t>
            </a:r>
          </a:p>
          <a:p>
            <a:pPr>
              <a:spcBef>
                <a:spcPct val="0"/>
              </a:spcBef>
            </a:pPr>
            <a:r>
              <a:rPr lang="hu-HU" altLang="hu-HU" b="1" dirty="0" smtClean="0">
                <a:solidFill>
                  <a:srgbClr val="0070C0"/>
                </a:solidFill>
                <a:latin typeface="Arial" panose="020B0604020202020204" pitchFamily="34" charset="0"/>
                <a:cs typeface="Arial" panose="020B0604020202020204" pitchFamily="34" charset="0"/>
              </a:rPr>
              <a:t>Alapfogalmai</a:t>
            </a:r>
            <a:r>
              <a:rPr lang="hu-HU" altLang="hu-HU" b="1" dirty="0" smtClean="0">
                <a:solidFill>
                  <a:schemeClr val="tx2"/>
                </a:solidFill>
                <a:latin typeface="Arial" panose="020B0604020202020204" pitchFamily="34" charset="0"/>
                <a:cs typeface="Arial" panose="020B0604020202020204" pitchFamily="34" charset="0"/>
              </a:rPr>
              <a:t>:</a:t>
            </a:r>
          </a:p>
          <a:p>
            <a:pPr>
              <a:spcBef>
                <a:spcPct val="0"/>
              </a:spcBef>
            </a:pPr>
            <a:endParaRPr lang="hu-HU" altLang="hu-HU" b="1" dirty="0">
              <a:solidFill>
                <a:schemeClr val="tx2"/>
              </a:solidFill>
            </a:endParaRPr>
          </a:p>
          <a:p>
            <a:pPr marL="1200150" lvl="2" indent="-285750">
              <a:spcBef>
                <a:spcPct val="0"/>
              </a:spcBef>
              <a:buFont typeface="Wingdings" panose="05000000000000000000" pitchFamily="2" charset="2"/>
              <a:buChar char="Ø"/>
            </a:pPr>
            <a:r>
              <a:rPr lang="hu-HU" altLang="hu-HU" b="1" dirty="0" smtClean="0">
                <a:solidFill>
                  <a:srgbClr val="C00000"/>
                </a:solidFill>
                <a:latin typeface="Arial" panose="020B0604020202020204" pitchFamily="34" charset="0"/>
                <a:cs typeface="Arial" panose="020B0604020202020204" pitchFamily="34" charset="0"/>
              </a:rPr>
              <a:t>érzékelési </a:t>
            </a:r>
            <a:r>
              <a:rPr lang="hu-HU" altLang="hu-HU" b="1" dirty="0">
                <a:solidFill>
                  <a:srgbClr val="C00000"/>
                </a:solidFill>
                <a:latin typeface="Arial" panose="020B0604020202020204" pitchFamily="34" charset="0"/>
                <a:cs typeface="Arial" panose="020B0604020202020204" pitchFamily="34" charset="0"/>
              </a:rPr>
              <a:t>küszöb;</a:t>
            </a:r>
          </a:p>
          <a:p>
            <a:pPr marL="1200150" lvl="2" indent="-285750">
              <a:spcBef>
                <a:spcPct val="0"/>
              </a:spcBef>
              <a:buFont typeface="Wingdings" panose="05000000000000000000" pitchFamily="2" charset="2"/>
              <a:buChar char="Ø"/>
            </a:pPr>
            <a:r>
              <a:rPr lang="hu-HU" altLang="hu-HU" b="1" dirty="0" smtClean="0">
                <a:solidFill>
                  <a:srgbClr val="C00000"/>
                </a:solidFill>
                <a:latin typeface="Arial" panose="020B0604020202020204" pitchFamily="34" charset="0"/>
                <a:cs typeface="Arial" panose="020B0604020202020204" pitchFamily="34" charset="0"/>
              </a:rPr>
              <a:t>különbségi </a:t>
            </a:r>
            <a:r>
              <a:rPr lang="hu-HU" altLang="hu-HU" b="1" dirty="0">
                <a:solidFill>
                  <a:srgbClr val="C00000"/>
                </a:solidFill>
                <a:latin typeface="Arial" panose="020B0604020202020204" pitchFamily="34" charset="0"/>
                <a:cs typeface="Arial" panose="020B0604020202020204" pitchFamily="34" charset="0"/>
              </a:rPr>
              <a:t>küszöb; </a:t>
            </a:r>
          </a:p>
          <a:p>
            <a:pPr lvl="2">
              <a:spcBef>
                <a:spcPct val="0"/>
              </a:spcBef>
              <a:buFont typeface="Wingdings" panose="05000000000000000000" pitchFamily="2" charset="2"/>
              <a:buChar char="Ø"/>
            </a:pPr>
            <a:r>
              <a:rPr lang="hu-HU" altLang="hu-HU" b="1" dirty="0">
                <a:solidFill>
                  <a:srgbClr val="C00000"/>
                </a:solidFill>
                <a:latin typeface="Arial" panose="020B0604020202020204" pitchFamily="34" charset="0"/>
                <a:cs typeface="Arial" panose="020B0604020202020204" pitchFamily="34" charset="0"/>
              </a:rPr>
              <a:t> </a:t>
            </a:r>
            <a:r>
              <a:rPr lang="hu-HU" altLang="hu-HU" b="1" dirty="0" smtClean="0">
                <a:solidFill>
                  <a:srgbClr val="C00000"/>
                </a:solidFill>
                <a:latin typeface="Arial" panose="020B0604020202020204" pitchFamily="34" charset="0"/>
                <a:cs typeface="Arial" panose="020B0604020202020204" pitchFamily="34" charset="0"/>
              </a:rPr>
              <a:t>adaptáció</a:t>
            </a:r>
            <a:r>
              <a:rPr lang="hu-HU" altLang="hu-HU" b="1" dirty="0">
                <a:solidFill>
                  <a:srgbClr val="C00000"/>
                </a:solidFill>
                <a:latin typeface="Arial" panose="020B0604020202020204" pitchFamily="34" charset="0"/>
                <a:cs typeface="Arial" panose="020B0604020202020204" pitchFamily="34" charset="0"/>
              </a:rPr>
              <a:t>.</a:t>
            </a:r>
          </a:p>
          <a:p>
            <a:pPr>
              <a:spcBef>
                <a:spcPct val="0"/>
              </a:spcBef>
            </a:pPr>
            <a:endParaRPr lang="hu-HU" altLang="hu-HU" b="1" dirty="0" smtClean="0">
              <a:solidFill>
                <a:schemeClr val="tx2"/>
              </a:solidFill>
            </a:endParaRPr>
          </a:p>
          <a:p>
            <a:pPr>
              <a:spcBef>
                <a:spcPct val="0"/>
              </a:spcBef>
            </a:pPr>
            <a:endParaRPr lang="hu-HU" altLang="hu-HU" b="1" dirty="0">
              <a:solidFill>
                <a:schemeClr val="tx2"/>
              </a:solidFill>
            </a:endParaRPr>
          </a:p>
        </p:txBody>
      </p:sp>
    </p:spTree>
    <p:extLst>
      <p:ext uri="{BB962C8B-B14F-4D97-AF65-F5344CB8AC3E}">
        <p14:creationId xmlns:p14="http://schemas.microsoft.com/office/powerpoint/2010/main" val="4227071888"/>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p:cNvSpPr>
            <a:spLocks noGrp="1"/>
          </p:cNvSpPr>
          <p:nvPr>
            <p:ph type="title"/>
          </p:nvPr>
        </p:nvSpPr>
        <p:spPr>
          <a:xfrm>
            <a:off x="628650" y="365126"/>
            <a:ext cx="7886700" cy="402317"/>
          </a:xfrm>
        </p:spPr>
        <p:txBody>
          <a:bodyPr>
            <a:noAutofit/>
          </a:bodyPr>
          <a:lstStyle/>
          <a:p>
            <a:pPr algn="ctr"/>
            <a:r>
              <a:rPr lang="hu-HU" sz="2800" i="1" dirty="0" smtClean="0">
                <a:solidFill>
                  <a:schemeClr val="accent1">
                    <a:lumMod val="75000"/>
                  </a:schemeClr>
                </a:solidFill>
                <a:latin typeface="Arial" panose="020B0604020202020204" pitchFamily="34" charset="0"/>
                <a:cs typeface="Arial" panose="020B0604020202020204" pitchFamily="34" charset="0"/>
              </a:rPr>
              <a:t>Érzékelés</a:t>
            </a:r>
            <a:r>
              <a:rPr lang="hu-HU" sz="2800" b="1" i="1" dirty="0" smtClean="0">
                <a:solidFill>
                  <a:schemeClr val="accent1">
                    <a:lumMod val="75000"/>
                  </a:schemeClr>
                </a:solidFill>
                <a:latin typeface="Arial" panose="020B0604020202020204" pitchFamily="34" charset="0"/>
                <a:cs typeface="Arial" panose="020B0604020202020204" pitchFamily="34" charset="0"/>
              </a:rPr>
              <a:t>- Észlelés</a:t>
            </a:r>
            <a:endParaRPr lang="hu-HU" sz="2800" b="1" i="1" dirty="0">
              <a:solidFill>
                <a:schemeClr val="accent1">
                  <a:lumMod val="75000"/>
                </a:schemeClr>
              </a:solidFill>
              <a:latin typeface="Arial" panose="020B0604020202020204" pitchFamily="34" charset="0"/>
              <a:cs typeface="Arial" panose="020B0604020202020204" pitchFamily="34" charset="0"/>
            </a:endParaRPr>
          </a:p>
        </p:txBody>
      </p:sp>
      <p:pic>
        <p:nvPicPr>
          <p:cNvPr id="4" name="Tartalom helye 3" descr="A Boring-féle ábra (Amer. J. Psychol., 42. 1930. 444. p.)"/>
          <p:cNvPicPr>
            <a:picLocks noGrp="1"/>
          </p:cNvPicPr>
          <p:nvPr>
            <p:ph idx="1"/>
          </p:nvPr>
        </p:nvPicPr>
        <p:blipFill>
          <a:blip r:embed="rId3" cstate="print">
            <a:extLst>
              <a:ext uri="{28A0092B-C50C-407E-A947-70E740481C1C}">
                <a14:useLocalDpi xmlns:a14="http://schemas.microsoft.com/office/drawing/2010/main" val="0"/>
              </a:ext>
            </a:extLst>
          </a:blip>
          <a:srcRect/>
          <a:stretch>
            <a:fillRect/>
          </a:stretch>
        </p:blipFill>
        <p:spPr bwMode="auto">
          <a:xfrm>
            <a:off x="7629988" y="4098495"/>
            <a:ext cx="1064029" cy="1463040"/>
          </a:xfrm>
          <a:prstGeom prst="rect">
            <a:avLst/>
          </a:prstGeom>
          <a:noFill/>
          <a:ln>
            <a:noFill/>
          </a:ln>
        </p:spPr>
      </p:pic>
      <p:sp>
        <p:nvSpPr>
          <p:cNvPr id="5" name="Text Box 17"/>
          <p:cNvSpPr txBox="1">
            <a:spLocks noChangeArrowheads="1"/>
          </p:cNvSpPr>
          <p:nvPr/>
        </p:nvSpPr>
        <p:spPr bwMode="auto">
          <a:xfrm>
            <a:off x="509360" y="1118507"/>
            <a:ext cx="5662840"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hu-HU" altLang="hu-HU" sz="1800" b="1" dirty="0">
                <a:solidFill>
                  <a:schemeClr val="accent1">
                    <a:lumMod val="75000"/>
                  </a:schemeClr>
                </a:solidFill>
              </a:rPr>
              <a:t>Észlelésnek a tárgyak és a jelenségek érzékelését követő tudati visszatükröződést </a:t>
            </a:r>
            <a:r>
              <a:rPr lang="hu-HU" altLang="hu-HU" sz="1800" b="1" dirty="0" smtClean="0">
                <a:solidFill>
                  <a:schemeClr val="accent1">
                    <a:lumMod val="75000"/>
                  </a:schemeClr>
                </a:solidFill>
              </a:rPr>
              <a:t>nevezzük</a:t>
            </a:r>
            <a:r>
              <a:rPr lang="hu-HU" altLang="hu-HU" sz="1800" b="1" dirty="0">
                <a:solidFill>
                  <a:schemeClr val="accent1">
                    <a:lumMod val="75000"/>
                  </a:schemeClr>
                </a:solidFill>
              </a:rPr>
              <a:t>.</a:t>
            </a:r>
            <a:endParaRPr lang="hu-HU" altLang="hu-HU" sz="1800" b="1" dirty="0" smtClean="0">
              <a:solidFill>
                <a:schemeClr val="accent1">
                  <a:lumMod val="75000"/>
                </a:schemeClr>
              </a:solidFill>
            </a:endParaRPr>
          </a:p>
        </p:txBody>
      </p:sp>
      <p:pic>
        <p:nvPicPr>
          <p:cNvPr id="6" name="Picture 20" descr="050625_planets_nz_bolygok"/>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649672" y="1183140"/>
            <a:ext cx="2274799" cy="17070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AutoShape 4" descr="data:image/jpeg;base64,/9j/4AAQSkZJRgABAQAAAQABAAD/2wCEAAkGBwgHBhQIBxQUFRUVGB8aFBgWGBweIBoeIBogKB4lIyIhHSghHSElHR8hIjEkJSkrLjUuHyI/OTMsNykxLisBCgoKBQUFDgUFDisZExkrKysrKysrKysrKysrKysrKysrKysrKysrKysrKysrKysrKysrKysrKysrKysrKysrK//AABEIAPUAzgMBIgACEQEDEQH/xAAcAAEBAAMAAwEAAAAAAAAAAAAACAUGBwEDBAL/xABAEAABAgQDBgIHBwIFBQEAAAABAAIDBAUGETFBByE2UXSzEjIiQlJhcbLBExQjgZGhsXKiCENT0fAzYmNz4ST/xAAUAQEAAAAAAAAAAAAAAAAAAAAA/8QAFBEBAAAAAAAAAAAAAAAAAAAAAP/aAAwDAQACEQMRAD8AzdvbTWy18TdtXC4BgmYjZeKfV9M4Md7tGu0yPMdTUo7VaPP0q+Jl88wtbGiviQnaPa52IwPMY4EaLfdkG1D7LwW7cr925svGccuTHnloHaZHdvAdxREQEREBemdm5eQlHTc45rGMBc9zjgAAk7Ny8hKPm51wZDYC57nHAABTPtR2izF3zn3OR8TJRh9FuRiEes76N0+OQdRsfaFGvLaHFlZQFkrClnmG05vd9rCHjdy3EgDQE8101cE/w60efFcjVlzCIH2LoQeci8xIZwHPANOJ03LvaAiIgIiICIiAiIgIiICIiAiIgIiIMLd1r027KQadVG+9jx5obtC0/wAjIqWbwtao2lVzT6kPfDeB6MRvMfUZgqwFhLutenXZR3U6pj3sePNDdoR9RqEHKdkO1H7PwW/cz925svGccuTHnlyccsjuy7io/vC1qjaVYdTqkPfDePLEbzH1GhXT9kO1HweC37mfu3Nl4zjlyY88uTj8DpgHcV6Z2blpCUdNzr2shsGL3OOAACTs3LyEo6bnHNYxg8T3OOAAHNTRtR2jTN3zZkpHFkow+i3IxCPWd9G6fHIG1HaNMXfOGSkC5kow+i3IxCPWd9G6fHL17MNnczeM795m/EyUYfTfq8+yz38zp8U2YbO5m8Zz7zNYslWH036vPss9/M6fFU1ISUtTpNknIsayGweFjWjAAIEhJS1OkmSUiwMhsHhY1uQAXvREBERAREQEREBERAREQEREBERAREQEREGEu62KddlHdTqmPfDePNDdoR9RqFLV4WtUbSq5p1THvhvHliN5j6jMFWAtU2o0eQq1kTTp5gcYMGJFhO1a9rCQQfywI1CCbareNdq1Bg0Seil0GD5Rq72fEfW8OQxWc2YbO5q8Z371NYslGH8R+ryPVZ7+Z0+O5anb8pCn69Lycxj4IkaGx2BwODngH4birGkJGVpskySkGNZDYPCxrRuA/wCaoEhJStOkmScixrIbBgxrRgAF70RAREQEREBERAREQEREBERARFgqReFCrFajUenxmuiwfMNDz8J9bwnccMigzqIiAiIgIiICwV+cDz/Sxu05Z1YK/OB5/pY3acgla0OLJPqYXcarHOaji0OLJPqYXcarHOaDwiIgIiICIiAiIgIiICIiAiLiW17aj4S+37ZfzbMRmn9WMP8ALh8AgbXtqOHjt+2X82zEZp/VjD/Lh8BquMU+emqZOsnZB5hxIZxY5uYP/NMiF7KdS52piI6RYXCFDdEinRrGjEkn9hzK9UhKRqhPQ5KVGL4j2sYMcMXOIA3ncN5QU3sw2hyt4yP3ea8LJtg/EZo8e2z3cxp8MCt6UYQYtRoNXESGXwY8F/wcxwzBH7EFUrsx2hyt5SX3ea8MOahj8RgyePbZ7uY0+GBQb0iIgIiICwV+cDz/AEsbtOWdWCvzgef6WN2nIJWtDiyT6mF3Gqxzmo4tDiyT6mF3Gqxzmg8IiICIiAiIgIiICIiAiLim2Lac6E6JbdvOIcCWTMUbsCNxY336OP5BB+dr+1Dw+O3bbfzbMRmn9WMP7F35DmuVWlbFRuyrtp1Lbvze8+WG3UuP0zKWlbFSuurNp1Lbic3vPlht1Lj9Mzoqls61abaNIEhTRvziRD5ojuZ+gyCDX6jatOtHZZO0+mjf92iGJEI9KI7wHefoNAp6snjOR6qD3WqotoXAk900T5CpdsnjOR6qD3WoO/7Vdm8G7ZY1CmBrJtg3HIRgMmu5O5O/I7t4nKDFqFCqwiQi+DHgv+DmOGf+xBVoLnm1TZvBu2WNQpgaybYNxyEYD1Xf93J35HdkH07MdocreUl93mcIc1DH4jNHj22e7mNP0K3pRhBi1Gg1YRIRfBjwX/BzHDMEfsQVS+y/aBL3pIfYRwGTUJuMVgycMvG33E5jQn4EhvCIiAsFfnA8/wBLG7TlnVgr84Hn+ljdpyCVrQ4sk+phdxqsc5qOLQ4sk+phdxqsc5oPCIiAiIgIiICIiAiIgKWJy2ajde06dp1LbvM3GL3nyw2/bOxc4/TU5Kp1jqPRJCjGK6Rbg6PFfFiuObnPcScTyGOAGg/MkPjs61abaNIFPpoz3xIh80R3M/QZBZ1EQa/tC4EnumifIVLtk8ZyPVQe61VFtC4EnumifIVLtk8ZyPVQe61BYSIiDne1TZvBuyWNRpgaybYNxyEYD1Xcncnfkd2GGif4e5eNKXvNS001zHsgFr2uGBaRFZiCNCu/rHMokhDr5rkNnhjuh/ZPcPXbi0jxDUjw4A8jhv3YBkUREBYK/OB5/pY3acs6sFfnA8/0sbtOQStaHFkn1MLuNVjnNRxaHFkn1MLuNVjnNB4REQEREBERAREQEREBERAREQa/tC4EnumifIVLtk8ZyPVQe61VFtC4EnumifIVLtk8ZyPVQe61BYSIiAiIgIiICwV+cDz/AEsbtOWdWCvzgef6WN2nIJWtDiyT6mF3Gqxzmo4tDiyT6mF3Gqxzmg8IiICIiAiIgIiICIiAiIgIiINf2hcCT3TRPkKl2yeM5HqoPdaqi2hcCT3TRPkKl2yeM5HqoPdagsJERAREQEREBYK/OB5/pY3acs6sFfnA8/0sbtOQStaHFkn1MLuNVjnNRxaHFkn1MLuNVjnNB4REQEREBERAREQEREBERAREQa/tC4EnumifIVLtk8ZyPVQe61VFtC4EnumifIVLtk8ZyPVQe61BYSIiAiIgIiICwV+cDz/Sxu05Z1YK/OB5/pY3acgla0OLJPqYXcarHOaji0OLJPqYXcarHOaDwiIgIiICIiAiIgIiICIuSWvtPbJ3pN25cb8If3qM2XjOPk/Fdgxx9nRp0yO7DAOtoiINf2hcCT3TRPkKl2yeM5HqoPdaqi2hcCT3TRPkKl2yeM5HqoPdagsJERARfLVKlJ0invqFSe2HDhjF7nZD/ck7gBvJIwXONnd/Td6bQJhrcWS0OXP2MPU/iM9N3NxGmQG4akh1FERAWCvzgef6WN2nLOrBX5wPP9LG7TkErWhxZJ9TC7jVY5zUcWhxZJ9TC7jVY5zQeEREBERAREQEREBERAUn7UaJP0a9Zl0+whseNEiwnaOa95IwPMY4EaH8lWCw12WzTrro7qbVG7jvY4eZjtHNPP8AkbkHI9kO1H7t4LeuZ/obmwIzj5eTHn2eTjlkd2XdVIF5WpUbQrBp9SGIO+HEA9GI3mPfzGh/InpeyDaj938FvXK/0NzZeM4+Xkx59nk7TI7sg6ptC4EnumifIVLtk8ZyPVQe61VFtC4EnumifIVLtk8ZyPVQe61BYS+Wp1GTpMg+fqLxDhwxi9zsgPqSdwA3kpVKjJ0mnvn6i8Q4cMYvcdB/JJyAG8nJTDtLv+bvSoBkPxQ5aGfwoZOZ9t+G4uI0yaDgMySDaVf85es/4GYw5aGcYMPUnLxv0LiNMgDgMd5O6f4dKLUIdQj1yIwtgOhGExx3eN3jaT4RqB4SCee7fvw1rZXs3jXbMio1MOZJsO85GMRm1p0b7TvyG/EtpWVl4MpLNlpVoYxgDWNaMA0AbgBoAg9iIiAsFfnA8/0sbtOWdWCvzgef6WN2nIJWtDiyT6mF3Gqxzmo4tDiyT6mF3Gqxzmg8IiICIiAiIgIiICIiAiIgw12WzTrrpDqdVG4g72OHmhu0c08/2I3FSzeVqVK0KuafUhiDvhxB5YjeY9/MZj9Ca/WGuy2abddIdTqo3EZscPMx2jmnn7sjqg4Nbu0yILJmrZrxc4Ol3slou8kEsIax2pGgdpkd28aRa83AkLmlZ2bPhZDjwnvOBODWxGknAbzgBovqvG1KlaNXMhUhuO+FEHliN5j38xmP0xwSDddpe0CbvSo+CF4ocrDP4UPmfbfzcdBk0bhqT92yvZvHu2YFRqYLJNh3nIxiM2t5N9p35DfiWtlezePdsyKjUwWSbDvORjEZtbybo535DfiRSkrLQJOWbLSrWsYwBrGtGAaBkANAg8y0vBlJdstKtaxjAGta0YBoGQAGQXsREBERAWCvzgef6WN2nLOkgDEqftru1A1guoNuPwgDdGitP/V5tb/4+Z9b+nzBzq0OLJPqYXcarHOaiSHEfCiCJCJa5pBBBwIIyIOhVFbJdprLjhto1cIbNNHoOO4RgP4eBmNcxqAHUEREBERAREQEREBERAREQEREGGu22abddIdTao3dmxw8zHaOaef7ELi9sbFajEuh8G4N0rBPnacPt+Qbq0e0cxkOYoFEHqlZaBJyzZaUa1jGANY1owDQMgAvaiICIiAhIaMXISAMSp+2u7UDVnPoFuP/AAPLGit/zebWn/T5n1v6fMDa7tQNXc+g24/8DKNFb/m82tP+nzPrf0+bRrHs6pXlVfudP9FjcDGikejDaf5cd+DdfcASFj2fUrxq4k5AeFjcDGikejDb9XHRup5AEipbZt6m2xSW0yks8LG7yT5nu1c46uP8YAYAAINRuHZLQZ+1mUqltEKLBBMKMc3OOf2hA9IOP6abtxnWqU6o2/VnSc810KNCdzwII3gtI01DgrNWobRrDkb0puBwZMMH4MXD+13Nh/UHeNQQ17ZLtNh3FCbRq44Nmmj0HHcIwH8PAzGuY1A6goyqdOqNvVd0nPNdCjQnc8CCN4LSP1Dgu+7JdprLjhNo9dcGzTR6DjuEYD9g8ajXMagB1BERAREQEREBERAREQEREBERAREQEREHA9s+0ePNzUW16P4mQ2OLJl+RiEZsHJgO4n1vh5tBsaz6jeVYElIjwsbvjRSPRht+rjkG5n3AEjYJqz6jeW1KekZD0WtmIhjRSMWw2+M/q478G478DkASKFtm36dbFIZTKU3wsbmT5nu1c46uP/wYAAIFsW9TrYo7KXSW+Fjd5J3ue7Vzjq4/pkBgAAsqiICIiDT9o1hyV6U3A4MmIY/Bi4f2u5sJ/MHeNQZhqlOqNv1Z0nPNdCjQnfAgjeCCNNQQrOWn7RrDkr1puBwhzDB+DFw/tdqWE/od41BDC7H9ocS64BpVVH/6YTPEXgbojAQPEdA4EjEa44jUDpS4FsMpc7RdpEzTqmww4jJV4c0/+2FgRoQRvBG4rvqAiIgIiICIiAiIgIiICIiAiIgIiIPmkafKU8PEkxrPtIjokTDNz3HFzidT9ABkF9KIgIiICIiAiIg+Z1PlHVIVIsH2rYZhh+vgc5pLTzHiaCMct+GZx+lEQEREBERAREQEREBERAREQEREBERB/9k="/>
          <p:cNvSpPr>
            <a:spLocks noChangeAspect="1" noChangeArrowheads="1"/>
          </p:cNvSpPr>
          <p:nvPr/>
        </p:nvSpPr>
        <p:spPr bwMode="auto">
          <a:xfrm>
            <a:off x="1755775" y="3578451"/>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hu-HU"/>
          </a:p>
        </p:txBody>
      </p:sp>
      <p:sp>
        <p:nvSpPr>
          <p:cNvPr id="10" name="AutoShape 8" descr="data:image/jpeg;base64,/9j/4AAQSkZJRgABAQAAAQABAAD/2wCEAAkGBwgHBhQIBxQUFRUVGB8aFBgWGBweIBoeIBogKB4lIyIhHSghHSElHR8hIjEkJSkrLjUuHyI/OTMsNykxLisBCgoKBQUFDgUFDisZExkrKysrKysrKysrKysrKysrKysrKysrKysrKysrKysrKysrKysrKysrKysrKysrKysrK//AABEIAPUAzgMBIgACEQEDEQH/xAAcAAEBAAMAAwEAAAAAAAAAAAAACAUGBwEDBAL/xABAEAABAgQDBgIHBwIFBQEAAAABAAIDBAUGETFBByE2UXSzEjIiQlJhcbLBExQjgZGhsXKiCENT0fAzYmNz4ST/xAAUAQEAAAAAAAAAAAAAAAAAAAAA/8QAFBEBAAAAAAAAAAAAAAAAAAAAAP/aAAwDAQACEQMRAD8AzdvbTWy18TdtXC4BgmYjZeKfV9M4Md7tGu0yPMdTUo7VaPP0q+Jl88wtbGiviQnaPa52IwPMY4EaLfdkG1D7LwW7cr925svGccuTHnloHaZHdvAdxREQEREBemdm5eQlHTc45rGMBc9zjgAAk7Ny8hKPm51wZDYC57nHAABTPtR2izF3zn3OR8TJRh9FuRiEes76N0+OQdRsfaFGvLaHFlZQFkrClnmG05vd9rCHjdy3EgDQE8101cE/w60efFcjVlzCIH2LoQeci8xIZwHPANOJ03LvaAiIgIiICIiAiIgIiICIiAiIgIiIMLd1r027KQadVG+9jx5obtC0/wAjIqWbwtao2lVzT6kPfDeB6MRvMfUZgqwFhLutenXZR3U6pj3sePNDdoR9RqEHKdkO1H7PwW/cz925svGccuTHnlyccsjuy7io/vC1qjaVYdTqkPfDePLEbzH1GhXT9kO1HweC37mfu3Nl4zjlyY88uTj8DpgHcV6Z2blpCUdNzr2shsGL3OOAACTs3LyEo6bnHNYxg8T3OOAAHNTRtR2jTN3zZkpHFkow+i3IxCPWd9G6fHIG1HaNMXfOGSkC5kow+i3IxCPWd9G6fHL17MNnczeM795m/EyUYfTfq8+yz38zp8U2YbO5m8Zz7zNYslWH036vPss9/M6fFU1ISUtTpNknIsayGweFjWjAAIEhJS1OkmSUiwMhsHhY1uQAXvREBERAREQEREBERAREQEREBERAREQEREGEu62KddlHdTqmPfDePNDdoR9RqFLV4WtUbSq5p1THvhvHliN5j6jMFWAtU2o0eQq1kTTp5gcYMGJFhO1a9rCQQfywI1CCbareNdq1Bg0Seil0GD5Rq72fEfW8OQxWc2YbO5q8Z371NYslGH8R+ryPVZ7+Z0+O5anb8pCn69Lycxj4IkaGx2BwODngH4birGkJGVpskySkGNZDYPCxrRuA/wCaoEhJStOkmScixrIbBgxrRgAF70RAREQEREBERAREQEREBERARFgqReFCrFajUenxmuiwfMNDz8J9bwnccMigzqIiAiIgIiICwV+cDz/Sxu05Z1YK/OB5/pY3acgla0OLJPqYXcarHOaji0OLJPqYXcarHOaDwiIgIiICIiAiIgIiICIiAiLiW17aj4S+37ZfzbMRmn9WMP8ALh8AgbXtqOHjt+2X82zEZp/VjD/Lh8BquMU+emqZOsnZB5hxIZxY5uYP/NMiF7KdS52piI6RYXCFDdEinRrGjEkn9hzK9UhKRqhPQ5KVGL4j2sYMcMXOIA3ncN5QU3sw2hyt4yP3ea8LJtg/EZo8e2z3cxp8MCt6UYQYtRoNXESGXwY8F/wcxwzBH7EFUrsx2hyt5SX3ea8MOahj8RgyePbZ7uY0+GBQb0iIgIiICwV+cDz/AEsbtOWdWCvzgef6WN2nIJWtDiyT6mF3Gqxzmo4tDiyT6mF3Gqxzmg8IiICIiAiIgIiICIiAiLim2Lac6E6JbdvOIcCWTMUbsCNxY336OP5BB+dr+1Dw+O3bbfzbMRmn9WMP7F35DmuVWlbFRuyrtp1Lbvze8+WG3UuP0zKWlbFSuurNp1Lbic3vPlht1Lj9Mzoqls61abaNIEhTRvziRD5ojuZ+gyCDX6jatOtHZZO0+mjf92iGJEI9KI7wHefoNAp6snjOR6qD3WqotoXAk900T5CpdsnjOR6qD3WoO/7Vdm8G7ZY1CmBrJtg3HIRgMmu5O5O/I7t4nKDFqFCqwiQi+DHgv+DmOGf+xBVoLnm1TZvBu2WNQpgaybYNxyEYD1Xf93J35HdkH07MdocreUl93mcIc1DH4jNHj22e7mNP0K3pRhBi1Gg1YRIRfBjwX/BzHDMEfsQVS+y/aBL3pIfYRwGTUJuMVgycMvG33E5jQn4EhvCIiAsFfnA8/wBLG7TlnVgr84Hn+ljdpyCVrQ4sk+phdxqsc5qOLQ4sk+phdxqsc5oPCIiAiIgIiICIiAiIgKWJy2ajde06dp1LbvM3GL3nyw2/bOxc4/TU5Kp1jqPRJCjGK6Rbg6PFfFiuObnPcScTyGOAGg/MkPjs61abaNIFPpoz3xIh80R3M/QZBZ1EQa/tC4EnumifIVLtk8ZyPVQe61VFtC4EnumifIVLtk8ZyPVQe61BYSIiDne1TZvBuyWNRpgaybYNxyEYD1Xcncnfkd2GGif4e5eNKXvNS001zHsgFr2uGBaRFZiCNCu/rHMokhDr5rkNnhjuh/ZPcPXbi0jxDUjw4A8jhv3YBkUREBYK/OB5/pY3acs6sFfnA8/0sbtOQStaHFkn1MLuNVjnNRxaHFkn1MLuNVjnNB4REQEREBERAREQEREBERAREQa/tC4EnumifIVLtk8ZyPVQe61VFtC4EnumifIVLtk8ZyPVQe61BYSIiAiIgIiICwV+cDz/AEsbtOWdWCvzgef6WN2nIJWtDiyT6mF3Gqxzmo4tDiyT6mF3Gqxzmg8IiICIiAiIgIiICIiAiIgIiINf2hcCT3TRPkKl2yeM5HqoPdaqi2hcCT3TRPkKl2yeM5HqoPdagsJERAREQEREBYK/OB5/pY3acs6sFfnA8/0sbtOQStaHFkn1MLuNVjnNRxaHFkn1MLuNVjnNB4REQEREBERAREQEREBERAREQa/tC4EnumifIVLtk8ZyPVQe61VFtC4EnumifIVLtk8ZyPVQe61BYSIiAiIgIiICwV+cDz/Sxu05Z1YK/OB5/pY3acgla0OLJPqYXcarHOaji0OLJPqYXcarHOaDwiIgIiICIiAiIgIiICIuSWvtPbJ3pN25cb8If3qM2XjOPk/Fdgxx9nRp0yO7DAOtoiINf2hcCT3TRPkKl2yeM5HqoPdaqi2hcCT3TRPkKl2yeM5HqoPdagsJERARfLVKlJ0invqFSe2HDhjF7nZD/ck7gBvJIwXONnd/Td6bQJhrcWS0OXP2MPU/iM9N3NxGmQG4akh1FERAWCvzgef6WN2nLOrBX5wPP9LG7TkErWhxZJ9TC7jVY5zUcWhxZJ9TC7jVY5zQeEREBERAREQEREBERAUn7UaJP0a9Zl0+whseNEiwnaOa95IwPMY4EaH8lWCw12WzTrro7qbVG7jvY4eZjtHNPP8AkbkHI9kO1H7t4LeuZ/obmwIzj5eTHn2eTjlkd2XdVIF5WpUbQrBp9SGIO+HEA9GI3mPfzGh/InpeyDaj938FvXK/0NzZeM4+Xkx59nk7TI7sg6ptC4EnumifIVLtk8ZyPVQe61VFtC4EnumifIVLtk8ZyPVQe61BYS+Wp1GTpMg+fqLxDhwxi9zsgPqSdwA3kpVKjJ0mnvn6i8Q4cMYvcdB/JJyAG8nJTDtLv+bvSoBkPxQ5aGfwoZOZ9t+G4uI0yaDgMySDaVf85es/4GYw5aGcYMPUnLxv0LiNMgDgMd5O6f4dKLUIdQj1yIwtgOhGExx3eN3jaT4RqB4SCee7fvw1rZXs3jXbMio1MOZJsO85GMRm1p0b7TvyG/EtpWVl4MpLNlpVoYxgDWNaMA0AbgBoAg9iIiAsFfnA8/0sbtOWdWCvzgef6WN2nIJWtDiyT6mF3Gqxzmo4tDiyT6mF3Gqxzmg8IiICIiAiIgIiICIiAiIgw12WzTrrpDqdVG4g72OHmhu0c08/2I3FSzeVqVK0KuafUhiDvhxB5YjeY9/MZj9Ca/WGuy2abddIdTqo3EZscPMx2jmnn7sjqg4Nbu0yILJmrZrxc4Ol3slou8kEsIax2pGgdpkd28aRa83AkLmlZ2bPhZDjwnvOBODWxGknAbzgBovqvG1KlaNXMhUhuO+FEHliN5j38xmP0xwSDddpe0CbvSo+CF4ocrDP4UPmfbfzcdBk0bhqT92yvZvHu2YFRqYLJNh3nIxiM2t5N9p35DfiWtlezePdsyKjUwWSbDvORjEZtbybo535DfiRSkrLQJOWbLSrWsYwBrGtGAaBkANAg8y0vBlJdstKtaxjAGta0YBoGQAGQXsREBERAWCvzgef6WN2nLOkgDEqftru1A1guoNuPwgDdGitP/V5tb/4+Z9b+nzBzq0OLJPqYXcarHOaiSHEfCiCJCJa5pBBBwIIyIOhVFbJdprLjhto1cIbNNHoOO4RgP4eBmNcxqAHUEREBERAREQEREBERAREQEREGGu22abddIdTao3dmxw8zHaOaef7ELi9sbFajEuh8G4N0rBPnacPt+Qbq0e0cxkOYoFEHqlZaBJyzZaUa1jGANY1owDQMgAvaiICIiAhIaMXISAMSp+2u7UDVnPoFuP/AAPLGit/zebWn/T5n1v6fMDa7tQNXc+g24/8DKNFb/m82tP+nzPrf0+bRrHs6pXlVfudP9FjcDGikejDaf5cd+DdfcASFj2fUrxq4k5AeFjcDGikejDb9XHRup5AEipbZt6m2xSW0yks8LG7yT5nu1c46uP8YAYAAINRuHZLQZ+1mUqltEKLBBMKMc3OOf2hA9IOP6abtxnWqU6o2/VnSc810KNCdzwII3gtI01DgrNWobRrDkb0puBwZMMH4MXD+13Nh/UHeNQQ17ZLtNh3FCbRq44Nmmj0HHcIwH8PAzGuY1A6goyqdOqNvVd0nPNdCjQnc8CCN4LSP1Dgu+7JdprLjhNo9dcGzTR6DjuEYD9g8ajXMagB1BERAREQEREBERAREQEREBERAREQEREHA9s+0ePNzUW16P4mQ2OLJl+RiEZsHJgO4n1vh5tBsaz6jeVYElIjwsbvjRSPRht+rjkG5n3AEjYJqz6jeW1KekZD0WtmIhjRSMWw2+M/q478G478DkASKFtm36dbFIZTKU3wsbmT5nu1c46uP/wYAAIFsW9TrYo7KXSW+Fjd5J3ue7Vzjq4/pkBgAAsqiICIiDT9o1hyV6U3A4MmIY/Bi4f2u5sJ/MHeNQZhqlOqNv1Z0nPNdCjQnfAgjeCCNNQQrOWn7RrDkr1puBwhzDB+DFw/tdqWE/od41BDC7H9ocS64BpVVH/6YTPEXgbojAQPEdA4EjEa44jUDpS4FsMpc7RdpEzTqmww4jJV4c0/+2FgRoQRvBG4rvqAiIgIiICIiAiIgIiICIiAiIgIiIPmkafKU8PEkxrPtIjokTDNz3HFzidT9ABkF9KIgIiICIiAiIg+Z1PlHVIVIsH2rYZhh+vgc5pLTzHiaCMct+GZx+lEQEREBERAREQEREBERAREQEREBERB/9k="/>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hu-HU"/>
          </a:p>
        </p:txBody>
      </p:sp>
      <p:pic>
        <p:nvPicPr>
          <p:cNvPr id="17" name="Picture 10" descr="A kicsinyítéshez kattintson a képre!"/>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789903" y="5066475"/>
            <a:ext cx="1069067" cy="1270064"/>
          </a:xfrm>
          <a:prstGeom prst="rect">
            <a:avLst/>
          </a:prstGeom>
          <a:noFill/>
          <a:extLst>
            <a:ext uri="{909E8E84-426E-40DD-AFC4-6F175D3DCCD1}">
              <a14:hiddenFill xmlns:a14="http://schemas.microsoft.com/office/drawing/2010/main">
                <a:solidFill>
                  <a:srgbClr val="FFFFFF"/>
                </a:solidFill>
              </a14:hiddenFill>
            </a:ext>
          </a:extLst>
        </p:spPr>
      </p:pic>
      <p:sp>
        <p:nvSpPr>
          <p:cNvPr id="18" name="Text Box 18"/>
          <p:cNvSpPr txBox="1">
            <a:spLocks noChangeArrowheads="1"/>
          </p:cNvSpPr>
          <p:nvPr/>
        </p:nvSpPr>
        <p:spPr bwMode="auto">
          <a:xfrm>
            <a:off x="511856" y="2707821"/>
            <a:ext cx="7559675" cy="1477328"/>
          </a:xfrm>
          <a:prstGeom prst="rect">
            <a:avLst/>
          </a:prstGeom>
          <a:noFill/>
          <a:ln w="9525" algn="ctr">
            <a:noFill/>
            <a:miter lim="800000"/>
            <a:headEnd/>
            <a:tailEnd/>
          </a:ln>
          <a:effectLst/>
        </p:spPr>
        <p:txBody>
          <a:bodyPr>
            <a:spAutoFit/>
          </a:bodyPr>
          <a:lstStyle/>
          <a:p>
            <a:pPr eaLnBrk="1" hangingPunct="1">
              <a:defRPr/>
            </a:pPr>
            <a:endParaRPr lang="hu-HU" b="1" dirty="0">
              <a:latin typeface="Arial" charset="0"/>
            </a:endParaRPr>
          </a:p>
          <a:p>
            <a:pPr eaLnBrk="1" hangingPunct="1">
              <a:defRPr/>
            </a:pPr>
            <a:r>
              <a:rPr lang="hu-HU" b="1" dirty="0">
                <a:solidFill>
                  <a:srgbClr val="0070C0"/>
                </a:solidFill>
                <a:latin typeface="Arial" charset="0"/>
              </a:rPr>
              <a:t>Az észlelés folyamatában az – érzékelés adatain kívül- előző</a:t>
            </a:r>
          </a:p>
          <a:p>
            <a:pPr eaLnBrk="1" hangingPunct="1">
              <a:defRPr/>
            </a:pPr>
            <a:r>
              <a:rPr lang="hu-HU" b="1" dirty="0">
                <a:solidFill>
                  <a:srgbClr val="0070C0"/>
                </a:solidFill>
                <a:latin typeface="Arial" charset="0"/>
              </a:rPr>
              <a:t>tapasztalatainkat, korábban szerzett ismereteinket is felhasználjuk.</a:t>
            </a:r>
          </a:p>
          <a:p>
            <a:pPr eaLnBrk="1" hangingPunct="1">
              <a:defRPr/>
            </a:pPr>
            <a:endParaRPr lang="hu-HU" b="1" dirty="0">
              <a:solidFill>
                <a:srgbClr val="0070C0"/>
              </a:solidFill>
              <a:latin typeface="Arial" charset="0"/>
            </a:endParaRPr>
          </a:p>
          <a:p>
            <a:pPr eaLnBrk="1" hangingPunct="1">
              <a:defRPr/>
            </a:pPr>
            <a:r>
              <a:rPr lang="hu-HU" b="1" dirty="0">
                <a:solidFill>
                  <a:srgbClr val="0070C0"/>
                </a:solidFill>
                <a:latin typeface="Arial" charset="0"/>
              </a:rPr>
              <a:t>Megkülönböztetünk: </a:t>
            </a:r>
            <a:r>
              <a:rPr lang="hu-HU" b="1" dirty="0">
                <a:solidFill>
                  <a:srgbClr val="C00000"/>
                </a:solidFill>
                <a:latin typeface="Arial" charset="0"/>
              </a:rPr>
              <a:t>tér-, idő- és mozgásészleléseket</a:t>
            </a:r>
            <a:r>
              <a:rPr lang="hu-HU" b="1" dirty="0">
                <a:solidFill>
                  <a:schemeClr val="accent2"/>
                </a:solidFill>
                <a:latin typeface="Arial" charset="0"/>
              </a:rPr>
              <a:t>.</a:t>
            </a:r>
          </a:p>
        </p:txBody>
      </p:sp>
      <p:sp>
        <p:nvSpPr>
          <p:cNvPr id="13" name="Szövegdoboz 12"/>
          <p:cNvSpPr txBox="1"/>
          <p:nvPr/>
        </p:nvSpPr>
        <p:spPr>
          <a:xfrm>
            <a:off x="522515" y="2073728"/>
            <a:ext cx="6211957" cy="646331"/>
          </a:xfrm>
          <a:prstGeom prst="rect">
            <a:avLst/>
          </a:prstGeom>
          <a:noFill/>
        </p:spPr>
        <p:txBody>
          <a:bodyPr wrap="none" rtlCol="0">
            <a:spAutoFit/>
          </a:bodyPr>
          <a:lstStyle/>
          <a:p>
            <a:pPr>
              <a:defRPr/>
            </a:pPr>
            <a:r>
              <a:rPr lang="hu-HU" b="1" i="1" dirty="0">
                <a:solidFill>
                  <a:srgbClr val="C00000"/>
                </a:solidFill>
                <a:effectLst>
                  <a:outerShdw blurRad="38100" dist="38100" dir="2700000" algn="tl">
                    <a:srgbClr val="FFFFFF"/>
                  </a:outerShdw>
                </a:effectLst>
                <a:latin typeface="Arial" charset="0"/>
              </a:rPr>
              <a:t>Az észlelés</a:t>
            </a:r>
            <a:r>
              <a:rPr lang="hu-HU" b="1" dirty="0">
                <a:solidFill>
                  <a:srgbClr val="C00000"/>
                </a:solidFill>
                <a:latin typeface="Arial" charset="0"/>
              </a:rPr>
              <a:t> </a:t>
            </a:r>
            <a:r>
              <a:rPr lang="hu-HU" b="1" dirty="0">
                <a:solidFill>
                  <a:srgbClr val="0070C0"/>
                </a:solidFill>
                <a:latin typeface="Arial" charset="0"/>
              </a:rPr>
              <a:t>az érzékelésnél összetettebb, </a:t>
            </a:r>
            <a:r>
              <a:rPr lang="hu-HU" b="1" dirty="0" smtClean="0">
                <a:solidFill>
                  <a:srgbClr val="0070C0"/>
                </a:solidFill>
                <a:latin typeface="Arial" charset="0"/>
              </a:rPr>
              <a:t>bonyolultabb</a:t>
            </a:r>
          </a:p>
          <a:p>
            <a:pPr>
              <a:defRPr/>
            </a:pPr>
            <a:r>
              <a:rPr lang="hu-HU" b="1" dirty="0" smtClean="0">
                <a:solidFill>
                  <a:srgbClr val="0070C0"/>
                </a:solidFill>
                <a:latin typeface="Arial" charset="0"/>
              </a:rPr>
              <a:t> </a:t>
            </a:r>
            <a:r>
              <a:rPr lang="hu-HU" b="1" dirty="0">
                <a:solidFill>
                  <a:srgbClr val="0070C0"/>
                </a:solidFill>
                <a:latin typeface="Arial" charset="0"/>
              </a:rPr>
              <a:t>lelki jelenség.</a:t>
            </a:r>
          </a:p>
        </p:txBody>
      </p:sp>
      <p:sp>
        <p:nvSpPr>
          <p:cNvPr id="19" name="Téglalap 18"/>
          <p:cNvSpPr/>
          <p:nvPr/>
        </p:nvSpPr>
        <p:spPr>
          <a:xfrm>
            <a:off x="479848" y="4377562"/>
            <a:ext cx="6510887" cy="646331"/>
          </a:xfrm>
          <a:prstGeom prst="rect">
            <a:avLst/>
          </a:prstGeom>
        </p:spPr>
        <p:txBody>
          <a:bodyPr wrap="square">
            <a:spAutoFit/>
          </a:bodyPr>
          <a:lstStyle/>
          <a:p>
            <a:r>
              <a:rPr lang="hu-HU" b="1" dirty="0" smtClean="0">
                <a:solidFill>
                  <a:schemeClr val="accent1">
                    <a:lumMod val="75000"/>
                  </a:schemeClr>
                </a:solidFill>
                <a:effectLst/>
                <a:latin typeface="Arial" panose="020B0604020202020204" pitchFamily="34" charset="0"/>
                <a:cs typeface="Arial" panose="020B0604020202020204" pitchFamily="34" charset="0"/>
              </a:rPr>
              <a:t>A kétértelmű képek, amelyek az észlelés sokrétűségének értelmezését szolgálják:</a:t>
            </a:r>
            <a:endParaRPr lang="hu-HU" b="1" dirty="0">
              <a:solidFill>
                <a:schemeClr val="accent1">
                  <a:lumMod val="75000"/>
                </a:schemeClr>
              </a:solidFill>
              <a:latin typeface="Arial" panose="020B0604020202020204" pitchFamily="34" charset="0"/>
              <a:cs typeface="Arial" panose="020B0604020202020204" pitchFamily="34" charset="0"/>
            </a:endParaRPr>
          </a:p>
        </p:txBody>
      </p:sp>
      <p:pic>
        <p:nvPicPr>
          <p:cNvPr id="3084" name="Picture 12" descr="http://upload.wikimedia.org/wikipedia/commons/thumb/4/46/Multistability.svg/260px-Multistability.svg.png"/>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883162" y="5384390"/>
            <a:ext cx="2476500" cy="10382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06873208"/>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p:cNvSpPr>
            <a:spLocks noGrp="1"/>
          </p:cNvSpPr>
          <p:nvPr>
            <p:ph type="title"/>
          </p:nvPr>
        </p:nvSpPr>
        <p:spPr>
          <a:xfrm>
            <a:off x="628650" y="365126"/>
            <a:ext cx="7966710" cy="351154"/>
          </a:xfrm>
        </p:spPr>
        <p:txBody>
          <a:bodyPr>
            <a:noAutofit/>
          </a:bodyPr>
          <a:lstStyle/>
          <a:p>
            <a:pPr algn="ctr"/>
            <a:r>
              <a:rPr lang="hu-HU" sz="2800" b="1" i="1" dirty="0">
                <a:solidFill>
                  <a:srgbClr val="3366FF"/>
                </a:solidFill>
                <a:latin typeface="Arial" charset="0"/>
              </a:rPr>
              <a:t>FIGYELEM</a:t>
            </a:r>
            <a:endParaRPr lang="hu-HU" sz="2800" b="1" dirty="0">
              <a:solidFill>
                <a:schemeClr val="accent1">
                  <a:lumMod val="75000"/>
                </a:schemeClr>
              </a:solidFill>
              <a:latin typeface="Arial" panose="020B0604020202020204" pitchFamily="34" charset="0"/>
              <a:cs typeface="Arial" panose="020B0604020202020204" pitchFamily="34" charset="0"/>
            </a:endParaRPr>
          </a:p>
        </p:txBody>
      </p:sp>
      <p:sp>
        <p:nvSpPr>
          <p:cNvPr id="5" name="Text Box 33"/>
          <p:cNvSpPr txBox="1">
            <a:spLocks noChangeArrowheads="1"/>
          </p:cNvSpPr>
          <p:nvPr/>
        </p:nvSpPr>
        <p:spPr bwMode="auto">
          <a:xfrm>
            <a:off x="731837" y="814386"/>
            <a:ext cx="8077185" cy="5909310"/>
          </a:xfrm>
          <a:prstGeom prst="rect">
            <a:avLst/>
          </a:prstGeom>
          <a:noFill/>
          <a:ln w="9525" algn="ctr">
            <a:noFill/>
            <a:miter lim="800000"/>
            <a:headEnd/>
            <a:tailEnd/>
          </a:ln>
          <a:effectLst/>
        </p:spPr>
        <p:txBody>
          <a:bodyPr wrap="square">
            <a:spAutoFit/>
          </a:bodyPr>
          <a:lstStyle/>
          <a:p>
            <a:pPr eaLnBrk="1" hangingPunct="1">
              <a:defRPr/>
            </a:pPr>
            <a:r>
              <a:rPr lang="hu-HU" b="1" i="1" dirty="0" smtClean="0">
                <a:solidFill>
                  <a:srgbClr val="C00000"/>
                </a:solidFill>
                <a:latin typeface="Arial" charset="0"/>
              </a:rPr>
              <a:t>A </a:t>
            </a:r>
            <a:r>
              <a:rPr lang="hu-HU" b="1" i="1" dirty="0">
                <a:solidFill>
                  <a:srgbClr val="C00000"/>
                </a:solidFill>
                <a:latin typeface="Arial" charset="0"/>
              </a:rPr>
              <a:t>figyelem</a:t>
            </a:r>
            <a:r>
              <a:rPr lang="hu-HU" b="1" dirty="0">
                <a:solidFill>
                  <a:srgbClr val="C00000"/>
                </a:solidFill>
                <a:latin typeface="Arial" charset="0"/>
              </a:rPr>
              <a:t> </a:t>
            </a:r>
            <a:r>
              <a:rPr lang="hu-HU" b="1" dirty="0">
                <a:solidFill>
                  <a:srgbClr val="0070C0"/>
                </a:solidFill>
                <a:latin typeface="Arial" charset="0"/>
              </a:rPr>
              <a:t>egy olyan koncentrációs állapot, amelyben az agyunk képes a kiválasztott ingerek befogadására.</a:t>
            </a:r>
          </a:p>
          <a:p>
            <a:pPr eaLnBrk="1" hangingPunct="1">
              <a:defRPr/>
            </a:pPr>
            <a:endParaRPr lang="hu-HU" b="1" i="1" dirty="0">
              <a:solidFill>
                <a:srgbClr val="0070C0"/>
              </a:solidFill>
              <a:effectLst>
                <a:outerShdw blurRad="38100" dist="38100" dir="2700000" algn="tl">
                  <a:srgbClr val="FFFFFF"/>
                </a:outerShdw>
              </a:effectLst>
              <a:latin typeface="Arial" charset="0"/>
            </a:endParaRPr>
          </a:p>
          <a:p>
            <a:pPr eaLnBrk="1" hangingPunct="1">
              <a:defRPr/>
            </a:pPr>
            <a:r>
              <a:rPr lang="hu-HU" b="1" i="1" dirty="0">
                <a:solidFill>
                  <a:srgbClr val="0070C0"/>
                </a:solidFill>
                <a:effectLst>
                  <a:outerShdw blurRad="38100" dist="38100" dir="2700000" algn="tl">
                    <a:srgbClr val="FFFFFF"/>
                  </a:outerShdw>
                </a:effectLst>
                <a:latin typeface="Arial" charset="0"/>
              </a:rPr>
              <a:t>A figyelem lehet </a:t>
            </a:r>
            <a:r>
              <a:rPr lang="hu-HU" b="1" i="1" u="sng" dirty="0">
                <a:solidFill>
                  <a:srgbClr val="C00000"/>
                </a:solidFill>
                <a:latin typeface="Arial" charset="0"/>
              </a:rPr>
              <a:t>önkéntelen </a:t>
            </a:r>
            <a:r>
              <a:rPr lang="hu-HU" b="1" i="1" dirty="0">
                <a:solidFill>
                  <a:srgbClr val="C00000"/>
                </a:solidFill>
                <a:latin typeface="Arial" charset="0"/>
              </a:rPr>
              <a:t>és </a:t>
            </a:r>
            <a:r>
              <a:rPr lang="hu-HU" b="1" i="1" u="sng" dirty="0">
                <a:solidFill>
                  <a:srgbClr val="C00000"/>
                </a:solidFill>
                <a:latin typeface="Arial" charset="0"/>
              </a:rPr>
              <a:t>szándékos</a:t>
            </a:r>
            <a:r>
              <a:rPr lang="hu-HU" b="1" i="1" u="sng" dirty="0">
                <a:solidFill>
                  <a:srgbClr val="C00000"/>
                </a:solidFill>
                <a:effectLst>
                  <a:outerShdw blurRad="38100" dist="38100" dir="2700000" algn="tl">
                    <a:srgbClr val="FFFFFF"/>
                  </a:outerShdw>
                </a:effectLst>
                <a:latin typeface="Arial" charset="0"/>
              </a:rPr>
              <a:t>.</a:t>
            </a:r>
          </a:p>
          <a:p>
            <a:pPr eaLnBrk="1" hangingPunct="1">
              <a:defRPr/>
            </a:pPr>
            <a:endParaRPr lang="hu-HU" b="1" dirty="0">
              <a:latin typeface="Arial" charset="0"/>
            </a:endParaRPr>
          </a:p>
          <a:p>
            <a:pPr eaLnBrk="1" hangingPunct="1">
              <a:defRPr/>
            </a:pPr>
            <a:r>
              <a:rPr lang="hu-HU" b="1" dirty="0" smtClean="0">
                <a:solidFill>
                  <a:srgbClr val="C00000"/>
                </a:solidFill>
                <a:latin typeface="Arial" charset="0"/>
              </a:rPr>
              <a:t> Az</a:t>
            </a:r>
            <a:r>
              <a:rPr lang="hu-HU" b="1" dirty="0" smtClean="0">
                <a:latin typeface="Arial" charset="0"/>
              </a:rPr>
              <a:t> </a:t>
            </a:r>
            <a:r>
              <a:rPr lang="hu-HU" b="1" i="1" dirty="0">
                <a:solidFill>
                  <a:srgbClr val="C00000"/>
                </a:solidFill>
                <a:latin typeface="Arial" charset="0"/>
              </a:rPr>
              <a:t>önkéntelen</a:t>
            </a:r>
            <a:r>
              <a:rPr lang="hu-HU" b="1" dirty="0">
                <a:solidFill>
                  <a:srgbClr val="C00000"/>
                </a:solidFill>
                <a:latin typeface="Arial" charset="0"/>
              </a:rPr>
              <a:t> </a:t>
            </a:r>
            <a:r>
              <a:rPr lang="hu-HU" b="1" dirty="0">
                <a:solidFill>
                  <a:srgbClr val="0070C0"/>
                </a:solidFill>
                <a:latin typeface="Arial" charset="0"/>
              </a:rPr>
              <a:t>figyelmet kiválthatják</a:t>
            </a:r>
            <a:r>
              <a:rPr lang="hu-HU" b="1" dirty="0">
                <a:latin typeface="Arial" charset="0"/>
              </a:rPr>
              <a:t>:</a:t>
            </a:r>
          </a:p>
          <a:p>
            <a:pPr eaLnBrk="1" hangingPunct="1">
              <a:defRPr/>
            </a:pPr>
            <a:endParaRPr lang="hu-HU" b="1" dirty="0">
              <a:latin typeface="Arial" charset="0"/>
            </a:endParaRPr>
          </a:p>
          <a:p>
            <a:pPr marL="542925" indent="-276225" eaLnBrk="1" hangingPunct="1">
              <a:buFont typeface="Wingdings" pitchFamily="2" charset="2"/>
              <a:buChar char="Ø"/>
              <a:defRPr/>
            </a:pPr>
            <a:r>
              <a:rPr lang="hu-HU" b="1" dirty="0">
                <a:solidFill>
                  <a:srgbClr val="0070C0"/>
                </a:solidFill>
                <a:latin typeface="Arial" charset="0"/>
              </a:rPr>
              <a:t>külső tényezők (viszonylag erős inger, </a:t>
            </a:r>
            <a:r>
              <a:rPr lang="hu-HU" b="1" dirty="0" smtClean="0">
                <a:solidFill>
                  <a:srgbClr val="0070C0"/>
                </a:solidFill>
                <a:latin typeface="Arial" charset="0"/>
              </a:rPr>
              <a:t>szokatlan inger</a:t>
            </a:r>
            <a:r>
              <a:rPr lang="hu-HU" b="1" dirty="0">
                <a:solidFill>
                  <a:srgbClr val="0070C0"/>
                </a:solidFill>
                <a:latin typeface="Arial" charset="0"/>
              </a:rPr>
              <a:t>, mozgó tárgy, ingerváltozás);</a:t>
            </a:r>
          </a:p>
          <a:p>
            <a:pPr marL="266700" eaLnBrk="1" hangingPunct="1">
              <a:buFont typeface="Wingdings" pitchFamily="2" charset="2"/>
              <a:buChar char="Ø"/>
              <a:defRPr/>
            </a:pPr>
            <a:r>
              <a:rPr lang="hu-HU" b="1" dirty="0">
                <a:solidFill>
                  <a:srgbClr val="0070C0"/>
                </a:solidFill>
                <a:latin typeface="Arial" charset="0"/>
              </a:rPr>
              <a:t> </a:t>
            </a:r>
            <a:r>
              <a:rPr lang="hu-HU" b="1" dirty="0" smtClean="0">
                <a:solidFill>
                  <a:srgbClr val="0070C0"/>
                </a:solidFill>
                <a:latin typeface="Arial" charset="0"/>
              </a:rPr>
              <a:t> belső </a:t>
            </a:r>
            <a:r>
              <a:rPr lang="hu-HU" b="1" dirty="0">
                <a:solidFill>
                  <a:srgbClr val="0070C0"/>
                </a:solidFill>
                <a:latin typeface="Arial" charset="0"/>
              </a:rPr>
              <a:t>tényezők (az érdeklődés).</a:t>
            </a:r>
          </a:p>
          <a:p>
            <a:pPr marL="266700" eaLnBrk="1" hangingPunct="1">
              <a:defRPr/>
            </a:pPr>
            <a:endParaRPr lang="hu-HU" b="1" dirty="0" smtClean="0">
              <a:latin typeface="Arial" charset="0"/>
            </a:endParaRPr>
          </a:p>
          <a:p>
            <a:pPr marL="266700" eaLnBrk="1" hangingPunct="1">
              <a:defRPr/>
            </a:pPr>
            <a:endParaRPr lang="hu-HU" b="1" dirty="0" smtClean="0">
              <a:latin typeface="Arial" charset="0"/>
            </a:endParaRPr>
          </a:p>
          <a:p>
            <a:pPr marL="266700" eaLnBrk="1" hangingPunct="1">
              <a:defRPr/>
            </a:pPr>
            <a:endParaRPr lang="hu-HU" b="1" dirty="0">
              <a:latin typeface="Arial" charset="0"/>
            </a:endParaRPr>
          </a:p>
          <a:p>
            <a:pPr eaLnBrk="1" hangingPunct="1">
              <a:defRPr/>
            </a:pPr>
            <a:r>
              <a:rPr lang="hu-HU" b="1" i="1" dirty="0">
                <a:solidFill>
                  <a:srgbClr val="C00000"/>
                </a:solidFill>
                <a:effectLst>
                  <a:outerShdw blurRad="38100" dist="38100" dir="2700000" algn="tl">
                    <a:srgbClr val="FFFFFF"/>
                  </a:outerShdw>
                </a:effectLst>
                <a:latin typeface="Arial" charset="0"/>
              </a:rPr>
              <a:t>A</a:t>
            </a:r>
            <a:r>
              <a:rPr lang="hu-HU" b="1" i="1" dirty="0">
                <a:effectLst>
                  <a:outerShdw blurRad="38100" dist="38100" dir="2700000" algn="tl">
                    <a:srgbClr val="FFFFFF"/>
                  </a:outerShdw>
                </a:effectLst>
                <a:latin typeface="Arial" charset="0"/>
              </a:rPr>
              <a:t> </a:t>
            </a:r>
            <a:r>
              <a:rPr lang="hu-HU" b="1" i="1" dirty="0">
                <a:solidFill>
                  <a:srgbClr val="C00000"/>
                </a:solidFill>
                <a:latin typeface="Arial" charset="0"/>
              </a:rPr>
              <a:t>szándékos</a:t>
            </a:r>
            <a:r>
              <a:rPr lang="hu-HU" b="1" i="1" dirty="0">
                <a:effectLst>
                  <a:outerShdw blurRad="38100" dist="38100" dir="2700000" algn="tl">
                    <a:srgbClr val="FFFFFF"/>
                  </a:outerShdw>
                </a:effectLst>
                <a:latin typeface="Arial" charset="0"/>
              </a:rPr>
              <a:t> </a:t>
            </a:r>
            <a:r>
              <a:rPr lang="hu-HU" b="1" i="1" dirty="0">
                <a:solidFill>
                  <a:srgbClr val="0070C0"/>
                </a:solidFill>
                <a:effectLst>
                  <a:outerShdw blurRad="38100" dist="38100" dir="2700000" algn="tl">
                    <a:srgbClr val="FFFFFF"/>
                  </a:outerShdw>
                </a:effectLst>
                <a:latin typeface="Arial" charset="0"/>
              </a:rPr>
              <a:t>figyelem</a:t>
            </a:r>
            <a:r>
              <a:rPr lang="hu-HU" b="1" dirty="0">
                <a:solidFill>
                  <a:srgbClr val="0070C0"/>
                </a:solidFill>
                <a:latin typeface="Arial" charset="0"/>
              </a:rPr>
              <a:t> során olyan jelenségekkel tudunk kapcsolatot tartani, amelyek a szervezet pillanatnyi fenntartása szempontjából érdektelenek (lásd a tanulás</a:t>
            </a:r>
            <a:r>
              <a:rPr lang="hu-HU" b="1" dirty="0" smtClean="0">
                <a:solidFill>
                  <a:srgbClr val="0070C0"/>
                </a:solidFill>
                <a:latin typeface="Arial" charset="0"/>
              </a:rPr>
              <a:t>).</a:t>
            </a:r>
          </a:p>
          <a:p>
            <a:pPr eaLnBrk="1" hangingPunct="1">
              <a:defRPr/>
            </a:pPr>
            <a:endParaRPr lang="hu-HU" b="1" dirty="0">
              <a:latin typeface="Arial" charset="0"/>
            </a:endParaRPr>
          </a:p>
          <a:p>
            <a:pPr eaLnBrk="1" hangingPunct="1">
              <a:defRPr/>
            </a:pPr>
            <a:endParaRPr lang="hu-HU" b="1" dirty="0" smtClean="0">
              <a:latin typeface="Arial" charset="0"/>
            </a:endParaRPr>
          </a:p>
          <a:p>
            <a:pPr eaLnBrk="1" hangingPunct="1">
              <a:defRPr/>
            </a:pPr>
            <a:endParaRPr lang="hu-HU" b="1" dirty="0" smtClean="0">
              <a:latin typeface="Arial" charset="0"/>
            </a:endParaRPr>
          </a:p>
          <a:p>
            <a:pPr eaLnBrk="1" hangingPunct="1">
              <a:defRPr/>
            </a:pPr>
            <a:endParaRPr lang="hu-HU" b="1" dirty="0">
              <a:latin typeface="Arial" charset="0"/>
            </a:endParaRPr>
          </a:p>
          <a:p>
            <a:pPr eaLnBrk="1" hangingPunct="1">
              <a:defRPr/>
            </a:pPr>
            <a:endParaRPr lang="hu-HU" b="1" dirty="0">
              <a:latin typeface="Arial" charset="0"/>
            </a:endParaRPr>
          </a:p>
        </p:txBody>
      </p:sp>
      <p:pic>
        <p:nvPicPr>
          <p:cNvPr id="6" name="Kép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147303" y="1297946"/>
            <a:ext cx="2273929" cy="13674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Picture 42" descr="j0240695"/>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346824" y="5300702"/>
            <a:ext cx="1406871" cy="1446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Picture 2" descr="SZEnergy Team"/>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227236" y="3113584"/>
            <a:ext cx="1379220" cy="1318895"/>
          </a:xfrm>
          <a:prstGeom prst="rect">
            <a:avLst/>
          </a:prstGeom>
          <a:noFill/>
          <a:extLst/>
        </p:spPr>
      </p:pic>
      <p:pic>
        <p:nvPicPr>
          <p:cNvPr id="10" name="Kép 9" descr="http://alitera.hu/europa2000/elmelet2_elemei/image009.jpg"/>
          <p:cNvPicPr/>
          <p:nvPr/>
        </p:nvPicPr>
        <p:blipFill>
          <a:blip r:embed="rId5">
            <a:extLst>
              <a:ext uri="{28A0092B-C50C-407E-A947-70E740481C1C}">
                <a14:useLocalDpi xmlns:a14="http://schemas.microsoft.com/office/drawing/2010/main" val="0"/>
              </a:ext>
            </a:extLst>
          </a:blip>
          <a:srcRect/>
          <a:stretch>
            <a:fillRect/>
          </a:stretch>
        </p:blipFill>
        <p:spPr bwMode="auto">
          <a:xfrm>
            <a:off x="1758262" y="5370139"/>
            <a:ext cx="1947545" cy="1295400"/>
          </a:xfrm>
          <a:prstGeom prst="rect">
            <a:avLst/>
          </a:prstGeom>
          <a:noFill/>
          <a:ln>
            <a:noFill/>
          </a:ln>
        </p:spPr>
      </p:pic>
    </p:spTree>
    <p:extLst>
      <p:ext uri="{BB962C8B-B14F-4D97-AF65-F5344CB8AC3E}">
        <p14:creationId xmlns:p14="http://schemas.microsoft.com/office/powerpoint/2010/main" val="3862283244"/>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p:cNvSpPr>
            <a:spLocks noGrp="1"/>
          </p:cNvSpPr>
          <p:nvPr>
            <p:ph type="title"/>
          </p:nvPr>
        </p:nvSpPr>
        <p:spPr>
          <a:xfrm>
            <a:off x="781050" y="167006"/>
            <a:ext cx="7886700" cy="395365"/>
          </a:xfrm>
        </p:spPr>
        <p:txBody>
          <a:bodyPr>
            <a:noAutofit/>
          </a:bodyPr>
          <a:lstStyle/>
          <a:p>
            <a:pPr algn="ctr"/>
            <a:r>
              <a:rPr lang="hu-HU" sz="2800" b="1" i="1" dirty="0" smtClean="0">
                <a:solidFill>
                  <a:srgbClr val="0070C0"/>
                </a:solidFill>
                <a:latin typeface="Arial" panose="020B0604020202020204" pitchFamily="34" charset="0"/>
                <a:cs typeface="Arial" panose="020B0604020202020204" pitchFamily="34" charset="0"/>
              </a:rPr>
              <a:t>Emlékezet </a:t>
            </a:r>
            <a:endParaRPr lang="hu-HU" sz="2800" b="1" i="1" dirty="0">
              <a:solidFill>
                <a:srgbClr val="0070C0"/>
              </a:solidFill>
              <a:latin typeface="Arial" panose="020B0604020202020204" pitchFamily="34" charset="0"/>
              <a:cs typeface="Arial" panose="020B0604020202020204" pitchFamily="34" charset="0"/>
            </a:endParaRPr>
          </a:p>
        </p:txBody>
      </p:sp>
      <p:sp>
        <p:nvSpPr>
          <p:cNvPr id="8" name="Text Box 13"/>
          <p:cNvSpPr txBox="1">
            <a:spLocks noChangeArrowheads="1"/>
          </p:cNvSpPr>
          <p:nvPr/>
        </p:nvSpPr>
        <p:spPr bwMode="auto">
          <a:xfrm>
            <a:off x="615633" y="656451"/>
            <a:ext cx="7956868" cy="6186309"/>
          </a:xfrm>
          <a:prstGeom prst="rect">
            <a:avLst/>
          </a:prstGeom>
          <a:noFill/>
          <a:ln w="9525" algn="ctr">
            <a:noFill/>
            <a:miter lim="800000"/>
            <a:headEnd/>
            <a:tailEnd/>
          </a:ln>
          <a:effectLst/>
        </p:spPr>
        <p:txBody>
          <a:bodyPr wrap="square">
            <a:spAutoFit/>
          </a:bodyPr>
          <a:lstStyle/>
          <a:p>
            <a:pPr eaLnBrk="1" hangingPunct="1">
              <a:defRPr/>
            </a:pPr>
            <a:r>
              <a:rPr lang="hu-HU" b="1" dirty="0" smtClean="0">
                <a:solidFill>
                  <a:srgbClr val="0070C0"/>
                </a:solidFill>
                <a:latin typeface="Arial" charset="0"/>
              </a:rPr>
              <a:t>Az érzékelés, figyelem </a:t>
            </a:r>
            <a:r>
              <a:rPr lang="hu-HU" i="1" dirty="0" smtClean="0">
                <a:solidFill>
                  <a:srgbClr val="0070C0"/>
                </a:solidFill>
                <a:latin typeface="Arial" charset="0"/>
              </a:rPr>
              <a:t>során minden folyamat </a:t>
            </a:r>
            <a:r>
              <a:rPr lang="hu-HU" b="1" dirty="0" smtClean="0">
                <a:solidFill>
                  <a:srgbClr val="0070C0"/>
                </a:solidFill>
                <a:latin typeface="Arial" charset="0"/>
              </a:rPr>
              <a:t>nyomot hagy</a:t>
            </a:r>
            <a:r>
              <a:rPr lang="hu-HU" dirty="0" smtClean="0">
                <a:solidFill>
                  <a:srgbClr val="0070C0"/>
                </a:solidFill>
                <a:latin typeface="Arial" charset="0"/>
              </a:rPr>
              <a:t> az idegrendszerünkben,</a:t>
            </a:r>
            <a:r>
              <a:rPr lang="hu-HU" b="1" dirty="0" smtClean="0">
                <a:solidFill>
                  <a:srgbClr val="0070C0"/>
                </a:solidFill>
                <a:latin typeface="Arial" charset="0"/>
              </a:rPr>
              <a:t> ezért tudjuk feleleveníti azokat.</a:t>
            </a:r>
          </a:p>
          <a:p>
            <a:pPr eaLnBrk="1" hangingPunct="1">
              <a:defRPr/>
            </a:pPr>
            <a:endParaRPr lang="hu-HU" b="1" dirty="0" smtClean="0">
              <a:solidFill>
                <a:srgbClr val="0070C0"/>
              </a:solidFill>
              <a:latin typeface="Arial" charset="0"/>
            </a:endParaRPr>
          </a:p>
          <a:p>
            <a:pPr eaLnBrk="1" hangingPunct="1">
              <a:defRPr/>
            </a:pPr>
            <a:r>
              <a:rPr lang="hu-HU" dirty="0" smtClean="0">
                <a:solidFill>
                  <a:srgbClr val="0070C0"/>
                </a:solidFill>
                <a:latin typeface="Arial" charset="0"/>
              </a:rPr>
              <a:t>Amikor a múltbeli tapasztalat, az </a:t>
            </a:r>
            <a:r>
              <a:rPr lang="hu-HU" dirty="0">
                <a:solidFill>
                  <a:srgbClr val="0070C0"/>
                </a:solidFill>
                <a:latin typeface="Arial" charset="0"/>
              </a:rPr>
              <a:t>információ (tárgy vagy esemény) felidézése tudatunkban az eredeti inger nélkül is jelen van, akkor </a:t>
            </a:r>
            <a:r>
              <a:rPr lang="hu-HU" b="1" i="1" u="sng" dirty="0" smtClean="0">
                <a:solidFill>
                  <a:srgbClr val="0070C0"/>
                </a:solidFill>
                <a:effectLst>
                  <a:outerShdw blurRad="38100" dist="38100" dir="2700000" algn="tl">
                    <a:srgbClr val="FFFFFF"/>
                  </a:outerShdw>
                </a:effectLst>
                <a:latin typeface="Arial" charset="0"/>
              </a:rPr>
              <a:t>emlékezetről </a:t>
            </a:r>
            <a:r>
              <a:rPr lang="hu-HU" dirty="0">
                <a:solidFill>
                  <a:srgbClr val="0070C0"/>
                </a:solidFill>
                <a:latin typeface="Arial" charset="0"/>
              </a:rPr>
              <a:t>beszélünk</a:t>
            </a:r>
            <a:r>
              <a:rPr lang="hu-HU" b="1" dirty="0">
                <a:solidFill>
                  <a:srgbClr val="0070C0"/>
                </a:solidFill>
                <a:latin typeface="Arial" charset="0"/>
              </a:rPr>
              <a:t>.</a:t>
            </a:r>
          </a:p>
          <a:p>
            <a:pPr eaLnBrk="1" hangingPunct="1">
              <a:defRPr/>
            </a:pPr>
            <a:endParaRPr lang="hu-HU" b="1" dirty="0">
              <a:solidFill>
                <a:srgbClr val="0070C0"/>
              </a:solidFill>
              <a:latin typeface="Arial" charset="0"/>
            </a:endParaRPr>
          </a:p>
          <a:p>
            <a:pPr eaLnBrk="1" hangingPunct="1">
              <a:defRPr/>
            </a:pPr>
            <a:r>
              <a:rPr lang="hu-HU" b="1" i="1" dirty="0">
                <a:solidFill>
                  <a:srgbClr val="0070C0"/>
                </a:solidFill>
                <a:effectLst>
                  <a:outerShdw blurRad="38100" dist="38100" dir="2700000" algn="tl">
                    <a:srgbClr val="FFFFFF"/>
                  </a:outerShdw>
                </a:effectLst>
                <a:latin typeface="Arial" charset="0"/>
              </a:rPr>
              <a:t>Az emlékezés folyamatai</a:t>
            </a:r>
            <a:r>
              <a:rPr lang="hu-HU" b="1" dirty="0" smtClean="0">
                <a:solidFill>
                  <a:srgbClr val="0070C0"/>
                </a:solidFill>
                <a:latin typeface="Arial" charset="0"/>
              </a:rPr>
              <a:t>:</a:t>
            </a:r>
            <a:endParaRPr lang="hu-HU" b="1" dirty="0">
              <a:solidFill>
                <a:schemeClr val="accent2"/>
              </a:solidFill>
              <a:latin typeface="Arial" charset="0"/>
            </a:endParaRPr>
          </a:p>
          <a:p>
            <a:pPr eaLnBrk="1" hangingPunct="1">
              <a:defRPr/>
            </a:pPr>
            <a:endParaRPr lang="hu-HU" b="1" dirty="0" smtClean="0">
              <a:solidFill>
                <a:srgbClr val="0070C0"/>
              </a:solidFill>
              <a:latin typeface="Arial" charset="0"/>
            </a:endParaRPr>
          </a:p>
          <a:p>
            <a:pPr eaLnBrk="1" hangingPunct="1">
              <a:defRPr/>
            </a:pPr>
            <a:endParaRPr lang="hu-HU" b="1" dirty="0">
              <a:solidFill>
                <a:srgbClr val="0070C0"/>
              </a:solidFill>
              <a:latin typeface="Arial" charset="0"/>
            </a:endParaRPr>
          </a:p>
          <a:p>
            <a:pPr eaLnBrk="1" hangingPunct="1">
              <a:defRPr/>
            </a:pPr>
            <a:endParaRPr lang="hu-HU" b="1" dirty="0">
              <a:solidFill>
                <a:srgbClr val="0070C0"/>
              </a:solidFill>
              <a:latin typeface="Arial" charset="0"/>
            </a:endParaRPr>
          </a:p>
          <a:p>
            <a:pPr eaLnBrk="1" hangingPunct="1">
              <a:defRPr/>
            </a:pPr>
            <a:endParaRPr lang="hu-HU" b="1" dirty="0" smtClean="0">
              <a:solidFill>
                <a:srgbClr val="0070C0"/>
              </a:solidFill>
              <a:latin typeface="Arial" charset="0"/>
            </a:endParaRPr>
          </a:p>
          <a:p>
            <a:pPr eaLnBrk="1" hangingPunct="1">
              <a:defRPr/>
            </a:pPr>
            <a:endParaRPr lang="hu-HU" b="1" dirty="0" smtClean="0">
              <a:solidFill>
                <a:srgbClr val="0070C0"/>
              </a:solidFill>
              <a:latin typeface="Arial" charset="0"/>
            </a:endParaRPr>
          </a:p>
          <a:p>
            <a:pPr eaLnBrk="1" hangingPunct="1">
              <a:defRPr/>
            </a:pPr>
            <a:r>
              <a:rPr lang="hu-HU" b="1" dirty="0" smtClean="0">
                <a:solidFill>
                  <a:srgbClr val="0070C0"/>
                </a:solidFill>
                <a:latin typeface="Arial" charset="0"/>
              </a:rPr>
              <a:t>A bevésés </a:t>
            </a:r>
            <a:r>
              <a:rPr lang="hu-HU" i="1" dirty="0" smtClean="0">
                <a:solidFill>
                  <a:srgbClr val="0070C0"/>
                </a:solidFill>
                <a:latin typeface="Arial" charset="0"/>
              </a:rPr>
              <a:t>(rögzítés</a:t>
            </a:r>
            <a:r>
              <a:rPr lang="hu-HU" b="1" dirty="0" smtClean="0">
                <a:solidFill>
                  <a:srgbClr val="0070C0"/>
                </a:solidFill>
                <a:latin typeface="Arial" charset="0"/>
              </a:rPr>
              <a:t>) lehet:</a:t>
            </a:r>
          </a:p>
          <a:p>
            <a:pPr marL="285750" indent="-285750">
              <a:buFont typeface="Wingdings" panose="05000000000000000000" pitchFamily="2" charset="2"/>
              <a:buChar char="Ø"/>
              <a:defRPr/>
            </a:pPr>
            <a:r>
              <a:rPr lang="hu-HU" b="1" dirty="0" smtClean="0">
                <a:solidFill>
                  <a:srgbClr val="C00000"/>
                </a:solidFill>
                <a:latin typeface="Arial" charset="0"/>
              </a:rPr>
              <a:t>szándékos</a:t>
            </a:r>
            <a:r>
              <a:rPr lang="hu-HU" b="1" dirty="0" smtClean="0">
                <a:solidFill>
                  <a:srgbClr val="0070C0"/>
                </a:solidFill>
                <a:latin typeface="Arial" charset="0"/>
              </a:rPr>
              <a:t> </a:t>
            </a:r>
            <a:r>
              <a:rPr lang="hu-HU" b="1" dirty="0">
                <a:solidFill>
                  <a:srgbClr val="0070C0"/>
                </a:solidFill>
                <a:latin typeface="Arial" charset="0"/>
              </a:rPr>
              <a:t>(mechanikus és gondolati)</a:t>
            </a:r>
            <a:r>
              <a:rPr lang="hu-HU" b="1" dirty="0">
                <a:latin typeface="Arial" charset="0"/>
              </a:rPr>
              <a:t> </a:t>
            </a:r>
            <a:r>
              <a:rPr lang="hu-HU" b="1" dirty="0" smtClean="0">
                <a:solidFill>
                  <a:srgbClr val="0070C0"/>
                </a:solidFill>
                <a:latin typeface="Arial" charset="0"/>
              </a:rPr>
              <a:t>és</a:t>
            </a:r>
            <a:r>
              <a:rPr lang="hu-HU" b="1" dirty="0" smtClean="0">
                <a:latin typeface="Arial" charset="0"/>
              </a:rPr>
              <a:t> </a:t>
            </a:r>
            <a:r>
              <a:rPr lang="hu-HU" b="1" dirty="0" smtClean="0">
                <a:solidFill>
                  <a:srgbClr val="C00000"/>
                </a:solidFill>
                <a:latin typeface="Arial" charset="0"/>
              </a:rPr>
              <a:t>önkéntelen.</a:t>
            </a:r>
            <a:endParaRPr lang="hu-HU" b="1" dirty="0">
              <a:latin typeface="Arial" charset="0"/>
            </a:endParaRPr>
          </a:p>
          <a:p>
            <a:pPr eaLnBrk="1" hangingPunct="1">
              <a:defRPr/>
            </a:pPr>
            <a:endParaRPr lang="hu-HU" b="1" i="1" dirty="0" smtClean="0">
              <a:solidFill>
                <a:srgbClr val="0070C0"/>
              </a:solidFill>
              <a:latin typeface="Arial" charset="0"/>
            </a:endParaRPr>
          </a:p>
          <a:p>
            <a:pPr eaLnBrk="1" hangingPunct="1">
              <a:defRPr/>
            </a:pPr>
            <a:endParaRPr lang="hu-HU" b="1" i="1" dirty="0">
              <a:solidFill>
                <a:srgbClr val="0070C0"/>
              </a:solidFill>
              <a:latin typeface="Arial" charset="0"/>
            </a:endParaRPr>
          </a:p>
          <a:p>
            <a:pPr eaLnBrk="1" hangingPunct="1">
              <a:defRPr/>
            </a:pPr>
            <a:r>
              <a:rPr lang="hu-HU" b="1" i="1" dirty="0" smtClean="0">
                <a:solidFill>
                  <a:srgbClr val="0070C0"/>
                </a:solidFill>
                <a:latin typeface="Arial" charset="0"/>
              </a:rPr>
              <a:t>Az eredményes bevésés (rögzítés)</a:t>
            </a:r>
          </a:p>
          <a:p>
            <a:pPr eaLnBrk="1" hangingPunct="1">
              <a:defRPr/>
            </a:pPr>
            <a:r>
              <a:rPr lang="hu-HU" b="1" i="1" dirty="0" smtClean="0">
                <a:solidFill>
                  <a:srgbClr val="0070C0"/>
                </a:solidFill>
                <a:latin typeface="Arial" charset="0"/>
              </a:rPr>
              <a:t> </a:t>
            </a:r>
            <a:r>
              <a:rPr lang="hu-HU" b="1" i="1" dirty="0">
                <a:solidFill>
                  <a:srgbClr val="0070C0"/>
                </a:solidFill>
                <a:latin typeface="Arial" charset="0"/>
              </a:rPr>
              <a:t>feltételei</a:t>
            </a:r>
            <a:r>
              <a:rPr lang="hu-HU" b="1" i="1" dirty="0" smtClean="0">
                <a:solidFill>
                  <a:srgbClr val="0070C0"/>
                </a:solidFill>
                <a:effectLst>
                  <a:outerShdw blurRad="38100" dist="38100" dir="2700000" algn="tl">
                    <a:srgbClr val="FFFFFF"/>
                  </a:outerShdw>
                </a:effectLst>
                <a:latin typeface="Arial" charset="0"/>
              </a:rPr>
              <a:t>:</a:t>
            </a:r>
          </a:p>
          <a:p>
            <a:pPr eaLnBrk="1" hangingPunct="1">
              <a:defRPr/>
            </a:pPr>
            <a:endParaRPr lang="hu-HU" b="1" i="1" dirty="0">
              <a:solidFill>
                <a:srgbClr val="0070C0"/>
              </a:solidFill>
              <a:effectLst>
                <a:outerShdw blurRad="38100" dist="38100" dir="2700000" algn="tl">
                  <a:srgbClr val="FFFFFF"/>
                </a:outerShdw>
              </a:effectLst>
              <a:latin typeface="Arial" charset="0"/>
            </a:endParaRPr>
          </a:p>
          <a:p>
            <a:pPr eaLnBrk="1" hangingPunct="1">
              <a:defRPr/>
            </a:pPr>
            <a:endParaRPr lang="hu-HU" b="1" i="1" dirty="0" smtClean="0">
              <a:solidFill>
                <a:srgbClr val="0070C0"/>
              </a:solidFill>
              <a:effectLst>
                <a:outerShdw blurRad="38100" dist="38100" dir="2700000" algn="tl">
                  <a:srgbClr val="FFFFFF"/>
                </a:outerShdw>
              </a:effectLst>
              <a:latin typeface="Arial" charset="0"/>
            </a:endParaRPr>
          </a:p>
          <a:p>
            <a:pPr eaLnBrk="1" hangingPunct="1">
              <a:defRPr/>
            </a:pPr>
            <a:endParaRPr lang="hu-HU" b="1" i="1" dirty="0" smtClean="0">
              <a:solidFill>
                <a:srgbClr val="0070C0"/>
              </a:solidFill>
              <a:effectLst>
                <a:outerShdw blurRad="38100" dist="38100" dir="2700000" algn="tl">
                  <a:srgbClr val="FFFFFF"/>
                </a:outerShdw>
              </a:effectLst>
              <a:latin typeface="Arial" charset="0"/>
            </a:endParaRPr>
          </a:p>
        </p:txBody>
      </p:sp>
      <p:pic>
        <p:nvPicPr>
          <p:cNvPr id="9" name="Kép 8"/>
          <p:cNvPicPr>
            <a:picLocks noChangeAspect="1"/>
          </p:cNvPicPr>
          <p:nvPr/>
        </p:nvPicPr>
        <p:blipFill>
          <a:blip r:embed="rId2"/>
          <a:stretch>
            <a:fillRect/>
          </a:stretch>
        </p:blipFill>
        <p:spPr>
          <a:xfrm>
            <a:off x="6690360" y="2627562"/>
            <a:ext cx="1772923" cy="1327868"/>
          </a:xfrm>
          <a:prstGeom prst="rect">
            <a:avLst/>
          </a:prstGeom>
        </p:spPr>
      </p:pic>
      <p:graphicFrame>
        <p:nvGraphicFramePr>
          <p:cNvPr id="12" name="Diagram 11"/>
          <p:cNvGraphicFramePr/>
          <p:nvPr>
            <p:extLst>
              <p:ext uri="{D42A27DB-BD31-4B8C-83A1-F6EECF244321}">
                <p14:modId xmlns:p14="http://schemas.microsoft.com/office/powerpoint/2010/main" val="3686165463"/>
              </p:ext>
            </p:extLst>
          </p:nvPr>
        </p:nvGraphicFramePr>
        <p:xfrm>
          <a:off x="635355" y="3168646"/>
          <a:ext cx="5153025" cy="90487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3" name="Szövegdoboz 12"/>
          <p:cNvSpPr txBox="1"/>
          <p:nvPr/>
        </p:nvSpPr>
        <p:spPr>
          <a:xfrm>
            <a:off x="4297680" y="6111240"/>
            <a:ext cx="1082040" cy="369332"/>
          </a:xfrm>
          <a:prstGeom prst="rect">
            <a:avLst/>
          </a:prstGeom>
          <a:noFill/>
        </p:spPr>
        <p:txBody>
          <a:bodyPr wrap="square" rtlCol="0">
            <a:spAutoFit/>
          </a:bodyPr>
          <a:lstStyle/>
          <a:p>
            <a:endParaRPr lang="hu-HU" dirty="0"/>
          </a:p>
        </p:txBody>
      </p:sp>
      <p:sp>
        <p:nvSpPr>
          <p:cNvPr id="14" name="Szövegdoboz 13"/>
          <p:cNvSpPr txBox="1"/>
          <p:nvPr/>
        </p:nvSpPr>
        <p:spPr>
          <a:xfrm>
            <a:off x="5455920" y="5913120"/>
            <a:ext cx="304800" cy="335280"/>
          </a:xfrm>
          <a:prstGeom prst="rect">
            <a:avLst/>
          </a:prstGeom>
          <a:noFill/>
        </p:spPr>
        <p:txBody>
          <a:bodyPr wrap="square" rtlCol="0">
            <a:spAutoFit/>
          </a:bodyPr>
          <a:lstStyle/>
          <a:p>
            <a:endParaRPr lang="hu-HU" dirty="0"/>
          </a:p>
        </p:txBody>
      </p:sp>
      <p:sp>
        <p:nvSpPr>
          <p:cNvPr id="15" name="Szövegdoboz 14"/>
          <p:cNvSpPr txBox="1"/>
          <p:nvPr/>
        </p:nvSpPr>
        <p:spPr>
          <a:xfrm>
            <a:off x="1508760" y="5090160"/>
            <a:ext cx="7325460" cy="1477328"/>
          </a:xfrm>
          <a:prstGeom prst="rect">
            <a:avLst/>
          </a:prstGeom>
          <a:noFill/>
        </p:spPr>
        <p:txBody>
          <a:bodyPr wrap="square" rtlCol="0">
            <a:spAutoFit/>
          </a:bodyPr>
          <a:lstStyle/>
          <a:p>
            <a:pPr lvl="8">
              <a:buFont typeface="Wingdings" pitchFamily="2" charset="2"/>
              <a:buChar char="Ø"/>
              <a:defRPr/>
            </a:pPr>
            <a:r>
              <a:rPr lang="hu-HU" b="1" dirty="0">
                <a:solidFill>
                  <a:srgbClr val="C00000"/>
                </a:solidFill>
                <a:latin typeface="Arial" charset="0"/>
              </a:rPr>
              <a:t> az idegrendszer állapota;</a:t>
            </a:r>
          </a:p>
          <a:p>
            <a:pPr lvl="8">
              <a:buFont typeface="Wingdings" pitchFamily="2" charset="2"/>
              <a:buChar char="Ø"/>
              <a:defRPr/>
            </a:pPr>
            <a:r>
              <a:rPr lang="hu-HU" b="1" dirty="0">
                <a:solidFill>
                  <a:srgbClr val="C00000"/>
                </a:solidFill>
                <a:latin typeface="Arial" charset="0"/>
              </a:rPr>
              <a:t> az érdeklődés;</a:t>
            </a:r>
          </a:p>
          <a:p>
            <a:pPr lvl="8">
              <a:buFont typeface="Wingdings" pitchFamily="2" charset="2"/>
              <a:buChar char="Ø"/>
              <a:defRPr/>
            </a:pPr>
            <a:r>
              <a:rPr lang="hu-HU" b="1" dirty="0">
                <a:solidFill>
                  <a:srgbClr val="C00000"/>
                </a:solidFill>
                <a:latin typeface="Arial" charset="0"/>
              </a:rPr>
              <a:t> ha több érzékszerv észleli;</a:t>
            </a:r>
          </a:p>
          <a:p>
            <a:pPr lvl="8">
              <a:buFont typeface="Wingdings" pitchFamily="2" charset="2"/>
              <a:buChar char="Ø"/>
              <a:defRPr/>
            </a:pPr>
            <a:r>
              <a:rPr lang="hu-HU" b="1" dirty="0">
                <a:solidFill>
                  <a:srgbClr val="C00000"/>
                </a:solidFill>
                <a:latin typeface="Arial" charset="0"/>
              </a:rPr>
              <a:t> a korábbi ismeretek;</a:t>
            </a:r>
          </a:p>
          <a:p>
            <a:pPr lvl="8">
              <a:buFont typeface="Wingdings" pitchFamily="2" charset="2"/>
              <a:buChar char="Ø"/>
              <a:defRPr/>
            </a:pPr>
            <a:r>
              <a:rPr lang="hu-HU" b="1" dirty="0">
                <a:solidFill>
                  <a:srgbClr val="C00000"/>
                </a:solidFill>
                <a:latin typeface="Arial" charset="0"/>
              </a:rPr>
              <a:t> tevékenységhez kötődik.</a:t>
            </a:r>
          </a:p>
        </p:txBody>
      </p:sp>
      <p:sp>
        <p:nvSpPr>
          <p:cNvPr id="18" name="Jobb oldali kapcsos zárójel 17"/>
          <p:cNvSpPr/>
          <p:nvPr/>
        </p:nvSpPr>
        <p:spPr>
          <a:xfrm>
            <a:off x="4490358" y="5208814"/>
            <a:ext cx="334736" cy="1387929"/>
          </a:xfrm>
          <a:prstGeom prst="rightBrace">
            <a:avLst/>
          </a:prstGeom>
          <a:ln w="38100"/>
        </p:spPr>
        <p:style>
          <a:lnRef idx="1">
            <a:schemeClr val="accent1"/>
          </a:lnRef>
          <a:fillRef idx="0">
            <a:schemeClr val="accent1"/>
          </a:fillRef>
          <a:effectRef idx="0">
            <a:schemeClr val="accent1"/>
          </a:effectRef>
          <a:fontRef idx="minor">
            <a:schemeClr val="tx1"/>
          </a:fontRef>
        </p:style>
        <p:txBody>
          <a:bodyPr rtlCol="0" anchor="ctr"/>
          <a:lstStyle/>
          <a:p>
            <a:pPr algn="ctr"/>
            <a:endParaRPr lang="hu-HU"/>
          </a:p>
        </p:txBody>
      </p:sp>
    </p:spTree>
    <p:extLst>
      <p:ext uri="{BB962C8B-B14F-4D97-AF65-F5344CB8AC3E}">
        <p14:creationId xmlns:p14="http://schemas.microsoft.com/office/powerpoint/2010/main" val="1044918424"/>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p:cNvSpPr>
            <a:spLocks noGrp="1"/>
          </p:cNvSpPr>
          <p:nvPr>
            <p:ph type="title"/>
          </p:nvPr>
        </p:nvSpPr>
        <p:spPr>
          <a:xfrm>
            <a:off x="628650" y="365126"/>
            <a:ext cx="7886700" cy="494953"/>
          </a:xfrm>
        </p:spPr>
        <p:txBody>
          <a:bodyPr>
            <a:normAutofit/>
          </a:bodyPr>
          <a:lstStyle/>
          <a:p>
            <a:pPr algn="ctr"/>
            <a:r>
              <a:rPr lang="hu-HU" sz="2800" b="1" i="1" dirty="0" smtClean="0">
                <a:solidFill>
                  <a:srgbClr val="0070C0"/>
                </a:solidFill>
                <a:latin typeface="Arial" panose="020B0604020202020204" pitchFamily="34" charset="0"/>
                <a:cs typeface="Arial" panose="020B0604020202020204" pitchFamily="34" charset="0"/>
              </a:rPr>
              <a:t>Képzelet</a:t>
            </a:r>
            <a:endParaRPr lang="hu-HU" sz="2800" b="1" i="1" dirty="0">
              <a:solidFill>
                <a:srgbClr val="0070C0"/>
              </a:solidFill>
              <a:latin typeface="Arial" panose="020B0604020202020204" pitchFamily="34" charset="0"/>
              <a:cs typeface="Arial" panose="020B0604020202020204" pitchFamily="34" charset="0"/>
            </a:endParaRPr>
          </a:p>
        </p:txBody>
      </p:sp>
      <p:sp>
        <p:nvSpPr>
          <p:cNvPr id="4" name="Text Box 12"/>
          <p:cNvSpPr txBox="1">
            <a:spLocks noGrp="1" noChangeArrowheads="1"/>
          </p:cNvSpPr>
          <p:nvPr>
            <p:ph idx="1"/>
          </p:nvPr>
        </p:nvSpPr>
        <p:spPr bwMode="auto">
          <a:xfrm>
            <a:off x="646112" y="1092200"/>
            <a:ext cx="8086407" cy="2101088"/>
          </a:xfrm>
          <a:prstGeom prst="rect">
            <a:avLst/>
          </a:prstGeom>
          <a:noFill/>
          <a:ln w="9525" algn="ctr">
            <a:noFill/>
            <a:miter lim="800000"/>
            <a:headEnd/>
            <a:tailEnd/>
          </a:ln>
          <a:effectLst/>
        </p:spPr>
        <p:txBody>
          <a:bodyPr wrap="square">
            <a:spAutoFit/>
          </a:bodyPr>
          <a:lstStyle/>
          <a:p>
            <a:pPr marL="0" indent="0" eaLnBrk="1" hangingPunct="1">
              <a:buNone/>
              <a:defRPr/>
            </a:pPr>
            <a:r>
              <a:rPr lang="hu-HU" sz="1800" b="1" i="1" dirty="0" smtClean="0">
                <a:solidFill>
                  <a:srgbClr val="0070C0"/>
                </a:solidFill>
                <a:effectLst>
                  <a:outerShdw blurRad="38100" dist="38100" dir="2700000" algn="tl">
                    <a:srgbClr val="FFFFFF"/>
                  </a:outerShdw>
                </a:effectLst>
                <a:latin typeface="Arial" charset="0"/>
              </a:rPr>
              <a:t>A </a:t>
            </a:r>
            <a:r>
              <a:rPr lang="hu-HU" sz="1800" b="1" i="1" dirty="0">
                <a:solidFill>
                  <a:srgbClr val="0070C0"/>
                </a:solidFill>
                <a:effectLst>
                  <a:outerShdw blurRad="38100" dist="38100" dir="2700000" algn="tl">
                    <a:srgbClr val="FFFFFF"/>
                  </a:outerShdw>
                </a:effectLst>
                <a:latin typeface="Arial" charset="0"/>
              </a:rPr>
              <a:t>képzelet</a:t>
            </a:r>
            <a:r>
              <a:rPr lang="hu-HU" sz="1800" b="1" dirty="0">
                <a:solidFill>
                  <a:srgbClr val="0070C0"/>
                </a:solidFill>
                <a:latin typeface="Arial" charset="0"/>
              </a:rPr>
              <a:t> </a:t>
            </a:r>
            <a:r>
              <a:rPr lang="hu-HU" sz="1800" dirty="0">
                <a:solidFill>
                  <a:srgbClr val="0070C0"/>
                </a:solidFill>
                <a:latin typeface="Arial" charset="0"/>
              </a:rPr>
              <a:t>úgy teremt képeket, hogy a régi tapasztalatokból származó képeket szétbontja és újra csoportosítja.</a:t>
            </a:r>
          </a:p>
          <a:p>
            <a:pPr marL="0" indent="0" eaLnBrk="1" hangingPunct="1">
              <a:buNone/>
              <a:defRPr/>
            </a:pPr>
            <a:r>
              <a:rPr lang="hu-HU" sz="1800" b="1" i="1" dirty="0" smtClean="0">
                <a:solidFill>
                  <a:srgbClr val="0070C0"/>
                </a:solidFill>
                <a:effectLst>
                  <a:outerShdw blurRad="38100" dist="38100" dir="2700000" algn="tl">
                    <a:srgbClr val="FFFFFF"/>
                  </a:outerShdw>
                </a:effectLst>
                <a:latin typeface="Arial" charset="0"/>
              </a:rPr>
              <a:t>A </a:t>
            </a:r>
            <a:r>
              <a:rPr lang="hu-HU" sz="1800" b="1" i="1" dirty="0">
                <a:solidFill>
                  <a:srgbClr val="0070C0"/>
                </a:solidFill>
                <a:effectLst>
                  <a:outerShdw blurRad="38100" dist="38100" dir="2700000" algn="tl">
                    <a:srgbClr val="FFFFFF"/>
                  </a:outerShdw>
                </a:effectLst>
                <a:latin typeface="Arial" charset="0"/>
              </a:rPr>
              <a:t>képzelet formái</a:t>
            </a:r>
            <a:r>
              <a:rPr lang="hu-HU" sz="1800" b="1" i="1" dirty="0" smtClean="0">
                <a:solidFill>
                  <a:srgbClr val="0070C0"/>
                </a:solidFill>
                <a:effectLst>
                  <a:outerShdw blurRad="38100" dist="38100" dir="2700000" algn="tl">
                    <a:srgbClr val="FFFFFF"/>
                  </a:outerShdw>
                </a:effectLst>
                <a:latin typeface="Arial" charset="0"/>
              </a:rPr>
              <a:t>:</a:t>
            </a:r>
            <a:endParaRPr lang="hu-HU" sz="1800" b="1" dirty="0">
              <a:latin typeface="Arial" charset="0"/>
            </a:endParaRPr>
          </a:p>
          <a:p>
            <a:pPr>
              <a:buClr>
                <a:schemeClr val="accent2"/>
              </a:buClr>
              <a:buFont typeface="Wingdings" pitchFamily="2" charset="2"/>
              <a:buChar char="Ø"/>
              <a:defRPr/>
            </a:pPr>
            <a:r>
              <a:rPr lang="hu-HU" sz="1800" b="1" dirty="0">
                <a:solidFill>
                  <a:srgbClr val="C00000"/>
                </a:solidFill>
                <a:latin typeface="Arial" charset="0"/>
              </a:rPr>
              <a:t> reproduktív képzelet;</a:t>
            </a:r>
          </a:p>
          <a:p>
            <a:pPr>
              <a:buFont typeface="Wingdings" pitchFamily="2" charset="2"/>
              <a:buChar char="Ø"/>
              <a:defRPr/>
            </a:pPr>
            <a:r>
              <a:rPr lang="hu-HU" sz="1800" b="1" dirty="0">
                <a:solidFill>
                  <a:srgbClr val="C00000"/>
                </a:solidFill>
                <a:latin typeface="Arial" charset="0"/>
              </a:rPr>
              <a:t> alkotóképzelet;</a:t>
            </a:r>
          </a:p>
          <a:p>
            <a:pPr>
              <a:buFont typeface="Wingdings" pitchFamily="2" charset="2"/>
              <a:buChar char="Ø"/>
              <a:defRPr/>
            </a:pPr>
            <a:r>
              <a:rPr lang="hu-HU" sz="1800" b="1" dirty="0" smtClean="0">
                <a:solidFill>
                  <a:srgbClr val="C00000"/>
                </a:solidFill>
                <a:latin typeface="Arial" charset="0"/>
              </a:rPr>
              <a:t>álom</a:t>
            </a:r>
            <a:r>
              <a:rPr lang="hu-HU" sz="1800" b="1" dirty="0">
                <a:solidFill>
                  <a:srgbClr val="C00000"/>
                </a:solidFill>
                <a:latin typeface="Arial" charset="0"/>
              </a:rPr>
              <a:t>.</a:t>
            </a:r>
          </a:p>
        </p:txBody>
      </p:sp>
      <p:pic>
        <p:nvPicPr>
          <p:cNvPr id="5" name="Kép 7"/>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181600" y="1649730"/>
            <a:ext cx="2228850" cy="12712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Szövegdoboz 6"/>
          <p:cNvSpPr txBox="1"/>
          <p:nvPr/>
        </p:nvSpPr>
        <p:spPr>
          <a:xfrm>
            <a:off x="640080" y="3124200"/>
            <a:ext cx="7507183" cy="923330"/>
          </a:xfrm>
          <a:prstGeom prst="rect">
            <a:avLst/>
          </a:prstGeom>
          <a:noFill/>
        </p:spPr>
        <p:txBody>
          <a:bodyPr wrap="none" rtlCol="0">
            <a:spAutoFit/>
          </a:bodyPr>
          <a:lstStyle/>
          <a:p>
            <a:r>
              <a:rPr lang="hu-HU" b="1" dirty="0">
                <a:solidFill>
                  <a:srgbClr val="0070C0"/>
                </a:solidFill>
                <a:latin typeface="Arial" panose="020B0604020202020204" pitchFamily="34" charset="0"/>
                <a:cs typeface="Arial" panose="020B0604020202020204" pitchFamily="34" charset="0"/>
              </a:rPr>
              <a:t>Reproduktív képzeletről</a:t>
            </a:r>
            <a:r>
              <a:rPr lang="hu-HU" dirty="0">
                <a:solidFill>
                  <a:srgbClr val="0070C0"/>
                </a:solidFill>
                <a:latin typeface="Arial" panose="020B0604020202020204" pitchFamily="34" charset="0"/>
                <a:cs typeface="Arial" panose="020B0604020202020204" pitchFamily="34" charset="0"/>
              </a:rPr>
              <a:t> akkor beszélünk, amikor egy elbeszélés, rajz</a:t>
            </a:r>
            <a:r>
              <a:rPr lang="hu-HU" dirty="0" smtClean="0">
                <a:solidFill>
                  <a:srgbClr val="0070C0"/>
                </a:solidFill>
                <a:latin typeface="Arial" panose="020B0604020202020204" pitchFamily="34" charset="0"/>
                <a:cs typeface="Arial" panose="020B0604020202020204" pitchFamily="34" charset="0"/>
              </a:rPr>
              <a:t>,</a:t>
            </a:r>
          </a:p>
          <a:p>
            <a:r>
              <a:rPr lang="hu-HU" dirty="0" smtClean="0">
                <a:solidFill>
                  <a:srgbClr val="0070C0"/>
                </a:solidFill>
                <a:latin typeface="Arial" panose="020B0604020202020204" pitchFamily="34" charset="0"/>
                <a:cs typeface="Arial" panose="020B0604020202020204" pitchFamily="34" charset="0"/>
              </a:rPr>
              <a:t>írott szöveg utasítás </a:t>
            </a:r>
            <a:r>
              <a:rPr lang="hu-HU" dirty="0">
                <a:solidFill>
                  <a:srgbClr val="0070C0"/>
                </a:solidFill>
                <a:latin typeface="Arial" panose="020B0604020202020204" pitchFamily="34" charset="0"/>
                <a:cs typeface="Arial" panose="020B0604020202020204" pitchFamily="34" charset="0"/>
              </a:rPr>
              <a:t>alapján mások </a:t>
            </a:r>
            <a:r>
              <a:rPr lang="hu-HU" dirty="0" smtClean="0">
                <a:solidFill>
                  <a:srgbClr val="0070C0"/>
                </a:solidFill>
                <a:latin typeface="Arial" panose="020B0604020202020204" pitchFamily="34" charset="0"/>
                <a:cs typeface="Arial" panose="020B0604020202020204" pitchFamily="34" charset="0"/>
              </a:rPr>
              <a:t>elképzelését</a:t>
            </a:r>
          </a:p>
          <a:p>
            <a:r>
              <a:rPr lang="hu-HU" dirty="0" smtClean="0">
                <a:solidFill>
                  <a:srgbClr val="0070C0"/>
                </a:solidFill>
                <a:latin typeface="Arial" panose="020B0604020202020204" pitchFamily="34" charset="0"/>
                <a:cs typeface="Arial" panose="020B0604020202020204" pitchFamily="34" charset="0"/>
              </a:rPr>
              <a:t>újra felépítjük,létrehozzuk</a:t>
            </a:r>
            <a:r>
              <a:rPr lang="hu-HU" dirty="0">
                <a:solidFill>
                  <a:srgbClr val="0070C0"/>
                </a:solidFill>
                <a:latin typeface="Arial" panose="020B0604020202020204" pitchFamily="34" charset="0"/>
                <a:cs typeface="Arial" panose="020B0604020202020204" pitchFamily="34" charset="0"/>
              </a:rPr>
              <a:t>, megjavítjuk.</a:t>
            </a:r>
          </a:p>
        </p:txBody>
      </p:sp>
      <p:sp>
        <p:nvSpPr>
          <p:cNvPr id="9" name="Szövegdoboz 8"/>
          <p:cNvSpPr txBox="1"/>
          <p:nvPr/>
        </p:nvSpPr>
        <p:spPr>
          <a:xfrm>
            <a:off x="628612" y="4358941"/>
            <a:ext cx="7330440" cy="1754326"/>
          </a:xfrm>
          <a:prstGeom prst="rect">
            <a:avLst/>
          </a:prstGeom>
          <a:noFill/>
        </p:spPr>
        <p:txBody>
          <a:bodyPr wrap="square" rtlCol="0">
            <a:spAutoFit/>
          </a:bodyPr>
          <a:lstStyle/>
          <a:p>
            <a:r>
              <a:rPr lang="hu-HU" dirty="0">
                <a:solidFill>
                  <a:srgbClr val="0070C0"/>
                </a:solidFill>
                <a:latin typeface="Arial" panose="020B0604020202020204" pitchFamily="34" charset="0"/>
                <a:cs typeface="Arial" panose="020B0604020202020204" pitchFamily="34" charset="0"/>
              </a:rPr>
              <a:t>Az</a:t>
            </a:r>
            <a:r>
              <a:rPr lang="hu-HU" b="1" dirty="0">
                <a:solidFill>
                  <a:srgbClr val="0070C0"/>
                </a:solidFill>
                <a:latin typeface="Arial" panose="020B0604020202020204" pitchFamily="34" charset="0"/>
                <a:cs typeface="Arial" panose="020B0604020202020204" pitchFamily="34" charset="0"/>
              </a:rPr>
              <a:t> alkotó képzelet</a:t>
            </a:r>
            <a:r>
              <a:rPr lang="hu-HU" dirty="0">
                <a:solidFill>
                  <a:srgbClr val="0070C0"/>
                </a:solidFill>
                <a:latin typeface="Arial" panose="020B0604020202020204" pitchFamily="34" charset="0"/>
                <a:cs typeface="Arial" panose="020B0604020202020204" pitchFamily="34" charset="0"/>
              </a:rPr>
              <a:t> új dolgok önálló létrehozását jelenti</a:t>
            </a:r>
            <a:r>
              <a:rPr lang="hu-HU" dirty="0" smtClean="0">
                <a:solidFill>
                  <a:srgbClr val="0070C0"/>
                </a:solidFill>
                <a:latin typeface="Arial" panose="020B0604020202020204" pitchFamily="34" charset="0"/>
                <a:cs typeface="Arial" panose="020B0604020202020204" pitchFamily="34" charset="0"/>
              </a:rPr>
              <a:t>.</a:t>
            </a:r>
          </a:p>
          <a:p>
            <a:r>
              <a:rPr lang="hu-HU" dirty="0" smtClean="0">
                <a:solidFill>
                  <a:srgbClr val="0070C0"/>
                </a:solidFill>
                <a:latin typeface="Arial" panose="020B0604020202020204" pitchFamily="34" charset="0"/>
                <a:cs typeface="Arial" panose="020B0604020202020204" pitchFamily="34" charset="0"/>
              </a:rPr>
              <a:t>A </a:t>
            </a:r>
            <a:r>
              <a:rPr lang="hu-HU" dirty="0">
                <a:solidFill>
                  <a:srgbClr val="0070C0"/>
                </a:solidFill>
                <a:latin typeface="Arial" panose="020B0604020202020204" pitchFamily="34" charset="0"/>
                <a:cs typeface="Arial" panose="020B0604020202020204" pitchFamily="34" charset="0"/>
              </a:rPr>
              <a:t>tudósok, művészek mellett a műszaki szakemberek, </a:t>
            </a:r>
            <a:endParaRPr lang="hu-HU" dirty="0" smtClean="0">
              <a:solidFill>
                <a:srgbClr val="0070C0"/>
              </a:solidFill>
              <a:latin typeface="Arial" panose="020B0604020202020204" pitchFamily="34" charset="0"/>
              <a:cs typeface="Arial" panose="020B0604020202020204" pitchFamily="34" charset="0"/>
            </a:endParaRPr>
          </a:p>
          <a:p>
            <a:r>
              <a:rPr lang="hu-HU" dirty="0" smtClean="0">
                <a:solidFill>
                  <a:srgbClr val="0070C0"/>
                </a:solidFill>
                <a:latin typeface="Arial" panose="020B0604020202020204" pitchFamily="34" charset="0"/>
                <a:cs typeface="Arial" panose="020B0604020202020204" pitchFamily="34" charset="0"/>
              </a:rPr>
              <a:t>mesterek </a:t>
            </a:r>
            <a:r>
              <a:rPr lang="hu-HU" dirty="0">
                <a:solidFill>
                  <a:srgbClr val="0070C0"/>
                </a:solidFill>
                <a:latin typeface="Arial" panose="020B0604020202020204" pitchFamily="34" charset="0"/>
                <a:cs typeface="Arial" panose="020B0604020202020204" pitchFamily="34" charset="0"/>
              </a:rPr>
              <a:t>sajátossága, hogy munkájuk, </a:t>
            </a:r>
            <a:endParaRPr lang="hu-HU" dirty="0" smtClean="0">
              <a:solidFill>
                <a:srgbClr val="0070C0"/>
              </a:solidFill>
              <a:latin typeface="Arial" panose="020B0604020202020204" pitchFamily="34" charset="0"/>
              <a:cs typeface="Arial" panose="020B0604020202020204" pitchFamily="34" charset="0"/>
            </a:endParaRPr>
          </a:p>
          <a:p>
            <a:r>
              <a:rPr lang="hu-HU" dirty="0" smtClean="0">
                <a:solidFill>
                  <a:srgbClr val="0070C0"/>
                </a:solidFill>
                <a:latin typeface="Arial" panose="020B0604020202020204" pitchFamily="34" charset="0"/>
                <a:cs typeface="Arial" panose="020B0604020202020204" pitchFamily="34" charset="0"/>
              </a:rPr>
              <a:t>tevékenységük során valami </a:t>
            </a:r>
            <a:r>
              <a:rPr lang="hu-HU" dirty="0">
                <a:solidFill>
                  <a:srgbClr val="0070C0"/>
                </a:solidFill>
                <a:latin typeface="Arial" panose="020B0604020202020204" pitchFamily="34" charset="0"/>
                <a:cs typeface="Arial" panose="020B0604020202020204" pitchFamily="34" charset="0"/>
              </a:rPr>
              <a:t>újat</a:t>
            </a:r>
            <a:r>
              <a:rPr lang="hu-HU" dirty="0" smtClean="0">
                <a:solidFill>
                  <a:srgbClr val="0070C0"/>
                </a:solidFill>
                <a:latin typeface="Arial" panose="020B0604020202020204" pitchFamily="34" charset="0"/>
                <a:cs typeface="Arial" panose="020B0604020202020204" pitchFamily="34" charset="0"/>
              </a:rPr>
              <a:t>,</a:t>
            </a:r>
          </a:p>
          <a:p>
            <a:r>
              <a:rPr lang="hu-HU" dirty="0" smtClean="0">
                <a:solidFill>
                  <a:srgbClr val="0070C0"/>
                </a:solidFill>
                <a:latin typeface="Arial" panose="020B0604020202020204" pitchFamily="34" charset="0"/>
                <a:cs typeface="Arial" panose="020B0604020202020204" pitchFamily="34" charset="0"/>
              </a:rPr>
              <a:t>előzőhöz </a:t>
            </a:r>
            <a:r>
              <a:rPr lang="hu-HU" dirty="0">
                <a:solidFill>
                  <a:srgbClr val="0070C0"/>
                </a:solidFill>
                <a:latin typeface="Arial" panose="020B0604020202020204" pitchFamily="34" charset="0"/>
                <a:cs typeface="Arial" panose="020B0604020202020204" pitchFamily="34" charset="0"/>
              </a:rPr>
              <a:t>képest célszerűbbet</a:t>
            </a:r>
            <a:r>
              <a:rPr lang="hu-HU" dirty="0" smtClean="0">
                <a:solidFill>
                  <a:srgbClr val="0070C0"/>
                </a:solidFill>
                <a:latin typeface="Arial" panose="020B0604020202020204" pitchFamily="34" charset="0"/>
                <a:cs typeface="Arial" panose="020B0604020202020204" pitchFamily="34" charset="0"/>
              </a:rPr>
              <a:t>,</a:t>
            </a:r>
          </a:p>
          <a:p>
            <a:r>
              <a:rPr lang="hu-HU" dirty="0" smtClean="0">
                <a:solidFill>
                  <a:srgbClr val="0070C0"/>
                </a:solidFill>
                <a:latin typeface="Arial" panose="020B0604020202020204" pitchFamily="34" charset="0"/>
                <a:cs typeface="Arial" panose="020B0604020202020204" pitchFamily="34" charset="0"/>
              </a:rPr>
              <a:t>jobbat </a:t>
            </a:r>
            <a:r>
              <a:rPr lang="hu-HU" dirty="0">
                <a:solidFill>
                  <a:srgbClr val="0070C0"/>
                </a:solidFill>
                <a:latin typeface="Arial" panose="020B0604020202020204" pitchFamily="34" charset="0"/>
                <a:cs typeface="Arial" panose="020B0604020202020204" pitchFamily="34" charset="0"/>
              </a:rPr>
              <a:t>hozzanak létre.</a:t>
            </a:r>
          </a:p>
        </p:txBody>
      </p:sp>
      <p:pic>
        <p:nvPicPr>
          <p:cNvPr id="11" name="Picture 12" descr="fúrás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538448" y="3625081"/>
            <a:ext cx="1439862" cy="1128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AutoShape 4" descr="data:image/jpeg;base64,/9j/4AAQSkZJRgABAQAAAQABAAD/2wCEAAkGBxQQEBQUEBQVFRUQDxAUEBAUEBQUEA8QFBQWFxQUFRUYHiggGBolHBQUITEhJSkrLi4uFx8zODMsNygtLisBCgoKDg0OFRAQGiwcHRw0LCwsLCwsLCwsLCwsLywsLC4sLCwsLCwsLCwsLCw0LCwsLCwsLCwsLDcsLCwsLCwsOP/AABEIAKQBMwMBIgACEQEDEQH/xAAcAAABBQEBAQAAAAAAAAAAAAAAAQIDBAUGBwj/xABCEAABAwICBggEBAQFAwUAAAABAAIDBBEhMQUGEhNBUQcyYXGBkZKxIlJyoTNCwdEUI2KCJFOi4fAWQ9IINHOywv/EABgBAQEBAQEAAAAAAAAAAAAAAAABAgME/8QAIBEBAQEBAAIBBQEAAAAAAAAAAAERAhIhAxMxQVFhcf/aAAwDAQACEQMRAD8A9qhibsjAdUcByT9y3kPSEQdUfSPZSKCPct5D0hG5byHpCkQrgj3LeQ9IRuW8h6QpEJgj3LeQ9IRuW8h6QpEJgj3LeQ9IRuW8h6QpEJgj3LeQ9IRuW8h6QpEl0wM3LeQ9IRuW8h6Qn3RdMDNy3kPSEblvIekJ90bSYGblvIekI3LeQ9ITtpG0mBu5byHpCNy3kPSE7aRtKYG7lvIekI3LeQ9ITtpLdMDNy3kPSEblvIekJ90XVwM3LeQ9IRuW8h6Qn3RdMDNy3kPSEblvIekJ90XTAzct5D0hG5byHpCkQmCPct5D0hG5byHpCkQmCPct5D0hG5byHpCkQmCPct5D0hG5byHpCkQmCPct5D0hG5byHpCkQmCPct5D0hCkQmCODqj6R7KRRwdUfSPZSKQCEiFQqRCEAhCRApTbpbpqBUFISm3QORdMLsLnIZngFzWmddqanuA7evH5WdUd7zh5XVkHTkqvUV0cZAe9oJyaXDad3NzOS8nr9e6ureY6UW5iMWDRzdIcvMLz/WPSczJ3Mmd8cRsSCcbgG9zic81cR77pDXWlhuDILjhe58m3P2XO1vSlEPw2OPbsgDzJ/ReHjSBISOruN125+OfdPb1mfpQlPVY0f3/sAqUnSNUnItHqPu5edUpklI3Uckl/8uN8mP8AYCt6m1R0i8XbRzWPzBkf2kcCtePI6RvSBVfOPI/uibpRmhxkf/oefY2WbB0d6ScMYWs+qeO/+klWh0aaQ47gdm+P/gpZyhH9Or29WDb7S4MH/wCitnVfpoFS57Z6fdhoaQ5km3e5sbggW8FzlT0TVTsTHCTzZNsn2AVaDo2rKcENp3EuPXbNC4i2QHxDDwXLwa17Lo/XOlmFw8t57TSPutqCrY8XY5rh2OBXzzNoqtpj/Mp52j5hE8t9Tb2U1NrC+J1i8tPIgh37qeMNfQ20gOXkWiukGRmDnbQ5EX++f3XW6N15hl6/wk8Wm48jYqXk12TZE8SLOpK6OX8N7T2ZO8jirViplVZ2k66qBxTmyqCyhRbxKJEEiSyQOS7SAslSXSoBCEII4OqPpHspFHB1R9I9lIpAiEJFQqS6QlBQLtJLppKLHkgW6aXILT2LM01pqGjj253tA/K0YveeTRxVxNaN1zendcYKYEA7xw4NPwA8toZnsbc9y4HWXpEdNdrSGR/JtYu+rZxd3YDvXDT6wtLiXB5w6w2druAODQrOf2a6zWPXGae+8fss4RNwB77f7qlojQEtUNua8UOYblJIOePVHac1yP8A1I1jw9tO1xaQQZZXuOHGws0eRU8+mX1Ju5z3h2Ia5xIA5bPVw7k6uD0Kp05R0UWzE5jiMGxRHaBd/W8XA7STfvXE6z1MVaAQyTfC16kkNa5vyCPEbA4fFccTmsyeYtF3C1hhcZDsWdLpbkCfFcvO/iLje6NtWqetrn01ZJIxwj24WxuaBPbF7dog/lxwHA8l7noro+0fTW3dLG5w/PKDM+/e8m3gvB+jhktTpikMLSDDIJJHDENhb1y7kLHZ/uC+nYp9ouAY67SM8iCLg3/4R5Lrz1c9s0Rwhos0AAZAAADwCcWLndYteaChuKipaHjAwRHeTA8i1tyPGy4fSfTdC3/2tFLIB+eV4jae3JxV8kx6zhzHmEED/deJT9M1e8XipaZl8tt0jyPJzUkXTTXRi89NTPaP8t0rD5kuWfqT9ni9uDL5JDGuR6P+kCDS4e1rDDPG0OfEXA3Zh8bHWG0LmxuMPFdow3zzGa15JiDYVas0dFMLSxRvHJ7Gu9wuO6U9ep9EugEMDHtmDyZZdvYDmkfyxskWNje5Pguf0Z0zvdbfUVxxdDPc+DXN/Va8jK7Gu6PaGXERGI84Xln+k3b9lgVnRg5uNNUX5NlZj62/st3RXSRo+c2dKYHYfDUMMQueG2fh+66yIhzQ5pBaRcOBBaRzBGaaPI5ND6QpMXRvc0cYzvW+TfiHkFt6D11IOxPfDAg/iN52vn3HFeiKGakjk/EjY483Ma4/cJq6bC8PaHMddrmgtcDgQcik3Ixwzz7e/mrTGAAAAAAWAAsAOQCXZTUZ7mvZiz4hxjcf/q45dxuO5S01W197Xu02c0iz2nkR+uR4XVksVSsow6zgS1zerIM29h+ZvMFZ6n6bnX4q0Hpwes2GqIdsSgNfjs26koHFh5825jtzVxrlhqzFkPUypbSuBEKhCEEcHVH0j2TymQdUfSPZPKkCXSJCUhKoUqtWSGzWtNnPdYH5RYknyCmusysrWbbbEufE4/C04AlpFnnhgb2zU6lsyLLJfbVhYGtAHBV6rSLGYdZ3yj9TwWXLPJJmbD5R+p4pI4LLtPj/AGx5OS6QNaJowGtOw0Na+QD813bMbL54kEnsHavJ9NackqXl8ri4nyA5AcF6B0vU5bE9/ZTHw23sP3eF45LUdql9ETzTKnJLdWJJ9lt+wLMfMSSeaipHjtVrRsrm32b/AA4lwHVDsMTwxVDbV7RlZsh7CPxo3s28bgmxaCMrbTRwuLlZ6mzBLX1LnsO0ScEuqurk+kqhsFO25OL3n8OKO+L3ngPdaWrWgpNJytgpI7HZBqKh/wCHTs4uJ87fbiR7PU1NFqzQNYxu2+XqRYCorpQMXyfLGL+GWPHHHN5Vc0fS0OrdBd79kOtvJrf4itlA6sYztnYcB5rzLWbXut0ldsRNJS4hsMZtLI3gZH5+AsMeOazauOu0nP8AxVSC53/baW2hgZwaxpwsiocYsJQL/wBJ/dXyn5RzsMLWZDG+fHzTh8brcG59ruSZLKS5ztm1ySADf/hUtONkdvHvK83Uu38qsKHSTgIjfNww7ualv3WGaydKVF8xngBfIBZ452xWl0b6VdS6VpJGnA1DIni+ccp3br88HX8AvrV+Baefwn9PuPuvj/U6lM2kKRkbfidV09seAkaSfAAnwX1/UO+Huc0+TgV7WaydctXGaSo5KeSwL23ifbGKYdR/gc+y6+S6mCSmmfE+7JIZHMeASLOabH2X2dtL5z/9QGhxBpFk7RZtZDd3/wA0R2Xn0mP7qpHHUGsc0dr7EgH5JWbQPZhYr6A6IHiWjM7af+GbK82jbK50MuzgZY2OxYMbZ427AV5Z0Z9GMmkHNnq2uipQbhpu2Sq7G8Ws5u8uY+i6eJsbGsYA1rGhrGtFmtaBYADgLIVLsJhiT9pAcntPSKxRdTXSEBXRHtJsg2hY5HNSmNNMabExXq6Zsrdl4uMxwLSMnNPA9qzo5nRPEcxvtYQzWsJcOq4cJAPO1xyWuWFV6yjbKxzJBdrhjzBGIIPAg2IKlm/ZvjvPV+xWlXwud0ZUPa98ExvJEAQ+1t/C4kNk77gtd2i+RC6ILLXUylQhCIjg6o+keyc5Ng6o+keyWQ2UgYUx7wBcmwGZTXyhUJ5Ns/0jLtPNa5m1LWTU1k9W4tjDqeAEgyHCpntnsD/tMPzH4jyGat0dE2NgawWAyHuScyScSTmrbI1IGLvOZGLUbY1K1ikaxStjS2I5nXbQgqqV7Txjexx+Vrhg7+1wa7wK+W9I074ZHxyCz43lr28nA8Oz9F9nbrDHjn3LyDpc6N3Tg1VG28jG2ewZyxjL+4cDxGHALn1da5eFioNrYf7JhJJxTmxkGxFiDYgixBGYI4LZodX3vxcWsbzc4LLTKp4HSODWNLnONg1oJJW5qlqdUaTqNzCA1rLGed2McDL4kkZnA2HHuxXWak6ky1Uj2QOLYiA2oqbWAZe5Y3iSeXZjhn6ppKtpNBUHwMAjB2YYh+JW1Fs3HiMLk8hysCon0Xoun0TSCGma3LaBkcA6ok4zTu+XkPILjNI6V0bTyOqagmvqnYl77bplsmxsvYMHALidL6aqK0ufUynakN9lps2McGgfZc7WsLX2ORxss9Xxmq7TTvSPJVtAjDYmWsGNsLeS42aq2jdzr88VVErWA2IGJNr3z5J9NDJUHZhgklJ4MjLvYXC4e+r9gk0gtiVKyRdHonou0jP1qeOEfPPL7MaSf9K6/RXQlGLGrqnONxdkLNlndd1/YLf0LYa8pqaxo+G/a62PcMEUOr9VXv8A8LTyyDABwZ8Hi8/CPEr6J0PqDo2ksY6ZjnNyfLeV1+fx3APcAula8NFmgADIAAAdwC68fB4s6886K+jY6Of/ABNWWun2SIo2m7YA4WLi7i8jDDAY816NV1IAAJxc5oA52xI8gVC+oAVbefHtOxsLNFuqOPif0C7eMRqCe6q1tNFNs76OOTYdtM3kbX7DvmbtA2PaqzqpV5K23FXINgzppqlz0+lmtzICzJ9Ym/lue4J6HYmtHNRu0kBxXBy6dkPVFu8qq+sldm49wwT0r0F+mWjM/dVnazMGTge5eVab0+ymOybySWvsXwbfLbJy+5WTTx1ukcG/y4jxxbGRyv1pPZZvUhj1Kp6TKdkm7BdI8mwbGwvJd8uGF1swawPeAdkNuAbOxLew2wuuJ1d1WipBdg2n2sZXD4u5o/KO5dJDCVzvS43G6RkPEeDVMyqefzeQH7LOpweKvRtU0xLugXh5uXNaWhxOTSQSLZcAtYLPiC0AopUIQgjg6o+keySoSwdUfSPZRVr7AeKkFeQqtO4RRue7KNjnOtnZoufZMmlU8EjJ43RvzcxzHD5muFjbzW+esSx4npfparHn/DRxQt4bbd7Jbhck7N/BamielaqFHvJaaOZzKgQueyUxAksL2ks2SBgDxWJprouroXkRxb5jT8EkZaS5oyLmEgg9mKz26n6QLDEaao2HyMe5u4cBtsDg0g9zym3fuZHoWhulsPN6ijdHGJI2PmjnZKIjJtbJc2wNvhccOS9TZkvEtWdQqoRyRvp3NjmMZdtSsjcHM2rHifzEZL2ylj2WNac2taCedha6zq3mIK8vDDu7bWw7d7XV3n5b8gqurtPOyANqnbb9p3xEtLtk5bRAAJzy4WHatN4FjfLiomTW617E2a4i1+QPIqf1Mc1p3o5oKyXeyQ7Mh60kTzGX/UBgT22umU3Rro9lv5TnW+aaS3iARddcXgKN04WpprPZSxsaIYWBkUfWawBoN8dgW8ye3twx9adVYNJPgdVZUu83ce9LGkv2Llwba9tgZHiVsx1AaXN47RcD8wcb/Y4eXNQVMjXZrpzymuO1m1Bo3Uz2QbuGawMUrcSHA5HO4OIK53RvRBTmzquomlPEM2Y2HzBP3C9CkgYjeAZLXjPyazNGag6Mp7bFJG4j80pdKb/3kj7LpItmMbLAGgZNaA1oHYAs01QUb6wc1ciNUzpjp1jSaQA4rPqdYom5vb3A3PkE0dI6oUL6sLjanWxv5Wud9gsyfWGZ/VAaO65+6nnFx3klaBiT+wWZV6xRMzeO4Yn7LiZHSyddzj2Xw8gkbQlYvyGNys1tJ/DYT2uwHlmsmXT8j+s4tH9LcPPEoZo7mpG6PCz51cRRVDHHF473E/qrZraeMDeTxNv80jRdDKAKZtA04Ft+8XV8zFQ6y0INhOHu4NijkkJ7tlq0qWp3guyF7eW8s0kc9kEkeNinU9A1nVaB3NA9loU8SedMYlFqrFvHSyN23ve55LsQCTewGQAw8l09NCGjAJ8UKsxxWWFSRBWo2qOKNW4mIJImK1ExMiYrkbEDo2KymNCegEIQgjg6o+keyr6QyHirEHVH0j2VfSOQ8VIMicrPkONxw4q9OqEqolj05JHn8Q+/mrcetTPzXHeMPMLCmCgMF0vck2k531HVN1mhP52+YThrAw9UgnkDcrP0PqtG5ofO3aJxDCfhDeFwMyukp6RkYtG1rRya0NH2V57lm4lllxAakvaC0OxGRaQe43VeXfOuBx4OtY94Wo5wGeHeojMDkCe4YeZwWp1/GcrEMNSP8u3Abbrgdht9j5qlWmojBcW3a0EuLXXsBxsbLpXXPIfc/ooXxDPM8yteVs9E/rz6p1mYM3WLew3B7lRk12jGZ8gSuq1i1bjqASwBsgGBGTjyK8vr9FGN5bI0tI4EWv2jmFxnydzrx6jteec3lvv12bwDj4Ae6rS64uPVYfF37LIjomq1HSDkunnXPEr9Zp3dVrR5lQP0jUv/ADkfSAFdipRyVtlN2LPlVYv8NI/rOce8kqePRi2mU6lbEoMmPRoCsx0gGQWi2NSCFBntplI2nWg2BSNpuxBninUjadaTKQqZtGgy2wKVsS0xSKVtMEGayFTxwrQZTjkpmwoK8TFYaxSNiUrY0BG1WI2ojjVmONA+NisxtTY2KYIBKhCAQhCCODqj6R7KCvGA8VPB1R9I9lHVDAeKkGNOxUJWrXmYqMsaoyntU+i4g6eNpy+J3eWi4/52KR8at6BaBKbgX2Dsm2IxxA78PJc/k485n+N8deN3/XR5Ku+UnI2HPie7l3p7yqsZ+Edw81355cj8BjbHmcT5lKZVESmldZzESGRNLkxIVcEcwWZpfRkdSzYkGV9h460Z5j9uK1XKCSwBJwAFyTkEo8trNHvp5DHJn+Vw6r28HBTQR3W3p+obUyNEYu2Pa+P5ibXt2YIp6LsXn6k301FCGAq5HTFacVIArTIFFZTaMqeOjWmI09saCgyjUraVXg0Jwagptp+xSthVkMTgxBXESeI1OGJwYggEaeI1OGJ4YggEakEanDE4NQQtjUrI1I1ikaxAjWKdjUNYpWhArQnJEqAQhCAQhCCODqj6R7JZRdJB1R9I9k8qQU5I1UlhWk9qie1UY0sChjuxwcOB8xyWw+JV306CzDVNeMDjy4hIBmO248cfe6oPpFG5kgyc7zv7rc7xMaRCQhc1pClrHG8VS9v9JZGR4HZuPusSbROknZ1L7cxKW+wC19RMd682zIA5k2CzKjT9Mw7Lp49oZta7bcO8MuQuL/6CllN6iZz+YLnPPm5b+i9UY4G2Y0DwzPMnip9RcTzaxh34EbncnP8Ahb5Z+yzpo5pz/NdccGDBg8OPiuhi0WG5BWG0azerTGBT6OA4K8ylAWoKVPFMsqzhAniFaIpk4U6DPEKXdrQ3CXcIM8Rp4iV7cJRCgpiFOESuiFOEKCmI07dq2Ik4RoKjYlIIla3acGIKoiT2xqxsJbIIRGnhikshAgCVKhAIQhAIQhAIQhBHB1R9I9lIo4OqPpHspFIGkJC1PQqIt2k3SmQggMISGAKwhBW/hwl3AVhCCtuEu4VhCCvuUu5U6EEO5S7pSoQR7tG7UiEEe7RuwpEII9hLsJ6EDNlLZOQgSyLJUIEslQhAIQhAIQhAIQhAIQhAIQhAIQhBHB1R9I9lIhCkAhCFQIQhAIQhAIQhAIQhAIQhAIQhAIQhAIQhAIQhAIQhAIQhAIQhAIQhAIQhAIQhAIQhAIQhAIQhB//Z"/>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hu-HU"/>
          </a:p>
        </p:txBody>
      </p:sp>
      <p:pic>
        <p:nvPicPr>
          <p:cNvPr id="14" name="irc_mi" descr="https://charoninstitute.files.wordpress.com/2012/07/aptera.jpg?w=627"/>
          <p:cNvPicPr/>
          <p:nvPr/>
        </p:nvPicPr>
        <p:blipFill>
          <a:blip r:embed="rId4">
            <a:extLst>
              <a:ext uri="{28A0092B-C50C-407E-A947-70E740481C1C}">
                <a14:useLocalDpi xmlns:a14="http://schemas.microsoft.com/office/drawing/2010/main" val="0"/>
              </a:ext>
            </a:extLst>
          </a:blip>
          <a:srcRect/>
          <a:stretch>
            <a:fillRect/>
          </a:stretch>
        </p:blipFill>
        <p:spPr bwMode="auto">
          <a:xfrm>
            <a:off x="4870330" y="5065716"/>
            <a:ext cx="2596516" cy="1493519"/>
          </a:xfrm>
          <a:prstGeom prst="rect">
            <a:avLst/>
          </a:prstGeom>
          <a:noFill/>
          <a:ln>
            <a:noFill/>
          </a:ln>
        </p:spPr>
      </p:pic>
    </p:spTree>
    <p:extLst>
      <p:ext uri="{BB962C8B-B14F-4D97-AF65-F5344CB8AC3E}">
        <p14:creationId xmlns:p14="http://schemas.microsoft.com/office/powerpoint/2010/main" val="3748072310"/>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ím 1"/>
          <p:cNvSpPr>
            <a:spLocks noGrp="1"/>
          </p:cNvSpPr>
          <p:nvPr>
            <p:ph type="title"/>
          </p:nvPr>
        </p:nvSpPr>
        <p:spPr>
          <a:xfrm>
            <a:off x="2411730" y="441327"/>
            <a:ext cx="3790950" cy="442594"/>
          </a:xfrm>
        </p:spPr>
        <p:txBody>
          <a:bodyPr>
            <a:noAutofit/>
          </a:bodyPr>
          <a:lstStyle/>
          <a:p>
            <a:pPr algn="ctr"/>
            <a:r>
              <a:rPr lang="hu-HU" sz="2800" b="1" i="1" dirty="0" smtClean="0">
                <a:solidFill>
                  <a:srgbClr val="0070C0"/>
                </a:solidFill>
                <a:latin typeface="Arial" panose="020B0604020202020204" pitchFamily="34" charset="0"/>
                <a:cs typeface="Arial" panose="020B0604020202020204" pitchFamily="34" charset="0"/>
              </a:rPr>
              <a:t>Gondolkodás</a:t>
            </a:r>
            <a:endParaRPr lang="hu-HU" sz="2800" b="1" i="1" dirty="0">
              <a:solidFill>
                <a:srgbClr val="0070C0"/>
              </a:solidFill>
              <a:latin typeface="Arial" panose="020B0604020202020204" pitchFamily="34" charset="0"/>
              <a:cs typeface="Arial" panose="020B0604020202020204" pitchFamily="34" charset="0"/>
            </a:endParaRPr>
          </a:p>
        </p:txBody>
      </p:sp>
      <p:sp>
        <p:nvSpPr>
          <p:cNvPr id="4" name="Téglalap 3"/>
          <p:cNvSpPr/>
          <p:nvPr/>
        </p:nvSpPr>
        <p:spPr>
          <a:xfrm>
            <a:off x="182879" y="929700"/>
            <a:ext cx="6915037" cy="5909310"/>
          </a:xfrm>
          <a:prstGeom prst="rect">
            <a:avLst/>
          </a:prstGeom>
        </p:spPr>
        <p:txBody>
          <a:bodyPr wrap="square">
            <a:spAutoFit/>
          </a:bodyPr>
          <a:lstStyle/>
          <a:p>
            <a:r>
              <a:rPr lang="hu-HU" b="1" i="1" dirty="0">
                <a:solidFill>
                  <a:srgbClr val="0070C0"/>
                </a:solidFill>
                <a:latin typeface="Arial" panose="020B0604020202020204" pitchFamily="34" charset="0"/>
                <a:cs typeface="Arial" panose="020B0604020202020204" pitchFamily="34" charset="0"/>
              </a:rPr>
              <a:t>A gondolkodás</a:t>
            </a:r>
            <a:r>
              <a:rPr lang="hu-HU" b="1" dirty="0">
                <a:solidFill>
                  <a:srgbClr val="0070C0"/>
                </a:solidFill>
                <a:latin typeface="Arial" panose="020B0604020202020204" pitchFamily="34" charset="0"/>
                <a:cs typeface="Arial" panose="020B0604020202020204" pitchFamily="34" charset="0"/>
              </a:rPr>
              <a:t> </a:t>
            </a:r>
            <a:r>
              <a:rPr lang="hu-HU" dirty="0">
                <a:solidFill>
                  <a:srgbClr val="0070C0"/>
                </a:solidFill>
                <a:latin typeface="Arial" panose="020B0604020202020204" pitchFamily="34" charset="0"/>
                <a:cs typeface="Arial" panose="020B0604020202020204" pitchFamily="34" charset="0"/>
              </a:rPr>
              <a:t>is, mint az </a:t>
            </a:r>
            <a:r>
              <a:rPr lang="hu-HU" dirty="0" smtClean="0">
                <a:solidFill>
                  <a:srgbClr val="0070C0"/>
                </a:solidFill>
                <a:latin typeface="Arial" panose="020B0604020202020204" pitchFamily="34" charset="0"/>
                <a:cs typeface="Arial" panose="020B0604020202020204" pitchFamily="34" charset="0"/>
              </a:rPr>
              <a:t>ember  megismerőtevékenységének </a:t>
            </a:r>
            <a:r>
              <a:rPr lang="hu-HU" dirty="0">
                <a:solidFill>
                  <a:srgbClr val="0070C0"/>
                </a:solidFill>
                <a:latin typeface="Arial" panose="020B0604020202020204" pitchFamily="34" charset="0"/>
                <a:cs typeface="Arial" panose="020B0604020202020204" pitchFamily="34" charset="0"/>
              </a:rPr>
              <a:t>legmagasabb foka, feltételezi az aktív értelmi tevékenységen </a:t>
            </a:r>
            <a:r>
              <a:rPr lang="hu-HU" dirty="0" smtClean="0">
                <a:solidFill>
                  <a:srgbClr val="0070C0"/>
                </a:solidFill>
                <a:latin typeface="Arial" panose="020B0604020202020204" pitchFamily="34" charset="0"/>
                <a:cs typeface="Arial" panose="020B0604020202020204" pitchFamily="34" charset="0"/>
              </a:rPr>
              <a:t>alapuló:</a:t>
            </a:r>
          </a:p>
          <a:p>
            <a:endParaRPr lang="hu-HU" dirty="0">
              <a:solidFill>
                <a:srgbClr val="0070C0"/>
              </a:solidFill>
              <a:latin typeface="Arial" panose="020B0604020202020204" pitchFamily="34" charset="0"/>
              <a:cs typeface="Arial" panose="020B0604020202020204" pitchFamily="34" charset="0"/>
            </a:endParaRPr>
          </a:p>
          <a:p>
            <a:pPr lvl="2">
              <a:buFont typeface="Wingdings" panose="05000000000000000000" pitchFamily="2" charset="2"/>
              <a:buChar char="Ø"/>
            </a:pPr>
            <a:r>
              <a:rPr lang="hu-HU" dirty="0">
                <a:solidFill>
                  <a:srgbClr val="C00000"/>
                </a:solidFill>
                <a:latin typeface="Arial" panose="020B0604020202020204" pitchFamily="34" charset="0"/>
                <a:cs typeface="Arial" panose="020B0604020202020204" pitchFamily="34" charset="0"/>
              </a:rPr>
              <a:t>megértést és</a:t>
            </a:r>
          </a:p>
          <a:p>
            <a:pPr lvl="2">
              <a:buFont typeface="Wingdings" panose="05000000000000000000" pitchFamily="2" charset="2"/>
              <a:buChar char="Ø"/>
            </a:pPr>
            <a:r>
              <a:rPr lang="hu-HU" dirty="0">
                <a:solidFill>
                  <a:srgbClr val="C00000"/>
                </a:solidFill>
                <a:latin typeface="Arial" panose="020B0604020202020204" pitchFamily="34" charset="0"/>
                <a:cs typeface="Arial" panose="020B0604020202020204" pitchFamily="34" charset="0"/>
              </a:rPr>
              <a:t>feladatmegoldást</a:t>
            </a:r>
            <a:r>
              <a:rPr lang="hu-HU" dirty="0">
                <a:solidFill>
                  <a:srgbClr val="0070C0"/>
                </a:solidFill>
                <a:latin typeface="Arial" panose="020B0604020202020204" pitchFamily="34" charset="0"/>
                <a:cs typeface="Arial" panose="020B0604020202020204" pitchFamily="34" charset="0"/>
              </a:rPr>
              <a:t>.</a:t>
            </a:r>
          </a:p>
          <a:p>
            <a:endParaRPr lang="hu-HU" dirty="0">
              <a:solidFill>
                <a:srgbClr val="0070C0"/>
              </a:solidFill>
              <a:latin typeface="Arial" panose="020B0604020202020204" pitchFamily="34" charset="0"/>
              <a:cs typeface="Arial" panose="020B0604020202020204" pitchFamily="34" charset="0"/>
            </a:endParaRPr>
          </a:p>
          <a:p>
            <a:r>
              <a:rPr lang="hu-HU" dirty="0">
                <a:solidFill>
                  <a:srgbClr val="0070C0"/>
                </a:solidFill>
                <a:latin typeface="Arial" panose="020B0604020202020204" pitchFamily="34" charset="0"/>
                <a:cs typeface="Arial" panose="020B0604020202020204" pitchFamily="34" charset="0"/>
              </a:rPr>
              <a:t>A gondolkodás szoros </a:t>
            </a:r>
            <a:r>
              <a:rPr lang="hu-HU" b="1" dirty="0">
                <a:solidFill>
                  <a:srgbClr val="0070C0"/>
                </a:solidFill>
                <a:latin typeface="Arial" panose="020B0604020202020204" pitchFamily="34" charset="0"/>
                <a:cs typeface="Arial" panose="020B0604020202020204" pitchFamily="34" charset="0"/>
              </a:rPr>
              <a:t>kapcsolatban </a:t>
            </a:r>
            <a:r>
              <a:rPr lang="hu-HU" dirty="0">
                <a:solidFill>
                  <a:srgbClr val="0070C0"/>
                </a:solidFill>
                <a:latin typeface="Arial" panose="020B0604020202020204" pitchFamily="34" charset="0"/>
                <a:cs typeface="Arial" panose="020B0604020202020204" pitchFamily="34" charset="0"/>
              </a:rPr>
              <a:t>van</a:t>
            </a:r>
            <a:r>
              <a:rPr lang="hu-HU" b="1" dirty="0">
                <a:solidFill>
                  <a:srgbClr val="0070C0"/>
                </a:solidFill>
                <a:latin typeface="Arial" panose="020B0604020202020204" pitchFamily="34" charset="0"/>
                <a:cs typeface="Arial" panose="020B0604020202020204" pitchFamily="34" charset="0"/>
              </a:rPr>
              <a:t> </a:t>
            </a:r>
            <a:r>
              <a:rPr lang="hu-HU" dirty="0">
                <a:solidFill>
                  <a:srgbClr val="0070C0"/>
                </a:solidFill>
                <a:latin typeface="Arial" panose="020B0604020202020204" pitchFamily="34" charset="0"/>
                <a:cs typeface="Arial" panose="020B0604020202020204" pitchFamily="34" charset="0"/>
              </a:rPr>
              <a:t>a </a:t>
            </a:r>
            <a:r>
              <a:rPr lang="hu-HU" b="1" dirty="0">
                <a:solidFill>
                  <a:srgbClr val="0070C0"/>
                </a:solidFill>
                <a:latin typeface="Arial" panose="020B0604020202020204" pitchFamily="34" charset="0"/>
                <a:cs typeface="Arial" panose="020B0604020202020204" pitchFamily="34" charset="0"/>
              </a:rPr>
              <a:t>beszéddel.</a:t>
            </a:r>
            <a:r>
              <a:rPr lang="hu-HU" dirty="0">
                <a:solidFill>
                  <a:srgbClr val="0070C0"/>
                </a:solidFill>
                <a:latin typeface="Arial" panose="020B0604020202020204" pitchFamily="34" charset="0"/>
                <a:cs typeface="Arial" panose="020B0604020202020204" pitchFamily="34" charset="0"/>
              </a:rPr>
              <a:t> Amikor gondolunk valamire, akkor az azt jelképező szó kimondásának művelete is </a:t>
            </a:r>
            <a:r>
              <a:rPr lang="hu-HU" dirty="0" smtClean="0">
                <a:solidFill>
                  <a:srgbClr val="0070C0"/>
                </a:solidFill>
                <a:latin typeface="Arial" panose="020B0604020202020204" pitchFamily="34" charset="0"/>
                <a:cs typeface="Arial" panose="020B0604020202020204" pitchFamily="34" charset="0"/>
              </a:rPr>
              <a:t>megjelenik</a:t>
            </a:r>
          </a:p>
          <a:p>
            <a:endParaRPr lang="hu-HU" dirty="0" smtClean="0">
              <a:solidFill>
                <a:srgbClr val="0070C0"/>
              </a:solidFill>
              <a:latin typeface="Arial" panose="020B0604020202020204" pitchFamily="34" charset="0"/>
              <a:cs typeface="Arial" panose="020B0604020202020204" pitchFamily="34" charset="0"/>
            </a:endParaRPr>
          </a:p>
          <a:p>
            <a:r>
              <a:rPr lang="hu-HU" dirty="0" smtClean="0">
                <a:solidFill>
                  <a:srgbClr val="0070C0"/>
                </a:solidFill>
                <a:latin typeface="Arial" charset="0"/>
              </a:rPr>
              <a:t>A gondolkodás folyamatában </a:t>
            </a:r>
            <a:r>
              <a:rPr lang="hu-HU" b="1" dirty="0" smtClean="0">
                <a:solidFill>
                  <a:srgbClr val="0070C0"/>
                </a:solidFill>
                <a:latin typeface="Arial" charset="0"/>
              </a:rPr>
              <a:t>logikai műveleteket </a:t>
            </a:r>
            <a:r>
              <a:rPr lang="hu-HU" dirty="0" smtClean="0">
                <a:solidFill>
                  <a:srgbClr val="0070C0"/>
                </a:solidFill>
                <a:latin typeface="Arial" charset="0"/>
              </a:rPr>
              <a:t>végzünk</a:t>
            </a:r>
            <a:r>
              <a:rPr lang="hu-HU" b="1" dirty="0" smtClean="0">
                <a:solidFill>
                  <a:srgbClr val="0070C0"/>
                </a:solidFill>
                <a:latin typeface="Arial" charset="0"/>
              </a:rPr>
              <a:t> </a:t>
            </a:r>
            <a:r>
              <a:rPr lang="hu-HU" b="1" dirty="0" smtClean="0">
                <a:solidFill>
                  <a:srgbClr val="C00000"/>
                </a:solidFill>
                <a:latin typeface="Arial" charset="0"/>
              </a:rPr>
              <a:t>(elemzés, probléma megoldása, szabályalkotás). </a:t>
            </a:r>
          </a:p>
          <a:p>
            <a:endParaRPr lang="hu-HU" b="1" dirty="0">
              <a:solidFill>
                <a:srgbClr val="C00000"/>
              </a:solidFill>
              <a:latin typeface="Arial" charset="0"/>
            </a:endParaRPr>
          </a:p>
          <a:p>
            <a:r>
              <a:rPr lang="hu-HU" dirty="0">
                <a:solidFill>
                  <a:srgbClr val="0070C0"/>
                </a:solidFill>
                <a:latin typeface="Arial" panose="020B0604020202020204" pitchFamily="34" charset="0"/>
                <a:cs typeface="Arial" panose="020B0604020202020204" pitchFamily="34" charset="0"/>
              </a:rPr>
              <a:t>A gondolkodás </a:t>
            </a:r>
            <a:r>
              <a:rPr lang="hu-HU" b="1" dirty="0">
                <a:solidFill>
                  <a:srgbClr val="0070C0"/>
                </a:solidFill>
                <a:latin typeface="Arial" panose="020B0604020202020204" pitchFamily="34" charset="0"/>
                <a:cs typeface="Arial" panose="020B0604020202020204" pitchFamily="34" charset="0"/>
              </a:rPr>
              <a:t>tudatos irányítottsága </a:t>
            </a:r>
            <a:r>
              <a:rPr lang="hu-HU" dirty="0">
                <a:solidFill>
                  <a:srgbClr val="0070C0"/>
                </a:solidFill>
                <a:latin typeface="Arial" panose="020B0604020202020204" pitchFamily="34" charset="0"/>
                <a:cs typeface="Arial" panose="020B0604020202020204" pitchFamily="34" charset="0"/>
              </a:rPr>
              <a:t>szempontjából </a:t>
            </a:r>
            <a:r>
              <a:rPr lang="hu-HU" dirty="0" smtClean="0">
                <a:solidFill>
                  <a:srgbClr val="0070C0"/>
                </a:solidFill>
                <a:latin typeface="Arial" panose="020B0604020202020204" pitchFamily="34" charset="0"/>
                <a:cs typeface="Arial" panose="020B0604020202020204" pitchFamily="34" charset="0"/>
              </a:rPr>
              <a:t>megkülönböztetünk:</a:t>
            </a:r>
          </a:p>
          <a:p>
            <a:pPr marL="285750" indent="-285750">
              <a:buFont typeface="Wingdings" panose="05000000000000000000" pitchFamily="2" charset="2"/>
              <a:buChar char="Ø"/>
            </a:pPr>
            <a:r>
              <a:rPr lang="hu-HU" i="1" dirty="0" smtClean="0">
                <a:solidFill>
                  <a:srgbClr val="0070C0"/>
                </a:solidFill>
                <a:latin typeface="Arial" panose="020B0604020202020204" pitchFamily="34" charset="0"/>
                <a:cs typeface="Arial" panose="020B0604020202020204" pitchFamily="34" charset="0"/>
              </a:rPr>
              <a:t>asszociatív </a:t>
            </a:r>
            <a:r>
              <a:rPr lang="hu-HU" i="1" dirty="0">
                <a:solidFill>
                  <a:srgbClr val="0070C0"/>
                </a:solidFill>
                <a:latin typeface="Arial" panose="020B0604020202020204" pitchFamily="34" charset="0"/>
                <a:cs typeface="Arial" panose="020B0604020202020204" pitchFamily="34" charset="0"/>
              </a:rPr>
              <a:t>(összefüggés-kereső</a:t>
            </a:r>
            <a:r>
              <a:rPr lang="hu-HU" i="1" dirty="0" smtClean="0">
                <a:solidFill>
                  <a:srgbClr val="0070C0"/>
                </a:solidFill>
                <a:latin typeface="Arial" panose="020B0604020202020204" pitchFamily="34" charset="0"/>
                <a:cs typeface="Arial" panose="020B0604020202020204" pitchFamily="34" charset="0"/>
              </a:rPr>
              <a:t>),</a:t>
            </a:r>
          </a:p>
          <a:p>
            <a:pPr marL="285750" indent="-285750">
              <a:buFont typeface="Wingdings" panose="05000000000000000000" pitchFamily="2" charset="2"/>
              <a:buChar char="Ø"/>
            </a:pPr>
            <a:r>
              <a:rPr lang="hu-HU" i="1" dirty="0" smtClean="0">
                <a:solidFill>
                  <a:srgbClr val="0070C0"/>
                </a:solidFill>
                <a:latin typeface="Arial" panose="020B0604020202020204" pitchFamily="34" charset="0"/>
                <a:cs typeface="Arial" panose="020B0604020202020204" pitchFamily="34" charset="0"/>
              </a:rPr>
              <a:t>megértést </a:t>
            </a:r>
            <a:r>
              <a:rPr lang="hu-HU" i="1" dirty="0">
                <a:solidFill>
                  <a:srgbClr val="0070C0"/>
                </a:solidFill>
                <a:latin typeface="Arial" panose="020B0604020202020204" pitchFamily="34" charset="0"/>
                <a:cs typeface="Arial" panose="020B0604020202020204" pitchFamily="34" charset="0"/>
              </a:rPr>
              <a:t>szolgáló és </a:t>
            </a:r>
            <a:endParaRPr lang="hu-HU" i="1" dirty="0" smtClean="0">
              <a:solidFill>
                <a:srgbClr val="0070C0"/>
              </a:solidFill>
              <a:latin typeface="Arial" panose="020B0604020202020204" pitchFamily="34" charset="0"/>
              <a:cs typeface="Arial" panose="020B0604020202020204" pitchFamily="34" charset="0"/>
            </a:endParaRPr>
          </a:p>
          <a:p>
            <a:pPr marL="285750" indent="-285750">
              <a:buFont typeface="Wingdings" panose="05000000000000000000" pitchFamily="2" charset="2"/>
              <a:buChar char="Ø"/>
            </a:pPr>
            <a:r>
              <a:rPr lang="hu-HU" i="1" dirty="0" smtClean="0">
                <a:solidFill>
                  <a:srgbClr val="0070C0"/>
                </a:solidFill>
                <a:latin typeface="Arial" panose="020B0604020202020204" pitchFamily="34" charset="0"/>
                <a:cs typeface="Arial" panose="020B0604020202020204" pitchFamily="34" charset="0"/>
              </a:rPr>
              <a:t>problémamegoldó </a:t>
            </a:r>
            <a:r>
              <a:rPr lang="hu-HU" i="1" dirty="0">
                <a:solidFill>
                  <a:srgbClr val="0070C0"/>
                </a:solidFill>
                <a:latin typeface="Arial" panose="020B0604020202020204" pitchFamily="34" charset="0"/>
                <a:cs typeface="Arial" panose="020B0604020202020204" pitchFamily="34" charset="0"/>
              </a:rPr>
              <a:t>gondolkodást.</a:t>
            </a:r>
            <a:endParaRPr lang="hu-HU" dirty="0">
              <a:solidFill>
                <a:srgbClr val="0070C0"/>
              </a:solidFill>
              <a:latin typeface="Arial" panose="020B0604020202020204" pitchFamily="34" charset="0"/>
              <a:cs typeface="Arial" panose="020B0604020202020204" pitchFamily="34" charset="0"/>
            </a:endParaRPr>
          </a:p>
          <a:p>
            <a:endParaRPr lang="hu-HU" b="1" dirty="0" smtClean="0">
              <a:solidFill>
                <a:srgbClr val="C00000"/>
              </a:solidFill>
              <a:latin typeface="Arial" charset="0"/>
            </a:endParaRPr>
          </a:p>
          <a:p>
            <a:endParaRPr lang="hu-HU" dirty="0"/>
          </a:p>
        </p:txBody>
      </p:sp>
      <p:pic>
        <p:nvPicPr>
          <p:cNvPr id="5" name="Tartalom helye 3" descr="gondolkodo"/>
          <p:cNvPicPr>
            <a:picLocks/>
          </p:cNvPicPr>
          <p:nvPr/>
        </p:nvPicPr>
        <p:blipFill>
          <a:blip r:embed="rId2">
            <a:extLst>
              <a:ext uri="{28A0092B-C50C-407E-A947-70E740481C1C}">
                <a14:useLocalDpi xmlns:a14="http://schemas.microsoft.com/office/drawing/2010/main" val="0"/>
              </a:ext>
            </a:extLst>
          </a:blip>
          <a:srcRect/>
          <a:stretch>
            <a:fillRect/>
          </a:stretch>
        </p:blipFill>
        <p:spPr bwMode="auto">
          <a:xfrm>
            <a:off x="6964076" y="1325396"/>
            <a:ext cx="1615440" cy="1844675"/>
          </a:xfrm>
          <a:prstGeom prst="rect">
            <a:avLst/>
          </a:prstGeom>
          <a:noFill/>
        </p:spPr>
      </p:pic>
      <p:pic>
        <p:nvPicPr>
          <p:cNvPr id="9220" name="Picture 4" descr="https://encrypted-tbn3.gstatic.com/images?q=tbn:ANd9GcQXFjI81YoYkeULmKqNWppwYutCZOhqQbP8tqFxN8SF8Aq_TtG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183516" y="4573493"/>
            <a:ext cx="1759547" cy="175954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95614514"/>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p:cNvSpPr>
            <a:spLocks noGrp="1"/>
          </p:cNvSpPr>
          <p:nvPr>
            <p:ph type="title"/>
          </p:nvPr>
        </p:nvSpPr>
        <p:spPr>
          <a:xfrm>
            <a:off x="628650" y="365127"/>
            <a:ext cx="7886700" cy="476846"/>
          </a:xfrm>
        </p:spPr>
        <p:txBody>
          <a:bodyPr>
            <a:normAutofit/>
          </a:bodyPr>
          <a:lstStyle/>
          <a:p>
            <a:r>
              <a:rPr lang="hu-HU" sz="2500" b="1" dirty="0" smtClean="0">
                <a:solidFill>
                  <a:srgbClr val="0070C0"/>
                </a:solidFill>
                <a:latin typeface="Arial" panose="020B0604020202020204" pitchFamily="34" charset="0"/>
                <a:cs typeface="Arial" panose="020B0604020202020204" pitchFamily="34" charset="0"/>
              </a:rPr>
              <a:t>A XXI. sz. kompetencia fogalma, elemei (I/3. tétel)</a:t>
            </a:r>
            <a:endParaRPr lang="hu-HU" sz="2500" b="1" dirty="0">
              <a:solidFill>
                <a:srgbClr val="0070C0"/>
              </a:solidFill>
              <a:latin typeface="Arial" panose="020B0604020202020204" pitchFamily="34" charset="0"/>
              <a:cs typeface="Arial" panose="020B0604020202020204" pitchFamily="34" charset="0"/>
            </a:endParaRPr>
          </a:p>
        </p:txBody>
      </p:sp>
      <p:sp>
        <p:nvSpPr>
          <p:cNvPr id="3" name="Téglalap 2"/>
          <p:cNvSpPr/>
          <p:nvPr/>
        </p:nvSpPr>
        <p:spPr>
          <a:xfrm>
            <a:off x="574895" y="1181106"/>
            <a:ext cx="7835774" cy="923330"/>
          </a:xfrm>
          <a:prstGeom prst="rect">
            <a:avLst/>
          </a:prstGeom>
        </p:spPr>
        <p:txBody>
          <a:bodyPr wrap="square">
            <a:spAutoFit/>
          </a:bodyPr>
          <a:lstStyle/>
          <a:p>
            <a:r>
              <a:rPr lang="hu-HU" b="1" dirty="0" smtClean="0">
                <a:solidFill>
                  <a:srgbClr val="0070C0"/>
                </a:solidFill>
                <a:latin typeface="Arial" panose="020B0604020202020204" pitchFamily="34" charset="0"/>
                <a:cs typeface="Arial" panose="020B0604020202020204" pitchFamily="34" charset="0"/>
              </a:rPr>
              <a:t>Kompetencia:</a:t>
            </a:r>
            <a:r>
              <a:rPr lang="hu-HU" dirty="0" smtClean="0">
                <a:solidFill>
                  <a:srgbClr val="0070C0"/>
                </a:solidFill>
                <a:latin typeface="Arial" panose="020B0604020202020204" pitchFamily="34" charset="0"/>
                <a:cs typeface="Arial" panose="020B0604020202020204" pitchFamily="34" charset="0"/>
              </a:rPr>
              <a:t> Azon elvárható </a:t>
            </a:r>
            <a:r>
              <a:rPr lang="hu-HU" u="sng" dirty="0" smtClean="0">
                <a:solidFill>
                  <a:srgbClr val="0070C0"/>
                </a:solidFill>
                <a:latin typeface="Arial" panose="020B0604020202020204" pitchFamily="34" charset="0"/>
                <a:cs typeface="Arial" panose="020B0604020202020204" pitchFamily="34" charset="0"/>
              </a:rPr>
              <a:t>ismeretek, képességek, magatartási </a:t>
            </a:r>
            <a:r>
              <a:rPr lang="hu-HU" dirty="0" smtClean="0">
                <a:solidFill>
                  <a:srgbClr val="0070C0"/>
                </a:solidFill>
                <a:latin typeface="Arial" panose="020B0604020202020204" pitchFamily="34" charset="0"/>
                <a:cs typeface="Arial" panose="020B0604020202020204" pitchFamily="34" charset="0"/>
              </a:rPr>
              <a:t>és </a:t>
            </a:r>
            <a:r>
              <a:rPr lang="hu-HU" u="sng" dirty="0" smtClean="0">
                <a:solidFill>
                  <a:srgbClr val="0070C0"/>
                </a:solidFill>
                <a:latin typeface="Arial" panose="020B0604020202020204" pitchFamily="34" charset="0"/>
                <a:cs typeface="Arial" panose="020B0604020202020204" pitchFamily="34" charset="0"/>
              </a:rPr>
              <a:t>viselkedési</a:t>
            </a:r>
            <a:r>
              <a:rPr lang="hu-HU" dirty="0" smtClean="0">
                <a:solidFill>
                  <a:srgbClr val="0070C0"/>
                </a:solidFill>
                <a:latin typeface="Arial" panose="020B0604020202020204" pitchFamily="34" charset="0"/>
                <a:cs typeface="Arial" panose="020B0604020202020204" pitchFamily="34" charset="0"/>
              </a:rPr>
              <a:t> jegyek összessége, mely által a személy képes lesz egy adott feladat eredményes teljesítésére. </a:t>
            </a:r>
            <a:r>
              <a:rPr lang="hu-HU" i="1" dirty="0" smtClean="0">
                <a:solidFill>
                  <a:srgbClr val="0070C0"/>
                </a:solidFill>
                <a:latin typeface="Arial" panose="020B0604020202020204" pitchFamily="34" charset="0"/>
                <a:cs typeface="Arial" panose="020B0604020202020204" pitchFamily="34" charset="0"/>
              </a:rPr>
              <a:t>(</a:t>
            </a:r>
            <a:r>
              <a:rPr lang="hu-HU" i="1" dirty="0" err="1" smtClean="0">
                <a:solidFill>
                  <a:srgbClr val="0070C0"/>
                </a:solidFill>
                <a:latin typeface="Arial" panose="020B0604020202020204" pitchFamily="34" charset="0"/>
                <a:cs typeface="Arial" panose="020B0604020202020204" pitchFamily="34" charset="0"/>
              </a:rPr>
              <a:t>vmire</a:t>
            </a:r>
            <a:r>
              <a:rPr lang="hu-HU" i="1" dirty="0" smtClean="0">
                <a:solidFill>
                  <a:srgbClr val="0070C0"/>
                </a:solidFill>
                <a:latin typeface="Arial" panose="020B0604020202020204" pitchFamily="34" charset="0"/>
                <a:cs typeface="Arial" panose="020B0604020202020204" pitchFamily="34" charset="0"/>
              </a:rPr>
              <a:t> való </a:t>
            </a:r>
            <a:r>
              <a:rPr lang="hu-HU" b="1" i="1" dirty="0" smtClean="0">
                <a:solidFill>
                  <a:srgbClr val="0070C0"/>
                </a:solidFill>
                <a:latin typeface="Arial" panose="020B0604020202020204" pitchFamily="34" charset="0"/>
                <a:cs typeface="Arial" panose="020B0604020202020204" pitchFamily="34" charset="0"/>
              </a:rPr>
              <a:t>alkalmasságot</a:t>
            </a:r>
            <a:r>
              <a:rPr lang="hu-HU" i="1" dirty="0" smtClean="0">
                <a:solidFill>
                  <a:srgbClr val="0070C0"/>
                </a:solidFill>
                <a:latin typeface="Arial" panose="020B0604020202020204" pitchFamily="34" charset="0"/>
                <a:cs typeface="Arial" panose="020B0604020202020204" pitchFamily="34" charset="0"/>
              </a:rPr>
              <a:t> jelent)</a:t>
            </a:r>
          </a:p>
        </p:txBody>
      </p:sp>
      <p:sp>
        <p:nvSpPr>
          <p:cNvPr id="4" name="Szövegdoboz 3"/>
          <p:cNvSpPr txBox="1"/>
          <p:nvPr/>
        </p:nvSpPr>
        <p:spPr>
          <a:xfrm>
            <a:off x="552262" y="2227153"/>
            <a:ext cx="7353873" cy="1477328"/>
          </a:xfrm>
          <a:prstGeom prst="rect">
            <a:avLst/>
          </a:prstGeom>
          <a:noFill/>
        </p:spPr>
        <p:txBody>
          <a:bodyPr wrap="none" rtlCol="0">
            <a:spAutoFit/>
          </a:bodyPr>
          <a:lstStyle/>
          <a:p>
            <a:r>
              <a:rPr lang="hu-HU" dirty="0" smtClean="0">
                <a:solidFill>
                  <a:srgbClr val="0070C0"/>
                </a:solidFill>
              </a:rPr>
              <a:t>A kompetencia alapú oktatás </a:t>
            </a:r>
            <a:r>
              <a:rPr lang="hu-HU" b="1" dirty="0" smtClean="0">
                <a:solidFill>
                  <a:srgbClr val="0070C0"/>
                </a:solidFill>
              </a:rPr>
              <a:t>teljesítményalapú</a:t>
            </a:r>
            <a:r>
              <a:rPr lang="hu-HU" dirty="0" smtClean="0">
                <a:solidFill>
                  <a:srgbClr val="0070C0"/>
                </a:solidFill>
              </a:rPr>
              <a:t> kimeneti követelményeiben </a:t>
            </a:r>
          </a:p>
          <a:p>
            <a:r>
              <a:rPr lang="hu-HU" dirty="0" smtClean="0">
                <a:solidFill>
                  <a:srgbClr val="0070C0"/>
                </a:solidFill>
              </a:rPr>
              <a:t>már szerepel a:</a:t>
            </a:r>
          </a:p>
          <a:p>
            <a:endParaRPr lang="hu-HU" dirty="0" smtClean="0">
              <a:solidFill>
                <a:srgbClr val="0070C0"/>
              </a:solidFill>
            </a:endParaRPr>
          </a:p>
          <a:p>
            <a:r>
              <a:rPr lang="hu-HU" dirty="0" smtClean="0">
                <a:solidFill>
                  <a:srgbClr val="C00000"/>
                </a:solidFill>
              </a:rPr>
              <a:t>Tudás →képesség → attitűd → önállóság és felelősségvállalás</a:t>
            </a:r>
            <a:r>
              <a:rPr lang="hu-HU" dirty="0" smtClean="0"/>
              <a:t> </a:t>
            </a:r>
          </a:p>
          <a:p>
            <a:r>
              <a:rPr lang="hu-HU" dirty="0" smtClean="0">
                <a:solidFill>
                  <a:srgbClr val="0070C0"/>
                </a:solidFill>
              </a:rPr>
              <a:t>jellemzők</a:t>
            </a:r>
            <a:r>
              <a:rPr lang="hu-HU" dirty="0" smtClean="0"/>
              <a:t>.</a:t>
            </a:r>
            <a:endParaRPr lang="hu-HU" dirty="0"/>
          </a:p>
        </p:txBody>
      </p:sp>
      <p:sp>
        <p:nvSpPr>
          <p:cNvPr id="5" name="Szövegdoboz 4"/>
          <p:cNvSpPr txBox="1"/>
          <p:nvPr/>
        </p:nvSpPr>
        <p:spPr>
          <a:xfrm>
            <a:off x="512791" y="3757189"/>
            <a:ext cx="7807344" cy="2862322"/>
          </a:xfrm>
          <a:prstGeom prst="rect">
            <a:avLst/>
          </a:prstGeom>
          <a:noFill/>
        </p:spPr>
        <p:txBody>
          <a:bodyPr wrap="square" rtlCol="0">
            <a:spAutoFit/>
          </a:bodyPr>
          <a:lstStyle/>
          <a:p>
            <a:r>
              <a:rPr lang="hu-HU" b="1" i="1" dirty="0" smtClean="0">
                <a:solidFill>
                  <a:srgbClr val="0070C0"/>
                </a:solidFill>
              </a:rPr>
              <a:t>Kulcskompetencián</a:t>
            </a:r>
            <a:r>
              <a:rPr lang="hu-HU" dirty="0" smtClean="0">
                <a:solidFill>
                  <a:srgbClr val="0070C0"/>
                </a:solidFill>
              </a:rPr>
              <a:t> azokat a személyiségre jellemző </a:t>
            </a:r>
          </a:p>
          <a:p>
            <a:r>
              <a:rPr lang="hu-HU" dirty="0" smtClean="0">
                <a:solidFill>
                  <a:srgbClr val="C00000"/>
                </a:solidFill>
              </a:rPr>
              <a:t>képességeket, tudásokat, tapasztalatokat</a:t>
            </a:r>
            <a:r>
              <a:rPr lang="hu-HU" dirty="0" smtClean="0"/>
              <a:t> értjük, </a:t>
            </a:r>
            <a:r>
              <a:rPr lang="hu-HU" dirty="0" smtClean="0">
                <a:solidFill>
                  <a:srgbClr val="0070C0"/>
                </a:solidFill>
              </a:rPr>
              <a:t>amelyek szükségesek a munkába álláshoz, az élethez, a műveltség megszerzéséhez:</a:t>
            </a:r>
          </a:p>
          <a:p>
            <a:endParaRPr lang="hu-HU" dirty="0" smtClean="0">
              <a:solidFill>
                <a:srgbClr val="0070C0"/>
              </a:solidFill>
            </a:endParaRPr>
          </a:p>
          <a:p>
            <a:pPr marL="285750" indent="-285750">
              <a:buFont typeface="Wingdings" panose="05000000000000000000" pitchFamily="2" charset="2"/>
              <a:buChar char="Ø"/>
            </a:pPr>
            <a:r>
              <a:rPr lang="hu-HU" dirty="0" smtClean="0">
                <a:solidFill>
                  <a:srgbClr val="0070C0"/>
                </a:solidFill>
              </a:rPr>
              <a:t>Kommunikációs kompetencia</a:t>
            </a:r>
          </a:p>
          <a:p>
            <a:pPr marL="285750" indent="-285750">
              <a:buFont typeface="Wingdings" panose="05000000000000000000" pitchFamily="2" charset="2"/>
              <a:buChar char="Ø"/>
            </a:pPr>
            <a:r>
              <a:rPr lang="hu-HU" dirty="0" smtClean="0">
                <a:solidFill>
                  <a:srgbClr val="0070C0"/>
                </a:solidFill>
              </a:rPr>
              <a:t>Együttműködési kompetencia</a:t>
            </a:r>
          </a:p>
          <a:p>
            <a:pPr marL="285750" indent="-285750">
              <a:buFont typeface="Wingdings" panose="05000000000000000000" pitchFamily="2" charset="2"/>
              <a:buChar char="Ø"/>
            </a:pPr>
            <a:r>
              <a:rPr lang="hu-HU" dirty="0" smtClean="0">
                <a:solidFill>
                  <a:srgbClr val="0070C0"/>
                </a:solidFill>
              </a:rPr>
              <a:t>Problémamegoldó kompetencia</a:t>
            </a:r>
          </a:p>
          <a:p>
            <a:pPr marL="285750" indent="-285750">
              <a:buFont typeface="Wingdings" panose="05000000000000000000" pitchFamily="2" charset="2"/>
              <a:buChar char="Ø"/>
            </a:pPr>
            <a:endParaRPr lang="hu-HU" dirty="0">
              <a:solidFill>
                <a:srgbClr val="0070C0"/>
              </a:solidFill>
            </a:endParaRPr>
          </a:p>
          <a:p>
            <a:pPr marL="285750" indent="-285750">
              <a:buFont typeface="Wingdings" panose="05000000000000000000" pitchFamily="2" charset="2"/>
              <a:buChar char="Ø"/>
            </a:pPr>
            <a:endParaRPr lang="hu-HU" dirty="0" smtClean="0">
              <a:solidFill>
                <a:srgbClr val="0070C0"/>
              </a:solidFill>
            </a:endParaRPr>
          </a:p>
          <a:p>
            <a:pPr marL="285750" indent="-285750">
              <a:buFontTx/>
              <a:buChar char="-"/>
            </a:pPr>
            <a:endParaRPr lang="hu-HU" dirty="0"/>
          </a:p>
        </p:txBody>
      </p:sp>
      <p:pic>
        <p:nvPicPr>
          <p:cNvPr id="6" name="Picture 20" descr="munka-86">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574671" y="2713180"/>
            <a:ext cx="1352550" cy="1009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242" name="Picture 2" descr="https://encrypted-tbn2.gstatic.com/images?q=tbn:ANd9GcQP-UfhEvbQbrfUENLQxZ85IpKOw8tlu5UP2B6tv2byBNPPt-yGeA"/>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757543" y="4746671"/>
            <a:ext cx="2254428" cy="150022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18525036"/>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p:cNvSpPr>
            <a:spLocks noGrp="1"/>
          </p:cNvSpPr>
          <p:nvPr>
            <p:ph type="title"/>
          </p:nvPr>
        </p:nvSpPr>
        <p:spPr>
          <a:xfrm>
            <a:off x="628650" y="365127"/>
            <a:ext cx="7886700" cy="421258"/>
          </a:xfrm>
        </p:spPr>
        <p:txBody>
          <a:bodyPr>
            <a:normAutofit fontScale="90000"/>
          </a:bodyPr>
          <a:lstStyle/>
          <a:p>
            <a:pPr algn="ctr"/>
            <a:r>
              <a:rPr lang="hu-HU" sz="2800" b="1" i="1" dirty="0" smtClean="0">
                <a:solidFill>
                  <a:srgbClr val="0070C0"/>
                </a:solidFill>
                <a:latin typeface="Arial" panose="020B0604020202020204" pitchFamily="34" charset="0"/>
                <a:cs typeface="Arial" panose="020B0604020202020204" pitchFamily="34" charset="0"/>
              </a:rPr>
              <a:t>Kommunikációs kompetencia</a:t>
            </a:r>
            <a:endParaRPr lang="hu-HU" sz="2800" b="1" i="1" dirty="0">
              <a:solidFill>
                <a:srgbClr val="0070C0"/>
              </a:solidFill>
              <a:latin typeface="Arial" panose="020B0604020202020204" pitchFamily="34" charset="0"/>
              <a:cs typeface="Arial" panose="020B0604020202020204" pitchFamily="34" charset="0"/>
            </a:endParaRPr>
          </a:p>
        </p:txBody>
      </p:sp>
      <p:sp>
        <p:nvSpPr>
          <p:cNvPr id="3" name="Téglalap 2"/>
          <p:cNvSpPr/>
          <p:nvPr/>
        </p:nvSpPr>
        <p:spPr>
          <a:xfrm>
            <a:off x="191729" y="803259"/>
            <a:ext cx="6961238" cy="2771015"/>
          </a:xfrm>
          <a:prstGeom prst="rect">
            <a:avLst/>
          </a:prstGeom>
        </p:spPr>
        <p:txBody>
          <a:bodyPr wrap="square">
            <a:spAutoFit/>
          </a:bodyPr>
          <a:lstStyle/>
          <a:p>
            <a:pPr>
              <a:lnSpc>
                <a:spcPct val="107000"/>
              </a:lnSpc>
              <a:spcAft>
                <a:spcPts val="800"/>
              </a:spcAft>
            </a:pPr>
            <a:r>
              <a:rPr lang="hu-HU" b="1" i="1" dirty="0">
                <a:solidFill>
                  <a:srgbClr val="0070C0"/>
                </a:solidFill>
                <a:latin typeface="Arial" panose="020B0604020202020204" pitchFamily="34" charset="0"/>
                <a:ea typeface="Calibri" panose="020F0502020204030204" pitchFamily="34" charset="0"/>
                <a:cs typeface="Times New Roman" panose="02020603050405020304" pitchFamily="18" charset="0"/>
              </a:rPr>
              <a:t>Kommunikációs kompetencia </a:t>
            </a:r>
            <a:r>
              <a:rPr lang="hu-HU" dirty="0">
                <a:solidFill>
                  <a:srgbClr val="0070C0"/>
                </a:solidFill>
                <a:latin typeface="Arial" panose="020B0604020202020204" pitchFamily="34" charset="0"/>
                <a:ea typeface="Calibri" panose="020F0502020204030204" pitchFamily="34" charset="0"/>
                <a:cs typeface="Times New Roman" panose="02020603050405020304" pitchFamily="18" charset="0"/>
              </a:rPr>
              <a:t>révén a személy képes arra, hogy két vagy több ember közötti információcserét bonyolítson le</a:t>
            </a:r>
            <a:r>
              <a:rPr lang="hu-HU" dirty="0" smtClean="0">
                <a:solidFill>
                  <a:srgbClr val="0070C0"/>
                </a:solidFill>
                <a:latin typeface="Arial" panose="020B0604020202020204" pitchFamily="34" charset="0"/>
                <a:ea typeface="Calibri" panose="020F0502020204030204" pitchFamily="34" charset="0"/>
                <a:cs typeface="Times New Roman" panose="02020603050405020304" pitchFamily="18" charset="0"/>
              </a:rPr>
              <a:t>.</a:t>
            </a:r>
            <a:endParaRPr lang="hu-HU" b="1" i="1" dirty="0" smtClean="0">
              <a:solidFill>
                <a:srgbClr val="0070C0"/>
              </a:solidFill>
              <a:latin typeface="Arial" panose="020B0604020202020204" pitchFamily="34" charset="0"/>
              <a:ea typeface="Calibri" panose="020F0502020204030204" pitchFamily="34" charset="0"/>
              <a:cs typeface="Times New Roman" panose="02020603050405020304" pitchFamily="18" charset="0"/>
            </a:endParaRPr>
          </a:p>
          <a:p>
            <a:pPr>
              <a:lnSpc>
                <a:spcPct val="107000"/>
              </a:lnSpc>
              <a:spcAft>
                <a:spcPts val="800"/>
              </a:spcAft>
            </a:pPr>
            <a:r>
              <a:rPr lang="hu-HU" b="1" i="1" dirty="0" smtClean="0">
                <a:solidFill>
                  <a:srgbClr val="0070C0"/>
                </a:solidFill>
                <a:latin typeface="Arial" panose="020B0604020202020204" pitchFamily="34" charset="0"/>
                <a:ea typeface="Calibri" panose="020F0502020204030204" pitchFamily="34" charset="0"/>
                <a:cs typeface="Times New Roman" panose="02020603050405020304" pitchFamily="18" charset="0"/>
              </a:rPr>
              <a:t>Képesség </a:t>
            </a:r>
            <a:r>
              <a:rPr lang="hu-HU" b="1" i="1" dirty="0">
                <a:solidFill>
                  <a:srgbClr val="0070C0"/>
                </a:solidFill>
                <a:latin typeface="Arial" panose="020B0604020202020204" pitchFamily="34" charset="0"/>
                <a:ea typeface="Calibri" panose="020F0502020204030204" pitchFamily="34" charset="0"/>
                <a:cs typeface="Times New Roman" panose="02020603050405020304" pitchFamily="18" charset="0"/>
              </a:rPr>
              <a:t>arra</a:t>
            </a:r>
            <a:r>
              <a:rPr lang="hu-HU" dirty="0">
                <a:solidFill>
                  <a:srgbClr val="0070C0"/>
                </a:solidFill>
                <a:latin typeface="Arial" panose="020B0604020202020204" pitchFamily="34" charset="0"/>
                <a:ea typeface="Calibri" panose="020F0502020204030204" pitchFamily="34" charset="0"/>
                <a:cs typeface="Times New Roman" panose="02020603050405020304" pitchFamily="18" charset="0"/>
              </a:rPr>
              <a:t>, hogy az ember </a:t>
            </a:r>
            <a:r>
              <a:rPr lang="hu-HU" b="1" dirty="0">
                <a:solidFill>
                  <a:srgbClr val="0070C0"/>
                </a:solidFill>
                <a:latin typeface="Arial" panose="020B0604020202020204" pitchFamily="34" charset="0"/>
                <a:ea typeface="Calibri" panose="020F0502020204030204" pitchFamily="34" charset="0"/>
                <a:cs typeface="Times New Roman" panose="02020603050405020304" pitchFamily="18" charset="0"/>
              </a:rPr>
              <a:t>az érzéseit, gondolatait</a:t>
            </a:r>
            <a:r>
              <a:rPr lang="hu-HU" dirty="0">
                <a:solidFill>
                  <a:srgbClr val="0070C0"/>
                </a:solidFill>
                <a:latin typeface="Arial" panose="020B0604020202020204" pitchFamily="34" charset="0"/>
                <a:ea typeface="Calibri" panose="020F0502020204030204" pitchFamily="34" charset="0"/>
                <a:cs typeface="Times New Roman" panose="02020603050405020304" pitchFamily="18" charset="0"/>
              </a:rPr>
              <a:t> különböző módon a lehető legpontosabban, a szociális normák által elfogadott </a:t>
            </a:r>
            <a:r>
              <a:rPr lang="hu-HU" dirty="0" smtClean="0">
                <a:solidFill>
                  <a:srgbClr val="0070C0"/>
                </a:solidFill>
                <a:latin typeface="Arial" panose="020B0604020202020204" pitchFamily="34" charset="0"/>
                <a:ea typeface="Calibri" panose="020F0502020204030204" pitchFamily="34" charset="0"/>
                <a:cs typeface="Times New Roman" panose="02020603050405020304" pitchFamily="18" charset="0"/>
              </a:rPr>
              <a:t>módon tudja </a:t>
            </a:r>
            <a:r>
              <a:rPr lang="hu-HU" b="1" dirty="0">
                <a:solidFill>
                  <a:srgbClr val="0070C0"/>
                </a:solidFill>
                <a:latin typeface="Arial" panose="020B0604020202020204" pitchFamily="34" charset="0"/>
                <a:ea typeface="Calibri" panose="020F0502020204030204" pitchFamily="34" charset="0"/>
                <a:cs typeface="Times New Roman" panose="02020603050405020304" pitchFamily="18" charset="0"/>
              </a:rPr>
              <a:t>kifejezni</a:t>
            </a:r>
            <a:r>
              <a:rPr lang="hu-HU" dirty="0">
                <a:solidFill>
                  <a:srgbClr val="0070C0"/>
                </a:solidFill>
                <a:latin typeface="Arial" panose="020B0604020202020204" pitchFamily="34" charset="0"/>
                <a:ea typeface="Calibri" panose="020F0502020204030204" pitchFamily="34" charset="0"/>
                <a:cs typeface="Times New Roman" panose="02020603050405020304" pitchFamily="18" charset="0"/>
              </a:rPr>
              <a:t> és a címzetthez eljuttatni</a:t>
            </a:r>
            <a:r>
              <a:rPr lang="hu-HU" dirty="0" smtClean="0">
                <a:solidFill>
                  <a:srgbClr val="0070C0"/>
                </a:solidFill>
                <a:latin typeface="Arial" panose="020B0604020202020204" pitchFamily="34" charset="0"/>
                <a:ea typeface="Calibri" panose="020F0502020204030204" pitchFamily="34" charset="0"/>
                <a:cs typeface="Times New Roman" panose="02020603050405020304" pitchFamily="18" charset="0"/>
              </a:rPr>
              <a:t>.</a:t>
            </a:r>
          </a:p>
          <a:p>
            <a:pPr>
              <a:lnSpc>
                <a:spcPct val="107000"/>
              </a:lnSpc>
              <a:spcAft>
                <a:spcPts val="800"/>
              </a:spcAft>
            </a:pPr>
            <a:endParaRPr lang="hu-HU" dirty="0" smtClean="0">
              <a:solidFill>
                <a:srgbClr val="0070C0"/>
              </a:solidFill>
              <a:latin typeface="Arial" panose="020B0604020202020204" pitchFamily="34" charset="0"/>
              <a:ea typeface="Calibri" panose="020F0502020204030204" pitchFamily="34" charset="0"/>
              <a:cs typeface="Times New Roman" panose="02020603050405020304" pitchFamily="18" charset="0"/>
            </a:endParaRPr>
          </a:p>
          <a:p>
            <a:pPr>
              <a:lnSpc>
                <a:spcPct val="107000"/>
              </a:lnSpc>
              <a:spcAft>
                <a:spcPts val="800"/>
              </a:spcAft>
            </a:pPr>
            <a:r>
              <a:rPr lang="hu-HU" dirty="0" smtClean="0">
                <a:solidFill>
                  <a:srgbClr val="0070C0"/>
                </a:solidFill>
                <a:latin typeface="Arial" panose="020B0604020202020204" pitchFamily="34" charset="0"/>
                <a:ea typeface="Calibri" panose="020F0502020204030204" pitchFamily="34" charset="0"/>
                <a:cs typeface="Times New Roman" panose="02020603050405020304" pitchFamily="18" charset="0"/>
              </a:rPr>
              <a:t>A </a:t>
            </a:r>
            <a:r>
              <a:rPr lang="hu-HU" dirty="0">
                <a:solidFill>
                  <a:srgbClr val="0070C0"/>
                </a:solidFill>
                <a:latin typeface="Arial" panose="020B0604020202020204" pitchFamily="34" charset="0"/>
                <a:ea typeface="Calibri" panose="020F0502020204030204" pitchFamily="34" charset="0"/>
                <a:cs typeface="Times New Roman" panose="02020603050405020304" pitchFamily="18" charset="0"/>
              </a:rPr>
              <a:t>kommunikáció fő formája </a:t>
            </a:r>
            <a:r>
              <a:rPr lang="hu-HU" b="1" dirty="0">
                <a:solidFill>
                  <a:srgbClr val="0070C0"/>
                </a:solidFill>
                <a:latin typeface="Arial" panose="020B0604020202020204" pitchFamily="34" charset="0"/>
                <a:ea typeface="Calibri" panose="020F0502020204030204" pitchFamily="34" charset="0"/>
                <a:cs typeface="Times New Roman" panose="02020603050405020304" pitchFamily="18" charset="0"/>
              </a:rPr>
              <a:t>a beszéd</a:t>
            </a:r>
            <a:r>
              <a:rPr lang="hu-HU" dirty="0">
                <a:solidFill>
                  <a:srgbClr val="0070C0"/>
                </a:solidFill>
                <a:latin typeface="Arial" panose="020B0604020202020204" pitchFamily="34" charset="0"/>
                <a:ea typeface="Calibri" panose="020F0502020204030204" pitchFamily="34" charset="0"/>
                <a:cs typeface="Times New Roman" panose="02020603050405020304" pitchFamily="18" charset="0"/>
              </a:rPr>
              <a:t>, (mint jelrendszer</a:t>
            </a:r>
            <a:r>
              <a:rPr lang="hu-HU" dirty="0" smtClean="0">
                <a:solidFill>
                  <a:srgbClr val="0070C0"/>
                </a:solidFill>
                <a:latin typeface="Arial" panose="020B0604020202020204" pitchFamily="34" charset="0"/>
                <a:ea typeface="Calibri" panose="020F0502020204030204" pitchFamily="34" charset="0"/>
                <a:cs typeface="Times New Roman" panose="02020603050405020304" pitchFamily="18" charset="0"/>
              </a:rPr>
              <a:t>), és azt kísérő </a:t>
            </a:r>
            <a:r>
              <a:rPr lang="hu-HU" b="1" dirty="0" smtClean="0">
                <a:solidFill>
                  <a:srgbClr val="0070C0"/>
                </a:solidFill>
                <a:latin typeface="Arial" panose="020B0604020202020204" pitchFamily="34" charset="0"/>
                <a:ea typeface="Calibri" panose="020F0502020204030204" pitchFamily="34" charset="0"/>
                <a:cs typeface="Times New Roman" panose="02020603050405020304" pitchFamily="18" charset="0"/>
              </a:rPr>
              <a:t>nem szóbeli (nonverbális) </a:t>
            </a:r>
            <a:r>
              <a:rPr lang="hu-HU" dirty="0" smtClean="0">
                <a:solidFill>
                  <a:srgbClr val="0070C0"/>
                </a:solidFill>
                <a:latin typeface="Arial" panose="020B0604020202020204" pitchFamily="34" charset="0"/>
                <a:ea typeface="Calibri" panose="020F0502020204030204" pitchFamily="34" charset="0"/>
                <a:cs typeface="Times New Roman" panose="02020603050405020304" pitchFamily="18" charset="0"/>
              </a:rPr>
              <a:t>metakommunikáció</a:t>
            </a:r>
            <a:r>
              <a:rPr lang="hu-HU" dirty="0" smtClean="0">
                <a:latin typeface="Arial" panose="020B0604020202020204" pitchFamily="34" charset="0"/>
                <a:ea typeface="Calibri" panose="020F0502020204030204" pitchFamily="34" charset="0"/>
                <a:cs typeface="Times New Roman" panose="02020603050405020304" pitchFamily="18" charset="0"/>
              </a:rPr>
              <a:t>:</a:t>
            </a:r>
          </a:p>
        </p:txBody>
      </p:sp>
      <p:pic>
        <p:nvPicPr>
          <p:cNvPr id="4" name="Kép 3" descr="https://encrypted-tbn1.gstatic.com/images?q=tbn:ANd9GcTTt_LRBgouyZOavh0Gfca16laUyI7urSLnZLNXbm_YF_K3A_pI"/>
          <p:cNvPicPr/>
          <p:nvPr/>
        </p:nvPicPr>
        <p:blipFill>
          <a:blip r:embed="rId3">
            <a:extLst>
              <a:ext uri="{28A0092B-C50C-407E-A947-70E740481C1C}">
                <a14:useLocalDpi xmlns:a14="http://schemas.microsoft.com/office/drawing/2010/main" val="0"/>
              </a:ext>
            </a:extLst>
          </a:blip>
          <a:srcRect/>
          <a:stretch>
            <a:fillRect/>
          </a:stretch>
        </p:blipFill>
        <p:spPr bwMode="auto">
          <a:xfrm>
            <a:off x="7020232" y="1340719"/>
            <a:ext cx="1929119" cy="1402481"/>
          </a:xfrm>
          <a:prstGeom prst="rect">
            <a:avLst/>
          </a:prstGeom>
          <a:noFill/>
          <a:ln>
            <a:noFill/>
          </a:ln>
        </p:spPr>
      </p:pic>
      <p:sp>
        <p:nvSpPr>
          <p:cNvPr id="6" name="Szövegdoboz 5"/>
          <p:cNvSpPr txBox="1"/>
          <p:nvPr/>
        </p:nvSpPr>
        <p:spPr>
          <a:xfrm>
            <a:off x="5279923" y="3908324"/>
            <a:ext cx="3573414" cy="1200329"/>
          </a:xfrm>
          <a:prstGeom prst="rect">
            <a:avLst/>
          </a:prstGeom>
          <a:noFill/>
        </p:spPr>
        <p:txBody>
          <a:bodyPr wrap="none" rtlCol="0">
            <a:spAutoFit/>
          </a:bodyPr>
          <a:lstStyle/>
          <a:p>
            <a:pPr>
              <a:buFont typeface="Wingdings" panose="05000000000000000000" pitchFamily="2" charset="2"/>
              <a:buChar char="Ø"/>
            </a:pPr>
            <a:r>
              <a:rPr lang="hu-HU" altLang="hu-HU" b="1" dirty="0" smtClean="0">
                <a:solidFill>
                  <a:srgbClr val="0070C0"/>
                </a:solidFill>
                <a:latin typeface="Arial" panose="020B0604020202020204" pitchFamily="34" charset="0"/>
                <a:cs typeface="Arial" panose="020B0604020202020204" pitchFamily="34" charset="0"/>
              </a:rPr>
              <a:t>Metakommunikáció során a</a:t>
            </a:r>
            <a:endParaRPr lang="hu-HU" altLang="hu-HU" b="1" dirty="0">
              <a:solidFill>
                <a:srgbClr val="0070C0"/>
              </a:solidFill>
              <a:latin typeface="Arial" panose="020B0604020202020204" pitchFamily="34" charset="0"/>
              <a:cs typeface="Arial" panose="020B0604020202020204" pitchFamily="34" charset="0"/>
            </a:endParaRPr>
          </a:p>
          <a:p>
            <a:pPr lvl="1">
              <a:buFont typeface="Wingdings" panose="05000000000000000000" pitchFamily="2" charset="2"/>
              <a:buChar char="§"/>
            </a:pPr>
            <a:r>
              <a:rPr lang="hu-HU" altLang="hu-HU" dirty="0">
                <a:solidFill>
                  <a:srgbClr val="0070C0"/>
                </a:solidFill>
                <a:latin typeface="Arial" panose="020B0604020202020204" pitchFamily="34" charset="0"/>
                <a:cs typeface="Arial" panose="020B0604020202020204" pitchFamily="34" charset="0"/>
              </a:rPr>
              <a:t> </a:t>
            </a:r>
            <a:r>
              <a:rPr lang="hu-HU" altLang="hu-HU" dirty="0" smtClean="0">
                <a:solidFill>
                  <a:srgbClr val="C00000"/>
                </a:solidFill>
                <a:latin typeface="Arial" panose="020B0604020202020204" pitchFamily="34" charset="0"/>
                <a:cs typeface="Arial" panose="020B0604020202020204" pitchFamily="34" charset="0"/>
              </a:rPr>
              <a:t>kézmozdulat</a:t>
            </a:r>
          </a:p>
          <a:p>
            <a:pPr lvl="1">
              <a:buFont typeface="Wingdings" panose="05000000000000000000" pitchFamily="2" charset="2"/>
              <a:buChar char="§"/>
            </a:pPr>
            <a:r>
              <a:rPr lang="hu-HU" altLang="hu-HU" dirty="0">
                <a:solidFill>
                  <a:srgbClr val="C00000"/>
                </a:solidFill>
                <a:latin typeface="Arial" panose="020B0604020202020204" pitchFamily="34" charset="0"/>
                <a:cs typeface="Arial" panose="020B0604020202020204" pitchFamily="34" charset="0"/>
              </a:rPr>
              <a:t> </a:t>
            </a:r>
            <a:r>
              <a:rPr lang="hu-HU" altLang="hu-HU" dirty="0" smtClean="0">
                <a:solidFill>
                  <a:srgbClr val="C00000"/>
                </a:solidFill>
                <a:latin typeface="Arial" panose="020B0604020202020204" pitchFamily="34" charset="0"/>
                <a:cs typeface="Arial" panose="020B0604020202020204" pitchFamily="34" charset="0"/>
              </a:rPr>
              <a:t>arckifejezés,(gesztikulálás)</a:t>
            </a:r>
            <a:endParaRPr lang="hu-HU" altLang="hu-HU" dirty="0">
              <a:solidFill>
                <a:srgbClr val="C00000"/>
              </a:solidFill>
              <a:latin typeface="Arial" panose="020B0604020202020204" pitchFamily="34" charset="0"/>
              <a:cs typeface="Arial" panose="020B0604020202020204" pitchFamily="34" charset="0"/>
            </a:endParaRPr>
          </a:p>
          <a:p>
            <a:pPr lvl="1">
              <a:buFont typeface="Wingdings" panose="05000000000000000000" pitchFamily="2" charset="2"/>
              <a:buChar char="§"/>
            </a:pPr>
            <a:r>
              <a:rPr lang="hu-HU" altLang="hu-HU" dirty="0">
                <a:solidFill>
                  <a:srgbClr val="C00000"/>
                </a:solidFill>
                <a:latin typeface="Arial" panose="020B0604020202020204" pitchFamily="34" charset="0"/>
                <a:cs typeface="Arial" panose="020B0604020202020204" pitchFamily="34" charset="0"/>
              </a:rPr>
              <a:t> </a:t>
            </a:r>
            <a:r>
              <a:rPr lang="hu-HU" altLang="hu-HU" dirty="0" smtClean="0">
                <a:solidFill>
                  <a:srgbClr val="C00000"/>
                </a:solidFill>
                <a:latin typeface="Arial" panose="020B0604020202020204" pitchFamily="34" charset="0"/>
                <a:cs typeface="Arial" panose="020B0604020202020204" pitchFamily="34" charset="0"/>
              </a:rPr>
              <a:t>testtartás</a:t>
            </a:r>
            <a:endParaRPr lang="hu-HU" altLang="hu-HU" b="1" dirty="0">
              <a:solidFill>
                <a:srgbClr val="C00000"/>
              </a:solidFill>
              <a:latin typeface="Arial" panose="020B0604020202020204" pitchFamily="34" charset="0"/>
              <a:cs typeface="Arial" panose="020B0604020202020204" pitchFamily="34" charset="0"/>
            </a:endParaRPr>
          </a:p>
        </p:txBody>
      </p:sp>
      <p:sp>
        <p:nvSpPr>
          <p:cNvPr id="7" name="Szövegdoboz 6"/>
          <p:cNvSpPr txBox="1"/>
          <p:nvPr/>
        </p:nvSpPr>
        <p:spPr>
          <a:xfrm>
            <a:off x="176980" y="3923071"/>
            <a:ext cx="4586748" cy="2308324"/>
          </a:xfrm>
          <a:prstGeom prst="rect">
            <a:avLst/>
          </a:prstGeom>
          <a:noFill/>
        </p:spPr>
        <p:txBody>
          <a:bodyPr wrap="square" rtlCol="0">
            <a:spAutoFit/>
          </a:bodyPr>
          <a:lstStyle/>
          <a:p>
            <a:pPr marL="285750" indent="-285750">
              <a:buFont typeface="Wingdings" panose="05000000000000000000" pitchFamily="2" charset="2"/>
              <a:buChar char="Ø"/>
            </a:pPr>
            <a:r>
              <a:rPr lang="hu-HU" b="1" dirty="0">
                <a:solidFill>
                  <a:srgbClr val="0070C0"/>
                </a:solidFill>
                <a:latin typeface="Arial" panose="020B0604020202020204" pitchFamily="34" charset="0"/>
                <a:cs typeface="Arial" panose="020B0604020202020204" pitchFamily="34" charset="0"/>
              </a:rPr>
              <a:t>A kommunikáció</a:t>
            </a:r>
            <a:r>
              <a:rPr lang="hu-HU" dirty="0">
                <a:solidFill>
                  <a:srgbClr val="0070C0"/>
                </a:solidFill>
                <a:latin typeface="Arial" panose="020B0604020202020204" pitchFamily="34" charset="0"/>
                <a:cs typeface="Arial" panose="020B0604020202020204" pitchFamily="34" charset="0"/>
              </a:rPr>
              <a:t> során a (társadalom/csoport) </a:t>
            </a:r>
            <a:r>
              <a:rPr lang="hu-HU" b="1" dirty="0">
                <a:solidFill>
                  <a:srgbClr val="0070C0"/>
                </a:solidFill>
                <a:latin typeface="Arial" panose="020B0604020202020204" pitchFamily="34" charset="0"/>
                <a:cs typeface="Arial" panose="020B0604020202020204" pitchFamily="34" charset="0"/>
              </a:rPr>
              <a:t>szociális normáit </a:t>
            </a:r>
            <a:r>
              <a:rPr lang="hu-HU" dirty="0">
                <a:solidFill>
                  <a:srgbClr val="0070C0"/>
                </a:solidFill>
                <a:latin typeface="Arial" panose="020B0604020202020204" pitchFamily="34" charset="0"/>
                <a:cs typeface="Arial" panose="020B0604020202020204" pitchFamily="34" charset="0"/>
              </a:rPr>
              <a:t>be kell tartani:</a:t>
            </a:r>
          </a:p>
          <a:p>
            <a:pPr marL="742950" lvl="1" indent="-285750">
              <a:buFont typeface="Wingdings" panose="05000000000000000000" pitchFamily="2" charset="2"/>
              <a:buChar char="§"/>
            </a:pPr>
            <a:r>
              <a:rPr lang="hu-HU" dirty="0" smtClean="0">
                <a:solidFill>
                  <a:srgbClr val="C00000"/>
                </a:solidFill>
                <a:latin typeface="Arial" panose="020B0604020202020204" pitchFamily="34" charset="0"/>
                <a:cs typeface="Arial" panose="020B0604020202020204" pitchFamily="34" charset="0"/>
              </a:rPr>
              <a:t>meghallgatjuk </a:t>
            </a:r>
            <a:r>
              <a:rPr lang="hu-HU" dirty="0">
                <a:solidFill>
                  <a:srgbClr val="C00000"/>
                </a:solidFill>
                <a:latin typeface="Arial" panose="020B0604020202020204" pitchFamily="34" charset="0"/>
                <a:cs typeface="Arial" panose="020B0604020202020204" pitchFamily="34" charset="0"/>
              </a:rPr>
              <a:t>a </a:t>
            </a:r>
            <a:r>
              <a:rPr lang="hu-HU" dirty="0" smtClean="0">
                <a:solidFill>
                  <a:srgbClr val="C00000"/>
                </a:solidFill>
                <a:latin typeface="Arial" panose="020B0604020202020204" pitchFamily="34" charset="0"/>
                <a:cs typeface="Arial" panose="020B0604020202020204" pitchFamily="34" charset="0"/>
              </a:rPr>
              <a:t>másikat,</a:t>
            </a:r>
          </a:p>
          <a:p>
            <a:pPr marL="742950" lvl="1" indent="-285750">
              <a:buFont typeface="Wingdings" panose="05000000000000000000" pitchFamily="2" charset="2"/>
              <a:buChar char="§"/>
            </a:pPr>
            <a:r>
              <a:rPr lang="hu-HU" dirty="0" smtClean="0">
                <a:solidFill>
                  <a:srgbClr val="C00000"/>
                </a:solidFill>
                <a:latin typeface="Arial" panose="020B0604020202020204" pitchFamily="34" charset="0"/>
                <a:cs typeface="Arial" panose="020B0604020202020204" pitchFamily="34" charset="0"/>
              </a:rPr>
              <a:t>nem </a:t>
            </a:r>
            <a:r>
              <a:rPr lang="hu-HU" dirty="0">
                <a:solidFill>
                  <a:srgbClr val="C00000"/>
                </a:solidFill>
                <a:latin typeface="Arial" panose="020B0604020202020204" pitchFamily="34" charset="0"/>
                <a:cs typeface="Arial" panose="020B0604020202020204" pitchFamily="34" charset="0"/>
              </a:rPr>
              <a:t>vágunk egymás </a:t>
            </a:r>
            <a:r>
              <a:rPr lang="hu-HU" dirty="0" smtClean="0">
                <a:solidFill>
                  <a:srgbClr val="C00000"/>
                </a:solidFill>
                <a:latin typeface="Arial" panose="020B0604020202020204" pitchFamily="34" charset="0"/>
                <a:cs typeface="Arial" panose="020B0604020202020204" pitchFamily="34" charset="0"/>
              </a:rPr>
              <a:t>szavába,</a:t>
            </a:r>
          </a:p>
          <a:p>
            <a:pPr marL="742950" lvl="1" indent="-285750">
              <a:buFont typeface="Wingdings" panose="05000000000000000000" pitchFamily="2" charset="2"/>
              <a:buChar char="§"/>
            </a:pPr>
            <a:r>
              <a:rPr lang="hu-HU" dirty="0" smtClean="0">
                <a:solidFill>
                  <a:srgbClr val="C00000"/>
                </a:solidFill>
                <a:latin typeface="Arial" panose="020B0604020202020204" pitchFamily="34" charset="0"/>
                <a:cs typeface="Arial" panose="020B0604020202020204" pitchFamily="34" charset="0"/>
              </a:rPr>
              <a:t>nem </a:t>
            </a:r>
            <a:r>
              <a:rPr lang="hu-HU" dirty="0">
                <a:solidFill>
                  <a:srgbClr val="C00000"/>
                </a:solidFill>
                <a:latin typeface="Arial" panose="020B0604020202020204" pitchFamily="34" charset="0"/>
                <a:cs typeface="Arial" panose="020B0604020202020204" pitchFamily="34" charset="0"/>
              </a:rPr>
              <a:t>használunk olyan kifejezéseket, durva szavakat, amely a másik félt sértheti.</a:t>
            </a:r>
          </a:p>
        </p:txBody>
      </p:sp>
      <p:pic>
        <p:nvPicPr>
          <p:cNvPr id="9" name="Picture 11"/>
          <p:cNvPicPr/>
          <p:nvPr/>
        </p:nvPicPr>
        <p:blipFill>
          <a:blip r:embed="rId4">
            <a:extLst>
              <a:ext uri="{28A0092B-C50C-407E-A947-70E740481C1C}">
                <a14:useLocalDpi xmlns:a14="http://schemas.microsoft.com/office/drawing/2010/main" val="0"/>
              </a:ext>
            </a:extLst>
          </a:blip>
          <a:srcRect/>
          <a:stretch>
            <a:fillRect/>
          </a:stretch>
        </p:blipFill>
        <p:spPr bwMode="auto">
          <a:xfrm>
            <a:off x="5063614" y="5169463"/>
            <a:ext cx="2438400" cy="1533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10" name="Balra-jobbra nyíl 9"/>
          <p:cNvSpPr/>
          <p:nvPr/>
        </p:nvSpPr>
        <p:spPr>
          <a:xfrm>
            <a:off x="3701845" y="3569110"/>
            <a:ext cx="1312606" cy="648929"/>
          </a:xfrm>
          <a:prstGeom prst="leftRightArrow">
            <a:avLst/>
          </a:prstGeom>
          <a:solidFill>
            <a:srgbClr val="3BD034"/>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hu-HU"/>
          </a:p>
        </p:txBody>
      </p:sp>
      <p:sp>
        <p:nvSpPr>
          <p:cNvPr id="12" name="Szövegdoboz 11"/>
          <p:cNvSpPr txBox="1"/>
          <p:nvPr/>
        </p:nvSpPr>
        <p:spPr>
          <a:xfrm>
            <a:off x="3864076" y="3701847"/>
            <a:ext cx="1194620" cy="369332"/>
          </a:xfrm>
          <a:prstGeom prst="rect">
            <a:avLst/>
          </a:prstGeom>
          <a:noFill/>
        </p:spPr>
        <p:txBody>
          <a:bodyPr wrap="square" rtlCol="0">
            <a:spAutoFit/>
          </a:bodyPr>
          <a:lstStyle/>
          <a:p>
            <a:r>
              <a:rPr lang="hu-HU" b="1" i="1" dirty="0" smtClean="0">
                <a:solidFill>
                  <a:srgbClr val="C00000"/>
                </a:solidFill>
              </a:rPr>
              <a:t>Harmónia</a:t>
            </a:r>
            <a:endParaRPr lang="hu-HU" b="1" i="1" dirty="0">
              <a:solidFill>
                <a:srgbClr val="C00000"/>
              </a:solidFill>
            </a:endParaRPr>
          </a:p>
        </p:txBody>
      </p:sp>
    </p:spTree>
    <p:extLst>
      <p:ext uri="{BB962C8B-B14F-4D97-AF65-F5344CB8AC3E}">
        <p14:creationId xmlns:p14="http://schemas.microsoft.com/office/powerpoint/2010/main" val="1617760448"/>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églalap 4"/>
          <p:cNvSpPr/>
          <p:nvPr/>
        </p:nvSpPr>
        <p:spPr>
          <a:xfrm>
            <a:off x="243809" y="3031945"/>
            <a:ext cx="6348719" cy="3693319"/>
          </a:xfrm>
          <a:prstGeom prst="rect">
            <a:avLst/>
          </a:prstGeom>
          <a:ln w="38100">
            <a:solidFill>
              <a:schemeClr val="accent1"/>
            </a:solidFill>
          </a:ln>
        </p:spPr>
        <p:txBody>
          <a:bodyPr wrap="square">
            <a:spAutoFit/>
          </a:bodyPr>
          <a:lstStyle/>
          <a:p>
            <a:pPr>
              <a:defRPr/>
            </a:pPr>
            <a:r>
              <a:rPr lang="hu-HU" b="1" dirty="0">
                <a:solidFill>
                  <a:srgbClr val="0070C0"/>
                </a:solidFill>
                <a:latin typeface="Arial" charset="0"/>
                <a:cs typeface="Arial" charset="0"/>
              </a:rPr>
              <a:t>A kooperatív tanulási módszer jellemzői; </a:t>
            </a:r>
          </a:p>
          <a:p>
            <a:pPr>
              <a:defRPr/>
            </a:pPr>
            <a:endParaRPr lang="hu-HU" dirty="0">
              <a:latin typeface="Arial" charset="0"/>
              <a:cs typeface="Arial" charset="0"/>
            </a:endParaRPr>
          </a:p>
          <a:p>
            <a:pPr>
              <a:lnSpc>
                <a:spcPct val="150000"/>
              </a:lnSpc>
              <a:buFont typeface="Wingdings" pitchFamily="2" charset="2"/>
              <a:buChar char="Ø"/>
              <a:defRPr/>
            </a:pPr>
            <a:r>
              <a:rPr lang="hu-HU" dirty="0">
                <a:solidFill>
                  <a:srgbClr val="0070C0"/>
                </a:solidFill>
                <a:latin typeface="Arial" charset="0"/>
                <a:cs typeface="Arial" charset="0"/>
              </a:rPr>
              <a:t> 4-5 fős kis csoportokban végzett tevékenységén alapul,</a:t>
            </a:r>
          </a:p>
          <a:p>
            <a:pPr>
              <a:lnSpc>
                <a:spcPct val="150000"/>
              </a:lnSpc>
              <a:buFont typeface="Wingdings" pitchFamily="2" charset="2"/>
              <a:buChar char="Ø"/>
              <a:defRPr/>
            </a:pPr>
            <a:r>
              <a:rPr lang="hu-HU" dirty="0">
                <a:solidFill>
                  <a:srgbClr val="0070C0"/>
                </a:solidFill>
                <a:latin typeface="Arial" charset="0"/>
                <a:cs typeface="Arial" charset="0"/>
              </a:rPr>
              <a:t> </a:t>
            </a:r>
            <a:r>
              <a:rPr lang="hu-HU" dirty="0">
                <a:solidFill>
                  <a:srgbClr val="0070C0"/>
                </a:solidFill>
                <a:latin typeface="Arial" charset="0"/>
                <a:ea typeface="Times New Roman" pitchFamily="18" charset="0"/>
                <a:cs typeface="Arial" charset="0"/>
              </a:rPr>
              <a:t>a csoporttagok együttműködését teszi szükségessé,</a:t>
            </a:r>
          </a:p>
          <a:p>
            <a:pPr>
              <a:lnSpc>
                <a:spcPct val="150000"/>
              </a:lnSpc>
              <a:buFont typeface="Wingdings" pitchFamily="2" charset="2"/>
              <a:buChar char="Ø"/>
              <a:defRPr/>
            </a:pPr>
            <a:r>
              <a:rPr lang="hu-HU" dirty="0">
                <a:solidFill>
                  <a:srgbClr val="0070C0"/>
                </a:solidFill>
                <a:latin typeface="Times New Roman" pitchFamily="18" charset="0"/>
                <a:cs typeface="Times New Roman" pitchFamily="18" charset="0"/>
              </a:rPr>
              <a:t> </a:t>
            </a:r>
            <a:r>
              <a:rPr lang="hu-HU" dirty="0">
                <a:solidFill>
                  <a:srgbClr val="0070C0"/>
                </a:solidFill>
                <a:latin typeface="Arial" charset="0"/>
                <a:cs typeface="Times New Roman" pitchFamily="18" charset="0"/>
              </a:rPr>
              <a:t>a résztvevők együtt sajátítják el az ismerteket, </a:t>
            </a:r>
          </a:p>
          <a:p>
            <a:pPr>
              <a:lnSpc>
                <a:spcPct val="150000"/>
              </a:lnSpc>
              <a:buFont typeface="Wingdings" pitchFamily="2" charset="2"/>
              <a:buChar char="Ø"/>
              <a:defRPr/>
            </a:pPr>
            <a:r>
              <a:rPr lang="hu-HU" dirty="0">
                <a:solidFill>
                  <a:srgbClr val="0070C0"/>
                </a:solidFill>
                <a:latin typeface="Arial" charset="0"/>
                <a:cs typeface="Times New Roman" pitchFamily="18" charset="0"/>
              </a:rPr>
              <a:t> segítik egymást a nehézségek megértésében,</a:t>
            </a:r>
          </a:p>
          <a:p>
            <a:pPr>
              <a:lnSpc>
                <a:spcPct val="150000"/>
              </a:lnSpc>
              <a:buFont typeface="Wingdings" pitchFamily="2" charset="2"/>
              <a:buChar char="Ø"/>
              <a:defRPr/>
            </a:pPr>
            <a:r>
              <a:rPr lang="hu-HU" dirty="0">
                <a:solidFill>
                  <a:srgbClr val="0070C0"/>
                </a:solidFill>
                <a:latin typeface="Arial" charset="0"/>
                <a:cs typeface="Arial" charset="0"/>
              </a:rPr>
              <a:t> a </a:t>
            </a:r>
            <a:r>
              <a:rPr lang="hu-HU" dirty="0" smtClean="0">
                <a:solidFill>
                  <a:srgbClr val="0070C0"/>
                </a:solidFill>
                <a:latin typeface="Arial" charset="0"/>
                <a:cs typeface="Arial" charset="0"/>
              </a:rPr>
              <a:t>tanuló </a:t>
            </a:r>
            <a:r>
              <a:rPr lang="hu-HU" dirty="0">
                <a:solidFill>
                  <a:srgbClr val="0070C0"/>
                </a:solidFill>
                <a:latin typeface="Arial" charset="0"/>
                <a:cs typeface="Arial" charset="0"/>
              </a:rPr>
              <a:t>aktív ismeretszerző, és felelősséget vállal,</a:t>
            </a:r>
            <a:endParaRPr lang="hu-HU" dirty="0">
              <a:solidFill>
                <a:srgbClr val="0070C0"/>
              </a:solidFill>
              <a:latin typeface="Arial" charset="0"/>
              <a:cs typeface="Times New Roman" pitchFamily="18" charset="0"/>
            </a:endParaRPr>
          </a:p>
          <a:p>
            <a:pPr>
              <a:lnSpc>
                <a:spcPct val="150000"/>
              </a:lnSpc>
              <a:buFont typeface="Wingdings" pitchFamily="2" charset="2"/>
              <a:buChar char="Ø"/>
              <a:defRPr/>
            </a:pPr>
            <a:r>
              <a:rPr lang="hu-HU" dirty="0">
                <a:solidFill>
                  <a:srgbClr val="0070C0"/>
                </a:solidFill>
                <a:latin typeface="Arial" charset="0"/>
                <a:cs typeface="Arial" charset="0"/>
              </a:rPr>
              <a:t> az ismeretek elsajátításán túl kiemelt jelentősége van:</a:t>
            </a:r>
          </a:p>
          <a:p>
            <a:pPr lvl="1">
              <a:buFont typeface="Wingdings" pitchFamily="2" charset="2"/>
              <a:buChar char="§"/>
              <a:defRPr/>
            </a:pPr>
            <a:r>
              <a:rPr lang="hu-HU" dirty="0">
                <a:solidFill>
                  <a:srgbClr val="0070C0"/>
                </a:solidFill>
                <a:latin typeface="Arial" charset="0"/>
                <a:cs typeface="Arial" charset="0"/>
              </a:rPr>
              <a:t> a szociális készségek kialakításában és </a:t>
            </a:r>
          </a:p>
          <a:p>
            <a:pPr lvl="1">
              <a:buFont typeface="Wingdings" pitchFamily="2" charset="2"/>
              <a:buChar char="§"/>
              <a:defRPr/>
            </a:pPr>
            <a:r>
              <a:rPr lang="hu-HU" dirty="0">
                <a:solidFill>
                  <a:srgbClr val="0070C0"/>
                </a:solidFill>
                <a:latin typeface="Arial" charset="0"/>
                <a:cs typeface="Arial" charset="0"/>
              </a:rPr>
              <a:t> az együttműködési képességek fejlesztésében.</a:t>
            </a:r>
          </a:p>
        </p:txBody>
      </p:sp>
      <p:pic>
        <p:nvPicPr>
          <p:cNvPr id="6" name="Picture 5" descr="csoport_felk"/>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123471" y="1430593"/>
            <a:ext cx="1790086" cy="14652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Kép 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843097" y="5237520"/>
            <a:ext cx="1976438" cy="1428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Cím 1"/>
          <p:cNvSpPr txBox="1">
            <a:spLocks/>
          </p:cNvSpPr>
          <p:nvPr/>
        </p:nvSpPr>
        <p:spPr>
          <a:xfrm>
            <a:off x="569656" y="217643"/>
            <a:ext cx="7886700" cy="421258"/>
          </a:xfrm>
          <a:prstGeom prst="rect">
            <a:avLst/>
          </a:prstGeom>
        </p:spPr>
        <p:txBody>
          <a:bodyPr>
            <a:normAutofit fontScale="90000" lnSpcReduction="1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hu-HU" sz="2800" b="1" i="1" dirty="0" smtClean="0">
                <a:solidFill>
                  <a:srgbClr val="0070C0"/>
                </a:solidFill>
                <a:latin typeface="Arial" panose="020B0604020202020204" pitchFamily="34" charset="0"/>
                <a:cs typeface="Arial" panose="020B0604020202020204" pitchFamily="34" charset="0"/>
              </a:rPr>
              <a:t>Együttműködési kompetencia</a:t>
            </a:r>
            <a:endParaRPr lang="hu-HU" sz="2800" b="1" i="1" dirty="0">
              <a:solidFill>
                <a:srgbClr val="0070C0"/>
              </a:solidFill>
              <a:latin typeface="Arial" panose="020B0604020202020204" pitchFamily="34" charset="0"/>
              <a:cs typeface="Arial" panose="020B0604020202020204" pitchFamily="34" charset="0"/>
            </a:endParaRPr>
          </a:p>
        </p:txBody>
      </p:sp>
      <p:sp>
        <p:nvSpPr>
          <p:cNvPr id="9" name="Téglalap 8"/>
          <p:cNvSpPr/>
          <p:nvPr/>
        </p:nvSpPr>
        <p:spPr>
          <a:xfrm>
            <a:off x="471947" y="747447"/>
            <a:ext cx="7551175" cy="2031325"/>
          </a:xfrm>
          <a:prstGeom prst="rect">
            <a:avLst/>
          </a:prstGeom>
        </p:spPr>
        <p:txBody>
          <a:bodyPr wrap="square">
            <a:spAutoFit/>
          </a:bodyPr>
          <a:lstStyle/>
          <a:p>
            <a:r>
              <a:rPr lang="hu-HU" dirty="0">
                <a:solidFill>
                  <a:srgbClr val="0070C0"/>
                </a:solidFill>
                <a:latin typeface="Arial" panose="020B0604020202020204" pitchFamily="34" charset="0"/>
                <a:cs typeface="Arial" panose="020B0604020202020204" pitchFamily="34" charset="0"/>
              </a:rPr>
              <a:t>Az </a:t>
            </a:r>
            <a:r>
              <a:rPr lang="hu-HU" b="1" i="1" dirty="0">
                <a:solidFill>
                  <a:srgbClr val="0070C0"/>
                </a:solidFill>
                <a:latin typeface="Arial" panose="020B0604020202020204" pitchFamily="34" charset="0"/>
                <a:cs typeface="Arial" panose="020B0604020202020204" pitchFamily="34" charset="0"/>
              </a:rPr>
              <a:t>együttműködési kompetencia </a:t>
            </a:r>
            <a:r>
              <a:rPr lang="hu-HU" dirty="0">
                <a:solidFill>
                  <a:srgbClr val="0070C0"/>
                </a:solidFill>
                <a:latin typeface="Arial" panose="020B0604020202020204" pitchFamily="34" charset="0"/>
                <a:cs typeface="Arial" panose="020B0604020202020204" pitchFamily="34" charset="0"/>
              </a:rPr>
              <a:t>olyan képesség együttes, amely a résztvevők közös tevékenységét segíti elő különböző célok elérése </a:t>
            </a:r>
            <a:r>
              <a:rPr lang="hu-HU" dirty="0" smtClean="0">
                <a:solidFill>
                  <a:srgbClr val="0070C0"/>
                </a:solidFill>
                <a:latin typeface="Arial" panose="020B0604020202020204" pitchFamily="34" charset="0"/>
                <a:cs typeface="Arial" panose="020B0604020202020204" pitchFamily="34" charset="0"/>
              </a:rPr>
              <a:t>érdekében:</a:t>
            </a:r>
          </a:p>
          <a:p>
            <a:endParaRPr lang="hu-HU" dirty="0" smtClean="0">
              <a:solidFill>
                <a:srgbClr val="0070C0"/>
              </a:solidFill>
              <a:latin typeface="Arial" panose="020B0604020202020204" pitchFamily="34" charset="0"/>
              <a:cs typeface="Arial" panose="020B0604020202020204" pitchFamily="34" charset="0"/>
            </a:endParaRPr>
          </a:p>
          <a:p>
            <a:pPr marL="285750" indent="-285750">
              <a:buFont typeface="Wingdings" panose="05000000000000000000" pitchFamily="2" charset="2"/>
              <a:buChar char="Ø"/>
            </a:pPr>
            <a:r>
              <a:rPr lang="hu-HU" dirty="0" smtClean="0">
                <a:solidFill>
                  <a:srgbClr val="C00000"/>
                </a:solidFill>
                <a:latin typeface="Arial" panose="020B0604020202020204" pitchFamily="34" charset="0"/>
                <a:cs typeface="Arial" panose="020B0604020202020204" pitchFamily="34" charset="0"/>
              </a:rPr>
              <a:t>egyéni </a:t>
            </a:r>
            <a:r>
              <a:rPr lang="hu-HU" dirty="0">
                <a:solidFill>
                  <a:srgbClr val="C00000"/>
                </a:solidFill>
                <a:latin typeface="Arial" panose="020B0604020202020204" pitchFamily="34" charset="0"/>
                <a:cs typeface="Arial" panose="020B0604020202020204" pitchFamily="34" charset="0"/>
              </a:rPr>
              <a:t>és közös felelősség </a:t>
            </a:r>
            <a:r>
              <a:rPr lang="hu-HU" dirty="0">
                <a:solidFill>
                  <a:srgbClr val="0070C0"/>
                </a:solidFill>
                <a:latin typeface="Arial" panose="020B0604020202020204" pitchFamily="34" charset="0"/>
                <a:cs typeface="Arial" panose="020B0604020202020204" pitchFamily="34" charset="0"/>
              </a:rPr>
              <a:t>alakulását</a:t>
            </a:r>
            <a:r>
              <a:rPr lang="hu-HU" dirty="0" smtClean="0">
                <a:solidFill>
                  <a:srgbClr val="0070C0"/>
                </a:solidFill>
                <a:latin typeface="Arial" panose="020B0604020202020204" pitchFamily="34" charset="0"/>
                <a:cs typeface="Arial" panose="020B0604020202020204" pitchFamily="34" charset="0"/>
              </a:rPr>
              <a:t>,</a:t>
            </a:r>
          </a:p>
          <a:p>
            <a:pPr marL="285750" indent="-285750">
              <a:buFont typeface="Wingdings" panose="05000000000000000000" pitchFamily="2" charset="2"/>
              <a:buChar char="Ø"/>
            </a:pPr>
            <a:r>
              <a:rPr lang="hu-HU" dirty="0" smtClean="0">
                <a:solidFill>
                  <a:srgbClr val="C00000"/>
                </a:solidFill>
                <a:latin typeface="Arial" panose="020B0604020202020204" pitchFamily="34" charset="0"/>
                <a:cs typeface="Arial" panose="020B0604020202020204" pitchFamily="34" charset="0"/>
              </a:rPr>
              <a:t>az </a:t>
            </a:r>
            <a:r>
              <a:rPr lang="hu-HU" dirty="0">
                <a:solidFill>
                  <a:srgbClr val="C00000"/>
                </a:solidFill>
                <a:latin typeface="Arial" panose="020B0604020202020204" pitchFamily="34" charset="0"/>
                <a:cs typeface="Arial" panose="020B0604020202020204" pitchFamily="34" charset="0"/>
              </a:rPr>
              <a:t>egymásra utaltság </a:t>
            </a:r>
            <a:r>
              <a:rPr lang="hu-HU" dirty="0" smtClean="0">
                <a:solidFill>
                  <a:srgbClr val="0070C0"/>
                </a:solidFill>
                <a:latin typeface="Arial" panose="020B0604020202020204" pitchFamily="34" charset="0"/>
                <a:cs typeface="Arial" panose="020B0604020202020204" pitchFamily="34" charset="0"/>
              </a:rPr>
              <a:t>felismerését,</a:t>
            </a:r>
          </a:p>
          <a:p>
            <a:pPr marL="285750" indent="-285750">
              <a:buFont typeface="Wingdings" panose="05000000000000000000" pitchFamily="2" charset="2"/>
              <a:buChar char="Ø"/>
            </a:pPr>
            <a:r>
              <a:rPr lang="hu-HU" dirty="0" smtClean="0">
                <a:solidFill>
                  <a:srgbClr val="C00000"/>
                </a:solidFill>
                <a:latin typeface="Arial" panose="020B0604020202020204" pitchFamily="34" charset="0"/>
                <a:cs typeface="Arial" panose="020B0604020202020204" pitchFamily="34" charset="0"/>
              </a:rPr>
              <a:t>a </a:t>
            </a:r>
            <a:r>
              <a:rPr lang="hu-HU" dirty="0">
                <a:solidFill>
                  <a:srgbClr val="C00000"/>
                </a:solidFill>
                <a:latin typeface="Arial" panose="020B0604020202020204" pitchFamily="34" charset="0"/>
                <a:cs typeface="Arial" panose="020B0604020202020204" pitchFamily="34" charset="0"/>
              </a:rPr>
              <a:t>támogató viselkedésmódok </a:t>
            </a:r>
            <a:r>
              <a:rPr lang="hu-HU" dirty="0" smtClean="0">
                <a:solidFill>
                  <a:srgbClr val="0070C0"/>
                </a:solidFill>
                <a:latin typeface="Arial" panose="020B0604020202020204" pitchFamily="34" charset="0"/>
                <a:cs typeface="Arial" panose="020B0604020202020204" pitchFamily="34" charset="0"/>
              </a:rPr>
              <a:t>begyakorlását.</a:t>
            </a:r>
            <a:r>
              <a:rPr lang="hu-HU" dirty="0" smtClean="0">
                <a:solidFill>
                  <a:srgbClr val="C00000"/>
                </a:solidFill>
                <a:latin typeface="Arial" panose="020B0604020202020204" pitchFamily="34" charset="0"/>
                <a:cs typeface="Arial" panose="020B0604020202020204" pitchFamily="34" charset="0"/>
              </a:rPr>
              <a:t> </a:t>
            </a:r>
            <a:endParaRPr lang="hu-HU" dirty="0">
              <a:solidFill>
                <a:srgbClr val="C00000"/>
              </a:solidFill>
              <a:latin typeface="Arial" panose="020B0604020202020204" pitchFamily="34" charset="0"/>
              <a:cs typeface="Arial" panose="020B0604020202020204" pitchFamily="34" charset="0"/>
            </a:endParaRPr>
          </a:p>
        </p:txBody>
      </p:sp>
      <p:pic>
        <p:nvPicPr>
          <p:cNvPr id="3074" name="Picture 2" descr="http://www.autopro.hu/uploads/articles/100/9944/lead_560w.jp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6799007" y="3256835"/>
            <a:ext cx="2079522" cy="138511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60418368"/>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p:cNvSpPr txBox="1">
            <a:spLocks/>
          </p:cNvSpPr>
          <p:nvPr/>
        </p:nvSpPr>
        <p:spPr>
          <a:xfrm>
            <a:off x="569656" y="217643"/>
            <a:ext cx="7886700" cy="421258"/>
          </a:xfrm>
          <a:prstGeom prst="rect">
            <a:avLst/>
          </a:prstGeom>
        </p:spPr>
        <p:txBody>
          <a:bodyPr>
            <a:normAutofit fontScale="97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hu-HU" sz="2400" b="1" i="1" dirty="0">
                <a:solidFill>
                  <a:srgbClr val="0070C0"/>
                </a:solidFill>
                <a:latin typeface="Arial" panose="020B0604020202020204" pitchFamily="34" charset="0"/>
                <a:ea typeface="Calibri" panose="020F0502020204030204" pitchFamily="34" charset="0"/>
                <a:cs typeface="Arial" panose="020B0604020202020204" pitchFamily="34" charset="0"/>
              </a:rPr>
              <a:t>Problémamegoldó kompetencia</a:t>
            </a:r>
            <a:endParaRPr lang="hu-HU" sz="2800" b="1" i="1" dirty="0">
              <a:solidFill>
                <a:srgbClr val="0070C0"/>
              </a:solidFill>
              <a:latin typeface="Arial" panose="020B0604020202020204" pitchFamily="34" charset="0"/>
              <a:cs typeface="Arial" panose="020B0604020202020204" pitchFamily="34" charset="0"/>
            </a:endParaRPr>
          </a:p>
        </p:txBody>
      </p:sp>
      <p:sp>
        <p:nvSpPr>
          <p:cNvPr id="3" name="Téglalap 2"/>
          <p:cNvSpPr/>
          <p:nvPr/>
        </p:nvSpPr>
        <p:spPr>
          <a:xfrm>
            <a:off x="560439" y="916365"/>
            <a:ext cx="7403690" cy="981423"/>
          </a:xfrm>
          <a:prstGeom prst="rect">
            <a:avLst/>
          </a:prstGeom>
        </p:spPr>
        <p:txBody>
          <a:bodyPr wrap="square">
            <a:spAutoFit/>
          </a:bodyPr>
          <a:lstStyle/>
          <a:p>
            <a:pPr>
              <a:lnSpc>
                <a:spcPct val="107000"/>
              </a:lnSpc>
              <a:spcAft>
                <a:spcPts val="800"/>
              </a:spcAft>
            </a:pPr>
            <a:r>
              <a:rPr lang="hu-HU" b="1" i="1" dirty="0">
                <a:solidFill>
                  <a:srgbClr val="0070C0"/>
                </a:solidFill>
                <a:latin typeface="Arial" panose="020B0604020202020204" pitchFamily="34" charset="0"/>
                <a:ea typeface="Calibri" panose="020F0502020204030204" pitchFamily="34" charset="0"/>
                <a:cs typeface="Arial" panose="020B0604020202020204" pitchFamily="34" charset="0"/>
              </a:rPr>
              <a:t>Problémamegoldó kompetencia </a:t>
            </a:r>
            <a:r>
              <a:rPr lang="hu-HU" dirty="0" smtClean="0">
                <a:solidFill>
                  <a:srgbClr val="0070C0"/>
                </a:solidFill>
                <a:latin typeface="Arial" panose="020B0604020202020204" pitchFamily="34" charset="0"/>
                <a:ea typeface="Calibri" panose="020F0502020204030204" pitchFamily="34" charset="0"/>
                <a:cs typeface="Arial" panose="020B0604020202020204" pitchFamily="34" charset="0"/>
              </a:rPr>
              <a:t>olyan képesség, amikor gondolati műveleteket, eljárásokat végzünk </a:t>
            </a:r>
            <a:r>
              <a:rPr lang="hu-HU" dirty="0">
                <a:solidFill>
                  <a:srgbClr val="0070C0"/>
                </a:solidFill>
                <a:latin typeface="Arial" panose="020B0604020202020204" pitchFamily="34" charset="0"/>
                <a:ea typeface="Calibri" panose="020F0502020204030204" pitchFamily="34" charset="0"/>
                <a:cs typeface="Arial" panose="020B0604020202020204" pitchFamily="34" charset="0"/>
              </a:rPr>
              <a:t>olyan helyzetekben, amikor a megoldáshoz vezető út nem </a:t>
            </a:r>
            <a:r>
              <a:rPr lang="hu-HU" dirty="0" smtClean="0">
                <a:solidFill>
                  <a:srgbClr val="0070C0"/>
                </a:solidFill>
                <a:latin typeface="Arial" panose="020B0604020202020204" pitchFamily="34" charset="0"/>
                <a:ea typeface="Calibri" panose="020F0502020204030204" pitchFamily="34" charset="0"/>
                <a:cs typeface="Arial" panose="020B0604020202020204" pitchFamily="34" charset="0"/>
              </a:rPr>
              <a:t>egyértelműen nyilvánvaló.</a:t>
            </a:r>
            <a:endParaRPr lang="hu-HU" sz="1100" dirty="0">
              <a:solidFill>
                <a:srgbClr val="0070C0"/>
              </a:solidFill>
              <a:effectLst/>
              <a:latin typeface="Arial" panose="020B0604020202020204" pitchFamily="34" charset="0"/>
              <a:ea typeface="Calibri" panose="020F0502020204030204" pitchFamily="34" charset="0"/>
              <a:cs typeface="Arial" panose="020B0604020202020204" pitchFamily="34" charset="0"/>
            </a:endParaRPr>
          </a:p>
        </p:txBody>
      </p:sp>
      <p:sp>
        <p:nvSpPr>
          <p:cNvPr id="4" name="Téglalap 3"/>
          <p:cNvSpPr/>
          <p:nvPr/>
        </p:nvSpPr>
        <p:spPr>
          <a:xfrm>
            <a:off x="619431" y="2008689"/>
            <a:ext cx="6371303" cy="2308324"/>
          </a:xfrm>
          <a:prstGeom prst="rect">
            <a:avLst/>
          </a:prstGeom>
        </p:spPr>
        <p:txBody>
          <a:bodyPr wrap="square">
            <a:spAutoFit/>
          </a:bodyPr>
          <a:lstStyle/>
          <a:p>
            <a:r>
              <a:rPr lang="hu-HU" b="1" i="1" dirty="0" smtClean="0">
                <a:solidFill>
                  <a:srgbClr val="0070C0"/>
                </a:solidFill>
                <a:latin typeface="Arial" panose="020B0604020202020204" pitchFamily="34" charset="0"/>
                <a:ea typeface="Calibri" panose="020F0502020204030204" pitchFamily="34" charset="0"/>
                <a:cs typeface="Arial" panose="020B0604020202020204" pitchFamily="34" charset="0"/>
              </a:rPr>
              <a:t>Lényeges jellemzője:</a:t>
            </a:r>
          </a:p>
          <a:p>
            <a:endParaRPr lang="hu-HU" dirty="0" smtClean="0">
              <a:solidFill>
                <a:srgbClr val="0070C0"/>
              </a:solidFill>
              <a:latin typeface="Arial" panose="020B0604020202020204" pitchFamily="34" charset="0"/>
              <a:ea typeface="Calibri" panose="020F0502020204030204" pitchFamily="34" charset="0"/>
              <a:cs typeface="Arial" panose="020B0604020202020204" pitchFamily="34" charset="0"/>
            </a:endParaRPr>
          </a:p>
          <a:p>
            <a:pPr marL="742950" lvl="1" indent="-285750">
              <a:buFont typeface="Wingdings" panose="05000000000000000000" pitchFamily="2" charset="2"/>
              <a:buChar char="Ø"/>
            </a:pPr>
            <a:r>
              <a:rPr lang="hu-HU" b="1" dirty="0" smtClean="0">
                <a:solidFill>
                  <a:srgbClr val="C00000"/>
                </a:solidFill>
                <a:latin typeface="Arial" panose="020B0604020202020204" pitchFamily="34" charset="0"/>
                <a:ea typeface="Calibri" panose="020F0502020204030204" pitchFamily="34" charset="0"/>
                <a:cs typeface="Arial" panose="020B0604020202020204" pitchFamily="34" charset="0"/>
              </a:rPr>
              <a:t>váratlan </a:t>
            </a:r>
            <a:r>
              <a:rPr lang="hu-HU" b="1" dirty="0">
                <a:solidFill>
                  <a:srgbClr val="C00000"/>
                </a:solidFill>
                <a:latin typeface="Arial" panose="020B0604020202020204" pitchFamily="34" charset="0"/>
                <a:ea typeface="Calibri" panose="020F0502020204030204" pitchFamily="34" charset="0"/>
                <a:cs typeface="Arial" panose="020B0604020202020204" pitchFamily="34" charset="0"/>
              </a:rPr>
              <a:t>helyzetekhez </a:t>
            </a:r>
            <a:r>
              <a:rPr lang="hu-HU" dirty="0">
                <a:solidFill>
                  <a:srgbClr val="0070C0"/>
                </a:solidFill>
                <a:latin typeface="Arial" panose="020B0604020202020204" pitchFamily="34" charset="0"/>
                <a:ea typeface="Calibri" panose="020F0502020204030204" pitchFamily="34" charset="0"/>
                <a:cs typeface="Arial" panose="020B0604020202020204" pitchFamily="34" charset="0"/>
              </a:rPr>
              <a:t>kapcsolódó </a:t>
            </a:r>
            <a:r>
              <a:rPr lang="hu-HU" b="1" dirty="0">
                <a:solidFill>
                  <a:srgbClr val="C00000"/>
                </a:solidFill>
                <a:latin typeface="Arial" panose="020B0604020202020204" pitchFamily="34" charset="0"/>
                <a:ea typeface="Calibri" panose="020F0502020204030204" pitchFamily="34" charset="0"/>
                <a:cs typeface="Arial" panose="020B0604020202020204" pitchFamily="34" charset="0"/>
              </a:rPr>
              <a:t>eljárásokat</a:t>
            </a:r>
            <a:r>
              <a:rPr lang="hu-HU" dirty="0">
                <a:solidFill>
                  <a:srgbClr val="C00000"/>
                </a:solidFill>
                <a:latin typeface="Arial" panose="020B0604020202020204" pitchFamily="34" charset="0"/>
                <a:ea typeface="Calibri" panose="020F0502020204030204" pitchFamily="34" charset="0"/>
                <a:cs typeface="Arial" panose="020B0604020202020204" pitchFamily="34" charset="0"/>
              </a:rPr>
              <a:t> </a:t>
            </a:r>
            <a:r>
              <a:rPr lang="hu-HU" dirty="0">
                <a:solidFill>
                  <a:srgbClr val="0070C0"/>
                </a:solidFill>
                <a:latin typeface="Arial" panose="020B0604020202020204" pitchFamily="34" charset="0"/>
                <a:ea typeface="Calibri" panose="020F0502020204030204" pitchFamily="34" charset="0"/>
                <a:cs typeface="Arial" panose="020B0604020202020204" pitchFamily="34" charset="0"/>
              </a:rPr>
              <a:t>kell </a:t>
            </a:r>
            <a:r>
              <a:rPr lang="hu-HU" b="1" dirty="0" smtClean="0">
                <a:solidFill>
                  <a:srgbClr val="C00000"/>
                </a:solidFill>
                <a:latin typeface="Arial" panose="020B0604020202020204" pitchFamily="34" charset="0"/>
                <a:ea typeface="Calibri" panose="020F0502020204030204" pitchFamily="34" charset="0"/>
                <a:cs typeface="Arial" panose="020B0604020202020204" pitchFamily="34" charset="0"/>
              </a:rPr>
              <a:t>alkalmazni,</a:t>
            </a:r>
          </a:p>
          <a:p>
            <a:pPr lvl="1"/>
            <a:endParaRPr lang="hu-HU" b="1" dirty="0" smtClean="0">
              <a:solidFill>
                <a:srgbClr val="C00000"/>
              </a:solidFill>
              <a:latin typeface="Arial" panose="020B0604020202020204" pitchFamily="34" charset="0"/>
              <a:ea typeface="Calibri" panose="020F0502020204030204" pitchFamily="34" charset="0"/>
              <a:cs typeface="Arial" panose="020B0604020202020204" pitchFamily="34" charset="0"/>
            </a:endParaRPr>
          </a:p>
          <a:p>
            <a:pPr marL="742950" lvl="1" indent="-285750">
              <a:buFont typeface="Wingdings" panose="05000000000000000000" pitchFamily="2" charset="2"/>
              <a:buChar char="Ø"/>
            </a:pPr>
            <a:r>
              <a:rPr lang="hu-HU" b="1" dirty="0">
                <a:solidFill>
                  <a:srgbClr val="C00000"/>
                </a:solidFill>
                <a:latin typeface="Arial" panose="020B0604020202020204" pitchFamily="34" charset="0"/>
                <a:cs typeface="Arial" panose="020B0604020202020204" pitchFamily="34" charset="0"/>
              </a:rPr>
              <a:t>különböző</a:t>
            </a:r>
            <a:r>
              <a:rPr lang="hu-HU" b="1" dirty="0">
                <a:solidFill>
                  <a:srgbClr val="0070C0"/>
                </a:solidFill>
                <a:latin typeface="Arial" panose="020B0604020202020204" pitchFamily="34" charset="0"/>
                <a:cs typeface="Arial" panose="020B0604020202020204" pitchFamily="34" charset="0"/>
              </a:rPr>
              <a:t> </a:t>
            </a:r>
            <a:r>
              <a:rPr lang="hu-HU" dirty="0" smtClean="0">
                <a:solidFill>
                  <a:srgbClr val="0070C0"/>
                </a:solidFill>
                <a:latin typeface="Arial" panose="020B0604020202020204" pitchFamily="34" charset="0"/>
                <a:cs typeface="Arial" panose="020B0604020202020204" pitchFamily="34" charset="0"/>
              </a:rPr>
              <a:t>területeken</a:t>
            </a:r>
            <a:r>
              <a:rPr lang="hu-HU" b="1" dirty="0" smtClean="0">
                <a:solidFill>
                  <a:srgbClr val="0070C0"/>
                </a:solidFill>
                <a:latin typeface="Arial" panose="020B0604020202020204" pitchFamily="34" charset="0"/>
                <a:cs typeface="Arial" panose="020B0604020202020204" pitchFamily="34" charset="0"/>
              </a:rPr>
              <a:t> </a:t>
            </a:r>
            <a:r>
              <a:rPr lang="hu-HU" dirty="0" smtClean="0">
                <a:solidFill>
                  <a:srgbClr val="0070C0"/>
                </a:solidFill>
                <a:latin typeface="Arial" panose="020B0604020202020204" pitchFamily="34" charset="0"/>
                <a:cs typeface="Arial" panose="020B0604020202020204" pitchFamily="34" charset="0"/>
              </a:rPr>
              <a:t>megtanult </a:t>
            </a:r>
            <a:r>
              <a:rPr lang="hu-HU" b="1" dirty="0">
                <a:solidFill>
                  <a:srgbClr val="C00000"/>
                </a:solidFill>
                <a:latin typeface="Arial" panose="020B0604020202020204" pitchFamily="34" charset="0"/>
                <a:cs typeface="Arial" panose="020B0604020202020204" pitchFamily="34" charset="0"/>
              </a:rPr>
              <a:t>ismereteket</a:t>
            </a:r>
            <a:r>
              <a:rPr lang="hu-HU" b="1" dirty="0">
                <a:solidFill>
                  <a:srgbClr val="0070C0"/>
                </a:solidFill>
                <a:latin typeface="Arial" panose="020B0604020202020204" pitchFamily="34" charset="0"/>
                <a:cs typeface="Arial" panose="020B0604020202020204" pitchFamily="34" charset="0"/>
              </a:rPr>
              <a:t> </a:t>
            </a:r>
            <a:r>
              <a:rPr lang="hu-HU" dirty="0">
                <a:solidFill>
                  <a:srgbClr val="0070C0"/>
                </a:solidFill>
                <a:latin typeface="Arial" panose="020B0604020202020204" pitchFamily="34" charset="0"/>
                <a:cs typeface="Arial" panose="020B0604020202020204" pitchFamily="34" charset="0"/>
              </a:rPr>
              <a:t>az adott, </a:t>
            </a:r>
            <a:r>
              <a:rPr lang="hu-HU" dirty="0" smtClean="0">
                <a:solidFill>
                  <a:srgbClr val="0070C0"/>
                </a:solidFill>
                <a:latin typeface="Arial" panose="020B0604020202020204" pitchFamily="34" charset="0"/>
                <a:cs typeface="Arial" panose="020B0604020202020204" pitchFamily="34" charset="0"/>
              </a:rPr>
              <a:t>élethelyzetben kell </a:t>
            </a:r>
            <a:r>
              <a:rPr lang="hu-HU" b="1" dirty="0" smtClean="0">
                <a:solidFill>
                  <a:srgbClr val="C00000"/>
                </a:solidFill>
                <a:latin typeface="Arial" panose="020B0604020202020204" pitchFamily="34" charset="0"/>
                <a:cs typeface="Arial" panose="020B0604020202020204" pitchFamily="34" charset="0"/>
              </a:rPr>
              <a:t>alkalmazni </a:t>
            </a:r>
          </a:p>
          <a:p>
            <a:pPr lvl="1"/>
            <a:endParaRPr lang="hu-HU" b="1" dirty="0">
              <a:solidFill>
                <a:srgbClr val="C00000"/>
              </a:solidFill>
              <a:latin typeface="Arial" panose="020B0604020202020204" pitchFamily="34" charset="0"/>
              <a:cs typeface="Arial" panose="020B0604020202020204" pitchFamily="34" charset="0"/>
            </a:endParaRPr>
          </a:p>
        </p:txBody>
      </p:sp>
      <p:sp>
        <p:nvSpPr>
          <p:cNvPr id="5" name="Téglalap 4"/>
          <p:cNvSpPr/>
          <p:nvPr/>
        </p:nvSpPr>
        <p:spPr>
          <a:xfrm>
            <a:off x="479249" y="4598565"/>
            <a:ext cx="5530645" cy="923330"/>
          </a:xfrm>
          <a:prstGeom prst="rect">
            <a:avLst/>
          </a:prstGeom>
        </p:spPr>
        <p:txBody>
          <a:bodyPr wrap="square">
            <a:spAutoFit/>
          </a:bodyPr>
          <a:lstStyle/>
          <a:p>
            <a:r>
              <a:rPr lang="hu-HU" b="1" i="1" dirty="0" smtClean="0">
                <a:solidFill>
                  <a:srgbClr val="0070C0"/>
                </a:solidFill>
                <a:latin typeface="Arial" panose="020B0604020202020204" pitchFamily="34" charset="0"/>
                <a:cs typeface="Arial" panose="020B0604020202020204" pitchFamily="34" charset="0"/>
              </a:rPr>
              <a:t>A problémamegoldó kompetencia </a:t>
            </a:r>
            <a:r>
              <a:rPr lang="hu-HU" dirty="0" smtClean="0">
                <a:solidFill>
                  <a:srgbClr val="0070C0"/>
                </a:solidFill>
                <a:latin typeface="Arial" panose="020B0604020202020204" pitchFamily="34" charset="0"/>
                <a:cs typeface="Arial" panose="020B0604020202020204" pitchFamily="34" charset="0"/>
              </a:rPr>
              <a:t>nem </a:t>
            </a:r>
            <a:r>
              <a:rPr lang="hu-HU" dirty="0">
                <a:solidFill>
                  <a:srgbClr val="0070C0"/>
                </a:solidFill>
                <a:latin typeface="Arial" panose="020B0604020202020204" pitchFamily="34" charset="0"/>
                <a:cs typeface="Arial" panose="020B0604020202020204" pitchFamily="34" charset="0"/>
              </a:rPr>
              <a:t>választható el a gondolkodás fejlettségétől és a gondolkodási műveletek begyakorlottságától</a:t>
            </a:r>
          </a:p>
        </p:txBody>
      </p:sp>
      <p:sp>
        <p:nvSpPr>
          <p:cNvPr id="7" name="AutoShape 4" descr="data:image/jpeg;base64,/9j/4AAQSkZJRgABAQAAAQABAAD/2wCEAAkGBxQTEhQUEhQWFBUUFRQVFxUVGBQXFRUYFRgXFhUWGBUYHCggGBolGxUVITEhJSkrLy4uFx8zODMsNygtLisBCgoKDg0OGxAQGywkICQsLCwsLCwsLCwsLCwsLCwsLCwsLCwsLCwsLCwsLCwsLCwsLCwsLCwsLCwsLCwsLCwsLP/AABEIAIYBeQMBEQACEQEDEQH/xAAcAAEAAQUBAQAAAAAAAAAAAAAABQEDBAYHAgj/xABIEAABAwIDBAgBBwkHAwUAAAABAAIDBBEFITEGEkFRBxMiMmFxgZGhFBZCUlOx0SNDYnKissHS4SQzY3OCksI08PEVVHSDs//EABsBAQACAwEBAAAAAAAAAAAAAAAEBQECAwYH/8QAMxEAAgICAQMDAwEHAwUAAAAAAAECAwQRIQUSMUFRYRMiMnEGI0KBkaGxFDNSJHLB4fD/2gAMAwEAAhEDEQA/AO4oAgCAIAgKEoDX8d2ypKSVkUzyHvzs0F26Ob7d0JtGlsvpx7pEtQ18czA+J7ZGni0gj+hQQnGa3FmUENyqAIAgCAIAgCAIAgCAIAgCAIAgCAIAgCAIAgCAIAgCAIAgCAtVNQ2Npe8hrWgkuOQAGuaeeDDeiMwPaOnqmB0L73v2XWD8ja+7fTJcldXKXanydZUzilLXBLrocyqyAgCAIAgCAIAgCAIAgCAIDVtt9rGUcZa0h07h2GXF23v23Dg0fFc7J9qJOPju179DhFTO6SXfe4ucQSXONyTlqfb2Wlb7ltkPr2oxUUZWH18sL9+F7mOHFptfzHELZPR5qFkofizouA9KmjayO3+JHn/uZr7ey37izp6hxqSOi4XiUdRGJYXh7HXsR4GxHmDks/oWUJqa2jLuhuVWQEAQBAEAQBAEAQBAEAQBAEAQBAEAQBAEAQBAEAQBAW55Q1pc4hrQLkkgAAakk6BDDaS2ziXSPtYat5jid+Qj0tpI4avPMcvdY7uSntvd1qjHxsxMNG7HHa4Ia21tRkvIXyf1W/k+o40EseEdehteE7ZTxECQ9azQh1t4DwcNfVS6OpWQ4lyiHk9Iqs5r4ZvWD7RQVGUb+1ruOyf45cfRXlGVXdxF8nncnDtx39649yWBUnZEAQyVQBAEAQBAEAQBAEBEbS7QRUcJklOdjuMv2pHcGt/HgsSejeFbn4OBYpiElRK+WU3c838hwaPAKBJuTL+uMa12ojmOBedMgFKrjqB5Lrst2a9C+US4PP69TyQsmdnijxaeGS8M0kZaSQGuNhc59nThy4qwxIKS5ReUtqtP3OjbNdLTgWsrWAtORmjuCPF0fH09lvZicbiSYzOoYZisNQ3fgkZK3mwg28xqPVQpRlHyjomZqwZCAIAgCAIAgCAIAgCAIAgCAIAgCAIAgCAIAgCA8lyA5L0m7Xsm/stO8lrT+Vc3uutowHiARc+i1lwVOdftJROb1TuzrbNaJPlnDp8O6+JtsdrC2lhZeRsTcnwfWqmvpx0elzOj0RW0EzmMbuOc1xeBdpIOh4jNWnTNKyUvZFV1ZtVKK9WbtgW1s0FmvvKywFnHMW5Otf3WtPUbKpalyjF/Sqro7jwzesJ2np57Brw1x+g/J3pz9FdU5tNnh8lBfgX0+Vx7kyCpfBDCAqgCAIAgCAICOx7GIqWF0srrAaDi53BrRxJWspKK2zpVW7JdsTgu1OPSVkxkebC9mMvcMaMw3z5nionc5vZbqpVV9iIWV9+y3XieQ/FbQhyQ+pdRjjQ7Y8yM/B8LjkjcXN+n2XC4cMhx9VAzsqdNmq2S+kYVeTjN3LbLc+FzR5t/Kt9ngeuq61dRrnxLhlZn/sy199XgxmTg5Zg8nAg/FWEeeUeXuxLaXqcdGE7U/wDfEn+KtcRfaW1cdVRCmJ6NjIocQlgdvwyOjcM7tcRe2djY5jLRc7Ypx2ZT0fRmxuJvqKOCaUgvkaS4gWHecMhwyAVQ1yd0ybBWDJVAEAQBAEAQBAEAQBAEAQBAEAQBAEAQBAEBS6A5x0j7aBgdS05vIbtleL9gZdkZZuIJzGnmtWyrzMvS7I+fU5J1gAJ4f9hYe2iA4OWolpsO++PeHeeBu8hcHPxK52z+nW5LzouOjwjZeql49SfGGvjv1D90a9W/tN9DqF57/U12pK1fzR7qOJbSt0y/kw3F91wbOwxE6HvMPkRp6o8PuW6n3fBtHO7H23R18nnFyHPgaOL73HIWBPxXXDi4V2N8cHLPkp2VJcrfOiWVXstdaQusr4HlPfJMYFt5PDL1EgEsbW7wJuHgdkAA8QLE5/WV7Rlyqx1N88nnMjp8bclwjxwdEwTaKGpyYSHDVjsj6cD6Kdj5ld64fJW5ODbj/kuCYupZDKoAgCAIChRg5H0w4g4zxQ37DY+stl3nFwB56NUe9+hZdOiuWc2nf2g0d7Uchwz9LrWmPBjqeWqYlxse63LxPmV1XB4uds7rNyJ3A2gQgjQlxHlew+5ec6lLd7R9R6THsxYfJIKAWfjwjCxDD2S98ZjRwycPIqXj5M63qL4IuXh03x/eLkw8K2HqaimNRTFkgD3t6ondeQy2YJyOR420XssfIlGKPD21xU2l4RrsgLXFj2ljxkWuBBB8irCF6kcXHRQhdLPwZqj6K2AZbDqTxia7/eS63pvW9FTPySF4NgCARTXcW8QAfckf8VgyX0AQBAEAQBAEAQBAEBhYfikczpGsdd0T3Me05EFptpxGWqAzUAQBAEAQBAEBQoYZpXSHtl8kZ1UOc7xkdRGDkHEc88h4Z+IiZGSoS7EcXnlJLnONySXOJ4km5J9VyXLKTmUt/JjQMv2jp9EeepK3ZJyJqMu2PtySOFtvM3wBd7f+VX9Qn20Nl/8AstWnc2bCvNH0BeOC3NEHCzgHA8CLj4rpXZKHMWazrhP8kQNXh+5NGIXbhO8QDdzRbPIcNFc0ZHdRN2rfyUeTidl8IUPW+dehlsxZzDu1DCzhvjNh8fBQ5YkZrupe/gmQz5Qlq9a+fRkrG8OALSCDoRmFBlGUHposYzjNbTTIymN6uXwaB+6f4qwt4w4fLKul92dPfoiWa4g3BseYyI9VWxbXhlq4p/ktmyYDtdPG5kbz1rHOa3td8bxAydx14q1xM+1NVvlFPm9LplGVkeGjp4XoTyxVAEAQFuQojDPn3b2uMldUWNyJHRt8BH2fa4J9VHtf3FpibVekQMMdjzNszxJSt/bwUnXdx7UKqcNGfoOK6RTbaZTY1cpzTRNYZWsY1kUl4pGtALZBunzF9b3XnsvHsnNzjz+h9Mwc2lVxg+H8kqq5prhltvfKLNW6zHnk1x9hddKVuxL5OV8u2uT+DonRMy2GReL5j7yOXs9a4+Dwbe3v5J3HMCp6tm7URMkA0JHaaebXatPkUT0YOS7adHBpmPnppLwxtLnxyG72gZkscBn5Hnququmlr0NXH1Nu6PdtaQ01PTPk6qaONke7KN0OLRa7Xd034Z38FzfnYjOL4TN/BWDYtwf3jv1GfvPQGWsGQgCAIAgCAIAgCAIDjGJ10kNdPJE4tc2eXPgRvm4I4jwUiuKktEOyfZPZ0bZbaiOrbY2ZMB2mc/0m82/cuc63E7VXxn+psK5nYIAgCAIAgIba3GhSU0k1rkdlo4F7sm38LocMi36cHI+fa6pdI90kji5z3bznHU/0XNclFFuc2zDIL8/ojQczwJWUdYSjXJJefV+xkDILGuSPJNz4K4ZiLGSOc4O3bW3gCQM75+GSg9QplZWox8+x7D9nJrHXdNcGyU1Qx4uxwcPBUFtNlT7ZxPZ031XR3CRdXLj0O36kXJnVs/RjJ97/AIhWEOMOT+UVdn3Z0F7JkmRcWOir1Jxe0WcoqS1IjZsJAO9C4xO17PcPm3RToZbeo2ra/uQJ4KX3UvT/ALEbh9aWTyumH6LnMBLR3Rc8QOyp+RQp0RjW9eyZWY1068qcrVv3aNhgna8XY4OHMG6pZ1yreprXwX1dsLFuH9TKo/72P/Mj/eC3xv8Aeh+qOeX/ALE/+1nb17A8MEAQBAa9tdtJHQwGV/acTaNgtd7joPBvM8ltFbNdnAnOLnPkd3pHF7vNxJIF+GagWy5Z6DGrSgmY804bfiSbAc7KTTW2uDzHWIO7J0vQx6WDfkaDmXua08rE2sFMyIKnHm37P/BtjxSaijt+I4bFOzclYHjhcAkZWuDwPkvlVOXdVLugz0TqjNcmoVOxUkNzSTXb9jNcjya8aeoVzHq1N2lfDn3QqnfR+D49ma/i9c6Nj4qiJ0T3NIbo5rr5ZOCssTGhOasrkmv7ne7qinU4zi1L+x2Po5bbDabj2Cfdzjb4r0bPOI2RAat0kSbmH1BtfeZueW9ldDD8M4WyMOYAQCLDXyXLbTPOzm42Npkzs3tNVUFxA8PjNrxS7zmC31bG7PRbqRNp6hpakjr2wu1Py8SP6p0RjEbHXLXNLjvnsOGZFiNQNVksqrY2x2jbUOoQFCVh6BS6yCt1gC6yOQgCGAhkIDiG0X/VVP8Any/vlSqvBX3/AJMi+vcxwexxa5puHDIgqXGCmtMqbLJVvcDqexu2bam0U1mTWyOjZPFvJ3h7KHdjOvn0LfEzo3LT8/5NwBUYnlUAQBAUQHOumaqtBBHfvSl/oxrm/wDNay8Fb1KX2pHHyd42t2efP+iwuCEo/Thv/wCRdk09kRyo258FgnrP1R+1/RDokquX5JvZ2OwkPiG+gF7fFUfVZvuike8/ZqG8Zyl6l2rwVjjvsJif9ZmXqQotOdOC1NbXyWt2BGb7q+H8HgVM8X94zrWj6cfe9WnX0W7qpu5g9P58GitysfiyPcvjyWqGsZJUlzTl1ZAByN7tvku91E6sRRa8s4Y18Ls1yW1pepNqnei6Sb9CiyjPGyJwo3mn9P3nq0zX+4q/QpcCP/UXfLL9VhTXHfjJif8AWZYX8xxUarLcVqxdy+SbbgqT3U+1l/CZphNCx7OsvLGA+O31h3mk5el1IppqnZGVT1z4ZHyLL66pRtjvh8x/8nfQvRnkiqAIDDxaubBDJK61mNLjchoy0FzospbejDPmzHsalrZzNN3jk1o7sbeDG/xPHVWH01XU2aQ+6aRWONznNjjaXyPO6xjc3OPIfiqBRc5M9FZaqq17mBUQua9zX232ktdbMAg5gHzV/iVKMTzl8++xy9yQ2Yi3quAf4jT7EFQ+uz+niSb9v/RvjLc0dpXyI9A0UIRMeDWOkAD5G+4vd0Y8u229vQFXvQtyy0t+N/4I2XxWzQcHxGoprOpp3xcd0EGMm3Fjrj4L3PdyeS/10oTaN/2e6VzvBlfEGDTr4rlt/wBJmdvMH0W20WFeTXPwyV6R8ahmwuR9NKyVpkhaSwh2TpACCNQbXWTt5RySLujyC4vyeas5m2eiEOezqHQo3s1X60X3PW8S36b4Z09bFoEBj18T3MLY3mNxGTwGusf1XZELD3rgytb2zmOLY/iNPKY5ZbEZgiOLdeODmnczH3Kouyb6pafg9BjYWJkQ7oef1MX55Vv2/wCxF/KtlmWb0Zn0yle5X541v2/7EX8q6rImzhLAqXoV+eFb9uf9kX8q6q6RHliwXgfPCt+3P+yL+VdI2M4Tpiinzxrft/2Iv5V1i9nCUEgdsq37f9iL+VdVHZHlLRB1Mznuc9xu57i5xyFy43OQ8SVJrWiDc9vZhTqZUVGTvR5YeWXG/EeSlKPdwyEpOL7l5Ol7Gbb727DVGztGymwDuQfyd48VW5OI4/dDwX+F1FWfbY+TfgVALYqgCAogZx7pplLqmBlxutiJIBzu5x4cMmhayeirz5JSRoDAPQZDwWrK6TbWvUx3P3zYd29iefgFtrRIhH6MHLfJlAWWnLeyI5Sk9sl9n2/kiebifgB/Bef6pL99o+n9Ago4cdkmq0u+N8FCs7MJaNfhw9ks897gtLLFpIINuY8irqeRKmiHqvYooYsLsmz0a1rRmblRF3SJm8ndl4HIEZFRFLHu4f2slyjlU8xfcv7l2ixeOQ7pux/1X5H0vquduFZWu5co6059dku1/a/ktYOe3L5/83qT1BaqrXwROmy3ba17kqqouODKwgf2iH/Nj/eC70a+rHfuiPkpfRn+jO1hewPDBAEBo3TFWbmHubxlkjZ7HfP7qkYy3M0s8HDqGB0kjGRtL3uNmtGrjwA/FS8p/u9GKJampHZtl9kRh1PPUTOD6gwuJNuzEA0ncYfM5njYKrhFRWkd7LHOW2cWmkLnFzjckkk+JOaua+IkN8sytn8S6idk24XtjJJtYE3a5uXuPZUnV4rLpdUXom4tck+7R1DCNrqWfISCN/1JewfQnI+hXz7K6Rk07bjte6LWN8XxvkngqztaOvoap0lyWpP1ntHsHFX/AOz0f+qfwiHnPVbOfxjIeQ+5ezfk8LN/c2VQ1Ta8GHWwgC7eySRe2htc5jjot4sscG6bnpvjRVjnsAuN4cxr7LHBpONVjenpl2Gpa7Q58jkVhojzx5w9DrHQt3ar9aL7nraJP6Z/EdNWxahAUKAhtqcHZUwPaQN5oLmO4tcB9x0K5W1KxckjGvlRNOJxtpVKlrbPVSe9M9LvEiWFV3iRJhdokWZRd4ESZQqREiWHlykQINpjTqZUVOSeGqVFley4F3jr2Mb9Ub9sHtVJvsppQ6QOyY4XLmeDubfHgqzPw4x/eR4+C+6bnSm/pT5+TpKqS7CAoUHqcF6Q6rrMQn4hhbGP9LRf47y0lyzz2W+61mpG7yRo3iRqfBZOjca0m/Jea3MAcB9//hYfg4bbg2ypY5xEcbS+R53WsbmST/DxWFF6N8Wl2WJ+hMM62jAjq4HxDMiSxdG65v3m5X1yuqvO6fKc3OHJ77pvUoVVKqfGiQhna8XY4OHMEFUk6p1vUkehruhYvsZcsuejpsiMCdvOmdzeP4q06gu2uuL9iq6Y+62yfyS6rNlok0WKqjZILPaHePH31XenIsre0zjbjVWrlfzNfwyCUGQwu7h3dx2YcMza/NXGVOnUI2ryvPsUGHXd3TlS9afj3JKnxix3Z2mF3Am+6fJ3BV9mDx3VS7v8lpVn/wAN0ez59CfwRwM8BBBHWx5jP6QUemLjdFNa5RIvnGVE5J8NPk7WF688OEAQHJeneusKWLn1khHlutbl6u9lMxGo7ZzmzXOh6h38QDz+aje7yLhuD4OKxkNmII6n0iVXV4dUu5sawf8A2Paz/ko8FuWjd+D52Y0v0NgNTzXTJytfajrj4rmzOY0AWCq3yXcUorR5kga7Ufisxm14NJUwn+S18kph20VXT2EcvWMH5uXtC3IO1HuoV3T8XIf3Q0/dHF1Ww/F7Re2l2v8AlcTI3xmJzX7xzu0i27kSARqtOm9JWJa5qW9og5ljlBxfD0RjSDpmrd+Tx8oteSqGpj1gy9/uK2iTsFfe/wBDIGi1fkhy8sszU7XajPmMis7O1d84LSe0dU6Dm2ZVC5cd6LW2lnW/it0y2wpqcdnUVkmhAUcUHPoc/wBs9sWkOp6Y3vdr5Rpbi1nO+hKrsrMS+yJc4PTpz1ZPwaEFBiXU+Fwel3iQ7Cq7xIkwu0SLMLvAiTPJUiJEsPLlIgQbTGnUyoqck8NUqPkgb0SmBYPLUybkTb/Wce6wcyf4alYtyVUtkjHxJ5EuPB13ZzZ2KkZZg3nnvSHvO8B9VvgFSX5E7pbkenx8aFMe2KJpcSQEBaqJQxpc42a0Ek8gMyUMSfatnzNidUZpZH3sHPe5x57xJsD6rT1KHiMm5erPETbNAWGcLpbmIo3PeGRNL5HmzWjnlmeQ43WyWyZXjO2MYo6rsRsq2jaXyESVD9X2ya36jL8OZGq30W8K4QXBths4WcAQeBzB9ChsapjfR9TTXfBelmOj47hl/GMEA+llpKuM/Mdm0LJwe4yaNQxLBq6ja58zGzwt1ljIBaBxc05qtu6XBy7q3ot6OsWKPbat/oQ2zFSzdLd4BxdexNiQQOeud1E6pVNyT9Eid0e+vtafqyeVQy7XgBEZfghtnPzp/wAT/iPxVr1Thw/QpukJNTfyS8kYcLOAI5ECyrIWSg9xei2nCNnE1v8AUtYLhjWVcDo3Ojb10Zcxp7Lu0MrHIKyxcvumlNbfv6lXl4fZU5VvS0+PQ74F6I8oEAQHC+masD68MFvyMTWk8bvu+3sR7qxxYLs7jjN8k30MQtjgqqiQhoDg3edkA1jd55JPDNvsuGW92G0EQPSHtp8vPUU5c2maTvOIsZnA9kgahg4X1UKdnb4JlWO5vnhGksje3KwcPDIrk2peSZCFkOFyj22cHLQ8jktHD2Osbo+GtF0FatNHVaZRpc9wjiaXyOyDR/EpJwrj3WPSI9mRr7IeTfNmdkmQguqA2aVwtmN5rAdWgHXzXl+odXnbLtq4S/qzWulPmzl/4GL7EQvu6nPUP1sLmM/6eHotsTrltfFv3L+5xyMCqw1WuwWqp7mWLfYPzkfaFvFo7Q9l6DH6njX8J6fsyiyOjzjzEi5JWuBsdA7L05KxiR8amypy7vYyVp6lYwgR1HoU7tX+tD9z1vHwW/TfxZ05bFmEBYraVsrSx4u12RFyL+GR0Rra0E9PaZEfNCi/9uz3d+K4f6ere+0kLMv/AObK/NGj+wb7u/FZ+jX/AMUYeTd/yf8AUfNGj+wb7u/Fb/Sh7GryLH/EyvzRo/sG+7/xTsj7Gv1Z+4+aVH9g33f+KyopGO+T8sfNGj+wb7u/FbaHcx80KP7Bvu78UNHycmxeIMnna0Wa2aZrRya2RwA9AFKq8EC/8mRs6m1P3KbJ1ondlNlZKt29myEHOTif0WA6nx0Hil2UoLUTfE6fO37peDruFYbHTxiOFoa0e5PNx4nxVVKbm9s9FXXCuPbFGatToEAQEHttW9TRVD7A9gtAcLtJf2QCOIzWGcMmfZW2fPLxYWGXAWWqZQQblPbPcEb5JGwwt35X5Nb/ABJ4ADNFHkkU48rZdz9TouE9H76YNlgqd2o3bP32B0Lr5lthZwGWt10LqMFGK0SEmMVFPc1tMQwZmanPWxj9Znfb7FZNyWwjGIahm9BI2QcbajwIOYQHvF8aipojLM/daPUuPBrQNSgNUhpKjFnMkqWmnomnfjhB/KT6bpfY23deHHLmgNoxfZikqYxHJC0BvdLAGPZbg1wFwPDRYaT4Y209o1Cr2DqYbmkmbMz7Oe4ePBsgy+5Qb+n1W8vhljj9TupXHK+TX6jEDC7q6qN9PJ9V4uD4hzciPFVVnS7YS+3lFzV1iicdPhmJsx3JP80/uMWOq/nFP/ijPRvwm14cmTKqy4MjDB+Wh/zY/wB4KRjf7sP1X+SLm/7E/wDtZ21evPDhAUKA+ZdrMS+UVdRMcg6Q28m2Y34NCt60o16ZHbTkWv8A16U0oowergc4yPyIMpJBAJ+qLDJVF9qlJ9vJOppfDmtIstUKW98ltDtS1Dwelg3bbKSMDtRdZUmaWQi19xgvksd1hNvHQeSmU0uxrZW3XOv7YM2XZHG6amFpI3Nkd3psnA34ZZtHgqfq3TMux/a/tXoYpvh6rk6FTVTXjeY4OB4tIIXkLKbK5dslplipqS4LweuPaZMDGsbjpo9+QnPJrR3nHkPxUzCwrMmfbD+pznZGK5OZ4pUfKZXSljYt76LMifF7vpFeyxq3RBV73o4xxXbuUlrZj3e3iHDxyKlKcWVeR0OPmDPUVY0mxu08ittb8FFdhW1eUdZ6Fe7VecP3PW8VondOTUXs6cslkEAQFLICqAIAgCAIAgOG49/1NT/8if8A/V6lVcIgXLcmkbDsrsOZrS1ILY9Wx6Of4u+q34nwSd+lpHOrDUnuZ02GFrQGtAaALAAWAA4AKK+eSySS4RcshkIAgCA0Tpgq92jYwfnZWg+TQXH4hqxLwV/UZaq17nGOqkkduQxuleAXENBO6BxI8ysQXuRcKhye2dI2BipI2ARvD6h394X2bMD9TcObQOS6a0W8IqK0jdmyIbFwPQGlbdmipgHmNzamQ2YKZ3VSuJuA526Rdt+YKAiGbIV0nVVVXuVbmNv8le5zXAagZDdc7jawudb2QGz4XtdDI7qntdTSaCKcBhPMMN7O9EBsAlTQKS1LWgucQ1rRckmwA53QGk1NZLixdFCxsdJezqiRgc+S2ohByHmmjJfqOjmJovSTSQu5PPWRuPNzTnfyK43Y9d35rZ3x8myj8Ho1nF6epoz/AGmLfZ9tAHOj/wBQNi1VN/R9c1vfwXNHXPS5a+UZOA1bJJYXMcHDrI9OHaGqr6qJ13xUl6llkZFduNKUH/CzuS9UeNCAwMequqpp5Bf8nFI/LM9lhOQ55LMfJhrfB814Ph/W9uQdjgD9I8/JQ+rdR/ggy36X0zuf1LVwbI5jSN0gEaWIFl5v6k1zs9P9ODj2pLRH1GCsPcuw+Hd9ipdPULI8PlEG3ptb/B9v+CNnopYwS4BzRq5vAeIKsasmu16Xkr7Me/H5ktx90Rk9RvGwNh8SrLHpUnvaKrIyXL8SjWgaK2iox8Ffvfk9XW+k/JhnummdG7ejc5jubTb35qNfh02r95E2jZOPhk5SbaVLWlh3ZDbJ9swebrWBXm7+hY3dtEl5zgvvIj5QXvL5XF0h1LuHkOClqmNcO2C0Ssa2mb3v7i8tWmWG34K3Wn6GdexJYLs7NWuLIY9+3eccmN83cF1h3HC6dWvuO1bCbIsw+FzQ4ukk3TIbnduAbBg4NFypMd+pTy7d/abQsgIAgCAIAgCAIAgCA1TCdj2NqJZ5rPc6aWSNv0Whz3OaTfV1iPALbuetGn013dxtVlqblUAQBAEAQHLel6nnnnpaeBpJLZH7xuI25gEudwtb4rGtkTIp+pJEtstgcdHFuMzc7OSQ957uZ8OQW6JCio8Iz8SwmCoFp4mSeLgN4ciHag+qGxFTbPzxAmiqXEjuw1J6yI+G/bfb7lAa9i+21RC2SEwNbVt3SS1wkgY1xt1jnNN22GdiEBK7F4dDb5UZW1VTKLvnDg/duO4z6rR5XQG29agLVdTRzMLJmNkadWvAcPjogNJ2kghw8A008sUju5St/LNk8BE7No8QQgImWmqZXtlxWCYwhrXMjgG9E06uMzGnfvkEBvWD4rBKwfJ5GOa3INYR2bcNzVtuSAlWPQF6Mk5DNYSS8GdteDG+ZNI6ZlQ+BomY4PDmXbcjMFwbYOt4rVpS1sJteGbKFkFUBQhB8muYvsZTz5hpidzjsB6t0KhXYNdj2ywxup30LS5XsaniPR/Oy5ic2Ucu672Nx8VW29Mmn9vKLanrNcvzWjUsSDoA4ytc3d1BGetvvIF9M1Dji2OfZosZ5tMYfU3tFcJwF1Xuy1F2Q5FkXF45v5A8lrkZkMSP0q+Zer9ijvulkvb4j7G312GwzM3JI2ubawyALeA3TqFTVZl9U+6MmaOuElrRqWI9H41p5SP0Jcx6PGfwK9Hi/tROOldH+ZEswY/wmqYrg09P/fMsNN8ZsPrw9V6bE6tRkrcCDZjzh5I9jC/wHxK7W5DfCIdt6rXyZkTABYKG9tlVZOUntntzQRYi6GkZyi9plltOR3CRwscx6LDimWmP1S2vSfJ0rZDoxkkDZK09W3IiJh7bh+k76HlmfJYVSLtZspROt0lIyJgZG1rGjRrQAPguiWiM5NvbL1lkwVQBAEAQBAEAQBAEAQBAEAQBAEAQBAeXsByIB80Bg1GFNPd7Plosgw5KCRv6Xl+Czswahj+JVM0rqKka+Jwt11Q9pa2Jrs+xfvOIva1kBMbOYJDRx7kIzOb3nN8juLnE/cgPGJ7N00xLywxyn87E4xvvzJYRveRugI2Ojr6YZSMrYxxfaKcDzA3HetkBA4jt6JG9VTDqpXu6t0sxaIoDpcvF2udnlw80BPbKYAynvK9/yieTvTnMkfVabmzUBtDZEBGYps7TVB3pIgJOErOxKDzD22KbBj4Ls5WxSNBqRUU5Iv1zd2Zg/Rc0WefOyw2DdoIA0WA/qsGS6gCAIAgCAoU0C1UU7XtLXtDmnUOAIPHQrWUU1rQT+SLqtnYnd27D4Zj2KqL+i0WPug+1kiGVKPBC1eBSszaN8c26/wC1UWT0bIr5j9y+CVDJgzV9pMcFI0b7HF7smMsWkka3JGQXLE6XbkT1rS9WzNmVXUtnO8RxGWpdvTuNuEYyY3046ar1+Lh1Y0O2v+b9zzWX1Gdj0jFMLT4eIyUnZB+tJfktnkscNO155FZNk6p+eCa2a2fnrZA2KNwGW9I5pEbBxO9oT4DNNG0cWcnqPK9ztOy2w9PR9oDrZeMrxmP1W6N+9ZSLKnFhX8s2gBZJRVAEAQBAEAQBAEAQBAEAQBAEAQBAEAQBAEAQBAWpYGu7wumwYUuFD6Jt55rOwYVRSSMBO6XAXPZzOXgiZg0c/KsRB3r0lG7ItyNRM3jf7MFZBs1Bg9PHB8nZE0REWLCLh3i6+ZPigMBuyTIrmjlfSkm5a20kR8436ehCAvQurGENfA2cZDrIHBp8S6KQ9n0cVgG10tBaxdmeXALBkz0AQBAEAQBAEAQBAEAQGJiOGxTt3Zo2SN4B7QbeV9ENJRUlpmgY10TRPLnU0roicwxw3meQIsQPdY0Q7MGL5iaRiuwddBmYTK360Pb/AGR2h7JogzxLImy7JdGL37stYdxtwepGbnDk930fIZ+SaJFGDvmZ1amp2xtDGNDWtFg1oAAHgAslnGKitIvIbBAEAQBAEAQBAEAQBAEAQBAEAQBAEAQBAEAQBAEAQBAEBYmo2O1aPMZFAYUuFfVd6H8VnYLdNQuJO92QPj5JsEpDCGiwWAXEAQBAEAQBAEAQBAEAQBAEAQFLIBZAVQBAEAQBAEAQBAEAQBAEAQBAEAQBAEAQBAEAQBAEAQBAEAQBAEAQBAEAQBAEAQBAf//Z"/>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hu-HU"/>
          </a:p>
        </p:txBody>
      </p:sp>
      <p:sp>
        <p:nvSpPr>
          <p:cNvPr id="8" name="AutoShape 6" descr="data:image/jpeg;base64,/9j/4AAQSkZJRgABAQAAAQABAAD/2wCEAAkGBxQTEhQUEhQWFBUUFRQVFxUVGBQXFRUYFRgXFhUWGBUYHCggGBolGxUVITEhJSkrLy4uFx8zODMsNygtLisBCgoKDg0OGxAQGywkICQsLCwsLCwsLCwsLCwsLCwsLCwsLCwsLCwsLCwsLCwsLCwsLCwsLCwsLCwsLCwsLCwsLP/AABEIAIYBeQMBEQACEQEDEQH/xAAcAAEAAQUBAQAAAAAAAAAAAAAABQEDBAYHAgj/xABIEAABAwIDBAgBBwkHAwUAAAABAAIDBBEFITEGEkFRBxMiMmFxgZGhFBZCUlOx0SNDYnKissHS4SQzY3OCksI08PEVVHSDs//EABsBAQACAwEBAAAAAAAAAAAAAAAEBQECAwYH/8QAMxEAAgICAQMDAwEHAwUAAAAAAAECAwQRIQUSMUFRYRMiMnEGI0KBkaGxFDNSJHLB4fD/2gAMAwEAAhEDEQA/AO4oAgCAIAgKEoDX8d2ypKSVkUzyHvzs0F26Ob7d0JtGlsvpx7pEtQ18czA+J7ZGni0gj+hQQnGa3FmUENyqAIAgCAIAgCAIAgCAIAgCAIAgCAIAgCAIAgCAIAgCAIAgCAtVNQ2Npe8hrWgkuOQAGuaeeDDeiMwPaOnqmB0L73v2XWD8ja+7fTJcldXKXanydZUzilLXBLrocyqyAgCAIAgCAIAgCAIAgCAIDVtt9rGUcZa0h07h2GXF23v23Dg0fFc7J9qJOPju179DhFTO6SXfe4ucQSXONyTlqfb2Wlb7ltkPr2oxUUZWH18sL9+F7mOHFptfzHELZPR5qFkofizouA9KmjayO3+JHn/uZr7ey37izp6hxqSOi4XiUdRGJYXh7HXsR4GxHmDks/oWUJqa2jLuhuVWQEAQBAEAQBAEAQBAEAQBAEAQBAEAQBAEAQBAEAQBAW55Q1pc4hrQLkkgAAakk6BDDaS2ziXSPtYat5jid+Qj0tpI4avPMcvdY7uSntvd1qjHxsxMNG7HHa4Ia21tRkvIXyf1W/k+o40EseEdehteE7ZTxECQ9azQh1t4DwcNfVS6OpWQ4lyiHk9Iqs5r4ZvWD7RQVGUb+1ruOyf45cfRXlGVXdxF8nncnDtx39649yWBUnZEAQyVQBAEAQBAEAQBAEBEbS7QRUcJklOdjuMv2pHcGt/HgsSejeFbn4OBYpiElRK+WU3c838hwaPAKBJuTL+uMa12ojmOBedMgFKrjqB5Lrst2a9C+US4PP69TyQsmdnijxaeGS8M0kZaSQGuNhc59nThy4qwxIKS5ReUtqtP3OjbNdLTgWsrWAtORmjuCPF0fH09lvZicbiSYzOoYZisNQ3fgkZK3mwg28xqPVQpRlHyjomZqwZCAIAgCAIAgCAIAgCAIAgCAIAgCAIAgCAIAgCA8lyA5L0m7Xsm/stO8lrT+Vc3uutowHiARc+i1lwVOdftJROb1TuzrbNaJPlnDp8O6+JtsdrC2lhZeRsTcnwfWqmvpx0elzOj0RW0EzmMbuOc1xeBdpIOh4jNWnTNKyUvZFV1ZtVKK9WbtgW1s0FmvvKywFnHMW5Otf3WtPUbKpalyjF/Sqro7jwzesJ2np57Brw1x+g/J3pz9FdU5tNnh8lBfgX0+Vx7kyCpfBDCAqgCAIAgCAICOx7GIqWF0srrAaDi53BrRxJWspKK2zpVW7JdsTgu1OPSVkxkebC9mMvcMaMw3z5nionc5vZbqpVV9iIWV9+y3XieQ/FbQhyQ+pdRjjQ7Y8yM/B8LjkjcXN+n2XC4cMhx9VAzsqdNmq2S+kYVeTjN3LbLc+FzR5t/Kt9ngeuq61dRrnxLhlZn/sy199XgxmTg5Zg8nAg/FWEeeUeXuxLaXqcdGE7U/wDfEn+KtcRfaW1cdVRCmJ6NjIocQlgdvwyOjcM7tcRe2djY5jLRc7Ypx2ZT0fRmxuJvqKOCaUgvkaS4gWHecMhwyAVQ1yd0ybBWDJVAEAQBAEAQBAEAQBAEAQBAEAQBAEAQBAEBS6A5x0j7aBgdS05vIbtleL9gZdkZZuIJzGnmtWyrzMvS7I+fU5J1gAJ4f9hYe2iA4OWolpsO++PeHeeBu8hcHPxK52z+nW5LzouOjwjZeql49SfGGvjv1D90a9W/tN9DqF57/U12pK1fzR7qOJbSt0y/kw3F91wbOwxE6HvMPkRp6o8PuW6n3fBtHO7H23R18nnFyHPgaOL73HIWBPxXXDi4V2N8cHLPkp2VJcrfOiWVXstdaQusr4HlPfJMYFt5PDL1EgEsbW7wJuHgdkAA8QLE5/WV7Rlyqx1N88nnMjp8bclwjxwdEwTaKGpyYSHDVjsj6cD6Kdj5ld64fJW5ODbj/kuCYupZDKoAgCAIChRg5H0w4g4zxQ37DY+stl3nFwB56NUe9+hZdOiuWc2nf2g0d7Uchwz9LrWmPBjqeWqYlxse63LxPmV1XB4uds7rNyJ3A2gQgjQlxHlew+5ec6lLd7R9R6THsxYfJIKAWfjwjCxDD2S98ZjRwycPIqXj5M63qL4IuXh03x/eLkw8K2HqaimNRTFkgD3t6ondeQy2YJyOR420XssfIlGKPD21xU2l4RrsgLXFj2ljxkWuBBB8irCF6kcXHRQhdLPwZqj6K2AZbDqTxia7/eS63pvW9FTPySF4NgCARTXcW8QAfckf8VgyX0AQBAEAQBAEAQBAEBhYfikczpGsdd0T3Me05EFptpxGWqAzUAQBAEAQBAEBQoYZpXSHtl8kZ1UOc7xkdRGDkHEc88h4Z+IiZGSoS7EcXnlJLnONySXOJ4km5J9VyXLKTmUt/JjQMv2jp9EeepK3ZJyJqMu2PtySOFtvM3wBd7f+VX9Qn20Nl/8AstWnc2bCvNH0BeOC3NEHCzgHA8CLj4rpXZKHMWazrhP8kQNXh+5NGIXbhO8QDdzRbPIcNFc0ZHdRN2rfyUeTidl8IUPW+dehlsxZzDu1DCzhvjNh8fBQ5YkZrupe/gmQz5Qlq9a+fRkrG8OALSCDoRmFBlGUHposYzjNbTTIymN6uXwaB+6f4qwt4w4fLKul92dPfoiWa4g3BseYyI9VWxbXhlq4p/ktmyYDtdPG5kbz1rHOa3td8bxAydx14q1xM+1NVvlFPm9LplGVkeGjp4XoTyxVAEAQFuQojDPn3b2uMldUWNyJHRt8BH2fa4J9VHtf3FpibVekQMMdjzNszxJSt/bwUnXdx7UKqcNGfoOK6RTbaZTY1cpzTRNYZWsY1kUl4pGtALZBunzF9b3XnsvHsnNzjz+h9Mwc2lVxg+H8kqq5prhltvfKLNW6zHnk1x9hddKVuxL5OV8u2uT+DonRMy2GReL5j7yOXs9a4+Dwbe3v5J3HMCp6tm7URMkA0JHaaebXatPkUT0YOS7adHBpmPnppLwxtLnxyG72gZkscBn5Hnququmlr0NXH1Nu6PdtaQ01PTPk6qaONke7KN0OLRa7Xd034Z38FzfnYjOL4TN/BWDYtwf3jv1GfvPQGWsGQgCAIAgCAIAgCAIDjGJ10kNdPJE4tc2eXPgRvm4I4jwUiuKktEOyfZPZ0bZbaiOrbY2ZMB2mc/0m82/cuc63E7VXxn+psK5nYIAgCAIAgIba3GhSU0k1rkdlo4F7sm38LocMi36cHI+fa6pdI90kji5z3bznHU/0XNclFFuc2zDIL8/ojQczwJWUdYSjXJJefV+xkDILGuSPJNz4K4ZiLGSOc4O3bW3gCQM75+GSg9QplZWox8+x7D9nJrHXdNcGyU1Qx4uxwcPBUFtNlT7ZxPZ031XR3CRdXLj0O36kXJnVs/RjJ97/AIhWEOMOT+UVdn3Z0F7JkmRcWOir1Jxe0WcoqS1IjZsJAO9C4xO17PcPm3RToZbeo2ra/uQJ4KX3UvT/ALEbh9aWTyumH6LnMBLR3Rc8QOyp+RQp0RjW9eyZWY1068qcrVv3aNhgna8XY4OHMG6pZ1yreprXwX1dsLFuH9TKo/72P/Mj/eC3xv8Aeh+qOeX/ALE/+1nb17A8MEAQBAa9tdtJHQwGV/acTaNgtd7joPBvM8ltFbNdnAnOLnPkd3pHF7vNxJIF+GagWy5Z6DGrSgmY804bfiSbAc7KTTW2uDzHWIO7J0vQx6WDfkaDmXua08rE2sFMyIKnHm37P/BtjxSaijt+I4bFOzclYHjhcAkZWuDwPkvlVOXdVLugz0TqjNcmoVOxUkNzSTXb9jNcjya8aeoVzHq1N2lfDn3QqnfR+D49ma/i9c6Nj4qiJ0T3NIbo5rr5ZOCssTGhOasrkmv7ne7qinU4zi1L+x2Po5bbDabj2Cfdzjb4r0bPOI2RAat0kSbmH1BtfeZueW9ldDD8M4WyMOYAQCLDXyXLbTPOzm42Npkzs3tNVUFxA8PjNrxS7zmC31bG7PRbqRNp6hpakjr2wu1Py8SP6p0RjEbHXLXNLjvnsOGZFiNQNVksqrY2x2jbUOoQFCVh6BS6yCt1gC6yOQgCGAhkIDiG0X/VVP8Any/vlSqvBX3/AJMi+vcxwexxa5puHDIgqXGCmtMqbLJVvcDqexu2bam0U1mTWyOjZPFvJ3h7KHdjOvn0LfEzo3LT8/5NwBUYnlUAQBAUQHOumaqtBBHfvSl/oxrm/wDNay8Fb1KX2pHHyd42t2efP+iwuCEo/Thv/wCRdk09kRyo258FgnrP1R+1/RDokquX5JvZ2OwkPiG+gF7fFUfVZvuike8/ZqG8Zyl6l2rwVjjvsJif9ZmXqQotOdOC1NbXyWt2BGb7q+H8HgVM8X94zrWj6cfe9WnX0W7qpu5g9P58GitysfiyPcvjyWqGsZJUlzTl1ZAByN7tvku91E6sRRa8s4Y18Ls1yW1pepNqnei6Sb9CiyjPGyJwo3mn9P3nq0zX+4q/QpcCP/UXfLL9VhTXHfjJif8AWZYX8xxUarLcVqxdy+SbbgqT3U+1l/CZphNCx7OsvLGA+O31h3mk5el1IppqnZGVT1z4ZHyLL66pRtjvh8x/8nfQvRnkiqAIDDxaubBDJK61mNLjchoy0FzospbejDPmzHsalrZzNN3jk1o7sbeDG/xPHVWH01XU2aQ+6aRWONznNjjaXyPO6xjc3OPIfiqBRc5M9FZaqq17mBUQua9zX232ktdbMAg5gHzV/iVKMTzl8++xy9yQ2Yi3quAf4jT7EFQ+uz+niSb9v/RvjLc0dpXyI9A0UIRMeDWOkAD5G+4vd0Y8u229vQFXvQtyy0t+N/4I2XxWzQcHxGoprOpp3xcd0EGMm3Fjrj4L3PdyeS/10oTaN/2e6VzvBlfEGDTr4rlt/wBJmdvMH0W20WFeTXPwyV6R8ahmwuR9NKyVpkhaSwh2TpACCNQbXWTt5RySLujyC4vyeas5m2eiEOezqHQo3s1X60X3PW8S36b4Z09bFoEBj18T3MLY3mNxGTwGusf1XZELD3rgytb2zmOLY/iNPKY5ZbEZgiOLdeODmnczH3Kouyb6pafg9BjYWJkQ7oef1MX55Vv2/wCxF/KtlmWb0Zn0yle5X541v2/7EX8q6rImzhLAqXoV+eFb9uf9kX8q6q6RHliwXgfPCt+3P+yL+VdI2M4Tpiinzxrft/2Iv5V1i9nCUEgdsq37f9iL+VdVHZHlLRB1Mznuc9xu57i5xyFy43OQ8SVJrWiDc9vZhTqZUVGTvR5YeWXG/EeSlKPdwyEpOL7l5Ol7Gbb727DVGztGymwDuQfyd48VW5OI4/dDwX+F1FWfbY+TfgVALYqgCAogZx7pplLqmBlxutiJIBzu5x4cMmhayeirz5JSRoDAPQZDwWrK6TbWvUx3P3zYd29iefgFtrRIhH6MHLfJlAWWnLeyI5Sk9sl9n2/kiebifgB/Bef6pL99o+n9Ago4cdkmq0u+N8FCs7MJaNfhw9ks897gtLLFpIINuY8irqeRKmiHqvYooYsLsmz0a1rRmblRF3SJm8ndl4HIEZFRFLHu4f2slyjlU8xfcv7l2ixeOQ7pux/1X5H0vquduFZWu5co6059dku1/a/ktYOe3L5/83qT1BaqrXwROmy3ba17kqqouODKwgf2iH/Nj/eC70a+rHfuiPkpfRn+jO1hewPDBAEBo3TFWbmHubxlkjZ7HfP7qkYy3M0s8HDqGB0kjGRtL3uNmtGrjwA/FS8p/u9GKJampHZtl9kRh1PPUTOD6gwuJNuzEA0ncYfM5njYKrhFRWkd7LHOW2cWmkLnFzjckkk+JOaua+IkN8sytn8S6idk24XtjJJtYE3a5uXuPZUnV4rLpdUXom4tck+7R1DCNrqWfISCN/1JewfQnI+hXz7K6Rk07bjte6LWN8XxvkngqztaOvoap0lyWpP1ntHsHFX/AOz0f+qfwiHnPVbOfxjIeQ+5ezfk8LN/c2VQ1Ta8GHWwgC7eySRe2htc5jjot4sscG6bnpvjRVjnsAuN4cxr7LHBpONVjenpl2Gpa7Q58jkVhojzx5w9DrHQt3ar9aL7nraJP6Z/EdNWxahAUKAhtqcHZUwPaQN5oLmO4tcB9x0K5W1KxckjGvlRNOJxtpVKlrbPVSe9M9LvEiWFV3iRJhdokWZRd4ESZQqREiWHlykQINpjTqZUVOSeGqVFley4F3jr2Mb9Ub9sHtVJvsppQ6QOyY4XLmeDubfHgqzPw4x/eR4+C+6bnSm/pT5+TpKqS7CAoUHqcF6Q6rrMQn4hhbGP9LRf47y0lyzz2W+61mpG7yRo3iRqfBZOjca0m/Jea3MAcB9//hYfg4bbg2ypY5xEcbS+R53WsbmST/DxWFF6N8Wl2WJ+hMM62jAjq4HxDMiSxdG65v3m5X1yuqvO6fKc3OHJ77pvUoVVKqfGiQhna8XY4OHMEFUk6p1vUkehruhYvsZcsuejpsiMCdvOmdzeP4q06gu2uuL9iq6Y+62yfyS6rNlok0WKqjZILPaHePH31XenIsre0zjbjVWrlfzNfwyCUGQwu7h3dx2YcMza/NXGVOnUI2ryvPsUGHXd3TlS9afj3JKnxix3Z2mF3Am+6fJ3BV9mDx3VS7v8lpVn/wAN0ez59CfwRwM8BBBHWx5jP6QUemLjdFNa5RIvnGVE5J8NPk7WF688OEAQHJeneusKWLn1khHlutbl6u9lMxGo7ZzmzXOh6h38QDz+aje7yLhuD4OKxkNmII6n0iVXV4dUu5sawf8A2Paz/ko8FuWjd+D52Y0v0NgNTzXTJytfajrj4rmzOY0AWCq3yXcUorR5kga7Ufisxm14NJUwn+S18kph20VXT2EcvWMH5uXtC3IO1HuoV3T8XIf3Q0/dHF1Ww/F7Re2l2v8AlcTI3xmJzX7xzu0i27kSARqtOm9JWJa5qW9og5ljlBxfD0RjSDpmrd+Tx8oteSqGpj1gy9/uK2iTsFfe/wBDIGi1fkhy8sszU7XajPmMis7O1d84LSe0dU6Dm2ZVC5cd6LW2lnW/it0y2wpqcdnUVkmhAUcUHPoc/wBs9sWkOp6Y3vdr5Rpbi1nO+hKrsrMS+yJc4PTpz1ZPwaEFBiXU+Fwel3iQ7Cq7xIkwu0SLMLvAiTPJUiJEsPLlIgQbTGnUyoqck8NUqPkgb0SmBYPLUybkTb/Wce6wcyf4alYtyVUtkjHxJ5EuPB13ZzZ2KkZZg3nnvSHvO8B9VvgFSX5E7pbkenx8aFMe2KJpcSQEBaqJQxpc42a0Ek8gMyUMSfatnzNidUZpZH3sHPe5x57xJsD6rT1KHiMm5erPETbNAWGcLpbmIo3PeGRNL5HmzWjnlmeQ43WyWyZXjO2MYo6rsRsq2jaXyESVD9X2ya36jL8OZGq30W8K4QXBths4WcAQeBzB9ChsapjfR9TTXfBelmOj47hl/GMEA+llpKuM/Mdm0LJwe4yaNQxLBq6ja58zGzwt1ljIBaBxc05qtu6XBy7q3ot6OsWKPbat/oQ2zFSzdLd4BxdexNiQQOeud1E6pVNyT9Eid0e+vtafqyeVQy7XgBEZfghtnPzp/wAT/iPxVr1Thw/QpukJNTfyS8kYcLOAI5ECyrIWSg9xei2nCNnE1v8AUtYLhjWVcDo3Ojb10Zcxp7Lu0MrHIKyxcvumlNbfv6lXl4fZU5VvS0+PQ74F6I8oEAQHC+masD68MFvyMTWk8bvu+3sR7qxxYLs7jjN8k30MQtjgqqiQhoDg3edkA1jd55JPDNvsuGW92G0EQPSHtp8vPUU5c2maTvOIsZnA9kgahg4X1UKdnb4JlWO5vnhGksje3KwcPDIrk2peSZCFkOFyj22cHLQ8jktHD2Osbo+GtF0FatNHVaZRpc9wjiaXyOyDR/EpJwrj3WPSI9mRr7IeTfNmdkmQguqA2aVwtmN5rAdWgHXzXl+odXnbLtq4S/qzWulPmzl/4GL7EQvu6nPUP1sLmM/6eHotsTrltfFv3L+5xyMCqw1WuwWqp7mWLfYPzkfaFvFo7Q9l6DH6njX8J6fsyiyOjzjzEi5JWuBsdA7L05KxiR8amypy7vYyVp6lYwgR1HoU7tX+tD9z1vHwW/TfxZ05bFmEBYraVsrSx4u12RFyL+GR0Rra0E9PaZEfNCi/9uz3d+K4f6ere+0kLMv/AObK/NGj+wb7u/FZ+jX/AMUYeTd/yf8AUfNGj+wb7u/Fb/Sh7GryLH/EyvzRo/sG+7/xTsj7Gv1Z+4+aVH9g33f+KyopGO+T8sfNGj+wb7u/FbaHcx80KP7Bvu78UNHycmxeIMnna0Wa2aZrRya2RwA9AFKq8EC/8mRs6m1P3KbJ1ondlNlZKt29myEHOTif0WA6nx0Hil2UoLUTfE6fO37peDruFYbHTxiOFoa0e5PNx4nxVVKbm9s9FXXCuPbFGatToEAQEHttW9TRVD7A9gtAcLtJf2QCOIzWGcMmfZW2fPLxYWGXAWWqZQQblPbPcEb5JGwwt35X5Nb/ABJ4ADNFHkkU48rZdz9TouE9H76YNlgqd2o3bP32B0Lr5lthZwGWt10LqMFGK0SEmMVFPc1tMQwZmanPWxj9Znfb7FZNyWwjGIahm9BI2QcbajwIOYQHvF8aipojLM/daPUuPBrQNSgNUhpKjFnMkqWmnomnfjhB/KT6bpfY23deHHLmgNoxfZikqYxHJC0BvdLAGPZbg1wFwPDRYaT4Y209o1Cr2DqYbmkmbMz7Oe4ePBsgy+5Qb+n1W8vhljj9TupXHK+TX6jEDC7q6qN9PJ9V4uD4hzciPFVVnS7YS+3lFzV1iicdPhmJsx3JP80/uMWOq/nFP/ijPRvwm14cmTKqy4MjDB+Wh/zY/wB4KRjf7sP1X+SLm/7E/wDtZ21evPDhAUKA+ZdrMS+UVdRMcg6Q28m2Y34NCt60o16ZHbTkWv8A16U0oowergc4yPyIMpJBAJ+qLDJVF9qlJ9vJOppfDmtIstUKW98ltDtS1Dwelg3bbKSMDtRdZUmaWQi19xgvksd1hNvHQeSmU0uxrZW3XOv7YM2XZHG6amFpI3Nkd3psnA34ZZtHgqfq3TMux/a/tXoYpvh6rk6FTVTXjeY4OB4tIIXkLKbK5dslplipqS4LweuPaZMDGsbjpo9+QnPJrR3nHkPxUzCwrMmfbD+pznZGK5OZ4pUfKZXSljYt76LMifF7vpFeyxq3RBV73o4xxXbuUlrZj3e3iHDxyKlKcWVeR0OPmDPUVY0mxu08ittb8FFdhW1eUdZ6Fe7VecP3PW8VondOTUXs6cslkEAQFLICqAIAgCAIAgOG49/1NT/8if8A/V6lVcIgXLcmkbDsrsOZrS1ILY9Wx6Of4u+q34nwSd+lpHOrDUnuZ02GFrQGtAaALAAWAA4AKK+eSySS4RcshkIAgCA0Tpgq92jYwfnZWg+TQXH4hqxLwV/UZaq17nGOqkkduQxuleAXENBO6BxI8ysQXuRcKhye2dI2BipI2ARvD6h394X2bMD9TcObQOS6a0W8IqK0jdmyIbFwPQGlbdmipgHmNzamQ2YKZ3VSuJuA526Rdt+YKAiGbIV0nVVVXuVbmNv8le5zXAagZDdc7jawudb2QGz4XtdDI7qntdTSaCKcBhPMMN7O9EBsAlTQKS1LWgucQ1rRckmwA53QGk1NZLixdFCxsdJezqiRgc+S2ohByHmmjJfqOjmJovSTSQu5PPWRuPNzTnfyK43Y9d35rZ3x8myj8Ho1nF6epoz/AGmLfZ9tAHOj/wBQNi1VN/R9c1vfwXNHXPS5a+UZOA1bJJYXMcHDrI9OHaGqr6qJ13xUl6llkZFduNKUH/CzuS9UeNCAwMequqpp5Bf8nFI/LM9lhOQ55LMfJhrfB814Ph/W9uQdjgD9I8/JQ+rdR/ggy36X0zuf1LVwbI5jSN0gEaWIFl5v6k1zs9P9ODj2pLRH1GCsPcuw+Hd9ipdPULI8PlEG3ptb/B9v+CNnopYwS4BzRq5vAeIKsasmu16Xkr7Me/H5ktx90Rk9RvGwNh8SrLHpUnvaKrIyXL8SjWgaK2iox8Ffvfk9XW+k/JhnummdG7ejc5jubTb35qNfh02r95E2jZOPhk5SbaVLWlh3ZDbJ9swebrWBXm7+hY3dtEl5zgvvIj5QXvL5XF0h1LuHkOClqmNcO2C0Ssa2mb3v7i8tWmWG34K3Wn6GdexJYLs7NWuLIY9+3eccmN83cF1h3HC6dWvuO1bCbIsw+FzQ4ukk3TIbnduAbBg4NFypMd+pTy7d/abQsgIAgCAIAgCAIAgCA1TCdj2NqJZ5rPc6aWSNv0Whz3OaTfV1iPALbuetGn013dxtVlqblUAQBAEAQHLel6nnnnpaeBpJLZH7xuI25gEudwtb4rGtkTIp+pJEtstgcdHFuMzc7OSQ957uZ8OQW6JCio8Iz8SwmCoFp4mSeLgN4ciHag+qGxFTbPzxAmiqXEjuw1J6yI+G/bfb7lAa9i+21RC2SEwNbVt3SS1wkgY1xt1jnNN22GdiEBK7F4dDb5UZW1VTKLvnDg/duO4z6rR5XQG29agLVdTRzMLJmNkadWvAcPjogNJ2kghw8A008sUju5St/LNk8BE7No8QQgImWmqZXtlxWCYwhrXMjgG9E06uMzGnfvkEBvWD4rBKwfJ5GOa3INYR2bcNzVtuSAlWPQF6Mk5DNYSS8GdteDG+ZNI6ZlQ+BomY4PDmXbcjMFwbYOt4rVpS1sJteGbKFkFUBQhB8muYvsZTz5hpidzjsB6t0KhXYNdj2ywxup30LS5XsaniPR/Oy5ic2Ucu672Nx8VW29Mmn9vKLanrNcvzWjUsSDoA4ytc3d1BGetvvIF9M1Dji2OfZosZ5tMYfU3tFcJwF1Xuy1F2Q5FkXF45v5A8lrkZkMSP0q+Zer9ijvulkvb4j7G312GwzM3JI2ubawyALeA3TqFTVZl9U+6MmaOuElrRqWI9H41p5SP0Jcx6PGfwK9Hi/tROOldH+ZEswY/wmqYrg09P/fMsNN8ZsPrw9V6bE6tRkrcCDZjzh5I9jC/wHxK7W5DfCIdt6rXyZkTABYKG9tlVZOUntntzQRYi6GkZyi9plltOR3CRwscx6LDimWmP1S2vSfJ0rZDoxkkDZK09W3IiJh7bh+k76HlmfJYVSLtZspROt0lIyJgZG1rGjRrQAPguiWiM5NvbL1lkwVQBAEAQBAEAQBAEAQBAEAQBAEAQBAeXsByIB80Bg1GFNPd7Plosgw5KCRv6Xl+Czswahj+JVM0rqKka+Jwt11Q9pa2Jrs+xfvOIva1kBMbOYJDRx7kIzOb3nN8juLnE/cgPGJ7N00xLywxyn87E4xvvzJYRveRugI2Ojr6YZSMrYxxfaKcDzA3HetkBA4jt6JG9VTDqpXu6t0sxaIoDpcvF2udnlw80BPbKYAynvK9/yieTvTnMkfVabmzUBtDZEBGYps7TVB3pIgJOErOxKDzD22KbBj4Ls5WxSNBqRUU5Iv1zd2Zg/Rc0WefOyw2DdoIA0WA/qsGS6gCAIAgCAoU0C1UU7XtLXtDmnUOAIPHQrWUU1rQT+SLqtnYnd27D4Zj2KqL+i0WPug+1kiGVKPBC1eBSszaN8c26/wC1UWT0bIr5j9y+CVDJgzV9pMcFI0b7HF7smMsWkka3JGQXLE6XbkT1rS9WzNmVXUtnO8RxGWpdvTuNuEYyY3046ar1+Lh1Y0O2v+b9zzWX1Gdj0jFMLT4eIyUnZB+tJfktnkscNO155FZNk6p+eCa2a2fnrZA2KNwGW9I5pEbBxO9oT4DNNG0cWcnqPK9ztOy2w9PR9oDrZeMrxmP1W6N+9ZSLKnFhX8s2gBZJRVAEAQBAEAQBAEAQBAEAQBAEAQBAEAQBAEAQBAWpYGu7wumwYUuFD6Jt55rOwYVRSSMBO6XAXPZzOXgiZg0c/KsRB3r0lG7ItyNRM3jf7MFZBs1Bg9PHB8nZE0REWLCLh3i6+ZPigMBuyTIrmjlfSkm5a20kR8436ehCAvQurGENfA2cZDrIHBp8S6KQ9n0cVgG10tBaxdmeXALBkz0AQBAEAQBAEAQBAEAQGJiOGxTt3Zo2SN4B7QbeV9ENJRUlpmgY10TRPLnU0roicwxw3meQIsQPdY0Q7MGL5iaRiuwddBmYTK360Pb/AGR2h7JogzxLImy7JdGL37stYdxtwepGbnDk930fIZ+SaJFGDvmZ1amp2xtDGNDWtFg1oAAHgAslnGKitIvIbBAEAQBAEAQBAEAQBAEAQBAEAQBAEAQBAEAQBAEAQBAEBYmo2O1aPMZFAYUuFfVd6H8VnYLdNQuJO92QPj5JsEpDCGiwWAXEAQBAEAQBAEAQBAEAQBAEAQFLIBZAVQBAEAQBAEAQBAEAQBAEAQBAEAQBAEAQBAEAQBAEAQBAEAQBAEAQBAEAQBAEAQBAf//Z"/>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hu-HU"/>
          </a:p>
        </p:txBody>
      </p:sp>
      <p:pic>
        <p:nvPicPr>
          <p:cNvPr id="9" name="irc_mi" descr="http://www.enef.hu/rubikcube/index_elemei/image002.jpg"/>
          <p:cNvPicPr/>
          <p:nvPr/>
        </p:nvPicPr>
        <p:blipFill>
          <a:blip r:embed="rId3">
            <a:extLst>
              <a:ext uri="{28A0092B-C50C-407E-A947-70E740481C1C}">
                <a14:useLocalDpi xmlns:a14="http://schemas.microsoft.com/office/drawing/2010/main" val="0"/>
              </a:ext>
            </a:extLst>
          </a:blip>
          <a:srcRect/>
          <a:stretch>
            <a:fillRect/>
          </a:stretch>
        </p:blipFill>
        <p:spPr bwMode="auto">
          <a:xfrm>
            <a:off x="5982194" y="4676115"/>
            <a:ext cx="2721692" cy="977265"/>
          </a:xfrm>
          <a:prstGeom prst="rect">
            <a:avLst/>
          </a:prstGeom>
          <a:noFill/>
          <a:ln>
            <a:noFill/>
          </a:ln>
        </p:spPr>
      </p:pic>
    </p:spTree>
    <p:extLst>
      <p:ext uri="{BB962C8B-B14F-4D97-AF65-F5344CB8AC3E}">
        <p14:creationId xmlns:p14="http://schemas.microsoft.com/office/powerpoint/2010/main" val="978493605"/>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p:cNvSpPr>
            <a:spLocks noGrp="1"/>
          </p:cNvSpPr>
          <p:nvPr>
            <p:ph type="title"/>
          </p:nvPr>
        </p:nvSpPr>
        <p:spPr>
          <a:xfrm>
            <a:off x="186197" y="365125"/>
            <a:ext cx="8677584" cy="637765"/>
          </a:xfrm>
        </p:spPr>
        <p:txBody>
          <a:bodyPr>
            <a:normAutofit/>
          </a:bodyPr>
          <a:lstStyle/>
          <a:p>
            <a:r>
              <a:rPr lang="hu-HU" sz="2500" b="1" dirty="0" smtClean="0">
                <a:solidFill>
                  <a:srgbClr val="0070C0"/>
                </a:solidFill>
                <a:latin typeface="Arial" panose="020B0604020202020204" pitchFamily="34" charset="0"/>
                <a:cs typeface="Arial" panose="020B0604020202020204" pitchFamily="34" charset="0"/>
              </a:rPr>
              <a:t>A tanuláshoz kacsolódó pedagógiai feladatok </a:t>
            </a:r>
            <a:r>
              <a:rPr lang="hu-HU" sz="2500" dirty="0" smtClean="0">
                <a:solidFill>
                  <a:srgbClr val="0070C0"/>
                </a:solidFill>
                <a:latin typeface="Arial" panose="020B0604020202020204" pitchFamily="34" charset="0"/>
                <a:cs typeface="Arial" panose="020B0604020202020204" pitchFamily="34" charset="0"/>
              </a:rPr>
              <a:t>(7. tétel)</a:t>
            </a:r>
            <a:endParaRPr lang="hu-HU" sz="2500" dirty="0">
              <a:solidFill>
                <a:srgbClr val="0070C0"/>
              </a:solidFill>
              <a:latin typeface="Arial" panose="020B0604020202020204" pitchFamily="34" charset="0"/>
              <a:cs typeface="Arial" panose="020B0604020202020204" pitchFamily="34" charset="0"/>
            </a:endParaRPr>
          </a:p>
        </p:txBody>
      </p:sp>
      <p:pic>
        <p:nvPicPr>
          <p:cNvPr id="3" name="Kép 2"/>
          <p:cNvPicPr>
            <a:picLocks noChangeAspect="1"/>
          </p:cNvPicPr>
          <p:nvPr/>
        </p:nvPicPr>
        <p:blipFill>
          <a:blip r:embed="rId3"/>
          <a:stretch>
            <a:fillRect/>
          </a:stretch>
        </p:blipFill>
        <p:spPr>
          <a:xfrm>
            <a:off x="5058144" y="4491989"/>
            <a:ext cx="3910627" cy="2081332"/>
          </a:xfrm>
          <a:prstGeom prst="rect">
            <a:avLst/>
          </a:prstGeom>
        </p:spPr>
      </p:pic>
      <p:sp>
        <p:nvSpPr>
          <p:cNvPr id="4" name="Szövegdoboz 3"/>
          <p:cNvSpPr txBox="1"/>
          <p:nvPr/>
        </p:nvSpPr>
        <p:spPr>
          <a:xfrm>
            <a:off x="207656" y="1632870"/>
            <a:ext cx="7889210" cy="1477328"/>
          </a:xfrm>
          <a:prstGeom prst="rect">
            <a:avLst/>
          </a:prstGeom>
          <a:noFill/>
        </p:spPr>
        <p:txBody>
          <a:bodyPr wrap="square">
            <a:spAutoFit/>
          </a:bodyPr>
          <a:lstStyle/>
          <a:p>
            <a:pPr algn="l">
              <a:defRPr/>
            </a:pPr>
            <a:r>
              <a:rPr lang="hu-HU" dirty="0">
                <a:solidFill>
                  <a:srgbClr val="0070C0"/>
                </a:solidFill>
                <a:latin typeface="Arial" panose="020B0604020202020204" pitchFamily="34" charset="0"/>
                <a:cs typeface="Arial" panose="020B0604020202020204" pitchFamily="34" charset="0"/>
              </a:rPr>
              <a:t>Az </a:t>
            </a:r>
            <a:r>
              <a:rPr lang="hu-HU" dirty="0" smtClean="0">
                <a:solidFill>
                  <a:srgbClr val="0070C0"/>
                </a:solidFill>
                <a:latin typeface="Arial" panose="020B0604020202020204" pitchFamily="34" charset="0"/>
                <a:cs typeface="Arial" panose="020B0604020202020204" pitchFamily="34" charset="0"/>
              </a:rPr>
              <a:t>iskolai tanítás- </a:t>
            </a:r>
            <a:r>
              <a:rPr lang="hu-HU" dirty="0">
                <a:solidFill>
                  <a:srgbClr val="0070C0"/>
                </a:solidFill>
                <a:latin typeface="Arial" panose="020B0604020202020204" pitchFamily="34" charset="0"/>
                <a:cs typeface="Arial" panose="020B0604020202020204" pitchFamily="34" charset="0"/>
              </a:rPr>
              <a:t>tanulási folyamat nem más, mint a tanuló tanulásának: </a:t>
            </a:r>
          </a:p>
          <a:p>
            <a:pPr lvl="1" algn="l">
              <a:buFont typeface="Arial" pitchFamily="34" charset="0"/>
              <a:buChar char="•"/>
              <a:defRPr/>
            </a:pPr>
            <a:r>
              <a:rPr lang="hu-HU" dirty="0">
                <a:solidFill>
                  <a:srgbClr val="C00000"/>
                </a:solidFill>
                <a:latin typeface="Arial" panose="020B0604020202020204" pitchFamily="34" charset="0"/>
                <a:cs typeface="Arial" panose="020B0604020202020204" pitchFamily="34" charset="0"/>
              </a:rPr>
              <a:t> tervezése			  </a:t>
            </a:r>
          </a:p>
          <a:p>
            <a:pPr lvl="1" algn="l">
              <a:buFont typeface="Arial" pitchFamily="34" charset="0"/>
              <a:buChar char="•"/>
              <a:defRPr/>
            </a:pPr>
            <a:r>
              <a:rPr lang="hu-HU" dirty="0">
                <a:solidFill>
                  <a:srgbClr val="C00000"/>
                </a:solidFill>
                <a:latin typeface="Arial" panose="020B0604020202020204" pitchFamily="34" charset="0"/>
                <a:cs typeface="Arial" panose="020B0604020202020204" pitchFamily="34" charset="0"/>
              </a:rPr>
              <a:t> szervezése				</a:t>
            </a:r>
          </a:p>
          <a:p>
            <a:pPr lvl="1" algn="l">
              <a:buFont typeface="Arial" pitchFamily="34" charset="0"/>
              <a:buChar char="•"/>
              <a:defRPr/>
            </a:pPr>
            <a:r>
              <a:rPr lang="hu-HU" dirty="0">
                <a:solidFill>
                  <a:srgbClr val="C00000"/>
                </a:solidFill>
                <a:latin typeface="Arial" panose="020B0604020202020204" pitchFamily="34" charset="0"/>
                <a:cs typeface="Arial" panose="020B0604020202020204" pitchFamily="34" charset="0"/>
              </a:rPr>
              <a:t> irányítása (szabályozása)        </a:t>
            </a:r>
          </a:p>
          <a:p>
            <a:pPr lvl="1" algn="l">
              <a:buFont typeface="Arial" pitchFamily="34" charset="0"/>
              <a:buChar char="•"/>
              <a:defRPr/>
            </a:pPr>
            <a:r>
              <a:rPr lang="hu-HU" dirty="0">
                <a:solidFill>
                  <a:srgbClr val="C00000"/>
                </a:solidFill>
                <a:latin typeface="Arial" panose="020B0604020202020204" pitchFamily="34" charset="0"/>
                <a:cs typeface="Arial" panose="020B0604020202020204" pitchFamily="34" charset="0"/>
              </a:rPr>
              <a:t> </a:t>
            </a:r>
            <a:r>
              <a:rPr lang="hu-HU" dirty="0" smtClean="0">
                <a:solidFill>
                  <a:srgbClr val="C00000"/>
                </a:solidFill>
                <a:latin typeface="Arial" panose="020B0604020202020204" pitchFamily="34" charset="0"/>
                <a:cs typeface="Arial" panose="020B0604020202020204" pitchFamily="34" charset="0"/>
              </a:rPr>
              <a:t>értékelése</a:t>
            </a:r>
            <a:endParaRPr lang="hu-HU" dirty="0">
              <a:solidFill>
                <a:srgbClr val="C00000"/>
              </a:solidFill>
              <a:latin typeface="Arial" panose="020B0604020202020204" pitchFamily="34" charset="0"/>
              <a:cs typeface="Arial" panose="020B0604020202020204" pitchFamily="34" charset="0"/>
            </a:endParaRPr>
          </a:p>
        </p:txBody>
      </p:sp>
      <p:sp>
        <p:nvSpPr>
          <p:cNvPr id="5" name="Téglalap 4"/>
          <p:cNvSpPr/>
          <p:nvPr/>
        </p:nvSpPr>
        <p:spPr>
          <a:xfrm>
            <a:off x="250722" y="1020548"/>
            <a:ext cx="8583562" cy="646331"/>
          </a:xfrm>
          <a:prstGeom prst="rect">
            <a:avLst/>
          </a:prstGeom>
        </p:spPr>
        <p:txBody>
          <a:bodyPr wrap="square">
            <a:spAutoFit/>
          </a:bodyPr>
          <a:lstStyle/>
          <a:p>
            <a:r>
              <a:rPr lang="hu-HU" b="1" dirty="0">
                <a:solidFill>
                  <a:srgbClr val="0070C0"/>
                </a:solidFill>
                <a:latin typeface="Arial" panose="020B0604020202020204" pitchFamily="34" charset="0"/>
                <a:cs typeface="Arial" panose="020B0604020202020204" pitchFamily="34" charset="0"/>
              </a:rPr>
              <a:t>A személyiségváltozás </a:t>
            </a:r>
            <a:r>
              <a:rPr lang="hu-HU" dirty="0">
                <a:solidFill>
                  <a:srgbClr val="0070C0"/>
                </a:solidFill>
                <a:latin typeface="Arial" panose="020B0604020202020204" pitchFamily="34" charset="0"/>
                <a:cs typeface="Arial" panose="020B0604020202020204" pitchFamily="34" charset="0"/>
              </a:rPr>
              <a:t>előidézésének egyik </a:t>
            </a:r>
            <a:r>
              <a:rPr lang="hu-HU" b="1" dirty="0">
                <a:solidFill>
                  <a:srgbClr val="0070C0"/>
                </a:solidFill>
                <a:latin typeface="Arial" panose="020B0604020202020204" pitchFamily="34" charset="0"/>
                <a:cs typeface="Arial" panose="020B0604020202020204" pitchFamily="34" charset="0"/>
              </a:rPr>
              <a:t>legfontosabb eszköze </a:t>
            </a:r>
            <a:r>
              <a:rPr lang="hu-HU" dirty="0">
                <a:solidFill>
                  <a:srgbClr val="0070C0"/>
                </a:solidFill>
                <a:latin typeface="Arial" panose="020B0604020202020204" pitchFamily="34" charset="0"/>
                <a:cs typeface="Arial" panose="020B0604020202020204" pitchFamily="34" charset="0"/>
              </a:rPr>
              <a:t>a tanulási </a:t>
            </a:r>
            <a:r>
              <a:rPr lang="hu-HU" b="1" dirty="0">
                <a:solidFill>
                  <a:srgbClr val="0070C0"/>
                </a:solidFill>
                <a:latin typeface="Arial" panose="020B0604020202020204" pitchFamily="34" charset="0"/>
                <a:cs typeface="Arial" panose="020B0604020202020204" pitchFamily="34" charset="0"/>
              </a:rPr>
              <a:t>folyamat irányítása, támogatása</a:t>
            </a:r>
            <a:r>
              <a:rPr lang="hu-HU" dirty="0">
                <a:solidFill>
                  <a:srgbClr val="0070C0"/>
                </a:solidFill>
                <a:latin typeface="Arial" panose="020B0604020202020204" pitchFamily="34" charset="0"/>
                <a:cs typeface="Arial" panose="020B0604020202020204" pitchFamily="34" charset="0"/>
              </a:rPr>
              <a:t>. </a:t>
            </a:r>
          </a:p>
        </p:txBody>
      </p:sp>
      <p:sp>
        <p:nvSpPr>
          <p:cNvPr id="6" name="Téglalap 5"/>
          <p:cNvSpPr/>
          <p:nvPr/>
        </p:nvSpPr>
        <p:spPr>
          <a:xfrm>
            <a:off x="206477" y="3350793"/>
            <a:ext cx="8362336" cy="646331"/>
          </a:xfrm>
          <a:prstGeom prst="rect">
            <a:avLst/>
          </a:prstGeom>
        </p:spPr>
        <p:txBody>
          <a:bodyPr wrap="square">
            <a:spAutoFit/>
          </a:bodyPr>
          <a:lstStyle/>
          <a:p>
            <a:pPr marL="285750" indent="-285750">
              <a:buFont typeface="Wingdings" panose="05000000000000000000" pitchFamily="2" charset="2"/>
              <a:buChar char="Ø"/>
            </a:pPr>
            <a:r>
              <a:rPr lang="hu-HU" b="1" dirty="0">
                <a:solidFill>
                  <a:srgbClr val="0070C0"/>
                </a:solidFill>
                <a:latin typeface="Arial" panose="020B0604020202020204" pitchFamily="34" charset="0"/>
                <a:cs typeface="Arial" panose="020B0604020202020204" pitchFamily="34" charset="0"/>
              </a:rPr>
              <a:t>Alapvető </a:t>
            </a:r>
            <a:r>
              <a:rPr lang="hu-HU" dirty="0">
                <a:solidFill>
                  <a:srgbClr val="0070C0"/>
                </a:solidFill>
                <a:latin typeface="Arial" panose="020B0604020202020204" pitchFamily="34" charset="0"/>
                <a:cs typeface="Arial" panose="020B0604020202020204" pitchFamily="34" charset="0"/>
              </a:rPr>
              <a:t>pedagógiai</a:t>
            </a:r>
            <a:r>
              <a:rPr lang="hu-HU" b="1" dirty="0">
                <a:solidFill>
                  <a:srgbClr val="0070C0"/>
                </a:solidFill>
                <a:latin typeface="Arial" panose="020B0604020202020204" pitchFamily="34" charset="0"/>
                <a:cs typeface="Arial" panose="020B0604020202020204" pitchFamily="34" charset="0"/>
              </a:rPr>
              <a:t> </a:t>
            </a:r>
            <a:r>
              <a:rPr lang="hu-HU" b="1" dirty="0" smtClean="0">
                <a:solidFill>
                  <a:srgbClr val="0070C0"/>
                </a:solidFill>
                <a:latin typeface="Arial" panose="020B0604020202020204" pitchFamily="34" charset="0"/>
                <a:cs typeface="Arial" panose="020B0604020202020204" pitchFamily="34" charset="0"/>
              </a:rPr>
              <a:t>feladat, </a:t>
            </a:r>
            <a:r>
              <a:rPr lang="hu-HU" dirty="0">
                <a:solidFill>
                  <a:srgbClr val="0070C0"/>
                </a:solidFill>
                <a:latin typeface="Arial" panose="020B0604020202020204" pitchFamily="34" charset="0"/>
                <a:cs typeface="Arial" panose="020B0604020202020204" pitchFamily="34" charset="0"/>
              </a:rPr>
              <a:t>az </a:t>
            </a:r>
            <a:r>
              <a:rPr lang="hu-HU" dirty="0" smtClean="0">
                <a:solidFill>
                  <a:srgbClr val="0070C0"/>
                </a:solidFill>
                <a:latin typeface="Arial" panose="020B0604020202020204" pitchFamily="34" charset="0"/>
                <a:cs typeface="Arial" panose="020B0604020202020204" pitchFamily="34" charset="0"/>
              </a:rPr>
              <a:t>oktatói </a:t>
            </a:r>
            <a:r>
              <a:rPr lang="hu-HU" dirty="0">
                <a:solidFill>
                  <a:srgbClr val="0070C0"/>
                </a:solidFill>
                <a:latin typeface="Arial" panose="020B0604020202020204" pitchFamily="34" charset="0"/>
                <a:cs typeface="Arial" panose="020B0604020202020204" pitchFamily="34" charset="0"/>
              </a:rPr>
              <a:t>tevékenység </a:t>
            </a:r>
            <a:r>
              <a:rPr lang="hu-HU" b="1" dirty="0">
                <a:solidFill>
                  <a:srgbClr val="0070C0"/>
                </a:solidFill>
                <a:latin typeface="Arial" panose="020B0604020202020204" pitchFamily="34" charset="0"/>
                <a:cs typeface="Arial" panose="020B0604020202020204" pitchFamily="34" charset="0"/>
              </a:rPr>
              <a:t>eredményességének fokozása</a:t>
            </a:r>
            <a:r>
              <a:rPr lang="hu-HU" dirty="0">
                <a:solidFill>
                  <a:srgbClr val="000000"/>
                </a:solidFill>
                <a:latin typeface="Times New Roman" panose="02020603050405020304" pitchFamily="18" charset="0"/>
              </a:rPr>
              <a:t>. </a:t>
            </a:r>
            <a:r>
              <a:rPr lang="hu-HU" dirty="0" smtClean="0">
                <a:solidFill>
                  <a:srgbClr val="000000"/>
                </a:solidFill>
                <a:latin typeface="Times New Roman" panose="02020603050405020304" pitchFamily="18" charset="0"/>
              </a:rPr>
              <a:t>/</a:t>
            </a:r>
            <a:r>
              <a:rPr lang="hu-HU" dirty="0" smtClean="0">
                <a:solidFill>
                  <a:srgbClr val="0070C0"/>
                </a:solidFill>
                <a:latin typeface="Times New Roman" panose="02020603050405020304" pitchFamily="18" charset="0"/>
              </a:rPr>
              <a:t>Célok pontos meghatározása, motiválás/</a:t>
            </a:r>
            <a:endParaRPr lang="hu-HU" dirty="0">
              <a:solidFill>
                <a:srgbClr val="0070C0"/>
              </a:solidFill>
            </a:endParaRPr>
          </a:p>
        </p:txBody>
      </p:sp>
      <p:sp>
        <p:nvSpPr>
          <p:cNvPr id="7" name="Téglalap 6"/>
          <p:cNvSpPr/>
          <p:nvPr/>
        </p:nvSpPr>
        <p:spPr>
          <a:xfrm>
            <a:off x="278904" y="3981684"/>
            <a:ext cx="4572000" cy="923330"/>
          </a:xfrm>
          <a:prstGeom prst="rect">
            <a:avLst/>
          </a:prstGeom>
        </p:spPr>
        <p:txBody>
          <a:bodyPr>
            <a:spAutoFit/>
          </a:bodyPr>
          <a:lstStyle/>
          <a:p>
            <a:pPr marL="285750" indent="-285750">
              <a:buFont typeface="Wingdings" panose="05000000000000000000" pitchFamily="2" charset="2"/>
              <a:buChar char="Ø"/>
            </a:pPr>
            <a:r>
              <a:rPr lang="hu-HU" dirty="0">
                <a:solidFill>
                  <a:srgbClr val="0070C0"/>
                </a:solidFill>
                <a:latin typeface="Arial" panose="020B0604020202020204" pitchFamily="34" charset="0"/>
                <a:cs typeface="Arial" panose="020B0604020202020204" pitchFamily="34" charset="0"/>
              </a:rPr>
              <a:t>A tanuló </a:t>
            </a:r>
            <a:r>
              <a:rPr lang="hu-HU" b="1" dirty="0">
                <a:solidFill>
                  <a:srgbClr val="0070C0"/>
                </a:solidFill>
                <a:latin typeface="Arial" panose="020B0604020202020204" pitchFamily="34" charset="0"/>
                <a:cs typeface="Arial" panose="020B0604020202020204" pitchFamily="34" charset="0"/>
              </a:rPr>
              <a:t>aktivitásának fokozása </a:t>
            </a:r>
            <a:r>
              <a:rPr lang="hu-HU" dirty="0">
                <a:solidFill>
                  <a:srgbClr val="0070C0"/>
                </a:solidFill>
                <a:latin typeface="Arial" panose="020B0604020202020204" pitchFamily="34" charset="0"/>
                <a:cs typeface="Arial" panose="020B0604020202020204" pitchFamily="34" charset="0"/>
              </a:rPr>
              <a:t>a tanulási folyamatban </a:t>
            </a:r>
            <a:endParaRPr lang="hu-HU" dirty="0" smtClean="0">
              <a:solidFill>
                <a:srgbClr val="0070C0"/>
              </a:solidFill>
              <a:latin typeface="Arial" panose="020B0604020202020204" pitchFamily="34" charset="0"/>
              <a:cs typeface="Arial" panose="020B0604020202020204" pitchFamily="34" charset="0"/>
            </a:endParaRPr>
          </a:p>
          <a:p>
            <a:pPr marL="285750" indent="-285750">
              <a:buFont typeface="Wingdings" panose="05000000000000000000" pitchFamily="2" charset="2"/>
              <a:buChar char="Ø"/>
            </a:pPr>
            <a:r>
              <a:rPr lang="hu-HU" dirty="0" smtClean="0">
                <a:solidFill>
                  <a:srgbClr val="0070C0"/>
                </a:solidFill>
                <a:latin typeface="Arial" panose="020B0604020202020204" pitchFamily="34" charset="0"/>
                <a:cs typeface="Arial" panose="020B0604020202020204" pitchFamily="34" charset="0"/>
              </a:rPr>
              <a:t>A tanulói </a:t>
            </a:r>
            <a:r>
              <a:rPr lang="hu-HU" b="1" dirty="0" smtClean="0">
                <a:solidFill>
                  <a:srgbClr val="0070C0"/>
                </a:solidFill>
                <a:latin typeface="Arial" panose="020B0604020202020204" pitchFamily="34" charset="0"/>
                <a:cs typeface="Arial" panose="020B0604020202020204" pitchFamily="34" charset="0"/>
              </a:rPr>
              <a:t>tevékenység</a:t>
            </a:r>
            <a:r>
              <a:rPr lang="hu-HU" dirty="0" smtClean="0">
                <a:solidFill>
                  <a:srgbClr val="0070C0"/>
                </a:solidFill>
                <a:latin typeface="Arial" panose="020B0604020202020204" pitchFamily="34" charset="0"/>
                <a:cs typeface="Arial" panose="020B0604020202020204" pitchFamily="34" charset="0"/>
              </a:rPr>
              <a:t> </a:t>
            </a:r>
            <a:r>
              <a:rPr lang="hu-HU" b="1" dirty="0" smtClean="0">
                <a:solidFill>
                  <a:srgbClr val="0070C0"/>
                </a:solidFill>
                <a:latin typeface="Arial" panose="020B0604020202020204" pitchFamily="34" charset="0"/>
                <a:cs typeface="Arial" panose="020B0604020202020204" pitchFamily="34" charset="0"/>
              </a:rPr>
              <a:t>értékelése</a:t>
            </a:r>
            <a:endParaRPr lang="hu-HU" b="1" dirty="0">
              <a:solidFill>
                <a:srgbClr val="0070C0"/>
              </a:solidFill>
              <a:latin typeface="Arial" panose="020B0604020202020204" pitchFamily="34" charset="0"/>
              <a:cs typeface="Arial" panose="020B0604020202020204" pitchFamily="34" charset="0"/>
            </a:endParaRPr>
          </a:p>
        </p:txBody>
      </p:sp>
      <p:sp>
        <p:nvSpPr>
          <p:cNvPr id="8" name="Téglalap 7"/>
          <p:cNvSpPr/>
          <p:nvPr/>
        </p:nvSpPr>
        <p:spPr>
          <a:xfrm>
            <a:off x="282263" y="5059776"/>
            <a:ext cx="4706196" cy="923330"/>
          </a:xfrm>
          <a:prstGeom prst="rect">
            <a:avLst/>
          </a:prstGeom>
        </p:spPr>
        <p:txBody>
          <a:bodyPr wrap="square">
            <a:spAutoFit/>
          </a:bodyPr>
          <a:lstStyle/>
          <a:p>
            <a:pPr marL="285750" indent="-285750">
              <a:buFont typeface="Wingdings" panose="05000000000000000000" pitchFamily="2" charset="2"/>
              <a:buChar char="Ø"/>
            </a:pPr>
            <a:r>
              <a:rPr lang="hu-HU" b="1" dirty="0">
                <a:solidFill>
                  <a:srgbClr val="0070C0"/>
                </a:solidFill>
                <a:latin typeface="Arial" panose="020B0604020202020204" pitchFamily="34" charset="0"/>
                <a:cs typeface="Arial" panose="020B0604020202020204" pitchFamily="34" charset="0"/>
              </a:rPr>
              <a:t>A képességek különböznek </a:t>
            </a:r>
            <a:r>
              <a:rPr lang="hu-HU" dirty="0">
                <a:solidFill>
                  <a:srgbClr val="0070C0"/>
                </a:solidFill>
                <a:latin typeface="Arial" panose="020B0604020202020204" pitchFamily="34" charset="0"/>
                <a:cs typeface="Arial" panose="020B0604020202020204" pitchFamily="34" charset="0"/>
              </a:rPr>
              <a:t>elméleti és gyakorlati vonatkozásaikban </a:t>
            </a:r>
            <a:r>
              <a:rPr lang="hu-HU" dirty="0" smtClean="0">
                <a:solidFill>
                  <a:srgbClr val="0070C0"/>
                </a:solidFill>
                <a:latin typeface="Arial" panose="020B0604020202020204" pitchFamily="34" charset="0"/>
                <a:cs typeface="Arial" panose="020B0604020202020204" pitchFamily="34" charset="0"/>
              </a:rPr>
              <a:t>is, ezért a </a:t>
            </a:r>
            <a:r>
              <a:rPr lang="hu-HU" b="1" dirty="0" smtClean="0">
                <a:solidFill>
                  <a:srgbClr val="0070C0"/>
                </a:solidFill>
                <a:latin typeface="Arial" panose="020B0604020202020204" pitchFamily="34" charset="0"/>
                <a:cs typeface="Arial" panose="020B0604020202020204" pitchFamily="34" charset="0"/>
              </a:rPr>
              <a:t>differenciálás alapvető </a:t>
            </a:r>
            <a:r>
              <a:rPr lang="hu-HU" dirty="0" smtClean="0">
                <a:solidFill>
                  <a:srgbClr val="0070C0"/>
                </a:solidFill>
                <a:latin typeface="Arial" panose="020B0604020202020204" pitchFamily="34" charset="0"/>
                <a:cs typeface="Arial" panose="020B0604020202020204" pitchFamily="34" charset="0"/>
              </a:rPr>
              <a:t>feladat</a:t>
            </a:r>
            <a:endParaRPr lang="hu-HU" dirty="0">
              <a:solidFill>
                <a:srgbClr val="0070C0"/>
              </a:solidFill>
              <a:latin typeface="Arial" panose="020B0604020202020204" pitchFamily="34" charset="0"/>
              <a:cs typeface="Arial" panose="020B0604020202020204" pitchFamily="34" charset="0"/>
            </a:endParaRPr>
          </a:p>
        </p:txBody>
      </p:sp>
      <p:sp>
        <p:nvSpPr>
          <p:cNvPr id="9" name="Szövegdoboz 8"/>
          <p:cNvSpPr txBox="1"/>
          <p:nvPr/>
        </p:nvSpPr>
        <p:spPr>
          <a:xfrm>
            <a:off x="1606550" y="6095173"/>
            <a:ext cx="2634632" cy="646331"/>
          </a:xfrm>
          <a:prstGeom prst="rect">
            <a:avLst/>
          </a:prstGeom>
          <a:noFill/>
        </p:spPr>
        <p:txBody>
          <a:bodyPr wrap="none" rtlCol="0">
            <a:spAutoFit/>
          </a:bodyPr>
          <a:lstStyle/>
          <a:p>
            <a:r>
              <a:rPr lang="hu-HU" b="1" dirty="0"/>
              <a:t>Hogyan szeretek tanulni? </a:t>
            </a:r>
            <a:endParaRPr lang="hu-HU" dirty="0"/>
          </a:p>
          <a:p>
            <a:r>
              <a:rPr lang="hu-HU" b="1" dirty="0"/>
              <a:t>Kérdőív </a:t>
            </a:r>
            <a:r>
              <a:rPr lang="hu-HU" b="1" dirty="0" smtClean="0"/>
              <a:t> (24. oldal)</a:t>
            </a:r>
            <a:endParaRPr lang="hu-HU" dirty="0"/>
          </a:p>
        </p:txBody>
      </p:sp>
      <p:pic>
        <p:nvPicPr>
          <p:cNvPr id="11" name="Kép 10"/>
          <p:cNvPicPr>
            <a:picLocks noChangeAspect="1"/>
          </p:cNvPicPr>
          <p:nvPr/>
        </p:nvPicPr>
        <p:blipFill>
          <a:blip r:embed="rId4"/>
          <a:stretch>
            <a:fillRect/>
          </a:stretch>
        </p:blipFill>
        <p:spPr>
          <a:xfrm>
            <a:off x="4085302" y="2047567"/>
            <a:ext cx="2066617" cy="1198039"/>
          </a:xfrm>
          <a:prstGeom prst="rect">
            <a:avLst/>
          </a:prstGeom>
        </p:spPr>
      </p:pic>
    </p:spTree>
    <p:extLst>
      <p:ext uri="{BB962C8B-B14F-4D97-AF65-F5344CB8AC3E}">
        <p14:creationId xmlns:p14="http://schemas.microsoft.com/office/powerpoint/2010/main" val="3513259877"/>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p:cNvSpPr>
            <a:spLocks noGrp="1"/>
          </p:cNvSpPr>
          <p:nvPr>
            <p:ph type="title"/>
          </p:nvPr>
        </p:nvSpPr>
        <p:spPr>
          <a:xfrm>
            <a:off x="628650" y="365127"/>
            <a:ext cx="7886700" cy="549274"/>
          </a:xfrm>
        </p:spPr>
        <p:txBody>
          <a:bodyPr>
            <a:normAutofit/>
          </a:bodyPr>
          <a:lstStyle/>
          <a:p>
            <a:pPr algn="ctr"/>
            <a:r>
              <a:rPr lang="hu-HU" sz="2500" b="1" dirty="0" smtClean="0">
                <a:solidFill>
                  <a:srgbClr val="0070C0"/>
                </a:solidFill>
                <a:latin typeface="Arial" panose="020B0604020202020204" pitchFamily="34" charset="0"/>
                <a:cs typeface="Arial" panose="020B0604020202020204" pitchFamily="34" charset="0"/>
              </a:rPr>
              <a:t>A gyakorlati oktatás főbb jellemzői (I/8. tétel)</a:t>
            </a:r>
            <a:endParaRPr lang="hu-HU" sz="2500" b="1" dirty="0">
              <a:solidFill>
                <a:srgbClr val="0070C0"/>
              </a:solidFill>
              <a:latin typeface="Arial" panose="020B0604020202020204" pitchFamily="34" charset="0"/>
              <a:cs typeface="Arial" panose="020B0604020202020204" pitchFamily="34" charset="0"/>
            </a:endParaRPr>
          </a:p>
        </p:txBody>
      </p:sp>
      <p:sp>
        <p:nvSpPr>
          <p:cNvPr id="3" name="Téglalap 2"/>
          <p:cNvSpPr/>
          <p:nvPr/>
        </p:nvSpPr>
        <p:spPr>
          <a:xfrm>
            <a:off x="690069" y="1061573"/>
            <a:ext cx="8109977" cy="369332"/>
          </a:xfrm>
          <a:prstGeom prst="rect">
            <a:avLst/>
          </a:prstGeom>
        </p:spPr>
        <p:txBody>
          <a:bodyPr wrap="none">
            <a:spAutoFit/>
          </a:bodyPr>
          <a:lstStyle/>
          <a:p>
            <a:r>
              <a:rPr lang="hu-HU" dirty="0" smtClean="0">
                <a:solidFill>
                  <a:srgbClr val="0070C0"/>
                </a:solidFill>
                <a:latin typeface="Arial" panose="020B0604020202020204" pitchFamily="34" charset="0"/>
                <a:cs typeface="Arial" panose="020B0604020202020204" pitchFamily="34" charset="0"/>
              </a:rPr>
              <a:t>A </a:t>
            </a:r>
            <a:r>
              <a:rPr lang="hu-HU" dirty="0">
                <a:solidFill>
                  <a:srgbClr val="0070C0"/>
                </a:solidFill>
                <a:latin typeface="Arial" panose="020B0604020202020204" pitchFamily="34" charset="0"/>
                <a:cs typeface="Arial" panose="020B0604020202020204" pitchFamily="34" charset="0"/>
              </a:rPr>
              <a:t>megismerést, elsajátítást kísérő érzelmek együttesét nevezzük </a:t>
            </a:r>
            <a:r>
              <a:rPr lang="hu-HU" b="1" dirty="0">
                <a:solidFill>
                  <a:srgbClr val="0070C0"/>
                </a:solidFill>
                <a:latin typeface="Arial" panose="020B0604020202020204" pitchFamily="34" charset="0"/>
                <a:cs typeface="Arial" panose="020B0604020202020204" pitchFamily="34" charset="0"/>
              </a:rPr>
              <a:t>élménynek.</a:t>
            </a:r>
            <a:r>
              <a:rPr lang="hu-HU" dirty="0">
                <a:solidFill>
                  <a:srgbClr val="0070C0"/>
                </a:solidFill>
                <a:latin typeface="Arial" panose="020B0604020202020204" pitchFamily="34" charset="0"/>
                <a:cs typeface="Arial" panose="020B0604020202020204" pitchFamily="34" charset="0"/>
              </a:rPr>
              <a:t> </a:t>
            </a:r>
          </a:p>
        </p:txBody>
      </p:sp>
      <p:sp>
        <p:nvSpPr>
          <p:cNvPr id="4" name="Téglalap 3"/>
          <p:cNvSpPr/>
          <p:nvPr/>
        </p:nvSpPr>
        <p:spPr>
          <a:xfrm>
            <a:off x="663676" y="1787464"/>
            <a:ext cx="7860892" cy="646331"/>
          </a:xfrm>
          <a:prstGeom prst="rect">
            <a:avLst/>
          </a:prstGeom>
          <a:ln w="28575">
            <a:solidFill>
              <a:srgbClr val="0070C0"/>
            </a:solidFill>
          </a:ln>
        </p:spPr>
        <p:txBody>
          <a:bodyPr wrap="square">
            <a:spAutoFit/>
          </a:bodyPr>
          <a:lstStyle/>
          <a:p>
            <a:r>
              <a:rPr lang="hu-HU" dirty="0">
                <a:solidFill>
                  <a:srgbClr val="0070C0"/>
                </a:solidFill>
                <a:latin typeface="Times New Roman" panose="02020603050405020304" pitchFamily="18" charset="0"/>
              </a:rPr>
              <a:t>Az élmény alapú oktatás folyamatában a tanuló belső szükségletei találkoznak azokkal a célokkal, amelyet az oktató tűz ki elé. </a:t>
            </a:r>
            <a:r>
              <a:rPr lang="hu-HU" dirty="0" smtClean="0">
                <a:solidFill>
                  <a:srgbClr val="0070C0"/>
                </a:solidFill>
                <a:latin typeface="Times New Roman" panose="02020603050405020304" pitchFamily="18" charset="0"/>
              </a:rPr>
              <a:t>(értékelésen és dicséreten alapszik</a:t>
            </a:r>
            <a:r>
              <a:rPr lang="hu-HU" dirty="0" smtClean="0">
                <a:solidFill>
                  <a:srgbClr val="000000"/>
                </a:solidFill>
                <a:latin typeface="Times New Roman" panose="02020603050405020304" pitchFamily="18" charset="0"/>
              </a:rPr>
              <a:t>)</a:t>
            </a:r>
            <a:endParaRPr lang="hu-HU" dirty="0"/>
          </a:p>
        </p:txBody>
      </p:sp>
      <p:sp>
        <p:nvSpPr>
          <p:cNvPr id="5" name="Téglalap 4"/>
          <p:cNvSpPr/>
          <p:nvPr/>
        </p:nvSpPr>
        <p:spPr>
          <a:xfrm>
            <a:off x="1755058" y="2681352"/>
            <a:ext cx="5678129" cy="646331"/>
          </a:xfrm>
          <a:prstGeom prst="rect">
            <a:avLst/>
          </a:prstGeom>
          <a:ln w="28575">
            <a:solidFill>
              <a:srgbClr val="C00000"/>
            </a:solidFill>
          </a:ln>
        </p:spPr>
        <p:txBody>
          <a:bodyPr wrap="square">
            <a:spAutoFit/>
          </a:bodyPr>
          <a:lstStyle/>
          <a:p>
            <a:r>
              <a:rPr lang="hu-HU" dirty="0">
                <a:solidFill>
                  <a:srgbClr val="FF0000"/>
                </a:solidFill>
                <a:latin typeface="Times New Roman" panose="02020603050405020304" pitchFamily="18" charset="0"/>
              </a:rPr>
              <a:t>Ha a célok nem </a:t>
            </a:r>
            <a:r>
              <a:rPr lang="hu-HU" dirty="0" smtClean="0">
                <a:solidFill>
                  <a:srgbClr val="FF0000"/>
                </a:solidFill>
                <a:latin typeface="Times New Roman" panose="02020603050405020304" pitchFamily="18" charset="0"/>
              </a:rPr>
              <a:t>megfelelőek, akkor:</a:t>
            </a:r>
          </a:p>
          <a:p>
            <a:r>
              <a:rPr lang="hu-HU" dirty="0">
                <a:solidFill>
                  <a:srgbClr val="FF0000"/>
                </a:solidFill>
                <a:latin typeface="Times New Roman" panose="02020603050405020304" pitchFamily="18" charset="0"/>
              </a:rPr>
              <a:t> </a:t>
            </a:r>
            <a:r>
              <a:rPr lang="hu-HU" dirty="0" smtClean="0">
                <a:solidFill>
                  <a:srgbClr val="FF0000"/>
                </a:solidFill>
                <a:latin typeface="Times New Roman" panose="02020603050405020304" pitchFamily="18" charset="0"/>
              </a:rPr>
              <a:t>   - tekintélyelvű megoldás (utasítás- ellenőrzés- büntetés</a:t>
            </a:r>
            <a:r>
              <a:rPr lang="hu-HU" dirty="0" smtClean="0">
                <a:solidFill>
                  <a:srgbClr val="000000"/>
                </a:solidFill>
                <a:latin typeface="Times New Roman" panose="02020603050405020304" pitchFamily="18" charset="0"/>
              </a:rPr>
              <a:t>) </a:t>
            </a:r>
          </a:p>
        </p:txBody>
      </p:sp>
      <p:sp>
        <p:nvSpPr>
          <p:cNvPr id="6" name="Téglalap 5"/>
          <p:cNvSpPr/>
          <p:nvPr/>
        </p:nvSpPr>
        <p:spPr>
          <a:xfrm>
            <a:off x="1740310" y="3695771"/>
            <a:ext cx="5029200" cy="646331"/>
          </a:xfrm>
          <a:prstGeom prst="rect">
            <a:avLst/>
          </a:prstGeom>
          <a:ln w="28575">
            <a:solidFill>
              <a:srgbClr val="C00000"/>
            </a:solidFill>
          </a:ln>
        </p:spPr>
        <p:txBody>
          <a:bodyPr wrap="square">
            <a:spAutoFit/>
          </a:bodyPr>
          <a:lstStyle/>
          <a:p>
            <a:r>
              <a:rPr lang="hu-HU" dirty="0">
                <a:solidFill>
                  <a:srgbClr val="FF0000"/>
                </a:solidFill>
                <a:latin typeface="Times New Roman" panose="02020603050405020304" pitchFamily="18" charset="0"/>
              </a:rPr>
              <a:t>Ha a cél idegen a tanuló számára, </a:t>
            </a:r>
            <a:r>
              <a:rPr lang="hu-HU" dirty="0" smtClean="0">
                <a:solidFill>
                  <a:srgbClr val="FF0000"/>
                </a:solidFill>
                <a:latin typeface="Times New Roman" panose="02020603050405020304" pitchFamily="18" charset="0"/>
              </a:rPr>
              <a:t>akkor: </a:t>
            </a:r>
          </a:p>
          <a:p>
            <a:r>
              <a:rPr lang="hu-HU" dirty="0">
                <a:solidFill>
                  <a:srgbClr val="FF0000"/>
                </a:solidFill>
                <a:latin typeface="Times New Roman" panose="02020603050405020304" pitchFamily="18" charset="0"/>
              </a:rPr>
              <a:t> </a:t>
            </a:r>
            <a:r>
              <a:rPr lang="hu-HU" dirty="0" smtClean="0">
                <a:solidFill>
                  <a:srgbClr val="FF0000"/>
                </a:solidFill>
                <a:latin typeface="Times New Roman" panose="02020603050405020304" pitchFamily="18" charset="0"/>
              </a:rPr>
              <a:t>   - állandóan </a:t>
            </a:r>
            <a:r>
              <a:rPr lang="hu-HU" dirty="0">
                <a:solidFill>
                  <a:srgbClr val="FF0000"/>
                </a:solidFill>
                <a:latin typeface="Times New Roman" panose="02020603050405020304" pitchFamily="18" charset="0"/>
              </a:rPr>
              <a:t>„korlátok” közé szorítva érzi magát, </a:t>
            </a:r>
            <a:endParaRPr lang="hu-HU" dirty="0">
              <a:solidFill>
                <a:srgbClr val="FF0000"/>
              </a:solidFill>
            </a:endParaRPr>
          </a:p>
        </p:txBody>
      </p:sp>
      <p:sp>
        <p:nvSpPr>
          <p:cNvPr id="7" name="Kanyar felfelé 6"/>
          <p:cNvSpPr/>
          <p:nvPr/>
        </p:nvSpPr>
        <p:spPr>
          <a:xfrm rot="5400000">
            <a:off x="1194618" y="2551471"/>
            <a:ext cx="265470" cy="707921"/>
          </a:xfrm>
          <a:prstGeom prst="bentUp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hu-HU"/>
          </a:p>
        </p:txBody>
      </p:sp>
      <p:sp>
        <p:nvSpPr>
          <p:cNvPr id="8" name="Kanyar felfelé 7"/>
          <p:cNvSpPr/>
          <p:nvPr/>
        </p:nvSpPr>
        <p:spPr>
          <a:xfrm rot="5400000">
            <a:off x="1184786" y="3574028"/>
            <a:ext cx="265470" cy="707921"/>
          </a:xfrm>
          <a:prstGeom prst="bentUp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hu-HU"/>
          </a:p>
        </p:txBody>
      </p:sp>
      <p:sp>
        <p:nvSpPr>
          <p:cNvPr id="9" name="Téglalap 8"/>
          <p:cNvSpPr/>
          <p:nvPr/>
        </p:nvSpPr>
        <p:spPr>
          <a:xfrm>
            <a:off x="1696063" y="5670187"/>
            <a:ext cx="7108724" cy="646331"/>
          </a:xfrm>
          <a:prstGeom prst="rect">
            <a:avLst/>
          </a:prstGeom>
          <a:ln w="28575">
            <a:solidFill>
              <a:srgbClr val="0070C0"/>
            </a:solidFill>
          </a:ln>
        </p:spPr>
        <p:txBody>
          <a:bodyPr wrap="square">
            <a:spAutoFit/>
          </a:bodyPr>
          <a:lstStyle/>
          <a:p>
            <a:r>
              <a:rPr lang="hu-HU" dirty="0" smtClean="0">
                <a:solidFill>
                  <a:srgbClr val="0070C0"/>
                </a:solidFill>
                <a:latin typeface="Times New Roman" panose="02020603050405020304" pitchFamily="18" charset="0"/>
              </a:rPr>
              <a:t>A </a:t>
            </a:r>
            <a:r>
              <a:rPr lang="hu-HU" dirty="0">
                <a:solidFill>
                  <a:srgbClr val="0070C0"/>
                </a:solidFill>
                <a:latin typeface="Times New Roman" panose="02020603050405020304" pitchFamily="18" charset="0"/>
              </a:rPr>
              <a:t>hangsúly a műveletek, </a:t>
            </a:r>
            <a:r>
              <a:rPr lang="hu-HU" dirty="0" smtClean="0">
                <a:solidFill>
                  <a:srgbClr val="0070C0"/>
                </a:solidFill>
                <a:latin typeface="Times New Roman" panose="02020603050405020304" pitchFamily="18" charset="0"/>
              </a:rPr>
              <a:t>a tananyag </a:t>
            </a:r>
            <a:r>
              <a:rPr lang="hu-HU" dirty="0">
                <a:solidFill>
                  <a:srgbClr val="0070C0"/>
                </a:solidFill>
                <a:latin typeface="Times New Roman" panose="02020603050405020304" pitchFamily="18" charset="0"/>
              </a:rPr>
              <a:t>biztos kezelésén van, amely lehetővé teszi, hogy a tanuló különböző szituációkban önállóan használja fel azokat. </a:t>
            </a:r>
            <a:endParaRPr lang="hu-HU" dirty="0">
              <a:solidFill>
                <a:srgbClr val="0070C0"/>
              </a:solidFill>
            </a:endParaRPr>
          </a:p>
        </p:txBody>
      </p:sp>
      <p:sp>
        <p:nvSpPr>
          <p:cNvPr id="10" name="Téglalap 9"/>
          <p:cNvSpPr/>
          <p:nvPr/>
        </p:nvSpPr>
        <p:spPr>
          <a:xfrm>
            <a:off x="634181" y="4519136"/>
            <a:ext cx="8170606" cy="923330"/>
          </a:xfrm>
          <a:prstGeom prst="rect">
            <a:avLst/>
          </a:prstGeom>
          <a:ln w="28575">
            <a:solidFill>
              <a:srgbClr val="0070C0"/>
            </a:solidFill>
          </a:ln>
        </p:spPr>
        <p:txBody>
          <a:bodyPr wrap="square">
            <a:spAutoFit/>
          </a:bodyPr>
          <a:lstStyle/>
          <a:p>
            <a:r>
              <a:rPr lang="hu-HU" dirty="0">
                <a:solidFill>
                  <a:srgbClr val="0070C0"/>
                </a:solidFill>
                <a:latin typeface="Times New Roman" panose="02020603050405020304" pitchFamily="18" charset="0"/>
              </a:rPr>
              <a:t>Fontos, hogy a gyakorlatban történő feladatmegoldáshoz szükséges az ismeret értelmes és aktív felfogása és gondolati feldolgozása. (az összefüggések emlékezetbe vésése is)</a:t>
            </a:r>
          </a:p>
        </p:txBody>
      </p:sp>
      <p:sp>
        <p:nvSpPr>
          <p:cNvPr id="11" name="Kanyar felfelé 10"/>
          <p:cNvSpPr/>
          <p:nvPr/>
        </p:nvSpPr>
        <p:spPr>
          <a:xfrm rot="5400000">
            <a:off x="1160206" y="5525734"/>
            <a:ext cx="265470" cy="707921"/>
          </a:xfrm>
          <a:prstGeom prst="bentUpArrow">
            <a:avLst/>
          </a:prstGeom>
          <a:solidFill>
            <a:srgbClr val="0070C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hu-HU"/>
          </a:p>
        </p:txBody>
      </p:sp>
      <p:sp>
        <p:nvSpPr>
          <p:cNvPr id="12" name="Jobbra nyíl 11"/>
          <p:cNvSpPr/>
          <p:nvPr/>
        </p:nvSpPr>
        <p:spPr>
          <a:xfrm rot="5400000">
            <a:off x="-280219" y="3355258"/>
            <a:ext cx="1998408" cy="213851"/>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hu-HU"/>
          </a:p>
        </p:txBody>
      </p:sp>
    </p:spTree>
    <p:extLst>
      <p:ext uri="{BB962C8B-B14F-4D97-AF65-F5344CB8AC3E}">
        <p14:creationId xmlns:p14="http://schemas.microsoft.com/office/powerpoint/2010/main" val="3534388828"/>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ím 1"/>
          <p:cNvSpPr>
            <a:spLocks noGrp="1"/>
          </p:cNvSpPr>
          <p:nvPr>
            <p:ph type="title"/>
          </p:nvPr>
        </p:nvSpPr>
        <p:spPr>
          <a:xfrm>
            <a:off x="628650" y="365126"/>
            <a:ext cx="7886700" cy="416539"/>
          </a:xfrm>
        </p:spPr>
        <p:txBody>
          <a:bodyPr>
            <a:normAutofit fontScale="90000"/>
          </a:bodyPr>
          <a:lstStyle/>
          <a:p>
            <a:pPr algn="ctr"/>
            <a:r>
              <a:rPr lang="hu-HU" sz="2500" b="1" i="1" dirty="0" smtClean="0">
                <a:solidFill>
                  <a:srgbClr val="0070C0"/>
                </a:solidFill>
                <a:latin typeface="Arial" panose="020B0604020202020204" pitchFamily="34" charset="0"/>
                <a:cs typeface="Arial" panose="020B0604020202020204" pitchFamily="34" charset="0"/>
              </a:rPr>
              <a:t>A gyakorlati oktatás folyamatának tervezése</a:t>
            </a:r>
            <a:endParaRPr lang="hu-HU" sz="2500" b="1" i="1" dirty="0">
              <a:solidFill>
                <a:srgbClr val="0070C0"/>
              </a:solidFill>
              <a:latin typeface="Arial" panose="020B0604020202020204" pitchFamily="34" charset="0"/>
              <a:cs typeface="Arial" panose="020B0604020202020204" pitchFamily="34" charset="0"/>
            </a:endParaRPr>
          </a:p>
        </p:txBody>
      </p:sp>
      <p:sp>
        <p:nvSpPr>
          <p:cNvPr id="4" name="Téglalap 3"/>
          <p:cNvSpPr/>
          <p:nvPr/>
        </p:nvSpPr>
        <p:spPr>
          <a:xfrm>
            <a:off x="427703" y="956469"/>
            <a:ext cx="8495071" cy="923330"/>
          </a:xfrm>
          <a:prstGeom prst="rect">
            <a:avLst/>
          </a:prstGeom>
          <a:ln w="28575">
            <a:solidFill>
              <a:srgbClr val="0070C0"/>
            </a:solidFill>
          </a:ln>
        </p:spPr>
        <p:txBody>
          <a:bodyPr wrap="square">
            <a:spAutoFit/>
          </a:bodyPr>
          <a:lstStyle/>
          <a:p>
            <a:r>
              <a:rPr lang="hu-HU" dirty="0" smtClean="0">
                <a:solidFill>
                  <a:srgbClr val="0070C0"/>
                </a:solidFill>
                <a:latin typeface="Arial" panose="020B0604020202020204" pitchFamily="34" charset="0"/>
                <a:cs typeface="Arial" panose="020B0604020202020204" pitchFamily="34" charset="0"/>
              </a:rPr>
              <a:t>„A </a:t>
            </a:r>
            <a:r>
              <a:rPr lang="hu-HU" dirty="0">
                <a:solidFill>
                  <a:srgbClr val="0070C0"/>
                </a:solidFill>
                <a:latin typeface="Arial" panose="020B0604020202020204" pitchFamily="34" charset="0"/>
                <a:cs typeface="Arial" panose="020B0604020202020204" pitchFamily="34" charset="0"/>
              </a:rPr>
              <a:t>munka olyan tevékenység, amely társadalmilag hasznos termék </a:t>
            </a:r>
            <a:r>
              <a:rPr lang="hu-HU" dirty="0" smtClean="0">
                <a:solidFill>
                  <a:srgbClr val="0070C0"/>
                </a:solidFill>
                <a:latin typeface="Arial" panose="020B0604020202020204" pitchFamily="34" charset="0"/>
                <a:cs typeface="Arial" panose="020B0604020202020204" pitchFamily="34" charset="0"/>
              </a:rPr>
              <a:t>előállítására irányul,… </a:t>
            </a:r>
            <a:r>
              <a:rPr lang="hu-HU" dirty="0">
                <a:solidFill>
                  <a:srgbClr val="0070C0"/>
                </a:solidFill>
                <a:latin typeface="Arial" panose="020B0604020202020204" pitchFamily="34" charset="0"/>
                <a:cs typeface="Arial" panose="020B0604020202020204" pitchFamily="34" charset="0"/>
              </a:rPr>
              <a:t>megköveteli </a:t>
            </a:r>
            <a:r>
              <a:rPr lang="hu-HU" u="sng" dirty="0">
                <a:solidFill>
                  <a:srgbClr val="0070C0"/>
                </a:solidFill>
                <a:latin typeface="Arial" panose="020B0604020202020204" pitchFamily="34" charset="0"/>
                <a:cs typeface="Arial" panose="020B0604020202020204" pitchFamily="34" charset="0"/>
              </a:rPr>
              <a:t>a kivitelezés megtervezését </a:t>
            </a:r>
            <a:r>
              <a:rPr lang="hu-HU" dirty="0">
                <a:solidFill>
                  <a:srgbClr val="0070C0"/>
                </a:solidFill>
                <a:latin typeface="Arial" panose="020B0604020202020204" pitchFamily="34" charset="0"/>
                <a:cs typeface="Arial" panose="020B0604020202020204" pitchFamily="34" charset="0"/>
              </a:rPr>
              <a:t>és </a:t>
            </a:r>
            <a:r>
              <a:rPr lang="hu-HU" u="sng" dirty="0">
                <a:solidFill>
                  <a:srgbClr val="0070C0"/>
                </a:solidFill>
                <a:latin typeface="Arial" panose="020B0604020202020204" pitchFamily="34" charset="0"/>
                <a:cs typeface="Arial" panose="020B0604020202020204" pitchFamily="34" charset="0"/>
              </a:rPr>
              <a:t>ellenőrzését</a:t>
            </a:r>
            <a:r>
              <a:rPr lang="hu-HU" dirty="0">
                <a:solidFill>
                  <a:srgbClr val="0070C0"/>
                </a:solidFill>
                <a:latin typeface="Arial" panose="020B0604020202020204" pitchFamily="34" charset="0"/>
                <a:cs typeface="Arial" panose="020B0604020202020204" pitchFamily="34" charset="0"/>
              </a:rPr>
              <a:t>, meghatározott </a:t>
            </a:r>
            <a:r>
              <a:rPr lang="hu-HU" u="sng" dirty="0">
                <a:solidFill>
                  <a:srgbClr val="0070C0"/>
                </a:solidFill>
                <a:latin typeface="Arial" panose="020B0604020202020204" pitchFamily="34" charset="0"/>
                <a:cs typeface="Arial" panose="020B0604020202020204" pitchFamily="34" charset="0"/>
              </a:rPr>
              <a:t>kötelmeket</a:t>
            </a:r>
            <a:r>
              <a:rPr lang="hu-HU" dirty="0">
                <a:solidFill>
                  <a:srgbClr val="0070C0"/>
                </a:solidFill>
                <a:latin typeface="Arial" panose="020B0604020202020204" pitchFamily="34" charset="0"/>
                <a:cs typeface="Arial" panose="020B0604020202020204" pitchFamily="34" charset="0"/>
              </a:rPr>
              <a:t> foglal magába </a:t>
            </a:r>
            <a:r>
              <a:rPr lang="hu-HU" u="sng" dirty="0">
                <a:solidFill>
                  <a:srgbClr val="0070C0"/>
                </a:solidFill>
                <a:latin typeface="Arial" panose="020B0604020202020204" pitchFamily="34" charset="0"/>
                <a:cs typeface="Arial" panose="020B0604020202020204" pitchFamily="34" charset="0"/>
              </a:rPr>
              <a:t>és belső fegyelmet követel </a:t>
            </a:r>
            <a:r>
              <a:rPr lang="hu-HU" dirty="0">
                <a:solidFill>
                  <a:srgbClr val="0070C0"/>
                </a:solidFill>
                <a:latin typeface="Arial" panose="020B0604020202020204" pitchFamily="34" charset="0"/>
                <a:cs typeface="Arial" panose="020B0604020202020204" pitchFamily="34" charset="0"/>
              </a:rPr>
              <a:t>meg.” </a:t>
            </a:r>
            <a:r>
              <a:rPr lang="hu-HU" sz="1200" dirty="0" smtClean="0">
                <a:solidFill>
                  <a:srgbClr val="0070C0"/>
                </a:solidFill>
                <a:latin typeface="Arial" panose="020B0604020202020204" pitchFamily="34" charset="0"/>
                <a:cs typeface="Arial" panose="020B0604020202020204" pitchFamily="34" charset="0"/>
              </a:rPr>
              <a:t>/Rubinstein/</a:t>
            </a:r>
            <a:endParaRPr lang="hu-HU" sz="1200" dirty="0">
              <a:solidFill>
                <a:srgbClr val="0070C0"/>
              </a:solidFill>
              <a:latin typeface="Arial" panose="020B0604020202020204" pitchFamily="34" charset="0"/>
              <a:cs typeface="Arial" panose="020B0604020202020204" pitchFamily="34" charset="0"/>
            </a:endParaRPr>
          </a:p>
        </p:txBody>
      </p:sp>
      <p:pic>
        <p:nvPicPr>
          <p:cNvPr id="5" name="Kép 4"/>
          <p:cNvPicPr>
            <a:picLocks noChangeAspect="1"/>
          </p:cNvPicPr>
          <p:nvPr/>
        </p:nvPicPr>
        <p:blipFill>
          <a:blip r:embed="rId2"/>
          <a:stretch>
            <a:fillRect/>
          </a:stretch>
        </p:blipFill>
        <p:spPr>
          <a:xfrm>
            <a:off x="954037" y="2653173"/>
            <a:ext cx="7029450" cy="3409950"/>
          </a:xfrm>
          <a:prstGeom prst="rect">
            <a:avLst/>
          </a:prstGeom>
        </p:spPr>
      </p:pic>
    </p:spTree>
    <p:extLst>
      <p:ext uri="{BB962C8B-B14F-4D97-AF65-F5344CB8AC3E}">
        <p14:creationId xmlns:p14="http://schemas.microsoft.com/office/powerpoint/2010/main" val="357743509"/>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p:cNvSpPr>
            <a:spLocks noGrp="1"/>
          </p:cNvSpPr>
          <p:nvPr>
            <p:ph type="title"/>
          </p:nvPr>
        </p:nvSpPr>
        <p:spPr>
          <a:xfrm>
            <a:off x="434567" y="202164"/>
            <a:ext cx="8474043" cy="888486"/>
          </a:xfrm>
        </p:spPr>
        <p:txBody>
          <a:bodyPr>
            <a:noAutofit/>
          </a:bodyPr>
          <a:lstStyle/>
          <a:p>
            <a:pPr algn="ctr"/>
            <a:r>
              <a:rPr lang="hu-HU" sz="1800" b="1" dirty="0" smtClean="0">
                <a:solidFill>
                  <a:srgbClr val="C00000"/>
                </a:solidFill>
                <a:latin typeface="Arial" panose="020B0604020202020204" pitchFamily="34" charset="0"/>
                <a:cs typeface="Arial" panose="020B0604020202020204" pitchFamily="34" charset="0"/>
              </a:rPr>
              <a:t>II. A SZAKMAI GYAKORLAT PEDAGÓGIAI FOLYAMATÁNAK JELLEMZŐI </a:t>
            </a:r>
            <a:r>
              <a:rPr lang="hu-HU" sz="1800" b="1" dirty="0" smtClean="0">
                <a:solidFill>
                  <a:srgbClr val="0070C0"/>
                </a:solidFill>
                <a:latin typeface="Arial" panose="020B0604020202020204" pitchFamily="34" charset="0"/>
                <a:cs typeface="Arial" panose="020B0604020202020204" pitchFamily="34" charset="0"/>
              </a:rPr>
              <a:t/>
            </a:r>
            <a:br>
              <a:rPr lang="hu-HU" sz="1800" b="1" dirty="0" smtClean="0">
                <a:solidFill>
                  <a:srgbClr val="0070C0"/>
                </a:solidFill>
                <a:latin typeface="Arial" panose="020B0604020202020204" pitchFamily="34" charset="0"/>
                <a:cs typeface="Arial" panose="020B0604020202020204" pitchFamily="34" charset="0"/>
              </a:rPr>
            </a:br>
            <a:r>
              <a:rPr lang="hu-HU" sz="1800" i="1" dirty="0" smtClean="0">
                <a:solidFill>
                  <a:srgbClr val="0070C0"/>
                </a:solidFill>
                <a:latin typeface="Arial" panose="020B0604020202020204" pitchFamily="34" charset="0"/>
                <a:cs typeface="Arial" panose="020B0604020202020204" pitchFamily="34" charset="0"/>
              </a:rPr>
              <a:t> A szakképzés </a:t>
            </a:r>
            <a:r>
              <a:rPr lang="hu-HU" sz="1800" i="1" dirty="0">
                <a:solidFill>
                  <a:srgbClr val="0070C0"/>
                </a:solidFill>
                <a:latin typeface="Arial" panose="020B0604020202020204" pitchFamily="34" charset="0"/>
                <a:cs typeface="Arial" panose="020B0604020202020204" pitchFamily="34" charset="0"/>
              </a:rPr>
              <a:t>pedagógiájának alapvető sajátosságai </a:t>
            </a:r>
            <a:r>
              <a:rPr lang="hu-HU" sz="1800" dirty="0" smtClean="0">
                <a:solidFill>
                  <a:srgbClr val="0070C0"/>
                </a:solidFill>
                <a:latin typeface="Arial" panose="020B0604020202020204" pitchFamily="34" charset="0"/>
                <a:cs typeface="Arial" panose="020B0604020202020204" pitchFamily="34" charset="0"/>
              </a:rPr>
              <a:t>(II/1. tétel)</a:t>
            </a:r>
            <a:endParaRPr lang="hu-HU" sz="2500" dirty="0">
              <a:solidFill>
                <a:srgbClr val="0070C0"/>
              </a:solidFill>
              <a:latin typeface="Arial" panose="020B0604020202020204" pitchFamily="34" charset="0"/>
              <a:cs typeface="Arial" panose="020B0604020202020204" pitchFamily="34" charset="0"/>
            </a:endParaRPr>
          </a:p>
        </p:txBody>
      </p:sp>
      <p:sp>
        <p:nvSpPr>
          <p:cNvPr id="3" name="Téglalap 2"/>
          <p:cNvSpPr/>
          <p:nvPr/>
        </p:nvSpPr>
        <p:spPr>
          <a:xfrm>
            <a:off x="471948" y="1315966"/>
            <a:ext cx="7728155" cy="685059"/>
          </a:xfrm>
          <a:prstGeom prst="rect">
            <a:avLst/>
          </a:prstGeom>
          <a:ln w="28575">
            <a:solidFill>
              <a:srgbClr val="0070C0"/>
            </a:solidFill>
          </a:ln>
        </p:spPr>
        <p:txBody>
          <a:bodyPr wrap="square">
            <a:spAutoFit/>
          </a:bodyPr>
          <a:lstStyle/>
          <a:p>
            <a:pPr>
              <a:lnSpc>
                <a:spcPct val="107000"/>
              </a:lnSpc>
              <a:spcAft>
                <a:spcPts val="800"/>
              </a:spcAft>
            </a:pPr>
            <a:r>
              <a:rPr lang="hu-HU" dirty="0">
                <a:solidFill>
                  <a:srgbClr val="0070C0"/>
                </a:solidFill>
                <a:latin typeface="Arial" panose="020B0604020202020204" pitchFamily="34" charset="0"/>
                <a:ea typeface="Calibri" panose="020F0502020204030204" pitchFamily="34" charset="0"/>
                <a:cs typeface="Arial" panose="020B0604020202020204" pitchFamily="34" charset="0"/>
              </a:rPr>
              <a:t>A nevelés céltudatos és tervszerű tanári tevékenység, melynek eredményeképpen személyiségváltozás történik az egyénben. </a:t>
            </a:r>
            <a:endParaRPr lang="hu-HU" sz="1600" dirty="0">
              <a:solidFill>
                <a:srgbClr val="0070C0"/>
              </a:solidFill>
              <a:latin typeface="Arial" panose="020B0604020202020204" pitchFamily="34" charset="0"/>
              <a:ea typeface="Calibri" panose="020F0502020204030204" pitchFamily="34" charset="0"/>
              <a:cs typeface="Arial" panose="020B0604020202020204" pitchFamily="34" charset="0"/>
            </a:endParaRPr>
          </a:p>
        </p:txBody>
      </p:sp>
      <p:sp>
        <p:nvSpPr>
          <p:cNvPr id="4" name="Téglalap 3"/>
          <p:cNvSpPr/>
          <p:nvPr/>
        </p:nvSpPr>
        <p:spPr>
          <a:xfrm>
            <a:off x="471948" y="2256417"/>
            <a:ext cx="7713407" cy="2269467"/>
          </a:xfrm>
          <a:prstGeom prst="rect">
            <a:avLst/>
          </a:prstGeom>
          <a:ln w="28575">
            <a:solidFill>
              <a:srgbClr val="0070C0"/>
            </a:solidFill>
          </a:ln>
        </p:spPr>
        <p:txBody>
          <a:bodyPr wrap="square">
            <a:spAutoFit/>
          </a:bodyPr>
          <a:lstStyle/>
          <a:p>
            <a:pPr>
              <a:lnSpc>
                <a:spcPct val="107000"/>
              </a:lnSpc>
              <a:spcAft>
                <a:spcPts val="800"/>
              </a:spcAft>
            </a:pPr>
            <a:r>
              <a:rPr lang="hu-HU" dirty="0">
                <a:solidFill>
                  <a:srgbClr val="0070C0"/>
                </a:solidFill>
                <a:latin typeface="Arial" panose="020B0604020202020204" pitchFamily="34" charset="0"/>
                <a:ea typeface="Calibri" panose="020F0502020204030204" pitchFamily="34" charset="0"/>
                <a:cs typeface="Arial" panose="020B0604020202020204" pitchFamily="34" charset="0"/>
              </a:rPr>
              <a:t>A nevelési folyamatban </a:t>
            </a:r>
            <a:r>
              <a:rPr lang="hu-HU" b="1" dirty="0">
                <a:solidFill>
                  <a:srgbClr val="0070C0"/>
                </a:solidFill>
                <a:latin typeface="Arial" panose="020B0604020202020204" pitchFamily="34" charset="0"/>
                <a:ea typeface="Calibri" panose="020F0502020204030204" pitchFamily="34" charset="0"/>
                <a:cs typeface="Arial" panose="020B0604020202020204" pitchFamily="34" charset="0"/>
              </a:rPr>
              <a:t>értékátadás</a:t>
            </a:r>
            <a:r>
              <a:rPr lang="hu-HU" dirty="0">
                <a:solidFill>
                  <a:srgbClr val="0070C0"/>
                </a:solidFill>
                <a:latin typeface="Arial" panose="020B0604020202020204" pitchFamily="34" charset="0"/>
                <a:ea typeface="Calibri" panose="020F0502020204030204" pitchFamily="34" charset="0"/>
                <a:cs typeface="Arial" panose="020B0604020202020204" pitchFamily="34" charset="0"/>
              </a:rPr>
              <a:t> történik, - ezért fontos feladat a </a:t>
            </a:r>
            <a:r>
              <a:rPr lang="hu-HU" b="1" i="1" dirty="0">
                <a:solidFill>
                  <a:srgbClr val="0070C0"/>
                </a:solidFill>
                <a:latin typeface="Arial" panose="020B0604020202020204" pitchFamily="34" charset="0"/>
                <a:ea typeface="Calibri" panose="020F0502020204030204" pitchFamily="34" charset="0"/>
                <a:cs typeface="Arial" panose="020B0604020202020204" pitchFamily="34" charset="0"/>
              </a:rPr>
              <a:t>munkakultúra </a:t>
            </a:r>
            <a:r>
              <a:rPr lang="hu-HU" dirty="0">
                <a:solidFill>
                  <a:srgbClr val="0070C0"/>
                </a:solidFill>
                <a:latin typeface="Arial" panose="020B0604020202020204" pitchFamily="34" charset="0"/>
                <a:ea typeface="Calibri" panose="020F0502020204030204" pitchFamily="34" charset="0"/>
                <a:cs typeface="Arial" panose="020B0604020202020204" pitchFamily="34" charset="0"/>
              </a:rPr>
              <a:t>kialakítása:</a:t>
            </a:r>
          </a:p>
          <a:p>
            <a:pPr marL="342900" lvl="0" indent="-342900">
              <a:lnSpc>
                <a:spcPct val="107000"/>
              </a:lnSpc>
              <a:spcAft>
                <a:spcPts val="0"/>
              </a:spcAft>
              <a:buFont typeface="Wingdings" panose="05000000000000000000" pitchFamily="2" charset="2"/>
              <a:buChar char="Ø"/>
            </a:pPr>
            <a:r>
              <a:rPr lang="hu-HU" dirty="0">
                <a:solidFill>
                  <a:srgbClr val="0070C0"/>
                </a:solidFill>
                <a:latin typeface="Arial" panose="020B0604020202020204" pitchFamily="34" charset="0"/>
                <a:ea typeface="Calibri" panose="020F0502020204030204" pitchFamily="34" charset="0"/>
                <a:cs typeface="Arial" panose="020B0604020202020204" pitchFamily="34" charset="0"/>
              </a:rPr>
              <a:t>konkrét </a:t>
            </a:r>
            <a:r>
              <a:rPr lang="hu-HU" b="1" dirty="0">
                <a:solidFill>
                  <a:srgbClr val="0070C0"/>
                </a:solidFill>
                <a:latin typeface="Arial" panose="020B0604020202020204" pitchFamily="34" charset="0"/>
                <a:ea typeface="Calibri" panose="020F0502020204030204" pitchFamily="34" charset="0"/>
                <a:cs typeface="Arial" panose="020B0604020202020204" pitchFamily="34" charset="0"/>
              </a:rPr>
              <a:t>szakmai feladatok </a:t>
            </a:r>
            <a:r>
              <a:rPr lang="hu-HU" dirty="0">
                <a:solidFill>
                  <a:srgbClr val="0070C0"/>
                </a:solidFill>
                <a:latin typeface="Arial" panose="020B0604020202020204" pitchFamily="34" charset="0"/>
                <a:ea typeface="Calibri" panose="020F0502020204030204" pitchFamily="34" charset="0"/>
                <a:cs typeface="Arial" panose="020B0604020202020204" pitchFamily="34" charset="0"/>
              </a:rPr>
              <a:t>megoldásának </a:t>
            </a:r>
            <a:r>
              <a:rPr lang="hu-HU" b="1" dirty="0">
                <a:solidFill>
                  <a:srgbClr val="0070C0"/>
                </a:solidFill>
                <a:latin typeface="Arial" panose="020B0604020202020204" pitchFamily="34" charset="0"/>
                <a:ea typeface="Calibri" panose="020F0502020204030204" pitchFamily="34" charset="0"/>
                <a:cs typeface="Arial" panose="020B0604020202020204" pitchFamily="34" charset="0"/>
              </a:rPr>
              <a:t>begyakoroltatása</a:t>
            </a:r>
            <a:r>
              <a:rPr lang="hu-HU" dirty="0">
                <a:solidFill>
                  <a:srgbClr val="0070C0"/>
                </a:solidFill>
                <a:latin typeface="Arial" panose="020B0604020202020204" pitchFamily="34" charset="0"/>
                <a:ea typeface="Calibri" panose="020F0502020204030204" pitchFamily="34" charset="0"/>
                <a:cs typeface="Arial" panose="020B0604020202020204" pitchFamily="34" charset="0"/>
              </a:rPr>
              <a:t>,</a:t>
            </a:r>
          </a:p>
          <a:p>
            <a:pPr marL="342900" lvl="0" indent="-342900">
              <a:lnSpc>
                <a:spcPct val="107000"/>
              </a:lnSpc>
              <a:spcAft>
                <a:spcPts val="0"/>
              </a:spcAft>
              <a:buFont typeface="Wingdings" panose="05000000000000000000" pitchFamily="2" charset="2"/>
              <a:buChar char="Ø"/>
            </a:pPr>
            <a:r>
              <a:rPr lang="hu-HU" b="1" dirty="0">
                <a:solidFill>
                  <a:srgbClr val="0070C0"/>
                </a:solidFill>
                <a:latin typeface="Arial" panose="020B0604020202020204" pitchFamily="34" charset="0"/>
                <a:ea typeface="Calibri" panose="020F0502020204030204" pitchFamily="34" charset="0"/>
                <a:cs typeface="Arial" panose="020B0604020202020204" pitchFamily="34" charset="0"/>
              </a:rPr>
              <a:t>az önálló tanulás az önképzés </a:t>
            </a:r>
            <a:r>
              <a:rPr lang="hu-HU" dirty="0">
                <a:solidFill>
                  <a:srgbClr val="0070C0"/>
                </a:solidFill>
                <a:latin typeface="Arial" panose="020B0604020202020204" pitchFamily="34" charset="0"/>
                <a:ea typeface="Calibri" panose="020F0502020204030204" pitchFamily="34" charset="0"/>
                <a:cs typeface="Arial" panose="020B0604020202020204" pitchFamily="34" charset="0"/>
              </a:rPr>
              <a:t>jelentőségének felismertetése,</a:t>
            </a:r>
          </a:p>
          <a:p>
            <a:pPr marL="342900" lvl="0" indent="-342900">
              <a:lnSpc>
                <a:spcPct val="107000"/>
              </a:lnSpc>
              <a:spcAft>
                <a:spcPts val="0"/>
              </a:spcAft>
              <a:buFont typeface="Wingdings" panose="05000000000000000000" pitchFamily="2" charset="2"/>
              <a:buChar char="Ø"/>
            </a:pPr>
            <a:r>
              <a:rPr lang="hu-HU" b="1" dirty="0">
                <a:solidFill>
                  <a:srgbClr val="0070C0"/>
                </a:solidFill>
                <a:latin typeface="Arial" panose="020B0604020202020204" pitchFamily="34" charset="0"/>
                <a:ea typeface="Calibri" panose="020F0502020204030204" pitchFamily="34" charset="0"/>
                <a:cs typeface="Arial" panose="020B0604020202020204" pitchFamily="34" charset="0"/>
              </a:rPr>
              <a:t>Az </a:t>
            </a:r>
            <a:r>
              <a:rPr lang="hu-HU" b="1" i="1" dirty="0">
                <a:solidFill>
                  <a:srgbClr val="0070C0"/>
                </a:solidFill>
                <a:latin typeface="Arial" panose="020B0604020202020204" pitchFamily="34" charset="0"/>
                <a:ea typeface="Calibri" panose="020F0502020204030204" pitchFamily="34" charset="0"/>
                <a:cs typeface="Arial" panose="020B0604020202020204" pitchFamily="34" charset="0"/>
              </a:rPr>
              <a:t>élethosszig </a:t>
            </a:r>
            <a:r>
              <a:rPr lang="hu-HU" i="1" dirty="0">
                <a:solidFill>
                  <a:srgbClr val="0070C0"/>
                </a:solidFill>
                <a:latin typeface="Arial" panose="020B0604020202020204" pitchFamily="34" charset="0"/>
                <a:ea typeface="Calibri" panose="020F0502020204030204" pitchFamily="34" charset="0"/>
                <a:cs typeface="Arial" panose="020B0604020202020204" pitchFamily="34" charset="0"/>
              </a:rPr>
              <a:t>tartó tanulás</a:t>
            </a:r>
            <a:endParaRPr lang="hu-HU" dirty="0">
              <a:solidFill>
                <a:srgbClr val="0070C0"/>
              </a:solidFill>
              <a:latin typeface="Arial" panose="020B0604020202020204" pitchFamily="34" charset="0"/>
              <a:ea typeface="Calibri" panose="020F0502020204030204" pitchFamily="34" charset="0"/>
              <a:cs typeface="Arial" panose="020B0604020202020204" pitchFamily="34" charset="0"/>
            </a:endParaRPr>
          </a:p>
          <a:p>
            <a:pPr marL="742950" lvl="1" indent="-285750">
              <a:lnSpc>
                <a:spcPct val="107000"/>
              </a:lnSpc>
              <a:spcAft>
                <a:spcPts val="0"/>
              </a:spcAft>
              <a:buFont typeface="Courier New" panose="02070309020205020404" pitchFamily="49" charset="0"/>
              <a:buChar char="o"/>
            </a:pPr>
            <a:r>
              <a:rPr lang="hu-HU" dirty="0">
                <a:solidFill>
                  <a:srgbClr val="0070C0"/>
                </a:solidFill>
                <a:latin typeface="Arial" panose="020B0604020202020204" pitchFamily="34" charset="0"/>
                <a:ea typeface="Calibri" panose="020F0502020204030204" pitchFamily="34" charset="0"/>
                <a:cs typeface="Arial" panose="020B0604020202020204" pitchFamily="34" charset="0"/>
              </a:rPr>
              <a:t>a tanulás, mint érték elfogadása</a:t>
            </a:r>
          </a:p>
          <a:p>
            <a:pPr marL="742950" lvl="1" indent="-285750">
              <a:lnSpc>
                <a:spcPct val="107000"/>
              </a:lnSpc>
              <a:spcAft>
                <a:spcPts val="800"/>
              </a:spcAft>
              <a:buFont typeface="Courier New" panose="02070309020205020404" pitchFamily="49" charset="0"/>
              <a:buChar char="o"/>
            </a:pPr>
            <a:r>
              <a:rPr lang="hu-HU" dirty="0">
                <a:solidFill>
                  <a:srgbClr val="0070C0"/>
                </a:solidFill>
                <a:latin typeface="Arial" panose="020B0604020202020204" pitchFamily="34" charset="0"/>
                <a:ea typeface="Calibri" panose="020F0502020204030204" pitchFamily="34" charset="0"/>
                <a:cs typeface="Arial" panose="020B0604020202020204" pitchFamily="34" charset="0"/>
              </a:rPr>
              <a:t>és a tudás folyamatos megújításának igénye</a:t>
            </a:r>
          </a:p>
        </p:txBody>
      </p:sp>
      <p:sp>
        <p:nvSpPr>
          <p:cNvPr id="5" name="Téglalap 4"/>
          <p:cNvSpPr/>
          <p:nvPr/>
        </p:nvSpPr>
        <p:spPr>
          <a:xfrm>
            <a:off x="471948" y="4639045"/>
            <a:ext cx="7698658" cy="2031325"/>
          </a:xfrm>
          <a:prstGeom prst="rect">
            <a:avLst/>
          </a:prstGeom>
          <a:ln w="28575">
            <a:solidFill>
              <a:srgbClr val="0070C0"/>
            </a:solidFill>
          </a:ln>
        </p:spPr>
        <p:txBody>
          <a:bodyPr wrap="square">
            <a:spAutoFit/>
          </a:bodyPr>
          <a:lstStyle/>
          <a:p>
            <a:pPr>
              <a:spcAft>
                <a:spcPts val="0"/>
              </a:spcAft>
            </a:pPr>
            <a:r>
              <a:rPr lang="hu-HU" b="1" dirty="0">
                <a:solidFill>
                  <a:srgbClr val="0070C0"/>
                </a:solidFill>
                <a:latin typeface="Arial" panose="020B0604020202020204" pitchFamily="34" charset="0"/>
                <a:ea typeface="Calibri" panose="020F0502020204030204" pitchFamily="34" charset="0"/>
                <a:cs typeface="Arial" panose="020B0604020202020204" pitchFamily="34" charset="0"/>
              </a:rPr>
              <a:t>A szakképzés feladata, sajátossága</a:t>
            </a:r>
            <a:r>
              <a:rPr lang="hu-HU" dirty="0">
                <a:solidFill>
                  <a:srgbClr val="0070C0"/>
                </a:solidFill>
                <a:latin typeface="Arial" panose="020B0604020202020204" pitchFamily="34" charset="0"/>
                <a:ea typeface="Calibri" panose="020F0502020204030204" pitchFamily="34" charset="0"/>
                <a:cs typeface="Arial" panose="020B0604020202020204" pitchFamily="34" charset="0"/>
              </a:rPr>
              <a:t>:</a:t>
            </a:r>
          </a:p>
          <a:p>
            <a:pPr marL="342900" lvl="0" indent="-342900">
              <a:spcAft>
                <a:spcPts val="0"/>
              </a:spcAft>
              <a:buFont typeface="Wingdings" panose="05000000000000000000" pitchFamily="2" charset="2"/>
              <a:buChar char="Ø"/>
            </a:pPr>
            <a:r>
              <a:rPr lang="hu-HU" dirty="0">
                <a:solidFill>
                  <a:srgbClr val="0070C0"/>
                </a:solidFill>
                <a:latin typeface="Arial" panose="020B0604020202020204" pitchFamily="34" charset="0"/>
                <a:ea typeface="Calibri" panose="020F0502020204030204" pitchFamily="34" charset="0"/>
                <a:cs typeface="Arial" panose="020B0604020202020204" pitchFamily="34" charset="0"/>
              </a:rPr>
              <a:t>a tananyag kiválasztása és meghatározása,</a:t>
            </a:r>
          </a:p>
          <a:p>
            <a:pPr marL="742950" lvl="1" indent="-285750">
              <a:spcAft>
                <a:spcPts val="0"/>
              </a:spcAft>
              <a:buFont typeface="Courier New" panose="02070309020205020404" pitchFamily="49" charset="0"/>
              <a:buChar char="o"/>
            </a:pPr>
            <a:r>
              <a:rPr lang="hu-HU" dirty="0">
                <a:solidFill>
                  <a:srgbClr val="0070C0"/>
                </a:solidFill>
                <a:latin typeface="Arial" panose="020B0604020202020204" pitchFamily="34" charset="0"/>
                <a:ea typeface="Calibri" panose="020F0502020204030204" pitchFamily="34" charset="0"/>
                <a:cs typeface="Arial" panose="020B0604020202020204" pitchFamily="34" charset="0"/>
              </a:rPr>
              <a:t>az új technológiákhoz kapcsolódó elméleti és gyakorlati </a:t>
            </a:r>
            <a:r>
              <a:rPr lang="hu-HU" dirty="0" smtClean="0">
                <a:solidFill>
                  <a:srgbClr val="0070C0"/>
                </a:solidFill>
                <a:latin typeface="Arial" panose="020B0604020202020204" pitchFamily="34" charset="0"/>
                <a:ea typeface="Calibri" panose="020F0502020204030204" pitchFamily="34" charset="0"/>
                <a:cs typeface="Arial" panose="020B0604020202020204" pitchFamily="34" charset="0"/>
              </a:rPr>
              <a:t>ismeretek biztosítása</a:t>
            </a:r>
            <a:endParaRPr lang="hu-HU" dirty="0">
              <a:solidFill>
                <a:srgbClr val="0070C0"/>
              </a:solidFill>
              <a:latin typeface="Arial" panose="020B0604020202020204" pitchFamily="34" charset="0"/>
              <a:ea typeface="Calibri" panose="020F0502020204030204" pitchFamily="34" charset="0"/>
              <a:cs typeface="Arial" panose="020B0604020202020204" pitchFamily="34" charset="0"/>
            </a:endParaRPr>
          </a:p>
          <a:p>
            <a:pPr marL="342900" lvl="0" indent="-342900">
              <a:spcAft>
                <a:spcPts val="0"/>
              </a:spcAft>
              <a:buFont typeface="Wingdings" panose="05000000000000000000" pitchFamily="2" charset="2"/>
              <a:buChar char="Ø"/>
            </a:pPr>
            <a:r>
              <a:rPr lang="hu-HU" dirty="0">
                <a:solidFill>
                  <a:srgbClr val="0070C0"/>
                </a:solidFill>
                <a:latin typeface="Arial" panose="020B0604020202020204" pitchFamily="34" charset="0"/>
                <a:ea typeface="Calibri" panose="020F0502020204030204" pitchFamily="34" charset="0"/>
                <a:cs typeface="Arial" panose="020B0604020202020204" pitchFamily="34" charset="0"/>
              </a:rPr>
              <a:t>az eszközrendszer folyamatos </a:t>
            </a:r>
            <a:r>
              <a:rPr lang="hu-HU" dirty="0" smtClean="0">
                <a:solidFill>
                  <a:srgbClr val="0070C0"/>
                </a:solidFill>
                <a:latin typeface="Arial" panose="020B0604020202020204" pitchFamily="34" charset="0"/>
                <a:ea typeface="Calibri" panose="020F0502020204030204" pitchFamily="34" charset="0"/>
                <a:cs typeface="Arial" panose="020B0604020202020204" pitchFamily="34" charset="0"/>
              </a:rPr>
              <a:t>megújítása </a:t>
            </a:r>
            <a:endParaRPr lang="hu-HU" dirty="0">
              <a:solidFill>
                <a:srgbClr val="0070C0"/>
              </a:solidFill>
              <a:latin typeface="Arial" panose="020B0604020202020204" pitchFamily="34" charset="0"/>
              <a:ea typeface="Calibri" panose="020F0502020204030204" pitchFamily="34" charset="0"/>
              <a:cs typeface="Arial" panose="020B0604020202020204" pitchFamily="34" charset="0"/>
            </a:endParaRPr>
          </a:p>
          <a:p>
            <a:pPr marL="342900" lvl="0" indent="-342900">
              <a:spcAft>
                <a:spcPts val="0"/>
              </a:spcAft>
              <a:buFont typeface="Wingdings" panose="05000000000000000000" pitchFamily="2" charset="2"/>
              <a:buChar char="Ø"/>
            </a:pPr>
            <a:r>
              <a:rPr lang="hu-HU" dirty="0">
                <a:solidFill>
                  <a:srgbClr val="0070C0"/>
                </a:solidFill>
                <a:latin typeface="Arial" panose="020B0604020202020204" pitchFamily="34" charset="0"/>
                <a:ea typeface="Calibri" panose="020F0502020204030204" pitchFamily="34" charset="0"/>
                <a:cs typeface="Arial" panose="020B0604020202020204" pitchFamily="34" charset="0"/>
              </a:rPr>
              <a:t>az elmélet és a gyakorlat kapcsolatának meghatározása (melyik legyen előbb?)</a:t>
            </a:r>
            <a:endParaRPr lang="hu-HU" dirty="0">
              <a:solidFill>
                <a:srgbClr val="0070C0"/>
              </a:solidFill>
              <a:effectLst/>
              <a:latin typeface="Arial" panose="020B060402020202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2150429499"/>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p:cNvSpPr>
            <a:spLocks noGrp="1"/>
          </p:cNvSpPr>
          <p:nvPr>
            <p:ph type="title"/>
          </p:nvPr>
        </p:nvSpPr>
        <p:spPr>
          <a:xfrm>
            <a:off x="628650" y="365127"/>
            <a:ext cx="7886700" cy="637764"/>
          </a:xfrm>
        </p:spPr>
        <p:txBody>
          <a:bodyPr>
            <a:normAutofit fontScale="90000"/>
          </a:bodyPr>
          <a:lstStyle/>
          <a:p>
            <a:pPr algn="ctr"/>
            <a:r>
              <a:rPr lang="hu-HU" sz="2500" b="1" i="1" dirty="0" smtClean="0">
                <a:solidFill>
                  <a:srgbClr val="0070C0"/>
                </a:solidFill>
                <a:latin typeface="Arial" panose="020B0604020202020204" pitchFamily="34" charset="0"/>
                <a:cs typeface="Arial" panose="020B0604020202020204" pitchFamily="34" charset="0"/>
              </a:rPr>
              <a:t>A szakképzés pedagógiájának alapvető sajátosságai </a:t>
            </a:r>
            <a:endParaRPr lang="hu-HU" sz="2500" b="1" i="1" dirty="0">
              <a:solidFill>
                <a:srgbClr val="0070C0"/>
              </a:solidFill>
              <a:latin typeface="Arial" panose="020B0604020202020204" pitchFamily="34" charset="0"/>
              <a:cs typeface="Arial" panose="020B0604020202020204" pitchFamily="34" charset="0"/>
            </a:endParaRPr>
          </a:p>
        </p:txBody>
      </p:sp>
      <p:sp>
        <p:nvSpPr>
          <p:cNvPr id="3" name="Téglalap 2"/>
          <p:cNvSpPr/>
          <p:nvPr/>
        </p:nvSpPr>
        <p:spPr>
          <a:xfrm>
            <a:off x="280219" y="1088526"/>
            <a:ext cx="8495073" cy="646331"/>
          </a:xfrm>
          <a:prstGeom prst="rect">
            <a:avLst/>
          </a:prstGeom>
          <a:ln w="28575">
            <a:solidFill>
              <a:srgbClr val="0070C0"/>
            </a:solidFill>
          </a:ln>
        </p:spPr>
        <p:txBody>
          <a:bodyPr wrap="square">
            <a:spAutoFit/>
          </a:bodyPr>
          <a:lstStyle/>
          <a:p>
            <a:pPr>
              <a:spcAft>
                <a:spcPts val="0"/>
              </a:spcAft>
            </a:pPr>
            <a:r>
              <a:rPr lang="hu-HU" b="1" dirty="0">
                <a:solidFill>
                  <a:srgbClr val="0070C0"/>
                </a:solidFill>
                <a:latin typeface="Arial" panose="020B0604020202020204" pitchFamily="34" charset="0"/>
                <a:ea typeface="Calibri" panose="020F0502020204030204" pitchFamily="34" charset="0"/>
                <a:cs typeface="Arial" panose="020B0604020202020204" pitchFamily="34" charset="0"/>
              </a:rPr>
              <a:t>A tanítás</a:t>
            </a:r>
            <a:r>
              <a:rPr lang="hu-HU" dirty="0">
                <a:solidFill>
                  <a:srgbClr val="0070C0"/>
                </a:solidFill>
                <a:latin typeface="Arial" panose="020B0604020202020204" pitchFamily="34" charset="0"/>
                <a:ea typeface="Calibri" panose="020F0502020204030204" pitchFamily="34" charset="0"/>
                <a:cs typeface="Arial" panose="020B0604020202020204" pitchFamily="34" charset="0"/>
              </a:rPr>
              <a:t>, </a:t>
            </a:r>
            <a:r>
              <a:rPr lang="hu-HU" b="1" dirty="0">
                <a:solidFill>
                  <a:srgbClr val="0070C0"/>
                </a:solidFill>
                <a:latin typeface="Arial" panose="020B0604020202020204" pitchFamily="34" charset="0"/>
                <a:ea typeface="Calibri" panose="020F0502020204030204" pitchFamily="34" charset="0"/>
                <a:cs typeface="Arial" panose="020B0604020202020204" pitchFamily="34" charset="0"/>
              </a:rPr>
              <a:t>a tanulás </a:t>
            </a:r>
            <a:r>
              <a:rPr lang="hu-HU" dirty="0">
                <a:solidFill>
                  <a:srgbClr val="0070C0"/>
                </a:solidFill>
                <a:latin typeface="Arial" panose="020B0604020202020204" pitchFamily="34" charset="0"/>
                <a:ea typeface="Calibri" panose="020F0502020204030204" pitchFamily="34" charset="0"/>
                <a:cs typeface="Arial" panose="020B0604020202020204" pitchFamily="34" charset="0"/>
              </a:rPr>
              <a:t>meghatározott módon történő </a:t>
            </a:r>
            <a:r>
              <a:rPr lang="hu-HU" b="1" dirty="0">
                <a:solidFill>
                  <a:srgbClr val="0070C0"/>
                </a:solidFill>
                <a:latin typeface="Arial" panose="020B0604020202020204" pitchFamily="34" charset="0"/>
                <a:ea typeface="Calibri" panose="020F0502020204030204" pitchFamily="34" charset="0"/>
                <a:cs typeface="Arial" panose="020B0604020202020204" pitchFamily="34" charset="0"/>
              </a:rPr>
              <a:t>irányítását jelenti</a:t>
            </a:r>
            <a:r>
              <a:rPr lang="hu-HU" dirty="0">
                <a:solidFill>
                  <a:srgbClr val="0070C0"/>
                </a:solidFill>
                <a:latin typeface="Arial" panose="020B0604020202020204" pitchFamily="34" charset="0"/>
                <a:ea typeface="Calibri" panose="020F0502020204030204" pitchFamily="34" charset="0"/>
                <a:cs typeface="Arial" panose="020B0604020202020204" pitchFamily="34" charset="0"/>
              </a:rPr>
              <a:t>, amelynek megszervezése elsősorban a gyakorlati képzésben a mester feladata.</a:t>
            </a:r>
            <a:endParaRPr lang="hu-HU" dirty="0">
              <a:solidFill>
                <a:srgbClr val="0070C0"/>
              </a:solidFill>
              <a:effectLst/>
              <a:latin typeface="Arial" panose="020B0604020202020204" pitchFamily="34" charset="0"/>
              <a:ea typeface="Calibri" panose="020F0502020204030204" pitchFamily="34" charset="0"/>
              <a:cs typeface="Arial" panose="020B0604020202020204" pitchFamily="34" charset="0"/>
            </a:endParaRPr>
          </a:p>
        </p:txBody>
      </p:sp>
      <p:sp>
        <p:nvSpPr>
          <p:cNvPr id="4" name="Téglalap 3"/>
          <p:cNvSpPr/>
          <p:nvPr/>
        </p:nvSpPr>
        <p:spPr>
          <a:xfrm>
            <a:off x="294968" y="1971563"/>
            <a:ext cx="8495070" cy="2031325"/>
          </a:xfrm>
          <a:prstGeom prst="rect">
            <a:avLst/>
          </a:prstGeom>
          <a:ln w="28575">
            <a:solidFill>
              <a:srgbClr val="0070C0"/>
            </a:solidFill>
          </a:ln>
        </p:spPr>
        <p:txBody>
          <a:bodyPr wrap="square">
            <a:spAutoFit/>
          </a:bodyPr>
          <a:lstStyle/>
          <a:p>
            <a:pPr>
              <a:spcAft>
                <a:spcPts val="0"/>
              </a:spcAft>
            </a:pPr>
            <a:r>
              <a:rPr lang="hu-HU" b="1" dirty="0">
                <a:solidFill>
                  <a:srgbClr val="000000"/>
                </a:solidFill>
                <a:latin typeface="Times New Roman" panose="02020603050405020304" pitchFamily="18" charset="0"/>
                <a:ea typeface="Calibri" panose="020F0502020204030204" pitchFamily="34" charset="0"/>
              </a:rPr>
              <a:t> </a:t>
            </a:r>
            <a:r>
              <a:rPr lang="hu-HU" b="1" dirty="0">
                <a:solidFill>
                  <a:srgbClr val="0070C0"/>
                </a:solidFill>
                <a:latin typeface="Arial" panose="020B0604020202020204" pitchFamily="34" charset="0"/>
                <a:ea typeface="Calibri" panose="020F0502020204030204" pitchFamily="34" charset="0"/>
                <a:cs typeface="Arial" panose="020B0604020202020204" pitchFamily="34" charset="0"/>
              </a:rPr>
              <a:t>A </a:t>
            </a:r>
            <a:r>
              <a:rPr lang="hu-HU" dirty="0">
                <a:solidFill>
                  <a:srgbClr val="0070C0"/>
                </a:solidFill>
                <a:latin typeface="Arial" panose="020B0604020202020204" pitchFamily="34" charset="0"/>
                <a:ea typeface="Calibri" panose="020F0502020204030204" pitchFamily="34" charset="0"/>
                <a:cs typeface="Arial" panose="020B0604020202020204" pitchFamily="34" charset="0"/>
              </a:rPr>
              <a:t>gyakorlati oktatásban a hatékony/eredményes tanulás elérésének alapvető jellemzői:</a:t>
            </a:r>
          </a:p>
          <a:p>
            <a:pPr>
              <a:spcAft>
                <a:spcPts val="0"/>
              </a:spcAft>
            </a:pPr>
            <a:r>
              <a:rPr lang="hu-HU" dirty="0">
                <a:solidFill>
                  <a:srgbClr val="0070C0"/>
                </a:solidFill>
                <a:latin typeface="Arial" panose="020B0604020202020204" pitchFamily="34" charset="0"/>
                <a:ea typeface="Calibri" panose="020F0502020204030204" pitchFamily="34" charset="0"/>
                <a:cs typeface="Arial" panose="020B0604020202020204" pitchFamily="34" charset="0"/>
              </a:rPr>
              <a:t> </a:t>
            </a:r>
          </a:p>
          <a:p>
            <a:pPr marL="342900" lvl="0" indent="-342900">
              <a:spcAft>
                <a:spcPts val="0"/>
              </a:spcAft>
              <a:buFont typeface="Wingdings" panose="05000000000000000000" pitchFamily="2" charset="2"/>
              <a:buChar char="Ø"/>
            </a:pPr>
            <a:r>
              <a:rPr lang="hu-HU" dirty="0">
                <a:solidFill>
                  <a:srgbClr val="0070C0"/>
                </a:solidFill>
                <a:latin typeface="Arial" panose="020B0604020202020204" pitchFamily="34" charset="0"/>
                <a:ea typeface="Calibri" panose="020F0502020204030204" pitchFamily="34" charset="0"/>
                <a:cs typeface="Arial" panose="020B0604020202020204" pitchFamily="34" charset="0"/>
              </a:rPr>
              <a:t>A tanulás folyamatában a </a:t>
            </a:r>
            <a:r>
              <a:rPr lang="hu-HU" b="1" dirty="0">
                <a:solidFill>
                  <a:srgbClr val="0070C0"/>
                </a:solidFill>
                <a:latin typeface="Arial" panose="020B0604020202020204" pitchFamily="34" charset="0"/>
                <a:ea typeface="Calibri" panose="020F0502020204030204" pitchFamily="34" charset="0"/>
                <a:cs typeface="Arial" panose="020B0604020202020204" pitchFamily="34" charset="0"/>
              </a:rPr>
              <a:t>tapasztalat</a:t>
            </a:r>
            <a:r>
              <a:rPr lang="hu-HU" dirty="0">
                <a:solidFill>
                  <a:srgbClr val="0070C0"/>
                </a:solidFill>
                <a:latin typeface="Arial" panose="020B0604020202020204" pitchFamily="34" charset="0"/>
                <a:ea typeface="Calibri" panose="020F0502020204030204" pitchFamily="34" charset="0"/>
                <a:cs typeface="Arial" panose="020B0604020202020204" pitchFamily="34" charset="0"/>
              </a:rPr>
              <a:t> adja a biztonságot,</a:t>
            </a:r>
          </a:p>
          <a:p>
            <a:pPr marL="342900" lvl="0" indent="-342900">
              <a:spcAft>
                <a:spcPts val="0"/>
              </a:spcAft>
              <a:buFont typeface="Wingdings" panose="05000000000000000000" pitchFamily="2" charset="2"/>
              <a:buChar char="Ø"/>
            </a:pPr>
            <a:r>
              <a:rPr lang="hu-HU" dirty="0">
                <a:solidFill>
                  <a:srgbClr val="0070C0"/>
                </a:solidFill>
                <a:latin typeface="Arial" panose="020B0604020202020204" pitchFamily="34" charset="0"/>
                <a:ea typeface="Calibri" panose="020F0502020204030204" pitchFamily="34" charset="0"/>
                <a:cs typeface="Arial" panose="020B0604020202020204" pitchFamily="34" charset="0"/>
              </a:rPr>
              <a:t>A tanulás során </a:t>
            </a:r>
            <a:r>
              <a:rPr lang="hu-HU" b="1" dirty="0">
                <a:solidFill>
                  <a:srgbClr val="0070C0"/>
                </a:solidFill>
                <a:latin typeface="Arial" panose="020B0604020202020204" pitchFamily="34" charset="0"/>
                <a:ea typeface="Calibri" panose="020F0502020204030204" pitchFamily="34" charset="0"/>
                <a:cs typeface="Arial" panose="020B0604020202020204" pitchFamily="34" charset="0"/>
              </a:rPr>
              <a:t>tények- fogalmak- összefüggések</a:t>
            </a:r>
            <a:r>
              <a:rPr lang="hu-HU" dirty="0">
                <a:solidFill>
                  <a:srgbClr val="0070C0"/>
                </a:solidFill>
                <a:latin typeface="Arial" panose="020B0604020202020204" pitchFamily="34" charset="0"/>
                <a:ea typeface="Calibri" panose="020F0502020204030204" pitchFamily="34" charset="0"/>
                <a:cs typeface="Arial" panose="020B0604020202020204" pitchFamily="34" charset="0"/>
              </a:rPr>
              <a:t> biztos elsajátítása,</a:t>
            </a:r>
          </a:p>
          <a:p>
            <a:pPr marL="342900" lvl="0" indent="-342900">
              <a:spcAft>
                <a:spcPts val="0"/>
              </a:spcAft>
              <a:buFont typeface="Wingdings" panose="05000000000000000000" pitchFamily="2" charset="2"/>
              <a:buChar char="Ø"/>
            </a:pPr>
            <a:r>
              <a:rPr lang="hu-HU" dirty="0">
                <a:solidFill>
                  <a:srgbClr val="0070C0"/>
                </a:solidFill>
                <a:latin typeface="Arial" panose="020B0604020202020204" pitchFamily="34" charset="0"/>
                <a:ea typeface="Calibri" panose="020F0502020204030204" pitchFamily="34" charset="0"/>
                <a:cs typeface="Arial" panose="020B0604020202020204" pitchFamily="34" charset="0"/>
              </a:rPr>
              <a:t>A tudás fejlődésének következő szintje </a:t>
            </a:r>
            <a:r>
              <a:rPr lang="hu-HU" b="1" dirty="0">
                <a:solidFill>
                  <a:srgbClr val="0070C0"/>
                </a:solidFill>
                <a:latin typeface="Arial" panose="020B0604020202020204" pitchFamily="34" charset="0"/>
                <a:ea typeface="Calibri" panose="020F0502020204030204" pitchFamily="34" charset="0"/>
                <a:cs typeface="Arial" panose="020B0604020202020204" pitchFamily="34" charset="0"/>
              </a:rPr>
              <a:t>a jártasság</a:t>
            </a:r>
            <a:endParaRPr lang="hu-HU" dirty="0">
              <a:solidFill>
                <a:srgbClr val="0070C0"/>
              </a:solidFill>
              <a:latin typeface="Arial" panose="020B0604020202020204" pitchFamily="34" charset="0"/>
              <a:ea typeface="Calibri" panose="020F0502020204030204" pitchFamily="34" charset="0"/>
              <a:cs typeface="Arial" panose="020B0604020202020204" pitchFamily="34" charset="0"/>
            </a:endParaRPr>
          </a:p>
          <a:p>
            <a:pPr marL="342900" lvl="0" indent="-342900">
              <a:spcAft>
                <a:spcPts val="0"/>
              </a:spcAft>
              <a:buFont typeface="Wingdings" panose="05000000000000000000" pitchFamily="2" charset="2"/>
              <a:buChar char="Ø"/>
            </a:pPr>
            <a:r>
              <a:rPr lang="hu-HU" dirty="0">
                <a:solidFill>
                  <a:srgbClr val="0070C0"/>
                </a:solidFill>
                <a:latin typeface="Arial" panose="020B0604020202020204" pitchFamily="34" charset="0"/>
                <a:ea typeface="Calibri" panose="020F0502020204030204" pitchFamily="34" charset="0"/>
                <a:cs typeface="Arial" panose="020B0604020202020204" pitchFamily="34" charset="0"/>
              </a:rPr>
              <a:t>A szakmai képzésben a következő szint a </a:t>
            </a:r>
            <a:r>
              <a:rPr lang="hu-HU" b="1" dirty="0">
                <a:solidFill>
                  <a:srgbClr val="0070C0"/>
                </a:solidFill>
                <a:latin typeface="Arial" panose="020B0604020202020204" pitchFamily="34" charset="0"/>
                <a:ea typeface="Calibri" panose="020F0502020204030204" pitchFamily="34" charset="0"/>
                <a:cs typeface="Arial" panose="020B0604020202020204" pitchFamily="34" charset="0"/>
              </a:rPr>
              <a:t>készségek</a:t>
            </a:r>
            <a:r>
              <a:rPr lang="hu-HU" dirty="0">
                <a:solidFill>
                  <a:srgbClr val="0070C0"/>
                </a:solidFill>
                <a:latin typeface="Arial" panose="020B0604020202020204" pitchFamily="34" charset="0"/>
                <a:ea typeface="Calibri" panose="020F0502020204030204" pitchFamily="34" charset="0"/>
                <a:cs typeface="Arial" panose="020B0604020202020204" pitchFamily="34" charset="0"/>
              </a:rPr>
              <a:t> </a:t>
            </a:r>
            <a:r>
              <a:rPr lang="hu-HU" dirty="0" smtClean="0">
                <a:solidFill>
                  <a:srgbClr val="0070C0"/>
                </a:solidFill>
                <a:latin typeface="Arial" panose="020B0604020202020204" pitchFamily="34" charset="0"/>
                <a:ea typeface="Calibri" panose="020F0502020204030204" pitchFamily="34" charset="0"/>
                <a:cs typeface="Arial" panose="020B0604020202020204" pitchFamily="34" charset="0"/>
              </a:rPr>
              <a:t>kialakulása</a:t>
            </a:r>
            <a:r>
              <a:rPr lang="hu-HU" dirty="0">
                <a:solidFill>
                  <a:srgbClr val="0070C0"/>
                </a:solidFill>
                <a:latin typeface="Arial" panose="020B0604020202020204" pitchFamily="34" charset="0"/>
                <a:ea typeface="Calibri" panose="020F0502020204030204" pitchFamily="34" charset="0"/>
                <a:cs typeface="Arial" panose="020B0604020202020204" pitchFamily="34" charset="0"/>
              </a:rPr>
              <a:t>.</a:t>
            </a:r>
            <a:endParaRPr lang="hu-HU" dirty="0">
              <a:solidFill>
                <a:srgbClr val="0070C0"/>
              </a:solidFill>
              <a:effectLst/>
              <a:latin typeface="Arial" panose="020B0604020202020204" pitchFamily="34" charset="0"/>
              <a:ea typeface="Calibri" panose="020F0502020204030204" pitchFamily="34" charset="0"/>
              <a:cs typeface="Arial" panose="020B0604020202020204" pitchFamily="34" charset="0"/>
            </a:endParaRPr>
          </a:p>
        </p:txBody>
      </p:sp>
      <p:sp>
        <p:nvSpPr>
          <p:cNvPr id="5" name="Téglalap 4"/>
          <p:cNvSpPr/>
          <p:nvPr/>
        </p:nvSpPr>
        <p:spPr>
          <a:xfrm>
            <a:off x="250724" y="5719519"/>
            <a:ext cx="6120580" cy="646331"/>
          </a:xfrm>
          <a:prstGeom prst="rect">
            <a:avLst/>
          </a:prstGeom>
        </p:spPr>
        <p:txBody>
          <a:bodyPr wrap="square">
            <a:spAutoFit/>
          </a:bodyPr>
          <a:lstStyle/>
          <a:p>
            <a:r>
              <a:rPr lang="hu-HU" b="1" dirty="0" smtClean="0">
                <a:solidFill>
                  <a:srgbClr val="0070C0"/>
                </a:solidFill>
                <a:latin typeface="Arial" panose="020B0604020202020204" pitchFamily="34" charset="0"/>
                <a:ea typeface="Calibri" panose="020F0502020204030204" pitchFamily="34" charset="0"/>
                <a:cs typeface="Arial" panose="020B0604020202020204" pitchFamily="34" charset="0"/>
              </a:rPr>
              <a:t>Készségnek</a:t>
            </a:r>
            <a:r>
              <a:rPr lang="hu-HU" dirty="0" smtClean="0">
                <a:solidFill>
                  <a:srgbClr val="0070C0"/>
                </a:solidFill>
                <a:latin typeface="Arial" panose="020B0604020202020204" pitchFamily="34" charset="0"/>
                <a:ea typeface="Calibri" panose="020F0502020204030204" pitchFamily="34" charset="0"/>
                <a:cs typeface="Arial" panose="020B0604020202020204" pitchFamily="34" charset="0"/>
              </a:rPr>
              <a:t> </a:t>
            </a:r>
            <a:r>
              <a:rPr lang="hu-HU" dirty="0">
                <a:solidFill>
                  <a:srgbClr val="0070C0"/>
                </a:solidFill>
                <a:latin typeface="Arial" panose="020B0604020202020204" pitchFamily="34" charset="0"/>
                <a:ea typeface="Calibri" panose="020F0502020204030204" pitchFamily="34" charset="0"/>
                <a:cs typeface="Arial" panose="020B0604020202020204" pitchFamily="34" charset="0"/>
              </a:rPr>
              <a:t>nevezzük a</a:t>
            </a:r>
            <a:r>
              <a:rPr lang="hu-HU" dirty="0" smtClean="0">
                <a:solidFill>
                  <a:srgbClr val="0070C0"/>
                </a:solidFill>
                <a:latin typeface="Arial" panose="020B0604020202020204" pitchFamily="34" charset="0"/>
                <a:ea typeface="Calibri" panose="020F0502020204030204" pitchFamily="34" charset="0"/>
                <a:cs typeface="Arial" panose="020B0604020202020204" pitchFamily="34" charset="0"/>
              </a:rPr>
              <a:t> különböző </a:t>
            </a:r>
            <a:r>
              <a:rPr lang="hu-HU" b="1" dirty="0">
                <a:solidFill>
                  <a:srgbClr val="0070C0"/>
                </a:solidFill>
                <a:latin typeface="Arial" panose="020B0604020202020204" pitchFamily="34" charset="0"/>
                <a:ea typeface="Calibri" panose="020F0502020204030204" pitchFamily="34" charset="0"/>
                <a:cs typeface="Arial" panose="020B0604020202020204" pitchFamily="34" charset="0"/>
              </a:rPr>
              <a:t>munkaműveletek</a:t>
            </a:r>
            <a:r>
              <a:rPr lang="hu-HU" dirty="0">
                <a:solidFill>
                  <a:srgbClr val="0070C0"/>
                </a:solidFill>
                <a:latin typeface="Arial" panose="020B0604020202020204" pitchFamily="34" charset="0"/>
                <a:ea typeface="Calibri" panose="020F0502020204030204" pitchFamily="34" charset="0"/>
                <a:cs typeface="Arial" panose="020B0604020202020204" pitchFamily="34" charset="0"/>
              </a:rPr>
              <a:t> és cselekvések </a:t>
            </a:r>
            <a:r>
              <a:rPr lang="hu-HU" b="1" dirty="0">
                <a:solidFill>
                  <a:srgbClr val="0070C0"/>
                </a:solidFill>
                <a:latin typeface="Arial" panose="020B0604020202020204" pitchFamily="34" charset="0"/>
                <a:ea typeface="Calibri" panose="020F0502020204030204" pitchFamily="34" charset="0"/>
                <a:cs typeface="Arial" panose="020B0604020202020204" pitchFamily="34" charset="0"/>
              </a:rPr>
              <a:t>automatizált </a:t>
            </a:r>
            <a:r>
              <a:rPr lang="hu-HU" b="1" dirty="0" smtClean="0">
                <a:solidFill>
                  <a:srgbClr val="0070C0"/>
                </a:solidFill>
                <a:latin typeface="Arial" panose="020B0604020202020204" pitchFamily="34" charset="0"/>
                <a:ea typeface="Calibri" panose="020F0502020204030204" pitchFamily="34" charset="0"/>
                <a:cs typeface="Arial" panose="020B0604020202020204" pitchFamily="34" charset="0"/>
              </a:rPr>
              <a:t>komponenseit.</a:t>
            </a:r>
            <a:endParaRPr lang="hu-HU" dirty="0">
              <a:solidFill>
                <a:srgbClr val="0070C0"/>
              </a:solidFill>
              <a:latin typeface="Arial" panose="020B0604020202020204" pitchFamily="34" charset="0"/>
              <a:cs typeface="Arial" panose="020B0604020202020204" pitchFamily="34" charset="0"/>
            </a:endParaRPr>
          </a:p>
        </p:txBody>
      </p:sp>
      <p:pic>
        <p:nvPicPr>
          <p:cNvPr id="3075"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516454" y="4606258"/>
            <a:ext cx="1362075" cy="904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Téglalap 5"/>
          <p:cNvSpPr/>
          <p:nvPr/>
        </p:nvSpPr>
        <p:spPr>
          <a:xfrm>
            <a:off x="294969" y="4247900"/>
            <a:ext cx="7610166" cy="1200329"/>
          </a:xfrm>
          <a:prstGeom prst="rect">
            <a:avLst/>
          </a:prstGeom>
        </p:spPr>
        <p:txBody>
          <a:bodyPr wrap="square">
            <a:spAutoFit/>
          </a:bodyPr>
          <a:lstStyle/>
          <a:p>
            <a:r>
              <a:rPr lang="hu-HU" b="1" dirty="0">
                <a:solidFill>
                  <a:srgbClr val="0070C0"/>
                </a:solidFill>
                <a:latin typeface="Arial" panose="020B0604020202020204" pitchFamily="34" charset="0"/>
                <a:ea typeface="Calibri" panose="020F0502020204030204" pitchFamily="34" charset="0"/>
                <a:cs typeface="Arial" panose="020B0604020202020204" pitchFamily="34" charset="0"/>
              </a:rPr>
              <a:t>A </a:t>
            </a:r>
            <a:r>
              <a:rPr lang="hu-HU" b="1" dirty="0" smtClean="0">
                <a:solidFill>
                  <a:srgbClr val="0070C0"/>
                </a:solidFill>
                <a:latin typeface="Arial" panose="020B0604020202020204" pitchFamily="34" charset="0"/>
                <a:ea typeface="Calibri" panose="020F0502020204030204" pitchFamily="34" charset="0"/>
                <a:cs typeface="Arial" panose="020B0604020202020204" pitchFamily="34" charset="0"/>
              </a:rPr>
              <a:t>jártasságnak </a:t>
            </a:r>
            <a:r>
              <a:rPr lang="hu-HU" dirty="0" smtClean="0">
                <a:solidFill>
                  <a:srgbClr val="0070C0"/>
                </a:solidFill>
                <a:latin typeface="Arial" panose="020B0604020202020204" pitchFamily="34" charset="0"/>
                <a:ea typeface="Calibri" panose="020F0502020204030204" pitchFamily="34" charset="0"/>
                <a:cs typeface="Arial" panose="020B0604020202020204" pitchFamily="34" charset="0"/>
              </a:rPr>
              <a:t>nevezzük</a:t>
            </a:r>
            <a:r>
              <a:rPr lang="hu-HU" b="1" dirty="0" smtClean="0">
                <a:solidFill>
                  <a:srgbClr val="0070C0"/>
                </a:solidFill>
                <a:latin typeface="Arial" panose="020B0604020202020204" pitchFamily="34" charset="0"/>
                <a:ea typeface="Calibri" panose="020F0502020204030204" pitchFamily="34" charset="0"/>
                <a:cs typeface="Arial" panose="020B0604020202020204" pitchFamily="34" charset="0"/>
              </a:rPr>
              <a:t> </a:t>
            </a:r>
            <a:r>
              <a:rPr lang="hu-HU" dirty="0" smtClean="0">
                <a:solidFill>
                  <a:srgbClr val="0070C0"/>
                </a:solidFill>
                <a:latin typeface="Arial" panose="020B0604020202020204" pitchFamily="34" charset="0"/>
                <a:ea typeface="Calibri" panose="020F0502020204030204" pitchFamily="34" charset="0"/>
                <a:cs typeface="Arial" panose="020B0604020202020204" pitchFamily="34" charset="0"/>
              </a:rPr>
              <a:t>az </a:t>
            </a:r>
            <a:r>
              <a:rPr lang="hu-HU" b="1" dirty="0">
                <a:solidFill>
                  <a:srgbClr val="0070C0"/>
                </a:solidFill>
                <a:latin typeface="Arial" panose="020B0604020202020204" pitchFamily="34" charset="0"/>
                <a:ea typeface="Calibri" panose="020F0502020204030204" pitchFamily="34" charset="0"/>
                <a:cs typeface="Arial" panose="020B0604020202020204" pitchFamily="34" charset="0"/>
              </a:rPr>
              <a:t>ismeretek </a:t>
            </a:r>
            <a:r>
              <a:rPr lang="hu-HU" b="1" dirty="0" smtClean="0">
                <a:solidFill>
                  <a:srgbClr val="0070C0"/>
                </a:solidFill>
                <a:latin typeface="Arial" panose="020B0604020202020204" pitchFamily="34" charset="0"/>
                <a:ea typeface="Calibri" panose="020F0502020204030204" pitchFamily="34" charset="0"/>
                <a:cs typeface="Arial" panose="020B0604020202020204" pitchFamily="34" charset="0"/>
              </a:rPr>
              <a:t>begyakorlottságát</a:t>
            </a:r>
            <a:r>
              <a:rPr lang="hu-HU" dirty="0" smtClean="0">
                <a:solidFill>
                  <a:srgbClr val="0070C0"/>
                </a:solidFill>
                <a:latin typeface="Arial" panose="020B0604020202020204" pitchFamily="34" charset="0"/>
                <a:ea typeface="Calibri" panose="020F0502020204030204" pitchFamily="34" charset="0"/>
                <a:cs typeface="Arial" panose="020B0604020202020204" pitchFamily="34" charset="0"/>
              </a:rPr>
              <a:t>, és az </a:t>
            </a:r>
            <a:r>
              <a:rPr lang="hu-HU" dirty="0">
                <a:solidFill>
                  <a:srgbClr val="0070C0"/>
                </a:solidFill>
                <a:latin typeface="Arial" panose="020B0604020202020204" pitchFamily="34" charset="0"/>
                <a:ea typeface="Calibri" panose="020F0502020204030204" pitchFamily="34" charset="0"/>
                <a:cs typeface="Arial" panose="020B0604020202020204" pitchFamily="34" charset="0"/>
              </a:rPr>
              <a:t>adott </a:t>
            </a:r>
            <a:r>
              <a:rPr lang="hu-HU" dirty="0" smtClean="0">
                <a:solidFill>
                  <a:srgbClr val="0070C0"/>
                </a:solidFill>
                <a:latin typeface="Arial" panose="020B0604020202020204" pitchFamily="34" charset="0"/>
                <a:ea typeface="Calibri" panose="020F0502020204030204" pitchFamily="34" charset="0"/>
                <a:cs typeface="Arial" panose="020B0604020202020204" pitchFamily="34" charset="0"/>
              </a:rPr>
              <a:t>szakmai, tevékenység elvégzéséhez </a:t>
            </a:r>
            <a:r>
              <a:rPr lang="hu-HU" b="1" dirty="0">
                <a:solidFill>
                  <a:srgbClr val="0070C0"/>
                </a:solidFill>
                <a:latin typeface="Arial" panose="020B0604020202020204" pitchFamily="34" charset="0"/>
                <a:ea typeface="Calibri" panose="020F0502020204030204" pitchFamily="34" charset="0"/>
                <a:cs typeface="Arial" panose="020B0604020202020204" pitchFamily="34" charset="0"/>
              </a:rPr>
              <a:t>szükséges </a:t>
            </a:r>
            <a:r>
              <a:rPr lang="hu-HU" b="1" dirty="0" smtClean="0">
                <a:solidFill>
                  <a:srgbClr val="0070C0"/>
                </a:solidFill>
                <a:latin typeface="Arial" panose="020B0604020202020204" pitchFamily="34" charset="0"/>
                <a:ea typeface="Calibri" panose="020F0502020204030204" pitchFamily="34" charset="0"/>
                <a:cs typeface="Arial" panose="020B0604020202020204" pitchFamily="34" charset="0"/>
              </a:rPr>
              <a:t>felkészültséget</a:t>
            </a:r>
          </a:p>
          <a:p>
            <a:r>
              <a:rPr lang="hu-HU" dirty="0" smtClean="0">
                <a:solidFill>
                  <a:srgbClr val="0070C0"/>
                </a:solidFill>
                <a:latin typeface="Arial" panose="020B0604020202020204" pitchFamily="34" charset="0"/>
                <a:ea typeface="Calibri" panose="020F0502020204030204" pitchFamily="34" charset="0"/>
                <a:cs typeface="Arial" panose="020B0604020202020204" pitchFamily="34" charset="0"/>
              </a:rPr>
              <a:t>a konkrét  feladat megoldásában.</a:t>
            </a:r>
          </a:p>
          <a:p>
            <a:r>
              <a:rPr lang="hu-HU" dirty="0" smtClean="0">
                <a:solidFill>
                  <a:srgbClr val="0070C0"/>
                </a:solidFill>
                <a:latin typeface="Arial" panose="020B0604020202020204" pitchFamily="34" charset="0"/>
                <a:ea typeface="Calibri" panose="020F0502020204030204" pitchFamily="34" charset="0"/>
                <a:cs typeface="Arial" panose="020B0604020202020204" pitchFamily="34" charset="0"/>
              </a:rPr>
              <a:t>(Szükség van még az előző ismeretek felidézésére!)</a:t>
            </a:r>
          </a:p>
        </p:txBody>
      </p:sp>
      <p:sp>
        <p:nvSpPr>
          <p:cNvPr id="7" name="AutoShape 5" descr="data:image/jpeg;base64,/9j/4AAQSkZJRgABAQAAAQABAAD/2wCEAAkGBxQSEhUUEhQVFhUVGBcVFBcXFBgXFxUVFBUXFhQXFhcYHCggGBolHBQUITEhJSkrLi4uFx8zODMsNygtLisBCgoKDg0OGhAQGiskHyQsLCwtLCwsLCwsLCwsLCwsLCwsLCwsLCwsLCwsLCwrLCwsLCwsLCwsLCwsLCwsLCwsLP/AABEIAL4A8AMBIgACEQEDEQH/xAAcAAACAgMBAQAAAAAAAAAAAAAFBgMEAQIHAAj/xABCEAABAwIEAwYDBQYEBQUAAAABAgMRAAQFEiExBkFREyJhcYGRMqGxByNCUsEUYnLR4fAVM4LCQ1OSovEWJNLi8v/EABoBAAIDAQEAAAAAAAAAAAAAAAIDAQQFAAb/xAApEQACAgEEAQQBBAMAAAAAAAAAAQIRAwQSITFBBRMyYSJCUXGBFDNS/9oADAMBAAIRAxEAPwBUdY6VEl+NDRvFbXs1abEUOXbhVegatGIp0VH2QoVSCe9B8qtuNFO1QrIPnVXPi3RaLOLJXJcwhOV1JplxdwIcQvrpSnbO94T1pixdOdoEbjWqWiTi3Fnaj8qZfdsw4J60FxjC+zE1fwPExkjnQ3Hr9Szl5VdfQmF2CUqrcKqINmpUNmllgjeTUVXFIqs4iKBhIgdanUVEldWZqF5E0DGJnu2IrIv6hBqF+osZtRKq5qg+5JryjXmG8xoGwqoltmpNFW0QK0aaAqG4uwNBUgvkmdciqbj9QLUVVK3azvUErgs4M4VPJHr7U3mlzAGAHfQ0yLq7p/iZ2qdzI61cTNbTWKsFayspNamp1ioFUuQ2JC5zofcbGr66o3Q7p8qqZei5i7On3nDuZCtTP4THtpSUtKkEhQgjQ+YpqdxZ4iQDGmsbx9KE4s1MOKEzuBt/Q1dg2uylKn0B1Qd6pPsDlV9SfCKruJprOi67BykkUctLzMiDQ1wSKhtVwSPaqsopStFlflEmCi0vwNTPPBRmtHSFDWqjjXjRSASL6RW8UObKk+IrV95StBpS3KkGo2W3HgOdRF1PWqX7KTua9+xeNIcmxygi2tAOxqs42a17BQ2NYWTGpoWwlEgVVZ5XKt3biNtar5is0LY1HoohZW+USaibRlrZ+4J0oQjW8u50TtVZtE1kIqw0IqQSVpsVPUAdArxuRyrmyGmFcC+M+VHHKBcOznUSI0EfOjLyqvafmBm6j5ms1kVpWwNWaK5lQ0qsqrLm1V1UiY7GV1ioAxnUEfmIHvVlYqndOZRmG4OlVcvRbxdo7Rj1ikgNtkAIEKjx0A86F3WGJDYDighM5iSdtNT0mjjawhK3XCQkSqTzPMn5RXO7/ElX70xDKdEp6jqaXn1ccELkN0+jlqJ7YkaLFLqvuZKfzK0B8hvV3/BEjVRJ+X0olYpCRA2q46iRXm83qmozP5Uvo9Nh9L02HqNv7FO8wpJ1SSPCTH1pcu7cpVqP5+h5083TUE0LxC3S4mD7867Dq8sXe5jMujwzi/xQuAZhVc6HWp3Wygwf/IrcgKFel0upWeP2eX1ellgl9EWvKoFsmamKCnbatXLqBT5FaNmiWjWHXcu9Ql9SqjWOtJbQ5Jmy7s8hVN5RO5qQgnYGs/4ctXhSpTSHRiwY4aIN25QjNFWmcDA1UqicISIpE8q8D4xAaCpWyT7V42Szyiizl+lI0Aqi9iRO1R7rZPtlVVkobmsC36msOPqO5qPWo3sJQRYS2gbmalTdNjlVEitSKi2yaQy4FdhZVGkAfOiZNL3DCu855D6mmAVsaP8A1mJrP9rMGpmW+tYQmrWSBVpspFW43qCKsXG9Qmq8ixEgVQvF1Q2TRXmaoYplCRn+Hn5VXy/Et4vkNn2i8UF58WjAUpKdV5ElRJHgkExWMJQUiCkjqCkg+s0KsOI3bGyS5bBIW5BedIBWtxUkgq5JSIAA5ms2WNC9VnKuxuAPi/4bh6LBPdPjtWJrcf8AkK14NzRZfY4a7G5pcCrDT2tBLC+zEtuJLbqfiQfqPCryHaxHjcHTNuM1LlBktpUNqoXuDhSZGh1orw8z2ywmYA/SjOK4RkSSmYp8cU3DcuhM9RCM9jON4naLBMjblQdSinyp1xLVX1pcu7cA67HQ+Bp2k1Usc7B1eljlhQIVdnatMpVyqdTeUwfet0qrceq3K0ee/wAbY6Zom361IlpIrIrxIpbm2MUEjxdAqNV50qNwjmarrWOQoA6JHLxVVVuE8zWVZjsPetTbqO5iuQRGRWhWKkNunmr51qQ2PGuIIi+Olal0nYVuVjkKjLlSjjBzHnWC3Xs1YJoiAzwykBS43yj5E0yITNKXDjkPxyKT+lOjYrW0b/AxtdGslk7TcVIqtCo1pJNWGUSF8a1EoVLcGFVqqlMfEqE60PxpEpA5a0QjWhmOK7g8wPnVfL8WW8KuaLXDN+12a7W60acIKFxPZrG+bqk+GxANFE8N29rmWl11xyCG0JT3IP4iuJIHIAedJ6WVcwfHTamrAsTW22G3CVNHYfib8Uk/TY1QywaTlE0YTuky2i5Q7CHMwj/LcHxNEbR+ZHUeGlWHLtbRyvDxStMlDifzJP8AcVqcOE50HMDqCnaen7p8KsWt0kjKsSgmcuxB/M2fwq8Njz6jNlBS+RehlcHwOH2ctqWsujVsAjNOhJjQddN/OjHFWPloFKEgnqag4YxNLbfZtpR2Y1TlkST8RUOSpJkUA4qClqKpkeHLwNBknsxKEP7HYsTyZd8+vAvuqLyiQO9uROlCHXRJJHdOhmjOHN6qOxjWqbLQkpV8Kqp8Gk0+hcvmso01G6T4dDQReJGdqa7hhSSUK5GAfpSxiNqG1kgaH5HnV/S5bW1mbq8PO9ErdypWwrKwfxH51QN2rlpUSlE71cKBcU+keNRm+6AVWNaGpOLKrtR8PKolOE7k1oKzUnGtYms5T0rUg+PtUnBOxw3OmalXhqQK67wphdqLQapmPDelLCrdoXK0uRlnSq/unUc3Jr0008f4a004ktRBmYpUmnxluVkBLh0D9oTPRUecSKdmTy3PQa/PakTBnglzXmkpB/KTzp3tVwNKmeunp4VDtk4vT4ame6b4RdbBOyT6kfpVlNiTzHuaxbnrRJLMjaszL6tqv+q/o1MfoujX6b/sFXmFqiZHp/Whbx7P4zl8ToPfamh1OUdaSuL3JQEjmfkNado/VNROai6ZV1npGnhByjaLeTmNfIyPlQLHknIMokyCfIHWhNqpbZlClD1/TajP7Qp1uVd0zlJH4p51szyboNMxcePbJNBVxBG5qm7dAbb1EtS3NVaDpWC2nYVSLpnDsccYXmEFJ+JtXwqA6+PjTW7kuGw6xOk5kq+JH/yTP4uWk1Q4e+z64u1BSgWmtDJHeUPAHanu74VZsmc3bFJTqCVAQf18qqzyQ8DIlHhJ7uLG+U+0gRPzog86JAJAKtgeZ6RzoBwRizb63WkaLAz5OSsphSm/QglPLeiWIpCVafFIiR9PGqWe4uma+lalFUDnrVSFmAY8utBLlShOh0NEcN4gcLvZrjVUSfXamq5t2yIVEnwEmqz7Lnk5/dulwAq8j5cjQy9t84KVQev6GmdmylxTadRrr60OxfD1MLH5TpMUeOddEZMafAhOMZVFKtI+dWEW6eavmKL4zh3aIkfEnb+VKoJ51sYZqcbMLPjcJchhLDY1KvnWS8yOQoQa1ptCQsu4a5fStf2tA2E0LrxqUiHIvOX/AIVGi8kjSmjhrgVTo7S6zNoOqWxotfifyii7+B2LcpUxJ5QpQX7g1LjStgRyOUqirFRq8Wn4VKHka3bQ65qMx8dqNf4OgrlDakjopRV6670TbCECNSeQGlUMmeKdRNTDonLmfAq3eEOOwVK26ioUcN9VL9E0zXCtSpQgcsuunrvRRh2GwpKCQRoSIHnrrS3qZJcFhaTFfQn2GChslXeJ/eAEUXt3DzHtrFXlsqXrIPWBFW/8KbEEqhX8QFKnl3djIYVDoqW9wPP5H2otbX4ERQa4VkMHvDlVthklOm1V5xT7HQkwvdPgo0rn+L3TalkKWkZdDrtzNMN7cqaQVGYAk+EbVzwWLjkry/ESZPjV307GoScjP9Tnuiohq3U0pJUJImNRFaXAKyDmAjYRoKgtGShnvCDmNRC+A5GtKWRtmRDGkNNnhLrroQ2M08hy866hwr9nrTH3j8Lc3A/CnyHOkW2xhNuorYXlJnfvGq97xreLSQp9UGfhSE6edVZ7pMZR0fi7ju3sRkQUrcj4QdE9Mx/SuG8R8XP3apWryAkAfwj9aq3v3ihMk+NWncAekJaaUueYG3rRwxpcs7oOfYzaZsRzHZDLqiekwAfnTvxMO6AncHQ84pd+z3BLuyeW44gBDjamlCdRJBSfQj50fu7iRlAlR0SOZJ/v5VR19tqjT9OSV8gHCsLIUXFbAgz1OukeootcLmCT3joI5CiNwtDKAkkaDfqdzQDDLVTz6iNR8QO4TOhP99KoP8jTUubGHC7ANpKie8d6C8VX7fY5d1TA/pRy8UGgUzv1+dJ16wXHAT4BKamHHYSd2zGGYcVt6ztSNj+HllzwV8jXbLG2S0jYDTn865nxYz26oRE5irU8o0+tXNHNrJ/JS1cIyxNvwJgVXianu7FbUZo18ar1smByuDM0S4cxFFvcJccTmSJG05Z/EBzIotw9wHdXSe0KS0zyWpJlX8CTv5nSrt5wyywYylfitUz6bVDmkdTY6JxNC0Z21haTsUmffoa1wbCw6VFczvPPypVwWA4EpSEgg5oETA510rAkhLZUdAQD9apazO5tRNH07AscXPyL+IIykIR8StB5czRu3wNCkBKkzA35+JmhGDPh+7dWNm/u09ORP6U5mENqJ8qobdq5NGeZuqEVzDwtzsRtuo9EAx7mmb9iTliBCRt4cv0qDAmQrM5Grh/7Rokfr61PxBdBpIQj41aD+I7Dypf6RspXNRQqPMqdeLLIgAy4rkgdPFR6e9HH8IbyQdgP7JPWrOHWqGGtTqdVE7qJ3JoXimJF1Qab1nVRAMADeTtUwjKbUYojJljC5SdJANNqFAgmYMT1HKrlqzk8vr6VALPsZOUlO5Up06eJhvSrrKVkShLZB1BCwsn1Vp8quPQZPLKL9SxLpMpYo0FpyATmlJA1050CvilB7NMdzSJEyKZ8avCynIpCO1WlOYxsJkzB125UnPYAl1anFrWVLOZRncn0qzhw+0qsz8+o96V0Ur2SgQOdU0WYQ6lK0zmSFa+Ov9+dG2+GGk6lbnqobdIjWtlcKpBkOuJj+EwPWnCrFrCQ44owSSNAImZ8q6HwrwE68Su5BbbGw5qP8qZeDuF22ghASCUQVqjUrPjTpduRCRsPrUPk5MXbDhS1agpaBI5q1NF0tJSNABW2aq149AqDihiTw11qjhr4HakpmE5geaSmefIEKPyqtiN2KDqu8knNA5+VDOO5UTCbjK0RYsQtRXIiZjrO4T15aeNMmFgWzUEd9XeV57R6UG4ct2lOFQ1TsVfElCviSeg1EetEMRvSRAAEddfQxWRlxPE6N3DmWePBWxO5KyNNIq3wrhuaXVDf4PLrQhlouqyDzUeg/maeUPIaanQADu+mgpcI2+R2WW2NIXOKHiNBoIMnnXLeIWFQlwSADBPgdqdsfxMLKlctQTOgjX1rD+FoDQ7XKph4fdvoMtmRqhf/AC1D970qzptye9dCcyjKPtydWcyaSt5SUJCnFqIShKQVKUTyAFds4I+y5m0SLi/AdeEKDe7bR/3q8dqr/ZhwwmzK7gqaU5myErzZmmeiAN1K3zTGgqH7QeLs57NDy0jXugQDtuRvFa6kmrRgTi1Jp+AhxPxoPhTCU7eMem1c5xHFwsyZoepRP483uPrVjD7dx9xLbaQZ0J3jxPQATURRHRd4cVmzO/hHdT1JJBPkImnjEcRIZhIgAE7wdBVG8wdtkNNIEIGhM6qVzUo9SamxbDyGwEkwo5RJkjNpoedU9Ziayx+zY9NyRlhd+DTg1xLSe9ue8o9VK7xPzonxBjGdGRvdZCQf4t/lPtVK1wzuylUSIAiRppBO9RoaLa0rcBhCtUgSZUlQzR0AJ96qyxzllcUWoyxwxrI2FrG87NAGo6cjoPGo8EW2+44txQJbgBJ0BzD4tdxymhPEHE9oUdy4bKuRScxAO+lChiTTSRkUDOyiQpwkjZCdgYnrTtPonK23X7FbV66OOlFcvsZLy+DspQruiQtz8CR0SfxK8qhQBlyoJSOZSApZ8ST3RSli3FUqT2CCtI1BdnTqEoBifEnyFQO4zerSFQUoUYSUo0JHJJNaWGGPDxHn7MnUZcmd2+F+wzYkkKbyNqnNo4ZzHKOUgc/CgrVuy1pmyj+LIPqKX7u+eJhxbk8wVEeelVgBvUye92KUdqGu8xVlwgqdzKgJmCrQaDXL+tRM37A+J4J9x/tpXBEiOutQXtupStBS38hyS22PzV9bxo+k+v8A9N6ti8aOzrZ81f0rntrZrA0STzJiiVoyuNdPWi2izvuFsdi1J1J0nmTzNRKJq1cugnTYaChSlknegCJ1LAoPiLlELghPnS/fvzNcQCr1yTpUmEcMOX6o1Q0n/Mcj/tROhV8hzotw7w8bpUmUtJMKVtJ/Kk8z9K6O0whpvKgBKUiABtRRjfILZzzia1ZYZDDaAltAgJBPqVHck8ya5nfr7L/jLSPy6Ex4Typ347vzrEH++dcqxRalL72pO0aadKB1J8odjcl06DGG8VrtFaKU42o7KAzA8yDTPd8XsXDfxZY5K01/Wud3OHrVlCYiPZR3p+wrhZq+W23q2rQBSQJCRpryNKy6fHLrj+Cxh1k8b55/kW7vFkLVl1CZ7o5KPPN8qK4LizjAISQUq0UhQCm1j99J0PyNJGMlPbLDZJSlSgg9Ugwk+oAo7gRDzLv520FWWdFRP6D5Gj9lQX4ipZ3klcx/wS9YP+Q/+yrIgtPd+3UOeVXxI8iYFBuKOErxZ7VDaHEnZTKwtJ9tRtQhu0SkZlOCQJR0nf5gj2NMOEYiUJSpDnZ8yQefSBpUKe0Fq/INssFt0Jh8qK4BVIWhIMSU6jWNqOWXZ26i2hSYWltQUkggmDIzDpIq61xK2uU3DYeSd1fAsdSCKW1YMULU7brS+zOYtL/zEidAE/iHiD50yOZJ2hTxOQ0vkLTlVr0iqymFSDmUQnUBR0HWOtCVXw3ZbcCRvkKlJk+YMbVBi2OvBKS0Fpg/eZkjWfh1IEU73oS5aFKE48JjPcYg2wnOtxLY3OeCJPMA60u4txAHUFLalEKnMuIUqdNPyihmJYFd5/vW0qJEgqcEwf8AV40Ew1yQU7EGPbcUDlFybSpsYlLaot9AnELcAwnbeo8FcSh9ClqgCdTy0opnS08krSFIMhaSAQUkeNR3Ni0VGElOvKRH6VCdBNc2QIuchyhSVgbEGa7L9n9+i5ZYtMqVpSVOK8Ikn+E6gDzNcTVhwnuq360fsbK4tlJVb3KUuKSRKVZd40UZ8OlQ2guWjovGjVo0FiM/fKe8Qo9VBKhqNTz6VznKyScoETAk6jzrZm7deht6B2cxA1JJk5jPe86XHrhSVKg7k8o5+FRBNWCxm7ZpJyhTYPTSak7cj4Uk+WX9TS7b4K65qEKIPhRG34Ve/IR6x9KNsguLuHY0QoeZ0/7agZuFhxPaJSUT3gEnNHgTV234Vf8Azx/qUanPDlwPhdFDf2cdrW4OtUwQDp7+FejNPWRPh61m5AG1QSDb53fWs4Pw4q5VmXKWhvyKvAUbwrAsxzujTkKZUpAEAQBTIwsXJmluwlCQlACUpEADYCq+Lu5WlHwq4KAcY3GVnzo5cIFdnI+I1qcWcp02I6+VKdzbEK7wg+NMy3ZUT40Px+4SGVn8Uadar7SwptKgNgd4XXMuXTUz4SI9da65waA12z50DLKlzynKT+lci4KAC1KO3dSPqf09q6hiL5ZwW9XzXDKT1zED9aOvyBZw3MTqdzTFw1mZIdAkHediAdj4ET7mglsznMDzp2wV1v8AZwhQ5Ee9dmdI6C5sq3DdvnlAWU/hQT8IP4Z3MGakD6QToE8gB/Wsu2eWA0pTq91BKAAkeJOvzqskpmVpg+Zn2NV64G2XEvpJ+IAjkaI4fcKbVIVEbEcj1EUJLKVKClbbbageNGrTCplDclW4T1jf1j6VDRx5GJuMurLKygODMoDYqTzg7bmrOK3l0+0W16pJCthoU7agVDglvnW6fwobAnoXFAD6V0xvDmYA02FEmBJciXieOdrlUq3VIABhQMwN+Vc9u1hFwpYSUpcMwdx1Ec9ZrvYwho9KTPtA4Kzt57cDMnWJA89aJMFHPcVsQpMgE6a849RoDXrKVNDNumUq9OdEeG3UqSW3AAod3XZMdB589z1ofi9oppZyqUkHmI7w5b8qJOwiFxgcwKvowlCC2T3gsZiD5xFCLi5cS3mUmdPikaienWoX8YUtAnQCUiNzOsVO2yGwhxRiFuHP/bJypGgykysxrH7vjQOxdQTDsR7R6j9aw5BREStREnw5AdAK8/YwO760zakgafY129yUpAQ4oDlqD9RVpvE3Rs8fVKT+lInYLHM+9Y7RafxKHrQ+3Z1nQ0Y++PxoPm3/ACNSo4kdHJo/6SK5wLxz86vet/8AEnh+P5Co9k7cfTKUhIIGms1awqzznMrYbeNDyskhIpos0QgCigrZEnwTAV6vV6nij1If2iXcJieVPZrkv2iXkrIpeT9goigg0IxFjvmdZog25S/xHcqQpIGipKifDTKPrQpDLC2FWoB02+VNv2lPdlgto1zfeznxCAVa+6aV8IBypnc5fc0c+3RzKqwY/wCWwpRHisoT/sNdFckNnMWnCkyKkbvFp2VFRAV4ijcUyNw6cBYuwC4m7eLRJCguQCREBIJEDXrRhHDyLgdqhwFagCcuiTA+LaBJG1cyDe3SnzAOLUMpKcij4gUjJCug4tss2uDPkqSlBWRMhP7gkk7bSPervC92pjEghaswbYWvXrl013jXzoNd8arRmVbLAKviCkBQJOkwdjH96UAwTFli4cddWStxBSVHmTHTahjHi2S2xl4e4gSlDjSwpKVJBzJRKgoRRa74rUyhtcqIXI1QpI0jUHY78qD2mFXF2S4yFuZQkrKEJgJ1jTnsdqkxDixxVt/hykocTPdcI7yBm2T47iuUV5OvkvXnGr6FBJCkKEHl3kkaVY/9drWMqhE+NDsM4XbdebS664lKjlzTJE7b+NBL7DFW77rZM9mspSVDUgEwqPKK7YgtyPYheZHu0ykZ4nmD0NG3VJfaAjvCSDvI6UDvEfeJhcqAmFAQZ3qwi8y/ibzTBymFe1S4gvkXsUC0nL+E7fyqtExMadKYcbtwpOYedLqXY3piJLFr8Q5xyrrL/BjdrZJW6MzzgCjOyZ2SBSN9nNim4xBhB1SDnUOuSCP0rtn2jiWB51zBfZx1+yQZ7o9KWcYYCSI5053LW0UBxbC1L+HcVEWcK9eNWLixcRug+01Xg9D7GmpgM+j2rj7xJ6U4Ye/mSK5rdXJBBHKmzBr85hp8QB96XGVMloaa9WEmayacKIrpcJJrg/G93meMda7RxG+UsmK4Fjy8zpJpb+Qa6K7S9aW8XVnejxCfc0eRS7ll/wD1D5f+Kk4dcAQF3DaBspxIHWJFe+265z4opI2aabR66k/WrfArea/th++D7An9KXvtPfz4teHo5l/6UJFckcxar1er1GQYgnQU6YBYfcGUNObiFFQ1HiBMzSalUGRVpjFXkfA4pPkdPY6UMo2GnRO42lL6g6lSY2EiM3KT0NHbjAewRK8wCxISpICgD470U4EwPt3mLi4UF53ASmNwBGvjKa7NxPwozeI1GVYHdUPoR0pdXwS5nP7bBby3tWruxczDs4UlMGE/w7GPfSuaZ0qWS6heafiSY1OpP1pyssbucNWppp2USQUEBSfMSNKFXmPdqsqLaQrnA0NS40QpFFOJBCk/eLgEGOemog0NxvE1LcKgskK3O58KLO4uyVDOzPkYqnit9aK/y7cp8z/Wl34DKib5iApalrWNIKY+cUKcdlRUNDM15boCu6kCiDWTs1KUk5uo8qOiSS3xZJGVen0qgzYLddS00My3FBKADupW2tU3ERRThrECxcsujUocQQPX+tFVcg+TvXAH2atYcQ8tanLgpgmYQmdwlPPzNGuL3WEtHtTryG9D+L/tCZsWwotOLURIAyga9TNcfxbjC7v3dShAPIDQA8q6TVAK2yDH8RAWezBjlQYYq6Dsau3OGOzq4D/pqE4c6Pxo/wCk0CoKiFjGl5u9tV9GIA//AJoYbFY1OT3P8qwVLHJPuf5UQSR//9k="/>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hu-HU"/>
          </a:p>
        </p:txBody>
      </p:sp>
      <p:sp>
        <p:nvSpPr>
          <p:cNvPr id="10" name="AutoShape 9" descr="data:image/jpeg;base64,/9j/4AAQSkZJRgABAQAAAQABAAD/2wCEAAkGBxQSEhUUEhQVFhUVGBcVFBcXFBgXFxUVFBUXFhQXFhcYHCggGBolHBQUITEhJSkrLi4uFx8zODMsNygtLisBCgoKDg0OGhAQGiskHyQsLCwtLCwsLCwsLCwsLCwsLCwsLCwsLCwsLCwsLCwrLCwsLCwsLCwsLCwsLCwsLCwsLP/AABEIAL4A8AMBIgACEQEDEQH/xAAcAAACAgMBAQAAAAAAAAAAAAAFBgMEAQIHAAj/xABCEAABAwIEAwYDBQYEBQUAAAABAgMRAAQFEiExBkFREyJhcYGRMqGxByNCUsEUYnLR4fAVM4LCQ1OSovEWJNLi8v/EABoBAAIDAQEAAAAAAAAAAAAAAAIDAQQFAAb/xAApEQACAgEEAQQBBAMAAAAAAAAAAQIRAwQSITFBBRMyYSJCUXGBFDNS/9oADAMBAAIRAxEAPwBUdY6VEl+NDRvFbXs1abEUOXbhVegatGIp0VH2QoVSCe9B8qtuNFO1QrIPnVXPi3RaLOLJXJcwhOV1JplxdwIcQvrpSnbO94T1pixdOdoEbjWqWiTi3Fnaj8qZfdsw4J60FxjC+zE1fwPExkjnQ3Hr9Szl5VdfQmF2CUqrcKqINmpUNmllgjeTUVXFIqs4iKBhIgdanUVEldWZqF5E0DGJnu2IrIv6hBqF+osZtRKq5qg+5JryjXmG8xoGwqoltmpNFW0QK0aaAqG4uwNBUgvkmdciqbj9QLUVVK3azvUErgs4M4VPJHr7U3mlzAGAHfQ0yLq7p/iZ2qdzI61cTNbTWKsFayspNamp1ioFUuQ2JC5zofcbGr66o3Q7p8qqZei5i7On3nDuZCtTP4THtpSUtKkEhQgjQ+YpqdxZ4iQDGmsbx9KE4s1MOKEzuBt/Q1dg2uylKn0B1Qd6pPsDlV9SfCKruJprOi67BykkUctLzMiDQ1wSKhtVwSPaqsopStFlflEmCi0vwNTPPBRmtHSFDWqjjXjRSASL6RW8UObKk+IrV95StBpS3KkGo2W3HgOdRF1PWqX7KTua9+xeNIcmxygi2tAOxqs42a17BQ2NYWTGpoWwlEgVVZ5XKt3biNtar5is0LY1HoohZW+USaibRlrZ+4J0oQjW8u50TtVZtE1kIqw0IqQSVpsVPUAdArxuRyrmyGmFcC+M+VHHKBcOznUSI0EfOjLyqvafmBm6j5ms1kVpWwNWaK5lQ0qsqrLm1V1UiY7GV1ioAxnUEfmIHvVlYqndOZRmG4OlVcvRbxdo7Rj1ikgNtkAIEKjx0A86F3WGJDYDighM5iSdtNT0mjjawhK3XCQkSqTzPMn5RXO7/ElX70xDKdEp6jqaXn1ccELkN0+jlqJ7YkaLFLqvuZKfzK0B8hvV3/BEjVRJ+X0olYpCRA2q46iRXm83qmozP5Uvo9Nh9L02HqNv7FO8wpJ1SSPCTH1pcu7cpVqP5+h5083TUE0LxC3S4mD7867Dq8sXe5jMujwzi/xQuAZhVc6HWp3Wygwf/IrcgKFel0upWeP2eX1ellgl9EWvKoFsmamKCnbatXLqBT5FaNmiWjWHXcu9Ql9SqjWOtJbQ5Jmy7s8hVN5RO5qQgnYGs/4ctXhSpTSHRiwY4aIN25QjNFWmcDA1UqicISIpE8q8D4xAaCpWyT7V42Szyiizl+lI0Aqi9iRO1R7rZPtlVVkobmsC36msOPqO5qPWo3sJQRYS2gbmalTdNjlVEitSKi2yaQy4FdhZVGkAfOiZNL3DCu855D6mmAVsaP8A1mJrP9rMGpmW+tYQmrWSBVpspFW43qCKsXG9Qmq8ixEgVQvF1Q2TRXmaoYplCRn+Hn5VXy/Et4vkNn2i8UF58WjAUpKdV5ElRJHgkExWMJQUiCkjqCkg+s0KsOI3bGyS5bBIW5BedIBWtxUkgq5JSIAA5ms2WNC9VnKuxuAPi/4bh6LBPdPjtWJrcf8AkK14NzRZfY4a7G5pcCrDT2tBLC+zEtuJLbqfiQfqPCryHaxHjcHTNuM1LlBktpUNqoXuDhSZGh1orw8z2ywmYA/SjOK4RkSSmYp8cU3DcuhM9RCM9jON4naLBMjblQdSinyp1xLVX1pcu7cA67HQ+Bp2k1Usc7B1eljlhQIVdnatMpVyqdTeUwfet0qrceq3K0ee/wAbY6Zom361IlpIrIrxIpbm2MUEjxdAqNV50qNwjmarrWOQoA6JHLxVVVuE8zWVZjsPetTbqO5iuQRGRWhWKkNunmr51qQ2PGuIIi+Olal0nYVuVjkKjLlSjjBzHnWC3Xs1YJoiAzwykBS43yj5E0yITNKXDjkPxyKT+lOjYrW0b/AxtdGslk7TcVIqtCo1pJNWGUSF8a1EoVLcGFVqqlMfEqE60PxpEpA5a0QjWhmOK7g8wPnVfL8WW8KuaLXDN+12a7W60acIKFxPZrG+bqk+GxANFE8N29rmWl11xyCG0JT3IP4iuJIHIAedJ6WVcwfHTamrAsTW22G3CVNHYfib8Uk/TY1QywaTlE0YTuky2i5Q7CHMwj/LcHxNEbR+ZHUeGlWHLtbRyvDxStMlDifzJP8AcVqcOE50HMDqCnaen7p8KsWt0kjKsSgmcuxB/M2fwq8Njz6jNlBS+RehlcHwOH2ctqWsujVsAjNOhJjQddN/OjHFWPloFKEgnqag4YxNLbfZtpR2Y1TlkST8RUOSpJkUA4qClqKpkeHLwNBknsxKEP7HYsTyZd8+vAvuqLyiQO9uROlCHXRJJHdOhmjOHN6qOxjWqbLQkpV8Kqp8Gk0+hcvmso01G6T4dDQReJGdqa7hhSSUK5GAfpSxiNqG1kgaH5HnV/S5bW1mbq8PO9ErdypWwrKwfxH51QN2rlpUSlE71cKBcU+keNRm+6AVWNaGpOLKrtR8PKolOE7k1oKzUnGtYms5T0rUg+PtUnBOxw3OmalXhqQK67wphdqLQapmPDelLCrdoXK0uRlnSq/unUc3Jr0008f4a004ktRBmYpUmnxluVkBLh0D9oTPRUecSKdmTy3PQa/PakTBnglzXmkpB/KTzp3tVwNKmeunp4VDtk4vT4ame6b4RdbBOyT6kfpVlNiTzHuaxbnrRJLMjaszL6tqv+q/o1MfoujX6b/sFXmFqiZHp/Whbx7P4zl8ToPfamh1OUdaSuL3JQEjmfkNado/VNROai6ZV1npGnhByjaLeTmNfIyPlQLHknIMokyCfIHWhNqpbZlClD1/TajP7Qp1uVd0zlJH4p51szyboNMxcePbJNBVxBG5qm7dAbb1EtS3NVaDpWC2nYVSLpnDsccYXmEFJ+JtXwqA6+PjTW7kuGw6xOk5kq+JH/yTP4uWk1Q4e+z64u1BSgWmtDJHeUPAHanu74VZsmc3bFJTqCVAQf18qqzyQ8DIlHhJ7uLG+U+0gRPzog86JAJAKtgeZ6RzoBwRizb63WkaLAz5OSsphSm/QglPLeiWIpCVafFIiR9PGqWe4uma+lalFUDnrVSFmAY8utBLlShOh0NEcN4gcLvZrjVUSfXamq5t2yIVEnwEmqz7Lnk5/dulwAq8j5cjQy9t84KVQev6GmdmylxTadRrr60OxfD1MLH5TpMUeOddEZMafAhOMZVFKtI+dWEW6eavmKL4zh3aIkfEnb+VKoJ51sYZqcbMLPjcJchhLDY1KvnWS8yOQoQa1ptCQsu4a5fStf2tA2E0LrxqUiHIvOX/AIVGi8kjSmjhrgVTo7S6zNoOqWxotfifyii7+B2LcpUxJ5QpQX7g1LjStgRyOUqirFRq8Wn4VKHka3bQ65qMx8dqNf4OgrlDakjopRV6670TbCECNSeQGlUMmeKdRNTDonLmfAq3eEOOwVK26ioUcN9VL9E0zXCtSpQgcsuunrvRRh2GwpKCQRoSIHnrrS3qZJcFhaTFfQn2GChslXeJ/eAEUXt3DzHtrFXlsqXrIPWBFW/8KbEEqhX8QFKnl3djIYVDoqW9wPP5H2otbX4ERQa4VkMHvDlVthklOm1V5xT7HQkwvdPgo0rn+L3TalkKWkZdDrtzNMN7cqaQVGYAk+EbVzwWLjkry/ESZPjV307GoScjP9Tnuiohq3U0pJUJImNRFaXAKyDmAjYRoKgtGShnvCDmNRC+A5GtKWRtmRDGkNNnhLrroQ2M08hy866hwr9nrTH3j8Lc3A/CnyHOkW2xhNuorYXlJnfvGq97xreLSQp9UGfhSE6edVZ7pMZR0fi7ju3sRkQUrcj4QdE9Mx/SuG8R8XP3apWryAkAfwj9aq3v3ihMk+NWncAekJaaUueYG3rRwxpcs7oOfYzaZsRzHZDLqiekwAfnTvxMO6AncHQ84pd+z3BLuyeW44gBDjamlCdRJBSfQj50fu7iRlAlR0SOZJ/v5VR19tqjT9OSV8gHCsLIUXFbAgz1OukeootcLmCT3joI5CiNwtDKAkkaDfqdzQDDLVTz6iNR8QO4TOhP99KoP8jTUubGHC7ANpKie8d6C8VX7fY5d1TA/pRy8UGgUzv1+dJ16wXHAT4BKamHHYSd2zGGYcVt6ztSNj+HllzwV8jXbLG2S0jYDTn865nxYz26oRE5irU8o0+tXNHNrJ/JS1cIyxNvwJgVXianu7FbUZo18ar1smByuDM0S4cxFFvcJccTmSJG05Z/EBzIotw9wHdXSe0KS0zyWpJlX8CTv5nSrt5wyywYylfitUz6bVDmkdTY6JxNC0Z21haTsUmffoa1wbCw6VFczvPPypVwWA4EpSEgg5oETA510rAkhLZUdAQD9apazO5tRNH07AscXPyL+IIykIR8StB5czRu3wNCkBKkzA35+JmhGDPh+7dWNm/u09ORP6U5mENqJ8qobdq5NGeZuqEVzDwtzsRtuo9EAx7mmb9iTliBCRt4cv0qDAmQrM5Grh/7Rokfr61PxBdBpIQj41aD+I7Dypf6RspXNRQqPMqdeLLIgAy4rkgdPFR6e9HH8IbyQdgP7JPWrOHWqGGtTqdVE7qJ3JoXimJF1Qab1nVRAMADeTtUwjKbUYojJljC5SdJANNqFAgmYMT1HKrlqzk8vr6VALPsZOUlO5Up06eJhvSrrKVkShLZB1BCwsn1Vp8quPQZPLKL9SxLpMpYo0FpyATmlJA1050CvilB7NMdzSJEyKZ8avCynIpCO1WlOYxsJkzB125UnPYAl1anFrWVLOZRncn0qzhw+0qsz8+o96V0Ur2SgQOdU0WYQ6lK0zmSFa+Ov9+dG2+GGk6lbnqobdIjWtlcKpBkOuJj+EwPWnCrFrCQ44owSSNAImZ8q6HwrwE68Su5BbbGw5qP8qZeDuF22ghASCUQVqjUrPjTpduRCRsPrUPk5MXbDhS1agpaBI5q1NF0tJSNABW2aq149AqDihiTw11qjhr4HakpmE5geaSmefIEKPyqtiN2KDqu8knNA5+VDOO5UTCbjK0RYsQtRXIiZjrO4T15aeNMmFgWzUEd9XeV57R6UG4ct2lOFQ1TsVfElCviSeg1EetEMRvSRAAEddfQxWRlxPE6N3DmWePBWxO5KyNNIq3wrhuaXVDf4PLrQhlouqyDzUeg/maeUPIaanQADu+mgpcI2+R2WW2NIXOKHiNBoIMnnXLeIWFQlwSADBPgdqdsfxMLKlctQTOgjX1rD+FoDQ7XKph4fdvoMtmRqhf/AC1D970qzptye9dCcyjKPtydWcyaSt5SUJCnFqIShKQVKUTyAFds4I+y5m0SLi/AdeEKDe7bR/3q8dqr/ZhwwmzK7gqaU5myErzZmmeiAN1K3zTGgqH7QeLs57NDy0jXugQDtuRvFa6kmrRgTi1Jp+AhxPxoPhTCU7eMem1c5xHFwsyZoepRP483uPrVjD7dx9xLbaQZ0J3jxPQATURRHRd4cVmzO/hHdT1JJBPkImnjEcRIZhIgAE7wdBVG8wdtkNNIEIGhM6qVzUo9SamxbDyGwEkwo5RJkjNpoedU9Ziayx+zY9NyRlhd+DTg1xLSe9ue8o9VK7xPzonxBjGdGRvdZCQf4t/lPtVK1wzuylUSIAiRppBO9RoaLa0rcBhCtUgSZUlQzR0AJ96qyxzllcUWoyxwxrI2FrG87NAGo6cjoPGo8EW2+44txQJbgBJ0BzD4tdxymhPEHE9oUdy4bKuRScxAO+lChiTTSRkUDOyiQpwkjZCdgYnrTtPonK23X7FbV66OOlFcvsZLy+DspQruiQtz8CR0SfxK8qhQBlyoJSOZSApZ8ST3RSli3FUqT2CCtI1BdnTqEoBifEnyFQO4zerSFQUoUYSUo0JHJJNaWGGPDxHn7MnUZcmd2+F+wzYkkKbyNqnNo4ZzHKOUgc/CgrVuy1pmyj+LIPqKX7u+eJhxbk8wVEeelVgBvUye92KUdqGu8xVlwgqdzKgJmCrQaDXL+tRM37A+J4J9x/tpXBEiOutQXtupStBS38hyS22PzV9bxo+k+v8A9N6ti8aOzrZ81f0rntrZrA0STzJiiVoyuNdPWi2izvuFsdi1J1J0nmTzNRKJq1cugnTYaChSlknegCJ1LAoPiLlELghPnS/fvzNcQCr1yTpUmEcMOX6o1Q0n/Mcj/tROhV8hzotw7w8bpUmUtJMKVtJ/Kk8z9K6O0whpvKgBKUiABtRRjfILZzzia1ZYZDDaAltAgJBPqVHck8ya5nfr7L/jLSPy6Ex4Typ347vzrEH++dcqxRalL72pO0aadKB1J8odjcl06DGG8VrtFaKU42o7KAzA8yDTPd8XsXDfxZY5K01/Wud3OHrVlCYiPZR3p+wrhZq+W23q2rQBSQJCRpryNKy6fHLrj+Cxh1k8b55/kW7vFkLVl1CZ7o5KPPN8qK4LizjAISQUq0UhQCm1j99J0PyNJGMlPbLDZJSlSgg9Ugwk+oAo7gRDzLv520FWWdFRP6D5Gj9lQX4ipZ3klcx/wS9YP+Q/+yrIgtPd+3UOeVXxI8iYFBuKOErxZ7VDaHEnZTKwtJ9tRtQhu0SkZlOCQJR0nf5gj2NMOEYiUJSpDnZ8yQefSBpUKe0Fq/INssFt0Jh8qK4BVIWhIMSU6jWNqOWXZ26i2hSYWltQUkggmDIzDpIq61xK2uU3DYeSd1fAsdSCKW1YMULU7brS+zOYtL/zEidAE/iHiD50yOZJ2hTxOQ0vkLTlVr0iqymFSDmUQnUBR0HWOtCVXw3ZbcCRvkKlJk+YMbVBi2OvBKS0Fpg/eZkjWfh1IEU73oS5aFKE48JjPcYg2wnOtxLY3OeCJPMA60u4txAHUFLalEKnMuIUqdNPyihmJYFd5/vW0qJEgqcEwf8AV40Ew1yQU7EGPbcUDlFybSpsYlLaot9AnELcAwnbeo8FcSh9ClqgCdTy0opnS08krSFIMhaSAQUkeNR3Ni0VGElOvKRH6VCdBNc2QIuchyhSVgbEGa7L9n9+i5ZYtMqVpSVOK8Ikn+E6gDzNcTVhwnuq360fsbK4tlJVb3KUuKSRKVZd40UZ8OlQ2guWjovGjVo0FiM/fKe8Qo9VBKhqNTz6VznKyScoETAk6jzrZm7deht6B2cxA1JJk5jPe86XHrhSVKg7k8o5+FRBNWCxm7ZpJyhTYPTSak7cj4Uk+WX9TS7b4K65qEKIPhRG34Ve/IR6x9KNsguLuHY0QoeZ0/7agZuFhxPaJSUT3gEnNHgTV234Vf8Azx/qUanPDlwPhdFDf2cdrW4OtUwQDp7+FejNPWRPh61m5AG1QSDb53fWs4Pw4q5VmXKWhvyKvAUbwrAsxzujTkKZUpAEAQBTIwsXJmluwlCQlACUpEADYCq+Lu5WlHwq4KAcY3GVnzo5cIFdnI+I1qcWcp02I6+VKdzbEK7wg+NMy3ZUT40Px+4SGVn8Uadar7SwptKgNgd4XXMuXTUz4SI9da65waA12z50DLKlzynKT+lci4KAC1KO3dSPqf09q6hiL5ZwW9XzXDKT1zED9aOvyBZw3MTqdzTFw1mZIdAkHediAdj4ET7mglsznMDzp2wV1v8AZwhQ5Ee9dmdI6C5sq3DdvnlAWU/hQT8IP4Z3MGakD6QToE8gB/Wsu2eWA0pTq91BKAAkeJOvzqskpmVpg+Zn2NV64G2XEvpJ+IAjkaI4fcKbVIVEbEcj1EUJLKVKClbbbageNGrTCplDclW4T1jf1j6VDRx5GJuMurLKygODMoDYqTzg7bmrOK3l0+0W16pJCthoU7agVDglvnW6fwobAnoXFAD6V0xvDmYA02FEmBJciXieOdrlUq3VIABhQMwN+Vc9u1hFwpYSUpcMwdx1Ec9ZrvYwho9KTPtA4Kzt57cDMnWJA89aJMFHPcVsQpMgE6a849RoDXrKVNDNumUq9OdEeG3UqSW3AAod3XZMdB589z1ofi9oppZyqUkHmI7w5b8qJOwiFxgcwKvowlCC2T3gsZiD5xFCLi5cS3mUmdPikaienWoX8YUtAnQCUiNzOsVO2yGwhxRiFuHP/bJypGgykysxrH7vjQOxdQTDsR7R6j9aw5BREStREnw5AdAK8/YwO760zakgafY129yUpAQ4oDlqD9RVpvE3Rs8fVKT+lInYLHM+9Y7RafxKHrQ+3Z1nQ0Y++PxoPm3/ACNSo4kdHJo/6SK5wLxz86vet/8AEnh+P5Co9k7cfTKUhIIGms1awqzznMrYbeNDyskhIpos0QgCigrZEnwTAV6vV6nij1If2iXcJieVPZrkv2iXkrIpeT9goigg0IxFjvmdZog25S/xHcqQpIGipKifDTKPrQpDLC2FWoB02+VNv2lPdlgto1zfeznxCAVa+6aV8IBypnc5fc0c+3RzKqwY/wCWwpRHisoT/sNdFckNnMWnCkyKkbvFp2VFRAV4ijcUyNw6cBYuwC4m7eLRJCguQCREBIJEDXrRhHDyLgdqhwFagCcuiTA+LaBJG1cyDe3SnzAOLUMpKcij4gUjJCug4tss2uDPkqSlBWRMhP7gkk7bSPervC92pjEghaswbYWvXrl013jXzoNd8arRmVbLAKviCkBQJOkwdjH96UAwTFli4cddWStxBSVHmTHTahjHi2S2xl4e4gSlDjSwpKVJBzJRKgoRRa74rUyhtcqIXI1QpI0jUHY78qD2mFXF2S4yFuZQkrKEJgJ1jTnsdqkxDixxVt/hykocTPdcI7yBm2T47iuUV5OvkvXnGr6FBJCkKEHl3kkaVY/9drWMqhE+NDsM4XbdebS664lKjlzTJE7b+NBL7DFW77rZM9mspSVDUgEwqPKK7YgtyPYheZHu0ykZ4nmD0NG3VJfaAjvCSDvI6UDvEfeJhcqAmFAQZ3qwi8y/ibzTBymFe1S4gvkXsUC0nL+E7fyqtExMadKYcbtwpOYedLqXY3piJLFr8Q5xyrrL/BjdrZJW6MzzgCjOyZ2SBSN9nNim4xBhB1SDnUOuSCP0rtn2jiWB51zBfZx1+yQZ7o9KWcYYCSI5053LW0UBxbC1L+HcVEWcK9eNWLixcRug+01Xg9D7GmpgM+j2rj7xJ6U4Ye/mSK5rdXJBBHKmzBr85hp8QB96XGVMloaa9WEmayacKIrpcJJrg/G93meMda7RxG+UsmK4Fjy8zpJpb+Qa6K7S9aW8XVnejxCfc0eRS7ll/wD1D5f+Kk4dcAQF3DaBspxIHWJFe+265z4opI2aabR66k/WrfArea/th++D7An9KXvtPfz4teHo5l/6UJFckcxar1er1GQYgnQU6YBYfcGUNObiFFQ1HiBMzSalUGRVpjFXkfA4pPkdPY6UMo2GnRO42lL6g6lSY2EiM3KT0NHbjAewRK8wCxISpICgD470U4EwPt3mLi4UF53ASmNwBGvjKa7NxPwozeI1GVYHdUPoR0pdXwS5nP7bBby3tWruxczDs4UlMGE/w7GPfSuaZ0qWS6heafiSY1OpP1pyssbucNWppp2USQUEBSfMSNKFXmPdqsqLaQrnA0NS40QpFFOJBCk/eLgEGOemog0NxvE1LcKgskK3O58KLO4uyVDOzPkYqnit9aK/y7cp8z/Wl34DKib5iApalrWNIKY+cUKcdlRUNDM15boCu6kCiDWTs1KUk5uo8qOiSS3xZJGVen0qgzYLddS00My3FBKADupW2tU3ERRThrECxcsujUocQQPX+tFVcg+TvXAH2atYcQ8tanLgpgmYQmdwlPPzNGuL3WEtHtTryG9D+L/tCZsWwotOLURIAyga9TNcfxbjC7v3dShAPIDQA8q6TVAK2yDH8RAWezBjlQYYq6Dsau3OGOzq4D/pqE4c6Pxo/wCk0CoKiFjGl5u9tV9GIA//AJoYbFY1OT3P8qwVLHJPuf5UQSR//9k="/>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hu-HU"/>
          </a:p>
        </p:txBody>
      </p:sp>
      <p:pic>
        <p:nvPicPr>
          <p:cNvPr id="11" name="Kép 10"/>
          <p:cNvPicPr>
            <a:picLocks noChangeAspect="1"/>
          </p:cNvPicPr>
          <p:nvPr/>
        </p:nvPicPr>
        <p:blipFill>
          <a:blip r:embed="rId3"/>
          <a:stretch>
            <a:fillRect/>
          </a:stretch>
        </p:blipFill>
        <p:spPr>
          <a:xfrm>
            <a:off x="6471786" y="5648786"/>
            <a:ext cx="1354688" cy="1105975"/>
          </a:xfrm>
          <a:prstGeom prst="rect">
            <a:avLst/>
          </a:prstGeom>
        </p:spPr>
      </p:pic>
    </p:spTree>
    <p:extLst>
      <p:ext uri="{BB962C8B-B14F-4D97-AF65-F5344CB8AC3E}">
        <p14:creationId xmlns:p14="http://schemas.microsoft.com/office/powerpoint/2010/main" val="328986590"/>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ím 1"/>
          <p:cNvSpPr>
            <a:spLocks noGrp="1"/>
          </p:cNvSpPr>
          <p:nvPr>
            <p:ph type="title"/>
          </p:nvPr>
        </p:nvSpPr>
        <p:spPr>
          <a:xfrm>
            <a:off x="628650" y="365127"/>
            <a:ext cx="7886700" cy="564021"/>
          </a:xfrm>
        </p:spPr>
        <p:txBody>
          <a:bodyPr>
            <a:normAutofit/>
          </a:bodyPr>
          <a:lstStyle/>
          <a:p>
            <a:pPr algn="ctr"/>
            <a:r>
              <a:rPr lang="hu-HU" sz="2500" b="1" i="1" dirty="0" smtClean="0">
                <a:solidFill>
                  <a:srgbClr val="0070C0"/>
                </a:solidFill>
                <a:latin typeface="Arial" panose="020B0604020202020204" pitchFamily="34" charset="0"/>
                <a:cs typeface="Arial" panose="020B0604020202020204" pitchFamily="34" charset="0"/>
              </a:rPr>
              <a:t>A szakképzés pedagógiájának alapelvei </a:t>
            </a:r>
            <a:endParaRPr lang="hu-HU" sz="2500" dirty="0">
              <a:solidFill>
                <a:srgbClr val="0070C0"/>
              </a:solidFill>
              <a:latin typeface="Arial" panose="020B0604020202020204" pitchFamily="34" charset="0"/>
              <a:cs typeface="Arial" panose="020B0604020202020204" pitchFamily="34" charset="0"/>
            </a:endParaRPr>
          </a:p>
        </p:txBody>
      </p:sp>
      <p:sp>
        <p:nvSpPr>
          <p:cNvPr id="5" name="Téglalap 4"/>
          <p:cNvSpPr/>
          <p:nvPr/>
        </p:nvSpPr>
        <p:spPr>
          <a:xfrm>
            <a:off x="307837" y="1282799"/>
            <a:ext cx="3612912" cy="369332"/>
          </a:xfrm>
          <a:prstGeom prst="rect">
            <a:avLst/>
          </a:prstGeom>
        </p:spPr>
        <p:txBody>
          <a:bodyPr wrap="none">
            <a:spAutoFit/>
          </a:bodyPr>
          <a:lstStyle/>
          <a:p>
            <a:pPr>
              <a:spcAft>
                <a:spcPts val="0"/>
              </a:spcAft>
            </a:pPr>
            <a:r>
              <a:rPr lang="hu-HU" b="1" dirty="0">
                <a:solidFill>
                  <a:srgbClr val="0070C0"/>
                </a:solidFill>
                <a:latin typeface="Arial" panose="020B0604020202020204" pitchFamily="34" charset="0"/>
                <a:ea typeface="Calibri" panose="020F0502020204030204" pitchFamily="34" charset="0"/>
                <a:cs typeface="Arial" panose="020B0604020202020204" pitchFamily="34" charset="0"/>
              </a:rPr>
              <a:t>A szakképzés pedagógiai </a:t>
            </a:r>
            <a:r>
              <a:rPr lang="hu-HU" b="1" dirty="0" smtClean="0">
                <a:solidFill>
                  <a:srgbClr val="0070C0"/>
                </a:solidFill>
                <a:latin typeface="Arial" panose="020B0604020202020204" pitchFamily="34" charset="0"/>
                <a:ea typeface="Calibri" panose="020F0502020204030204" pitchFamily="34" charset="0"/>
                <a:cs typeface="Arial" panose="020B0604020202020204" pitchFamily="34" charset="0"/>
              </a:rPr>
              <a:t>elvei:</a:t>
            </a:r>
            <a:endParaRPr lang="hu-HU" b="1" dirty="0">
              <a:solidFill>
                <a:srgbClr val="0070C0"/>
              </a:solidFill>
              <a:effectLst/>
              <a:latin typeface="Arial" panose="020B0604020202020204" pitchFamily="34" charset="0"/>
              <a:ea typeface="Calibri" panose="020F0502020204030204" pitchFamily="34" charset="0"/>
              <a:cs typeface="Arial" panose="020B0604020202020204" pitchFamily="34" charset="0"/>
            </a:endParaRPr>
          </a:p>
        </p:txBody>
      </p:sp>
      <p:sp>
        <p:nvSpPr>
          <p:cNvPr id="6" name="Téglalap 5"/>
          <p:cNvSpPr/>
          <p:nvPr/>
        </p:nvSpPr>
        <p:spPr>
          <a:xfrm>
            <a:off x="280219" y="1992022"/>
            <a:ext cx="8568813" cy="1754326"/>
          </a:xfrm>
          <a:prstGeom prst="rect">
            <a:avLst/>
          </a:prstGeom>
        </p:spPr>
        <p:txBody>
          <a:bodyPr wrap="square">
            <a:spAutoFit/>
          </a:bodyPr>
          <a:lstStyle/>
          <a:p>
            <a:pPr marL="342900" lvl="0" indent="-342900">
              <a:spcAft>
                <a:spcPts val="0"/>
              </a:spcAft>
              <a:buFont typeface="Wingdings" panose="05000000000000000000" pitchFamily="2" charset="2"/>
              <a:buChar char="Ø"/>
            </a:pPr>
            <a:r>
              <a:rPr lang="hu-HU" b="1" i="1" dirty="0">
                <a:solidFill>
                  <a:srgbClr val="0070C0"/>
                </a:solidFill>
                <a:latin typeface="Arial" panose="020B0604020202020204" pitchFamily="34" charset="0"/>
                <a:ea typeface="Calibri" panose="020F0502020204030204" pitchFamily="34" charset="0"/>
                <a:cs typeface="Arial" panose="020B0604020202020204" pitchFamily="34" charset="0"/>
              </a:rPr>
              <a:t>Tudományosság és szakszerűség </a:t>
            </a:r>
            <a:r>
              <a:rPr lang="hu-HU" b="1" dirty="0">
                <a:solidFill>
                  <a:srgbClr val="0070C0"/>
                </a:solidFill>
                <a:latin typeface="Arial" panose="020B0604020202020204" pitchFamily="34" charset="0"/>
                <a:ea typeface="Calibri" panose="020F0502020204030204" pitchFamily="34" charset="0"/>
                <a:cs typeface="Arial" panose="020B0604020202020204" pitchFamily="34" charset="0"/>
              </a:rPr>
              <a:t>elve</a:t>
            </a:r>
            <a:r>
              <a:rPr lang="hu-HU" b="1" dirty="0" smtClean="0">
                <a:solidFill>
                  <a:srgbClr val="0070C0"/>
                </a:solidFill>
                <a:latin typeface="Arial" panose="020B0604020202020204" pitchFamily="34" charset="0"/>
                <a:ea typeface="Calibri" panose="020F0502020204030204" pitchFamily="34" charset="0"/>
                <a:cs typeface="Arial" panose="020B0604020202020204" pitchFamily="34" charset="0"/>
              </a:rPr>
              <a:t>:</a:t>
            </a:r>
          </a:p>
          <a:p>
            <a:pPr lvl="0">
              <a:spcAft>
                <a:spcPts val="0"/>
              </a:spcAft>
            </a:pPr>
            <a:endParaRPr lang="hu-HU" b="1" dirty="0">
              <a:solidFill>
                <a:srgbClr val="0070C0"/>
              </a:solidFill>
              <a:latin typeface="Arial" panose="020B0604020202020204" pitchFamily="34" charset="0"/>
              <a:ea typeface="Calibri" panose="020F0502020204030204" pitchFamily="34" charset="0"/>
              <a:cs typeface="Arial" panose="020B0604020202020204" pitchFamily="34" charset="0"/>
            </a:endParaRPr>
          </a:p>
          <a:p>
            <a:pPr marL="742950" lvl="1" indent="-285750">
              <a:spcAft>
                <a:spcPts val="0"/>
              </a:spcAft>
              <a:buFont typeface="Courier New" panose="02070309020205020404" pitchFamily="49" charset="0"/>
              <a:buChar char="o"/>
            </a:pPr>
            <a:r>
              <a:rPr lang="hu-HU" i="1" dirty="0">
                <a:solidFill>
                  <a:srgbClr val="0070C0"/>
                </a:solidFill>
                <a:latin typeface="Arial" panose="020B0604020202020204" pitchFamily="34" charset="0"/>
                <a:ea typeface="Calibri" panose="020F0502020204030204" pitchFamily="34" charset="0"/>
                <a:cs typeface="Arial" panose="020B0604020202020204" pitchFamily="34" charset="0"/>
              </a:rPr>
              <a:t>Korszerű </a:t>
            </a:r>
            <a:r>
              <a:rPr lang="hu-HU" dirty="0">
                <a:solidFill>
                  <a:srgbClr val="0070C0"/>
                </a:solidFill>
                <a:latin typeface="Arial" panose="020B0604020202020204" pitchFamily="34" charset="0"/>
                <a:ea typeface="Calibri" panose="020F0502020204030204" pitchFamily="34" charset="0"/>
                <a:cs typeface="Arial" panose="020B0604020202020204" pitchFamily="34" charset="0"/>
              </a:rPr>
              <a:t>ismeretek közvetítése (tanterv, tankönyv)</a:t>
            </a:r>
          </a:p>
          <a:p>
            <a:pPr marL="742950" lvl="1" indent="-285750">
              <a:spcAft>
                <a:spcPts val="0"/>
              </a:spcAft>
              <a:buFont typeface="Courier New" panose="02070309020205020404" pitchFamily="49" charset="0"/>
              <a:buChar char="o"/>
            </a:pPr>
            <a:r>
              <a:rPr lang="hu-HU" dirty="0">
                <a:solidFill>
                  <a:srgbClr val="0070C0"/>
                </a:solidFill>
                <a:latin typeface="Arial" panose="020B0604020202020204" pitchFamily="34" charset="0"/>
                <a:ea typeface="Calibri" panose="020F0502020204030204" pitchFamily="34" charset="0"/>
                <a:cs typeface="Arial" panose="020B0604020202020204" pitchFamily="34" charset="0"/>
              </a:rPr>
              <a:t>A szakmai kommunikációban szakszerű megnevezések,</a:t>
            </a:r>
          </a:p>
          <a:p>
            <a:pPr marL="742950" lvl="1" indent="-285750">
              <a:spcAft>
                <a:spcPts val="0"/>
              </a:spcAft>
              <a:buFont typeface="Courier New" panose="02070309020205020404" pitchFamily="49" charset="0"/>
              <a:buChar char="o"/>
            </a:pPr>
            <a:r>
              <a:rPr lang="hu-HU" dirty="0">
                <a:solidFill>
                  <a:srgbClr val="0070C0"/>
                </a:solidFill>
                <a:latin typeface="Arial" panose="020B0604020202020204" pitchFamily="34" charset="0"/>
                <a:ea typeface="Calibri" panose="020F0502020204030204" pitchFamily="34" charset="0"/>
                <a:cs typeface="Arial" panose="020B0604020202020204" pitchFamily="34" charset="0"/>
              </a:rPr>
              <a:t>A szerszámok szabályszerű használatát, a munkavédelmi előírások betartása.</a:t>
            </a:r>
            <a:endParaRPr lang="hu-HU" dirty="0">
              <a:solidFill>
                <a:srgbClr val="0070C0"/>
              </a:solidFill>
              <a:effectLst/>
              <a:latin typeface="Arial" panose="020B0604020202020204" pitchFamily="34" charset="0"/>
              <a:ea typeface="Calibri" panose="020F0502020204030204" pitchFamily="34" charset="0"/>
              <a:cs typeface="Arial" panose="020B0604020202020204" pitchFamily="34" charset="0"/>
            </a:endParaRPr>
          </a:p>
        </p:txBody>
      </p:sp>
      <p:sp>
        <p:nvSpPr>
          <p:cNvPr id="7" name="Téglalap 6"/>
          <p:cNvSpPr/>
          <p:nvPr/>
        </p:nvSpPr>
        <p:spPr>
          <a:xfrm>
            <a:off x="309715" y="4137600"/>
            <a:ext cx="8583561" cy="1754326"/>
          </a:xfrm>
          <a:prstGeom prst="rect">
            <a:avLst/>
          </a:prstGeom>
        </p:spPr>
        <p:txBody>
          <a:bodyPr wrap="square">
            <a:spAutoFit/>
          </a:bodyPr>
          <a:lstStyle/>
          <a:p>
            <a:pPr marL="342900" lvl="0" indent="-342900">
              <a:spcAft>
                <a:spcPts val="0"/>
              </a:spcAft>
              <a:buFont typeface="Wingdings" panose="05000000000000000000" pitchFamily="2" charset="2"/>
              <a:buChar char="Ø"/>
            </a:pPr>
            <a:r>
              <a:rPr lang="hu-HU" i="1" dirty="0">
                <a:solidFill>
                  <a:srgbClr val="0070C0"/>
                </a:solidFill>
                <a:latin typeface="Arial" panose="020B0604020202020204" pitchFamily="34" charset="0"/>
                <a:ea typeface="Calibri" panose="020F0502020204030204" pitchFamily="34" charset="0"/>
                <a:cs typeface="Arial" panose="020B0604020202020204" pitchFamily="34" charset="0"/>
              </a:rPr>
              <a:t> </a:t>
            </a:r>
            <a:r>
              <a:rPr lang="hu-HU" b="1" i="1" dirty="0">
                <a:solidFill>
                  <a:srgbClr val="0070C0"/>
                </a:solidFill>
                <a:latin typeface="Arial" panose="020B0604020202020204" pitchFamily="34" charset="0"/>
                <a:ea typeface="Calibri" panose="020F0502020204030204" pitchFamily="34" charset="0"/>
                <a:cs typeface="Arial" panose="020B0604020202020204" pitchFamily="34" charset="0"/>
              </a:rPr>
              <a:t>Szemléletesség </a:t>
            </a:r>
            <a:r>
              <a:rPr lang="hu-HU" b="1" dirty="0">
                <a:solidFill>
                  <a:srgbClr val="0070C0"/>
                </a:solidFill>
                <a:latin typeface="Arial" panose="020B0604020202020204" pitchFamily="34" charset="0"/>
                <a:ea typeface="Calibri" panose="020F0502020204030204" pitchFamily="34" charset="0"/>
                <a:cs typeface="Arial" panose="020B0604020202020204" pitchFamily="34" charset="0"/>
              </a:rPr>
              <a:t>elve</a:t>
            </a:r>
            <a:r>
              <a:rPr lang="hu-HU" b="1" dirty="0" smtClean="0">
                <a:solidFill>
                  <a:srgbClr val="0070C0"/>
                </a:solidFill>
                <a:latin typeface="Arial" panose="020B0604020202020204" pitchFamily="34" charset="0"/>
                <a:ea typeface="Calibri" panose="020F0502020204030204" pitchFamily="34" charset="0"/>
                <a:cs typeface="Arial" panose="020B0604020202020204" pitchFamily="34" charset="0"/>
              </a:rPr>
              <a:t>:</a:t>
            </a:r>
          </a:p>
          <a:p>
            <a:pPr lvl="0">
              <a:spcAft>
                <a:spcPts val="0"/>
              </a:spcAft>
            </a:pPr>
            <a:endParaRPr lang="hu-HU" b="1" dirty="0">
              <a:solidFill>
                <a:srgbClr val="0070C0"/>
              </a:solidFill>
              <a:latin typeface="Arial" panose="020B0604020202020204" pitchFamily="34" charset="0"/>
              <a:ea typeface="Calibri" panose="020F0502020204030204" pitchFamily="34" charset="0"/>
              <a:cs typeface="Arial" panose="020B0604020202020204" pitchFamily="34" charset="0"/>
            </a:endParaRPr>
          </a:p>
          <a:p>
            <a:pPr marL="742950" lvl="1" indent="-285750">
              <a:spcAft>
                <a:spcPts val="0"/>
              </a:spcAft>
              <a:buFont typeface="Courier New" panose="02070309020205020404" pitchFamily="49" charset="0"/>
              <a:buChar char="o"/>
            </a:pPr>
            <a:r>
              <a:rPr lang="hu-HU" dirty="0">
                <a:solidFill>
                  <a:srgbClr val="0070C0"/>
                </a:solidFill>
                <a:latin typeface="Arial" panose="020B0604020202020204" pitchFamily="34" charset="0"/>
                <a:ea typeface="Calibri" panose="020F0502020204030204" pitchFamily="34" charset="0"/>
                <a:cs typeface="Arial" panose="020B0604020202020204" pitchFamily="34" charset="0"/>
              </a:rPr>
              <a:t>Fontos a tanulók számára a konkrét érzékszervekkel felfogható információk nyújtása. (vizualizálható, képies kommunikáció)</a:t>
            </a:r>
          </a:p>
          <a:p>
            <a:pPr marL="742950" lvl="1" indent="-285750">
              <a:spcAft>
                <a:spcPts val="0"/>
              </a:spcAft>
              <a:buFont typeface="Courier New" panose="02070309020205020404" pitchFamily="49" charset="0"/>
              <a:buChar char="o"/>
            </a:pPr>
            <a:r>
              <a:rPr lang="hu-HU" dirty="0">
                <a:solidFill>
                  <a:srgbClr val="0070C0"/>
                </a:solidFill>
                <a:latin typeface="Arial" panose="020B0604020202020204" pitchFamily="34" charset="0"/>
                <a:ea typeface="Calibri" panose="020F0502020204030204" pitchFamily="34" charset="0"/>
                <a:cs typeface="Arial" panose="020B0604020202020204" pitchFamily="34" charset="0"/>
              </a:rPr>
              <a:t>Bemutatás (valamit képpel, hanggal, ízzel, tapintással szemléltetni)</a:t>
            </a:r>
          </a:p>
          <a:p>
            <a:pPr marL="742950" lvl="1" indent="-285750">
              <a:spcAft>
                <a:spcPts val="0"/>
              </a:spcAft>
              <a:buFont typeface="Courier New" panose="02070309020205020404" pitchFamily="49" charset="0"/>
              <a:buChar char="o"/>
            </a:pPr>
            <a:r>
              <a:rPr lang="hu-HU" dirty="0">
                <a:solidFill>
                  <a:srgbClr val="0070C0"/>
                </a:solidFill>
                <a:latin typeface="Arial" panose="020B0604020202020204" pitchFamily="34" charset="0"/>
                <a:ea typeface="Calibri" panose="020F0502020204030204" pitchFamily="34" charset="0"/>
                <a:cs typeface="Arial" panose="020B0604020202020204" pitchFamily="34" charset="0"/>
              </a:rPr>
              <a:t>Szerszám, munkamozdulat bemutatása, magyarázata</a:t>
            </a:r>
            <a:endParaRPr lang="hu-HU" dirty="0">
              <a:solidFill>
                <a:srgbClr val="0070C0"/>
              </a:solidFill>
              <a:effectLst/>
              <a:latin typeface="Arial" panose="020B060402020202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2483580894"/>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églalap 1"/>
          <p:cNvSpPr/>
          <p:nvPr/>
        </p:nvSpPr>
        <p:spPr>
          <a:xfrm>
            <a:off x="265471" y="1044282"/>
            <a:ext cx="8672052" cy="1477328"/>
          </a:xfrm>
          <a:prstGeom prst="rect">
            <a:avLst/>
          </a:prstGeom>
        </p:spPr>
        <p:txBody>
          <a:bodyPr wrap="square">
            <a:spAutoFit/>
          </a:bodyPr>
          <a:lstStyle/>
          <a:p>
            <a:pPr marL="342900" lvl="0" indent="-342900">
              <a:spcAft>
                <a:spcPts val="0"/>
              </a:spcAft>
              <a:buFont typeface="Wingdings" panose="05000000000000000000" pitchFamily="2" charset="2"/>
              <a:buChar char="Ø"/>
            </a:pPr>
            <a:r>
              <a:rPr lang="hu-HU" b="1" dirty="0">
                <a:solidFill>
                  <a:srgbClr val="0070C0"/>
                </a:solidFill>
                <a:latin typeface="Arial" panose="020B0604020202020204" pitchFamily="34" charset="0"/>
                <a:ea typeface="Calibri" panose="020F0502020204030204" pitchFamily="34" charset="0"/>
                <a:cs typeface="Arial" panose="020B0604020202020204" pitchFamily="34" charset="0"/>
              </a:rPr>
              <a:t>Az </a:t>
            </a:r>
            <a:r>
              <a:rPr lang="hu-HU" b="1" i="1" dirty="0">
                <a:solidFill>
                  <a:srgbClr val="0070C0"/>
                </a:solidFill>
                <a:latin typeface="Arial" panose="020B0604020202020204" pitchFamily="34" charset="0"/>
                <a:ea typeface="Calibri" panose="020F0502020204030204" pitchFamily="34" charset="0"/>
                <a:cs typeface="Arial" panose="020B0604020202020204" pitchFamily="34" charset="0"/>
              </a:rPr>
              <a:t>ismeretek tartósságának </a:t>
            </a:r>
            <a:r>
              <a:rPr lang="hu-HU" b="1" dirty="0">
                <a:solidFill>
                  <a:srgbClr val="0070C0"/>
                </a:solidFill>
                <a:latin typeface="Arial" panose="020B0604020202020204" pitchFamily="34" charset="0"/>
                <a:ea typeface="Calibri" panose="020F0502020204030204" pitchFamily="34" charset="0"/>
                <a:cs typeface="Arial" panose="020B0604020202020204" pitchFamily="34" charset="0"/>
              </a:rPr>
              <a:t>elve:</a:t>
            </a:r>
          </a:p>
          <a:p>
            <a:pPr marL="742950" lvl="1" indent="-285750">
              <a:spcAft>
                <a:spcPts val="0"/>
              </a:spcAft>
              <a:buFont typeface="Courier New" panose="02070309020205020404" pitchFamily="49" charset="0"/>
              <a:buChar char="o"/>
            </a:pPr>
            <a:r>
              <a:rPr lang="hu-HU" dirty="0">
                <a:solidFill>
                  <a:srgbClr val="0070C0"/>
                </a:solidFill>
                <a:latin typeface="Arial" panose="020B0604020202020204" pitchFamily="34" charset="0"/>
                <a:ea typeface="Calibri" panose="020F0502020204030204" pitchFamily="34" charset="0"/>
                <a:cs typeface="Arial" panose="020B0604020202020204" pitchFamily="34" charset="0"/>
              </a:rPr>
              <a:t>az új ismeretek megszilárdítása, </a:t>
            </a:r>
            <a:r>
              <a:rPr lang="hu-HU" b="1" dirty="0">
                <a:solidFill>
                  <a:srgbClr val="0070C0"/>
                </a:solidFill>
                <a:latin typeface="Arial" panose="020B0604020202020204" pitchFamily="34" charset="0"/>
                <a:ea typeface="Calibri" panose="020F0502020204030204" pitchFamily="34" charset="0"/>
                <a:cs typeface="Arial" panose="020B0604020202020204" pitchFamily="34" charset="0"/>
              </a:rPr>
              <a:t>rögzítése ismétléssel, gyakorlással</a:t>
            </a:r>
            <a:r>
              <a:rPr lang="hu-HU" dirty="0">
                <a:solidFill>
                  <a:srgbClr val="0070C0"/>
                </a:solidFill>
                <a:latin typeface="Arial" panose="020B0604020202020204" pitchFamily="34" charset="0"/>
                <a:ea typeface="Calibri" panose="020F0502020204030204" pitchFamily="34" charset="0"/>
                <a:cs typeface="Arial" panose="020B0604020202020204" pitchFamily="34" charset="0"/>
              </a:rPr>
              <a:t>, (az </a:t>
            </a:r>
            <a:r>
              <a:rPr lang="hu-HU" b="1" dirty="0">
                <a:solidFill>
                  <a:srgbClr val="0070C0"/>
                </a:solidFill>
                <a:latin typeface="Arial" panose="020B0604020202020204" pitchFamily="34" charset="0"/>
                <a:ea typeface="Calibri" panose="020F0502020204030204" pitchFamily="34" charset="0"/>
                <a:cs typeface="Arial" panose="020B0604020202020204" pitchFamily="34" charset="0"/>
              </a:rPr>
              <a:t>ismétlése</a:t>
            </a:r>
            <a:r>
              <a:rPr lang="hu-HU" dirty="0">
                <a:solidFill>
                  <a:srgbClr val="0070C0"/>
                </a:solidFill>
                <a:latin typeface="Arial" panose="020B0604020202020204" pitchFamily="34" charset="0"/>
                <a:ea typeface="Calibri" panose="020F0502020204030204" pitchFamily="34" charset="0"/>
                <a:cs typeface="Arial" panose="020B0604020202020204" pitchFamily="34" charset="0"/>
              </a:rPr>
              <a:t>k számának és helyének </a:t>
            </a:r>
            <a:r>
              <a:rPr lang="hu-HU" b="1" dirty="0">
                <a:solidFill>
                  <a:srgbClr val="0070C0"/>
                </a:solidFill>
                <a:latin typeface="Arial" panose="020B0604020202020204" pitchFamily="34" charset="0"/>
                <a:ea typeface="Calibri" panose="020F0502020204030204" pitchFamily="34" charset="0"/>
                <a:cs typeface="Arial" panose="020B0604020202020204" pitchFamily="34" charset="0"/>
              </a:rPr>
              <a:t>meghatározása</a:t>
            </a:r>
            <a:r>
              <a:rPr lang="hu-HU" dirty="0">
                <a:solidFill>
                  <a:srgbClr val="0070C0"/>
                </a:solidFill>
                <a:latin typeface="Arial" panose="020B0604020202020204" pitchFamily="34" charset="0"/>
                <a:ea typeface="Calibri" panose="020F0502020204030204" pitchFamily="34" charset="0"/>
                <a:cs typeface="Arial" panose="020B0604020202020204" pitchFamily="34" charset="0"/>
              </a:rPr>
              <a:t>)</a:t>
            </a:r>
          </a:p>
          <a:p>
            <a:pPr marL="742950" lvl="1" indent="-285750">
              <a:spcAft>
                <a:spcPts val="0"/>
              </a:spcAft>
              <a:buFont typeface="Courier New" panose="02070309020205020404" pitchFamily="49" charset="0"/>
              <a:buChar char="o"/>
            </a:pPr>
            <a:r>
              <a:rPr lang="hu-HU" dirty="0">
                <a:solidFill>
                  <a:srgbClr val="0070C0"/>
                </a:solidFill>
                <a:latin typeface="Arial" panose="020B0604020202020204" pitchFamily="34" charset="0"/>
                <a:ea typeface="Calibri" panose="020F0502020204030204" pitchFamily="34" charset="0"/>
                <a:cs typeface="Arial" panose="020B0604020202020204" pitchFamily="34" charset="0"/>
              </a:rPr>
              <a:t>Az ismeretek alkalmazása ismert és nem ismert szituációkban, ez a tartós tudás garanciája. </a:t>
            </a:r>
            <a:endParaRPr lang="hu-HU" dirty="0">
              <a:solidFill>
                <a:srgbClr val="0070C0"/>
              </a:solidFill>
              <a:effectLst/>
              <a:latin typeface="Arial" panose="020B0604020202020204" pitchFamily="34" charset="0"/>
              <a:ea typeface="Calibri" panose="020F0502020204030204" pitchFamily="34" charset="0"/>
              <a:cs typeface="Arial" panose="020B0604020202020204" pitchFamily="34" charset="0"/>
            </a:endParaRPr>
          </a:p>
        </p:txBody>
      </p:sp>
      <p:sp>
        <p:nvSpPr>
          <p:cNvPr id="3" name="Téglalap 2"/>
          <p:cNvSpPr/>
          <p:nvPr/>
        </p:nvSpPr>
        <p:spPr>
          <a:xfrm>
            <a:off x="250723" y="2914108"/>
            <a:ext cx="8672052" cy="923330"/>
          </a:xfrm>
          <a:prstGeom prst="rect">
            <a:avLst/>
          </a:prstGeom>
        </p:spPr>
        <p:txBody>
          <a:bodyPr wrap="square">
            <a:spAutoFit/>
          </a:bodyPr>
          <a:lstStyle/>
          <a:p>
            <a:pPr marL="342900" lvl="0" indent="-342900">
              <a:spcAft>
                <a:spcPts val="0"/>
              </a:spcAft>
              <a:buFont typeface="Wingdings" panose="05000000000000000000" pitchFamily="2" charset="2"/>
              <a:buChar char="Ø"/>
            </a:pPr>
            <a:r>
              <a:rPr lang="hu-HU" dirty="0">
                <a:solidFill>
                  <a:srgbClr val="0070C0"/>
                </a:solidFill>
                <a:latin typeface="Arial" panose="020B0604020202020204" pitchFamily="34" charset="0"/>
                <a:ea typeface="Calibri" panose="020F0502020204030204" pitchFamily="34" charset="0"/>
                <a:cs typeface="Arial" panose="020B0604020202020204" pitchFamily="34" charset="0"/>
              </a:rPr>
              <a:t> </a:t>
            </a:r>
            <a:r>
              <a:rPr lang="hu-HU" b="1" dirty="0">
                <a:solidFill>
                  <a:srgbClr val="0070C0"/>
                </a:solidFill>
                <a:latin typeface="Arial" panose="020B0604020202020204" pitchFamily="34" charset="0"/>
                <a:ea typeface="Calibri" panose="020F0502020204030204" pitchFamily="34" charset="0"/>
                <a:cs typeface="Arial" panose="020B0604020202020204" pitchFamily="34" charset="0"/>
              </a:rPr>
              <a:t>Az </a:t>
            </a:r>
            <a:r>
              <a:rPr lang="hu-HU" b="1" i="1" dirty="0">
                <a:solidFill>
                  <a:srgbClr val="0070C0"/>
                </a:solidFill>
                <a:latin typeface="Arial" panose="020B0604020202020204" pitchFamily="34" charset="0"/>
                <a:ea typeface="Calibri" panose="020F0502020204030204" pitchFamily="34" charset="0"/>
                <a:cs typeface="Arial" panose="020B0604020202020204" pitchFamily="34" charset="0"/>
              </a:rPr>
              <a:t>elmélet és gyakorlat kapcsolatának </a:t>
            </a:r>
            <a:r>
              <a:rPr lang="hu-HU" b="1" dirty="0">
                <a:solidFill>
                  <a:srgbClr val="0070C0"/>
                </a:solidFill>
                <a:latin typeface="Arial" panose="020B0604020202020204" pitchFamily="34" charset="0"/>
                <a:ea typeface="Calibri" panose="020F0502020204030204" pitchFamily="34" charset="0"/>
                <a:cs typeface="Arial" panose="020B0604020202020204" pitchFamily="34" charset="0"/>
              </a:rPr>
              <a:t>elve:</a:t>
            </a:r>
          </a:p>
          <a:p>
            <a:pPr marL="742950" lvl="1" indent="-285750">
              <a:spcAft>
                <a:spcPts val="0"/>
              </a:spcAft>
              <a:buFont typeface="Courier New" panose="02070309020205020404" pitchFamily="49" charset="0"/>
              <a:buChar char="o"/>
            </a:pPr>
            <a:r>
              <a:rPr lang="hu-HU" dirty="0">
                <a:solidFill>
                  <a:srgbClr val="0070C0"/>
                </a:solidFill>
                <a:latin typeface="Arial" panose="020B0604020202020204" pitchFamily="34" charset="0"/>
                <a:ea typeface="Calibri" panose="020F0502020204030204" pitchFamily="34" charset="0"/>
                <a:cs typeface="Arial" panose="020B0604020202020204" pitchFamily="34" charset="0"/>
              </a:rPr>
              <a:t>a gyakorlat során az elméleti ismeretek </a:t>
            </a:r>
            <a:r>
              <a:rPr lang="hu-HU" b="1" dirty="0">
                <a:solidFill>
                  <a:srgbClr val="0070C0"/>
                </a:solidFill>
                <a:latin typeface="Arial" panose="020B0604020202020204" pitchFamily="34" charset="0"/>
                <a:ea typeface="Calibri" panose="020F0502020204030204" pitchFamily="34" charset="0"/>
                <a:cs typeface="Arial" panose="020B0604020202020204" pitchFamily="34" charset="0"/>
              </a:rPr>
              <a:t>hiányosságai</a:t>
            </a:r>
            <a:r>
              <a:rPr lang="hu-HU" dirty="0">
                <a:solidFill>
                  <a:srgbClr val="0070C0"/>
                </a:solidFill>
                <a:latin typeface="Arial" panose="020B0604020202020204" pitchFamily="34" charset="0"/>
                <a:ea typeface="Calibri" panose="020F0502020204030204" pitchFamily="34" charset="0"/>
                <a:cs typeface="Arial" panose="020B0604020202020204" pitchFamily="34" charset="0"/>
              </a:rPr>
              <a:t>t, vagy az </a:t>
            </a:r>
            <a:r>
              <a:rPr lang="hu-HU" b="1" dirty="0">
                <a:solidFill>
                  <a:srgbClr val="0070C0"/>
                </a:solidFill>
                <a:latin typeface="Arial" panose="020B0604020202020204" pitchFamily="34" charset="0"/>
                <a:ea typeface="Calibri" panose="020F0502020204030204" pitchFamily="34" charset="0"/>
                <a:cs typeface="Arial" panose="020B0604020202020204" pitchFamily="34" charset="0"/>
              </a:rPr>
              <a:t>ismeretek</a:t>
            </a:r>
            <a:r>
              <a:rPr lang="hu-HU" dirty="0">
                <a:solidFill>
                  <a:srgbClr val="0070C0"/>
                </a:solidFill>
                <a:latin typeface="Arial" panose="020B0604020202020204" pitchFamily="34" charset="0"/>
                <a:ea typeface="Calibri" panose="020F0502020204030204" pitchFamily="34" charset="0"/>
                <a:cs typeface="Arial" panose="020B0604020202020204" pitchFamily="34" charset="0"/>
              </a:rPr>
              <a:t> </a:t>
            </a:r>
            <a:r>
              <a:rPr lang="hu-HU" b="1" dirty="0">
                <a:solidFill>
                  <a:srgbClr val="0070C0"/>
                </a:solidFill>
                <a:latin typeface="Arial" panose="020B0604020202020204" pitchFamily="34" charset="0"/>
                <a:ea typeface="Calibri" panose="020F0502020204030204" pitchFamily="34" charset="0"/>
                <a:cs typeface="Arial" panose="020B0604020202020204" pitchFamily="34" charset="0"/>
              </a:rPr>
              <a:t>szintjét</a:t>
            </a:r>
            <a:r>
              <a:rPr lang="hu-HU" dirty="0">
                <a:solidFill>
                  <a:srgbClr val="0070C0"/>
                </a:solidFill>
                <a:latin typeface="Arial" panose="020B0604020202020204" pitchFamily="34" charset="0"/>
                <a:ea typeface="Calibri" panose="020F0502020204030204" pitchFamily="34" charset="0"/>
                <a:cs typeface="Arial" panose="020B0604020202020204" pitchFamily="34" charset="0"/>
              </a:rPr>
              <a:t> </a:t>
            </a:r>
            <a:r>
              <a:rPr lang="hu-HU" b="1" dirty="0">
                <a:solidFill>
                  <a:srgbClr val="0070C0"/>
                </a:solidFill>
                <a:latin typeface="Arial" panose="020B0604020202020204" pitchFamily="34" charset="0"/>
                <a:ea typeface="Calibri" panose="020F0502020204030204" pitchFamily="34" charset="0"/>
                <a:cs typeface="Arial" panose="020B0604020202020204" pitchFamily="34" charset="0"/>
              </a:rPr>
              <a:t>ki kell egészíteni </a:t>
            </a:r>
            <a:r>
              <a:rPr lang="hu-HU" dirty="0">
                <a:solidFill>
                  <a:srgbClr val="0070C0"/>
                </a:solidFill>
                <a:latin typeface="Arial" panose="020B0604020202020204" pitchFamily="34" charset="0"/>
                <a:ea typeface="Calibri" panose="020F0502020204030204" pitchFamily="34" charset="0"/>
                <a:cs typeface="Arial" panose="020B0604020202020204" pitchFamily="34" charset="0"/>
              </a:rPr>
              <a:t>az oktatónak. </a:t>
            </a:r>
            <a:endParaRPr lang="hu-HU" dirty="0">
              <a:solidFill>
                <a:srgbClr val="0070C0"/>
              </a:solidFill>
              <a:effectLst/>
              <a:latin typeface="Arial" panose="020B0604020202020204" pitchFamily="34" charset="0"/>
              <a:ea typeface="Calibri" panose="020F0502020204030204" pitchFamily="34" charset="0"/>
              <a:cs typeface="Arial" panose="020B0604020202020204" pitchFamily="34" charset="0"/>
            </a:endParaRPr>
          </a:p>
        </p:txBody>
      </p:sp>
      <p:sp>
        <p:nvSpPr>
          <p:cNvPr id="5" name="Téglalap 4"/>
          <p:cNvSpPr/>
          <p:nvPr/>
        </p:nvSpPr>
        <p:spPr>
          <a:xfrm>
            <a:off x="176981" y="4174159"/>
            <a:ext cx="8731045" cy="2215991"/>
          </a:xfrm>
          <a:prstGeom prst="rect">
            <a:avLst/>
          </a:prstGeom>
        </p:spPr>
        <p:txBody>
          <a:bodyPr wrap="square">
            <a:spAutoFit/>
          </a:bodyPr>
          <a:lstStyle/>
          <a:p>
            <a:pPr marL="914400">
              <a:spcAft>
                <a:spcPts val="0"/>
              </a:spcAft>
            </a:pPr>
            <a:r>
              <a:rPr lang="hu-HU" sz="1200" dirty="0">
                <a:solidFill>
                  <a:srgbClr val="000000"/>
                </a:solidFill>
                <a:latin typeface="Times New Roman" panose="02020603050405020304" pitchFamily="18" charset="0"/>
                <a:ea typeface="Calibri" panose="020F0502020204030204" pitchFamily="34" charset="0"/>
              </a:rPr>
              <a:t> </a:t>
            </a:r>
          </a:p>
          <a:p>
            <a:pPr marL="342900" lvl="0" indent="-342900">
              <a:spcAft>
                <a:spcPts val="0"/>
              </a:spcAft>
              <a:buFont typeface="Wingdings" panose="05000000000000000000" pitchFamily="2" charset="2"/>
              <a:buChar char="Ø"/>
            </a:pPr>
            <a:r>
              <a:rPr lang="hu-HU" b="1" i="1" dirty="0">
                <a:solidFill>
                  <a:srgbClr val="0070C0"/>
                </a:solidFill>
                <a:latin typeface="Arial" panose="020B0604020202020204" pitchFamily="34" charset="0"/>
                <a:ea typeface="Calibri" panose="020F0502020204030204" pitchFamily="34" charset="0"/>
                <a:cs typeface="Arial" panose="020B0604020202020204" pitchFamily="34" charset="0"/>
              </a:rPr>
              <a:t>Rendszeresség és fokozatosság </a:t>
            </a:r>
            <a:r>
              <a:rPr lang="hu-HU" b="1" dirty="0">
                <a:solidFill>
                  <a:srgbClr val="0070C0"/>
                </a:solidFill>
                <a:latin typeface="Arial" panose="020B0604020202020204" pitchFamily="34" charset="0"/>
                <a:ea typeface="Calibri" panose="020F0502020204030204" pitchFamily="34" charset="0"/>
                <a:cs typeface="Arial" panose="020B0604020202020204" pitchFamily="34" charset="0"/>
              </a:rPr>
              <a:t>elve:</a:t>
            </a:r>
          </a:p>
          <a:p>
            <a:pPr marL="742950" lvl="1" indent="-285750">
              <a:spcAft>
                <a:spcPts val="0"/>
              </a:spcAft>
              <a:buFont typeface="Courier New" panose="02070309020205020404" pitchFamily="49" charset="0"/>
              <a:buChar char="o"/>
            </a:pPr>
            <a:r>
              <a:rPr lang="hu-HU" dirty="0">
                <a:solidFill>
                  <a:srgbClr val="0070C0"/>
                </a:solidFill>
                <a:latin typeface="Arial" panose="020B0604020202020204" pitchFamily="34" charset="0"/>
                <a:ea typeface="Calibri" panose="020F0502020204030204" pitchFamily="34" charset="0"/>
                <a:cs typeface="Arial" panose="020B0604020202020204" pitchFamily="34" charset="0"/>
              </a:rPr>
              <a:t>A tananyag tartalmának </a:t>
            </a:r>
            <a:r>
              <a:rPr lang="hu-HU" b="1" dirty="0">
                <a:solidFill>
                  <a:srgbClr val="0070C0"/>
                </a:solidFill>
                <a:latin typeface="Arial" panose="020B0604020202020204" pitchFamily="34" charset="0"/>
                <a:ea typeface="Calibri" panose="020F0502020204030204" pitchFamily="34" charset="0"/>
                <a:cs typeface="Arial" panose="020B0604020202020204" pitchFamily="34" charset="0"/>
              </a:rPr>
              <a:t>logikus egységekre felosztása</a:t>
            </a:r>
            <a:r>
              <a:rPr lang="hu-HU" dirty="0">
                <a:solidFill>
                  <a:srgbClr val="0070C0"/>
                </a:solidFill>
                <a:latin typeface="Arial" panose="020B0604020202020204" pitchFamily="34" charset="0"/>
                <a:ea typeface="Calibri" panose="020F0502020204030204" pitchFamily="34" charset="0"/>
                <a:cs typeface="Arial" panose="020B0604020202020204" pitchFamily="34" charset="0"/>
              </a:rPr>
              <a:t>, felépítése,</a:t>
            </a:r>
          </a:p>
          <a:p>
            <a:pPr marL="742950" lvl="1" indent="-285750">
              <a:spcAft>
                <a:spcPts val="0"/>
              </a:spcAft>
              <a:buFont typeface="Courier New" panose="02070309020205020404" pitchFamily="49" charset="0"/>
              <a:buChar char="o"/>
            </a:pPr>
            <a:r>
              <a:rPr lang="hu-HU" dirty="0">
                <a:solidFill>
                  <a:srgbClr val="0070C0"/>
                </a:solidFill>
                <a:latin typeface="Arial" panose="020B0604020202020204" pitchFamily="34" charset="0"/>
                <a:ea typeface="Calibri" panose="020F0502020204030204" pitchFamily="34" charset="0"/>
                <a:cs typeface="Arial" panose="020B0604020202020204" pitchFamily="34" charset="0"/>
              </a:rPr>
              <a:t>Ismeretátadás- alkalmazás- begyakorlás- </a:t>
            </a:r>
            <a:r>
              <a:rPr lang="hu-HU" dirty="0" smtClean="0">
                <a:solidFill>
                  <a:srgbClr val="0070C0"/>
                </a:solidFill>
                <a:latin typeface="Arial" panose="020B0604020202020204" pitchFamily="34" charset="0"/>
                <a:ea typeface="Calibri" panose="020F0502020204030204" pitchFamily="34" charset="0"/>
                <a:cs typeface="Arial" panose="020B0604020202020204" pitchFamily="34" charset="0"/>
              </a:rPr>
              <a:t>értékelés </a:t>
            </a:r>
            <a:r>
              <a:rPr lang="hu-HU" b="1" dirty="0" smtClean="0">
                <a:solidFill>
                  <a:srgbClr val="0070C0"/>
                </a:solidFill>
                <a:latin typeface="Arial" panose="020B0604020202020204" pitchFamily="34" charset="0"/>
                <a:ea typeface="Calibri" panose="020F0502020204030204" pitchFamily="34" charset="0"/>
                <a:cs typeface="Arial" panose="020B0604020202020204" pitchFamily="34" charset="0"/>
              </a:rPr>
              <a:t>oktatói feladatok tervszerű </a:t>
            </a:r>
            <a:r>
              <a:rPr lang="hu-HU" b="1" dirty="0">
                <a:solidFill>
                  <a:srgbClr val="0070C0"/>
                </a:solidFill>
                <a:latin typeface="Arial" panose="020B0604020202020204" pitchFamily="34" charset="0"/>
                <a:ea typeface="Calibri" panose="020F0502020204030204" pitchFamily="34" charset="0"/>
                <a:cs typeface="Arial" panose="020B0604020202020204" pitchFamily="34" charset="0"/>
              </a:rPr>
              <a:t>betartása </a:t>
            </a:r>
          </a:p>
          <a:p>
            <a:pPr marL="742950" lvl="1" indent="-285750">
              <a:spcAft>
                <a:spcPts val="0"/>
              </a:spcAft>
              <a:buFont typeface="Courier New" panose="02070309020205020404" pitchFamily="49" charset="0"/>
              <a:buChar char="o"/>
            </a:pPr>
            <a:r>
              <a:rPr lang="hu-HU" dirty="0">
                <a:solidFill>
                  <a:srgbClr val="0070C0"/>
                </a:solidFill>
                <a:latin typeface="Arial" panose="020B0604020202020204" pitchFamily="34" charset="0"/>
                <a:ea typeface="Calibri" panose="020F0502020204030204" pitchFamily="34" charset="0"/>
                <a:cs typeface="Arial" panose="020B0604020202020204" pitchFamily="34" charset="0"/>
              </a:rPr>
              <a:t>A </a:t>
            </a:r>
            <a:r>
              <a:rPr lang="hu-HU" b="1" dirty="0">
                <a:solidFill>
                  <a:srgbClr val="0070C0"/>
                </a:solidFill>
                <a:latin typeface="Arial" panose="020B0604020202020204" pitchFamily="34" charset="0"/>
                <a:ea typeface="Calibri" panose="020F0502020204030204" pitchFamily="34" charset="0"/>
                <a:cs typeface="Arial" panose="020B0604020202020204" pitchFamily="34" charset="0"/>
              </a:rPr>
              <a:t>technológiai sorrendben </a:t>
            </a:r>
            <a:r>
              <a:rPr lang="hu-HU" dirty="0">
                <a:solidFill>
                  <a:srgbClr val="0070C0"/>
                </a:solidFill>
                <a:latin typeface="Arial" panose="020B0604020202020204" pitchFamily="34" charset="0"/>
                <a:ea typeface="Calibri" panose="020F0502020204030204" pitchFamily="34" charset="0"/>
                <a:cs typeface="Arial" panose="020B0604020202020204" pitchFamily="34" charset="0"/>
              </a:rPr>
              <a:t>történő munkaművelet </a:t>
            </a:r>
            <a:r>
              <a:rPr lang="hu-HU" b="1" dirty="0">
                <a:solidFill>
                  <a:srgbClr val="0070C0"/>
                </a:solidFill>
                <a:latin typeface="Arial" panose="020B0604020202020204" pitchFamily="34" charset="0"/>
                <a:ea typeface="Calibri" panose="020F0502020204030204" pitchFamily="34" charset="0"/>
                <a:cs typeface="Arial" panose="020B0604020202020204" pitchFamily="34" charset="0"/>
              </a:rPr>
              <a:t>oktatása</a:t>
            </a:r>
            <a:r>
              <a:rPr lang="hu-HU" dirty="0">
                <a:solidFill>
                  <a:srgbClr val="0070C0"/>
                </a:solidFill>
                <a:latin typeface="Arial" panose="020B0604020202020204" pitchFamily="34" charset="0"/>
                <a:ea typeface="Calibri" panose="020F0502020204030204" pitchFamily="34" charset="0"/>
                <a:cs typeface="Arial" panose="020B0604020202020204" pitchFamily="34" charset="0"/>
              </a:rPr>
              <a:t>,</a:t>
            </a:r>
          </a:p>
          <a:p>
            <a:pPr marL="742950" lvl="1" indent="-285750">
              <a:spcAft>
                <a:spcPts val="0"/>
              </a:spcAft>
              <a:buFont typeface="Courier New" panose="02070309020205020404" pitchFamily="49" charset="0"/>
              <a:buChar char="o"/>
            </a:pPr>
            <a:r>
              <a:rPr lang="hu-HU" dirty="0">
                <a:solidFill>
                  <a:srgbClr val="0070C0"/>
                </a:solidFill>
                <a:latin typeface="Arial" panose="020B0604020202020204" pitchFamily="34" charset="0"/>
                <a:ea typeface="Calibri" panose="020F0502020204030204" pitchFamily="34" charset="0"/>
                <a:cs typeface="Arial" panose="020B0604020202020204" pitchFamily="34" charset="0"/>
              </a:rPr>
              <a:t>az </a:t>
            </a:r>
            <a:r>
              <a:rPr lang="hu-HU" b="1" dirty="0">
                <a:solidFill>
                  <a:srgbClr val="0070C0"/>
                </a:solidFill>
                <a:latin typeface="Arial" panose="020B0604020202020204" pitchFamily="34" charset="0"/>
                <a:ea typeface="Calibri" panose="020F0502020204030204" pitchFamily="34" charset="0"/>
                <a:cs typeface="Arial" panose="020B0604020202020204" pitchFamily="34" charset="0"/>
              </a:rPr>
              <a:t>egyszerűtől a bonyolultig</a:t>
            </a:r>
            <a:r>
              <a:rPr lang="hu-HU" dirty="0">
                <a:solidFill>
                  <a:srgbClr val="0070C0"/>
                </a:solidFill>
                <a:latin typeface="Arial" panose="020B0604020202020204" pitchFamily="34" charset="0"/>
                <a:ea typeface="Calibri" panose="020F0502020204030204" pitchFamily="34" charset="0"/>
                <a:cs typeface="Arial" panose="020B0604020202020204" pitchFamily="34" charset="0"/>
              </a:rPr>
              <a:t>, és a kevesebbtől a több irányába történjen az ismeretátadás, a fejlesztés.</a:t>
            </a:r>
            <a:endParaRPr lang="hu-HU" dirty="0">
              <a:solidFill>
                <a:srgbClr val="0070C0"/>
              </a:solidFill>
              <a:effectLst/>
              <a:latin typeface="Arial" panose="020B0604020202020204" pitchFamily="34" charset="0"/>
              <a:ea typeface="Calibri" panose="020F0502020204030204" pitchFamily="34" charset="0"/>
              <a:cs typeface="Arial" panose="020B0604020202020204" pitchFamily="34" charset="0"/>
            </a:endParaRPr>
          </a:p>
        </p:txBody>
      </p:sp>
      <p:sp>
        <p:nvSpPr>
          <p:cNvPr id="7" name="Cím 1"/>
          <p:cNvSpPr txBox="1">
            <a:spLocks/>
          </p:cNvSpPr>
          <p:nvPr/>
        </p:nvSpPr>
        <p:spPr>
          <a:xfrm>
            <a:off x="628650" y="365127"/>
            <a:ext cx="7886700" cy="785248"/>
          </a:xfrm>
          <a:prstGeom prst="rect">
            <a:avLst/>
          </a:prstGeom>
        </p:spPr>
        <p:txBody>
          <a:bodyP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hu-HU" sz="2500" b="1" i="1" smtClean="0">
                <a:solidFill>
                  <a:srgbClr val="0070C0"/>
                </a:solidFill>
                <a:latin typeface="Arial" panose="020B0604020202020204" pitchFamily="34" charset="0"/>
                <a:cs typeface="Arial" panose="020B0604020202020204" pitchFamily="34" charset="0"/>
              </a:rPr>
              <a:t>A szakképzés pedagógiájának alapelvei </a:t>
            </a:r>
            <a:endParaRPr lang="hu-HU" sz="2500" dirty="0">
              <a:solidFill>
                <a:srgbClr val="0070C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616161099"/>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églalap 1"/>
          <p:cNvSpPr/>
          <p:nvPr/>
        </p:nvSpPr>
        <p:spPr>
          <a:xfrm>
            <a:off x="663677" y="1905814"/>
            <a:ext cx="8332839" cy="3461204"/>
          </a:xfrm>
          <a:prstGeom prst="rect">
            <a:avLst/>
          </a:prstGeom>
        </p:spPr>
        <p:txBody>
          <a:bodyPr wrap="square">
            <a:spAutoFit/>
          </a:bodyPr>
          <a:lstStyle/>
          <a:p>
            <a:pPr lvl="0">
              <a:lnSpc>
                <a:spcPct val="107000"/>
              </a:lnSpc>
              <a:spcAft>
                <a:spcPts val="0"/>
              </a:spcAft>
            </a:pPr>
            <a:r>
              <a:rPr lang="hu-HU" b="1" dirty="0">
                <a:solidFill>
                  <a:srgbClr val="0070C0"/>
                </a:solidFill>
                <a:latin typeface="Arial" panose="020B0604020202020204" pitchFamily="34" charset="0"/>
                <a:ea typeface="Calibri" panose="020F0502020204030204" pitchFamily="34" charset="0"/>
                <a:cs typeface="Arial" panose="020B0604020202020204" pitchFamily="34" charset="0"/>
              </a:rPr>
              <a:t>Alapvető pedagógiai </a:t>
            </a:r>
            <a:r>
              <a:rPr lang="hu-HU" dirty="0">
                <a:solidFill>
                  <a:srgbClr val="0070C0"/>
                </a:solidFill>
                <a:latin typeface="Arial" panose="020B0604020202020204" pitchFamily="34" charset="0"/>
                <a:ea typeface="Calibri" panose="020F0502020204030204" pitchFamily="34" charset="0"/>
                <a:cs typeface="Arial" panose="020B0604020202020204" pitchFamily="34" charset="0"/>
              </a:rPr>
              <a:t>(nevelési eszközök) </a:t>
            </a:r>
            <a:r>
              <a:rPr lang="hu-HU" b="1" dirty="0">
                <a:solidFill>
                  <a:srgbClr val="0070C0"/>
                </a:solidFill>
                <a:latin typeface="Arial" panose="020B0604020202020204" pitchFamily="34" charset="0"/>
                <a:ea typeface="Calibri" panose="020F0502020204030204" pitchFamily="34" charset="0"/>
                <a:cs typeface="Arial" panose="020B0604020202020204" pitchFamily="34" charset="0"/>
              </a:rPr>
              <a:t>módszerek: </a:t>
            </a:r>
          </a:p>
          <a:p>
            <a:pPr lvl="0">
              <a:lnSpc>
                <a:spcPct val="107000"/>
              </a:lnSpc>
              <a:spcAft>
                <a:spcPts val="0"/>
              </a:spcAft>
            </a:pPr>
            <a:endParaRPr lang="hu-HU" dirty="0">
              <a:solidFill>
                <a:srgbClr val="0070C0"/>
              </a:solidFill>
              <a:latin typeface="Arial" panose="020B0604020202020204" pitchFamily="34" charset="0"/>
              <a:ea typeface="Calibri" panose="020F0502020204030204" pitchFamily="34" charset="0"/>
              <a:cs typeface="Arial" panose="020B0604020202020204" pitchFamily="34" charset="0"/>
            </a:endParaRPr>
          </a:p>
          <a:p>
            <a:pPr marL="342900" lvl="0" indent="-342900">
              <a:lnSpc>
                <a:spcPct val="107000"/>
              </a:lnSpc>
              <a:spcAft>
                <a:spcPts val="165"/>
              </a:spcAft>
              <a:buFont typeface="Wingdings" panose="05000000000000000000" pitchFamily="2" charset="2"/>
              <a:buChar char="Ø"/>
            </a:pPr>
            <a:r>
              <a:rPr lang="hu-HU" b="1" dirty="0">
                <a:solidFill>
                  <a:srgbClr val="0070C0"/>
                </a:solidFill>
                <a:latin typeface="Arial" panose="020B0604020202020204" pitchFamily="34" charset="0"/>
                <a:ea typeface="Calibri" panose="020F0502020204030204" pitchFamily="34" charset="0"/>
                <a:cs typeface="Arial" panose="020B0604020202020204" pitchFamily="34" charset="0"/>
              </a:rPr>
              <a:t>Követelés</a:t>
            </a:r>
            <a:r>
              <a:rPr lang="hu-HU" dirty="0">
                <a:solidFill>
                  <a:srgbClr val="0070C0"/>
                </a:solidFill>
                <a:latin typeface="Arial" panose="020B0604020202020204" pitchFamily="34" charset="0"/>
                <a:ea typeface="Calibri" panose="020F0502020204030204" pitchFamily="34" charset="0"/>
                <a:cs typeface="Arial" panose="020B0604020202020204" pitchFamily="34" charset="0"/>
              </a:rPr>
              <a:t>;(következetesség a feladat kiadásában és ellenőrzésében) </a:t>
            </a:r>
          </a:p>
          <a:p>
            <a:pPr marL="342900" lvl="0" indent="-342900">
              <a:lnSpc>
                <a:spcPct val="107000"/>
              </a:lnSpc>
              <a:spcAft>
                <a:spcPts val="165"/>
              </a:spcAft>
              <a:buFont typeface="Wingdings" panose="05000000000000000000" pitchFamily="2" charset="2"/>
              <a:buChar char="Ø"/>
            </a:pPr>
            <a:r>
              <a:rPr lang="hu-HU" b="1" dirty="0" smtClean="0">
                <a:solidFill>
                  <a:srgbClr val="0070C0"/>
                </a:solidFill>
                <a:latin typeface="Arial" panose="020B0604020202020204" pitchFamily="34" charset="0"/>
                <a:ea typeface="Calibri" panose="020F0502020204030204" pitchFamily="34" charset="0"/>
                <a:cs typeface="Arial" panose="020B0604020202020204" pitchFamily="34" charset="0"/>
              </a:rPr>
              <a:t>Meggyőzés</a:t>
            </a:r>
            <a:r>
              <a:rPr lang="hu-HU" dirty="0" smtClean="0">
                <a:solidFill>
                  <a:srgbClr val="0070C0"/>
                </a:solidFill>
                <a:latin typeface="Arial" panose="020B0604020202020204" pitchFamily="34" charset="0"/>
                <a:ea typeface="Calibri" panose="020F0502020204030204" pitchFamily="34" charset="0"/>
                <a:cs typeface="Arial" panose="020B0604020202020204" pitchFamily="34" charset="0"/>
              </a:rPr>
              <a:t>; </a:t>
            </a:r>
            <a:r>
              <a:rPr lang="hu-HU" dirty="0">
                <a:solidFill>
                  <a:srgbClr val="0070C0"/>
                </a:solidFill>
                <a:latin typeface="Arial" panose="020B0604020202020204" pitchFamily="34" charset="0"/>
                <a:ea typeface="Calibri" panose="020F0502020204030204" pitchFamily="34" charset="0"/>
                <a:cs typeface="Arial" panose="020B0604020202020204" pitchFamily="34" charset="0"/>
              </a:rPr>
              <a:t>(a célt elérő utak megválasztásában) </a:t>
            </a:r>
          </a:p>
          <a:p>
            <a:pPr marL="342900" lvl="0" indent="-342900">
              <a:lnSpc>
                <a:spcPct val="107000"/>
              </a:lnSpc>
              <a:spcAft>
                <a:spcPts val="165"/>
              </a:spcAft>
              <a:buFont typeface="Wingdings" panose="05000000000000000000" pitchFamily="2" charset="2"/>
              <a:buChar char="Ø"/>
            </a:pPr>
            <a:r>
              <a:rPr lang="hu-HU" b="1" dirty="0">
                <a:solidFill>
                  <a:srgbClr val="0070C0"/>
                </a:solidFill>
                <a:latin typeface="Arial" panose="020B0604020202020204" pitchFamily="34" charset="0"/>
                <a:ea typeface="Calibri" panose="020F0502020204030204" pitchFamily="34" charset="0"/>
                <a:cs typeface="Arial" panose="020B0604020202020204" pitchFamily="34" charset="0"/>
              </a:rPr>
              <a:t>Jutalmazás-büntetés</a:t>
            </a:r>
            <a:r>
              <a:rPr lang="hu-HU" dirty="0">
                <a:solidFill>
                  <a:srgbClr val="0070C0"/>
                </a:solidFill>
                <a:latin typeface="Arial" panose="020B0604020202020204" pitchFamily="34" charset="0"/>
                <a:ea typeface="Calibri" panose="020F0502020204030204" pitchFamily="34" charset="0"/>
                <a:cs typeface="Arial" panose="020B0604020202020204" pitchFamily="34" charset="0"/>
              </a:rPr>
              <a:t>; (pozitív megerősítés, és felelősségvállalás a következményekért) </a:t>
            </a:r>
          </a:p>
          <a:p>
            <a:pPr marL="342900" lvl="0" indent="-342900">
              <a:lnSpc>
                <a:spcPct val="107000"/>
              </a:lnSpc>
              <a:spcAft>
                <a:spcPts val="165"/>
              </a:spcAft>
              <a:buFont typeface="Wingdings" panose="05000000000000000000" pitchFamily="2" charset="2"/>
              <a:buChar char="Ø"/>
            </a:pPr>
            <a:r>
              <a:rPr lang="hu-HU" b="1" dirty="0" smtClean="0">
                <a:solidFill>
                  <a:srgbClr val="0070C0"/>
                </a:solidFill>
                <a:latin typeface="Arial" panose="020B0604020202020204" pitchFamily="34" charset="0"/>
                <a:ea typeface="Calibri" panose="020F0502020204030204" pitchFamily="34" charset="0"/>
                <a:cs typeface="Arial" panose="020B0604020202020204" pitchFamily="34" charset="0"/>
              </a:rPr>
              <a:t>Példaadás</a:t>
            </a:r>
            <a:r>
              <a:rPr lang="hu-HU" dirty="0" smtClean="0">
                <a:solidFill>
                  <a:srgbClr val="0070C0"/>
                </a:solidFill>
                <a:latin typeface="Arial" panose="020B0604020202020204" pitchFamily="34" charset="0"/>
                <a:ea typeface="Calibri" panose="020F0502020204030204" pitchFamily="34" charset="0"/>
                <a:cs typeface="Arial" panose="020B0604020202020204" pitchFamily="34" charset="0"/>
              </a:rPr>
              <a:t>;</a:t>
            </a:r>
            <a:r>
              <a:rPr lang="hu-HU" b="1" dirty="0" smtClean="0">
                <a:solidFill>
                  <a:srgbClr val="0070C0"/>
                </a:solidFill>
                <a:latin typeface="Arial" panose="020B0604020202020204" pitchFamily="34" charset="0"/>
                <a:ea typeface="Calibri" panose="020F0502020204030204" pitchFamily="34" charset="0"/>
                <a:cs typeface="Arial" panose="020B0604020202020204" pitchFamily="34" charset="0"/>
              </a:rPr>
              <a:t> </a:t>
            </a:r>
            <a:r>
              <a:rPr lang="hu-HU" dirty="0" smtClean="0">
                <a:solidFill>
                  <a:srgbClr val="0070C0"/>
                </a:solidFill>
                <a:latin typeface="Arial" panose="020B0604020202020204" pitchFamily="34" charset="0"/>
                <a:ea typeface="Calibri" panose="020F0502020204030204" pitchFamily="34" charset="0"/>
                <a:cs typeface="Arial" panose="020B0604020202020204" pitchFamily="34" charset="0"/>
              </a:rPr>
              <a:t>(a </a:t>
            </a:r>
            <a:r>
              <a:rPr lang="hu-HU" dirty="0">
                <a:solidFill>
                  <a:srgbClr val="0070C0"/>
                </a:solidFill>
                <a:latin typeface="Arial" panose="020B0604020202020204" pitchFamily="34" charset="0"/>
                <a:ea typeface="Calibri" panose="020F0502020204030204" pitchFamily="34" charset="0"/>
                <a:cs typeface="Arial" panose="020B0604020202020204" pitchFamily="34" charset="0"/>
              </a:rPr>
              <a:t>hiteles oktatót személye és viselkedése miatt érdemes követni) </a:t>
            </a:r>
          </a:p>
          <a:p>
            <a:pPr marL="342900" lvl="0" indent="-342900">
              <a:lnSpc>
                <a:spcPct val="107000"/>
              </a:lnSpc>
              <a:spcAft>
                <a:spcPts val="165"/>
              </a:spcAft>
              <a:buFont typeface="Wingdings" panose="05000000000000000000" pitchFamily="2" charset="2"/>
              <a:buChar char="Ø"/>
            </a:pPr>
            <a:r>
              <a:rPr lang="hu-HU" b="1" dirty="0" smtClean="0">
                <a:solidFill>
                  <a:srgbClr val="0070C0"/>
                </a:solidFill>
                <a:latin typeface="Arial" panose="020B0604020202020204" pitchFamily="34" charset="0"/>
                <a:ea typeface="Calibri" panose="020F0502020204030204" pitchFamily="34" charset="0"/>
                <a:cs typeface="Arial" panose="020B0604020202020204" pitchFamily="34" charset="0"/>
              </a:rPr>
              <a:t>Gyakorlás</a:t>
            </a:r>
            <a:r>
              <a:rPr lang="hu-HU" dirty="0" smtClean="0">
                <a:solidFill>
                  <a:srgbClr val="0070C0"/>
                </a:solidFill>
                <a:latin typeface="Arial" panose="020B0604020202020204" pitchFamily="34" charset="0"/>
                <a:ea typeface="Calibri" panose="020F0502020204030204" pitchFamily="34" charset="0"/>
                <a:cs typeface="Arial" panose="020B0604020202020204" pitchFamily="34" charset="0"/>
              </a:rPr>
              <a:t>; (jártasságok </a:t>
            </a:r>
            <a:r>
              <a:rPr lang="hu-HU" dirty="0">
                <a:solidFill>
                  <a:srgbClr val="0070C0"/>
                </a:solidFill>
                <a:latin typeface="Arial" panose="020B0604020202020204" pitchFamily="34" charset="0"/>
                <a:ea typeface="Calibri" panose="020F0502020204030204" pitchFamily="34" charset="0"/>
                <a:cs typeface="Arial" panose="020B0604020202020204" pitchFamily="34" charset="0"/>
              </a:rPr>
              <a:t>és készségek kialakításának, és a képességek fejlesztésének fő módszere)</a:t>
            </a:r>
          </a:p>
          <a:p>
            <a:pPr>
              <a:spcAft>
                <a:spcPts val="0"/>
              </a:spcAft>
            </a:pPr>
            <a:r>
              <a:rPr lang="hu-HU" b="1" dirty="0">
                <a:solidFill>
                  <a:srgbClr val="000000"/>
                </a:solidFill>
                <a:latin typeface="Times New Roman" panose="02020603050405020304" pitchFamily="18" charset="0"/>
                <a:ea typeface="Calibri" panose="020F0502020204030204" pitchFamily="34" charset="0"/>
              </a:rPr>
              <a:t> </a:t>
            </a:r>
            <a:endParaRPr lang="hu-HU" dirty="0">
              <a:solidFill>
                <a:srgbClr val="000000"/>
              </a:solidFill>
              <a:effectLst/>
              <a:latin typeface="Times New Roman" panose="02020603050405020304" pitchFamily="18" charset="0"/>
              <a:ea typeface="Calibri" panose="020F0502020204030204" pitchFamily="34" charset="0"/>
            </a:endParaRPr>
          </a:p>
        </p:txBody>
      </p:sp>
      <p:sp>
        <p:nvSpPr>
          <p:cNvPr id="3" name="Cím 1"/>
          <p:cNvSpPr txBox="1">
            <a:spLocks/>
          </p:cNvSpPr>
          <p:nvPr/>
        </p:nvSpPr>
        <p:spPr>
          <a:xfrm>
            <a:off x="191730" y="276636"/>
            <a:ext cx="8760542" cy="623015"/>
          </a:xfrm>
          <a:prstGeom prst="rect">
            <a:avLst/>
          </a:prstGeom>
        </p:spPr>
        <p:txBody>
          <a:bodyPr>
            <a:normAutofit fontScale="97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lvl="0" algn="ctr">
              <a:lnSpc>
                <a:spcPct val="107000"/>
              </a:lnSpc>
              <a:spcAft>
                <a:spcPts val="0"/>
              </a:spcAft>
            </a:pPr>
            <a:r>
              <a:rPr lang="hu-HU" sz="2400" b="1" i="1" dirty="0" smtClean="0">
                <a:solidFill>
                  <a:srgbClr val="0070C0"/>
                </a:solidFill>
                <a:latin typeface="Arial" panose="020B0604020202020204" pitchFamily="34" charset="0"/>
                <a:ea typeface="Calibri" panose="020F0502020204030204" pitchFamily="34" charset="0"/>
                <a:cs typeface="Arial" panose="020B0604020202020204" pitchFamily="34" charset="0"/>
              </a:rPr>
              <a:t>A szakképzés pedagógiai eszközei, módszerei </a:t>
            </a:r>
            <a:endParaRPr lang="hu-HU" sz="2400" b="1" i="1" dirty="0">
              <a:solidFill>
                <a:srgbClr val="0070C0"/>
              </a:solidFill>
              <a:latin typeface="Arial" panose="020B060402020202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390486034"/>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p:cNvSpPr>
            <a:spLocks noGrp="1"/>
          </p:cNvSpPr>
          <p:nvPr>
            <p:ph type="title"/>
          </p:nvPr>
        </p:nvSpPr>
        <p:spPr>
          <a:xfrm>
            <a:off x="304185" y="247139"/>
            <a:ext cx="8559596" cy="903235"/>
          </a:xfrm>
        </p:spPr>
        <p:txBody>
          <a:bodyPr>
            <a:normAutofit/>
          </a:bodyPr>
          <a:lstStyle/>
          <a:p>
            <a:pPr algn="ctr"/>
            <a:r>
              <a:rPr lang="hu-HU" sz="2800" dirty="0" smtClean="0">
                <a:solidFill>
                  <a:srgbClr val="0070C0"/>
                </a:solidFill>
                <a:latin typeface="Arial" panose="020B0604020202020204" pitchFamily="34" charset="0"/>
                <a:cs typeface="Arial" panose="020B0604020202020204" pitchFamily="34" charset="0"/>
              </a:rPr>
              <a:t>Pedagógiai célok jelentősége, alapvető sajátosságai, (II/2.tétel)</a:t>
            </a:r>
            <a:endParaRPr lang="hu-HU" sz="2800" dirty="0">
              <a:solidFill>
                <a:srgbClr val="0070C0"/>
              </a:solidFill>
              <a:latin typeface="Arial" panose="020B0604020202020204" pitchFamily="34" charset="0"/>
              <a:cs typeface="Arial" panose="020B0604020202020204" pitchFamily="34" charset="0"/>
            </a:endParaRPr>
          </a:p>
        </p:txBody>
      </p:sp>
      <p:sp>
        <p:nvSpPr>
          <p:cNvPr id="3" name="Téglalap 2"/>
          <p:cNvSpPr/>
          <p:nvPr/>
        </p:nvSpPr>
        <p:spPr>
          <a:xfrm>
            <a:off x="294967" y="1255578"/>
            <a:ext cx="8598310" cy="981423"/>
          </a:xfrm>
          <a:prstGeom prst="rect">
            <a:avLst/>
          </a:prstGeom>
          <a:ln w="28575">
            <a:solidFill>
              <a:srgbClr val="0070C0"/>
            </a:solidFill>
          </a:ln>
        </p:spPr>
        <p:txBody>
          <a:bodyPr wrap="square">
            <a:spAutoFit/>
          </a:bodyPr>
          <a:lstStyle/>
          <a:p>
            <a:pPr fontAlgn="base">
              <a:lnSpc>
                <a:spcPct val="107000"/>
              </a:lnSpc>
              <a:spcAft>
                <a:spcPts val="0"/>
              </a:spcAft>
            </a:pPr>
            <a:r>
              <a:rPr lang="hu-HU" dirty="0">
                <a:solidFill>
                  <a:srgbClr val="0070C0"/>
                </a:solidFill>
                <a:latin typeface="Arial" panose="020B0604020202020204" pitchFamily="34" charset="0"/>
                <a:ea typeface="Calibri" panose="020F0502020204030204" pitchFamily="34" charset="0"/>
                <a:cs typeface="Times New Roman" panose="02020603050405020304" pitchFamily="18" charset="0"/>
              </a:rPr>
              <a:t>A szakmai gyakorlati oktatás megvalósításában </a:t>
            </a:r>
            <a:r>
              <a:rPr lang="hu-HU" b="1" dirty="0">
                <a:solidFill>
                  <a:srgbClr val="0070C0"/>
                </a:solidFill>
                <a:latin typeface="Arial" panose="020B0604020202020204" pitchFamily="34" charset="0"/>
                <a:ea typeface="Calibri" panose="020F0502020204030204" pitchFamily="34" charset="0"/>
                <a:cs typeface="Times New Roman" panose="02020603050405020304" pitchFamily="18" charset="0"/>
              </a:rPr>
              <a:t>kiemelt jelentősége </a:t>
            </a:r>
            <a:r>
              <a:rPr lang="hu-HU" dirty="0">
                <a:solidFill>
                  <a:srgbClr val="0070C0"/>
                </a:solidFill>
                <a:latin typeface="Arial" panose="020B0604020202020204" pitchFamily="34" charset="0"/>
                <a:ea typeface="Calibri" panose="020F0502020204030204" pitchFamily="34" charset="0"/>
                <a:cs typeface="Times New Roman" panose="02020603050405020304" pitchFamily="18" charset="0"/>
              </a:rPr>
              <a:t>van a </a:t>
            </a:r>
            <a:r>
              <a:rPr lang="hu-HU" b="1" dirty="0">
                <a:solidFill>
                  <a:srgbClr val="0070C0"/>
                </a:solidFill>
                <a:latin typeface="Arial" panose="020B0604020202020204" pitchFamily="34" charset="0"/>
                <a:ea typeface="Calibri" panose="020F0502020204030204" pitchFamily="34" charset="0"/>
                <a:cs typeface="Times New Roman" panose="02020603050405020304" pitchFamily="18" charset="0"/>
              </a:rPr>
              <a:t>célkitűzésnek</a:t>
            </a:r>
            <a:r>
              <a:rPr lang="hu-HU" dirty="0">
                <a:solidFill>
                  <a:srgbClr val="0070C0"/>
                </a:solidFill>
                <a:latin typeface="Arial" panose="020B0604020202020204" pitchFamily="34" charset="0"/>
                <a:ea typeface="Calibri" panose="020F0502020204030204" pitchFamily="34" charset="0"/>
                <a:cs typeface="Times New Roman" panose="02020603050405020304" pitchFamily="18" charset="0"/>
              </a:rPr>
              <a:t>, mind nevelési, mind pedig oktatási szempontból. (a kettő nem választható el)</a:t>
            </a:r>
            <a:endParaRPr lang="hu-HU" sz="1100" dirty="0">
              <a:solidFill>
                <a:srgbClr val="0070C0"/>
              </a:solidFill>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5" name="Téglalap 4"/>
          <p:cNvSpPr/>
          <p:nvPr/>
        </p:nvSpPr>
        <p:spPr>
          <a:xfrm>
            <a:off x="309716" y="2436246"/>
            <a:ext cx="8554063" cy="4108817"/>
          </a:xfrm>
          <a:prstGeom prst="rect">
            <a:avLst/>
          </a:prstGeom>
          <a:ln w="28575">
            <a:solidFill>
              <a:srgbClr val="0070C0"/>
            </a:solidFill>
          </a:ln>
        </p:spPr>
        <p:txBody>
          <a:bodyPr wrap="square">
            <a:spAutoFit/>
          </a:bodyPr>
          <a:lstStyle/>
          <a:p>
            <a:pPr algn="just">
              <a:lnSpc>
                <a:spcPct val="150000"/>
              </a:lnSpc>
            </a:pPr>
            <a:r>
              <a:rPr lang="hu-HU" dirty="0">
                <a:solidFill>
                  <a:srgbClr val="0070C0"/>
                </a:solidFill>
                <a:latin typeface="Arial" panose="020B0604020202020204" pitchFamily="34" charset="0"/>
                <a:ea typeface="Times New Roman" panose="02020603050405020304" pitchFamily="18" charset="0"/>
                <a:cs typeface="Arial" panose="020B0604020202020204" pitchFamily="34" charset="0"/>
              </a:rPr>
              <a:t>A célokat úgy </a:t>
            </a:r>
            <a:r>
              <a:rPr lang="hu-HU" dirty="0" smtClean="0">
                <a:solidFill>
                  <a:srgbClr val="0070C0"/>
                </a:solidFill>
                <a:latin typeface="Arial" panose="020B0604020202020204" pitchFamily="34" charset="0"/>
                <a:ea typeface="Times New Roman" panose="02020603050405020304" pitchFamily="18" charset="0"/>
                <a:cs typeface="Arial" panose="020B0604020202020204" pitchFamily="34" charset="0"/>
              </a:rPr>
              <a:t>kell megfogalmazni, </a:t>
            </a:r>
            <a:r>
              <a:rPr lang="hu-HU" dirty="0">
                <a:solidFill>
                  <a:srgbClr val="0070C0"/>
                </a:solidFill>
                <a:latin typeface="Arial" panose="020B0604020202020204" pitchFamily="34" charset="0"/>
                <a:ea typeface="Times New Roman" panose="02020603050405020304" pitchFamily="18" charset="0"/>
                <a:cs typeface="Arial" panose="020B0604020202020204" pitchFamily="34" charset="0"/>
              </a:rPr>
              <a:t>hogy a </a:t>
            </a:r>
            <a:r>
              <a:rPr lang="hu-HU" b="1" dirty="0" smtClean="0">
                <a:solidFill>
                  <a:srgbClr val="C00000"/>
                </a:solidFill>
                <a:latin typeface="Arial" panose="020B0604020202020204" pitchFamily="34" charset="0"/>
                <a:ea typeface="Times New Roman" panose="02020603050405020304" pitchFamily="18" charset="0"/>
                <a:cs typeface="Arial" panose="020B0604020202020204" pitchFamily="34" charset="0"/>
              </a:rPr>
              <a:t>tanulók </a:t>
            </a:r>
            <a:r>
              <a:rPr lang="hu-HU" b="1" dirty="0">
                <a:solidFill>
                  <a:srgbClr val="C00000"/>
                </a:solidFill>
                <a:latin typeface="Arial" panose="020B0604020202020204" pitchFamily="34" charset="0"/>
                <a:ea typeface="Times New Roman" panose="02020603050405020304" pitchFamily="18" charset="0"/>
                <a:cs typeface="Arial" panose="020B0604020202020204" pitchFamily="34" charset="0"/>
              </a:rPr>
              <a:t>egyértelműen felismerjék </a:t>
            </a:r>
            <a:r>
              <a:rPr lang="hu-HU" dirty="0">
                <a:solidFill>
                  <a:srgbClr val="0070C0"/>
                </a:solidFill>
                <a:latin typeface="Arial" panose="020B0604020202020204" pitchFamily="34" charset="0"/>
                <a:ea typeface="Times New Roman" panose="02020603050405020304" pitchFamily="18" charset="0"/>
                <a:cs typeface="Arial" panose="020B0604020202020204" pitchFamily="34" charset="0"/>
              </a:rPr>
              <a:t>azt, hogy a </a:t>
            </a:r>
            <a:r>
              <a:rPr lang="hu-HU" b="1" dirty="0">
                <a:solidFill>
                  <a:srgbClr val="C00000"/>
                </a:solidFill>
                <a:latin typeface="Arial" panose="020B0604020202020204" pitchFamily="34" charset="0"/>
                <a:ea typeface="Times New Roman" panose="02020603050405020304" pitchFamily="18" charset="0"/>
                <a:cs typeface="Arial" panose="020B0604020202020204" pitchFamily="34" charset="0"/>
              </a:rPr>
              <a:t>célt elérték </a:t>
            </a:r>
            <a:r>
              <a:rPr lang="hu-HU" dirty="0">
                <a:solidFill>
                  <a:srgbClr val="0070C0"/>
                </a:solidFill>
                <a:latin typeface="Arial" panose="020B0604020202020204" pitchFamily="34" charset="0"/>
                <a:ea typeface="Times New Roman" panose="02020603050405020304" pitchFamily="18" charset="0"/>
                <a:cs typeface="Arial" panose="020B0604020202020204" pitchFamily="34" charset="0"/>
              </a:rPr>
              <a:t>és azt is, hogy </a:t>
            </a:r>
            <a:r>
              <a:rPr lang="hu-HU" b="1" dirty="0">
                <a:solidFill>
                  <a:srgbClr val="C00000"/>
                </a:solidFill>
                <a:latin typeface="Arial" panose="020B0604020202020204" pitchFamily="34" charset="0"/>
                <a:ea typeface="Times New Roman" panose="02020603050405020304" pitchFamily="18" charset="0"/>
                <a:cs typeface="Arial" panose="020B0604020202020204" pitchFamily="34" charset="0"/>
              </a:rPr>
              <a:t>mi módon adhatnak erről </a:t>
            </a:r>
            <a:r>
              <a:rPr lang="hu-HU" b="1" dirty="0" smtClean="0">
                <a:solidFill>
                  <a:srgbClr val="C00000"/>
                </a:solidFill>
                <a:latin typeface="Arial" panose="020B0604020202020204" pitchFamily="34" charset="0"/>
                <a:ea typeface="Times New Roman" panose="02020603050405020304" pitchFamily="18" charset="0"/>
                <a:cs typeface="Arial" panose="020B0604020202020204" pitchFamily="34" charset="0"/>
              </a:rPr>
              <a:t>számot</a:t>
            </a:r>
            <a:r>
              <a:rPr lang="hu-HU" dirty="0" smtClean="0">
                <a:solidFill>
                  <a:srgbClr val="0070C0"/>
                </a:solidFill>
                <a:latin typeface="Arial" panose="020B0604020202020204" pitchFamily="34" charset="0"/>
                <a:ea typeface="Times New Roman" panose="02020603050405020304" pitchFamily="18" charset="0"/>
                <a:cs typeface="Arial" panose="020B0604020202020204" pitchFamily="34" charset="0"/>
              </a:rPr>
              <a:t>:</a:t>
            </a:r>
          </a:p>
          <a:p>
            <a:pPr algn="just">
              <a:lnSpc>
                <a:spcPct val="150000"/>
              </a:lnSpc>
            </a:pPr>
            <a:endParaRPr lang="hu-HU" dirty="0" smtClean="0">
              <a:solidFill>
                <a:srgbClr val="0070C0"/>
              </a:solidFill>
              <a:latin typeface="Arial" panose="020B0604020202020204" pitchFamily="34" charset="0"/>
              <a:ea typeface="Times New Roman" panose="02020603050405020304" pitchFamily="18" charset="0"/>
              <a:cs typeface="Arial" panose="020B0604020202020204" pitchFamily="34" charset="0"/>
            </a:endParaRPr>
          </a:p>
          <a:p>
            <a:pPr marL="285750" indent="-285750">
              <a:buFont typeface="Wingdings" panose="05000000000000000000" pitchFamily="2" charset="2"/>
              <a:buChar char="Ø"/>
            </a:pPr>
            <a:r>
              <a:rPr lang="hu-HU" dirty="0">
                <a:solidFill>
                  <a:srgbClr val="0070C0"/>
                </a:solidFill>
                <a:effectLst/>
                <a:latin typeface="Arial" panose="020B0604020202020204" pitchFamily="34" charset="0"/>
                <a:ea typeface="Times New Roman" panose="02020603050405020304" pitchFamily="18" charset="0"/>
                <a:cs typeface="Arial" panose="020B0604020202020204" pitchFamily="34" charset="0"/>
              </a:rPr>
              <a:t> </a:t>
            </a:r>
            <a:r>
              <a:rPr lang="hu-HU" i="1" dirty="0">
                <a:solidFill>
                  <a:srgbClr val="0070C0"/>
                </a:solidFill>
                <a:latin typeface="Arial" panose="020B0604020202020204" pitchFamily="34" charset="0"/>
                <a:cs typeface="Arial" panose="020B0604020202020204" pitchFamily="34" charset="0"/>
              </a:rPr>
              <a:t>A célokat úgy kell meghatároznunk, hogy a </a:t>
            </a:r>
            <a:r>
              <a:rPr lang="hu-HU" i="1" dirty="0" smtClean="0">
                <a:solidFill>
                  <a:srgbClr val="0070C0"/>
                </a:solidFill>
                <a:latin typeface="Arial" panose="020B0604020202020204" pitchFamily="34" charset="0"/>
                <a:cs typeface="Arial" panose="020B0604020202020204" pitchFamily="34" charset="0"/>
              </a:rPr>
              <a:t>tanulók </a:t>
            </a:r>
            <a:r>
              <a:rPr lang="hu-HU" i="1" dirty="0">
                <a:solidFill>
                  <a:srgbClr val="0070C0"/>
                </a:solidFill>
                <a:latin typeface="Arial" panose="020B0604020202020204" pitchFamily="34" charset="0"/>
                <a:cs typeface="Arial" panose="020B0604020202020204" pitchFamily="34" charset="0"/>
              </a:rPr>
              <a:t>figyelemmel kísérhető viselkedését, azaz a tanulók </a:t>
            </a:r>
            <a:r>
              <a:rPr lang="hu-HU" b="1" i="1" dirty="0">
                <a:solidFill>
                  <a:srgbClr val="C00000"/>
                </a:solidFill>
                <a:latin typeface="Arial" panose="020B0604020202020204" pitchFamily="34" charset="0"/>
                <a:cs typeface="Arial" panose="020B0604020202020204" pitchFamily="34" charset="0"/>
              </a:rPr>
              <a:t>megfigyelhető cselekvéseit tartalmazzák</a:t>
            </a:r>
            <a:r>
              <a:rPr lang="hu-HU" dirty="0">
                <a:solidFill>
                  <a:srgbClr val="C00000"/>
                </a:solidFill>
                <a:latin typeface="Arial" panose="020B0604020202020204" pitchFamily="34" charset="0"/>
                <a:cs typeface="Arial" panose="020B0604020202020204" pitchFamily="34" charset="0"/>
              </a:rPr>
              <a:t>. </a:t>
            </a:r>
            <a:endParaRPr lang="hu-HU" dirty="0" smtClean="0">
              <a:solidFill>
                <a:srgbClr val="C00000"/>
              </a:solidFill>
              <a:latin typeface="Arial" panose="020B0604020202020204" pitchFamily="34" charset="0"/>
              <a:cs typeface="Arial" panose="020B0604020202020204" pitchFamily="34" charset="0"/>
            </a:endParaRPr>
          </a:p>
          <a:p>
            <a:endParaRPr lang="hu-HU" dirty="0" smtClean="0">
              <a:solidFill>
                <a:srgbClr val="C00000"/>
              </a:solidFill>
              <a:latin typeface="Arial" panose="020B0604020202020204" pitchFamily="34" charset="0"/>
              <a:cs typeface="Arial" panose="020B0604020202020204" pitchFamily="34" charset="0"/>
            </a:endParaRPr>
          </a:p>
          <a:p>
            <a:pPr marL="285750" indent="-285750">
              <a:buFont typeface="Wingdings" panose="05000000000000000000" pitchFamily="2" charset="2"/>
              <a:buChar char="Ø"/>
            </a:pPr>
            <a:r>
              <a:rPr lang="hu-HU" i="1" dirty="0">
                <a:solidFill>
                  <a:srgbClr val="0070C0"/>
                </a:solidFill>
                <a:latin typeface="Arial" panose="020B0604020202020204" pitchFamily="34" charset="0"/>
                <a:cs typeface="Arial" panose="020B0604020202020204" pitchFamily="34" charset="0"/>
              </a:rPr>
              <a:t>A céloknak ehhez olyan </a:t>
            </a:r>
            <a:r>
              <a:rPr lang="hu-HU" b="1" i="1" dirty="0">
                <a:solidFill>
                  <a:srgbClr val="C00000"/>
                </a:solidFill>
                <a:latin typeface="Arial" panose="020B0604020202020204" pitchFamily="34" charset="0"/>
                <a:cs typeface="Arial" panose="020B0604020202020204" pitchFamily="34" charset="0"/>
              </a:rPr>
              <a:t>feltételeket kell meghatározni</a:t>
            </a:r>
            <a:r>
              <a:rPr lang="hu-HU" i="1" dirty="0">
                <a:solidFill>
                  <a:srgbClr val="0070C0"/>
                </a:solidFill>
                <a:latin typeface="Arial" panose="020B0604020202020204" pitchFamily="34" charset="0"/>
                <a:cs typeface="Arial" panose="020B0604020202020204" pitchFamily="34" charset="0"/>
              </a:rPr>
              <a:t>, amelyek mellett </a:t>
            </a:r>
            <a:r>
              <a:rPr lang="hu-HU" b="1" i="1" dirty="0">
                <a:solidFill>
                  <a:srgbClr val="C00000"/>
                </a:solidFill>
                <a:latin typeface="Arial" panose="020B0604020202020204" pitchFamily="34" charset="0"/>
                <a:cs typeface="Arial" panose="020B0604020202020204" pitchFamily="34" charset="0"/>
              </a:rPr>
              <a:t>a célt el kell érni. </a:t>
            </a:r>
            <a:endParaRPr lang="hu-HU" b="1" i="1" dirty="0" smtClean="0">
              <a:solidFill>
                <a:srgbClr val="C00000"/>
              </a:solidFill>
              <a:latin typeface="Arial" panose="020B0604020202020204" pitchFamily="34" charset="0"/>
              <a:cs typeface="Arial" panose="020B0604020202020204" pitchFamily="34" charset="0"/>
            </a:endParaRPr>
          </a:p>
          <a:p>
            <a:pPr marL="285750" indent="-285750">
              <a:buFont typeface="Wingdings" panose="05000000000000000000" pitchFamily="2" charset="2"/>
              <a:buChar char="Ø"/>
            </a:pPr>
            <a:endParaRPr lang="hu-HU" i="1" dirty="0" smtClean="0">
              <a:solidFill>
                <a:srgbClr val="0070C0"/>
              </a:solidFill>
              <a:latin typeface="Arial" panose="020B0604020202020204" pitchFamily="34" charset="0"/>
              <a:cs typeface="Arial" panose="020B0604020202020204" pitchFamily="34" charset="0"/>
            </a:endParaRPr>
          </a:p>
          <a:p>
            <a:pPr marL="285750" indent="-285750">
              <a:buFont typeface="Wingdings" panose="05000000000000000000" pitchFamily="2" charset="2"/>
              <a:buChar char="Ø"/>
            </a:pPr>
            <a:r>
              <a:rPr lang="hu-HU" i="1" dirty="0">
                <a:solidFill>
                  <a:srgbClr val="0070C0"/>
                </a:solidFill>
                <a:latin typeface="Arial" panose="020B0604020202020204" pitchFamily="34" charset="0"/>
                <a:cs typeface="Arial" panose="020B0604020202020204" pitchFamily="34" charset="0"/>
              </a:rPr>
              <a:t>A céloknak </a:t>
            </a:r>
            <a:r>
              <a:rPr lang="hu-HU" b="1" i="1" dirty="0">
                <a:solidFill>
                  <a:srgbClr val="C00000"/>
                </a:solidFill>
                <a:latin typeface="Arial" panose="020B0604020202020204" pitchFamily="34" charset="0"/>
                <a:cs typeface="Arial" panose="020B0604020202020204" pitchFamily="34" charset="0"/>
              </a:rPr>
              <a:t>meg kell </a:t>
            </a:r>
            <a:r>
              <a:rPr lang="hu-HU" b="1" i="1" dirty="0" smtClean="0">
                <a:solidFill>
                  <a:srgbClr val="C00000"/>
                </a:solidFill>
                <a:latin typeface="Arial" panose="020B0604020202020204" pitchFamily="34" charset="0"/>
                <a:cs typeface="Arial" panose="020B0604020202020204" pitchFamily="34" charset="0"/>
              </a:rPr>
              <a:t>határozni </a:t>
            </a:r>
            <a:r>
              <a:rPr lang="hu-HU" i="1" dirty="0" smtClean="0">
                <a:solidFill>
                  <a:srgbClr val="0070C0"/>
                </a:solidFill>
                <a:latin typeface="Arial" panose="020B0604020202020204" pitchFamily="34" charset="0"/>
                <a:cs typeface="Arial" panose="020B0604020202020204" pitchFamily="34" charset="0"/>
              </a:rPr>
              <a:t>azt</a:t>
            </a:r>
            <a:r>
              <a:rPr lang="hu-HU" i="1" dirty="0">
                <a:solidFill>
                  <a:srgbClr val="0070C0"/>
                </a:solidFill>
                <a:latin typeface="Arial" panose="020B0604020202020204" pitchFamily="34" charset="0"/>
                <a:cs typeface="Arial" panose="020B0604020202020204" pitchFamily="34" charset="0"/>
              </a:rPr>
              <a:t> </a:t>
            </a:r>
            <a:r>
              <a:rPr lang="hu-HU" i="1" dirty="0" smtClean="0">
                <a:solidFill>
                  <a:srgbClr val="0070C0"/>
                </a:solidFill>
                <a:latin typeface="Arial" panose="020B0604020202020204" pitchFamily="34" charset="0"/>
                <a:cs typeface="Arial" panose="020B0604020202020204" pitchFamily="34" charset="0"/>
              </a:rPr>
              <a:t>a célviselkedést </a:t>
            </a:r>
            <a:r>
              <a:rPr lang="hu-HU" i="1" dirty="0">
                <a:solidFill>
                  <a:srgbClr val="0070C0"/>
                </a:solidFill>
                <a:latin typeface="Arial" panose="020B0604020202020204" pitchFamily="34" charset="0"/>
                <a:cs typeface="Arial" panose="020B0604020202020204" pitchFamily="34" charset="0"/>
              </a:rPr>
              <a:t>(magatartást, állapotot</a:t>
            </a:r>
            <a:r>
              <a:rPr lang="hu-HU" i="1" dirty="0" smtClean="0">
                <a:solidFill>
                  <a:srgbClr val="0070C0"/>
                </a:solidFill>
                <a:latin typeface="Arial" panose="020B0604020202020204" pitchFamily="34" charset="0"/>
                <a:cs typeface="Arial" panose="020B0604020202020204" pitchFamily="34" charset="0"/>
              </a:rPr>
              <a:t>), amely mellett </a:t>
            </a:r>
            <a:r>
              <a:rPr lang="hu-HU" b="1" i="1" dirty="0">
                <a:solidFill>
                  <a:srgbClr val="C00000"/>
                </a:solidFill>
                <a:latin typeface="Arial" panose="020B0604020202020204" pitchFamily="34" charset="0"/>
                <a:cs typeface="Arial" panose="020B0604020202020204" pitchFamily="34" charset="0"/>
              </a:rPr>
              <a:t>még </a:t>
            </a:r>
            <a:r>
              <a:rPr lang="hu-HU" b="1" i="1" dirty="0" smtClean="0">
                <a:solidFill>
                  <a:srgbClr val="C00000"/>
                </a:solidFill>
                <a:latin typeface="Arial" panose="020B0604020202020204" pitchFamily="34" charset="0"/>
                <a:cs typeface="Arial" panose="020B0604020202020204" pitchFamily="34" charset="0"/>
              </a:rPr>
              <a:t>elfogadható</a:t>
            </a:r>
            <a:r>
              <a:rPr lang="hu-HU" b="1" i="1" dirty="0">
                <a:solidFill>
                  <a:srgbClr val="C00000"/>
                </a:solidFill>
                <a:latin typeface="Arial" panose="020B0604020202020204" pitchFamily="34" charset="0"/>
                <a:cs typeface="Arial" panose="020B0604020202020204" pitchFamily="34" charset="0"/>
              </a:rPr>
              <a:t> </a:t>
            </a:r>
            <a:r>
              <a:rPr lang="hu-HU" i="1" dirty="0" smtClean="0">
                <a:solidFill>
                  <a:srgbClr val="0070C0"/>
                </a:solidFill>
                <a:latin typeface="Arial" panose="020B0604020202020204" pitchFamily="34" charset="0"/>
                <a:cs typeface="Arial" panose="020B0604020202020204" pitchFamily="34" charset="0"/>
              </a:rPr>
              <a:t>a tanulói </a:t>
            </a:r>
            <a:r>
              <a:rPr lang="hu-HU" b="1" i="1" dirty="0" smtClean="0">
                <a:solidFill>
                  <a:srgbClr val="C00000"/>
                </a:solidFill>
                <a:latin typeface="Arial" panose="020B0604020202020204" pitchFamily="34" charset="0"/>
                <a:cs typeface="Arial" panose="020B0604020202020204" pitchFamily="34" charset="0"/>
              </a:rPr>
              <a:t>tevékenység, produktum</a:t>
            </a:r>
            <a:r>
              <a:rPr lang="hu-HU" i="1" dirty="0" smtClean="0">
                <a:solidFill>
                  <a:srgbClr val="0070C0"/>
                </a:solidFill>
                <a:latin typeface="Arial" panose="020B0604020202020204" pitchFamily="34" charset="0"/>
                <a:cs typeface="Arial" panose="020B0604020202020204" pitchFamily="34" charset="0"/>
              </a:rPr>
              <a:t>. (minimális kompetencia)</a:t>
            </a:r>
            <a:endParaRPr lang="hu-HU" dirty="0" smtClean="0">
              <a:solidFill>
                <a:srgbClr val="0070C0"/>
              </a:solidFill>
              <a:latin typeface="Arial" panose="020B0604020202020204" pitchFamily="34" charset="0"/>
              <a:cs typeface="Arial" panose="020B0604020202020204" pitchFamily="34" charset="0"/>
            </a:endParaRPr>
          </a:p>
          <a:p>
            <a:pPr marL="285750" indent="-285750">
              <a:buFont typeface="Wingdings" panose="05000000000000000000" pitchFamily="2" charset="2"/>
              <a:buChar char="Ø"/>
            </a:pPr>
            <a:endParaRPr lang="hu-HU" dirty="0"/>
          </a:p>
        </p:txBody>
      </p:sp>
    </p:spTree>
    <p:extLst>
      <p:ext uri="{BB962C8B-B14F-4D97-AF65-F5344CB8AC3E}">
        <p14:creationId xmlns:p14="http://schemas.microsoft.com/office/powerpoint/2010/main" val="551149895"/>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áblázat 1"/>
          <p:cNvGraphicFramePr>
            <a:graphicFrameLocks noGrp="1"/>
          </p:cNvGraphicFramePr>
          <p:nvPr>
            <p:extLst>
              <p:ext uri="{D42A27DB-BD31-4B8C-83A1-F6EECF244321}">
                <p14:modId xmlns:p14="http://schemas.microsoft.com/office/powerpoint/2010/main" val="3586282122"/>
              </p:ext>
            </p:extLst>
          </p:nvPr>
        </p:nvGraphicFramePr>
        <p:xfrm>
          <a:off x="423054" y="1044399"/>
          <a:ext cx="7892004" cy="5605683"/>
        </p:xfrm>
        <a:graphic>
          <a:graphicData uri="http://schemas.openxmlformats.org/drawingml/2006/table">
            <a:tbl>
              <a:tblPr firstRow="1" firstCol="1" bandRow="1">
                <a:tableStyleId>{5C22544A-7EE6-4342-B048-85BDC9FD1C3A}</a:tableStyleId>
              </a:tblPr>
              <a:tblGrid>
                <a:gridCol w="4707576"/>
                <a:gridCol w="3184428"/>
              </a:tblGrid>
              <a:tr h="660654">
                <a:tc>
                  <a:txBody>
                    <a:bodyPr/>
                    <a:lstStyle/>
                    <a:p>
                      <a:pPr algn="ctr">
                        <a:spcAft>
                          <a:spcPts val="0"/>
                        </a:spcAft>
                      </a:pPr>
                      <a:endParaRPr lang="hu-HU" sz="1600" dirty="0" smtClean="0">
                        <a:effectLst/>
                      </a:endParaRPr>
                    </a:p>
                    <a:p>
                      <a:pPr algn="ctr">
                        <a:spcAft>
                          <a:spcPts val="0"/>
                        </a:spcAft>
                      </a:pPr>
                      <a:r>
                        <a:rPr lang="hu-HU" sz="1600" dirty="0" smtClean="0">
                          <a:solidFill>
                            <a:srgbClr val="C00000"/>
                          </a:solidFill>
                          <a:effectLst/>
                        </a:rPr>
                        <a:t>PEDAGÓGIAI CÉLOK</a:t>
                      </a:r>
                    </a:p>
                    <a:p>
                      <a:pPr algn="ctr">
                        <a:spcAft>
                          <a:spcPts val="0"/>
                        </a:spcAft>
                      </a:pPr>
                      <a:endParaRPr lang="hu-HU" sz="1600" dirty="0">
                        <a:solidFill>
                          <a:srgbClr val="000000"/>
                        </a:solidFill>
                        <a:effectLst/>
                        <a:latin typeface="Times New Roman" panose="02020603050405020304" pitchFamily="18" charset="0"/>
                        <a:ea typeface="Calibri" panose="020F0502020204030204" pitchFamily="34" charset="0"/>
                      </a:endParaRPr>
                    </a:p>
                  </a:txBody>
                  <a:tcPr marL="54392" marR="54392" marT="0" marB="0">
                    <a:solidFill>
                      <a:schemeClr val="accent5">
                        <a:lumMod val="20000"/>
                        <a:lumOff val="80000"/>
                      </a:schemeClr>
                    </a:solidFill>
                  </a:tcPr>
                </a:tc>
                <a:tc>
                  <a:txBody>
                    <a:bodyPr/>
                    <a:lstStyle/>
                    <a:p>
                      <a:pPr algn="ctr">
                        <a:spcAft>
                          <a:spcPts val="0"/>
                        </a:spcAft>
                      </a:pPr>
                      <a:endParaRPr lang="hu-HU" sz="1400" dirty="0" smtClean="0">
                        <a:effectLst/>
                      </a:endParaRPr>
                    </a:p>
                    <a:p>
                      <a:pPr algn="ctr">
                        <a:spcAft>
                          <a:spcPts val="0"/>
                        </a:spcAft>
                      </a:pPr>
                      <a:r>
                        <a:rPr lang="hu-HU" sz="1400" dirty="0" smtClean="0">
                          <a:solidFill>
                            <a:srgbClr val="0070C0"/>
                          </a:solidFill>
                          <a:effectLst/>
                        </a:rPr>
                        <a:t>DIDAKTIKAI FELADATOK</a:t>
                      </a:r>
                      <a:endParaRPr lang="hu-HU" sz="1000" dirty="0">
                        <a:solidFill>
                          <a:srgbClr val="0070C0"/>
                        </a:solidFill>
                        <a:effectLst/>
                        <a:latin typeface="Times New Roman" panose="02020603050405020304" pitchFamily="18" charset="0"/>
                        <a:ea typeface="Calibri" panose="020F0502020204030204" pitchFamily="34" charset="0"/>
                      </a:endParaRPr>
                    </a:p>
                  </a:txBody>
                  <a:tcPr marL="54392" marR="54392" marT="0" marB="0">
                    <a:solidFill>
                      <a:schemeClr val="accent2">
                        <a:lumMod val="40000"/>
                        <a:lumOff val="60000"/>
                      </a:schemeClr>
                    </a:solidFill>
                  </a:tcPr>
                </a:tc>
              </a:tr>
              <a:tr h="824493">
                <a:tc>
                  <a:txBody>
                    <a:bodyPr/>
                    <a:lstStyle/>
                    <a:p>
                      <a:pPr>
                        <a:spcAft>
                          <a:spcPts val="0"/>
                        </a:spcAft>
                      </a:pPr>
                      <a:endParaRPr lang="hu-HU" sz="1600" kern="1200" dirty="0" smtClean="0">
                        <a:effectLst/>
                      </a:endParaRPr>
                    </a:p>
                    <a:p>
                      <a:pPr>
                        <a:spcAft>
                          <a:spcPts val="0"/>
                        </a:spcAft>
                      </a:pPr>
                      <a:r>
                        <a:rPr lang="hu-HU" sz="1600" kern="1200" dirty="0" smtClean="0">
                          <a:solidFill>
                            <a:srgbClr val="0070C0"/>
                          </a:solidFill>
                          <a:effectLst/>
                        </a:rPr>
                        <a:t>Érdeklődés </a:t>
                      </a:r>
                      <a:r>
                        <a:rPr lang="hu-HU" sz="1600" kern="1200" dirty="0">
                          <a:solidFill>
                            <a:srgbClr val="0070C0"/>
                          </a:solidFill>
                          <a:effectLst/>
                        </a:rPr>
                        <a:t>felkeltése, szakma szeretete, szakmai tudás, mint érték elfogadása</a:t>
                      </a:r>
                      <a:endParaRPr lang="hu-HU" sz="1600" dirty="0">
                        <a:solidFill>
                          <a:srgbClr val="0070C0"/>
                        </a:solidFill>
                        <a:effectLst/>
                        <a:latin typeface="Times New Roman" panose="02020603050405020304" pitchFamily="18" charset="0"/>
                        <a:ea typeface="Calibri" panose="020F0502020204030204" pitchFamily="34" charset="0"/>
                      </a:endParaRPr>
                    </a:p>
                  </a:txBody>
                  <a:tcPr marL="54392" marR="54392" marT="0" marB="0">
                    <a:solidFill>
                      <a:schemeClr val="accent2">
                        <a:lumMod val="40000"/>
                        <a:lumOff val="60000"/>
                      </a:schemeClr>
                    </a:solidFill>
                  </a:tcPr>
                </a:tc>
                <a:tc>
                  <a:txBody>
                    <a:bodyPr/>
                    <a:lstStyle/>
                    <a:p>
                      <a:pPr algn="ctr">
                        <a:spcAft>
                          <a:spcPts val="0"/>
                        </a:spcAft>
                      </a:pPr>
                      <a:endParaRPr lang="hu-HU" sz="1600" b="1" dirty="0" smtClean="0">
                        <a:solidFill>
                          <a:srgbClr val="CC3300"/>
                        </a:solidFill>
                        <a:effectLst/>
                      </a:endParaRPr>
                    </a:p>
                    <a:p>
                      <a:pPr algn="ctr">
                        <a:spcAft>
                          <a:spcPts val="0"/>
                        </a:spcAft>
                      </a:pPr>
                      <a:r>
                        <a:rPr lang="hu-HU" sz="1600" b="1" dirty="0" smtClean="0">
                          <a:solidFill>
                            <a:srgbClr val="CC3300"/>
                          </a:solidFill>
                          <a:effectLst/>
                        </a:rPr>
                        <a:t>Motiváció</a:t>
                      </a:r>
                      <a:endParaRPr lang="hu-HU" sz="1600" b="1" dirty="0">
                        <a:solidFill>
                          <a:srgbClr val="CC3300"/>
                        </a:solidFill>
                        <a:effectLst/>
                        <a:latin typeface="Times New Roman" panose="02020603050405020304" pitchFamily="18" charset="0"/>
                        <a:ea typeface="Calibri" panose="020F0502020204030204" pitchFamily="34" charset="0"/>
                      </a:endParaRPr>
                    </a:p>
                  </a:txBody>
                  <a:tcPr marL="54392" marR="54392" marT="0" marB="0"/>
                </a:tc>
              </a:tr>
              <a:tr h="880872">
                <a:tc>
                  <a:txBody>
                    <a:bodyPr/>
                    <a:lstStyle/>
                    <a:p>
                      <a:pPr>
                        <a:spcAft>
                          <a:spcPts val="0"/>
                        </a:spcAft>
                      </a:pPr>
                      <a:endParaRPr lang="hu-HU" sz="1600" kern="1200" dirty="0" smtClean="0">
                        <a:effectLst/>
                      </a:endParaRPr>
                    </a:p>
                    <a:p>
                      <a:pPr>
                        <a:spcAft>
                          <a:spcPts val="0"/>
                        </a:spcAft>
                      </a:pPr>
                      <a:r>
                        <a:rPr lang="hu-HU" sz="1600" kern="1200" dirty="0" smtClean="0">
                          <a:solidFill>
                            <a:srgbClr val="0070C0"/>
                          </a:solidFill>
                          <a:effectLst/>
                        </a:rPr>
                        <a:t>Szakemberré </a:t>
                      </a:r>
                      <a:r>
                        <a:rPr lang="hu-HU" sz="1600" kern="1200" dirty="0">
                          <a:solidFill>
                            <a:srgbClr val="0070C0"/>
                          </a:solidFill>
                          <a:effectLst/>
                        </a:rPr>
                        <a:t>nevelés/válás, ismeretek felfogása, feldolgozása, </a:t>
                      </a:r>
                      <a:r>
                        <a:rPr lang="hu-HU" sz="1600" kern="1200" dirty="0" smtClean="0">
                          <a:solidFill>
                            <a:srgbClr val="0070C0"/>
                          </a:solidFill>
                          <a:effectLst/>
                        </a:rPr>
                        <a:t>megértése</a:t>
                      </a:r>
                    </a:p>
                    <a:p>
                      <a:pPr>
                        <a:spcAft>
                          <a:spcPts val="0"/>
                        </a:spcAft>
                      </a:pPr>
                      <a:endParaRPr lang="hu-HU" sz="1600" dirty="0">
                        <a:solidFill>
                          <a:srgbClr val="000000"/>
                        </a:solidFill>
                        <a:effectLst/>
                        <a:latin typeface="Times New Roman" panose="02020603050405020304" pitchFamily="18" charset="0"/>
                        <a:ea typeface="Calibri" panose="020F0502020204030204" pitchFamily="34" charset="0"/>
                      </a:endParaRPr>
                    </a:p>
                  </a:txBody>
                  <a:tcPr marL="54392" marR="54392" marT="0" marB="0">
                    <a:solidFill>
                      <a:schemeClr val="accent2">
                        <a:lumMod val="40000"/>
                        <a:lumOff val="60000"/>
                      </a:schemeClr>
                    </a:solidFill>
                  </a:tcPr>
                </a:tc>
                <a:tc>
                  <a:txBody>
                    <a:bodyPr/>
                    <a:lstStyle/>
                    <a:p>
                      <a:pPr algn="ctr">
                        <a:spcAft>
                          <a:spcPts val="0"/>
                        </a:spcAft>
                      </a:pPr>
                      <a:endParaRPr lang="hu-HU" sz="1600" b="1" dirty="0" smtClean="0">
                        <a:solidFill>
                          <a:srgbClr val="CC3300"/>
                        </a:solidFill>
                        <a:effectLst/>
                      </a:endParaRPr>
                    </a:p>
                    <a:p>
                      <a:pPr algn="ctr">
                        <a:spcAft>
                          <a:spcPts val="0"/>
                        </a:spcAft>
                      </a:pPr>
                      <a:r>
                        <a:rPr lang="hu-HU" sz="1600" b="1" dirty="0" smtClean="0">
                          <a:solidFill>
                            <a:srgbClr val="CC3300"/>
                          </a:solidFill>
                          <a:effectLst/>
                        </a:rPr>
                        <a:t>Ismeretközlés-ismeretszerzés</a:t>
                      </a:r>
                      <a:endParaRPr lang="hu-HU" sz="1600" b="1" dirty="0">
                        <a:solidFill>
                          <a:srgbClr val="CC3300"/>
                        </a:solidFill>
                        <a:effectLst/>
                        <a:latin typeface="Times New Roman" panose="02020603050405020304" pitchFamily="18" charset="0"/>
                        <a:ea typeface="Calibri" panose="020F0502020204030204" pitchFamily="34" charset="0"/>
                      </a:endParaRPr>
                    </a:p>
                  </a:txBody>
                  <a:tcPr marL="54392" marR="54392" marT="0" marB="0"/>
                </a:tc>
              </a:tr>
              <a:tr h="824493">
                <a:tc>
                  <a:txBody>
                    <a:bodyPr/>
                    <a:lstStyle/>
                    <a:p>
                      <a:pPr>
                        <a:spcAft>
                          <a:spcPts val="0"/>
                        </a:spcAft>
                      </a:pPr>
                      <a:endParaRPr lang="hu-HU" sz="1600" kern="1200" dirty="0" smtClean="0">
                        <a:effectLst/>
                      </a:endParaRPr>
                    </a:p>
                    <a:p>
                      <a:pPr>
                        <a:spcAft>
                          <a:spcPts val="0"/>
                        </a:spcAft>
                      </a:pPr>
                      <a:r>
                        <a:rPr lang="hu-HU" sz="1600" kern="1200" dirty="0" smtClean="0">
                          <a:solidFill>
                            <a:srgbClr val="0070C0"/>
                          </a:solidFill>
                          <a:effectLst/>
                        </a:rPr>
                        <a:t>Az </a:t>
                      </a:r>
                      <a:r>
                        <a:rPr lang="hu-HU" sz="1600" kern="1200" dirty="0">
                          <a:solidFill>
                            <a:srgbClr val="0070C0"/>
                          </a:solidFill>
                          <a:effectLst/>
                        </a:rPr>
                        <a:t>ismeretek bevésése,- stabil tudása, megszilárdítása; rutin feladatok </a:t>
                      </a:r>
                      <a:r>
                        <a:rPr lang="hu-HU" sz="1600" kern="1200" dirty="0" smtClean="0">
                          <a:solidFill>
                            <a:srgbClr val="0070C0"/>
                          </a:solidFill>
                          <a:effectLst/>
                        </a:rPr>
                        <a:t>szintje</a:t>
                      </a:r>
                      <a:endParaRPr lang="hu-HU" sz="1600" dirty="0">
                        <a:solidFill>
                          <a:srgbClr val="0070C0"/>
                        </a:solidFill>
                        <a:effectLst/>
                        <a:latin typeface="Times New Roman" panose="02020603050405020304" pitchFamily="18" charset="0"/>
                        <a:ea typeface="Calibri" panose="020F0502020204030204" pitchFamily="34" charset="0"/>
                      </a:endParaRPr>
                    </a:p>
                  </a:txBody>
                  <a:tcPr marL="54392" marR="54392" marT="0" marB="0">
                    <a:solidFill>
                      <a:schemeClr val="accent2">
                        <a:lumMod val="40000"/>
                        <a:lumOff val="60000"/>
                      </a:schemeClr>
                    </a:solidFill>
                  </a:tcPr>
                </a:tc>
                <a:tc>
                  <a:txBody>
                    <a:bodyPr/>
                    <a:lstStyle/>
                    <a:p>
                      <a:pPr algn="ctr">
                        <a:spcAft>
                          <a:spcPts val="0"/>
                        </a:spcAft>
                      </a:pPr>
                      <a:endParaRPr lang="hu-HU" sz="1600" b="1" dirty="0" smtClean="0">
                        <a:solidFill>
                          <a:srgbClr val="CC3300"/>
                        </a:solidFill>
                        <a:effectLst/>
                      </a:endParaRPr>
                    </a:p>
                    <a:p>
                      <a:pPr algn="ctr">
                        <a:spcAft>
                          <a:spcPts val="0"/>
                        </a:spcAft>
                      </a:pPr>
                      <a:r>
                        <a:rPr lang="hu-HU" sz="1600" b="1" dirty="0" smtClean="0">
                          <a:solidFill>
                            <a:srgbClr val="CC3300"/>
                          </a:solidFill>
                          <a:effectLst/>
                        </a:rPr>
                        <a:t>Rendszerezés-rögzítés</a:t>
                      </a:r>
                      <a:endParaRPr lang="hu-HU" sz="1600" b="1" dirty="0">
                        <a:solidFill>
                          <a:srgbClr val="CC3300"/>
                        </a:solidFill>
                        <a:effectLst/>
                        <a:latin typeface="Times New Roman" panose="02020603050405020304" pitchFamily="18" charset="0"/>
                        <a:ea typeface="Calibri" panose="020F0502020204030204" pitchFamily="34" charset="0"/>
                      </a:endParaRPr>
                    </a:p>
                  </a:txBody>
                  <a:tcPr marL="54392" marR="54392" marT="0" marB="0"/>
                </a:tc>
              </a:tr>
              <a:tr h="1101090">
                <a:tc>
                  <a:txBody>
                    <a:bodyPr/>
                    <a:lstStyle/>
                    <a:p>
                      <a:pPr>
                        <a:spcAft>
                          <a:spcPts val="0"/>
                        </a:spcAft>
                      </a:pPr>
                      <a:endParaRPr lang="hu-HU" sz="1600" kern="1200" dirty="0" smtClean="0">
                        <a:effectLst/>
                      </a:endParaRPr>
                    </a:p>
                    <a:p>
                      <a:pPr>
                        <a:spcAft>
                          <a:spcPts val="0"/>
                        </a:spcAft>
                      </a:pPr>
                      <a:r>
                        <a:rPr lang="hu-HU" sz="1600" kern="1200" dirty="0" smtClean="0">
                          <a:solidFill>
                            <a:srgbClr val="0070C0"/>
                          </a:solidFill>
                          <a:effectLst/>
                        </a:rPr>
                        <a:t>Az ismeretek </a:t>
                      </a:r>
                      <a:r>
                        <a:rPr lang="hu-HU" sz="1600" kern="1200" dirty="0">
                          <a:solidFill>
                            <a:srgbClr val="0070C0"/>
                          </a:solidFill>
                          <a:effectLst/>
                        </a:rPr>
                        <a:t>biztos kezelése, feladatok/problémák önálló megoldása, önértékelés; nem rutin feladatok </a:t>
                      </a:r>
                      <a:r>
                        <a:rPr lang="hu-HU" sz="1600" kern="1200" dirty="0" smtClean="0">
                          <a:solidFill>
                            <a:srgbClr val="0070C0"/>
                          </a:solidFill>
                          <a:effectLst/>
                        </a:rPr>
                        <a:t>szintje</a:t>
                      </a:r>
                    </a:p>
                    <a:p>
                      <a:pPr>
                        <a:spcAft>
                          <a:spcPts val="0"/>
                        </a:spcAft>
                      </a:pPr>
                      <a:endParaRPr lang="hu-HU" sz="1600" dirty="0">
                        <a:solidFill>
                          <a:srgbClr val="000000"/>
                        </a:solidFill>
                        <a:effectLst/>
                        <a:latin typeface="Times New Roman" panose="02020603050405020304" pitchFamily="18" charset="0"/>
                        <a:ea typeface="Calibri" panose="020F0502020204030204" pitchFamily="34" charset="0"/>
                      </a:endParaRPr>
                    </a:p>
                  </a:txBody>
                  <a:tcPr marL="54392" marR="54392" marT="0" marB="0">
                    <a:solidFill>
                      <a:schemeClr val="accent2">
                        <a:lumMod val="40000"/>
                        <a:lumOff val="60000"/>
                      </a:schemeClr>
                    </a:solidFill>
                  </a:tcPr>
                </a:tc>
                <a:tc>
                  <a:txBody>
                    <a:bodyPr/>
                    <a:lstStyle/>
                    <a:p>
                      <a:pPr algn="ctr">
                        <a:spcAft>
                          <a:spcPts val="0"/>
                        </a:spcAft>
                      </a:pPr>
                      <a:endParaRPr lang="hu-HU" sz="1600" b="1" dirty="0" smtClean="0">
                        <a:solidFill>
                          <a:srgbClr val="CC3300"/>
                        </a:solidFill>
                        <a:effectLst/>
                      </a:endParaRPr>
                    </a:p>
                    <a:p>
                      <a:pPr algn="ctr">
                        <a:spcAft>
                          <a:spcPts val="0"/>
                        </a:spcAft>
                      </a:pPr>
                      <a:r>
                        <a:rPr lang="hu-HU" sz="1600" b="1" dirty="0" smtClean="0">
                          <a:solidFill>
                            <a:srgbClr val="CC3300"/>
                          </a:solidFill>
                          <a:effectLst/>
                        </a:rPr>
                        <a:t>Alkalmazás</a:t>
                      </a:r>
                      <a:endParaRPr lang="hu-HU" sz="1600" b="1" dirty="0">
                        <a:solidFill>
                          <a:srgbClr val="CC3300"/>
                        </a:solidFill>
                        <a:effectLst/>
                        <a:latin typeface="Times New Roman" panose="02020603050405020304" pitchFamily="18" charset="0"/>
                        <a:ea typeface="Calibri" panose="020F0502020204030204" pitchFamily="34" charset="0"/>
                      </a:endParaRPr>
                    </a:p>
                  </a:txBody>
                  <a:tcPr marL="54392" marR="54392" marT="0" marB="0"/>
                </a:tc>
              </a:tr>
              <a:tr h="1030617">
                <a:tc>
                  <a:txBody>
                    <a:bodyPr/>
                    <a:lstStyle/>
                    <a:p>
                      <a:pPr>
                        <a:spcAft>
                          <a:spcPts val="0"/>
                        </a:spcAft>
                      </a:pPr>
                      <a:endParaRPr lang="hu-HU" sz="1600" kern="1200" dirty="0" smtClean="0">
                        <a:effectLst/>
                      </a:endParaRPr>
                    </a:p>
                    <a:p>
                      <a:pPr>
                        <a:spcAft>
                          <a:spcPts val="0"/>
                        </a:spcAft>
                      </a:pPr>
                      <a:r>
                        <a:rPr lang="hu-HU" sz="1600" kern="1200" dirty="0" smtClean="0">
                          <a:solidFill>
                            <a:srgbClr val="0070C0"/>
                          </a:solidFill>
                          <a:effectLst/>
                        </a:rPr>
                        <a:t>Eredményességre </a:t>
                      </a:r>
                      <a:r>
                        <a:rPr lang="hu-HU" sz="1600" kern="1200" dirty="0">
                          <a:solidFill>
                            <a:srgbClr val="0070C0"/>
                          </a:solidFill>
                          <a:effectLst/>
                        </a:rPr>
                        <a:t>való törekvés, pontosság és megbízhatóság, a követelmények mérhető teljesítése</a:t>
                      </a:r>
                      <a:endParaRPr lang="hu-HU" sz="1600" dirty="0">
                        <a:solidFill>
                          <a:srgbClr val="0070C0"/>
                        </a:solidFill>
                        <a:effectLst/>
                        <a:latin typeface="Times New Roman" panose="02020603050405020304" pitchFamily="18" charset="0"/>
                        <a:ea typeface="Calibri" panose="020F0502020204030204" pitchFamily="34" charset="0"/>
                      </a:endParaRPr>
                    </a:p>
                  </a:txBody>
                  <a:tcPr marL="54392" marR="54392" marT="0" marB="0">
                    <a:solidFill>
                      <a:schemeClr val="accent2">
                        <a:lumMod val="40000"/>
                        <a:lumOff val="60000"/>
                      </a:schemeClr>
                    </a:solidFill>
                  </a:tcPr>
                </a:tc>
                <a:tc>
                  <a:txBody>
                    <a:bodyPr/>
                    <a:lstStyle/>
                    <a:p>
                      <a:pPr algn="ctr">
                        <a:spcAft>
                          <a:spcPts val="0"/>
                        </a:spcAft>
                      </a:pPr>
                      <a:endParaRPr lang="hu-HU" sz="1600" b="1" dirty="0" smtClean="0">
                        <a:solidFill>
                          <a:srgbClr val="CC3300"/>
                        </a:solidFill>
                        <a:effectLst/>
                      </a:endParaRPr>
                    </a:p>
                    <a:p>
                      <a:pPr algn="ctr">
                        <a:spcAft>
                          <a:spcPts val="0"/>
                        </a:spcAft>
                      </a:pPr>
                      <a:r>
                        <a:rPr lang="hu-HU" sz="1600" b="1" dirty="0" smtClean="0">
                          <a:solidFill>
                            <a:srgbClr val="CC3300"/>
                          </a:solidFill>
                          <a:effectLst/>
                        </a:rPr>
                        <a:t>Ellenőrzés-értékelés</a:t>
                      </a:r>
                      <a:endParaRPr lang="hu-HU" sz="1600" b="1" dirty="0">
                        <a:solidFill>
                          <a:srgbClr val="CC3300"/>
                        </a:solidFill>
                        <a:effectLst/>
                        <a:latin typeface="Times New Roman" panose="02020603050405020304" pitchFamily="18" charset="0"/>
                        <a:ea typeface="Calibri" panose="020F0502020204030204" pitchFamily="34" charset="0"/>
                      </a:endParaRPr>
                    </a:p>
                  </a:txBody>
                  <a:tcPr marL="54392" marR="54392" marT="0" marB="0"/>
                </a:tc>
              </a:tr>
            </a:tbl>
          </a:graphicData>
        </a:graphic>
      </p:graphicFrame>
      <p:sp>
        <p:nvSpPr>
          <p:cNvPr id="3" name="Téglalap 2"/>
          <p:cNvSpPr/>
          <p:nvPr/>
        </p:nvSpPr>
        <p:spPr>
          <a:xfrm>
            <a:off x="910025" y="471637"/>
            <a:ext cx="7281160" cy="523220"/>
          </a:xfrm>
          <a:prstGeom prst="rect">
            <a:avLst/>
          </a:prstGeom>
        </p:spPr>
        <p:txBody>
          <a:bodyPr wrap="none">
            <a:spAutoFit/>
          </a:bodyPr>
          <a:lstStyle/>
          <a:p>
            <a:pPr>
              <a:spcAft>
                <a:spcPts val="0"/>
              </a:spcAft>
            </a:pPr>
            <a:r>
              <a:rPr lang="hu-HU" sz="2800" b="1" i="1" dirty="0">
                <a:solidFill>
                  <a:srgbClr val="0070C0"/>
                </a:solidFill>
                <a:latin typeface="Arial" panose="020B0604020202020204" pitchFamily="34" charset="0"/>
                <a:ea typeface="Calibri" panose="020F0502020204030204" pitchFamily="34" charset="0"/>
              </a:rPr>
              <a:t>Az oktatási folyamat céljai és fő feladatai:</a:t>
            </a:r>
            <a:endParaRPr lang="hu-HU" sz="2800" b="1" i="1" dirty="0">
              <a:solidFill>
                <a:srgbClr val="0070C0"/>
              </a:solidFill>
              <a:effectLst/>
              <a:latin typeface="Times New Roman" panose="02020603050405020304" pitchFamily="18" charset="0"/>
              <a:ea typeface="Calibri" panose="020F0502020204030204" pitchFamily="34" charset="0"/>
            </a:endParaRPr>
          </a:p>
        </p:txBody>
      </p:sp>
    </p:spTree>
    <p:extLst>
      <p:ext uri="{BB962C8B-B14F-4D97-AF65-F5344CB8AC3E}">
        <p14:creationId xmlns:p14="http://schemas.microsoft.com/office/powerpoint/2010/main" val="1399232448"/>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églalap 1"/>
          <p:cNvSpPr/>
          <p:nvPr/>
        </p:nvSpPr>
        <p:spPr>
          <a:xfrm>
            <a:off x="796412" y="1900366"/>
            <a:ext cx="7506929" cy="3416320"/>
          </a:xfrm>
          <a:prstGeom prst="rect">
            <a:avLst/>
          </a:prstGeom>
        </p:spPr>
        <p:txBody>
          <a:bodyPr wrap="square">
            <a:spAutoFit/>
          </a:bodyPr>
          <a:lstStyle/>
          <a:p>
            <a:pPr marL="285750" indent="-285750">
              <a:spcAft>
                <a:spcPts val="0"/>
              </a:spcAft>
              <a:buFont typeface="Wingdings" panose="05000000000000000000" pitchFamily="2" charset="2"/>
              <a:buChar char="Ø"/>
            </a:pPr>
            <a:r>
              <a:rPr lang="hu-HU" dirty="0" smtClean="0">
                <a:solidFill>
                  <a:srgbClr val="0070C0"/>
                </a:solidFill>
                <a:latin typeface="Arial" panose="020B0604020202020204" pitchFamily="34" charset="0"/>
                <a:ea typeface="Calibri" panose="020F0502020204030204" pitchFamily="34" charset="0"/>
              </a:rPr>
              <a:t>a </a:t>
            </a:r>
            <a:r>
              <a:rPr lang="hu-HU" dirty="0">
                <a:solidFill>
                  <a:srgbClr val="0070C0"/>
                </a:solidFill>
                <a:latin typeface="Arial" panose="020B0604020202020204" pitchFamily="34" charset="0"/>
                <a:ea typeface="Calibri" panose="020F0502020204030204" pitchFamily="34" charset="0"/>
              </a:rPr>
              <a:t>tanulói aktivitástól, amely szoros kapcsolatban áll </a:t>
            </a:r>
            <a:endParaRPr lang="hu-HU" dirty="0" smtClean="0">
              <a:solidFill>
                <a:srgbClr val="0070C0"/>
              </a:solidFill>
              <a:latin typeface="Arial" panose="020B0604020202020204" pitchFamily="34" charset="0"/>
              <a:ea typeface="Calibri" panose="020F0502020204030204" pitchFamily="34" charset="0"/>
            </a:endParaRPr>
          </a:p>
          <a:p>
            <a:pPr>
              <a:spcAft>
                <a:spcPts val="0"/>
              </a:spcAft>
            </a:pPr>
            <a:endParaRPr lang="hu-HU" dirty="0">
              <a:solidFill>
                <a:srgbClr val="0070C0"/>
              </a:solidFill>
              <a:latin typeface="Arial" panose="020B0604020202020204" pitchFamily="34" charset="0"/>
              <a:ea typeface="Calibri" panose="020F0502020204030204" pitchFamily="34" charset="0"/>
            </a:endParaRPr>
          </a:p>
          <a:p>
            <a:pPr marL="742950" lvl="1" indent="-285750">
              <a:buFont typeface="Wingdings" panose="05000000000000000000" pitchFamily="2" charset="2"/>
              <a:buChar char="§"/>
            </a:pPr>
            <a:r>
              <a:rPr lang="hu-HU" dirty="0" smtClean="0">
                <a:solidFill>
                  <a:srgbClr val="0070C0"/>
                </a:solidFill>
                <a:latin typeface="Arial" panose="020B0604020202020204" pitchFamily="34" charset="0"/>
                <a:ea typeface="Calibri" panose="020F0502020204030204" pitchFamily="34" charset="0"/>
              </a:rPr>
              <a:t>az </a:t>
            </a:r>
            <a:r>
              <a:rPr lang="hu-HU" dirty="0">
                <a:solidFill>
                  <a:srgbClr val="0070C0"/>
                </a:solidFill>
                <a:latin typeface="Arial" panose="020B0604020202020204" pitchFamily="34" charset="0"/>
                <a:ea typeface="Calibri" panose="020F0502020204030204" pitchFamily="34" charset="0"/>
              </a:rPr>
              <a:t>alapvető kompetenciák </a:t>
            </a:r>
            <a:r>
              <a:rPr lang="hu-HU" dirty="0" smtClean="0">
                <a:solidFill>
                  <a:srgbClr val="0070C0"/>
                </a:solidFill>
                <a:latin typeface="Arial" panose="020B0604020202020204" pitchFamily="34" charset="0"/>
                <a:ea typeface="Calibri" panose="020F0502020204030204" pitchFamily="34" charset="0"/>
              </a:rPr>
              <a:t>kialakításától</a:t>
            </a:r>
          </a:p>
          <a:p>
            <a:pPr marL="285750" indent="-285750">
              <a:spcAft>
                <a:spcPts val="0"/>
              </a:spcAft>
              <a:buFontTx/>
              <a:buChar char="-"/>
            </a:pPr>
            <a:endParaRPr lang="hu-HU" dirty="0" smtClean="0">
              <a:solidFill>
                <a:srgbClr val="0070C0"/>
              </a:solidFill>
              <a:latin typeface="Arial" panose="020B0604020202020204" pitchFamily="34" charset="0"/>
              <a:ea typeface="Calibri" panose="020F0502020204030204" pitchFamily="34" charset="0"/>
            </a:endParaRPr>
          </a:p>
          <a:p>
            <a:pPr marL="742950" lvl="1" indent="-285750">
              <a:buFont typeface="Wingdings" panose="05000000000000000000" pitchFamily="2" charset="2"/>
              <a:buChar char="§"/>
            </a:pPr>
            <a:r>
              <a:rPr lang="hu-HU" dirty="0" smtClean="0">
                <a:solidFill>
                  <a:srgbClr val="0070C0"/>
                </a:solidFill>
                <a:latin typeface="Arial" panose="020B0604020202020204" pitchFamily="34" charset="0"/>
                <a:ea typeface="Calibri" panose="020F0502020204030204" pitchFamily="34" charset="0"/>
              </a:rPr>
              <a:t>együttműködési készségtől </a:t>
            </a:r>
            <a:r>
              <a:rPr lang="hu-HU" dirty="0">
                <a:solidFill>
                  <a:srgbClr val="0070C0"/>
                </a:solidFill>
                <a:latin typeface="Arial" panose="020B0604020202020204" pitchFamily="34" charset="0"/>
                <a:ea typeface="Calibri" panose="020F0502020204030204" pitchFamily="34" charset="0"/>
              </a:rPr>
              <a:t>(kooperáció</a:t>
            </a:r>
            <a:r>
              <a:rPr lang="hu-HU" dirty="0" smtClean="0">
                <a:solidFill>
                  <a:srgbClr val="0070C0"/>
                </a:solidFill>
                <a:latin typeface="Arial" panose="020B0604020202020204" pitchFamily="34" charset="0"/>
                <a:ea typeface="Calibri" panose="020F0502020204030204" pitchFamily="34" charset="0"/>
              </a:rPr>
              <a:t>),</a:t>
            </a:r>
          </a:p>
          <a:p>
            <a:pPr marL="285750" indent="-285750">
              <a:spcAft>
                <a:spcPts val="0"/>
              </a:spcAft>
              <a:buFontTx/>
              <a:buChar char="-"/>
            </a:pPr>
            <a:endParaRPr lang="hu-HU" dirty="0" smtClean="0">
              <a:solidFill>
                <a:srgbClr val="0070C0"/>
              </a:solidFill>
              <a:latin typeface="Arial" panose="020B0604020202020204" pitchFamily="34" charset="0"/>
              <a:ea typeface="Calibri" panose="020F0502020204030204" pitchFamily="34" charset="0"/>
            </a:endParaRPr>
          </a:p>
          <a:p>
            <a:pPr marL="742950" lvl="1" indent="-285750">
              <a:buFont typeface="Wingdings" panose="05000000000000000000" pitchFamily="2" charset="2"/>
              <a:buChar char="§"/>
            </a:pPr>
            <a:r>
              <a:rPr lang="hu-HU" dirty="0" smtClean="0">
                <a:solidFill>
                  <a:srgbClr val="0070C0"/>
                </a:solidFill>
                <a:latin typeface="Arial" panose="020B0604020202020204" pitchFamily="34" charset="0"/>
                <a:ea typeface="Calibri" panose="020F0502020204030204" pitchFamily="34" charset="0"/>
              </a:rPr>
              <a:t>konfliktus </a:t>
            </a:r>
            <a:r>
              <a:rPr lang="hu-HU" dirty="0">
                <a:solidFill>
                  <a:srgbClr val="0070C0"/>
                </a:solidFill>
                <a:latin typeface="Arial" panose="020B0604020202020204" pitchFamily="34" charset="0"/>
                <a:ea typeface="Calibri" panose="020F0502020204030204" pitchFamily="34" charset="0"/>
              </a:rPr>
              <a:t>megoldási </a:t>
            </a:r>
            <a:r>
              <a:rPr lang="hu-HU" dirty="0" smtClean="0">
                <a:solidFill>
                  <a:srgbClr val="0070C0"/>
                </a:solidFill>
                <a:latin typeface="Arial" panose="020B0604020202020204" pitchFamily="34" charset="0"/>
                <a:ea typeface="Calibri" panose="020F0502020204030204" pitchFamily="34" charset="0"/>
              </a:rPr>
              <a:t>képességtől és a</a:t>
            </a:r>
          </a:p>
          <a:p>
            <a:pPr marL="285750" indent="-285750">
              <a:spcAft>
                <a:spcPts val="0"/>
              </a:spcAft>
              <a:buFontTx/>
              <a:buChar char="-"/>
            </a:pPr>
            <a:endParaRPr lang="hu-HU" dirty="0" smtClean="0">
              <a:solidFill>
                <a:srgbClr val="0070C0"/>
              </a:solidFill>
              <a:latin typeface="Arial" panose="020B0604020202020204" pitchFamily="34" charset="0"/>
              <a:ea typeface="Calibri" panose="020F0502020204030204" pitchFamily="34" charset="0"/>
            </a:endParaRPr>
          </a:p>
          <a:p>
            <a:pPr marL="742950" lvl="1" indent="-285750">
              <a:buFont typeface="Wingdings" panose="05000000000000000000" pitchFamily="2" charset="2"/>
              <a:buChar char="§"/>
            </a:pPr>
            <a:r>
              <a:rPr lang="hu-HU" dirty="0" smtClean="0">
                <a:solidFill>
                  <a:srgbClr val="0070C0"/>
                </a:solidFill>
                <a:latin typeface="Arial" panose="020B0604020202020204" pitchFamily="34" charset="0"/>
                <a:ea typeface="Calibri" panose="020F0502020204030204" pitchFamily="34" charset="0"/>
              </a:rPr>
              <a:t>kommunikációs </a:t>
            </a:r>
            <a:r>
              <a:rPr lang="hu-HU" dirty="0">
                <a:solidFill>
                  <a:srgbClr val="0070C0"/>
                </a:solidFill>
                <a:latin typeface="Arial" panose="020B0604020202020204" pitchFamily="34" charset="0"/>
                <a:ea typeface="Calibri" panose="020F0502020204030204" pitchFamily="34" charset="0"/>
              </a:rPr>
              <a:t>képesség </a:t>
            </a:r>
            <a:r>
              <a:rPr lang="hu-HU" dirty="0" smtClean="0">
                <a:solidFill>
                  <a:srgbClr val="0070C0"/>
                </a:solidFill>
                <a:latin typeface="Arial" panose="020B0604020202020204" pitchFamily="34" charset="0"/>
                <a:ea typeface="Calibri" panose="020F0502020204030204" pitchFamily="34" charset="0"/>
              </a:rPr>
              <a:t>fejlesztésének mértékétől, </a:t>
            </a:r>
          </a:p>
          <a:p>
            <a:pPr marL="285750" indent="-285750">
              <a:spcAft>
                <a:spcPts val="0"/>
              </a:spcAft>
              <a:buFont typeface="Wingdings" panose="05000000000000000000" pitchFamily="2" charset="2"/>
              <a:buChar char="Ø"/>
            </a:pPr>
            <a:endParaRPr lang="hu-HU" dirty="0">
              <a:solidFill>
                <a:srgbClr val="0070C0"/>
              </a:solidFill>
              <a:latin typeface="Arial" panose="020B0604020202020204" pitchFamily="34" charset="0"/>
              <a:ea typeface="Calibri" panose="020F0502020204030204" pitchFamily="34" charset="0"/>
            </a:endParaRPr>
          </a:p>
          <a:p>
            <a:pPr marL="742950" lvl="1" indent="-285750">
              <a:buFont typeface="Wingdings" panose="05000000000000000000" pitchFamily="2" charset="2"/>
              <a:buChar char="§"/>
            </a:pPr>
            <a:r>
              <a:rPr lang="hu-HU" dirty="0" smtClean="0">
                <a:solidFill>
                  <a:srgbClr val="0070C0"/>
                </a:solidFill>
                <a:latin typeface="Arial" panose="020B0604020202020204" pitchFamily="34" charset="0"/>
                <a:ea typeface="Calibri" panose="020F0502020204030204" pitchFamily="34" charset="0"/>
              </a:rPr>
              <a:t>a </a:t>
            </a:r>
            <a:r>
              <a:rPr lang="hu-HU" dirty="0">
                <a:solidFill>
                  <a:srgbClr val="0070C0"/>
                </a:solidFill>
                <a:latin typeface="Arial" panose="020B0604020202020204" pitchFamily="34" charset="0"/>
                <a:ea typeface="Calibri" panose="020F0502020204030204" pitchFamily="34" charset="0"/>
              </a:rPr>
              <a:t>gyakorlat, a tanítás-tanulás </a:t>
            </a:r>
            <a:r>
              <a:rPr lang="hu-HU" dirty="0" smtClean="0">
                <a:solidFill>
                  <a:srgbClr val="0070C0"/>
                </a:solidFill>
                <a:latin typeface="Arial" panose="020B0604020202020204" pitchFamily="34" charset="0"/>
                <a:ea typeface="Calibri" panose="020F0502020204030204" pitchFamily="34" charset="0"/>
              </a:rPr>
              <a:t>folyamat színterének állapotától (felszereltség, alkalmas hely csoport és egyéi feladatokra)</a:t>
            </a:r>
            <a:endParaRPr lang="hu-HU" sz="1200" dirty="0">
              <a:solidFill>
                <a:srgbClr val="0070C0"/>
              </a:solidFill>
              <a:effectLst/>
              <a:latin typeface="Times New Roman" panose="02020603050405020304" pitchFamily="18" charset="0"/>
              <a:ea typeface="Calibri" panose="020F0502020204030204" pitchFamily="34" charset="0"/>
            </a:endParaRPr>
          </a:p>
        </p:txBody>
      </p:sp>
      <p:sp>
        <p:nvSpPr>
          <p:cNvPr id="3" name="Téglalap 2"/>
          <p:cNvSpPr/>
          <p:nvPr/>
        </p:nvSpPr>
        <p:spPr>
          <a:xfrm>
            <a:off x="763230" y="515882"/>
            <a:ext cx="7476726" cy="523220"/>
          </a:xfrm>
          <a:prstGeom prst="rect">
            <a:avLst/>
          </a:prstGeom>
        </p:spPr>
        <p:txBody>
          <a:bodyPr wrap="none">
            <a:spAutoFit/>
          </a:bodyPr>
          <a:lstStyle/>
          <a:p>
            <a:pPr algn="ctr"/>
            <a:r>
              <a:rPr lang="hu-HU" sz="2800" b="1" i="1" dirty="0" smtClean="0">
                <a:solidFill>
                  <a:srgbClr val="0070C0"/>
                </a:solidFill>
                <a:latin typeface="Arial" panose="020B0604020202020204" pitchFamily="34" charset="0"/>
                <a:ea typeface="Calibri" panose="020F0502020204030204" pitchFamily="34" charset="0"/>
              </a:rPr>
              <a:t>Mitől függ a pedagógiai </a:t>
            </a:r>
            <a:r>
              <a:rPr lang="hu-HU" sz="2800" b="1" i="1" dirty="0">
                <a:solidFill>
                  <a:srgbClr val="0070C0"/>
                </a:solidFill>
                <a:latin typeface="Arial" panose="020B0604020202020204" pitchFamily="34" charset="0"/>
                <a:ea typeface="Calibri" panose="020F0502020204030204" pitchFamily="34" charset="0"/>
              </a:rPr>
              <a:t>cél </a:t>
            </a:r>
            <a:r>
              <a:rPr lang="hu-HU" sz="2800" b="1" i="1" dirty="0" smtClean="0">
                <a:solidFill>
                  <a:srgbClr val="0070C0"/>
                </a:solidFill>
                <a:latin typeface="Arial" panose="020B0604020202020204" pitchFamily="34" charset="0"/>
                <a:ea typeface="Calibri" panose="020F0502020204030204" pitchFamily="34" charset="0"/>
              </a:rPr>
              <a:t>megvalósítása:</a:t>
            </a:r>
            <a:endParaRPr lang="hu-HU" sz="2800" b="1" i="1" dirty="0">
              <a:solidFill>
                <a:srgbClr val="0070C0"/>
              </a:solidFill>
            </a:endParaRPr>
          </a:p>
        </p:txBody>
      </p:sp>
    </p:spTree>
    <p:extLst>
      <p:ext uri="{BB962C8B-B14F-4D97-AF65-F5344CB8AC3E}">
        <p14:creationId xmlns:p14="http://schemas.microsoft.com/office/powerpoint/2010/main" val="1130288794"/>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p:cNvSpPr>
            <a:spLocks noGrp="1"/>
          </p:cNvSpPr>
          <p:nvPr>
            <p:ph type="title"/>
          </p:nvPr>
        </p:nvSpPr>
        <p:spPr>
          <a:xfrm>
            <a:off x="103239" y="247139"/>
            <a:ext cx="8686800" cy="799997"/>
          </a:xfrm>
        </p:spPr>
        <p:txBody>
          <a:bodyPr>
            <a:noAutofit/>
          </a:bodyPr>
          <a:lstStyle/>
          <a:p>
            <a:pPr algn="ctr"/>
            <a:r>
              <a:rPr lang="hu-HU" sz="2800" dirty="0" smtClean="0">
                <a:solidFill>
                  <a:srgbClr val="0070C0"/>
                </a:solidFill>
                <a:latin typeface="Arial" panose="020B0604020202020204" pitchFamily="34" charset="0"/>
                <a:cs typeface="Arial" panose="020B0604020202020204" pitchFamily="34" charset="0"/>
              </a:rPr>
              <a:t>Célokhoz illeszthető oktatási folyamat (didaktikai) feladatainak jellemzői (II/3. tétel)</a:t>
            </a:r>
            <a:endParaRPr lang="hu-HU" sz="2800" dirty="0">
              <a:solidFill>
                <a:srgbClr val="0070C0"/>
              </a:solidFill>
              <a:latin typeface="Arial" panose="020B0604020202020204" pitchFamily="34" charset="0"/>
              <a:cs typeface="Arial" panose="020B0604020202020204" pitchFamily="34" charset="0"/>
            </a:endParaRPr>
          </a:p>
        </p:txBody>
      </p:sp>
      <p:sp>
        <p:nvSpPr>
          <p:cNvPr id="3" name="Téglalap 2"/>
          <p:cNvSpPr/>
          <p:nvPr/>
        </p:nvSpPr>
        <p:spPr>
          <a:xfrm>
            <a:off x="309715" y="1097510"/>
            <a:ext cx="8539317" cy="923330"/>
          </a:xfrm>
          <a:prstGeom prst="rect">
            <a:avLst/>
          </a:prstGeom>
        </p:spPr>
        <p:txBody>
          <a:bodyPr wrap="square">
            <a:spAutoFit/>
          </a:bodyPr>
          <a:lstStyle/>
          <a:p>
            <a:r>
              <a:rPr lang="hu-HU" altLang="hu-HU" dirty="0">
                <a:solidFill>
                  <a:srgbClr val="0070C0"/>
                </a:solidFill>
                <a:latin typeface="Arial" panose="020B0604020202020204" pitchFamily="34" charset="0"/>
                <a:cs typeface="Arial" panose="020B0604020202020204" pitchFamily="34" charset="0"/>
              </a:rPr>
              <a:t>A didaktikai feladatok a tanítási-tanulási folyamat során megoldandó célok és feladatok rendszerét jelentik, jellemzően a tananyag elsajátításának aktuális állapotához kapcsolódnak.</a:t>
            </a:r>
          </a:p>
        </p:txBody>
      </p:sp>
      <p:sp>
        <p:nvSpPr>
          <p:cNvPr id="6" name="Text Box 10"/>
          <p:cNvSpPr txBox="1">
            <a:spLocks noChangeArrowheads="1"/>
          </p:cNvSpPr>
          <p:nvPr/>
        </p:nvSpPr>
        <p:spPr bwMode="auto">
          <a:xfrm>
            <a:off x="342696" y="2085975"/>
            <a:ext cx="8137525" cy="36933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eaLnBrk="0" hangingPunct="0">
              <a:defRPr sz="4400">
                <a:solidFill>
                  <a:schemeClr val="tx2"/>
                </a:solidFill>
                <a:latin typeface="Arial" panose="020B0604020202020204" pitchFamily="34" charset="0"/>
              </a:defRPr>
            </a:lvl1pPr>
            <a:lvl2pPr marL="742950" indent="-285750" eaLnBrk="0" hangingPunct="0">
              <a:defRPr sz="4400">
                <a:solidFill>
                  <a:schemeClr val="tx2"/>
                </a:solidFill>
                <a:latin typeface="Arial" panose="020B0604020202020204" pitchFamily="34" charset="0"/>
              </a:defRPr>
            </a:lvl2pPr>
            <a:lvl3pPr marL="1143000" indent="-228600" eaLnBrk="0" hangingPunct="0">
              <a:defRPr sz="4400">
                <a:solidFill>
                  <a:schemeClr val="tx2"/>
                </a:solidFill>
                <a:latin typeface="Arial" panose="020B0604020202020204" pitchFamily="34" charset="0"/>
              </a:defRPr>
            </a:lvl3pPr>
            <a:lvl4pPr marL="1600200" indent="-228600" eaLnBrk="0" hangingPunct="0">
              <a:defRPr sz="4400">
                <a:solidFill>
                  <a:schemeClr val="tx2"/>
                </a:solidFill>
                <a:latin typeface="Arial" panose="020B0604020202020204" pitchFamily="34" charset="0"/>
              </a:defRPr>
            </a:lvl4pPr>
            <a:lvl5pPr marL="2057400" indent="-228600" eaLnBrk="0" hangingPunct="0">
              <a:defRPr sz="4400">
                <a:solidFill>
                  <a:schemeClr val="tx2"/>
                </a:solidFill>
                <a:latin typeface="Arial" panose="020B0604020202020204" pitchFamily="34" charset="0"/>
              </a:defRPr>
            </a:lvl5pPr>
            <a:lvl6pPr marL="2514600" indent="-228600" algn="ctr" eaLnBrk="0" fontAlgn="base" hangingPunct="0">
              <a:spcBef>
                <a:spcPct val="0"/>
              </a:spcBef>
              <a:spcAft>
                <a:spcPct val="0"/>
              </a:spcAft>
              <a:defRPr sz="4400">
                <a:solidFill>
                  <a:schemeClr val="tx2"/>
                </a:solidFill>
                <a:latin typeface="Arial" panose="020B0604020202020204" pitchFamily="34" charset="0"/>
              </a:defRPr>
            </a:lvl6pPr>
            <a:lvl7pPr marL="2971800" indent="-228600" algn="ctr" eaLnBrk="0" fontAlgn="base" hangingPunct="0">
              <a:spcBef>
                <a:spcPct val="0"/>
              </a:spcBef>
              <a:spcAft>
                <a:spcPct val="0"/>
              </a:spcAft>
              <a:defRPr sz="4400">
                <a:solidFill>
                  <a:schemeClr val="tx2"/>
                </a:solidFill>
                <a:latin typeface="Arial" panose="020B0604020202020204" pitchFamily="34" charset="0"/>
              </a:defRPr>
            </a:lvl7pPr>
            <a:lvl8pPr marL="3429000" indent="-228600" algn="ctr" eaLnBrk="0" fontAlgn="base" hangingPunct="0">
              <a:spcBef>
                <a:spcPct val="0"/>
              </a:spcBef>
              <a:spcAft>
                <a:spcPct val="0"/>
              </a:spcAft>
              <a:defRPr sz="4400">
                <a:solidFill>
                  <a:schemeClr val="tx2"/>
                </a:solidFill>
                <a:latin typeface="Arial" panose="020B0604020202020204" pitchFamily="34" charset="0"/>
              </a:defRPr>
            </a:lvl8pPr>
            <a:lvl9pPr marL="3886200" indent="-228600" algn="ctr" eaLnBrk="0" fontAlgn="base" hangingPunct="0">
              <a:spcBef>
                <a:spcPct val="0"/>
              </a:spcBef>
              <a:spcAft>
                <a:spcPct val="0"/>
              </a:spcAft>
              <a:defRPr sz="4400">
                <a:solidFill>
                  <a:schemeClr val="tx2"/>
                </a:solidFill>
                <a:latin typeface="Arial" panose="020B0604020202020204" pitchFamily="34" charset="0"/>
              </a:defRPr>
            </a:lvl9pPr>
          </a:lstStyle>
          <a:p>
            <a:pPr algn="l" eaLnBrk="1" hangingPunct="1"/>
            <a:r>
              <a:rPr lang="hu-HU" altLang="hu-HU" sz="1800" b="1" dirty="0" smtClean="0">
                <a:solidFill>
                  <a:srgbClr val="0070C0"/>
                </a:solidFill>
              </a:rPr>
              <a:t>AZ OKTATÁS FOLYAMATA</a:t>
            </a:r>
          </a:p>
          <a:p>
            <a:pPr algn="l" eaLnBrk="1" hangingPunct="1"/>
            <a:endParaRPr lang="hu-HU" altLang="hu-HU" sz="1800" dirty="0" smtClean="0">
              <a:solidFill>
                <a:srgbClr val="0070C0"/>
              </a:solidFill>
            </a:endParaRPr>
          </a:p>
          <a:p>
            <a:pPr algn="l" eaLnBrk="1" hangingPunct="1"/>
            <a:r>
              <a:rPr lang="hu-HU" altLang="hu-HU" sz="1800" dirty="0" smtClean="0">
                <a:solidFill>
                  <a:srgbClr val="0070C0"/>
                </a:solidFill>
              </a:rPr>
              <a:t>A tanítási-tanulási folyamat összetevői (más néven didaktikai feladatok):</a:t>
            </a:r>
          </a:p>
          <a:p>
            <a:pPr algn="l" eaLnBrk="1" hangingPunct="1"/>
            <a:endParaRPr lang="hu-HU" altLang="hu-HU" sz="1800" dirty="0" smtClean="0">
              <a:solidFill>
                <a:srgbClr val="0070C0"/>
              </a:solidFill>
            </a:endParaRPr>
          </a:p>
          <a:p>
            <a:pPr lvl="1" eaLnBrk="1" hangingPunct="1">
              <a:buFont typeface="Wingdings" panose="05000000000000000000" pitchFamily="2" charset="2"/>
              <a:buChar char="Ø"/>
            </a:pPr>
            <a:r>
              <a:rPr lang="hu-HU" altLang="hu-HU" sz="1800" dirty="0" smtClean="0">
                <a:solidFill>
                  <a:srgbClr val="0070C0"/>
                </a:solidFill>
              </a:rPr>
              <a:t> a motiváció;</a:t>
            </a:r>
          </a:p>
          <a:p>
            <a:pPr lvl="1" eaLnBrk="1" hangingPunct="1">
              <a:buFont typeface="Wingdings" panose="05000000000000000000" pitchFamily="2" charset="2"/>
              <a:buChar char="Ø"/>
            </a:pPr>
            <a:r>
              <a:rPr lang="hu-HU" altLang="hu-HU" sz="1800" dirty="0" smtClean="0">
                <a:solidFill>
                  <a:srgbClr val="0070C0"/>
                </a:solidFill>
              </a:rPr>
              <a:t> az ismeretközlés, ismeretszerzés;</a:t>
            </a:r>
          </a:p>
          <a:p>
            <a:pPr lvl="1" eaLnBrk="1" hangingPunct="1">
              <a:buFont typeface="Wingdings" panose="05000000000000000000" pitchFamily="2" charset="2"/>
              <a:buChar char="Ø"/>
            </a:pPr>
            <a:r>
              <a:rPr lang="hu-HU" altLang="hu-HU" sz="1800" dirty="0" smtClean="0">
                <a:solidFill>
                  <a:srgbClr val="0070C0"/>
                </a:solidFill>
              </a:rPr>
              <a:t> rendszerezés- rögzítés, (megszilárdítás);</a:t>
            </a:r>
          </a:p>
          <a:p>
            <a:pPr lvl="1" eaLnBrk="1" hangingPunct="1">
              <a:buFont typeface="Wingdings" panose="05000000000000000000" pitchFamily="2" charset="2"/>
              <a:buChar char="Ø"/>
            </a:pPr>
            <a:r>
              <a:rPr lang="hu-HU" altLang="hu-HU" sz="1800" dirty="0" smtClean="0">
                <a:solidFill>
                  <a:srgbClr val="0070C0"/>
                </a:solidFill>
              </a:rPr>
              <a:t> az alkalmazás;</a:t>
            </a:r>
          </a:p>
          <a:p>
            <a:pPr lvl="1" eaLnBrk="1" hangingPunct="1">
              <a:buFont typeface="Wingdings" panose="05000000000000000000" pitchFamily="2" charset="2"/>
              <a:buChar char="Ø"/>
            </a:pPr>
            <a:r>
              <a:rPr lang="hu-HU" altLang="hu-HU" sz="1800" dirty="0" smtClean="0">
                <a:solidFill>
                  <a:srgbClr val="0070C0"/>
                </a:solidFill>
              </a:rPr>
              <a:t> az ellenőrzés és értékelés.</a:t>
            </a:r>
          </a:p>
          <a:p>
            <a:pPr algn="l" eaLnBrk="1" hangingPunct="1"/>
            <a:endParaRPr lang="hu-HU" altLang="hu-HU" sz="1800" dirty="0" smtClean="0">
              <a:solidFill>
                <a:srgbClr val="0070C0"/>
              </a:solidFill>
            </a:endParaRPr>
          </a:p>
          <a:p>
            <a:pPr algn="l" eaLnBrk="1" hangingPunct="1"/>
            <a:r>
              <a:rPr lang="hu-HU" altLang="hu-HU" sz="1800" dirty="0" smtClean="0">
                <a:solidFill>
                  <a:srgbClr val="0070C0"/>
                </a:solidFill>
              </a:rPr>
              <a:t>A didaktikai feladatok a tanítási-tanulási folyamat során megoldandó célok és feladatok rendszerét jelentik, jellemzően a tananyag elsajátításának aktuális állapotához kapcsolódnak.</a:t>
            </a:r>
            <a:endParaRPr lang="hu-HU" altLang="hu-HU" sz="1800" dirty="0">
              <a:solidFill>
                <a:srgbClr val="0070C0"/>
              </a:solidFill>
            </a:endParaRPr>
          </a:p>
        </p:txBody>
      </p:sp>
    </p:spTree>
    <p:extLst>
      <p:ext uri="{BB962C8B-B14F-4D97-AF65-F5344CB8AC3E}">
        <p14:creationId xmlns:p14="http://schemas.microsoft.com/office/powerpoint/2010/main" val="3923783079"/>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p:cNvSpPr>
            <a:spLocks noGrp="1"/>
          </p:cNvSpPr>
          <p:nvPr>
            <p:ph type="title"/>
          </p:nvPr>
        </p:nvSpPr>
        <p:spPr>
          <a:xfrm>
            <a:off x="628650" y="365127"/>
            <a:ext cx="7886700" cy="623016"/>
          </a:xfrm>
        </p:spPr>
        <p:txBody>
          <a:bodyPr>
            <a:normAutofit/>
          </a:bodyPr>
          <a:lstStyle/>
          <a:p>
            <a:pPr algn="ctr"/>
            <a:r>
              <a:rPr lang="hu-HU" altLang="hu-HU" sz="2800" b="1" i="1" dirty="0" smtClean="0">
                <a:solidFill>
                  <a:srgbClr val="0070C0"/>
                </a:solidFill>
                <a:latin typeface="Arial" panose="020B0604020202020204" pitchFamily="34" charset="0"/>
                <a:cs typeface="Arial" panose="020B0604020202020204" pitchFamily="34" charset="0"/>
              </a:rPr>
              <a:t>Motiváció</a:t>
            </a:r>
            <a:endParaRPr lang="hu-HU" altLang="hu-HU" sz="2800" b="1" i="1" dirty="0">
              <a:solidFill>
                <a:srgbClr val="0070C0"/>
              </a:solidFill>
              <a:latin typeface="Arial" panose="020B0604020202020204" pitchFamily="34" charset="0"/>
              <a:cs typeface="Arial" panose="020B0604020202020204" pitchFamily="34" charset="0"/>
            </a:endParaRPr>
          </a:p>
        </p:txBody>
      </p:sp>
      <p:sp>
        <p:nvSpPr>
          <p:cNvPr id="3" name="Téglalap 2"/>
          <p:cNvSpPr/>
          <p:nvPr/>
        </p:nvSpPr>
        <p:spPr>
          <a:xfrm>
            <a:off x="427706" y="1372479"/>
            <a:ext cx="8554062" cy="4001095"/>
          </a:xfrm>
          <a:prstGeom prst="rect">
            <a:avLst/>
          </a:prstGeom>
        </p:spPr>
        <p:txBody>
          <a:bodyPr wrap="square">
            <a:spAutoFit/>
          </a:bodyPr>
          <a:lstStyle/>
          <a:p>
            <a:r>
              <a:rPr lang="hu-HU" altLang="hu-HU" dirty="0" smtClean="0">
                <a:solidFill>
                  <a:srgbClr val="0070C0"/>
                </a:solidFill>
                <a:latin typeface="Arial" panose="020B0604020202020204" pitchFamily="34" charset="0"/>
                <a:cs typeface="Arial" panose="020B0604020202020204" pitchFamily="34" charset="0"/>
              </a:rPr>
              <a:t>A </a:t>
            </a:r>
            <a:r>
              <a:rPr lang="hu-HU" altLang="hu-HU" dirty="0">
                <a:solidFill>
                  <a:srgbClr val="0070C0"/>
                </a:solidFill>
                <a:latin typeface="Arial" panose="020B0604020202020204" pitchFamily="34" charset="0"/>
                <a:cs typeface="Arial" panose="020B0604020202020204" pitchFamily="34" charset="0"/>
              </a:rPr>
              <a:t>tananyagtartalom sikeres és hatékony </a:t>
            </a:r>
            <a:r>
              <a:rPr lang="hu-HU" altLang="hu-HU" dirty="0" smtClean="0">
                <a:solidFill>
                  <a:srgbClr val="0070C0"/>
                </a:solidFill>
                <a:latin typeface="Arial" panose="020B0604020202020204" pitchFamily="34" charset="0"/>
                <a:cs typeface="Arial" panose="020B0604020202020204" pitchFamily="34" charset="0"/>
              </a:rPr>
              <a:t>feldolgozása </a:t>
            </a:r>
            <a:r>
              <a:rPr lang="hu-HU" altLang="hu-HU" dirty="0">
                <a:solidFill>
                  <a:srgbClr val="0070C0"/>
                </a:solidFill>
                <a:latin typeface="Arial" panose="020B0604020202020204" pitchFamily="34" charset="0"/>
                <a:cs typeface="Arial" panose="020B0604020202020204" pitchFamily="34" charset="0"/>
              </a:rPr>
              <a:t>a </a:t>
            </a:r>
            <a:r>
              <a:rPr lang="hu-HU" altLang="hu-HU" dirty="0" smtClean="0">
                <a:solidFill>
                  <a:srgbClr val="0070C0"/>
                </a:solidFill>
                <a:latin typeface="Arial" panose="020B0604020202020204" pitchFamily="34" charset="0"/>
                <a:cs typeface="Arial" panose="020B0604020202020204" pitchFamily="34" charset="0"/>
              </a:rPr>
              <a:t>tanuló figyelmének, érdeklődésének felkeltésével kezdődik. </a:t>
            </a:r>
            <a:endParaRPr lang="hu-HU" altLang="hu-HU" dirty="0">
              <a:solidFill>
                <a:srgbClr val="0070C0"/>
              </a:solidFill>
              <a:latin typeface="Arial" panose="020B0604020202020204" pitchFamily="34" charset="0"/>
              <a:cs typeface="Arial" panose="020B0604020202020204" pitchFamily="34" charset="0"/>
            </a:endParaRPr>
          </a:p>
          <a:p>
            <a:endParaRPr lang="hu-HU" altLang="hu-HU" b="1" dirty="0"/>
          </a:p>
          <a:p>
            <a:r>
              <a:rPr lang="hu-HU" altLang="hu-HU" b="1" dirty="0" smtClean="0">
                <a:solidFill>
                  <a:srgbClr val="0070C0"/>
                </a:solidFill>
                <a:latin typeface="Arial" panose="020B0604020202020204" pitchFamily="34" charset="0"/>
                <a:cs typeface="Arial" panose="020B0604020202020204" pitchFamily="34" charset="0"/>
              </a:rPr>
              <a:t>A motiválás lehetőségei:</a:t>
            </a:r>
          </a:p>
          <a:p>
            <a:endParaRPr lang="hu-HU" altLang="hu-HU" dirty="0">
              <a:solidFill>
                <a:srgbClr val="0070C0"/>
              </a:solidFill>
              <a:latin typeface="Arial" panose="020B0604020202020204" pitchFamily="34" charset="0"/>
              <a:cs typeface="Arial" panose="020B0604020202020204" pitchFamily="34" charset="0"/>
            </a:endParaRPr>
          </a:p>
          <a:p>
            <a:pPr lvl="1">
              <a:buFont typeface="Wingdings" panose="05000000000000000000" pitchFamily="2" charset="2"/>
              <a:buChar char="Ø"/>
            </a:pPr>
            <a:r>
              <a:rPr lang="hu-HU" altLang="hu-HU" dirty="0">
                <a:solidFill>
                  <a:srgbClr val="0070C0"/>
                </a:solidFill>
                <a:latin typeface="Arial" panose="020B0604020202020204" pitchFamily="34" charset="0"/>
                <a:cs typeface="Arial" panose="020B0604020202020204" pitchFamily="34" charset="0"/>
              </a:rPr>
              <a:t> szóbeli előadással általában NEM lehet;</a:t>
            </a:r>
          </a:p>
          <a:p>
            <a:pPr lvl="1">
              <a:buFont typeface="Wingdings" panose="05000000000000000000" pitchFamily="2" charset="2"/>
              <a:buChar char="Ø"/>
            </a:pPr>
            <a:r>
              <a:rPr lang="hu-HU" altLang="hu-HU" dirty="0">
                <a:solidFill>
                  <a:srgbClr val="0070C0"/>
                </a:solidFill>
                <a:latin typeface="Arial" panose="020B0604020202020204" pitchFamily="34" charset="0"/>
                <a:cs typeface="Arial" panose="020B0604020202020204" pitchFamily="34" charset="0"/>
              </a:rPr>
              <a:t> színes képek, mozgó képek bemutatásával;</a:t>
            </a:r>
          </a:p>
          <a:p>
            <a:pPr lvl="1">
              <a:buFont typeface="Wingdings" panose="05000000000000000000" pitchFamily="2" charset="2"/>
              <a:buChar char="Ø"/>
            </a:pPr>
            <a:r>
              <a:rPr lang="hu-HU" altLang="hu-HU" dirty="0">
                <a:solidFill>
                  <a:srgbClr val="0070C0"/>
                </a:solidFill>
                <a:latin typeface="Arial" panose="020B0604020202020204" pitchFamily="34" charset="0"/>
                <a:cs typeface="Arial" panose="020B0604020202020204" pitchFamily="34" charset="0"/>
              </a:rPr>
              <a:t> különleges eredeti darabok (új, hibás);</a:t>
            </a:r>
          </a:p>
          <a:p>
            <a:pPr lvl="1">
              <a:buFont typeface="Wingdings" panose="05000000000000000000" pitchFamily="2" charset="2"/>
              <a:buChar char="Ø"/>
            </a:pPr>
            <a:r>
              <a:rPr lang="hu-HU" altLang="hu-HU" dirty="0">
                <a:solidFill>
                  <a:srgbClr val="0070C0"/>
                </a:solidFill>
                <a:latin typeface="Arial" panose="020B0604020202020204" pitchFamily="34" charset="0"/>
                <a:cs typeface="Arial" panose="020B0604020202020204" pitchFamily="34" charset="0"/>
              </a:rPr>
              <a:t> új, modern, különleges szakmai tananyagtartalmak;</a:t>
            </a:r>
          </a:p>
          <a:p>
            <a:pPr lvl="1">
              <a:buFont typeface="Wingdings" panose="05000000000000000000" pitchFamily="2" charset="2"/>
              <a:buChar char="Ø"/>
            </a:pPr>
            <a:r>
              <a:rPr lang="hu-HU" altLang="hu-HU" dirty="0">
                <a:solidFill>
                  <a:srgbClr val="0070C0"/>
                </a:solidFill>
                <a:latin typeface="Arial" panose="020B0604020202020204" pitchFamily="34" charset="0"/>
                <a:cs typeface="Arial" panose="020B0604020202020204" pitchFamily="34" charset="0"/>
              </a:rPr>
              <a:t> a motiváció eszköztára mindenkor életkorfüggő;</a:t>
            </a:r>
          </a:p>
          <a:p>
            <a:pPr lvl="1">
              <a:buFont typeface="Wingdings" panose="05000000000000000000" pitchFamily="2" charset="2"/>
              <a:buChar char="Ø"/>
            </a:pPr>
            <a:r>
              <a:rPr lang="hu-HU" altLang="hu-HU" dirty="0">
                <a:solidFill>
                  <a:srgbClr val="0070C0"/>
                </a:solidFill>
                <a:latin typeface="Arial" panose="020B0604020202020204" pitchFamily="34" charset="0"/>
                <a:cs typeface="Arial" panose="020B0604020202020204" pitchFamily="34" charset="0"/>
              </a:rPr>
              <a:t> </a:t>
            </a:r>
            <a:r>
              <a:rPr lang="hu-HU" altLang="hu-HU" dirty="0" smtClean="0">
                <a:solidFill>
                  <a:srgbClr val="0070C0"/>
                </a:solidFill>
                <a:latin typeface="Arial" panose="020B0604020202020204" pitchFamily="34" charset="0"/>
                <a:cs typeface="Arial" panose="020B0604020202020204" pitchFamily="34" charset="0"/>
              </a:rPr>
              <a:t>háziverseny/szakmai verseny </a:t>
            </a:r>
            <a:r>
              <a:rPr lang="hu-HU" altLang="hu-HU" dirty="0">
                <a:solidFill>
                  <a:srgbClr val="0070C0"/>
                </a:solidFill>
                <a:latin typeface="Arial" panose="020B0604020202020204" pitchFamily="34" charset="0"/>
                <a:cs typeface="Arial" panose="020B0604020202020204" pitchFamily="34" charset="0"/>
              </a:rPr>
              <a:t>szervezésével;</a:t>
            </a:r>
          </a:p>
          <a:p>
            <a:pPr lvl="1">
              <a:buFont typeface="Wingdings" panose="05000000000000000000" pitchFamily="2" charset="2"/>
              <a:buChar char="Ø"/>
            </a:pPr>
            <a:r>
              <a:rPr lang="hu-HU" altLang="hu-HU" dirty="0">
                <a:solidFill>
                  <a:srgbClr val="0070C0"/>
                </a:solidFill>
                <a:latin typeface="Arial" panose="020B0604020202020204" pitchFamily="34" charset="0"/>
                <a:cs typeface="Arial" panose="020B0604020202020204" pitchFamily="34" charset="0"/>
              </a:rPr>
              <a:t> a tanulók által készített munkadarabokból bemutató szervezésével</a:t>
            </a:r>
            <a:r>
              <a:rPr lang="hu-HU" altLang="hu-HU" b="1" dirty="0">
                <a:solidFill>
                  <a:srgbClr val="0070C0"/>
                </a:solidFill>
                <a:latin typeface="Arial" panose="020B0604020202020204" pitchFamily="34" charset="0"/>
                <a:cs typeface="Arial" panose="020B0604020202020204" pitchFamily="34" charset="0"/>
              </a:rPr>
              <a:t>.</a:t>
            </a:r>
          </a:p>
          <a:p>
            <a:endParaRPr lang="hu-HU" altLang="hu-HU" sz="2000" b="1" dirty="0">
              <a:solidFill>
                <a:srgbClr val="0070C0"/>
              </a:solidFill>
              <a:latin typeface="Arial" panose="020B0604020202020204" pitchFamily="34" charset="0"/>
              <a:cs typeface="Arial" panose="020B0604020202020204" pitchFamily="34" charset="0"/>
            </a:endParaRPr>
          </a:p>
          <a:p>
            <a:r>
              <a:rPr lang="hu-HU" altLang="hu-HU" b="1" dirty="0"/>
              <a:t>A motiváció hatása, eredménye.</a:t>
            </a:r>
            <a:endParaRPr lang="hu-HU" altLang="hu-HU" sz="2000" b="1" dirty="0"/>
          </a:p>
        </p:txBody>
      </p:sp>
    </p:spTree>
    <p:extLst>
      <p:ext uri="{BB962C8B-B14F-4D97-AF65-F5344CB8AC3E}">
        <p14:creationId xmlns:p14="http://schemas.microsoft.com/office/powerpoint/2010/main" val="1751933228"/>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p:cNvSpPr>
            <a:spLocks noGrp="1"/>
          </p:cNvSpPr>
          <p:nvPr>
            <p:ph type="title"/>
          </p:nvPr>
        </p:nvSpPr>
        <p:spPr>
          <a:xfrm>
            <a:off x="628650" y="365126"/>
            <a:ext cx="7886700" cy="652513"/>
          </a:xfrm>
        </p:spPr>
        <p:txBody>
          <a:bodyPr>
            <a:normAutofit/>
          </a:bodyPr>
          <a:lstStyle/>
          <a:p>
            <a:pPr algn="ctr"/>
            <a:r>
              <a:rPr lang="hu-HU" sz="2800" b="1" i="1" dirty="0" smtClean="0">
                <a:solidFill>
                  <a:srgbClr val="0070C0"/>
                </a:solidFill>
              </a:rPr>
              <a:t>Motiválás</a:t>
            </a:r>
            <a:endParaRPr lang="hu-HU" sz="2800" b="1" i="1" dirty="0">
              <a:solidFill>
                <a:srgbClr val="0070C0"/>
              </a:solidFill>
            </a:endParaRPr>
          </a:p>
        </p:txBody>
      </p:sp>
      <p:pic>
        <p:nvPicPr>
          <p:cNvPr id="3" name="19.WMV">
            <a:hlinkClick r:id="" action="ppaction://media"/>
          </p:cNvPr>
          <p:cNvPicPr>
            <a:picLocks noRot="1" noChangeAspect="1" noChangeArrowheads="1"/>
          </p:cNvPicPr>
          <p:nvPr>
            <a:videoFile r:link="rId1"/>
          </p:nvPr>
        </p:nvPicPr>
        <p:blipFill>
          <a:blip r:embed="rId3">
            <a:extLst>
              <a:ext uri="{28A0092B-C50C-407E-A947-70E740481C1C}">
                <a14:useLocalDpi xmlns:a14="http://schemas.microsoft.com/office/drawing/2010/main" val="0"/>
              </a:ext>
            </a:extLst>
          </a:blip>
          <a:srcRect/>
          <a:stretch>
            <a:fillRect/>
          </a:stretch>
        </p:blipFill>
        <p:spPr bwMode="auto">
          <a:xfrm>
            <a:off x="460887" y="2468205"/>
            <a:ext cx="3048000"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Text Box 11"/>
          <p:cNvSpPr txBox="1">
            <a:spLocks noChangeArrowheads="1"/>
          </p:cNvSpPr>
          <p:nvPr/>
        </p:nvSpPr>
        <p:spPr bwMode="auto">
          <a:xfrm>
            <a:off x="3845949" y="2309506"/>
            <a:ext cx="4897438" cy="28623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eaLnBrk="0" hangingPunct="0">
              <a:defRPr sz="4400">
                <a:solidFill>
                  <a:schemeClr val="tx2"/>
                </a:solidFill>
                <a:latin typeface="Arial" panose="020B0604020202020204" pitchFamily="34" charset="0"/>
              </a:defRPr>
            </a:lvl1pPr>
            <a:lvl2pPr marL="742950" indent="-285750" eaLnBrk="0" hangingPunct="0">
              <a:defRPr sz="4400">
                <a:solidFill>
                  <a:schemeClr val="tx2"/>
                </a:solidFill>
                <a:latin typeface="Arial" panose="020B0604020202020204" pitchFamily="34" charset="0"/>
              </a:defRPr>
            </a:lvl2pPr>
            <a:lvl3pPr marL="1143000" indent="-228600" eaLnBrk="0" hangingPunct="0">
              <a:defRPr sz="4400">
                <a:solidFill>
                  <a:schemeClr val="tx2"/>
                </a:solidFill>
                <a:latin typeface="Arial" panose="020B0604020202020204" pitchFamily="34" charset="0"/>
              </a:defRPr>
            </a:lvl3pPr>
            <a:lvl4pPr marL="1600200" indent="-228600" eaLnBrk="0" hangingPunct="0">
              <a:defRPr sz="4400">
                <a:solidFill>
                  <a:schemeClr val="tx2"/>
                </a:solidFill>
                <a:latin typeface="Arial" panose="020B0604020202020204" pitchFamily="34" charset="0"/>
              </a:defRPr>
            </a:lvl4pPr>
            <a:lvl5pPr marL="2057400" indent="-228600" eaLnBrk="0" hangingPunct="0">
              <a:defRPr sz="4400">
                <a:solidFill>
                  <a:schemeClr val="tx2"/>
                </a:solidFill>
                <a:latin typeface="Arial" panose="020B0604020202020204" pitchFamily="34" charset="0"/>
              </a:defRPr>
            </a:lvl5pPr>
            <a:lvl6pPr marL="2514600" indent="-228600" algn="ctr" eaLnBrk="0" fontAlgn="base" hangingPunct="0">
              <a:spcBef>
                <a:spcPct val="0"/>
              </a:spcBef>
              <a:spcAft>
                <a:spcPct val="0"/>
              </a:spcAft>
              <a:defRPr sz="4400">
                <a:solidFill>
                  <a:schemeClr val="tx2"/>
                </a:solidFill>
                <a:latin typeface="Arial" panose="020B0604020202020204" pitchFamily="34" charset="0"/>
              </a:defRPr>
            </a:lvl6pPr>
            <a:lvl7pPr marL="2971800" indent="-228600" algn="ctr" eaLnBrk="0" fontAlgn="base" hangingPunct="0">
              <a:spcBef>
                <a:spcPct val="0"/>
              </a:spcBef>
              <a:spcAft>
                <a:spcPct val="0"/>
              </a:spcAft>
              <a:defRPr sz="4400">
                <a:solidFill>
                  <a:schemeClr val="tx2"/>
                </a:solidFill>
                <a:latin typeface="Arial" panose="020B0604020202020204" pitchFamily="34" charset="0"/>
              </a:defRPr>
            </a:lvl7pPr>
            <a:lvl8pPr marL="3429000" indent="-228600" algn="ctr" eaLnBrk="0" fontAlgn="base" hangingPunct="0">
              <a:spcBef>
                <a:spcPct val="0"/>
              </a:spcBef>
              <a:spcAft>
                <a:spcPct val="0"/>
              </a:spcAft>
              <a:defRPr sz="4400">
                <a:solidFill>
                  <a:schemeClr val="tx2"/>
                </a:solidFill>
                <a:latin typeface="Arial" panose="020B0604020202020204" pitchFamily="34" charset="0"/>
              </a:defRPr>
            </a:lvl8pPr>
            <a:lvl9pPr marL="3886200" indent="-228600" algn="ctr" eaLnBrk="0" fontAlgn="base" hangingPunct="0">
              <a:spcBef>
                <a:spcPct val="0"/>
              </a:spcBef>
              <a:spcAft>
                <a:spcPct val="0"/>
              </a:spcAft>
              <a:defRPr sz="4400">
                <a:solidFill>
                  <a:schemeClr val="tx2"/>
                </a:solidFill>
                <a:latin typeface="Arial" panose="020B0604020202020204" pitchFamily="34" charset="0"/>
              </a:defRPr>
            </a:lvl9pPr>
          </a:lstStyle>
          <a:p>
            <a:pPr algn="l" eaLnBrk="1" hangingPunct="1">
              <a:spcBef>
                <a:spcPct val="50000"/>
              </a:spcBef>
            </a:pPr>
            <a:r>
              <a:rPr lang="hu-HU" altLang="hu-HU" sz="2000" b="1" dirty="0">
                <a:solidFill>
                  <a:srgbClr val="0070C0"/>
                </a:solidFill>
              </a:rPr>
              <a:t>Mit figyeljünk meg?</a:t>
            </a:r>
          </a:p>
          <a:p>
            <a:pPr algn="l" eaLnBrk="1" hangingPunct="1">
              <a:spcBef>
                <a:spcPct val="50000"/>
              </a:spcBef>
              <a:buFont typeface="Wingdings" panose="05000000000000000000" pitchFamily="2" charset="2"/>
              <a:buChar char="Ø"/>
            </a:pPr>
            <a:r>
              <a:rPr lang="hu-HU" altLang="hu-HU" sz="2000" dirty="0">
                <a:solidFill>
                  <a:srgbClr val="0070C0"/>
                </a:solidFill>
              </a:rPr>
              <a:t> egy különleges eljárás bemutatása videofelvételen (színes, mozog, újdonság, stb</a:t>
            </a:r>
            <a:r>
              <a:rPr lang="hu-HU" altLang="hu-HU" sz="2000" dirty="0" smtClean="0">
                <a:solidFill>
                  <a:srgbClr val="0070C0"/>
                </a:solidFill>
              </a:rPr>
              <a:t>.);</a:t>
            </a:r>
            <a:endParaRPr lang="hu-HU" altLang="hu-HU" sz="2000" dirty="0">
              <a:solidFill>
                <a:srgbClr val="0070C0"/>
              </a:solidFill>
            </a:endParaRPr>
          </a:p>
          <a:p>
            <a:pPr algn="l" eaLnBrk="1" hangingPunct="1">
              <a:spcBef>
                <a:spcPct val="50000"/>
              </a:spcBef>
              <a:buFont typeface="Wingdings" panose="05000000000000000000" pitchFamily="2" charset="2"/>
              <a:buChar char="Ø"/>
            </a:pPr>
            <a:r>
              <a:rPr lang="hu-HU" altLang="hu-HU" sz="2000" dirty="0">
                <a:solidFill>
                  <a:srgbClr val="0070C0"/>
                </a:solidFill>
              </a:rPr>
              <a:t> a tanulók csendben figyelnek;</a:t>
            </a:r>
          </a:p>
          <a:p>
            <a:pPr algn="l" eaLnBrk="1" hangingPunct="1">
              <a:spcBef>
                <a:spcPct val="50000"/>
              </a:spcBef>
              <a:buFont typeface="Wingdings" panose="05000000000000000000" pitchFamily="2" charset="2"/>
              <a:buChar char="Ø"/>
            </a:pPr>
            <a:r>
              <a:rPr lang="hu-HU" altLang="hu-HU" sz="2000" dirty="0">
                <a:solidFill>
                  <a:srgbClr val="0070C0"/>
                </a:solidFill>
              </a:rPr>
              <a:t> nem kell fegyelmezni.</a:t>
            </a:r>
          </a:p>
          <a:p>
            <a:pPr algn="l" eaLnBrk="1" hangingPunct="1">
              <a:spcBef>
                <a:spcPct val="50000"/>
              </a:spcBef>
              <a:buFont typeface="Wingdings" panose="05000000000000000000" pitchFamily="2" charset="2"/>
              <a:buNone/>
            </a:pPr>
            <a:endParaRPr lang="hu-HU" altLang="hu-HU" sz="2000" dirty="0">
              <a:solidFill>
                <a:srgbClr val="0070C0"/>
              </a:solidFill>
            </a:endParaRPr>
          </a:p>
        </p:txBody>
      </p:sp>
    </p:spTree>
    <p:extLst>
      <p:ext uri="{BB962C8B-B14F-4D97-AF65-F5344CB8AC3E}">
        <p14:creationId xmlns:p14="http://schemas.microsoft.com/office/powerpoint/2010/main" val="2006403479"/>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3"/>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3"/>
                                        </p:tgtEl>
                                      </p:cBhvr>
                                    </p:cmd>
                                  </p:childTnLst>
                                </p:cTn>
                              </p:par>
                            </p:childTnLst>
                          </p:cTn>
                        </p:par>
                      </p:childTnLst>
                    </p:cTn>
                  </p:par>
                </p:childTnLst>
              </p:cTn>
              <p:nextCondLst>
                <p:cond evt="onClick" delay="0">
                  <p:tgtEl>
                    <p:spTgt spid="3"/>
                  </p:tgtEl>
                </p:cond>
              </p:nextCondLst>
            </p:seq>
            <p:video>
              <p:cMediaNode>
                <p:cTn id="7" fill="remove" display="0">
                  <p:stCondLst>
                    <p:cond delay="indefinite"/>
                  </p:stCondLst>
                  <p:endCondLst>
                    <p:cond evt="onNext" delay="0">
                      <p:tgtEl>
                        <p:sldTgt/>
                      </p:tgtEl>
                    </p:cond>
                    <p:cond evt="onPrev" delay="0">
                      <p:tgtEl>
                        <p:sldTgt/>
                      </p:tgtEl>
                    </p:cond>
                  </p:endCondLst>
                </p:cTn>
                <p:tgtEl>
                  <p:spTgt spid="3"/>
                </p:tgtEl>
              </p:cMediaNode>
            </p:video>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p:cNvSpPr>
            <a:spLocks noGrp="1"/>
          </p:cNvSpPr>
          <p:nvPr>
            <p:ph type="title"/>
          </p:nvPr>
        </p:nvSpPr>
        <p:spPr>
          <a:xfrm>
            <a:off x="746637" y="542108"/>
            <a:ext cx="7886700" cy="932731"/>
          </a:xfrm>
        </p:spPr>
        <p:txBody>
          <a:bodyPr>
            <a:normAutofit/>
          </a:bodyPr>
          <a:lstStyle/>
          <a:p>
            <a:pPr algn="ctr"/>
            <a:r>
              <a:rPr lang="hu-HU" altLang="hu-HU" sz="2800" b="1" i="1" dirty="0" smtClean="0">
                <a:solidFill>
                  <a:srgbClr val="0070C0"/>
                </a:solidFill>
                <a:latin typeface="Arial" panose="020B0604020202020204" pitchFamily="34" charset="0"/>
                <a:cs typeface="Arial" panose="020B0604020202020204" pitchFamily="34" charset="0"/>
              </a:rPr>
              <a:t>Ismeretközlés-ismeretszerzés</a:t>
            </a:r>
            <a:endParaRPr lang="hu-HU" sz="2800" b="1" i="1" dirty="0">
              <a:solidFill>
                <a:srgbClr val="0070C0"/>
              </a:solidFill>
              <a:latin typeface="Arial" panose="020B0604020202020204" pitchFamily="34" charset="0"/>
              <a:cs typeface="Arial" panose="020B0604020202020204" pitchFamily="34" charset="0"/>
            </a:endParaRPr>
          </a:p>
        </p:txBody>
      </p:sp>
      <p:sp>
        <p:nvSpPr>
          <p:cNvPr id="3" name="Téglalap 2"/>
          <p:cNvSpPr/>
          <p:nvPr/>
        </p:nvSpPr>
        <p:spPr>
          <a:xfrm>
            <a:off x="1150374" y="1901041"/>
            <a:ext cx="7079226" cy="3416320"/>
          </a:xfrm>
          <a:prstGeom prst="rect">
            <a:avLst/>
          </a:prstGeom>
        </p:spPr>
        <p:txBody>
          <a:bodyPr wrap="square">
            <a:spAutoFit/>
          </a:bodyPr>
          <a:lstStyle/>
          <a:p>
            <a:r>
              <a:rPr lang="hu-HU" altLang="hu-HU" dirty="0">
                <a:solidFill>
                  <a:srgbClr val="0070C0"/>
                </a:solidFill>
                <a:latin typeface="Arial" panose="020B0604020202020204" pitchFamily="34" charset="0"/>
                <a:cs typeface="Arial" panose="020B0604020202020204" pitchFamily="34" charset="0"/>
              </a:rPr>
              <a:t>Az ismeretközlés (itt a tanulói tevékenység az ismeretszerzés) az új tartalmak közvetítésekor történik.</a:t>
            </a:r>
          </a:p>
          <a:p>
            <a:endParaRPr lang="hu-HU" altLang="hu-HU" dirty="0">
              <a:solidFill>
                <a:srgbClr val="0070C0"/>
              </a:solidFill>
              <a:latin typeface="Arial" panose="020B0604020202020204" pitchFamily="34" charset="0"/>
              <a:cs typeface="Arial" panose="020B0604020202020204" pitchFamily="34" charset="0"/>
            </a:endParaRPr>
          </a:p>
          <a:p>
            <a:r>
              <a:rPr lang="hu-HU" altLang="hu-HU" dirty="0">
                <a:solidFill>
                  <a:srgbClr val="0070C0"/>
                </a:solidFill>
                <a:latin typeface="Arial" panose="020B0604020202020204" pitchFamily="34" charset="0"/>
                <a:cs typeface="Arial" panose="020B0604020202020204" pitchFamily="34" charset="0"/>
              </a:rPr>
              <a:t>Az ismeretközlés jellemzői:</a:t>
            </a:r>
          </a:p>
          <a:p>
            <a:endParaRPr lang="hu-HU" altLang="hu-HU" dirty="0">
              <a:solidFill>
                <a:srgbClr val="0070C0"/>
              </a:solidFill>
              <a:latin typeface="Arial" panose="020B0604020202020204" pitchFamily="34" charset="0"/>
              <a:cs typeface="Arial" panose="020B0604020202020204" pitchFamily="34" charset="0"/>
            </a:endParaRPr>
          </a:p>
          <a:p>
            <a:pPr>
              <a:buFont typeface="Wingdings" panose="05000000000000000000" pitchFamily="2" charset="2"/>
              <a:buChar char="Ø"/>
            </a:pPr>
            <a:r>
              <a:rPr lang="hu-HU" altLang="hu-HU" dirty="0">
                <a:solidFill>
                  <a:srgbClr val="0070C0"/>
                </a:solidFill>
                <a:latin typeface="Arial" panose="020B0604020202020204" pitchFamily="34" charset="0"/>
                <a:cs typeface="Arial" panose="020B0604020202020204" pitchFamily="34" charset="0"/>
              </a:rPr>
              <a:t> mindig a korábban tanított tartalmakra (tudásra) kell építeni</a:t>
            </a:r>
            <a:r>
              <a:rPr lang="hu-HU" altLang="hu-HU" dirty="0" smtClean="0">
                <a:solidFill>
                  <a:srgbClr val="0070C0"/>
                </a:solidFill>
                <a:latin typeface="Arial" panose="020B0604020202020204" pitchFamily="34" charset="0"/>
                <a:cs typeface="Arial" panose="020B0604020202020204" pitchFamily="34" charset="0"/>
              </a:rPr>
              <a:t>;</a:t>
            </a:r>
          </a:p>
          <a:p>
            <a:endParaRPr lang="hu-HU" altLang="hu-HU" dirty="0">
              <a:solidFill>
                <a:srgbClr val="0070C0"/>
              </a:solidFill>
              <a:latin typeface="Arial" panose="020B0604020202020204" pitchFamily="34" charset="0"/>
              <a:cs typeface="Arial" panose="020B0604020202020204" pitchFamily="34" charset="0"/>
            </a:endParaRPr>
          </a:p>
          <a:p>
            <a:pPr>
              <a:buFont typeface="Wingdings" panose="05000000000000000000" pitchFamily="2" charset="2"/>
              <a:buChar char="Ø"/>
            </a:pPr>
            <a:r>
              <a:rPr lang="hu-HU" altLang="hu-HU" dirty="0">
                <a:solidFill>
                  <a:srgbClr val="0070C0"/>
                </a:solidFill>
                <a:latin typeface="Arial" panose="020B0604020202020204" pitchFamily="34" charset="0"/>
                <a:cs typeface="Arial" panose="020B0604020202020204" pitchFamily="34" charset="0"/>
              </a:rPr>
              <a:t> csak a már rögzített tudáshoz lehet újat kapcsolni</a:t>
            </a:r>
            <a:r>
              <a:rPr lang="hu-HU" altLang="hu-HU" dirty="0" smtClean="0">
                <a:solidFill>
                  <a:srgbClr val="0070C0"/>
                </a:solidFill>
                <a:latin typeface="Arial" panose="020B0604020202020204" pitchFamily="34" charset="0"/>
                <a:cs typeface="Arial" panose="020B0604020202020204" pitchFamily="34" charset="0"/>
              </a:rPr>
              <a:t>;</a:t>
            </a:r>
          </a:p>
          <a:p>
            <a:endParaRPr lang="hu-HU" altLang="hu-HU" dirty="0">
              <a:solidFill>
                <a:srgbClr val="0070C0"/>
              </a:solidFill>
              <a:latin typeface="Arial" panose="020B0604020202020204" pitchFamily="34" charset="0"/>
              <a:cs typeface="Arial" panose="020B0604020202020204" pitchFamily="34" charset="0"/>
            </a:endParaRPr>
          </a:p>
          <a:p>
            <a:pPr>
              <a:buFont typeface="Wingdings" panose="05000000000000000000" pitchFamily="2" charset="2"/>
              <a:buChar char="Ø"/>
            </a:pPr>
            <a:r>
              <a:rPr lang="hu-HU" altLang="hu-HU" dirty="0">
                <a:solidFill>
                  <a:srgbClr val="0070C0"/>
                </a:solidFill>
                <a:latin typeface="Arial" panose="020B0604020202020204" pitchFamily="34" charset="0"/>
                <a:cs typeface="Arial" panose="020B0604020202020204" pitchFamily="34" charset="0"/>
              </a:rPr>
              <a:t> a fogalmak (előzetes) ismerete meghatározó</a:t>
            </a:r>
            <a:r>
              <a:rPr lang="hu-HU" altLang="hu-HU" dirty="0" smtClean="0">
                <a:solidFill>
                  <a:srgbClr val="0070C0"/>
                </a:solidFill>
                <a:latin typeface="Arial" panose="020B0604020202020204" pitchFamily="34" charset="0"/>
                <a:cs typeface="Arial" panose="020B0604020202020204" pitchFamily="34" charset="0"/>
              </a:rPr>
              <a:t>;</a:t>
            </a:r>
          </a:p>
          <a:p>
            <a:endParaRPr lang="hu-HU" altLang="hu-HU" dirty="0">
              <a:solidFill>
                <a:srgbClr val="0070C0"/>
              </a:solidFill>
              <a:latin typeface="Arial" panose="020B0604020202020204" pitchFamily="34" charset="0"/>
              <a:cs typeface="Arial" panose="020B0604020202020204" pitchFamily="34" charset="0"/>
            </a:endParaRPr>
          </a:p>
          <a:p>
            <a:pPr>
              <a:buFont typeface="Wingdings" panose="05000000000000000000" pitchFamily="2" charset="2"/>
              <a:buChar char="Ø"/>
            </a:pPr>
            <a:r>
              <a:rPr lang="hu-HU" altLang="hu-HU" dirty="0">
                <a:solidFill>
                  <a:srgbClr val="0070C0"/>
                </a:solidFill>
                <a:latin typeface="Arial" panose="020B0604020202020204" pitchFamily="34" charset="0"/>
                <a:cs typeface="Arial" panose="020B0604020202020204" pitchFamily="34" charset="0"/>
              </a:rPr>
              <a:t> a tananyag feldolgozható indukció és dedukció segítségével.</a:t>
            </a:r>
          </a:p>
        </p:txBody>
      </p:sp>
    </p:spTree>
    <p:extLst>
      <p:ext uri="{BB962C8B-B14F-4D97-AF65-F5344CB8AC3E}">
        <p14:creationId xmlns:p14="http://schemas.microsoft.com/office/powerpoint/2010/main" val="1834121297"/>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ím 1"/>
          <p:cNvSpPr>
            <a:spLocks noGrp="1"/>
          </p:cNvSpPr>
          <p:nvPr>
            <p:ph type="title"/>
          </p:nvPr>
        </p:nvSpPr>
        <p:spPr>
          <a:xfrm>
            <a:off x="363179" y="276635"/>
            <a:ext cx="7886700" cy="682009"/>
          </a:xfrm>
        </p:spPr>
        <p:txBody>
          <a:bodyPr>
            <a:noAutofit/>
          </a:bodyPr>
          <a:lstStyle/>
          <a:p>
            <a:pPr algn="ctr"/>
            <a:r>
              <a:rPr lang="hu-HU" altLang="hu-HU" sz="2800" b="1" i="1" dirty="0" smtClean="0">
                <a:solidFill>
                  <a:srgbClr val="0070C0"/>
                </a:solidFill>
                <a:latin typeface="Arial" panose="020B0604020202020204" pitchFamily="34" charset="0"/>
                <a:cs typeface="Arial" panose="020B0604020202020204" pitchFamily="34" charset="0"/>
              </a:rPr>
              <a:t>Az </a:t>
            </a:r>
            <a:r>
              <a:rPr lang="hu-HU" altLang="hu-HU" sz="2800" b="1" i="1" dirty="0">
                <a:solidFill>
                  <a:srgbClr val="0070C0"/>
                </a:solidFill>
                <a:latin typeface="Arial" panose="020B0604020202020204" pitchFamily="34" charset="0"/>
                <a:cs typeface="Arial" panose="020B0604020202020204" pitchFamily="34" charset="0"/>
              </a:rPr>
              <a:t>ismeretközlés tipikus lépései</a:t>
            </a:r>
            <a:r>
              <a:rPr lang="hu-HU" altLang="hu-HU" sz="2800" b="1" i="1" dirty="0" smtClean="0">
                <a:solidFill>
                  <a:srgbClr val="0070C0"/>
                </a:solidFill>
                <a:latin typeface="Arial" panose="020B0604020202020204" pitchFamily="34" charset="0"/>
                <a:cs typeface="Arial" panose="020B0604020202020204" pitchFamily="34" charset="0"/>
              </a:rPr>
              <a:t>:</a:t>
            </a:r>
            <a:endParaRPr lang="hu-HU" sz="2800" b="1" i="1" dirty="0">
              <a:solidFill>
                <a:srgbClr val="0070C0"/>
              </a:solidFill>
              <a:latin typeface="Arial" panose="020B0604020202020204" pitchFamily="34" charset="0"/>
              <a:cs typeface="Arial" panose="020B0604020202020204" pitchFamily="34" charset="0"/>
            </a:endParaRPr>
          </a:p>
        </p:txBody>
      </p:sp>
      <p:sp>
        <p:nvSpPr>
          <p:cNvPr id="4" name="Téglalap 3"/>
          <p:cNvSpPr/>
          <p:nvPr/>
        </p:nvSpPr>
        <p:spPr>
          <a:xfrm>
            <a:off x="1179871" y="860162"/>
            <a:ext cx="6459794" cy="5478423"/>
          </a:xfrm>
          <a:prstGeom prst="rect">
            <a:avLst/>
          </a:prstGeom>
        </p:spPr>
        <p:txBody>
          <a:bodyPr wrap="square">
            <a:spAutoFit/>
          </a:bodyPr>
          <a:lstStyle/>
          <a:p>
            <a:endParaRPr lang="hu-HU" altLang="hu-HU" sz="800" b="1" dirty="0"/>
          </a:p>
          <a:p>
            <a:pPr>
              <a:buFont typeface="Wingdings" panose="05000000000000000000" pitchFamily="2" charset="2"/>
              <a:buChar char="Ø"/>
            </a:pPr>
            <a:r>
              <a:rPr lang="hu-HU" altLang="hu-HU" b="1" dirty="0">
                <a:solidFill>
                  <a:srgbClr val="0070C0"/>
                </a:solidFill>
              </a:rPr>
              <a:t> </a:t>
            </a:r>
            <a:r>
              <a:rPr lang="hu-HU" altLang="hu-HU" b="1" dirty="0" smtClean="0">
                <a:solidFill>
                  <a:srgbClr val="0070C0"/>
                </a:solidFill>
              </a:rPr>
              <a:t>E</a:t>
            </a:r>
            <a:r>
              <a:rPr lang="hu-HU" altLang="hu-HU" dirty="0" smtClean="0">
                <a:solidFill>
                  <a:srgbClr val="0070C0"/>
                </a:solidFill>
                <a:latin typeface="Arial" panose="020B0604020202020204" pitchFamily="34" charset="0"/>
                <a:cs typeface="Arial" panose="020B0604020202020204" pitchFamily="34" charset="0"/>
              </a:rPr>
              <a:t>gy </a:t>
            </a:r>
            <a:r>
              <a:rPr lang="hu-HU" altLang="hu-HU" dirty="0">
                <a:solidFill>
                  <a:srgbClr val="0070C0"/>
                </a:solidFill>
                <a:latin typeface="Arial" panose="020B0604020202020204" pitchFamily="34" charset="0"/>
                <a:cs typeface="Arial" panose="020B0604020202020204" pitchFamily="34" charset="0"/>
              </a:rPr>
              <a:t>új probléma, feladat felvetése (honnan hova szeretnénk eljutni);</a:t>
            </a:r>
          </a:p>
          <a:p>
            <a:pPr>
              <a:buFont typeface="Wingdings" panose="05000000000000000000" pitchFamily="2" charset="2"/>
              <a:buChar char="Ø"/>
            </a:pPr>
            <a:r>
              <a:rPr lang="hu-HU" altLang="hu-HU" dirty="0">
                <a:solidFill>
                  <a:srgbClr val="0070C0"/>
                </a:solidFill>
                <a:latin typeface="Arial" panose="020B0604020202020204" pitchFamily="34" charset="0"/>
                <a:cs typeface="Arial" panose="020B0604020202020204" pitchFamily="34" charset="0"/>
              </a:rPr>
              <a:t> elemezzük a bemutatott képet, tárgyat, megnevezzük részeit;</a:t>
            </a:r>
          </a:p>
          <a:p>
            <a:pPr>
              <a:buFont typeface="Wingdings" panose="05000000000000000000" pitchFamily="2" charset="2"/>
              <a:buChar char="Ø"/>
            </a:pPr>
            <a:endParaRPr lang="hu-HU" altLang="hu-HU" dirty="0">
              <a:solidFill>
                <a:srgbClr val="0070C0"/>
              </a:solidFill>
              <a:latin typeface="Arial" panose="020B0604020202020204" pitchFamily="34" charset="0"/>
              <a:cs typeface="Arial" panose="020B0604020202020204" pitchFamily="34" charset="0"/>
            </a:endParaRPr>
          </a:p>
          <a:p>
            <a:pPr>
              <a:buFont typeface="Wingdings" panose="05000000000000000000" pitchFamily="2" charset="2"/>
              <a:buChar char="Ø"/>
            </a:pPr>
            <a:endParaRPr lang="hu-HU" altLang="hu-HU" dirty="0">
              <a:solidFill>
                <a:srgbClr val="0070C0"/>
              </a:solidFill>
              <a:latin typeface="Arial" panose="020B0604020202020204" pitchFamily="34" charset="0"/>
              <a:cs typeface="Arial" panose="020B0604020202020204" pitchFamily="34" charset="0"/>
            </a:endParaRPr>
          </a:p>
          <a:p>
            <a:pPr>
              <a:buFont typeface="Wingdings" panose="05000000000000000000" pitchFamily="2" charset="2"/>
              <a:buChar char="Ø"/>
            </a:pPr>
            <a:endParaRPr lang="hu-HU" altLang="hu-HU" dirty="0">
              <a:solidFill>
                <a:srgbClr val="0070C0"/>
              </a:solidFill>
              <a:latin typeface="Arial" panose="020B0604020202020204" pitchFamily="34" charset="0"/>
              <a:cs typeface="Arial" panose="020B0604020202020204" pitchFamily="34" charset="0"/>
            </a:endParaRPr>
          </a:p>
          <a:p>
            <a:pPr>
              <a:buFont typeface="Wingdings" panose="05000000000000000000" pitchFamily="2" charset="2"/>
              <a:buChar char="Ø"/>
            </a:pPr>
            <a:endParaRPr lang="hu-HU" altLang="hu-HU" dirty="0">
              <a:solidFill>
                <a:srgbClr val="0070C0"/>
              </a:solidFill>
              <a:latin typeface="Arial" panose="020B0604020202020204" pitchFamily="34" charset="0"/>
              <a:cs typeface="Arial" panose="020B0604020202020204" pitchFamily="34" charset="0"/>
            </a:endParaRPr>
          </a:p>
          <a:p>
            <a:pPr>
              <a:buFont typeface="Wingdings" panose="05000000000000000000" pitchFamily="2" charset="2"/>
              <a:buChar char="Ø"/>
            </a:pPr>
            <a:endParaRPr lang="hu-HU" altLang="hu-HU" dirty="0" smtClean="0">
              <a:solidFill>
                <a:srgbClr val="0070C0"/>
              </a:solidFill>
              <a:latin typeface="Arial" panose="020B0604020202020204" pitchFamily="34" charset="0"/>
              <a:cs typeface="Arial" panose="020B0604020202020204" pitchFamily="34" charset="0"/>
            </a:endParaRPr>
          </a:p>
          <a:p>
            <a:endParaRPr lang="hu-HU" altLang="hu-HU" dirty="0">
              <a:solidFill>
                <a:srgbClr val="0070C0"/>
              </a:solidFill>
              <a:latin typeface="Arial" panose="020B0604020202020204" pitchFamily="34" charset="0"/>
              <a:cs typeface="Arial" panose="020B0604020202020204" pitchFamily="34" charset="0"/>
            </a:endParaRPr>
          </a:p>
          <a:p>
            <a:pPr>
              <a:buFont typeface="Wingdings" panose="05000000000000000000" pitchFamily="2" charset="2"/>
              <a:buChar char="Ø"/>
            </a:pPr>
            <a:r>
              <a:rPr lang="hu-HU" altLang="hu-HU" dirty="0">
                <a:solidFill>
                  <a:srgbClr val="0070C0"/>
                </a:solidFill>
                <a:latin typeface="Arial" panose="020B0604020202020204" pitchFamily="34" charset="0"/>
                <a:cs typeface="Arial" panose="020B0604020202020204" pitchFamily="34" charset="0"/>
              </a:rPr>
              <a:t> megbeszéljük az elkészítés lehetséges lépéseit;</a:t>
            </a:r>
          </a:p>
          <a:p>
            <a:pPr>
              <a:buFont typeface="Wingdings" panose="05000000000000000000" pitchFamily="2" charset="2"/>
              <a:buChar char="Ø"/>
            </a:pPr>
            <a:r>
              <a:rPr lang="hu-HU" altLang="hu-HU" dirty="0">
                <a:solidFill>
                  <a:srgbClr val="0070C0"/>
                </a:solidFill>
                <a:latin typeface="Arial" panose="020B0604020202020204" pitchFamily="34" charset="0"/>
                <a:cs typeface="Arial" panose="020B0604020202020204" pitchFamily="34" charset="0"/>
              </a:rPr>
              <a:t> az oktató elvégzi a szükséges műveleteket (közben a lépéseket szóban is kommentálja);</a:t>
            </a:r>
          </a:p>
          <a:p>
            <a:pPr>
              <a:buFont typeface="Wingdings" panose="05000000000000000000" pitchFamily="2" charset="2"/>
              <a:buChar char="Ø"/>
            </a:pPr>
            <a:r>
              <a:rPr lang="hu-HU" altLang="hu-HU" dirty="0">
                <a:solidFill>
                  <a:srgbClr val="0070C0"/>
                </a:solidFill>
                <a:latin typeface="Arial" panose="020B0604020202020204" pitchFamily="34" charset="0"/>
                <a:cs typeface="Arial" panose="020B0604020202020204" pitchFamily="34" charset="0"/>
              </a:rPr>
              <a:t> megbeszéljük az elkészítés tapasztalatait (például: hibalehetőségek);</a:t>
            </a:r>
          </a:p>
          <a:p>
            <a:pPr>
              <a:buFont typeface="Wingdings" panose="05000000000000000000" pitchFamily="2" charset="2"/>
              <a:buChar char="Ø"/>
            </a:pPr>
            <a:r>
              <a:rPr lang="hu-HU" altLang="hu-HU" dirty="0">
                <a:solidFill>
                  <a:srgbClr val="0070C0"/>
                </a:solidFill>
                <a:latin typeface="Arial" panose="020B0604020202020204" pitchFamily="34" charset="0"/>
                <a:cs typeface="Arial" panose="020B0604020202020204" pitchFamily="34" charset="0"/>
              </a:rPr>
              <a:t> a tanulók is elvégzik a munkaműveletet (közben az oktató figyeli, hogy mit csinálnak, az oktató ha kell segít, javít);</a:t>
            </a:r>
          </a:p>
          <a:p>
            <a:pPr>
              <a:buFont typeface="Wingdings" panose="05000000000000000000" pitchFamily="2" charset="2"/>
              <a:buChar char="Ø"/>
            </a:pPr>
            <a:r>
              <a:rPr lang="hu-HU" altLang="hu-HU" dirty="0">
                <a:solidFill>
                  <a:srgbClr val="0070C0"/>
                </a:solidFill>
                <a:latin typeface="Arial" panose="020B0604020202020204" pitchFamily="34" charset="0"/>
                <a:cs typeface="Arial" panose="020B0604020202020204" pitchFamily="34" charset="0"/>
              </a:rPr>
              <a:t> utolsó lépésként a tanár ellenőrzi és értékeli az elkészült munkákat.</a:t>
            </a:r>
            <a:endParaRPr lang="hu-HU" altLang="hu-HU" sz="2000" dirty="0">
              <a:solidFill>
                <a:srgbClr val="0070C0"/>
              </a:solidFill>
              <a:latin typeface="Arial" panose="020B0604020202020204" pitchFamily="34" charset="0"/>
              <a:cs typeface="Arial" panose="020B0604020202020204" pitchFamily="34" charset="0"/>
            </a:endParaRPr>
          </a:p>
        </p:txBody>
      </p:sp>
      <p:graphicFrame>
        <p:nvGraphicFramePr>
          <p:cNvPr id="5" name="Object 11"/>
          <p:cNvGraphicFramePr>
            <a:graphicFrameLocks noChangeAspect="1"/>
          </p:cNvGraphicFramePr>
          <p:nvPr>
            <p:extLst>
              <p:ext uri="{D42A27DB-BD31-4B8C-83A1-F6EECF244321}">
                <p14:modId xmlns:p14="http://schemas.microsoft.com/office/powerpoint/2010/main" val="745972442"/>
              </p:ext>
            </p:extLst>
          </p:nvPr>
        </p:nvGraphicFramePr>
        <p:xfrm>
          <a:off x="2438657" y="2180765"/>
          <a:ext cx="1468437" cy="1231900"/>
        </p:xfrm>
        <a:graphic>
          <a:graphicData uri="http://schemas.openxmlformats.org/presentationml/2006/ole">
            <mc:AlternateContent xmlns:mc="http://schemas.openxmlformats.org/markup-compatibility/2006">
              <mc:Choice xmlns:v="urn:schemas-microsoft-com:vml" Requires="v">
                <p:oleObj spid="_x0000_s8292" name="Kép" r:id="rId3" imgW="2898908" imgH="2428732" progId="Word.Picture.8">
                  <p:embed/>
                </p:oleObj>
              </mc:Choice>
              <mc:Fallback>
                <p:oleObj name="Kép" r:id="rId3" imgW="2898908" imgH="2428732" progId="Word.Picture.8">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438657" y="2180765"/>
                        <a:ext cx="1468437" cy="12319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6" name="Object 13"/>
          <p:cNvGraphicFramePr>
            <a:graphicFrameLocks noChangeAspect="1"/>
          </p:cNvGraphicFramePr>
          <p:nvPr>
            <p:extLst>
              <p:ext uri="{D42A27DB-BD31-4B8C-83A1-F6EECF244321}">
                <p14:modId xmlns:p14="http://schemas.microsoft.com/office/powerpoint/2010/main" val="3878183976"/>
              </p:ext>
            </p:extLst>
          </p:nvPr>
        </p:nvGraphicFramePr>
        <p:xfrm>
          <a:off x="4965086" y="2117675"/>
          <a:ext cx="1184275" cy="1233487"/>
        </p:xfrm>
        <a:graphic>
          <a:graphicData uri="http://schemas.openxmlformats.org/presentationml/2006/ole">
            <mc:AlternateContent xmlns:mc="http://schemas.openxmlformats.org/markup-compatibility/2006">
              <mc:Choice xmlns:v="urn:schemas-microsoft-com:vml" Requires="v">
                <p:oleObj spid="_x0000_s8293" name="Kép" r:id="rId5" imgW="2231136" imgH="2319528" progId="Word.Picture.8">
                  <p:embed/>
                </p:oleObj>
              </mc:Choice>
              <mc:Fallback>
                <p:oleObj name="Kép" r:id="rId5" imgW="2231136" imgH="2319528" progId="Word.Picture.8">
                  <p:embed/>
                  <p:pic>
                    <p:nvPicPr>
                      <p:cNvPr id="0" name=""/>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965086" y="2117675"/>
                        <a:ext cx="1184275" cy="1233487"/>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extLst>
      <p:ext uri="{BB962C8B-B14F-4D97-AF65-F5344CB8AC3E}">
        <p14:creationId xmlns:p14="http://schemas.microsoft.com/office/powerpoint/2010/main" val="3152196233"/>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p:cNvSpPr>
            <a:spLocks noGrp="1"/>
          </p:cNvSpPr>
          <p:nvPr>
            <p:ph type="title"/>
          </p:nvPr>
        </p:nvSpPr>
        <p:spPr>
          <a:xfrm>
            <a:off x="628650" y="365126"/>
            <a:ext cx="7886700" cy="578771"/>
          </a:xfrm>
        </p:spPr>
        <p:txBody>
          <a:bodyPr>
            <a:normAutofit fontScale="90000"/>
          </a:bodyPr>
          <a:lstStyle/>
          <a:p>
            <a:pPr algn="ctr"/>
            <a:r>
              <a:rPr lang="hu-HU" altLang="hu-HU" sz="3100" b="1" i="1" dirty="0" smtClean="0">
                <a:solidFill>
                  <a:srgbClr val="0070C0"/>
                </a:solidFill>
              </a:rPr>
              <a:t/>
            </a:r>
            <a:br>
              <a:rPr lang="hu-HU" altLang="hu-HU" sz="3100" b="1" i="1" dirty="0" smtClean="0">
                <a:solidFill>
                  <a:srgbClr val="0070C0"/>
                </a:solidFill>
              </a:rPr>
            </a:br>
            <a:r>
              <a:rPr lang="hu-HU" altLang="hu-HU" sz="3100" b="1" i="1" dirty="0" smtClean="0">
                <a:solidFill>
                  <a:srgbClr val="0070C0"/>
                </a:solidFill>
                <a:latin typeface="Arial" panose="020B0604020202020204" pitchFamily="34" charset="0"/>
                <a:cs typeface="Arial" panose="020B0604020202020204" pitchFamily="34" charset="0"/>
              </a:rPr>
              <a:t>Rendszerzés-rögzítés, </a:t>
            </a:r>
            <a:r>
              <a:rPr lang="hu-HU" altLang="hu-HU" sz="3100" i="1" dirty="0" smtClean="0">
                <a:solidFill>
                  <a:srgbClr val="0070C0"/>
                </a:solidFill>
                <a:latin typeface="Arial" panose="020B0604020202020204" pitchFamily="34" charset="0"/>
                <a:cs typeface="Arial" panose="020B0604020202020204" pitchFamily="34" charset="0"/>
              </a:rPr>
              <a:t>(megszilárdítás)</a:t>
            </a:r>
            <a:r>
              <a:rPr lang="hu-HU" altLang="hu-HU" b="1" dirty="0">
                <a:latin typeface="Arial" panose="020B0604020202020204" pitchFamily="34" charset="0"/>
                <a:cs typeface="Arial" panose="020B0604020202020204" pitchFamily="34" charset="0"/>
              </a:rPr>
              <a:t/>
            </a:r>
            <a:br>
              <a:rPr lang="hu-HU" altLang="hu-HU" b="1" dirty="0">
                <a:latin typeface="Arial" panose="020B0604020202020204" pitchFamily="34" charset="0"/>
                <a:cs typeface="Arial" panose="020B0604020202020204" pitchFamily="34" charset="0"/>
              </a:rPr>
            </a:br>
            <a:endParaRPr lang="hu-HU" dirty="0">
              <a:latin typeface="Arial" panose="020B0604020202020204" pitchFamily="34" charset="0"/>
              <a:cs typeface="Arial" panose="020B0604020202020204" pitchFamily="34" charset="0"/>
            </a:endParaRPr>
          </a:p>
        </p:txBody>
      </p:sp>
      <p:sp>
        <p:nvSpPr>
          <p:cNvPr id="3" name="Téglalap 2"/>
          <p:cNvSpPr/>
          <p:nvPr/>
        </p:nvSpPr>
        <p:spPr>
          <a:xfrm>
            <a:off x="1437205" y="1393949"/>
            <a:ext cx="5699156" cy="4585871"/>
          </a:xfrm>
          <a:prstGeom prst="rect">
            <a:avLst/>
          </a:prstGeom>
        </p:spPr>
        <p:txBody>
          <a:bodyPr wrap="square">
            <a:spAutoFit/>
          </a:bodyPr>
          <a:lstStyle/>
          <a:p>
            <a:r>
              <a:rPr lang="hu-HU" altLang="hu-HU" b="1" dirty="0">
                <a:solidFill>
                  <a:srgbClr val="0070C0"/>
                </a:solidFill>
              </a:rPr>
              <a:t>A rögzítés során a megismert és a diákok által kipróbált műveleteket újra és újra elvégeztetjük.</a:t>
            </a:r>
          </a:p>
          <a:p>
            <a:endParaRPr lang="hu-HU" altLang="hu-HU" sz="1100" b="1" dirty="0">
              <a:solidFill>
                <a:srgbClr val="0070C0"/>
              </a:solidFill>
            </a:endParaRPr>
          </a:p>
          <a:p>
            <a:r>
              <a:rPr lang="hu-HU" altLang="hu-HU" b="1" dirty="0">
                <a:solidFill>
                  <a:srgbClr val="0070C0"/>
                </a:solidFill>
              </a:rPr>
              <a:t>A célunk az, hogy:</a:t>
            </a:r>
          </a:p>
          <a:p>
            <a:pPr lvl="1">
              <a:buFont typeface="Wingdings" panose="05000000000000000000" pitchFamily="2" charset="2"/>
              <a:buChar char="Ø"/>
            </a:pPr>
            <a:r>
              <a:rPr lang="hu-HU" altLang="hu-HU" b="1" dirty="0">
                <a:solidFill>
                  <a:srgbClr val="0070C0"/>
                </a:solidFill>
              </a:rPr>
              <a:t> a megismert tartalmak ne </a:t>
            </a:r>
            <a:r>
              <a:rPr lang="hu-HU" altLang="hu-HU" b="1" dirty="0" smtClean="0">
                <a:solidFill>
                  <a:srgbClr val="0070C0"/>
                </a:solidFill>
              </a:rPr>
              <a:t>    felejtődjenek </a:t>
            </a:r>
            <a:r>
              <a:rPr lang="hu-HU" altLang="hu-HU" b="1" dirty="0">
                <a:solidFill>
                  <a:srgbClr val="0070C0"/>
                </a:solidFill>
              </a:rPr>
              <a:t>el (megmaradjanak az emlékezetben);</a:t>
            </a:r>
          </a:p>
          <a:p>
            <a:pPr lvl="1">
              <a:buFont typeface="Wingdings" panose="05000000000000000000" pitchFamily="2" charset="2"/>
              <a:buChar char="Ø"/>
            </a:pPr>
            <a:r>
              <a:rPr lang="hu-HU" altLang="hu-HU" b="1" dirty="0">
                <a:solidFill>
                  <a:srgbClr val="0070C0"/>
                </a:solidFill>
              </a:rPr>
              <a:t> a gyakorlati műveletek egyre pontosabbak, gyorsabbak legyenek (kialakuljanak a jártasságok és a készségek).</a:t>
            </a:r>
          </a:p>
          <a:p>
            <a:endParaRPr lang="hu-HU" altLang="hu-HU" sz="1100" b="1" dirty="0">
              <a:solidFill>
                <a:srgbClr val="0070C0"/>
              </a:solidFill>
            </a:endParaRPr>
          </a:p>
          <a:p>
            <a:r>
              <a:rPr lang="hu-HU" altLang="hu-HU" b="1" dirty="0">
                <a:solidFill>
                  <a:srgbClr val="0070C0"/>
                </a:solidFill>
              </a:rPr>
              <a:t>A rögzítés eszköze az ismételt végrehajtás (ismétlés, gyakorlás).</a:t>
            </a:r>
          </a:p>
          <a:p>
            <a:endParaRPr lang="hu-HU" altLang="hu-HU" sz="1100" b="1" dirty="0">
              <a:solidFill>
                <a:srgbClr val="0070C0"/>
              </a:solidFill>
            </a:endParaRPr>
          </a:p>
          <a:p>
            <a:r>
              <a:rPr lang="hu-HU" altLang="hu-HU" b="1" dirty="0">
                <a:solidFill>
                  <a:srgbClr val="0070C0"/>
                </a:solidFill>
              </a:rPr>
              <a:t>Az ismétlés, gyakorlás során el kell kerülni a monoton tevékenységeket. </a:t>
            </a:r>
          </a:p>
          <a:p>
            <a:endParaRPr lang="hu-HU" altLang="hu-HU" sz="700" b="1" dirty="0">
              <a:solidFill>
                <a:srgbClr val="0070C0"/>
              </a:solidFill>
            </a:endParaRPr>
          </a:p>
          <a:p>
            <a:r>
              <a:rPr lang="hu-HU" altLang="hu-HU" b="1" dirty="0">
                <a:solidFill>
                  <a:srgbClr val="0070C0"/>
                </a:solidFill>
              </a:rPr>
              <a:t>Rendszerezéssel a tanult információkat egységes egésszé alakítjuk.</a:t>
            </a:r>
          </a:p>
        </p:txBody>
      </p:sp>
    </p:spTree>
    <p:extLst>
      <p:ext uri="{BB962C8B-B14F-4D97-AF65-F5344CB8AC3E}">
        <p14:creationId xmlns:p14="http://schemas.microsoft.com/office/powerpoint/2010/main" val="4135204951"/>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1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63012" y="1170448"/>
            <a:ext cx="3733800" cy="2200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4" name="Téglalap 3"/>
          <p:cNvSpPr/>
          <p:nvPr/>
        </p:nvSpPr>
        <p:spPr>
          <a:xfrm>
            <a:off x="4188542" y="2539037"/>
            <a:ext cx="4704735" cy="3000821"/>
          </a:xfrm>
          <a:prstGeom prst="rect">
            <a:avLst/>
          </a:prstGeom>
        </p:spPr>
        <p:txBody>
          <a:bodyPr wrap="square">
            <a:spAutoFit/>
          </a:bodyPr>
          <a:lstStyle/>
          <a:p>
            <a:pPr>
              <a:spcBef>
                <a:spcPct val="50000"/>
              </a:spcBef>
            </a:pPr>
            <a:r>
              <a:rPr lang="hu-HU" altLang="hu-HU" dirty="0">
                <a:solidFill>
                  <a:srgbClr val="0070C0"/>
                </a:solidFill>
                <a:latin typeface="Arial" panose="020B0604020202020204" pitchFamily="34" charset="0"/>
                <a:cs typeface="Arial" panose="020B0604020202020204" pitchFamily="34" charset="0"/>
              </a:rPr>
              <a:t>A korábban tanult anyagjellemzőket főbb tulajdonságcsoportjaik alapján rendszerezzük:</a:t>
            </a:r>
          </a:p>
          <a:p>
            <a:pPr>
              <a:spcBef>
                <a:spcPct val="50000"/>
              </a:spcBef>
              <a:buFont typeface="Wingdings" panose="05000000000000000000" pitchFamily="2" charset="2"/>
              <a:buChar char="Ø"/>
            </a:pPr>
            <a:r>
              <a:rPr lang="hu-HU" altLang="hu-HU" dirty="0">
                <a:solidFill>
                  <a:srgbClr val="0070C0"/>
                </a:solidFill>
                <a:latin typeface="Arial" panose="020B0604020202020204" pitchFamily="34" charset="0"/>
                <a:cs typeface="Arial" panose="020B0604020202020204" pitchFamily="34" charset="0"/>
              </a:rPr>
              <a:t> így könnyebben áttekinthető, összehasonlítható, tanulható;</a:t>
            </a:r>
          </a:p>
          <a:p>
            <a:pPr>
              <a:spcBef>
                <a:spcPct val="50000"/>
              </a:spcBef>
              <a:buFont typeface="Wingdings" panose="05000000000000000000" pitchFamily="2" charset="2"/>
              <a:buChar char="Ø"/>
            </a:pPr>
            <a:r>
              <a:rPr lang="hu-HU" altLang="hu-HU" dirty="0">
                <a:solidFill>
                  <a:srgbClr val="0070C0"/>
                </a:solidFill>
                <a:latin typeface="Arial" panose="020B0604020202020204" pitchFamily="34" charset="0"/>
                <a:cs typeface="Arial" panose="020B0604020202020204" pitchFamily="34" charset="0"/>
              </a:rPr>
              <a:t> minden új anyag esetében hasonló módon (táblázat) járunk el;</a:t>
            </a:r>
          </a:p>
          <a:p>
            <a:pPr>
              <a:spcBef>
                <a:spcPct val="50000"/>
              </a:spcBef>
              <a:buFont typeface="Wingdings" panose="05000000000000000000" pitchFamily="2" charset="2"/>
              <a:buChar char="Ø"/>
            </a:pPr>
            <a:r>
              <a:rPr lang="hu-HU" altLang="hu-HU" dirty="0">
                <a:solidFill>
                  <a:srgbClr val="0070C0"/>
                </a:solidFill>
                <a:latin typeface="Arial" panose="020B0604020202020204" pitchFamily="34" charset="0"/>
                <a:cs typeface="Arial" panose="020B0604020202020204" pitchFamily="34" charset="0"/>
              </a:rPr>
              <a:t> ezzel az anyagok (tulajdonságaik alapján) összehasonlíthatóvá válnak.</a:t>
            </a:r>
          </a:p>
        </p:txBody>
      </p:sp>
      <p:sp>
        <p:nvSpPr>
          <p:cNvPr id="5" name="Cím 1"/>
          <p:cNvSpPr>
            <a:spLocks noGrp="1"/>
          </p:cNvSpPr>
          <p:nvPr>
            <p:ph type="title"/>
          </p:nvPr>
        </p:nvSpPr>
        <p:spPr>
          <a:xfrm>
            <a:off x="761385" y="350378"/>
            <a:ext cx="7886700" cy="446036"/>
          </a:xfrm>
        </p:spPr>
        <p:txBody>
          <a:bodyPr>
            <a:normAutofit fontScale="90000"/>
          </a:bodyPr>
          <a:lstStyle/>
          <a:p>
            <a:pPr algn="ctr"/>
            <a:r>
              <a:rPr lang="hu-HU" altLang="hu-HU" sz="3100" b="1" i="1" dirty="0" smtClean="0">
                <a:solidFill>
                  <a:srgbClr val="0070C0"/>
                </a:solidFill>
              </a:rPr>
              <a:t/>
            </a:r>
            <a:br>
              <a:rPr lang="hu-HU" altLang="hu-HU" sz="3100" b="1" i="1" dirty="0" smtClean="0">
                <a:solidFill>
                  <a:srgbClr val="0070C0"/>
                </a:solidFill>
              </a:rPr>
            </a:br>
            <a:r>
              <a:rPr lang="hu-HU" altLang="hu-HU" sz="3100" b="1" i="1" dirty="0" smtClean="0">
                <a:solidFill>
                  <a:srgbClr val="0070C0"/>
                </a:solidFill>
                <a:latin typeface="Arial" panose="020B0604020202020204" pitchFamily="34" charset="0"/>
                <a:cs typeface="Arial" panose="020B0604020202020204" pitchFamily="34" charset="0"/>
              </a:rPr>
              <a:t>Példa rendszerzésre, </a:t>
            </a:r>
            <a:r>
              <a:rPr lang="hu-HU" altLang="hu-HU" dirty="0">
                <a:latin typeface="Arial" panose="020B0604020202020204" pitchFamily="34" charset="0"/>
                <a:cs typeface="Arial" panose="020B0604020202020204" pitchFamily="34" charset="0"/>
              </a:rPr>
              <a:t/>
            </a:r>
            <a:br>
              <a:rPr lang="hu-HU" altLang="hu-HU" dirty="0">
                <a:latin typeface="Arial" panose="020B0604020202020204" pitchFamily="34" charset="0"/>
                <a:cs typeface="Arial" panose="020B0604020202020204" pitchFamily="34" charset="0"/>
              </a:rPr>
            </a:br>
            <a:endParaRPr lang="hu-HU"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843934820"/>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p:cNvSpPr>
            <a:spLocks noGrp="1"/>
          </p:cNvSpPr>
          <p:nvPr>
            <p:ph type="title"/>
          </p:nvPr>
        </p:nvSpPr>
        <p:spPr>
          <a:xfrm>
            <a:off x="628650" y="365127"/>
            <a:ext cx="7886700" cy="534526"/>
          </a:xfrm>
        </p:spPr>
        <p:txBody>
          <a:bodyPr>
            <a:normAutofit/>
          </a:bodyPr>
          <a:lstStyle/>
          <a:p>
            <a:pPr algn="ctr"/>
            <a:r>
              <a:rPr lang="hu-HU" altLang="hu-HU" sz="2800" b="1" i="1" dirty="0" smtClean="0">
                <a:solidFill>
                  <a:srgbClr val="0070C0"/>
                </a:solidFill>
                <a:latin typeface="Arial" panose="020B0604020202020204" pitchFamily="34" charset="0"/>
                <a:cs typeface="Arial" panose="020B0604020202020204" pitchFamily="34" charset="0"/>
              </a:rPr>
              <a:t>Rögzítés gyakorlással</a:t>
            </a:r>
            <a:endParaRPr lang="hu-HU" altLang="hu-HU" sz="2800" b="1" i="1" dirty="0">
              <a:solidFill>
                <a:srgbClr val="0070C0"/>
              </a:solidFill>
              <a:latin typeface="Arial" panose="020B0604020202020204" pitchFamily="34" charset="0"/>
              <a:cs typeface="Arial" panose="020B0604020202020204" pitchFamily="34" charset="0"/>
            </a:endParaRPr>
          </a:p>
        </p:txBody>
      </p:sp>
      <p:sp>
        <p:nvSpPr>
          <p:cNvPr id="3" name="Téglalap 2"/>
          <p:cNvSpPr/>
          <p:nvPr/>
        </p:nvSpPr>
        <p:spPr>
          <a:xfrm>
            <a:off x="442451" y="1038608"/>
            <a:ext cx="7521678" cy="3970318"/>
          </a:xfrm>
          <a:prstGeom prst="rect">
            <a:avLst/>
          </a:prstGeom>
        </p:spPr>
        <p:txBody>
          <a:bodyPr wrap="square">
            <a:spAutoFit/>
          </a:bodyPr>
          <a:lstStyle/>
          <a:p>
            <a:endParaRPr lang="hu-HU" altLang="hu-HU" b="1" dirty="0">
              <a:solidFill>
                <a:srgbClr val="0070C0"/>
              </a:solidFill>
              <a:latin typeface="Arial" panose="020B0604020202020204" pitchFamily="34" charset="0"/>
              <a:cs typeface="Arial" panose="020B0604020202020204" pitchFamily="34" charset="0"/>
            </a:endParaRPr>
          </a:p>
          <a:p>
            <a:r>
              <a:rPr lang="hu-HU" altLang="hu-HU" dirty="0">
                <a:solidFill>
                  <a:srgbClr val="0070C0"/>
                </a:solidFill>
                <a:latin typeface="Arial" panose="020B0604020202020204" pitchFamily="34" charset="0"/>
                <a:cs typeface="Arial" panose="020B0604020202020204" pitchFamily="34" charset="0"/>
              </a:rPr>
              <a:t>A gyakorlás során a diákkal ismételten végrehajtatjuk a korábban megismert elméleti vagy gyakorlati tevékenységet. </a:t>
            </a:r>
          </a:p>
          <a:p>
            <a:endParaRPr lang="hu-HU" altLang="hu-HU" dirty="0">
              <a:solidFill>
                <a:srgbClr val="0070C0"/>
              </a:solidFill>
              <a:latin typeface="Arial" panose="020B0604020202020204" pitchFamily="34" charset="0"/>
              <a:cs typeface="Arial" panose="020B0604020202020204" pitchFamily="34" charset="0"/>
            </a:endParaRPr>
          </a:p>
          <a:p>
            <a:r>
              <a:rPr lang="hu-HU" altLang="hu-HU" dirty="0">
                <a:solidFill>
                  <a:srgbClr val="0070C0"/>
                </a:solidFill>
                <a:latin typeface="Arial" panose="020B0604020202020204" pitchFamily="34" charset="0"/>
                <a:cs typeface="Arial" panose="020B0604020202020204" pitchFamily="34" charset="0"/>
              </a:rPr>
              <a:t>Gyakorlás hatására fejlődik a diák tudása (kialakulnak a jártasságok és a készségek).</a:t>
            </a:r>
          </a:p>
          <a:p>
            <a:endParaRPr lang="hu-HU" altLang="hu-HU" dirty="0">
              <a:solidFill>
                <a:srgbClr val="0070C0"/>
              </a:solidFill>
              <a:latin typeface="Arial" panose="020B0604020202020204" pitchFamily="34" charset="0"/>
              <a:cs typeface="Arial" panose="020B0604020202020204" pitchFamily="34" charset="0"/>
            </a:endParaRPr>
          </a:p>
          <a:p>
            <a:r>
              <a:rPr lang="hu-HU" altLang="hu-HU" dirty="0">
                <a:solidFill>
                  <a:srgbClr val="0070C0"/>
                </a:solidFill>
                <a:latin typeface="Arial" panose="020B0604020202020204" pitchFamily="34" charset="0"/>
                <a:cs typeface="Arial" panose="020B0604020202020204" pitchFamily="34" charset="0"/>
              </a:rPr>
              <a:t>Gyakorláskor az oktató elsődleges feladata a diákok munkájának az előkészítése:</a:t>
            </a:r>
          </a:p>
          <a:p>
            <a:pPr>
              <a:buFont typeface="Wingdings" panose="05000000000000000000" pitchFamily="2" charset="2"/>
              <a:buChar char="Ø"/>
            </a:pPr>
            <a:r>
              <a:rPr lang="hu-HU" altLang="hu-HU" dirty="0">
                <a:solidFill>
                  <a:srgbClr val="0070C0"/>
                </a:solidFill>
                <a:latin typeface="Arial" panose="020B0604020202020204" pitchFamily="34" charset="0"/>
                <a:cs typeface="Arial" panose="020B0604020202020204" pitchFamily="34" charset="0"/>
              </a:rPr>
              <a:t> a megfelelő munkakörnyezet kialakítása;</a:t>
            </a:r>
          </a:p>
          <a:p>
            <a:pPr>
              <a:buFont typeface="Wingdings" panose="05000000000000000000" pitchFamily="2" charset="2"/>
              <a:buChar char="Ø"/>
            </a:pPr>
            <a:r>
              <a:rPr lang="hu-HU" altLang="hu-HU" dirty="0">
                <a:solidFill>
                  <a:srgbClr val="0070C0"/>
                </a:solidFill>
                <a:latin typeface="Arial" panose="020B0604020202020204" pitchFamily="34" charset="0"/>
                <a:cs typeface="Arial" panose="020B0604020202020204" pitchFamily="34" charset="0"/>
              </a:rPr>
              <a:t> a konkrét feladat kijelölése;</a:t>
            </a:r>
          </a:p>
          <a:p>
            <a:pPr>
              <a:buFont typeface="Wingdings" panose="05000000000000000000" pitchFamily="2" charset="2"/>
              <a:buChar char="Ø"/>
            </a:pPr>
            <a:r>
              <a:rPr lang="hu-HU" altLang="hu-HU" dirty="0">
                <a:solidFill>
                  <a:srgbClr val="0070C0"/>
                </a:solidFill>
                <a:latin typeface="Arial" panose="020B0604020202020204" pitchFamily="34" charset="0"/>
                <a:cs typeface="Arial" panose="020B0604020202020204" pitchFamily="34" charset="0"/>
              </a:rPr>
              <a:t> a tanuló munkavégzésének folyamatos ellenőrzése, azaz felügyelet;</a:t>
            </a:r>
          </a:p>
          <a:p>
            <a:pPr>
              <a:buFont typeface="Wingdings" panose="05000000000000000000" pitchFamily="2" charset="2"/>
              <a:buChar char="Ø"/>
            </a:pPr>
            <a:r>
              <a:rPr lang="hu-HU" altLang="hu-HU" dirty="0">
                <a:solidFill>
                  <a:srgbClr val="0070C0"/>
                </a:solidFill>
                <a:latin typeface="Arial" panose="020B0604020202020204" pitchFamily="34" charset="0"/>
                <a:cs typeface="Arial" panose="020B0604020202020204" pitchFamily="34" charset="0"/>
              </a:rPr>
              <a:t> a munkatevékenység végeredményének a tanulóval történő közös ellenőrzése és értékelése.</a:t>
            </a:r>
          </a:p>
        </p:txBody>
      </p:sp>
    </p:spTree>
    <p:extLst>
      <p:ext uri="{BB962C8B-B14F-4D97-AF65-F5344CB8AC3E}">
        <p14:creationId xmlns:p14="http://schemas.microsoft.com/office/powerpoint/2010/main" val="4129831522"/>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p:cNvSpPr>
            <a:spLocks noGrp="1"/>
          </p:cNvSpPr>
          <p:nvPr>
            <p:ph type="title"/>
          </p:nvPr>
        </p:nvSpPr>
        <p:spPr>
          <a:xfrm>
            <a:off x="628650" y="365126"/>
            <a:ext cx="7886700" cy="726255"/>
          </a:xfrm>
        </p:spPr>
        <p:txBody>
          <a:bodyPr>
            <a:normAutofit/>
          </a:bodyPr>
          <a:lstStyle/>
          <a:p>
            <a:pPr algn="ctr"/>
            <a:r>
              <a:rPr lang="hu-HU" altLang="hu-HU" sz="2800" b="1" i="1" dirty="0">
                <a:solidFill>
                  <a:srgbClr val="0070C0"/>
                </a:solidFill>
                <a:latin typeface="Arial" panose="020B0604020202020204" pitchFamily="34" charset="0"/>
                <a:cs typeface="Arial" panose="020B0604020202020204" pitchFamily="34" charset="0"/>
              </a:rPr>
              <a:t>ALKALMAZÁS</a:t>
            </a:r>
          </a:p>
        </p:txBody>
      </p:sp>
      <p:sp>
        <p:nvSpPr>
          <p:cNvPr id="3" name="Téglalap 2"/>
          <p:cNvSpPr/>
          <p:nvPr/>
        </p:nvSpPr>
        <p:spPr>
          <a:xfrm>
            <a:off x="929149" y="980878"/>
            <a:ext cx="7256206" cy="3139321"/>
          </a:xfrm>
          <a:prstGeom prst="rect">
            <a:avLst/>
          </a:prstGeom>
        </p:spPr>
        <p:txBody>
          <a:bodyPr wrap="square">
            <a:spAutoFit/>
          </a:bodyPr>
          <a:lstStyle/>
          <a:p>
            <a:endParaRPr lang="hu-HU" altLang="hu-HU" b="1" dirty="0">
              <a:solidFill>
                <a:srgbClr val="FF3300"/>
              </a:solidFill>
            </a:endParaRPr>
          </a:p>
          <a:p>
            <a:r>
              <a:rPr lang="hu-HU" altLang="hu-HU" dirty="0">
                <a:solidFill>
                  <a:srgbClr val="0070C0"/>
                </a:solidFill>
                <a:latin typeface="Arial" panose="020B0604020202020204" pitchFamily="34" charset="0"/>
                <a:cs typeface="Arial" panose="020B0604020202020204" pitchFamily="34" charset="0"/>
              </a:rPr>
              <a:t>Minden </a:t>
            </a:r>
            <a:r>
              <a:rPr lang="hu-HU" altLang="hu-HU" b="1" dirty="0">
                <a:solidFill>
                  <a:srgbClr val="0070C0"/>
                </a:solidFill>
                <a:latin typeface="Arial" panose="020B0604020202020204" pitchFamily="34" charset="0"/>
                <a:cs typeface="Arial" panose="020B0604020202020204" pitchFamily="34" charset="0"/>
              </a:rPr>
              <a:t>tanulási </a:t>
            </a:r>
            <a:r>
              <a:rPr lang="hu-HU" altLang="hu-HU" dirty="0">
                <a:solidFill>
                  <a:srgbClr val="0070C0"/>
                </a:solidFill>
                <a:latin typeface="Arial" panose="020B0604020202020204" pitchFamily="34" charset="0"/>
                <a:cs typeface="Arial" panose="020B0604020202020204" pitchFamily="34" charset="0"/>
              </a:rPr>
              <a:t>tevékenység </a:t>
            </a:r>
            <a:r>
              <a:rPr lang="hu-HU" altLang="hu-HU" b="1" dirty="0">
                <a:solidFill>
                  <a:srgbClr val="0070C0"/>
                </a:solidFill>
                <a:latin typeface="Arial" panose="020B0604020202020204" pitchFamily="34" charset="0"/>
                <a:cs typeface="Arial" panose="020B0604020202020204" pitchFamily="34" charset="0"/>
              </a:rPr>
              <a:t>végső célja </a:t>
            </a:r>
            <a:r>
              <a:rPr lang="hu-HU" altLang="hu-HU" dirty="0">
                <a:solidFill>
                  <a:srgbClr val="0070C0"/>
                </a:solidFill>
                <a:latin typeface="Arial" panose="020B0604020202020204" pitchFamily="34" charset="0"/>
                <a:cs typeface="Arial" panose="020B0604020202020204" pitchFamily="34" charset="0"/>
              </a:rPr>
              <a:t>az, hogy a tanuló a korábban megszerzett tudását egy </a:t>
            </a:r>
            <a:r>
              <a:rPr lang="hu-HU" altLang="hu-HU" b="1" dirty="0">
                <a:solidFill>
                  <a:srgbClr val="0070C0"/>
                </a:solidFill>
                <a:latin typeface="Arial" panose="020B0604020202020204" pitchFamily="34" charset="0"/>
                <a:cs typeface="Arial" panose="020B0604020202020204" pitchFamily="34" charset="0"/>
              </a:rPr>
              <a:t>feladat megoldásához </a:t>
            </a:r>
            <a:r>
              <a:rPr lang="hu-HU" altLang="hu-HU" dirty="0">
                <a:solidFill>
                  <a:srgbClr val="0070C0"/>
                </a:solidFill>
                <a:latin typeface="Arial" panose="020B0604020202020204" pitchFamily="34" charset="0"/>
                <a:cs typeface="Arial" panose="020B0604020202020204" pitchFamily="34" charset="0"/>
              </a:rPr>
              <a:t>fel tudja használni. </a:t>
            </a:r>
          </a:p>
          <a:p>
            <a:endParaRPr lang="hu-HU" altLang="hu-HU" dirty="0">
              <a:solidFill>
                <a:srgbClr val="0070C0"/>
              </a:solidFill>
              <a:latin typeface="Arial" panose="020B0604020202020204" pitchFamily="34" charset="0"/>
              <a:cs typeface="Arial" panose="020B0604020202020204" pitchFamily="34" charset="0"/>
            </a:endParaRPr>
          </a:p>
          <a:p>
            <a:pPr marL="285750" indent="-285750">
              <a:buFont typeface="Wingdings" panose="05000000000000000000" pitchFamily="2" charset="2"/>
              <a:buChar char="Ø"/>
            </a:pPr>
            <a:r>
              <a:rPr lang="hu-HU" altLang="hu-HU" dirty="0">
                <a:solidFill>
                  <a:srgbClr val="0070C0"/>
                </a:solidFill>
                <a:latin typeface="Arial" panose="020B0604020202020204" pitchFamily="34" charset="0"/>
                <a:cs typeface="Arial" panose="020B0604020202020204" pitchFamily="34" charset="0"/>
              </a:rPr>
              <a:t>Az alkalmazás mindig </a:t>
            </a:r>
            <a:r>
              <a:rPr lang="hu-HU" altLang="hu-HU" b="1" dirty="0">
                <a:solidFill>
                  <a:srgbClr val="0070C0"/>
                </a:solidFill>
                <a:latin typeface="Arial" panose="020B0604020202020204" pitchFamily="34" charset="0"/>
                <a:cs typeface="Arial" panose="020B0604020202020204" pitchFamily="34" charset="0"/>
              </a:rPr>
              <a:t>önálló </a:t>
            </a:r>
            <a:r>
              <a:rPr lang="hu-HU" altLang="hu-HU" dirty="0">
                <a:solidFill>
                  <a:srgbClr val="0070C0"/>
                </a:solidFill>
                <a:latin typeface="Arial" panose="020B0604020202020204" pitchFamily="34" charset="0"/>
                <a:cs typeface="Arial" panose="020B0604020202020204" pitchFamily="34" charset="0"/>
              </a:rPr>
              <a:t>tanulói </a:t>
            </a:r>
            <a:r>
              <a:rPr lang="hu-HU" altLang="hu-HU" b="1" dirty="0">
                <a:solidFill>
                  <a:srgbClr val="0070C0"/>
                </a:solidFill>
                <a:latin typeface="Arial" panose="020B0604020202020204" pitchFamily="34" charset="0"/>
                <a:cs typeface="Arial" panose="020B0604020202020204" pitchFamily="34" charset="0"/>
              </a:rPr>
              <a:t>tevékenysége</a:t>
            </a:r>
            <a:r>
              <a:rPr lang="hu-HU" altLang="hu-HU" dirty="0">
                <a:solidFill>
                  <a:srgbClr val="0070C0"/>
                </a:solidFill>
                <a:latin typeface="Arial" panose="020B0604020202020204" pitchFamily="34" charset="0"/>
                <a:cs typeface="Arial" panose="020B0604020202020204" pitchFamily="34" charset="0"/>
              </a:rPr>
              <a:t>t feltételez. </a:t>
            </a:r>
          </a:p>
          <a:p>
            <a:endParaRPr lang="hu-HU" altLang="hu-HU" dirty="0">
              <a:solidFill>
                <a:srgbClr val="0070C0"/>
              </a:solidFill>
              <a:latin typeface="Arial" panose="020B0604020202020204" pitchFamily="34" charset="0"/>
              <a:cs typeface="Arial" panose="020B0604020202020204" pitchFamily="34" charset="0"/>
            </a:endParaRPr>
          </a:p>
          <a:p>
            <a:pPr marL="285750" indent="-285750">
              <a:buFont typeface="Wingdings" panose="05000000000000000000" pitchFamily="2" charset="2"/>
              <a:buChar char="Ø"/>
            </a:pPr>
            <a:r>
              <a:rPr lang="hu-HU" altLang="hu-HU" dirty="0">
                <a:solidFill>
                  <a:srgbClr val="0070C0"/>
                </a:solidFill>
                <a:latin typeface="Arial" panose="020B0604020202020204" pitchFamily="34" charset="0"/>
                <a:cs typeface="Arial" panose="020B0604020202020204" pitchFamily="34" charset="0"/>
              </a:rPr>
              <a:t>Az alkalmazás alapvető célja a tanulói </a:t>
            </a:r>
            <a:r>
              <a:rPr lang="hu-HU" altLang="hu-HU" b="1" dirty="0">
                <a:solidFill>
                  <a:srgbClr val="0070C0"/>
                </a:solidFill>
                <a:latin typeface="Arial" panose="020B0604020202020204" pitchFamily="34" charset="0"/>
                <a:cs typeface="Arial" panose="020B0604020202020204" pitchFamily="34" charset="0"/>
              </a:rPr>
              <a:t>önállóság fejlesztése</a:t>
            </a:r>
            <a:r>
              <a:rPr lang="hu-HU" altLang="hu-HU" dirty="0">
                <a:solidFill>
                  <a:srgbClr val="0070C0"/>
                </a:solidFill>
                <a:latin typeface="Arial" panose="020B0604020202020204" pitchFamily="34" charset="0"/>
                <a:cs typeface="Arial" panose="020B0604020202020204" pitchFamily="34" charset="0"/>
              </a:rPr>
              <a:t>.</a:t>
            </a:r>
          </a:p>
          <a:p>
            <a:endParaRPr lang="hu-HU" altLang="hu-HU" dirty="0">
              <a:solidFill>
                <a:srgbClr val="0070C0"/>
              </a:solidFill>
              <a:latin typeface="Arial" panose="020B0604020202020204" pitchFamily="34" charset="0"/>
              <a:cs typeface="Arial" panose="020B0604020202020204" pitchFamily="34" charset="0"/>
            </a:endParaRPr>
          </a:p>
          <a:p>
            <a:pPr marL="285750" indent="-285750">
              <a:buFont typeface="Wingdings" panose="05000000000000000000" pitchFamily="2" charset="2"/>
              <a:buChar char="Ø"/>
            </a:pPr>
            <a:r>
              <a:rPr lang="hu-HU" altLang="hu-HU" dirty="0">
                <a:solidFill>
                  <a:srgbClr val="0070C0"/>
                </a:solidFill>
                <a:latin typeface="Arial" panose="020B0604020202020204" pitchFamily="34" charset="0"/>
                <a:cs typeface="Arial" panose="020B0604020202020204" pitchFamily="34" charset="0"/>
              </a:rPr>
              <a:t>Alkalmazás során az </a:t>
            </a:r>
            <a:r>
              <a:rPr lang="hu-HU" altLang="hu-HU" b="1" dirty="0">
                <a:solidFill>
                  <a:srgbClr val="0070C0"/>
                </a:solidFill>
                <a:latin typeface="Arial" panose="020B0604020202020204" pitchFamily="34" charset="0"/>
                <a:cs typeface="Arial" panose="020B0604020202020204" pitchFamily="34" charset="0"/>
              </a:rPr>
              <a:t>oktató feladata </a:t>
            </a:r>
            <a:r>
              <a:rPr lang="hu-HU" altLang="hu-HU" dirty="0">
                <a:solidFill>
                  <a:srgbClr val="0070C0"/>
                </a:solidFill>
                <a:latin typeface="Arial" panose="020B0604020202020204" pitchFamily="34" charset="0"/>
                <a:cs typeface="Arial" panose="020B0604020202020204" pitchFamily="34" charset="0"/>
              </a:rPr>
              <a:t>elsősorban a felügyelet és a </a:t>
            </a:r>
            <a:r>
              <a:rPr lang="hu-HU" altLang="hu-HU" b="1" dirty="0">
                <a:solidFill>
                  <a:srgbClr val="0070C0"/>
                </a:solidFill>
                <a:latin typeface="Arial" panose="020B0604020202020204" pitchFamily="34" charset="0"/>
                <a:cs typeface="Arial" panose="020B0604020202020204" pitchFamily="34" charset="0"/>
              </a:rPr>
              <a:t>végeredmény </a:t>
            </a:r>
            <a:r>
              <a:rPr lang="hu-HU" altLang="hu-HU" b="1" dirty="0" smtClean="0">
                <a:solidFill>
                  <a:srgbClr val="0070C0"/>
                </a:solidFill>
                <a:latin typeface="Arial" panose="020B0604020202020204" pitchFamily="34" charset="0"/>
                <a:cs typeface="Arial" panose="020B0604020202020204" pitchFamily="34" charset="0"/>
              </a:rPr>
              <a:t>ellenőrzése</a:t>
            </a:r>
            <a:r>
              <a:rPr lang="hu-HU" altLang="hu-HU" b="1" dirty="0">
                <a:solidFill>
                  <a:srgbClr val="0070C0"/>
                </a:solidFill>
                <a:latin typeface="Arial" panose="020B0604020202020204" pitchFamily="34" charset="0"/>
                <a:cs typeface="Arial" panose="020B0604020202020204" pitchFamily="34" charset="0"/>
              </a:rPr>
              <a:t> </a:t>
            </a:r>
            <a:r>
              <a:rPr lang="hu-HU" altLang="hu-HU" b="1" dirty="0" smtClean="0">
                <a:solidFill>
                  <a:srgbClr val="0070C0"/>
                </a:solidFill>
                <a:latin typeface="Arial" panose="020B0604020202020204" pitchFamily="34" charset="0"/>
                <a:cs typeface="Arial" panose="020B0604020202020204" pitchFamily="34" charset="0"/>
              </a:rPr>
              <a:t>és értékelése</a:t>
            </a:r>
            <a:endParaRPr lang="hu-HU" altLang="hu-HU" b="1" dirty="0">
              <a:solidFill>
                <a:srgbClr val="0070C0"/>
              </a:solidFill>
              <a:latin typeface="Arial" panose="020B0604020202020204" pitchFamily="34" charset="0"/>
              <a:cs typeface="Arial" panose="020B0604020202020204" pitchFamily="34" charset="0"/>
            </a:endParaRPr>
          </a:p>
        </p:txBody>
      </p:sp>
      <p:sp>
        <p:nvSpPr>
          <p:cNvPr id="5" name="Szövegdoboz 4"/>
          <p:cNvSpPr txBox="1"/>
          <p:nvPr/>
        </p:nvSpPr>
        <p:spPr>
          <a:xfrm>
            <a:off x="1445342" y="4380270"/>
            <a:ext cx="8065028" cy="1200329"/>
          </a:xfrm>
          <a:prstGeom prst="rect">
            <a:avLst/>
          </a:prstGeom>
          <a:noFill/>
        </p:spPr>
        <p:txBody>
          <a:bodyPr wrap="none" rtlCol="0">
            <a:spAutoFit/>
          </a:bodyPr>
          <a:lstStyle/>
          <a:p>
            <a:r>
              <a:rPr lang="hu-HU" b="1" dirty="0" smtClean="0">
                <a:solidFill>
                  <a:srgbClr val="0070C0"/>
                </a:solidFill>
                <a:latin typeface="Arial" panose="020B0604020202020204" pitchFamily="34" charset="0"/>
                <a:cs typeface="Arial" panose="020B0604020202020204" pitchFamily="34" charset="0"/>
              </a:rPr>
              <a:t>Az alkalmazás lépcsőfokai:</a:t>
            </a:r>
          </a:p>
          <a:p>
            <a:pPr marL="285750" indent="-285750">
              <a:buFont typeface="Wingdings" panose="05000000000000000000" pitchFamily="2" charset="2"/>
              <a:buChar char="§"/>
            </a:pPr>
            <a:r>
              <a:rPr lang="hu-HU" dirty="0" smtClean="0">
                <a:solidFill>
                  <a:srgbClr val="0070C0"/>
                </a:solidFill>
                <a:latin typeface="Arial" panose="020B0604020202020204" pitchFamily="34" charset="0"/>
                <a:cs typeface="Arial" panose="020B0604020202020204" pitchFamily="34" charset="0"/>
              </a:rPr>
              <a:t>Gyakorlás</a:t>
            </a:r>
          </a:p>
          <a:p>
            <a:pPr marL="285750" indent="-285750">
              <a:buFont typeface="Wingdings" panose="05000000000000000000" pitchFamily="2" charset="2"/>
              <a:buChar char="§"/>
            </a:pPr>
            <a:r>
              <a:rPr lang="hu-HU" dirty="0" smtClean="0">
                <a:solidFill>
                  <a:srgbClr val="0070C0"/>
                </a:solidFill>
                <a:latin typeface="Arial" panose="020B0604020202020204" pitchFamily="34" charset="0"/>
                <a:cs typeface="Arial" panose="020B0604020202020204" pitchFamily="34" charset="0"/>
              </a:rPr>
              <a:t>Jártasságok készségek kialakítása (feladatmegoldások különböző szintjei)</a:t>
            </a:r>
          </a:p>
          <a:p>
            <a:pPr marL="285750" indent="-285750">
              <a:buFont typeface="Wingdings" panose="05000000000000000000" pitchFamily="2" charset="2"/>
              <a:buChar char="§"/>
            </a:pPr>
            <a:r>
              <a:rPr lang="hu-HU" dirty="0" smtClean="0">
                <a:solidFill>
                  <a:srgbClr val="0070C0"/>
                </a:solidFill>
                <a:latin typeface="Arial" panose="020B0604020202020204" pitchFamily="34" charset="0"/>
                <a:cs typeface="Arial" panose="020B0604020202020204" pitchFamily="34" charset="0"/>
              </a:rPr>
              <a:t>Alkotó, produktív munka </a:t>
            </a:r>
            <a:endParaRPr lang="hu-HU" dirty="0">
              <a:solidFill>
                <a:srgbClr val="0070C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361599503"/>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p:cNvSpPr>
            <a:spLocks noGrp="1"/>
          </p:cNvSpPr>
          <p:nvPr>
            <p:ph type="title"/>
          </p:nvPr>
        </p:nvSpPr>
        <p:spPr>
          <a:xfrm>
            <a:off x="628650" y="365126"/>
            <a:ext cx="7886700" cy="505029"/>
          </a:xfrm>
        </p:spPr>
        <p:txBody>
          <a:bodyPr>
            <a:normAutofit/>
          </a:bodyPr>
          <a:lstStyle/>
          <a:p>
            <a:pPr algn="ctr"/>
            <a:r>
              <a:rPr lang="hu-HU" sz="2800" b="1" i="1" dirty="0" smtClean="0">
                <a:solidFill>
                  <a:srgbClr val="0070C0"/>
                </a:solidFill>
                <a:latin typeface="Arial" panose="020B0604020202020204" pitchFamily="34" charset="0"/>
                <a:cs typeface="Arial" panose="020B0604020202020204" pitchFamily="34" charset="0"/>
              </a:rPr>
              <a:t>Alkalmazás</a:t>
            </a:r>
            <a:endParaRPr lang="hu-HU" sz="2800" b="1" i="1" dirty="0">
              <a:solidFill>
                <a:srgbClr val="0070C0"/>
              </a:solidFill>
              <a:latin typeface="Arial" panose="020B0604020202020204" pitchFamily="34" charset="0"/>
              <a:cs typeface="Arial" panose="020B0604020202020204" pitchFamily="34" charset="0"/>
            </a:endParaRPr>
          </a:p>
        </p:txBody>
      </p:sp>
      <p:pic>
        <p:nvPicPr>
          <p:cNvPr id="3" name="Picture 14" descr="spirálrugó"/>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90218" y="2898059"/>
            <a:ext cx="3567973" cy="1364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Text Box 11"/>
          <p:cNvSpPr txBox="1">
            <a:spLocks noChangeArrowheads="1"/>
          </p:cNvSpPr>
          <p:nvPr/>
        </p:nvSpPr>
        <p:spPr bwMode="auto">
          <a:xfrm>
            <a:off x="4203291" y="2329836"/>
            <a:ext cx="4763728" cy="31393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lvl1pPr eaLnBrk="0" hangingPunct="0">
              <a:defRPr sz="4400">
                <a:solidFill>
                  <a:schemeClr val="tx2"/>
                </a:solidFill>
                <a:latin typeface="Arial" panose="020B0604020202020204" pitchFamily="34" charset="0"/>
              </a:defRPr>
            </a:lvl1pPr>
            <a:lvl2pPr marL="742950" indent="-285750" eaLnBrk="0" hangingPunct="0">
              <a:defRPr sz="4400">
                <a:solidFill>
                  <a:schemeClr val="tx2"/>
                </a:solidFill>
                <a:latin typeface="Arial" panose="020B0604020202020204" pitchFamily="34" charset="0"/>
              </a:defRPr>
            </a:lvl2pPr>
            <a:lvl3pPr marL="1143000" indent="-228600" eaLnBrk="0" hangingPunct="0">
              <a:defRPr sz="4400">
                <a:solidFill>
                  <a:schemeClr val="tx2"/>
                </a:solidFill>
                <a:latin typeface="Arial" panose="020B0604020202020204" pitchFamily="34" charset="0"/>
              </a:defRPr>
            </a:lvl3pPr>
            <a:lvl4pPr marL="1600200" indent="-228600" eaLnBrk="0" hangingPunct="0">
              <a:defRPr sz="4400">
                <a:solidFill>
                  <a:schemeClr val="tx2"/>
                </a:solidFill>
                <a:latin typeface="Arial" panose="020B0604020202020204" pitchFamily="34" charset="0"/>
              </a:defRPr>
            </a:lvl4pPr>
            <a:lvl5pPr marL="2057400" indent="-228600" eaLnBrk="0" hangingPunct="0">
              <a:defRPr sz="4400">
                <a:solidFill>
                  <a:schemeClr val="tx2"/>
                </a:solidFill>
                <a:latin typeface="Arial" panose="020B0604020202020204" pitchFamily="34" charset="0"/>
              </a:defRPr>
            </a:lvl5pPr>
            <a:lvl6pPr marL="2514600" indent="-228600" algn="ctr" eaLnBrk="0" fontAlgn="base" hangingPunct="0">
              <a:spcBef>
                <a:spcPct val="0"/>
              </a:spcBef>
              <a:spcAft>
                <a:spcPct val="0"/>
              </a:spcAft>
              <a:defRPr sz="4400">
                <a:solidFill>
                  <a:schemeClr val="tx2"/>
                </a:solidFill>
                <a:latin typeface="Arial" panose="020B0604020202020204" pitchFamily="34" charset="0"/>
              </a:defRPr>
            </a:lvl6pPr>
            <a:lvl7pPr marL="2971800" indent="-228600" algn="ctr" eaLnBrk="0" fontAlgn="base" hangingPunct="0">
              <a:spcBef>
                <a:spcPct val="0"/>
              </a:spcBef>
              <a:spcAft>
                <a:spcPct val="0"/>
              </a:spcAft>
              <a:defRPr sz="4400">
                <a:solidFill>
                  <a:schemeClr val="tx2"/>
                </a:solidFill>
                <a:latin typeface="Arial" panose="020B0604020202020204" pitchFamily="34" charset="0"/>
              </a:defRPr>
            </a:lvl7pPr>
            <a:lvl8pPr marL="3429000" indent="-228600" algn="ctr" eaLnBrk="0" fontAlgn="base" hangingPunct="0">
              <a:spcBef>
                <a:spcPct val="0"/>
              </a:spcBef>
              <a:spcAft>
                <a:spcPct val="0"/>
              </a:spcAft>
              <a:defRPr sz="4400">
                <a:solidFill>
                  <a:schemeClr val="tx2"/>
                </a:solidFill>
                <a:latin typeface="Arial" panose="020B0604020202020204" pitchFamily="34" charset="0"/>
              </a:defRPr>
            </a:lvl8pPr>
            <a:lvl9pPr marL="3886200" indent="-228600" algn="ctr" eaLnBrk="0" fontAlgn="base" hangingPunct="0">
              <a:spcBef>
                <a:spcPct val="0"/>
              </a:spcBef>
              <a:spcAft>
                <a:spcPct val="0"/>
              </a:spcAft>
              <a:defRPr sz="4400">
                <a:solidFill>
                  <a:schemeClr val="tx2"/>
                </a:solidFill>
                <a:latin typeface="Arial" panose="020B0604020202020204" pitchFamily="34" charset="0"/>
              </a:defRPr>
            </a:lvl9pPr>
          </a:lstStyle>
          <a:p>
            <a:pPr eaLnBrk="1" hangingPunct="1"/>
            <a:endParaRPr lang="hu-HU" altLang="hu-HU" sz="1800" b="1" dirty="0"/>
          </a:p>
          <a:p>
            <a:pPr eaLnBrk="1" hangingPunct="1">
              <a:buFont typeface="Wingdings" panose="05000000000000000000" pitchFamily="2" charset="2"/>
              <a:buChar char="Ø"/>
            </a:pPr>
            <a:r>
              <a:rPr lang="hu-HU" altLang="hu-HU" sz="1800" b="1" dirty="0"/>
              <a:t> </a:t>
            </a:r>
            <a:r>
              <a:rPr lang="hu-HU" altLang="hu-HU" sz="1800" dirty="0">
                <a:solidFill>
                  <a:srgbClr val="0070C0"/>
                </a:solidFill>
              </a:rPr>
              <a:t>ha egy szakmai problémával (</a:t>
            </a:r>
            <a:r>
              <a:rPr lang="hu-HU" altLang="hu-HU" sz="1800" b="1" dirty="0">
                <a:solidFill>
                  <a:srgbClr val="0070C0"/>
                </a:solidFill>
              </a:rPr>
              <a:t>spirálrugó rögzítő füle letört) </a:t>
            </a:r>
            <a:r>
              <a:rPr lang="hu-HU" altLang="hu-HU" sz="1800" dirty="0">
                <a:solidFill>
                  <a:srgbClr val="0070C0"/>
                </a:solidFill>
              </a:rPr>
              <a:t>találkoznak, akkor azt a tanult ismereteik segítségével (lágyítás módja, edzés módja, stb.) </a:t>
            </a:r>
            <a:r>
              <a:rPr lang="hu-HU" altLang="hu-HU" sz="1800" b="1" dirty="0">
                <a:solidFill>
                  <a:srgbClr val="0070C0"/>
                </a:solidFill>
              </a:rPr>
              <a:t>önállóan</a:t>
            </a:r>
            <a:r>
              <a:rPr lang="hu-HU" altLang="hu-HU" sz="1800" dirty="0">
                <a:solidFill>
                  <a:srgbClr val="0070C0"/>
                </a:solidFill>
              </a:rPr>
              <a:t> is képesek legyenek </a:t>
            </a:r>
            <a:r>
              <a:rPr lang="hu-HU" altLang="hu-HU" sz="1800" b="1" dirty="0">
                <a:solidFill>
                  <a:srgbClr val="0070C0"/>
                </a:solidFill>
              </a:rPr>
              <a:t>megoldan</a:t>
            </a:r>
            <a:r>
              <a:rPr lang="hu-HU" altLang="hu-HU" sz="1800" dirty="0">
                <a:solidFill>
                  <a:srgbClr val="0070C0"/>
                </a:solidFill>
              </a:rPr>
              <a:t>i</a:t>
            </a:r>
            <a:r>
              <a:rPr lang="hu-HU" altLang="hu-HU" sz="1800" dirty="0" smtClean="0">
                <a:solidFill>
                  <a:srgbClr val="0070C0"/>
                </a:solidFill>
              </a:rPr>
              <a:t>;</a:t>
            </a:r>
            <a:endParaRPr lang="hu-HU" altLang="hu-HU" sz="1800" dirty="0">
              <a:solidFill>
                <a:srgbClr val="0070C0"/>
              </a:solidFill>
            </a:endParaRPr>
          </a:p>
          <a:p>
            <a:pPr eaLnBrk="1" hangingPunct="1">
              <a:buFont typeface="Wingdings" panose="05000000000000000000" pitchFamily="2" charset="2"/>
              <a:buChar char="Ø"/>
            </a:pPr>
            <a:endParaRPr lang="hu-HU" altLang="hu-HU" sz="1800" dirty="0">
              <a:solidFill>
                <a:srgbClr val="0070C0"/>
              </a:solidFill>
            </a:endParaRPr>
          </a:p>
          <a:p>
            <a:pPr eaLnBrk="1" hangingPunct="1">
              <a:buFont typeface="Wingdings" panose="05000000000000000000" pitchFamily="2" charset="2"/>
              <a:buChar char="Ø"/>
            </a:pPr>
            <a:r>
              <a:rPr lang="hu-HU" altLang="hu-HU" sz="1800" dirty="0">
                <a:solidFill>
                  <a:srgbClr val="0070C0"/>
                </a:solidFill>
              </a:rPr>
              <a:t> </a:t>
            </a:r>
            <a:r>
              <a:rPr lang="hu-HU" altLang="hu-HU" sz="1800" b="1" dirty="0">
                <a:solidFill>
                  <a:srgbClr val="0070C0"/>
                </a:solidFill>
              </a:rPr>
              <a:t>lágyítás =&gt; hajlítás =&gt; edzés</a:t>
            </a:r>
            <a:r>
              <a:rPr lang="hu-HU" altLang="hu-HU" sz="1800" dirty="0">
                <a:solidFill>
                  <a:srgbClr val="0070C0"/>
                </a:solidFill>
              </a:rPr>
              <a:t>.</a:t>
            </a:r>
          </a:p>
          <a:p>
            <a:pPr eaLnBrk="1" hangingPunct="1">
              <a:buFont typeface="Wingdings" panose="05000000000000000000" pitchFamily="2" charset="2"/>
              <a:buChar char="Ø"/>
            </a:pPr>
            <a:endParaRPr lang="hu-HU" altLang="hu-HU" sz="1800" dirty="0"/>
          </a:p>
          <a:p>
            <a:pPr eaLnBrk="1" hangingPunct="1">
              <a:buFont typeface="Wingdings" panose="05000000000000000000" pitchFamily="2" charset="2"/>
              <a:buNone/>
            </a:pPr>
            <a:r>
              <a:rPr lang="hu-HU" altLang="hu-HU" sz="1800" dirty="0">
                <a:solidFill>
                  <a:schemeClr val="bg1"/>
                </a:solidFill>
              </a:rPr>
              <a:t>Miért alkalmazásról és nem </a:t>
            </a:r>
            <a:r>
              <a:rPr lang="hu-HU" altLang="hu-HU" sz="1800" b="1" dirty="0">
                <a:solidFill>
                  <a:schemeClr val="bg1"/>
                </a:solidFill>
              </a:rPr>
              <a:t>gyakorlásról beszélhetünk?</a:t>
            </a:r>
          </a:p>
        </p:txBody>
      </p:sp>
      <p:sp>
        <p:nvSpPr>
          <p:cNvPr id="5" name="Téglalap 4"/>
          <p:cNvSpPr/>
          <p:nvPr/>
        </p:nvSpPr>
        <p:spPr>
          <a:xfrm>
            <a:off x="324464" y="1103275"/>
            <a:ext cx="8347587" cy="646331"/>
          </a:xfrm>
          <a:prstGeom prst="rect">
            <a:avLst/>
          </a:prstGeom>
        </p:spPr>
        <p:txBody>
          <a:bodyPr wrap="square">
            <a:spAutoFit/>
          </a:bodyPr>
          <a:lstStyle/>
          <a:p>
            <a:r>
              <a:rPr lang="hu-HU" altLang="hu-HU" dirty="0">
                <a:solidFill>
                  <a:srgbClr val="0070C0"/>
                </a:solidFill>
                <a:latin typeface="Arial" panose="020B0604020202020204" pitchFamily="34" charset="0"/>
                <a:cs typeface="Arial" panose="020B0604020202020204" pitchFamily="34" charset="0"/>
              </a:rPr>
              <a:t>A </a:t>
            </a:r>
            <a:r>
              <a:rPr lang="hu-HU" altLang="hu-HU" b="1" dirty="0">
                <a:solidFill>
                  <a:srgbClr val="C00000"/>
                </a:solidFill>
                <a:latin typeface="Arial" panose="020B0604020202020204" pitchFamily="34" charset="0"/>
                <a:cs typeface="Arial" panose="020B0604020202020204" pitchFamily="34" charset="0"/>
              </a:rPr>
              <a:t>szakmai felkészítés célja</a:t>
            </a:r>
            <a:r>
              <a:rPr lang="hu-HU" altLang="hu-HU" dirty="0">
                <a:solidFill>
                  <a:srgbClr val="0070C0"/>
                </a:solidFill>
                <a:latin typeface="Arial" panose="020B0604020202020204" pitchFamily="34" charset="0"/>
                <a:cs typeface="Arial" panose="020B0604020202020204" pitchFamily="34" charset="0"/>
              </a:rPr>
              <a:t>, hogy a diákok </a:t>
            </a:r>
            <a:r>
              <a:rPr lang="hu-HU" altLang="hu-HU" b="1" dirty="0">
                <a:solidFill>
                  <a:srgbClr val="C00000"/>
                </a:solidFill>
                <a:latin typeface="Arial" panose="020B0604020202020204" pitchFamily="34" charset="0"/>
                <a:cs typeface="Arial" panose="020B0604020202020204" pitchFamily="34" charset="0"/>
              </a:rPr>
              <a:t>önállóan is képesek legyenek </a:t>
            </a:r>
            <a:r>
              <a:rPr lang="hu-HU" altLang="hu-HU" dirty="0">
                <a:solidFill>
                  <a:srgbClr val="0070C0"/>
                </a:solidFill>
                <a:latin typeface="Arial" panose="020B0604020202020204" pitchFamily="34" charset="0"/>
                <a:cs typeface="Arial" panose="020B0604020202020204" pitchFamily="34" charset="0"/>
              </a:rPr>
              <a:t>a tanult ismereteket </a:t>
            </a:r>
            <a:r>
              <a:rPr lang="hu-HU" altLang="hu-HU" b="1" i="1" dirty="0">
                <a:solidFill>
                  <a:srgbClr val="C00000"/>
                </a:solidFill>
                <a:latin typeface="Arial" panose="020B0604020202020204" pitchFamily="34" charset="0"/>
                <a:cs typeface="Arial" panose="020B0604020202020204" pitchFamily="34" charset="0"/>
              </a:rPr>
              <a:t>gyakorlati</a:t>
            </a:r>
            <a:r>
              <a:rPr lang="hu-HU" altLang="hu-HU" b="1" dirty="0">
                <a:solidFill>
                  <a:srgbClr val="C00000"/>
                </a:solidFill>
                <a:latin typeface="Arial" panose="020B0604020202020204" pitchFamily="34" charset="0"/>
                <a:cs typeface="Arial" panose="020B0604020202020204" pitchFamily="34" charset="0"/>
              </a:rPr>
              <a:t> feladatok</a:t>
            </a:r>
            <a:r>
              <a:rPr lang="hu-HU" altLang="hu-HU" dirty="0">
                <a:solidFill>
                  <a:srgbClr val="C00000"/>
                </a:solidFill>
                <a:latin typeface="Arial" panose="020B0604020202020204" pitchFamily="34" charset="0"/>
                <a:cs typeface="Arial" panose="020B0604020202020204" pitchFamily="34" charset="0"/>
              </a:rPr>
              <a:t>, </a:t>
            </a:r>
            <a:r>
              <a:rPr lang="hu-HU" altLang="hu-HU" b="1" i="1" dirty="0">
                <a:solidFill>
                  <a:srgbClr val="C00000"/>
                </a:solidFill>
                <a:latin typeface="Arial" panose="020B0604020202020204" pitchFamily="34" charset="0"/>
                <a:cs typeface="Arial" panose="020B0604020202020204" pitchFamily="34" charset="0"/>
              </a:rPr>
              <a:t>problémák megoldására</a:t>
            </a:r>
            <a:r>
              <a:rPr lang="hu-HU" altLang="hu-HU" b="1" dirty="0">
                <a:solidFill>
                  <a:srgbClr val="C00000"/>
                </a:solidFill>
                <a:latin typeface="Arial" panose="020B0604020202020204" pitchFamily="34" charset="0"/>
                <a:cs typeface="Arial" panose="020B0604020202020204" pitchFamily="34" charset="0"/>
              </a:rPr>
              <a:t> </a:t>
            </a:r>
            <a:r>
              <a:rPr lang="hu-HU" altLang="hu-HU" dirty="0">
                <a:solidFill>
                  <a:srgbClr val="0070C0"/>
                </a:solidFill>
                <a:latin typeface="Arial" panose="020B0604020202020204" pitchFamily="34" charset="0"/>
                <a:cs typeface="Arial" panose="020B0604020202020204" pitchFamily="34" charset="0"/>
              </a:rPr>
              <a:t>felhasználni: </a:t>
            </a:r>
          </a:p>
        </p:txBody>
      </p:sp>
    </p:spTree>
    <p:extLst>
      <p:ext uri="{BB962C8B-B14F-4D97-AF65-F5344CB8AC3E}">
        <p14:creationId xmlns:p14="http://schemas.microsoft.com/office/powerpoint/2010/main" val="2578937952"/>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p:cNvSpPr>
            <a:spLocks noGrp="1"/>
          </p:cNvSpPr>
          <p:nvPr>
            <p:ph type="title"/>
          </p:nvPr>
        </p:nvSpPr>
        <p:spPr>
          <a:xfrm>
            <a:off x="628650" y="365126"/>
            <a:ext cx="7886700" cy="652513"/>
          </a:xfrm>
        </p:spPr>
        <p:txBody>
          <a:bodyPr>
            <a:normAutofit/>
          </a:bodyPr>
          <a:lstStyle/>
          <a:p>
            <a:pPr algn="ctr"/>
            <a:r>
              <a:rPr lang="hu-HU" altLang="hu-HU" sz="2800" b="1" i="1" dirty="0" smtClean="0">
                <a:solidFill>
                  <a:srgbClr val="0070C0"/>
                </a:solidFill>
                <a:latin typeface="Arial" panose="020B0604020202020204" pitchFamily="34" charset="0"/>
                <a:cs typeface="Arial" panose="020B0604020202020204" pitchFamily="34" charset="0"/>
              </a:rPr>
              <a:t>Ellenőrzés-értékelés</a:t>
            </a:r>
            <a:endParaRPr lang="hu-HU" sz="2800" i="1" dirty="0">
              <a:solidFill>
                <a:srgbClr val="0070C0"/>
              </a:solidFill>
              <a:latin typeface="Arial" panose="020B0604020202020204" pitchFamily="34" charset="0"/>
              <a:cs typeface="Arial" panose="020B0604020202020204" pitchFamily="34" charset="0"/>
            </a:endParaRPr>
          </a:p>
        </p:txBody>
      </p:sp>
      <p:sp>
        <p:nvSpPr>
          <p:cNvPr id="3" name="Text Box 10"/>
          <p:cNvSpPr txBox="1">
            <a:spLocks noChangeArrowheads="1"/>
          </p:cNvSpPr>
          <p:nvPr/>
        </p:nvSpPr>
        <p:spPr bwMode="auto">
          <a:xfrm>
            <a:off x="519676" y="1097833"/>
            <a:ext cx="8137525" cy="45243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eaLnBrk="0" hangingPunct="0">
              <a:defRPr sz="4400">
                <a:solidFill>
                  <a:schemeClr val="tx2"/>
                </a:solidFill>
                <a:latin typeface="Arial" panose="020B0604020202020204" pitchFamily="34" charset="0"/>
              </a:defRPr>
            </a:lvl1pPr>
            <a:lvl2pPr marL="742950" indent="-285750" eaLnBrk="0" hangingPunct="0">
              <a:defRPr sz="4400">
                <a:solidFill>
                  <a:schemeClr val="tx2"/>
                </a:solidFill>
                <a:latin typeface="Arial" panose="020B0604020202020204" pitchFamily="34" charset="0"/>
              </a:defRPr>
            </a:lvl2pPr>
            <a:lvl3pPr marL="1143000" indent="-228600" eaLnBrk="0" hangingPunct="0">
              <a:defRPr sz="4400">
                <a:solidFill>
                  <a:schemeClr val="tx2"/>
                </a:solidFill>
                <a:latin typeface="Arial" panose="020B0604020202020204" pitchFamily="34" charset="0"/>
              </a:defRPr>
            </a:lvl3pPr>
            <a:lvl4pPr marL="1600200" indent="-228600" eaLnBrk="0" hangingPunct="0">
              <a:defRPr sz="4400">
                <a:solidFill>
                  <a:schemeClr val="tx2"/>
                </a:solidFill>
                <a:latin typeface="Arial" panose="020B0604020202020204" pitchFamily="34" charset="0"/>
              </a:defRPr>
            </a:lvl4pPr>
            <a:lvl5pPr marL="2057400" indent="-228600" eaLnBrk="0" hangingPunct="0">
              <a:defRPr sz="4400">
                <a:solidFill>
                  <a:schemeClr val="tx2"/>
                </a:solidFill>
                <a:latin typeface="Arial" panose="020B0604020202020204" pitchFamily="34" charset="0"/>
              </a:defRPr>
            </a:lvl5pPr>
            <a:lvl6pPr marL="2514600" indent="-228600" algn="ctr" eaLnBrk="0" fontAlgn="base" hangingPunct="0">
              <a:spcBef>
                <a:spcPct val="0"/>
              </a:spcBef>
              <a:spcAft>
                <a:spcPct val="0"/>
              </a:spcAft>
              <a:defRPr sz="4400">
                <a:solidFill>
                  <a:schemeClr val="tx2"/>
                </a:solidFill>
                <a:latin typeface="Arial" panose="020B0604020202020204" pitchFamily="34" charset="0"/>
              </a:defRPr>
            </a:lvl6pPr>
            <a:lvl7pPr marL="2971800" indent="-228600" algn="ctr" eaLnBrk="0" fontAlgn="base" hangingPunct="0">
              <a:spcBef>
                <a:spcPct val="0"/>
              </a:spcBef>
              <a:spcAft>
                <a:spcPct val="0"/>
              </a:spcAft>
              <a:defRPr sz="4400">
                <a:solidFill>
                  <a:schemeClr val="tx2"/>
                </a:solidFill>
                <a:latin typeface="Arial" panose="020B0604020202020204" pitchFamily="34" charset="0"/>
              </a:defRPr>
            </a:lvl7pPr>
            <a:lvl8pPr marL="3429000" indent="-228600" algn="ctr" eaLnBrk="0" fontAlgn="base" hangingPunct="0">
              <a:spcBef>
                <a:spcPct val="0"/>
              </a:spcBef>
              <a:spcAft>
                <a:spcPct val="0"/>
              </a:spcAft>
              <a:defRPr sz="4400">
                <a:solidFill>
                  <a:schemeClr val="tx2"/>
                </a:solidFill>
                <a:latin typeface="Arial" panose="020B0604020202020204" pitchFamily="34" charset="0"/>
              </a:defRPr>
            </a:lvl8pPr>
            <a:lvl9pPr marL="3886200" indent="-228600" algn="ctr" eaLnBrk="0" fontAlgn="base" hangingPunct="0">
              <a:spcBef>
                <a:spcPct val="0"/>
              </a:spcBef>
              <a:spcAft>
                <a:spcPct val="0"/>
              </a:spcAft>
              <a:defRPr sz="4400">
                <a:solidFill>
                  <a:schemeClr val="tx2"/>
                </a:solidFill>
                <a:latin typeface="Arial" panose="020B0604020202020204" pitchFamily="34" charset="0"/>
              </a:defRPr>
            </a:lvl9pPr>
          </a:lstStyle>
          <a:p>
            <a:pPr algn="l" eaLnBrk="1" hangingPunct="1"/>
            <a:endParaRPr lang="hu-HU" altLang="hu-HU" sz="1200" b="1" dirty="0">
              <a:solidFill>
                <a:srgbClr val="FF3300"/>
              </a:solidFill>
            </a:endParaRPr>
          </a:p>
          <a:p>
            <a:pPr algn="l" eaLnBrk="1" hangingPunct="1"/>
            <a:r>
              <a:rPr lang="hu-HU" altLang="hu-HU" sz="2000" dirty="0">
                <a:solidFill>
                  <a:srgbClr val="0070C0"/>
                </a:solidFill>
              </a:rPr>
              <a:t>Egyetlen tevékenység sem nélkülözheti a </a:t>
            </a:r>
            <a:r>
              <a:rPr lang="hu-HU" altLang="hu-HU" sz="2000" b="1" dirty="0">
                <a:solidFill>
                  <a:srgbClr val="0070C0"/>
                </a:solidFill>
              </a:rPr>
              <a:t>hatékonyság, pontosság, megbízhatóság</a:t>
            </a:r>
            <a:r>
              <a:rPr lang="hu-HU" altLang="hu-HU" sz="2000" dirty="0">
                <a:solidFill>
                  <a:srgbClr val="0070C0"/>
                </a:solidFill>
              </a:rPr>
              <a:t> állandó elemzését. </a:t>
            </a:r>
            <a:r>
              <a:rPr lang="hu-HU" altLang="hu-HU" sz="2000" dirty="0" smtClean="0">
                <a:solidFill>
                  <a:srgbClr val="0070C0"/>
                </a:solidFill>
              </a:rPr>
              <a:t>(ellenőrzést és értékelést)</a:t>
            </a:r>
            <a:endParaRPr lang="hu-HU" altLang="hu-HU" sz="2000" dirty="0">
              <a:solidFill>
                <a:srgbClr val="0070C0"/>
              </a:solidFill>
            </a:endParaRPr>
          </a:p>
          <a:p>
            <a:pPr algn="l" eaLnBrk="1" hangingPunct="1"/>
            <a:endParaRPr lang="hu-HU" altLang="hu-HU" sz="1200" dirty="0">
              <a:solidFill>
                <a:srgbClr val="0070C0"/>
              </a:solidFill>
            </a:endParaRPr>
          </a:p>
          <a:p>
            <a:pPr algn="l" eaLnBrk="1" hangingPunct="1"/>
            <a:r>
              <a:rPr lang="hu-HU" altLang="hu-HU" sz="2000" dirty="0">
                <a:solidFill>
                  <a:srgbClr val="0070C0"/>
                </a:solidFill>
              </a:rPr>
              <a:t>Az oktatási-képzési folyamatot az ellenőrzés és értékelés eszközeinek a segítségével vizsgálhatjuk. </a:t>
            </a:r>
          </a:p>
          <a:p>
            <a:pPr algn="l" eaLnBrk="1" hangingPunct="1"/>
            <a:endParaRPr lang="hu-HU" altLang="hu-HU" sz="1200" dirty="0">
              <a:solidFill>
                <a:srgbClr val="0070C0"/>
              </a:solidFill>
            </a:endParaRPr>
          </a:p>
          <a:p>
            <a:pPr algn="l" eaLnBrk="1" hangingPunct="1"/>
            <a:r>
              <a:rPr lang="hu-HU" altLang="hu-HU" sz="2000" b="1" dirty="0">
                <a:solidFill>
                  <a:srgbClr val="0070C0"/>
                </a:solidFill>
              </a:rPr>
              <a:t>Az ellenőrzés – értékelés célja</a:t>
            </a:r>
            <a:r>
              <a:rPr lang="hu-HU" altLang="hu-HU" sz="2000" b="1" dirty="0" smtClean="0">
                <a:solidFill>
                  <a:srgbClr val="0070C0"/>
                </a:solidFill>
              </a:rPr>
              <a:t>:</a:t>
            </a:r>
          </a:p>
          <a:p>
            <a:pPr algn="l" eaLnBrk="1" hangingPunct="1"/>
            <a:endParaRPr lang="hu-HU" altLang="hu-HU" sz="2000" b="1" dirty="0">
              <a:solidFill>
                <a:srgbClr val="0070C0"/>
              </a:solidFill>
            </a:endParaRPr>
          </a:p>
          <a:p>
            <a:pPr algn="l" eaLnBrk="1" hangingPunct="1">
              <a:buFont typeface="Wingdings" panose="05000000000000000000" pitchFamily="2" charset="2"/>
              <a:buChar char="Ø"/>
            </a:pPr>
            <a:r>
              <a:rPr lang="hu-HU" altLang="hu-HU" sz="2000" dirty="0">
                <a:solidFill>
                  <a:srgbClr val="0070C0"/>
                </a:solidFill>
              </a:rPr>
              <a:t> információ gyűjtése a tanulóról (ellenőrzés);</a:t>
            </a:r>
          </a:p>
          <a:p>
            <a:pPr algn="l" eaLnBrk="1" hangingPunct="1">
              <a:buFont typeface="Wingdings" panose="05000000000000000000" pitchFamily="2" charset="2"/>
              <a:buChar char="Ø"/>
            </a:pPr>
            <a:r>
              <a:rPr lang="hu-HU" altLang="hu-HU" sz="2000" dirty="0">
                <a:solidFill>
                  <a:srgbClr val="0070C0"/>
                </a:solidFill>
              </a:rPr>
              <a:t> a tanulói teljesítmény összevetése a követelményekkel (értékelés);</a:t>
            </a:r>
          </a:p>
          <a:p>
            <a:pPr algn="l" eaLnBrk="1" hangingPunct="1">
              <a:buFont typeface="Wingdings" panose="05000000000000000000" pitchFamily="2" charset="2"/>
              <a:buChar char="Ø"/>
            </a:pPr>
            <a:r>
              <a:rPr lang="hu-HU" altLang="hu-HU" sz="2000" dirty="0">
                <a:solidFill>
                  <a:srgbClr val="0070C0"/>
                </a:solidFill>
              </a:rPr>
              <a:t> az értékelés számszerűsítése (például osztályozás).</a:t>
            </a:r>
          </a:p>
          <a:p>
            <a:pPr algn="l" eaLnBrk="1" hangingPunct="1"/>
            <a:endParaRPr lang="hu-HU" altLang="hu-HU" sz="1200" dirty="0">
              <a:solidFill>
                <a:srgbClr val="0070C0"/>
              </a:solidFill>
            </a:endParaRPr>
          </a:p>
          <a:p>
            <a:pPr algn="l" eaLnBrk="1" hangingPunct="1"/>
            <a:r>
              <a:rPr lang="hu-HU" altLang="hu-HU" sz="2000" dirty="0">
                <a:solidFill>
                  <a:srgbClr val="0070C0"/>
                </a:solidFill>
              </a:rPr>
              <a:t>Az ellenőrzés-értékelés a jelenlét ellenőrzésétől a szakmunkásvizsgáig terjedő tevékenységek rendszerét jelenti.</a:t>
            </a:r>
          </a:p>
          <a:p>
            <a:pPr algn="l" eaLnBrk="1" hangingPunct="1"/>
            <a:endParaRPr lang="hu-HU" altLang="hu-HU" sz="2000" u="sng" dirty="0">
              <a:solidFill>
                <a:srgbClr val="0070C0"/>
              </a:solidFill>
            </a:endParaRPr>
          </a:p>
        </p:txBody>
      </p:sp>
    </p:spTree>
    <p:extLst>
      <p:ext uri="{BB962C8B-B14F-4D97-AF65-F5344CB8AC3E}">
        <p14:creationId xmlns:p14="http://schemas.microsoft.com/office/powerpoint/2010/main" val="3567428031"/>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p:cNvSpPr>
            <a:spLocks noGrp="1"/>
          </p:cNvSpPr>
          <p:nvPr>
            <p:ph type="title"/>
          </p:nvPr>
        </p:nvSpPr>
        <p:spPr>
          <a:xfrm>
            <a:off x="628650" y="365126"/>
            <a:ext cx="7886700" cy="829493"/>
          </a:xfrm>
        </p:spPr>
        <p:txBody>
          <a:bodyPr>
            <a:normAutofit fontScale="90000"/>
          </a:bodyPr>
          <a:lstStyle/>
          <a:p>
            <a:pPr algn="ctr"/>
            <a:r>
              <a:rPr lang="hu-HU" altLang="hu-HU" sz="3100" b="1" i="1" dirty="0">
                <a:solidFill>
                  <a:srgbClr val="0070C0"/>
                </a:solidFill>
                <a:latin typeface="Arial" panose="020B0604020202020204" pitchFamily="34" charset="0"/>
                <a:cs typeface="Arial" panose="020B0604020202020204" pitchFamily="34" charset="0"/>
              </a:rPr>
              <a:t>Az ellenőrzés-értékelés módszerének alapkérdései: </a:t>
            </a:r>
            <a:endParaRPr lang="hu-HU" dirty="0">
              <a:latin typeface="Arial" panose="020B0604020202020204" pitchFamily="34" charset="0"/>
              <a:cs typeface="Arial" panose="020B0604020202020204" pitchFamily="34" charset="0"/>
            </a:endParaRPr>
          </a:p>
        </p:txBody>
      </p:sp>
      <p:sp>
        <p:nvSpPr>
          <p:cNvPr id="3" name="Text Box 10"/>
          <p:cNvSpPr txBox="1">
            <a:spLocks noChangeArrowheads="1"/>
          </p:cNvSpPr>
          <p:nvPr/>
        </p:nvSpPr>
        <p:spPr bwMode="auto">
          <a:xfrm>
            <a:off x="519676" y="1272495"/>
            <a:ext cx="8137525" cy="47705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eaLnBrk="0" hangingPunct="0">
              <a:defRPr sz="4400">
                <a:solidFill>
                  <a:schemeClr val="tx2"/>
                </a:solidFill>
                <a:latin typeface="Arial" panose="020B0604020202020204" pitchFamily="34" charset="0"/>
              </a:defRPr>
            </a:lvl1pPr>
            <a:lvl2pPr marL="742950" indent="-285750" eaLnBrk="0" hangingPunct="0">
              <a:defRPr sz="4400">
                <a:solidFill>
                  <a:schemeClr val="tx2"/>
                </a:solidFill>
                <a:latin typeface="Arial" panose="020B0604020202020204" pitchFamily="34" charset="0"/>
              </a:defRPr>
            </a:lvl2pPr>
            <a:lvl3pPr marL="1143000" indent="-228600" eaLnBrk="0" hangingPunct="0">
              <a:defRPr sz="4400">
                <a:solidFill>
                  <a:schemeClr val="tx2"/>
                </a:solidFill>
                <a:latin typeface="Arial" panose="020B0604020202020204" pitchFamily="34" charset="0"/>
              </a:defRPr>
            </a:lvl3pPr>
            <a:lvl4pPr marL="1600200" indent="-228600" eaLnBrk="0" hangingPunct="0">
              <a:defRPr sz="4400">
                <a:solidFill>
                  <a:schemeClr val="tx2"/>
                </a:solidFill>
                <a:latin typeface="Arial" panose="020B0604020202020204" pitchFamily="34" charset="0"/>
              </a:defRPr>
            </a:lvl4pPr>
            <a:lvl5pPr marL="2057400" indent="-228600" eaLnBrk="0" hangingPunct="0">
              <a:defRPr sz="4400">
                <a:solidFill>
                  <a:schemeClr val="tx2"/>
                </a:solidFill>
                <a:latin typeface="Arial" panose="020B0604020202020204" pitchFamily="34" charset="0"/>
              </a:defRPr>
            </a:lvl5pPr>
            <a:lvl6pPr marL="2514600" indent="-228600" algn="ctr" eaLnBrk="0" fontAlgn="base" hangingPunct="0">
              <a:spcBef>
                <a:spcPct val="0"/>
              </a:spcBef>
              <a:spcAft>
                <a:spcPct val="0"/>
              </a:spcAft>
              <a:defRPr sz="4400">
                <a:solidFill>
                  <a:schemeClr val="tx2"/>
                </a:solidFill>
                <a:latin typeface="Arial" panose="020B0604020202020204" pitchFamily="34" charset="0"/>
              </a:defRPr>
            </a:lvl6pPr>
            <a:lvl7pPr marL="2971800" indent="-228600" algn="ctr" eaLnBrk="0" fontAlgn="base" hangingPunct="0">
              <a:spcBef>
                <a:spcPct val="0"/>
              </a:spcBef>
              <a:spcAft>
                <a:spcPct val="0"/>
              </a:spcAft>
              <a:defRPr sz="4400">
                <a:solidFill>
                  <a:schemeClr val="tx2"/>
                </a:solidFill>
                <a:latin typeface="Arial" panose="020B0604020202020204" pitchFamily="34" charset="0"/>
              </a:defRPr>
            </a:lvl7pPr>
            <a:lvl8pPr marL="3429000" indent="-228600" algn="ctr" eaLnBrk="0" fontAlgn="base" hangingPunct="0">
              <a:spcBef>
                <a:spcPct val="0"/>
              </a:spcBef>
              <a:spcAft>
                <a:spcPct val="0"/>
              </a:spcAft>
              <a:defRPr sz="4400">
                <a:solidFill>
                  <a:schemeClr val="tx2"/>
                </a:solidFill>
                <a:latin typeface="Arial" panose="020B0604020202020204" pitchFamily="34" charset="0"/>
              </a:defRPr>
            </a:lvl8pPr>
            <a:lvl9pPr marL="3886200" indent="-228600" algn="ctr" eaLnBrk="0" fontAlgn="base" hangingPunct="0">
              <a:spcBef>
                <a:spcPct val="0"/>
              </a:spcBef>
              <a:spcAft>
                <a:spcPct val="0"/>
              </a:spcAft>
              <a:defRPr sz="4400">
                <a:solidFill>
                  <a:schemeClr val="tx2"/>
                </a:solidFill>
                <a:latin typeface="Arial" panose="020B0604020202020204" pitchFamily="34" charset="0"/>
              </a:defRPr>
            </a:lvl9pPr>
          </a:lstStyle>
          <a:p>
            <a:pPr algn="l" eaLnBrk="1" hangingPunct="1"/>
            <a:r>
              <a:rPr lang="hu-HU" altLang="hu-HU" sz="2000" b="1" dirty="0" smtClean="0">
                <a:solidFill>
                  <a:srgbClr val="0070C0"/>
                </a:solidFill>
              </a:rPr>
              <a:t>Fontos kérdések:</a:t>
            </a:r>
          </a:p>
          <a:p>
            <a:pPr algn="l" eaLnBrk="1" hangingPunct="1"/>
            <a:endParaRPr lang="hu-HU" altLang="hu-HU" sz="2000" b="1" dirty="0" smtClean="0">
              <a:solidFill>
                <a:srgbClr val="0070C0"/>
              </a:solidFill>
            </a:endParaRPr>
          </a:p>
          <a:p>
            <a:pPr marL="342900" indent="-342900" algn="l" eaLnBrk="1" hangingPunct="1">
              <a:buFont typeface="Wingdings" panose="05000000000000000000" pitchFamily="2" charset="2"/>
              <a:buChar char="Ø"/>
            </a:pPr>
            <a:r>
              <a:rPr lang="hu-HU" altLang="hu-HU" sz="2000" b="1" dirty="0" smtClean="0">
                <a:solidFill>
                  <a:srgbClr val="0070C0"/>
                </a:solidFill>
              </a:rPr>
              <a:t>Vajon </a:t>
            </a:r>
            <a:r>
              <a:rPr lang="hu-HU" altLang="hu-HU" sz="2000" b="1" dirty="0">
                <a:solidFill>
                  <a:srgbClr val="0070C0"/>
                </a:solidFill>
              </a:rPr>
              <a:t>a tanulói tevékenység milyen jellemzőit kell vizsgálni</a:t>
            </a:r>
            <a:r>
              <a:rPr lang="hu-HU" altLang="hu-HU" sz="2000" b="1" dirty="0" smtClean="0">
                <a:solidFill>
                  <a:srgbClr val="0070C0"/>
                </a:solidFill>
              </a:rPr>
              <a:t>?</a:t>
            </a:r>
          </a:p>
          <a:p>
            <a:pPr algn="l" eaLnBrk="1" hangingPunct="1"/>
            <a:endParaRPr lang="hu-HU" altLang="hu-HU" sz="2000" b="1" dirty="0">
              <a:solidFill>
                <a:srgbClr val="0070C0"/>
              </a:solidFill>
            </a:endParaRPr>
          </a:p>
          <a:p>
            <a:pPr algn="l" eaLnBrk="1" hangingPunct="1">
              <a:buFont typeface="Wingdings" panose="05000000000000000000" pitchFamily="2" charset="2"/>
              <a:buChar char="Ø"/>
            </a:pPr>
            <a:r>
              <a:rPr lang="hu-HU" altLang="hu-HU" sz="2000" b="1" dirty="0">
                <a:solidFill>
                  <a:srgbClr val="0070C0"/>
                </a:solidFill>
              </a:rPr>
              <a:t> </a:t>
            </a:r>
            <a:r>
              <a:rPr lang="hu-HU" altLang="hu-HU" sz="2000" b="1" dirty="0" smtClean="0">
                <a:solidFill>
                  <a:srgbClr val="0070C0"/>
                </a:solidFill>
              </a:rPr>
              <a:t> A </a:t>
            </a:r>
            <a:r>
              <a:rPr lang="hu-HU" altLang="hu-HU" sz="2000" b="1" dirty="0">
                <a:solidFill>
                  <a:srgbClr val="0070C0"/>
                </a:solidFill>
              </a:rPr>
              <a:t>kijelölt terület milyen módszerekkel elemezhető?</a:t>
            </a:r>
          </a:p>
          <a:p>
            <a:pPr algn="l" eaLnBrk="1" hangingPunct="1"/>
            <a:endParaRPr lang="hu-HU" altLang="hu-HU" sz="1200" b="1" dirty="0"/>
          </a:p>
          <a:p>
            <a:pPr algn="l" eaLnBrk="1" hangingPunct="1"/>
            <a:r>
              <a:rPr lang="hu-HU" altLang="hu-HU" sz="2000" b="1" dirty="0">
                <a:solidFill>
                  <a:srgbClr val="0070C0"/>
                </a:solidFill>
              </a:rPr>
              <a:t>Az ellenőrzés történhet: </a:t>
            </a:r>
          </a:p>
          <a:p>
            <a:pPr algn="l" eaLnBrk="1" hangingPunct="1"/>
            <a:endParaRPr lang="hu-HU" altLang="hu-HU" sz="1200" b="1" dirty="0"/>
          </a:p>
          <a:p>
            <a:pPr lvl="1" eaLnBrk="1" hangingPunct="1">
              <a:buFont typeface="Wingdings" panose="05000000000000000000" pitchFamily="2" charset="2"/>
              <a:buChar char="Ø"/>
            </a:pPr>
            <a:r>
              <a:rPr lang="hu-HU" altLang="hu-HU" sz="2000" dirty="0">
                <a:solidFill>
                  <a:srgbClr val="0070C0"/>
                </a:solidFill>
              </a:rPr>
              <a:t> </a:t>
            </a:r>
            <a:r>
              <a:rPr lang="hu-HU" altLang="hu-HU" sz="2000" b="1" dirty="0">
                <a:solidFill>
                  <a:srgbClr val="C00000"/>
                </a:solidFill>
              </a:rPr>
              <a:t>megfigyeléssel</a:t>
            </a:r>
            <a:r>
              <a:rPr lang="hu-HU" altLang="hu-HU" sz="2000" dirty="0">
                <a:solidFill>
                  <a:srgbClr val="0070C0"/>
                </a:solidFill>
              </a:rPr>
              <a:t> (mit tapasztalt, látott az oktató?);</a:t>
            </a:r>
          </a:p>
          <a:p>
            <a:pPr lvl="1" eaLnBrk="1" hangingPunct="1">
              <a:buFont typeface="Wingdings" panose="05000000000000000000" pitchFamily="2" charset="2"/>
              <a:buChar char="Ø"/>
            </a:pPr>
            <a:r>
              <a:rPr lang="hu-HU" altLang="hu-HU" sz="2000" b="1" dirty="0">
                <a:solidFill>
                  <a:srgbClr val="C00000"/>
                </a:solidFill>
              </a:rPr>
              <a:t> kérdésekkel </a:t>
            </a:r>
            <a:r>
              <a:rPr lang="hu-HU" altLang="hu-HU" sz="2000" dirty="0">
                <a:solidFill>
                  <a:srgbClr val="0070C0"/>
                </a:solidFill>
              </a:rPr>
              <a:t>(a tanulói válaszok alapján dönthető el a tanuló tudásszintje);</a:t>
            </a:r>
          </a:p>
          <a:p>
            <a:pPr lvl="1" eaLnBrk="1" hangingPunct="1">
              <a:buFont typeface="Wingdings" panose="05000000000000000000" pitchFamily="2" charset="2"/>
              <a:buChar char="Ø"/>
            </a:pPr>
            <a:r>
              <a:rPr lang="hu-HU" altLang="hu-HU" sz="2000" dirty="0">
                <a:solidFill>
                  <a:srgbClr val="0070C0"/>
                </a:solidFill>
              </a:rPr>
              <a:t> </a:t>
            </a:r>
            <a:r>
              <a:rPr lang="hu-HU" altLang="hu-HU" sz="2000" b="1" dirty="0">
                <a:solidFill>
                  <a:srgbClr val="C00000"/>
                </a:solidFill>
              </a:rPr>
              <a:t>írásos, rajzos feladatok </a:t>
            </a:r>
            <a:r>
              <a:rPr lang="hu-HU" altLang="hu-HU" sz="2000" dirty="0">
                <a:solidFill>
                  <a:srgbClr val="0070C0"/>
                </a:solidFill>
              </a:rPr>
              <a:t>megoldatásával (a helyes és a hibás megoldások arányát elemezzük);</a:t>
            </a:r>
          </a:p>
          <a:p>
            <a:pPr lvl="1" eaLnBrk="1" hangingPunct="1">
              <a:buFont typeface="Wingdings" panose="05000000000000000000" pitchFamily="2" charset="2"/>
              <a:buChar char="Ø"/>
            </a:pPr>
            <a:r>
              <a:rPr lang="hu-HU" altLang="hu-HU" sz="2000" dirty="0">
                <a:solidFill>
                  <a:srgbClr val="0070C0"/>
                </a:solidFill>
              </a:rPr>
              <a:t> </a:t>
            </a:r>
            <a:r>
              <a:rPr lang="hu-HU" altLang="hu-HU" sz="2000" b="1" dirty="0">
                <a:solidFill>
                  <a:srgbClr val="C00000"/>
                </a:solidFill>
              </a:rPr>
              <a:t>gyakorlati munkatevékenység kijelölésével </a:t>
            </a:r>
            <a:r>
              <a:rPr lang="hu-HU" altLang="hu-HU" sz="2000" dirty="0">
                <a:solidFill>
                  <a:srgbClr val="0070C0"/>
                </a:solidFill>
              </a:rPr>
              <a:t>(elemezzük a tanuló munkaütemét, munkamorálját és a munka minőségét).</a:t>
            </a:r>
          </a:p>
          <a:p>
            <a:pPr algn="l" eaLnBrk="1" hangingPunct="1"/>
            <a:endParaRPr lang="hu-HU" altLang="hu-HU" sz="2000" b="1" dirty="0"/>
          </a:p>
        </p:txBody>
      </p:sp>
    </p:spTree>
    <p:extLst>
      <p:ext uri="{BB962C8B-B14F-4D97-AF65-F5344CB8AC3E}">
        <p14:creationId xmlns:p14="http://schemas.microsoft.com/office/powerpoint/2010/main" val="772418054"/>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p:cNvSpPr>
            <a:spLocks noGrp="1"/>
          </p:cNvSpPr>
          <p:nvPr>
            <p:ph type="title"/>
          </p:nvPr>
        </p:nvSpPr>
        <p:spPr>
          <a:xfrm>
            <a:off x="628650" y="365127"/>
            <a:ext cx="7886700" cy="534526"/>
          </a:xfrm>
        </p:spPr>
        <p:txBody>
          <a:bodyPr>
            <a:normAutofit/>
          </a:bodyPr>
          <a:lstStyle/>
          <a:p>
            <a:pPr algn="ctr"/>
            <a:r>
              <a:rPr lang="hu-HU" altLang="hu-HU" sz="2800" b="1" i="1" dirty="0">
                <a:solidFill>
                  <a:srgbClr val="0070C0"/>
                </a:solidFill>
                <a:latin typeface="Arial" panose="020B0604020202020204" pitchFamily="34" charset="0"/>
                <a:cs typeface="Arial" panose="020B0604020202020204" pitchFamily="34" charset="0"/>
              </a:rPr>
              <a:t>G</a:t>
            </a:r>
            <a:r>
              <a:rPr lang="hu-HU" altLang="hu-HU" sz="2800" b="1" i="1" dirty="0" smtClean="0">
                <a:solidFill>
                  <a:srgbClr val="0070C0"/>
                </a:solidFill>
                <a:latin typeface="Arial" panose="020B0604020202020204" pitchFamily="34" charset="0"/>
                <a:cs typeface="Arial" panose="020B0604020202020204" pitchFamily="34" charset="0"/>
              </a:rPr>
              <a:t>yakorlati tevékenység ellenőrzése</a:t>
            </a:r>
            <a:endParaRPr lang="hu-HU" dirty="0"/>
          </a:p>
        </p:txBody>
      </p:sp>
      <p:sp>
        <p:nvSpPr>
          <p:cNvPr id="3" name="Text Box 10"/>
          <p:cNvSpPr txBox="1">
            <a:spLocks noChangeArrowheads="1"/>
          </p:cNvSpPr>
          <p:nvPr/>
        </p:nvSpPr>
        <p:spPr bwMode="auto">
          <a:xfrm>
            <a:off x="294969" y="1097833"/>
            <a:ext cx="8435974" cy="3477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lvl1pPr eaLnBrk="0" hangingPunct="0">
              <a:defRPr sz="4400">
                <a:solidFill>
                  <a:schemeClr val="tx2"/>
                </a:solidFill>
                <a:latin typeface="Arial" panose="020B0604020202020204" pitchFamily="34" charset="0"/>
              </a:defRPr>
            </a:lvl1pPr>
            <a:lvl2pPr marL="742950" indent="-285750" eaLnBrk="0" hangingPunct="0">
              <a:defRPr sz="4400">
                <a:solidFill>
                  <a:schemeClr val="tx2"/>
                </a:solidFill>
                <a:latin typeface="Arial" panose="020B0604020202020204" pitchFamily="34" charset="0"/>
              </a:defRPr>
            </a:lvl2pPr>
            <a:lvl3pPr marL="1143000" indent="-228600" eaLnBrk="0" hangingPunct="0">
              <a:defRPr sz="4400">
                <a:solidFill>
                  <a:schemeClr val="tx2"/>
                </a:solidFill>
                <a:latin typeface="Arial" panose="020B0604020202020204" pitchFamily="34" charset="0"/>
              </a:defRPr>
            </a:lvl3pPr>
            <a:lvl4pPr marL="1600200" indent="-228600" eaLnBrk="0" hangingPunct="0">
              <a:defRPr sz="4400">
                <a:solidFill>
                  <a:schemeClr val="tx2"/>
                </a:solidFill>
                <a:latin typeface="Arial" panose="020B0604020202020204" pitchFamily="34" charset="0"/>
              </a:defRPr>
            </a:lvl4pPr>
            <a:lvl5pPr marL="2057400" indent="-228600" eaLnBrk="0" hangingPunct="0">
              <a:defRPr sz="4400">
                <a:solidFill>
                  <a:schemeClr val="tx2"/>
                </a:solidFill>
                <a:latin typeface="Arial" panose="020B0604020202020204" pitchFamily="34" charset="0"/>
              </a:defRPr>
            </a:lvl5pPr>
            <a:lvl6pPr marL="2514600" indent="-228600" algn="ctr" eaLnBrk="0" fontAlgn="base" hangingPunct="0">
              <a:spcBef>
                <a:spcPct val="0"/>
              </a:spcBef>
              <a:spcAft>
                <a:spcPct val="0"/>
              </a:spcAft>
              <a:defRPr sz="4400">
                <a:solidFill>
                  <a:schemeClr val="tx2"/>
                </a:solidFill>
                <a:latin typeface="Arial" panose="020B0604020202020204" pitchFamily="34" charset="0"/>
              </a:defRPr>
            </a:lvl6pPr>
            <a:lvl7pPr marL="2971800" indent="-228600" algn="ctr" eaLnBrk="0" fontAlgn="base" hangingPunct="0">
              <a:spcBef>
                <a:spcPct val="0"/>
              </a:spcBef>
              <a:spcAft>
                <a:spcPct val="0"/>
              </a:spcAft>
              <a:defRPr sz="4400">
                <a:solidFill>
                  <a:schemeClr val="tx2"/>
                </a:solidFill>
                <a:latin typeface="Arial" panose="020B0604020202020204" pitchFamily="34" charset="0"/>
              </a:defRPr>
            </a:lvl7pPr>
            <a:lvl8pPr marL="3429000" indent="-228600" algn="ctr" eaLnBrk="0" fontAlgn="base" hangingPunct="0">
              <a:spcBef>
                <a:spcPct val="0"/>
              </a:spcBef>
              <a:spcAft>
                <a:spcPct val="0"/>
              </a:spcAft>
              <a:defRPr sz="4400">
                <a:solidFill>
                  <a:schemeClr val="tx2"/>
                </a:solidFill>
                <a:latin typeface="Arial" panose="020B0604020202020204" pitchFamily="34" charset="0"/>
              </a:defRPr>
            </a:lvl8pPr>
            <a:lvl9pPr marL="3886200" indent="-228600" algn="ctr" eaLnBrk="0" fontAlgn="base" hangingPunct="0">
              <a:spcBef>
                <a:spcPct val="0"/>
              </a:spcBef>
              <a:spcAft>
                <a:spcPct val="0"/>
              </a:spcAft>
              <a:defRPr sz="4400">
                <a:solidFill>
                  <a:schemeClr val="tx2"/>
                </a:solidFill>
                <a:latin typeface="Arial" panose="020B0604020202020204" pitchFamily="34" charset="0"/>
              </a:defRPr>
            </a:lvl9pPr>
          </a:lstStyle>
          <a:p>
            <a:pPr algn="l" eaLnBrk="1" hangingPunct="1"/>
            <a:endParaRPr lang="hu-HU" altLang="hu-HU" sz="2000" b="1" dirty="0">
              <a:solidFill>
                <a:srgbClr val="FF3300"/>
              </a:solidFill>
            </a:endParaRPr>
          </a:p>
          <a:p>
            <a:pPr algn="l" eaLnBrk="1" hangingPunct="1"/>
            <a:r>
              <a:rPr lang="hu-HU" altLang="hu-HU" sz="2000" b="1" dirty="0">
                <a:solidFill>
                  <a:srgbClr val="0070C0"/>
                </a:solidFill>
              </a:rPr>
              <a:t>A gyakorlati tevékenység vizsgálatához biztosítani kell az anyagot, az eszközöket, a gépeket, a dokumentációt, a biztonságos munkakörnyezetet. </a:t>
            </a:r>
          </a:p>
          <a:p>
            <a:pPr algn="l" eaLnBrk="1" hangingPunct="1"/>
            <a:endParaRPr lang="hu-HU" altLang="hu-HU" sz="2000" b="1" dirty="0"/>
          </a:p>
          <a:p>
            <a:pPr algn="l" eaLnBrk="1" hangingPunct="1"/>
            <a:r>
              <a:rPr lang="hu-HU" altLang="hu-HU" sz="2000" b="1" dirty="0">
                <a:solidFill>
                  <a:srgbClr val="0070C0"/>
                </a:solidFill>
              </a:rPr>
              <a:t>Az ellenőrzés-értékelés részei</a:t>
            </a:r>
            <a:r>
              <a:rPr lang="hu-HU" altLang="hu-HU" sz="2000" b="1" dirty="0" smtClean="0">
                <a:solidFill>
                  <a:srgbClr val="0070C0"/>
                </a:solidFill>
              </a:rPr>
              <a:t>:</a:t>
            </a:r>
          </a:p>
          <a:p>
            <a:pPr algn="l" eaLnBrk="1" hangingPunct="1"/>
            <a:endParaRPr lang="hu-HU" altLang="hu-HU" sz="2000" b="1" dirty="0">
              <a:solidFill>
                <a:srgbClr val="0070C0"/>
              </a:solidFill>
            </a:endParaRPr>
          </a:p>
          <a:p>
            <a:pPr lvl="1" eaLnBrk="1" hangingPunct="1">
              <a:buFont typeface="Wingdings" panose="05000000000000000000" pitchFamily="2" charset="2"/>
              <a:buChar char="Ø"/>
            </a:pPr>
            <a:r>
              <a:rPr lang="hu-HU" altLang="hu-HU" sz="2000" b="1" dirty="0"/>
              <a:t> </a:t>
            </a:r>
            <a:r>
              <a:rPr lang="hu-HU" altLang="hu-HU" sz="2000" dirty="0">
                <a:solidFill>
                  <a:srgbClr val="0070C0"/>
                </a:solidFill>
              </a:rPr>
              <a:t>a munka előkészítése (tervezés, felkészítés, felkészülés);</a:t>
            </a:r>
          </a:p>
          <a:p>
            <a:pPr lvl="1" eaLnBrk="1" hangingPunct="1">
              <a:buFont typeface="Wingdings" panose="05000000000000000000" pitchFamily="2" charset="2"/>
              <a:buChar char="Ø"/>
            </a:pPr>
            <a:r>
              <a:rPr lang="hu-HU" altLang="hu-HU" sz="2000" dirty="0">
                <a:solidFill>
                  <a:srgbClr val="0070C0"/>
                </a:solidFill>
              </a:rPr>
              <a:t> a munkafolyamat ellenőrzése;</a:t>
            </a:r>
          </a:p>
          <a:p>
            <a:pPr lvl="1" eaLnBrk="1" hangingPunct="1">
              <a:buFont typeface="Wingdings" panose="05000000000000000000" pitchFamily="2" charset="2"/>
              <a:buChar char="Ø"/>
            </a:pPr>
            <a:r>
              <a:rPr lang="hu-HU" altLang="hu-HU" sz="2000" dirty="0">
                <a:solidFill>
                  <a:srgbClr val="0070C0"/>
                </a:solidFill>
              </a:rPr>
              <a:t> az eredmény ellenőrzése;</a:t>
            </a:r>
          </a:p>
          <a:p>
            <a:pPr lvl="1" eaLnBrk="1" hangingPunct="1">
              <a:buFont typeface="Wingdings" panose="05000000000000000000" pitchFamily="2" charset="2"/>
              <a:buChar char="Ø"/>
            </a:pPr>
            <a:r>
              <a:rPr lang="hu-HU" altLang="hu-HU" sz="2000" dirty="0">
                <a:solidFill>
                  <a:srgbClr val="0070C0"/>
                </a:solidFill>
              </a:rPr>
              <a:t> a tapasztalatok összegzése.</a:t>
            </a:r>
          </a:p>
        </p:txBody>
      </p:sp>
      <p:sp>
        <p:nvSpPr>
          <p:cNvPr id="4" name="Téglalap 3"/>
          <p:cNvSpPr/>
          <p:nvPr/>
        </p:nvSpPr>
        <p:spPr>
          <a:xfrm>
            <a:off x="265472" y="4928623"/>
            <a:ext cx="8052618" cy="685059"/>
          </a:xfrm>
          <a:prstGeom prst="rect">
            <a:avLst/>
          </a:prstGeom>
        </p:spPr>
        <p:txBody>
          <a:bodyPr wrap="square">
            <a:spAutoFit/>
          </a:bodyPr>
          <a:lstStyle/>
          <a:p>
            <a:pPr>
              <a:lnSpc>
                <a:spcPct val="107000"/>
              </a:lnSpc>
              <a:spcAft>
                <a:spcPts val="800"/>
              </a:spcAft>
            </a:pPr>
            <a:r>
              <a:rPr lang="hu-HU" dirty="0">
                <a:solidFill>
                  <a:srgbClr val="0070C0"/>
                </a:solidFill>
                <a:latin typeface="Arial" panose="020B0604020202020204" pitchFamily="34" charset="0"/>
                <a:ea typeface="Calibri" panose="020F0502020204030204" pitchFamily="34" charset="0"/>
                <a:cs typeface="Times New Roman" panose="02020603050405020304" pitchFamily="18" charset="0"/>
              </a:rPr>
              <a:t>A tanulási teljesítmény </a:t>
            </a:r>
            <a:r>
              <a:rPr lang="hu-HU" b="1" dirty="0">
                <a:solidFill>
                  <a:srgbClr val="0070C0"/>
                </a:solidFill>
                <a:latin typeface="Arial" panose="020B0604020202020204" pitchFamily="34" charset="0"/>
                <a:ea typeface="Calibri" panose="020F0502020204030204" pitchFamily="34" charset="0"/>
                <a:cs typeface="Times New Roman" panose="02020603050405020304" pitchFamily="18" charset="0"/>
              </a:rPr>
              <a:t>objektív, megbízható és érvényes </a:t>
            </a:r>
            <a:r>
              <a:rPr lang="hu-HU" dirty="0">
                <a:solidFill>
                  <a:srgbClr val="0070C0"/>
                </a:solidFill>
                <a:latin typeface="Arial" panose="020B0604020202020204" pitchFamily="34" charset="0"/>
                <a:ea typeface="Calibri" panose="020F0502020204030204" pitchFamily="34" charset="0"/>
                <a:cs typeface="Times New Roman" panose="02020603050405020304" pitchFamily="18" charset="0"/>
              </a:rPr>
              <a:t>mérése, a sokoldalú </a:t>
            </a:r>
            <a:r>
              <a:rPr lang="hu-HU" b="1" dirty="0">
                <a:solidFill>
                  <a:srgbClr val="0070C0"/>
                </a:solidFill>
                <a:latin typeface="Arial" panose="020B0604020202020204" pitchFamily="34" charset="0"/>
                <a:ea typeface="Calibri" panose="020F0502020204030204" pitchFamily="34" charset="0"/>
                <a:cs typeface="Times New Roman" panose="02020603050405020304" pitchFamily="18" charset="0"/>
              </a:rPr>
              <a:t>értékelés biztosítja </a:t>
            </a:r>
            <a:r>
              <a:rPr lang="hu-HU" dirty="0">
                <a:solidFill>
                  <a:srgbClr val="0070C0"/>
                </a:solidFill>
                <a:latin typeface="Arial" panose="020B0604020202020204" pitchFamily="34" charset="0"/>
                <a:ea typeface="Calibri" panose="020F0502020204030204" pitchFamily="34" charset="0"/>
                <a:cs typeface="Times New Roman" panose="02020603050405020304" pitchFamily="18" charset="0"/>
              </a:rPr>
              <a:t>az oktatási folyamat </a:t>
            </a:r>
            <a:r>
              <a:rPr lang="hu-HU" b="1" dirty="0">
                <a:solidFill>
                  <a:srgbClr val="0070C0"/>
                </a:solidFill>
                <a:latin typeface="Arial" panose="020B0604020202020204" pitchFamily="34" charset="0"/>
                <a:ea typeface="Calibri" panose="020F0502020204030204" pitchFamily="34" charset="0"/>
                <a:cs typeface="Times New Roman" panose="02020603050405020304" pitchFamily="18" charset="0"/>
              </a:rPr>
              <a:t>hatékonyságát</a:t>
            </a:r>
            <a:endParaRPr lang="hu-HU" sz="1100" b="1" dirty="0">
              <a:solidFill>
                <a:srgbClr val="0070C0"/>
              </a:solidFill>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257087086"/>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11" descr="gyakfel"/>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69208" y="1118623"/>
            <a:ext cx="3581400" cy="4238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Cím 1"/>
          <p:cNvSpPr>
            <a:spLocks noGrp="1"/>
          </p:cNvSpPr>
          <p:nvPr>
            <p:ph type="title"/>
          </p:nvPr>
        </p:nvSpPr>
        <p:spPr>
          <a:xfrm>
            <a:off x="628650" y="365127"/>
            <a:ext cx="7886700" cy="549273"/>
          </a:xfrm>
        </p:spPr>
        <p:txBody>
          <a:bodyPr>
            <a:normAutofit/>
          </a:bodyPr>
          <a:lstStyle/>
          <a:p>
            <a:pPr algn="ctr"/>
            <a:r>
              <a:rPr lang="hu-HU" altLang="hu-HU" sz="2800" b="1" i="1" dirty="0" smtClean="0">
                <a:solidFill>
                  <a:srgbClr val="0070C0"/>
                </a:solidFill>
                <a:latin typeface="Arial" panose="020B0604020202020204" pitchFamily="34" charset="0"/>
                <a:cs typeface="Arial" panose="020B0604020202020204" pitchFamily="34" charset="0"/>
              </a:rPr>
              <a:t>Példa gyakorlati tevékenység ellenőrzésére</a:t>
            </a:r>
            <a:endParaRPr lang="hu-HU" dirty="0"/>
          </a:p>
        </p:txBody>
      </p:sp>
      <p:sp>
        <p:nvSpPr>
          <p:cNvPr id="5" name="Text Box 12"/>
          <p:cNvSpPr txBox="1">
            <a:spLocks noChangeArrowheads="1"/>
          </p:cNvSpPr>
          <p:nvPr/>
        </p:nvSpPr>
        <p:spPr bwMode="auto">
          <a:xfrm>
            <a:off x="4616245" y="1557338"/>
            <a:ext cx="4070555" cy="35290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lvl1pPr eaLnBrk="0" hangingPunct="0">
              <a:defRPr sz="4400">
                <a:solidFill>
                  <a:schemeClr val="tx2"/>
                </a:solidFill>
                <a:latin typeface="Arial" panose="020B0604020202020204" pitchFamily="34" charset="0"/>
              </a:defRPr>
            </a:lvl1pPr>
            <a:lvl2pPr marL="742950" indent="-285750" eaLnBrk="0" hangingPunct="0">
              <a:defRPr sz="4400">
                <a:solidFill>
                  <a:schemeClr val="tx2"/>
                </a:solidFill>
                <a:latin typeface="Arial" panose="020B0604020202020204" pitchFamily="34" charset="0"/>
              </a:defRPr>
            </a:lvl2pPr>
            <a:lvl3pPr marL="1143000" indent="-228600" eaLnBrk="0" hangingPunct="0">
              <a:defRPr sz="4400">
                <a:solidFill>
                  <a:schemeClr val="tx2"/>
                </a:solidFill>
                <a:latin typeface="Arial" panose="020B0604020202020204" pitchFamily="34" charset="0"/>
              </a:defRPr>
            </a:lvl3pPr>
            <a:lvl4pPr marL="1600200" indent="-228600" eaLnBrk="0" hangingPunct="0">
              <a:defRPr sz="4400">
                <a:solidFill>
                  <a:schemeClr val="tx2"/>
                </a:solidFill>
                <a:latin typeface="Arial" panose="020B0604020202020204" pitchFamily="34" charset="0"/>
              </a:defRPr>
            </a:lvl4pPr>
            <a:lvl5pPr marL="2057400" indent="-228600" eaLnBrk="0" hangingPunct="0">
              <a:defRPr sz="4400">
                <a:solidFill>
                  <a:schemeClr val="tx2"/>
                </a:solidFill>
                <a:latin typeface="Arial" panose="020B0604020202020204" pitchFamily="34" charset="0"/>
              </a:defRPr>
            </a:lvl5pPr>
            <a:lvl6pPr marL="2514600" indent="-228600" algn="ctr" eaLnBrk="0" fontAlgn="base" hangingPunct="0">
              <a:spcBef>
                <a:spcPct val="0"/>
              </a:spcBef>
              <a:spcAft>
                <a:spcPct val="0"/>
              </a:spcAft>
              <a:defRPr sz="4400">
                <a:solidFill>
                  <a:schemeClr val="tx2"/>
                </a:solidFill>
                <a:latin typeface="Arial" panose="020B0604020202020204" pitchFamily="34" charset="0"/>
              </a:defRPr>
            </a:lvl6pPr>
            <a:lvl7pPr marL="2971800" indent="-228600" algn="ctr" eaLnBrk="0" fontAlgn="base" hangingPunct="0">
              <a:spcBef>
                <a:spcPct val="0"/>
              </a:spcBef>
              <a:spcAft>
                <a:spcPct val="0"/>
              </a:spcAft>
              <a:defRPr sz="4400">
                <a:solidFill>
                  <a:schemeClr val="tx2"/>
                </a:solidFill>
                <a:latin typeface="Arial" panose="020B0604020202020204" pitchFamily="34" charset="0"/>
              </a:defRPr>
            </a:lvl7pPr>
            <a:lvl8pPr marL="3429000" indent="-228600" algn="ctr" eaLnBrk="0" fontAlgn="base" hangingPunct="0">
              <a:spcBef>
                <a:spcPct val="0"/>
              </a:spcBef>
              <a:spcAft>
                <a:spcPct val="0"/>
              </a:spcAft>
              <a:defRPr sz="4400">
                <a:solidFill>
                  <a:schemeClr val="tx2"/>
                </a:solidFill>
                <a:latin typeface="Arial" panose="020B0604020202020204" pitchFamily="34" charset="0"/>
              </a:defRPr>
            </a:lvl8pPr>
            <a:lvl9pPr marL="3886200" indent="-228600" algn="ctr" eaLnBrk="0" fontAlgn="base" hangingPunct="0">
              <a:spcBef>
                <a:spcPct val="0"/>
              </a:spcBef>
              <a:spcAft>
                <a:spcPct val="0"/>
              </a:spcAft>
              <a:defRPr sz="4400">
                <a:solidFill>
                  <a:schemeClr val="tx2"/>
                </a:solidFill>
                <a:latin typeface="Arial" panose="020B0604020202020204" pitchFamily="34" charset="0"/>
              </a:defRPr>
            </a:lvl9pPr>
          </a:lstStyle>
          <a:p>
            <a:pPr algn="l" eaLnBrk="1" hangingPunct="1">
              <a:spcBef>
                <a:spcPct val="50000"/>
              </a:spcBef>
            </a:pPr>
            <a:r>
              <a:rPr lang="hu-HU" altLang="hu-HU" sz="1800" b="1" dirty="0">
                <a:solidFill>
                  <a:srgbClr val="0070C0"/>
                </a:solidFill>
              </a:rPr>
              <a:t>Mit figyeljünk meg?</a:t>
            </a:r>
          </a:p>
          <a:p>
            <a:pPr algn="l" eaLnBrk="1" hangingPunct="1">
              <a:spcBef>
                <a:spcPct val="50000"/>
              </a:spcBef>
              <a:buFont typeface="Wingdings" panose="05000000000000000000" pitchFamily="2" charset="2"/>
              <a:buChar char="Ø"/>
            </a:pPr>
            <a:r>
              <a:rPr lang="hu-HU" altLang="hu-HU" sz="1800" b="1" dirty="0">
                <a:solidFill>
                  <a:srgbClr val="0070C0"/>
                </a:solidFill>
              </a:rPr>
              <a:t> </a:t>
            </a:r>
            <a:r>
              <a:rPr lang="hu-HU" altLang="hu-HU" sz="1800" dirty="0">
                <a:solidFill>
                  <a:srgbClr val="0070C0"/>
                </a:solidFill>
              </a:rPr>
              <a:t>a feladat egy problémaszituációval indul;</a:t>
            </a:r>
          </a:p>
          <a:p>
            <a:pPr algn="l" eaLnBrk="1" hangingPunct="1">
              <a:spcBef>
                <a:spcPct val="50000"/>
              </a:spcBef>
              <a:buFont typeface="Wingdings" panose="05000000000000000000" pitchFamily="2" charset="2"/>
              <a:buChar char="Ø"/>
            </a:pPr>
            <a:r>
              <a:rPr lang="hu-HU" altLang="hu-HU" sz="1800" dirty="0">
                <a:solidFill>
                  <a:srgbClr val="0070C0"/>
                </a:solidFill>
              </a:rPr>
              <a:t> meghatározza a feladatot;</a:t>
            </a:r>
          </a:p>
          <a:p>
            <a:pPr algn="l" eaLnBrk="1" hangingPunct="1">
              <a:spcBef>
                <a:spcPct val="50000"/>
              </a:spcBef>
              <a:buFont typeface="Wingdings" panose="05000000000000000000" pitchFamily="2" charset="2"/>
              <a:buChar char="Ø"/>
            </a:pPr>
            <a:r>
              <a:rPr lang="hu-HU" altLang="hu-HU" sz="1800" dirty="0">
                <a:solidFill>
                  <a:srgbClr val="0070C0"/>
                </a:solidFill>
              </a:rPr>
              <a:t> rajzot és „műveleti utasítást” tartalmaz;</a:t>
            </a:r>
          </a:p>
          <a:p>
            <a:pPr algn="l" eaLnBrk="1" hangingPunct="1">
              <a:spcBef>
                <a:spcPct val="50000"/>
              </a:spcBef>
              <a:buFont typeface="Wingdings" panose="05000000000000000000" pitchFamily="2" charset="2"/>
              <a:buChar char="Ø"/>
            </a:pPr>
            <a:r>
              <a:rPr lang="hu-HU" altLang="hu-HU" sz="1800" dirty="0">
                <a:solidFill>
                  <a:srgbClr val="0070C0"/>
                </a:solidFill>
              </a:rPr>
              <a:t> az egyéni munka mellett két tanuló együttműködését is feltételezi, méri, értékeli;</a:t>
            </a:r>
          </a:p>
          <a:p>
            <a:pPr algn="l" eaLnBrk="1" hangingPunct="1">
              <a:spcBef>
                <a:spcPct val="50000"/>
              </a:spcBef>
              <a:buFont typeface="Wingdings" panose="05000000000000000000" pitchFamily="2" charset="2"/>
              <a:buChar char="Ø"/>
            </a:pPr>
            <a:r>
              <a:rPr lang="hu-HU" altLang="hu-HU" sz="1800" dirty="0">
                <a:solidFill>
                  <a:srgbClr val="0070C0"/>
                </a:solidFill>
              </a:rPr>
              <a:t> itt is készül javítókulcs.</a:t>
            </a:r>
          </a:p>
        </p:txBody>
      </p:sp>
    </p:spTree>
    <p:extLst>
      <p:ext uri="{BB962C8B-B14F-4D97-AF65-F5344CB8AC3E}">
        <p14:creationId xmlns:p14="http://schemas.microsoft.com/office/powerpoint/2010/main" val="1012475578"/>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p:cNvSpPr>
            <a:spLocks noGrp="1"/>
          </p:cNvSpPr>
          <p:nvPr>
            <p:ph type="title"/>
          </p:nvPr>
        </p:nvSpPr>
        <p:spPr>
          <a:xfrm>
            <a:off x="422172" y="438869"/>
            <a:ext cx="7886700" cy="917984"/>
          </a:xfrm>
        </p:spPr>
        <p:txBody>
          <a:bodyPr>
            <a:normAutofit fontScale="90000"/>
          </a:bodyPr>
          <a:lstStyle/>
          <a:p>
            <a:pPr algn="ctr"/>
            <a:r>
              <a:rPr lang="hu-HU" sz="3100" b="1" dirty="0">
                <a:solidFill>
                  <a:srgbClr val="0070C0"/>
                </a:solidFill>
              </a:rPr>
              <a:t>A konfliktus kezelésének jelentősége és módszertani lehetősége </a:t>
            </a:r>
            <a:r>
              <a:rPr lang="hu-HU" sz="3100" dirty="0">
                <a:solidFill>
                  <a:srgbClr val="0070C0"/>
                </a:solidFill>
              </a:rPr>
              <a:t>(9. tétel</a:t>
            </a:r>
            <a:r>
              <a:rPr lang="hu-HU" sz="3100" dirty="0" smtClean="0">
                <a:solidFill>
                  <a:srgbClr val="0070C0"/>
                </a:solidFill>
              </a:rPr>
              <a:t>)</a:t>
            </a:r>
            <a:endParaRPr lang="hu-HU" dirty="0"/>
          </a:p>
        </p:txBody>
      </p:sp>
      <p:sp>
        <p:nvSpPr>
          <p:cNvPr id="3" name="Téglalap 2"/>
          <p:cNvSpPr/>
          <p:nvPr/>
        </p:nvSpPr>
        <p:spPr>
          <a:xfrm>
            <a:off x="176981" y="2224153"/>
            <a:ext cx="5958347" cy="923330"/>
          </a:xfrm>
          <a:prstGeom prst="rect">
            <a:avLst/>
          </a:prstGeom>
        </p:spPr>
        <p:txBody>
          <a:bodyPr wrap="square">
            <a:spAutoFit/>
          </a:bodyPr>
          <a:lstStyle/>
          <a:p>
            <a:r>
              <a:rPr lang="hu-HU" i="1" dirty="0" smtClean="0">
                <a:solidFill>
                  <a:srgbClr val="0070C0"/>
                </a:solidFill>
                <a:latin typeface="Arial" panose="020B0604020202020204" pitchFamily="34" charset="0"/>
                <a:ea typeface="Times New Roman" panose="02020603050405020304" pitchFamily="18" charset="0"/>
                <a:cs typeface="Arial" panose="020B0604020202020204" pitchFamily="34" charset="0"/>
              </a:rPr>
              <a:t>A </a:t>
            </a:r>
            <a:r>
              <a:rPr lang="hu-HU" b="1" i="1" dirty="0">
                <a:solidFill>
                  <a:srgbClr val="0070C0"/>
                </a:solidFill>
                <a:latin typeface="Arial" panose="020B0604020202020204" pitchFamily="34" charset="0"/>
                <a:ea typeface="Times New Roman" panose="02020603050405020304" pitchFamily="18" charset="0"/>
                <a:cs typeface="Arial" panose="020B0604020202020204" pitchFamily="34" charset="0"/>
              </a:rPr>
              <a:t>konfliktus</a:t>
            </a:r>
            <a:r>
              <a:rPr lang="hu-HU" i="1" dirty="0">
                <a:solidFill>
                  <a:srgbClr val="0070C0"/>
                </a:solidFill>
                <a:latin typeface="Arial" panose="020B0604020202020204" pitchFamily="34" charset="0"/>
                <a:ea typeface="Times New Roman" panose="02020603050405020304" pitchFamily="18" charset="0"/>
                <a:cs typeface="Arial" panose="020B0604020202020204" pitchFamily="34" charset="0"/>
              </a:rPr>
              <a:t> egy olyan </a:t>
            </a:r>
            <a:r>
              <a:rPr lang="hu-HU" b="1" i="1" dirty="0" smtClean="0">
                <a:solidFill>
                  <a:srgbClr val="0070C0"/>
                </a:solidFill>
                <a:latin typeface="Arial" panose="020B0604020202020204" pitchFamily="34" charset="0"/>
                <a:ea typeface="Times New Roman" panose="02020603050405020304" pitchFamily="18" charset="0"/>
                <a:cs typeface="Arial" panose="020B0604020202020204" pitchFamily="34" charset="0"/>
              </a:rPr>
              <a:t>ütközés</a:t>
            </a:r>
            <a:r>
              <a:rPr lang="hu-HU" i="1" dirty="0" smtClean="0">
                <a:solidFill>
                  <a:srgbClr val="0070C0"/>
                </a:solidFill>
                <a:latin typeface="Arial" panose="020B0604020202020204" pitchFamily="34" charset="0"/>
                <a:ea typeface="Times New Roman" panose="02020603050405020304" pitchFamily="18" charset="0"/>
                <a:cs typeface="Arial" panose="020B0604020202020204" pitchFamily="34" charset="0"/>
              </a:rPr>
              <a:t>, amely mögött </a:t>
            </a:r>
            <a:r>
              <a:rPr lang="hu-HU" b="1" i="1" dirty="0" smtClean="0">
                <a:solidFill>
                  <a:srgbClr val="0070C0"/>
                </a:solidFill>
                <a:latin typeface="Arial" panose="020B0604020202020204" pitchFamily="34" charset="0"/>
                <a:ea typeface="Times New Roman" panose="02020603050405020304" pitchFamily="18" charset="0"/>
                <a:cs typeface="Arial" panose="020B0604020202020204" pitchFamily="34" charset="0"/>
              </a:rPr>
              <a:t>igények, érzelmek, értékek, szükségletek, vélemények, nézetek szembenállása </a:t>
            </a:r>
            <a:r>
              <a:rPr lang="hu-HU" i="1" dirty="0" smtClean="0">
                <a:solidFill>
                  <a:srgbClr val="0070C0"/>
                </a:solidFill>
                <a:latin typeface="Arial" panose="020B0604020202020204" pitchFamily="34" charset="0"/>
                <a:ea typeface="Times New Roman" panose="02020603050405020304" pitchFamily="18" charset="0"/>
                <a:cs typeface="Arial" panose="020B0604020202020204" pitchFamily="34" charset="0"/>
              </a:rPr>
              <a:t>húzódik.</a:t>
            </a:r>
            <a:endParaRPr lang="hu-HU" dirty="0">
              <a:solidFill>
                <a:srgbClr val="0070C0"/>
              </a:solidFill>
              <a:latin typeface="Arial" panose="020B0604020202020204" pitchFamily="34" charset="0"/>
              <a:cs typeface="Arial" panose="020B0604020202020204" pitchFamily="34" charset="0"/>
            </a:endParaRPr>
          </a:p>
        </p:txBody>
      </p:sp>
      <p:graphicFrame>
        <p:nvGraphicFramePr>
          <p:cNvPr id="4" name="Objektum 3"/>
          <p:cNvGraphicFramePr>
            <a:graphicFrameLocks noChangeAspect="1"/>
          </p:cNvGraphicFramePr>
          <p:nvPr>
            <p:extLst>
              <p:ext uri="{D42A27DB-BD31-4B8C-83A1-F6EECF244321}">
                <p14:modId xmlns:p14="http://schemas.microsoft.com/office/powerpoint/2010/main" val="827861512"/>
              </p:ext>
            </p:extLst>
          </p:nvPr>
        </p:nvGraphicFramePr>
        <p:xfrm>
          <a:off x="6400800" y="1715575"/>
          <a:ext cx="1818508" cy="1703944"/>
        </p:xfrm>
        <a:graphic>
          <a:graphicData uri="http://schemas.openxmlformats.org/presentationml/2006/ole">
            <mc:AlternateContent xmlns:mc="http://schemas.openxmlformats.org/markup-compatibility/2006">
              <mc:Choice xmlns:v="urn:schemas-microsoft-com:vml" Requires="v">
                <p:oleObj spid="_x0000_s11317" r:id="rId3" imgW="2381582" imgH="2076740" progId="">
                  <p:embed/>
                </p:oleObj>
              </mc:Choice>
              <mc:Fallback>
                <p:oleObj r:id="rId3" imgW="2381582" imgH="2076740" progId="">
                  <p:embed/>
                  <p:pic>
                    <p:nvPicPr>
                      <p:cNvPr id="0" name="Object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400800" y="1715575"/>
                        <a:ext cx="1818508" cy="1703944"/>
                      </a:xfrm>
                      <a:prstGeom prst="rect">
                        <a:avLst/>
                      </a:prstGeom>
                      <a:noFill/>
                    </p:spPr>
                  </p:pic>
                </p:oleObj>
              </mc:Fallback>
            </mc:AlternateContent>
          </a:graphicData>
        </a:graphic>
      </p:graphicFrame>
      <p:sp>
        <p:nvSpPr>
          <p:cNvPr id="5" name="Téglalap 4"/>
          <p:cNvSpPr/>
          <p:nvPr/>
        </p:nvSpPr>
        <p:spPr>
          <a:xfrm>
            <a:off x="501717" y="1504025"/>
            <a:ext cx="5036379" cy="369332"/>
          </a:xfrm>
          <a:prstGeom prst="rect">
            <a:avLst/>
          </a:prstGeom>
        </p:spPr>
        <p:txBody>
          <a:bodyPr wrap="none">
            <a:spAutoFit/>
          </a:bodyPr>
          <a:lstStyle/>
          <a:p>
            <a:r>
              <a:rPr lang="hu-HU" i="1" dirty="0">
                <a:solidFill>
                  <a:srgbClr val="C00000"/>
                </a:solidFill>
                <a:latin typeface="Arial" panose="020B0604020202020204" pitchFamily="34" charset="0"/>
                <a:ea typeface="Times New Roman" panose="02020603050405020304" pitchFamily="18" charset="0"/>
                <a:cs typeface="Arial" panose="020B0604020202020204" pitchFamily="34" charset="0"/>
              </a:rPr>
              <a:t>A </a:t>
            </a:r>
            <a:r>
              <a:rPr lang="hu-HU" b="1" i="1" dirty="0">
                <a:solidFill>
                  <a:srgbClr val="C00000"/>
                </a:solidFill>
                <a:latin typeface="Arial" panose="020B0604020202020204" pitchFamily="34" charset="0"/>
                <a:ea typeface="Times New Roman" panose="02020603050405020304" pitchFamily="18" charset="0"/>
                <a:cs typeface="Arial" panose="020B0604020202020204" pitchFamily="34" charset="0"/>
              </a:rPr>
              <a:t>konfliktus</a:t>
            </a:r>
            <a:r>
              <a:rPr lang="hu-HU" dirty="0">
                <a:solidFill>
                  <a:srgbClr val="C00000"/>
                </a:solidFill>
                <a:latin typeface="Arial" panose="020B0604020202020204" pitchFamily="34" charset="0"/>
                <a:ea typeface="Times New Roman" panose="02020603050405020304" pitchFamily="18" charset="0"/>
                <a:cs typeface="Arial" panose="020B0604020202020204" pitchFamily="34" charset="0"/>
              </a:rPr>
              <a:t> szó jelentése </a:t>
            </a:r>
            <a:r>
              <a:rPr lang="hu-HU" b="1" dirty="0">
                <a:solidFill>
                  <a:srgbClr val="C00000"/>
                </a:solidFill>
                <a:latin typeface="Arial" panose="020B0604020202020204" pitchFamily="34" charset="0"/>
                <a:ea typeface="Times New Roman" panose="02020603050405020304" pitchFamily="18" charset="0"/>
                <a:cs typeface="Arial" panose="020B0604020202020204" pitchFamily="34" charset="0"/>
              </a:rPr>
              <a:t>ellentét, vita, harc</a:t>
            </a:r>
            <a:r>
              <a:rPr lang="hu-HU" dirty="0">
                <a:solidFill>
                  <a:srgbClr val="C00000"/>
                </a:solidFill>
                <a:latin typeface="Arial" panose="020B0604020202020204" pitchFamily="34" charset="0"/>
                <a:ea typeface="Times New Roman" panose="02020603050405020304" pitchFamily="18" charset="0"/>
                <a:cs typeface="Arial" panose="020B0604020202020204" pitchFamily="34" charset="0"/>
              </a:rPr>
              <a:t>. </a:t>
            </a:r>
            <a:endParaRPr lang="hu-HU" dirty="0">
              <a:solidFill>
                <a:srgbClr val="C00000"/>
              </a:solidFill>
              <a:latin typeface="Arial" panose="020B0604020202020204" pitchFamily="34" charset="0"/>
              <a:cs typeface="Arial" panose="020B0604020202020204" pitchFamily="34" charset="0"/>
            </a:endParaRPr>
          </a:p>
        </p:txBody>
      </p:sp>
      <p:pic>
        <p:nvPicPr>
          <p:cNvPr id="6" name="Kép 5"/>
          <p:cNvPicPr>
            <a:picLocks noChangeAspect="1"/>
          </p:cNvPicPr>
          <p:nvPr/>
        </p:nvPicPr>
        <p:blipFill>
          <a:blip r:embed="rId5"/>
          <a:stretch>
            <a:fillRect/>
          </a:stretch>
        </p:blipFill>
        <p:spPr>
          <a:xfrm>
            <a:off x="4557712" y="3419475"/>
            <a:ext cx="28575" cy="19050"/>
          </a:xfrm>
          <a:prstGeom prst="rect">
            <a:avLst/>
          </a:prstGeom>
        </p:spPr>
      </p:pic>
      <p:pic>
        <p:nvPicPr>
          <p:cNvPr id="7" name="Kép 6"/>
          <p:cNvPicPr>
            <a:picLocks noChangeAspect="1"/>
          </p:cNvPicPr>
          <p:nvPr/>
        </p:nvPicPr>
        <p:blipFill>
          <a:blip r:embed="rId6"/>
          <a:stretch>
            <a:fillRect/>
          </a:stretch>
        </p:blipFill>
        <p:spPr>
          <a:xfrm>
            <a:off x="574111" y="4070555"/>
            <a:ext cx="4180329" cy="2085054"/>
          </a:xfrm>
          <a:prstGeom prst="rect">
            <a:avLst/>
          </a:prstGeom>
        </p:spPr>
      </p:pic>
      <p:sp>
        <p:nvSpPr>
          <p:cNvPr id="8" name="Szövegdoboz 7"/>
          <p:cNvSpPr txBox="1"/>
          <p:nvPr/>
        </p:nvSpPr>
        <p:spPr>
          <a:xfrm>
            <a:off x="4144297" y="3672348"/>
            <a:ext cx="4596195" cy="369332"/>
          </a:xfrm>
          <a:prstGeom prst="rect">
            <a:avLst/>
          </a:prstGeom>
          <a:noFill/>
          <a:ln w="28575">
            <a:solidFill>
              <a:srgbClr val="0070C0"/>
            </a:solidFill>
          </a:ln>
        </p:spPr>
        <p:txBody>
          <a:bodyPr wrap="none" rtlCol="0">
            <a:spAutoFit/>
          </a:bodyPr>
          <a:lstStyle/>
          <a:p>
            <a:r>
              <a:rPr lang="hu-HU" dirty="0" smtClean="0">
                <a:solidFill>
                  <a:srgbClr val="0070C0"/>
                </a:solidFill>
                <a:latin typeface="Arial" panose="020B0604020202020204" pitchFamily="34" charset="0"/>
                <a:cs typeface="Arial" panose="020B0604020202020204" pitchFamily="34" charset="0"/>
              </a:rPr>
              <a:t>A konfliktus helyzet alkalmazkodást igényel</a:t>
            </a:r>
            <a:endParaRPr lang="hu-HU" dirty="0">
              <a:solidFill>
                <a:srgbClr val="0070C0"/>
              </a:solidFill>
              <a:latin typeface="Arial" panose="020B0604020202020204" pitchFamily="34" charset="0"/>
              <a:cs typeface="Arial" panose="020B0604020202020204" pitchFamily="34" charset="0"/>
            </a:endParaRPr>
          </a:p>
        </p:txBody>
      </p:sp>
      <p:sp>
        <p:nvSpPr>
          <p:cNvPr id="9" name="Szövegdoboz 8"/>
          <p:cNvSpPr txBox="1"/>
          <p:nvPr/>
        </p:nvSpPr>
        <p:spPr>
          <a:xfrm>
            <a:off x="5353664" y="4498257"/>
            <a:ext cx="1577420" cy="369332"/>
          </a:xfrm>
          <a:prstGeom prst="rect">
            <a:avLst/>
          </a:prstGeom>
          <a:solidFill>
            <a:schemeClr val="tx2">
              <a:lumMod val="20000"/>
              <a:lumOff val="80000"/>
            </a:schemeClr>
          </a:solidFill>
          <a:ln w="28575">
            <a:solidFill>
              <a:srgbClr val="CC3300"/>
            </a:solidFill>
          </a:ln>
        </p:spPr>
        <p:txBody>
          <a:bodyPr wrap="none" rtlCol="0">
            <a:spAutoFit/>
          </a:bodyPr>
          <a:lstStyle/>
          <a:p>
            <a:r>
              <a:rPr lang="hu-HU" b="1" dirty="0" smtClean="0">
                <a:solidFill>
                  <a:srgbClr val="C00000"/>
                </a:solidFill>
              </a:rPr>
              <a:t>Stressz helyzet</a:t>
            </a:r>
            <a:endParaRPr lang="hu-HU" b="1" dirty="0">
              <a:solidFill>
                <a:srgbClr val="C00000"/>
              </a:solidFill>
            </a:endParaRPr>
          </a:p>
        </p:txBody>
      </p:sp>
      <p:sp>
        <p:nvSpPr>
          <p:cNvPr id="10" name="Szövegdoboz 9"/>
          <p:cNvSpPr txBox="1"/>
          <p:nvPr/>
        </p:nvSpPr>
        <p:spPr>
          <a:xfrm>
            <a:off x="5102943" y="5545393"/>
            <a:ext cx="3308406" cy="1200329"/>
          </a:xfrm>
          <a:prstGeom prst="rect">
            <a:avLst/>
          </a:prstGeom>
          <a:solidFill>
            <a:schemeClr val="accent2">
              <a:lumMod val="40000"/>
              <a:lumOff val="60000"/>
            </a:schemeClr>
          </a:solidFill>
          <a:ln w="28575">
            <a:solidFill>
              <a:srgbClr val="0070C0"/>
            </a:solidFill>
          </a:ln>
        </p:spPr>
        <p:txBody>
          <a:bodyPr wrap="none" rtlCol="0">
            <a:spAutoFit/>
          </a:bodyPr>
          <a:lstStyle/>
          <a:p>
            <a:pPr marL="285750" indent="-285750">
              <a:buFont typeface="Wingdings" panose="05000000000000000000" pitchFamily="2" charset="2"/>
              <a:buChar char="Ø"/>
            </a:pPr>
            <a:r>
              <a:rPr lang="hu-HU" b="1" dirty="0">
                <a:solidFill>
                  <a:srgbClr val="0070C0"/>
                </a:solidFill>
              </a:rPr>
              <a:t>S</a:t>
            </a:r>
            <a:r>
              <a:rPr lang="hu-HU" b="1" dirty="0" smtClean="0">
                <a:solidFill>
                  <a:srgbClr val="0070C0"/>
                </a:solidFill>
              </a:rPr>
              <a:t>zorongás</a:t>
            </a:r>
          </a:p>
          <a:p>
            <a:pPr marL="285750" indent="-285750">
              <a:buFont typeface="Wingdings" panose="05000000000000000000" pitchFamily="2" charset="2"/>
              <a:buChar char="Ø"/>
            </a:pPr>
            <a:r>
              <a:rPr lang="hu-HU" b="1" dirty="0" smtClean="0">
                <a:solidFill>
                  <a:srgbClr val="0070C0"/>
                </a:solidFill>
              </a:rPr>
              <a:t>Erős érzelmek</a:t>
            </a:r>
          </a:p>
          <a:p>
            <a:pPr marL="285750" indent="-285750">
              <a:buFont typeface="Wingdings" panose="05000000000000000000" pitchFamily="2" charset="2"/>
              <a:buChar char="Ø"/>
            </a:pPr>
            <a:r>
              <a:rPr lang="hu-HU" b="1" dirty="0" smtClean="0">
                <a:solidFill>
                  <a:srgbClr val="0070C0"/>
                </a:solidFill>
              </a:rPr>
              <a:t>Fásultság, levertség</a:t>
            </a:r>
          </a:p>
          <a:p>
            <a:pPr marL="285750" indent="-285750">
              <a:buFont typeface="Wingdings" panose="05000000000000000000" pitchFamily="2" charset="2"/>
              <a:buChar char="Ø"/>
            </a:pPr>
            <a:r>
              <a:rPr lang="hu-HU" b="1" dirty="0" smtClean="0">
                <a:solidFill>
                  <a:srgbClr val="0070C0"/>
                </a:solidFill>
              </a:rPr>
              <a:t>Gondolkodás bizonytalansága</a:t>
            </a:r>
            <a:endParaRPr lang="hu-HU" b="1" dirty="0">
              <a:solidFill>
                <a:srgbClr val="0070C0"/>
              </a:solidFill>
            </a:endParaRPr>
          </a:p>
        </p:txBody>
      </p:sp>
      <p:sp>
        <p:nvSpPr>
          <p:cNvPr id="16" name="Ellipszis 15"/>
          <p:cNvSpPr/>
          <p:nvPr/>
        </p:nvSpPr>
        <p:spPr>
          <a:xfrm>
            <a:off x="7654413" y="4100050"/>
            <a:ext cx="766916" cy="1238864"/>
          </a:xfrm>
          <a:prstGeom prst="ellipse">
            <a:avLst/>
          </a:prstGeom>
          <a:solidFill>
            <a:schemeClr val="accent4">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hu-HU"/>
          </a:p>
        </p:txBody>
      </p:sp>
      <p:sp>
        <p:nvSpPr>
          <p:cNvPr id="12" name="Pluszjel 11"/>
          <p:cNvSpPr/>
          <p:nvPr/>
        </p:nvSpPr>
        <p:spPr>
          <a:xfrm>
            <a:off x="7831392" y="4232787"/>
            <a:ext cx="368710" cy="353961"/>
          </a:xfrm>
          <a:prstGeom prst="mathPlus">
            <a:avLst/>
          </a:prstGeom>
          <a:ln w="28575">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hu-HU"/>
          </a:p>
        </p:txBody>
      </p:sp>
      <p:sp>
        <p:nvSpPr>
          <p:cNvPr id="13" name="Mínuszjel 12"/>
          <p:cNvSpPr/>
          <p:nvPr/>
        </p:nvSpPr>
        <p:spPr>
          <a:xfrm>
            <a:off x="7875638" y="4793227"/>
            <a:ext cx="324465" cy="353961"/>
          </a:xfrm>
          <a:prstGeom prst="mathMinus">
            <a:avLst/>
          </a:prstGeom>
          <a:solidFill>
            <a:schemeClr val="accent2"/>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hu-HU"/>
          </a:p>
        </p:txBody>
      </p:sp>
      <p:sp>
        <p:nvSpPr>
          <p:cNvPr id="17" name="Jobbra nyíl 16"/>
          <p:cNvSpPr/>
          <p:nvPr/>
        </p:nvSpPr>
        <p:spPr>
          <a:xfrm>
            <a:off x="7093974" y="4542503"/>
            <a:ext cx="486697" cy="280220"/>
          </a:xfrm>
          <a:prstGeom prst="rightArrow">
            <a:avLst/>
          </a:prstGeom>
          <a:solidFill>
            <a:schemeClr val="accent4">
              <a:lumMod val="40000"/>
              <a:lumOff val="60000"/>
            </a:schemeClr>
          </a:solidFill>
          <a:ln w="28575">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hu-HU"/>
          </a:p>
        </p:txBody>
      </p:sp>
      <p:sp>
        <p:nvSpPr>
          <p:cNvPr id="18" name="Lefelé nyíl 17"/>
          <p:cNvSpPr/>
          <p:nvPr/>
        </p:nvSpPr>
        <p:spPr>
          <a:xfrm>
            <a:off x="5191432" y="4085303"/>
            <a:ext cx="663677" cy="353962"/>
          </a:xfrm>
          <a:prstGeom prst="downArrow">
            <a:avLst/>
          </a:prstGeom>
          <a:ln w="381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hu-HU"/>
          </a:p>
        </p:txBody>
      </p:sp>
      <p:sp>
        <p:nvSpPr>
          <p:cNvPr id="19" name="Lefelé nyíl 18"/>
          <p:cNvSpPr/>
          <p:nvPr/>
        </p:nvSpPr>
        <p:spPr>
          <a:xfrm>
            <a:off x="6105832" y="4970207"/>
            <a:ext cx="752168" cy="442451"/>
          </a:xfrm>
          <a:prstGeom prst="downArrow">
            <a:avLst/>
          </a:prstGeom>
          <a:solidFill>
            <a:schemeClr val="accent2"/>
          </a:solidFill>
          <a:ln w="381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hu-HU"/>
          </a:p>
        </p:txBody>
      </p:sp>
    </p:spTree>
    <p:extLst>
      <p:ext uri="{BB962C8B-B14F-4D97-AF65-F5344CB8AC3E}">
        <p14:creationId xmlns:p14="http://schemas.microsoft.com/office/powerpoint/2010/main" val="4047923458"/>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p:cNvSpPr>
            <a:spLocks noGrp="1"/>
          </p:cNvSpPr>
          <p:nvPr>
            <p:ph type="title"/>
          </p:nvPr>
        </p:nvSpPr>
        <p:spPr>
          <a:xfrm>
            <a:off x="517555" y="459130"/>
            <a:ext cx="7886700" cy="608268"/>
          </a:xfrm>
        </p:spPr>
        <p:txBody>
          <a:bodyPr>
            <a:normAutofit/>
          </a:bodyPr>
          <a:lstStyle/>
          <a:p>
            <a:pPr algn="ctr"/>
            <a:r>
              <a:rPr lang="hu-HU" sz="2800" b="1" i="1" dirty="0">
                <a:solidFill>
                  <a:srgbClr val="0070C0"/>
                </a:solidFill>
                <a:latin typeface="Arial" panose="020B0604020202020204" pitchFamily="34" charset="0"/>
                <a:cs typeface="Arial" panose="020B0604020202020204" pitchFamily="34" charset="0"/>
              </a:rPr>
              <a:t>Konfliktusforrások </a:t>
            </a:r>
            <a:r>
              <a:rPr lang="hu-HU" sz="2800" b="1" i="1" dirty="0" smtClean="0">
                <a:solidFill>
                  <a:srgbClr val="0070C0"/>
                </a:solidFill>
                <a:latin typeface="Arial" panose="020B0604020202020204" pitchFamily="34" charset="0"/>
                <a:cs typeface="Arial" panose="020B0604020202020204" pitchFamily="34" charset="0"/>
              </a:rPr>
              <a:t>csoportjai</a:t>
            </a:r>
            <a:endParaRPr lang="hu-HU" sz="2800" b="1" i="1" dirty="0">
              <a:solidFill>
                <a:srgbClr val="0070C0"/>
              </a:solidFill>
              <a:latin typeface="Arial" panose="020B0604020202020204" pitchFamily="34" charset="0"/>
              <a:cs typeface="Arial" panose="020B0604020202020204" pitchFamily="34" charset="0"/>
            </a:endParaRPr>
          </a:p>
        </p:txBody>
      </p:sp>
      <p:sp>
        <p:nvSpPr>
          <p:cNvPr id="3" name="Téglalap 2"/>
          <p:cNvSpPr/>
          <p:nvPr/>
        </p:nvSpPr>
        <p:spPr>
          <a:xfrm>
            <a:off x="1016398" y="2230186"/>
            <a:ext cx="7167716" cy="2782428"/>
          </a:xfrm>
          <a:prstGeom prst="rect">
            <a:avLst/>
          </a:prstGeom>
        </p:spPr>
        <p:txBody>
          <a:bodyPr wrap="square">
            <a:spAutoFit/>
          </a:bodyPr>
          <a:lstStyle/>
          <a:p>
            <a:pPr>
              <a:lnSpc>
                <a:spcPct val="107000"/>
              </a:lnSpc>
              <a:spcAft>
                <a:spcPts val="800"/>
              </a:spcAft>
            </a:pPr>
            <a:r>
              <a:rPr lang="hu-HU" b="1" dirty="0" smtClean="0">
                <a:solidFill>
                  <a:srgbClr val="0070C0"/>
                </a:solidFill>
                <a:latin typeface="Arial" panose="020B0604020202020204" pitchFamily="34" charset="0"/>
                <a:ea typeface="Calibri" panose="020F0502020204030204" pitchFamily="34" charset="0"/>
                <a:cs typeface="Arial" panose="020B0604020202020204" pitchFamily="34" charset="0"/>
              </a:rPr>
              <a:t>A konfliktusforrások csoportjai:</a:t>
            </a:r>
          </a:p>
          <a:p>
            <a:pPr marL="285750" indent="-285750">
              <a:lnSpc>
                <a:spcPct val="107000"/>
              </a:lnSpc>
              <a:spcAft>
                <a:spcPts val="800"/>
              </a:spcAft>
              <a:buFont typeface="Wingdings" panose="05000000000000000000" pitchFamily="2" charset="2"/>
              <a:buChar char="Ø"/>
            </a:pPr>
            <a:r>
              <a:rPr lang="hu-HU" dirty="0" smtClean="0">
                <a:solidFill>
                  <a:srgbClr val="0070C0"/>
                </a:solidFill>
                <a:latin typeface="Arial" panose="020B0604020202020204" pitchFamily="34" charset="0"/>
                <a:ea typeface="Calibri" panose="020F0502020204030204" pitchFamily="34" charset="0"/>
                <a:cs typeface="Arial" panose="020B0604020202020204" pitchFamily="34" charset="0"/>
              </a:rPr>
              <a:t>Alapszükségletek </a:t>
            </a:r>
            <a:r>
              <a:rPr lang="hu-HU" dirty="0">
                <a:solidFill>
                  <a:srgbClr val="0070C0"/>
                </a:solidFill>
                <a:latin typeface="Arial" panose="020B0604020202020204" pitchFamily="34" charset="0"/>
                <a:ea typeface="Calibri" panose="020F0502020204030204" pitchFamily="34" charset="0"/>
                <a:cs typeface="Arial" panose="020B0604020202020204" pitchFamily="34" charset="0"/>
              </a:rPr>
              <a:t>kielégítetlensége </a:t>
            </a:r>
            <a:r>
              <a:rPr lang="hu-HU" dirty="0" smtClean="0">
                <a:solidFill>
                  <a:srgbClr val="0070C0"/>
                </a:solidFill>
                <a:latin typeface="Arial" panose="020B0604020202020204" pitchFamily="34" charset="0"/>
                <a:ea typeface="Calibri" panose="020F0502020204030204" pitchFamily="34" charset="0"/>
                <a:cs typeface="Arial" panose="020B0604020202020204" pitchFamily="34" charset="0"/>
              </a:rPr>
              <a:t>dominál, </a:t>
            </a:r>
          </a:p>
          <a:p>
            <a:pPr marL="285750" indent="-285750">
              <a:lnSpc>
                <a:spcPct val="107000"/>
              </a:lnSpc>
              <a:spcAft>
                <a:spcPts val="800"/>
              </a:spcAft>
              <a:buFont typeface="Wingdings" panose="05000000000000000000" pitchFamily="2" charset="2"/>
              <a:buChar char="Ø"/>
            </a:pPr>
            <a:r>
              <a:rPr lang="hu-HU" dirty="0" smtClean="0">
                <a:solidFill>
                  <a:srgbClr val="0070C0"/>
                </a:solidFill>
                <a:latin typeface="Arial" panose="020B0604020202020204" pitchFamily="34" charset="0"/>
                <a:ea typeface="Calibri" panose="020F0502020204030204" pitchFamily="34" charset="0"/>
                <a:cs typeface="Arial" panose="020B0604020202020204" pitchFamily="34" charset="0"/>
              </a:rPr>
              <a:t>Pszichológiai szükségletek </a:t>
            </a:r>
            <a:r>
              <a:rPr lang="hu-HU" dirty="0">
                <a:solidFill>
                  <a:srgbClr val="0070C0"/>
                </a:solidFill>
                <a:latin typeface="Arial" panose="020B0604020202020204" pitchFamily="34" charset="0"/>
                <a:ea typeface="Calibri" panose="020F0502020204030204" pitchFamily="34" charset="0"/>
                <a:cs typeface="Arial" panose="020B0604020202020204" pitchFamily="34" charset="0"/>
              </a:rPr>
              <a:t>kielégítetlensége </a:t>
            </a:r>
            <a:r>
              <a:rPr lang="hu-HU" dirty="0" smtClean="0">
                <a:solidFill>
                  <a:srgbClr val="0070C0"/>
                </a:solidFill>
                <a:latin typeface="Arial" panose="020B0604020202020204" pitchFamily="34" charset="0"/>
                <a:ea typeface="Calibri" panose="020F0502020204030204" pitchFamily="34" charset="0"/>
                <a:cs typeface="Arial" panose="020B0604020202020204" pitchFamily="34" charset="0"/>
              </a:rPr>
              <a:t>dominál,</a:t>
            </a:r>
          </a:p>
          <a:p>
            <a:pPr marL="285750" indent="-285750">
              <a:lnSpc>
                <a:spcPct val="107000"/>
              </a:lnSpc>
              <a:spcAft>
                <a:spcPts val="800"/>
              </a:spcAft>
              <a:buFont typeface="Wingdings" panose="05000000000000000000" pitchFamily="2" charset="2"/>
              <a:buChar char="Ø"/>
            </a:pPr>
            <a:r>
              <a:rPr lang="hu-HU" dirty="0" smtClean="0">
                <a:solidFill>
                  <a:srgbClr val="0070C0"/>
                </a:solidFill>
                <a:latin typeface="Arial" panose="020B0604020202020204" pitchFamily="34" charset="0"/>
                <a:ea typeface="Calibri" panose="020F0502020204030204" pitchFamily="34" charset="0"/>
                <a:cs typeface="Arial" panose="020B0604020202020204" pitchFamily="34" charset="0"/>
              </a:rPr>
              <a:t>Értékrendbeli </a:t>
            </a:r>
            <a:r>
              <a:rPr lang="hu-HU" dirty="0">
                <a:solidFill>
                  <a:srgbClr val="0070C0"/>
                </a:solidFill>
                <a:latin typeface="Arial" panose="020B0604020202020204" pitchFamily="34" charset="0"/>
                <a:ea typeface="Calibri" panose="020F0502020204030204" pitchFamily="34" charset="0"/>
                <a:cs typeface="Arial" panose="020B0604020202020204" pitchFamily="34" charset="0"/>
              </a:rPr>
              <a:t>különbségek, </a:t>
            </a:r>
            <a:endParaRPr lang="hu-HU" dirty="0" smtClean="0">
              <a:solidFill>
                <a:srgbClr val="0070C0"/>
              </a:solidFill>
              <a:latin typeface="Arial" panose="020B0604020202020204" pitchFamily="34" charset="0"/>
              <a:ea typeface="Calibri" panose="020F0502020204030204" pitchFamily="34" charset="0"/>
              <a:cs typeface="Arial" panose="020B0604020202020204" pitchFamily="34" charset="0"/>
            </a:endParaRPr>
          </a:p>
          <a:p>
            <a:pPr marL="285750" indent="-285750">
              <a:lnSpc>
                <a:spcPct val="107000"/>
              </a:lnSpc>
              <a:spcAft>
                <a:spcPts val="800"/>
              </a:spcAft>
              <a:buFont typeface="Wingdings" panose="05000000000000000000" pitchFamily="2" charset="2"/>
              <a:buChar char="Ø"/>
            </a:pPr>
            <a:r>
              <a:rPr lang="hu-HU" dirty="0" smtClean="0">
                <a:solidFill>
                  <a:srgbClr val="0070C0"/>
                </a:solidFill>
                <a:latin typeface="Arial" panose="020B0604020202020204" pitchFamily="34" charset="0"/>
                <a:ea typeface="Calibri" panose="020F0502020204030204" pitchFamily="34" charset="0"/>
                <a:cs typeface="Arial" panose="020B0604020202020204" pitchFamily="34" charset="0"/>
              </a:rPr>
              <a:t>Érdek különbségek,</a:t>
            </a:r>
          </a:p>
          <a:p>
            <a:pPr marL="285750" indent="-285750">
              <a:lnSpc>
                <a:spcPct val="107000"/>
              </a:lnSpc>
              <a:spcAft>
                <a:spcPts val="800"/>
              </a:spcAft>
              <a:buFont typeface="Wingdings" panose="05000000000000000000" pitchFamily="2" charset="2"/>
              <a:buChar char="Ø"/>
            </a:pPr>
            <a:r>
              <a:rPr lang="hu-HU" dirty="0" smtClean="0">
                <a:solidFill>
                  <a:srgbClr val="0070C0"/>
                </a:solidFill>
                <a:latin typeface="Arial" panose="020B0604020202020204" pitchFamily="34" charset="0"/>
                <a:ea typeface="Calibri" panose="020F0502020204030204" pitchFamily="34" charset="0"/>
                <a:cs typeface="Arial" panose="020B0604020202020204" pitchFamily="34" charset="0"/>
              </a:rPr>
              <a:t>Észlelésbeli </a:t>
            </a:r>
            <a:r>
              <a:rPr lang="hu-HU" dirty="0">
                <a:solidFill>
                  <a:srgbClr val="0070C0"/>
                </a:solidFill>
                <a:latin typeface="Arial" panose="020B0604020202020204" pitchFamily="34" charset="0"/>
                <a:ea typeface="Calibri" panose="020F0502020204030204" pitchFamily="34" charset="0"/>
                <a:cs typeface="Arial" panose="020B0604020202020204" pitchFamily="34" charset="0"/>
              </a:rPr>
              <a:t>különbségből és </a:t>
            </a:r>
            <a:r>
              <a:rPr lang="hu-HU" dirty="0" smtClean="0">
                <a:solidFill>
                  <a:srgbClr val="0070C0"/>
                </a:solidFill>
                <a:latin typeface="Arial" panose="020B0604020202020204" pitchFamily="34" charset="0"/>
                <a:ea typeface="Calibri" panose="020F0502020204030204" pitchFamily="34" charset="0"/>
                <a:cs typeface="Arial" panose="020B0604020202020204" pitchFamily="34" charset="0"/>
              </a:rPr>
              <a:t>a</a:t>
            </a:r>
          </a:p>
          <a:p>
            <a:pPr marL="285750" indent="-285750">
              <a:lnSpc>
                <a:spcPct val="107000"/>
              </a:lnSpc>
              <a:spcAft>
                <a:spcPts val="800"/>
              </a:spcAft>
              <a:buFont typeface="Wingdings" panose="05000000000000000000" pitchFamily="2" charset="2"/>
              <a:buChar char="Ø"/>
            </a:pPr>
            <a:r>
              <a:rPr lang="hu-HU" dirty="0" smtClean="0">
                <a:solidFill>
                  <a:srgbClr val="0070C0"/>
                </a:solidFill>
                <a:latin typeface="Arial" panose="020B0604020202020204" pitchFamily="34" charset="0"/>
                <a:ea typeface="Calibri" panose="020F0502020204030204" pitchFamily="34" charset="0"/>
                <a:cs typeface="Arial" panose="020B0604020202020204" pitchFamily="34" charset="0"/>
              </a:rPr>
              <a:t>Korlátozott </a:t>
            </a:r>
            <a:r>
              <a:rPr lang="hu-HU" dirty="0">
                <a:solidFill>
                  <a:srgbClr val="0070C0"/>
                </a:solidFill>
                <a:latin typeface="Arial" panose="020B0604020202020204" pitchFamily="34" charset="0"/>
                <a:ea typeface="Calibri" panose="020F0502020204030204" pitchFamily="34" charset="0"/>
                <a:cs typeface="Arial" panose="020B0604020202020204" pitchFamily="34" charset="0"/>
              </a:rPr>
              <a:t>erőforrásokból következő </a:t>
            </a:r>
            <a:r>
              <a:rPr lang="hu-HU" dirty="0" smtClean="0">
                <a:solidFill>
                  <a:srgbClr val="0070C0"/>
                </a:solidFill>
                <a:latin typeface="Arial" panose="020B0604020202020204" pitchFamily="34" charset="0"/>
                <a:ea typeface="Calibri" panose="020F0502020204030204" pitchFamily="34" charset="0"/>
                <a:cs typeface="Arial" panose="020B0604020202020204" pitchFamily="34" charset="0"/>
              </a:rPr>
              <a:t>konfliktus</a:t>
            </a:r>
            <a:endParaRPr lang="hu-HU" sz="2400" dirty="0">
              <a:solidFill>
                <a:srgbClr val="0070C0"/>
              </a:solidFill>
              <a:effectLst/>
              <a:latin typeface="Arial" panose="020B0604020202020204" pitchFamily="34" charset="0"/>
              <a:ea typeface="Calibri" panose="020F0502020204030204" pitchFamily="34" charset="0"/>
              <a:cs typeface="Arial" panose="020B0604020202020204" pitchFamily="34" charset="0"/>
            </a:endParaRPr>
          </a:p>
        </p:txBody>
      </p:sp>
      <p:sp>
        <p:nvSpPr>
          <p:cNvPr id="4" name="Jobb oldali kapcsos zárójel 3"/>
          <p:cNvSpPr/>
          <p:nvPr/>
        </p:nvSpPr>
        <p:spPr>
          <a:xfrm>
            <a:off x="6020650" y="4208941"/>
            <a:ext cx="280220" cy="766915"/>
          </a:xfrm>
          <a:prstGeom prst="rightBrace">
            <a:avLst/>
          </a:prstGeom>
          <a:ln w="38100"/>
        </p:spPr>
        <p:style>
          <a:lnRef idx="1">
            <a:schemeClr val="accent1"/>
          </a:lnRef>
          <a:fillRef idx="0">
            <a:schemeClr val="accent1"/>
          </a:fillRef>
          <a:effectRef idx="0">
            <a:schemeClr val="accent1"/>
          </a:effectRef>
          <a:fontRef idx="minor">
            <a:schemeClr val="tx1"/>
          </a:fontRef>
        </p:style>
        <p:txBody>
          <a:bodyPr rtlCol="0" anchor="ctr"/>
          <a:lstStyle/>
          <a:p>
            <a:pPr algn="ctr"/>
            <a:endParaRPr lang="hu-HU"/>
          </a:p>
        </p:txBody>
      </p:sp>
      <p:sp>
        <p:nvSpPr>
          <p:cNvPr id="5" name="Szövegdoboz 4"/>
          <p:cNvSpPr txBox="1"/>
          <p:nvPr/>
        </p:nvSpPr>
        <p:spPr>
          <a:xfrm>
            <a:off x="6461310" y="4389782"/>
            <a:ext cx="2018501" cy="369332"/>
          </a:xfrm>
          <a:prstGeom prst="rect">
            <a:avLst/>
          </a:prstGeom>
          <a:noFill/>
        </p:spPr>
        <p:txBody>
          <a:bodyPr wrap="none" rtlCol="0">
            <a:spAutoFit/>
          </a:bodyPr>
          <a:lstStyle/>
          <a:p>
            <a:r>
              <a:rPr lang="hu-HU" b="1" dirty="0" smtClean="0">
                <a:solidFill>
                  <a:srgbClr val="0070C0"/>
                </a:solidFill>
                <a:latin typeface="Arial" panose="020B0604020202020204" pitchFamily="34" charset="0"/>
                <a:cs typeface="Arial" panose="020B0604020202020204" pitchFamily="34" charset="0"/>
              </a:rPr>
              <a:t>Kevésbé gyakori</a:t>
            </a:r>
            <a:endParaRPr lang="hu-HU" b="1" dirty="0">
              <a:solidFill>
                <a:srgbClr val="0070C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995122911"/>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áblázat 1"/>
          <p:cNvGraphicFramePr>
            <a:graphicFrameLocks noGrp="1"/>
          </p:cNvGraphicFramePr>
          <p:nvPr>
            <p:extLst>
              <p:ext uri="{D42A27DB-BD31-4B8C-83A1-F6EECF244321}">
                <p14:modId xmlns:p14="http://schemas.microsoft.com/office/powerpoint/2010/main" val="2062979477"/>
              </p:ext>
            </p:extLst>
          </p:nvPr>
        </p:nvGraphicFramePr>
        <p:xfrm>
          <a:off x="613164" y="1521998"/>
          <a:ext cx="7881908" cy="4876800"/>
        </p:xfrm>
        <a:graphic>
          <a:graphicData uri="http://schemas.openxmlformats.org/drawingml/2006/table">
            <a:tbl>
              <a:tblPr firstRow="1" firstCol="1" bandRow="1">
                <a:tableStyleId>{5C22544A-7EE6-4342-B048-85BDC9FD1C3A}</a:tableStyleId>
              </a:tblPr>
              <a:tblGrid>
                <a:gridCol w="4745809"/>
                <a:gridCol w="3136099"/>
              </a:tblGrid>
              <a:tr h="1308327">
                <a:tc>
                  <a:txBody>
                    <a:bodyPr/>
                    <a:lstStyle/>
                    <a:p>
                      <a:pPr marL="107950" algn="just">
                        <a:spcBef>
                          <a:spcPts val="600"/>
                        </a:spcBef>
                        <a:spcAft>
                          <a:spcPts val="600"/>
                        </a:spcAft>
                      </a:pPr>
                      <a:endParaRPr lang="hu-HU" sz="1400" dirty="0" smtClean="0">
                        <a:solidFill>
                          <a:srgbClr val="0070C0"/>
                        </a:solidFill>
                        <a:effectLst/>
                        <a:latin typeface="Arial" panose="020B0604020202020204" pitchFamily="34" charset="0"/>
                        <a:cs typeface="Arial" panose="020B0604020202020204" pitchFamily="34" charset="0"/>
                      </a:endParaRPr>
                    </a:p>
                    <a:p>
                      <a:pPr marL="107950" algn="just">
                        <a:spcBef>
                          <a:spcPts val="600"/>
                        </a:spcBef>
                        <a:spcAft>
                          <a:spcPts val="600"/>
                        </a:spcAft>
                      </a:pPr>
                      <a:r>
                        <a:rPr lang="hu-HU" sz="1800" b="0" dirty="0" smtClean="0">
                          <a:solidFill>
                            <a:srgbClr val="0070C0"/>
                          </a:solidFill>
                          <a:effectLst/>
                          <a:latin typeface="Arial" panose="020B0604020202020204" pitchFamily="34" charset="0"/>
                          <a:cs typeface="Arial" panose="020B0604020202020204" pitchFamily="34" charset="0"/>
                        </a:rPr>
                        <a:t>Tárgyilagos </a:t>
                      </a:r>
                      <a:r>
                        <a:rPr lang="hu-HU" sz="1800" b="0" dirty="0">
                          <a:solidFill>
                            <a:srgbClr val="0070C0"/>
                          </a:solidFill>
                          <a:effectLst/>
                          <a:latin typeface="Arial" panose="020B0604020202020204" pitchFamily="34" charset="0"/>
                          <a:cs typeface="Arial" panose="020B0604020202020204" pitchFamily="34" charset="0"/>
                        </a:rPr>
                        <a:t>szintről akkor beszélünk, amikor a felek között a vitatott konkrét dolgok, információk, tények, adatok cseréje, vagy értelmezése vált ki konfliktust. </a:t>
                      </a:r>
                      <a:endParaRPr lang="hu-HU" sz="1800" b="0" dirty="0">
                        <a:solidFill>
                          <a:srgbClr val="0070C0"/>
                        </a:solidFill>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solidFill>
                      <a:schemeClr val="accent1">
                        <a:lumMod val="20000"/>
                        <a:lumOff val="80000"/>
                      </a:schemeClr>
                    </a:solidFill>
                  </a:tcPr>
                </a:tc>
                <a:tc>
                  <a:txBody>
                    <a:bodyPr/>
                    <a:lstStyle/>
                    <a:p>
                      <a:pPr marL="107950" algn="ctr">
                        <a:spcBef>
                          <a:spcPts val="600"/>
                        </a:spcBef>
                        <a:spcAft>
                          <a:spcPts val="600"/>
                        </a:spcAft>
                      </a:pPr>
                      <a:r>
                        <a:rPr lang="hu-HU" sz="1800" u="sng" dirty="0" smtClean="0">
                          <a:solidFill>
                            <a:srgbClr val="7030A0"/>
                          </a:solidFill>
                          <a:effectLst/>
                          <a:latin typeface="Arial" panose="020B0604020202020204" pitchFamily="34" charset="0"/>
                          <a:ea typeface="+mn-ea"/>
                          <a:cs typeface="Arial" panose="020B0604020202020204" pitchFamily="34" charset="0"/>
                        </a:rPr>
                        <a:t>TÁRGYILAGOS</a:t>
                      </a:r>
                      <a:r>
                        <a:rPr lang="hu-HU" sz="1800" u="sng" baseline="0" dirty="0" smtClean="0">
                          <a:solidFill>
                            <a:srgbClr val="7030A0"/>
                          </a:solidFill>
                          <a:effectLst/>
                          <a:latin typeface="Arial" panose="020B0604020202020204" pitchFamily="34" charset="0"/>
                          <a:ea typeface="+mn-ea"/>
                          <a:cs typeface="Arial" panose="020B0604020202020204" pitchFamily="34" charset="0"/>
                        </a:rPr>
                        <a:t> SZINT</a:t>
                      </a:r>
                    </a:p>
                    <a:p>
                      <a:pPr marL="107950" algn="ctr">
                        <a:spcBef>
                          <a:spcPts val="600"/>
                        </a:spcBef>
                        <a:spcAft>
                          <a:spcPts val="600"/>
                        </a:spcAft>
                      </a:pPr>
                      <a:r>
                        <a:rPr lang="hu-HU" sz="1800" i="1" dirty="0" smtClean="0">
                          <a:solidFill>
                            <a:srgbClr val="7030A0"/>
                          </a:solidFill>
                          <a:effectLst/>
                          <a:latin typeface="+mn-lt"/>
                          <a:ea typeface="+mn-ea"/>
                          <a:cs typeface="Arial" panose="020B0604020202020204" pitchFamily="34" charset="0"/>
                        </a:rPr>
                        <a:t>Számok</a:t>
                      </a:r>
                    </a:p>
                    <a:p>
                      <a:pPr marL="107950" algn="ctr">
                        <a:spcBef>
                          <a:spcPts val="600"/>
                        </a:spcBef>
                        <a:spcAft>
                          <a:spcPts val="600"/>
                        </a:spcAft>
                      </a:pPr>
                      <a:r>
                        <a:rPr lang="hu-HU" sz="1800" i="1" dirty="0" smtClean="0">
                          <a:solidFill>
                            <a:srgbClr val="7030A0"/>
                          </a:solidFill>
                          <a:effectLst/>
                          <a:latin typeface="+mn-lt"/>
                          <a:ea typeface="+mn-ea"/>
                          <a:cs typeface="Arial" panose="020B0604020202020204" pitchFamily="34" charset="0"/>
                        </a:rPr>
                        <a:t>Adatok</a:t>
                      </a:r>
                    </a:p>
                    <a:p>
                      <a:pPr marL="107950" algn="ctr">
                        <a:spcBef>
                          <a:spcPts val="600"/>
                        </a:spcBef>
                        <a:spcAft>
                          <a:spcPts val="600"/>
                        </a:spcAft>
                      </a:pPr>
                      <a:r>
                        <a:rPr lang="hu-HU" sz="1800" i="1" dirty="0" smtClean="0">
                          <a:solidFill>
                            <a:srgbClr val="7030A0"/>
                          </a:solidFill>
                          <a:effectLst/>
                          <a:latin typeface="+mn-lt"/>
                          <a:ea typeface="+mn-ea"/>
                          <a:cs typeface="Arial" panose="020B0604020202020204" pitchFamily="34" charset="0"/>
                        </a:rPr>
                        <a:t>Tények</a:t>
                      </a:r>
                    </a:p>
                    <a:p>
                      <a:pPr marL="107950" algn="ctr">
                        <a:spcBef>
                          <a:spcPts val="600"/>
                        </a:spcBef>
                        <a:spcAft>
                          <a:spcPts val="600"/>
                        </a:spcAft>
                      </a:pPr>
                      <a:endParaRPr lang="hu-HU" sz="1200" dirty="0" smtClean="0">
                        <a:effectLst/>
                        <a:latin typeface="Times New Roman" panose="02020603050405020304" pitchFamily="18" charset="0"/>
                        <a:ea typeface="+mn-ea"/>
                      </a:endParaRPr>
                    </a:p>
                  </a:txBody>
                  <a:tcPr marL="68580" marR="68580" marT="0" marB="0">
                    <a:solidFill>
                      <a:schemeClr val="accent1">
                        <a:lumMod val="40000"/>
                        <a:lumOff val="60000"/>
                      </a:schemeClr>
                    </a:solidFill>
                  </a:tcPr>
                </a:tc>
              </a:tr>
              <a:tr h="2327741">
                <a:tc>
                  <a:txBody>
                    <a:bodyPr/>
                    <a:lstStyle/>
                    <a:p>
                      <a:pPr marL="107950" algn="just">
                        <a:spcBef>
                          <a:spcPts val="600"/>
                        </a:spcBef>
                        <a:spcAft>
                          <a:spcPts val="600"/>
                        </a:spcAft>
                      </a:pPr>
                      <a:endParaRPr lang="hu-HU" sz="1400" dirty="0" smtClean="0">
                        <a:solidFill>
                          <a:srgbClr val="0070C0"/>
                        </a:solidFill>
                        <a:effectLst/>
                        <a:latin typeface="Arial" panose="020B0604020202020204" pitchFamily="34" charset="0"/>
                        <a:cs typeface="Arial" panose="020B0604020202020204" pitchFamily="34" charset="0"/>
                      </a:endParaRPr>
                    </a:p>
                    <a:p>
                      <a:pPr marL="107950" algn="l">
                        <a:spcBef>
                          <a:spcPts val="600"/>
                        </a:spcBef>
                        <a:spcAft>
                          <a:spcPts val="600"/>
                        </a:spcAft>
                      </a:pPr>
                      <a:r>
                        <a:rPr lang="hu-HU" sz="1800" b="0" dirty="0" smtClean="0">
                          <a:solidFill>
                            <a:srgbClr val="0070C0"/>
                          </a:solidFill>
                          <a:effectLst/>
                          <a:latin typeface="Arial" panose="020B0604020202020204" pitchFamily="34" charset="0"/>
                          <a:cs typeface="Arial" panose="020B0604020202020204" pitchFamily="34" charset="0"/>
                        </a:rPr>
                        <a:t>Kapcsolati </a:t>
                      </a:r>
                      <a:r>
                        <a:rPr lang="hu-HU" sz="1800" b="0" dirty="0">
                          <a:solidFill>
                            <a:srgbClr val="0070C0"/>
                          </a:solidFill>
                          <a:effectLst/>
                          <a:latin typeface="Arial" panose="020B0604020202020204" pitchFamily="34" charset="0"/>
                          <a:cs typeface="Arial" panose="020B0604020202020204" pitchFamily="34" charset="0"/>
                        </a:rPr>
                        <a:t>szintnél a személyiségünk jellemző viselkedése jelenik az adott konfliktushelyzetben. </a:t>
                      </a:r>
                    </a:p>
                    <a:p>
                      <a:pPr marL="107950" algn="l">
                        <a:spcBef>
                          <a:spcPts val="600"/>
                        </a:spcBef>
                        <a:spcAft>
                          <a:spcPts val="600"/>
                        </a:spcAft>
                      </a:pPr>
                      <a:r>
                        <a:rPr lang="hu-HU" sz="1800" b="0" dirty="0">
                          <a:solidFill>
                            <a:srgbClr val="0070C0"/>
                          </a:solidFill>
                          <a:effectLst/>
                          <a:latin typeface="Arial" panose="020B0604020202020204" pitchFamily="34" charset="0"/>
                          <a:cs typeface="Arial" panose="020B0604020202020204" pitchFamily="34" charset="0"/>
                        </a:rPr>
                        <a:t>Rávilágít arra, hogy az egyik fél hogyan viszonyul a másikhoz, mit tart vagy gondol róla. Ez közvetlenül a közlés módjában, a gesztikulációban és mimikában, a testtartásban és hanglejtésben mutatkozik meg.</a:t>
                      </a:r>
                      <a:endParaRPr lang="hu-HU" sz="1800" b="0" dirty="0">
                        <a:solidFill>
                          <a:srgbClr val="0070C0"/>
                        </a:solidFill>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solidFill>
                      <a:schemeClr val="accent4">
                        <a:lumMod val="40000"/>
                        <a:lumOff val="60000"/>
                      </a:schemeClr>
                    </a:solidFill>
                  </a:tcPr>
                </a:tc>
                <a:tc>
                  <a:txBody>
                    <a:bodyPr/>
                    <a:lstStyle/>
                    <a:p>
                      <a:pPr algn="ctr"/>
                      <a:r>
                        <a:rPr lang="hu-HU" b="1" u="sng" dirty="0" smtClean="0">
                          <a:solidFill>
                            <a:srgbClr val="0070C0"/>
                          </a:solidFill>
                          <a:latin typeface="Arial" panose="020B0604020202020204" pitchFamily="34" charset="0"/>
                          <a:cs typeface="Arial" panose="020B0604020202020204" pitchFamily="34" charset="0"/>
                        </a:rPr>
                        <a:t>KAPCSOLATI SZINT</a:t>
                      </a:r>
                    </a:p>
                    <a:p>
                      <a:pPr algn="ctr"/>
                      <a:endParaRPr lang="hu-HU" b="1" u="sng" dirty="0" smtClean="0">
                        <a:solidFill>
                          <a:srgbClr val="0070C0"/>
                        </a:solidFill>
                      </a:endParaRPr>
                    </a:p>
                    <a:p>
                      <a:pPr algn="ctr"/>
                      <a:r>
                        <a:rPr lang="hu-HU" b="1" i="1" dirty="0" smtClean="0">
                          <a:solidFill>
                            <a:srgbClr val="0070C0"/>
                          </a:solidFill>
                        </a:rPr>
                        <a:t>Érzelmek</a:t>
                      </a:r>
                    </a:p>
                    <a:p>
                      <a:pPr algn="ctr"/>
                      <a:r>
                        <a:rPr lang="hu-HU" b="1" i="1" dirty="0" smtClean="0">
                          <a:solidFill>
                            <a:srgbClr val="0070C0"/>
                          </a:solidFill>
                        </a:rPr>
                        <a:t>Értékek</a:t>
                      </a:r>
                    </a:p>
                    <a:p>
                      <a:pPr algn="ctr"/>
                      <a:r>
                        <a:rPr lang="hu-HU" b="1" i="1" dirty="0" smtClean="0">
                          <a:solidFill>
                            <a:srgbClr val="0070C0"/>
                          </a:solidFill>
                        </a:rPr>
                        <a:t>Igények</a:t>
                      </a:r>
                    </a:p>
                    <a:p>
                      <a:pPr algn="ctr"/>
                      <a:r>
                        <a:rPr lang="hu-HU" b="1" i="1" dirty="0" smtClean="0">
                          <a:solidFill>
                            <a:srgbClr val="0070C0"/>
                          </a:solidFill>
                        </a:rPr>
                        <a:t>Szükségletek</a:t>
                      </a:r>
                    </a:p>
                    <a:p>
                      <a:pPr algn="ctr"/>
                      <a:r>
                        <a:rPr lang="hu-HU" b="1" i="1" dirty="0" smtClean="0">
                          <a:solidFill>
                            <a:srgbClr val="0070C0"/>
                          </a:solidFill>
                        </a:rPr>
                        <a:t>Vélemények</a:t>
                      </a:r>
                    </a:p>
                    <a:p>
                      <a:pPr algn="ctr"/>
                      <a:r>
                        <a:rPr lang="hu-HU" b="1" i="1" dirty="0" smtClean="0">
                          <a:solidFill>
                            <a:srgbClr val="0070C0"/>
                          </a:solidFill>
                        </a:rPr>
                        <a:t>Nézetek</a:t>
                      </a:r>
                    </a:p>
                    <a:p>
                      <a:pPr algn="ctr"/>
                      <a:endParaRPr lang="hu-HU" b="1" dirty="0">
                        <a:solidFill>
                          <a:srgbClr val="0070C0"/>
                        </a:solidFill>
                      </a:endParaRPr>
                    </a:p>
                  </a:txBody>
                  <a:tcPr marL="68580" marR="68580" marT="0" marB="0">
                    <a:solidFill>
                      <a:schemeClr val="accent4">
                        <a:lumMod val="60000"/>
                        <a:lumOff val="40000"/>
                      </a:schemeClr>
                    </a:solidFill>
                  </a:tcPr>
                </a:tc>
              </a:tr>
            </a:tbl>
          </a:graphicData>
        </a:graphic>
      </p:graphicFrame>
      <p:sp>
        <p:nvSpPr>
          <p:cNvPr id="5" name="Cím 1"/>
          <p:cNvSpPr txBox="1">
            <a:spLocks/>
          </p:cNvSpPr>
          <p:nvPr/>
        </p:nvSpPr>
        <p:spPr>
          <a:xfrm>
            <a:off x="517555" y="459130"/>
            <a:ext cx="7886700" cy="608268"/>
          </a:xfrm>
          <a:prstGeom prst="rect">
            <a:avLst/>
          </a:prstGeom>
        </p:spPr>
        <p:txBody>
          <a:bodyP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hu-HU" sz="2800" b="1" i="1" dirty="0" smtClean="0">
                <a:solidFill>
                  <a:srgbClr val="0070C0"/>
                </a:solidFill>
                <a:latin typeface="Arial" panose="020B0604020202020204" pitchFamily="34" charset="0"/>
                <a:cs typeface="Arial" panose="020B0604020202020204" pitchFamily="34" charset="0"/>
              </a:rPr>
              <a:t>Konfliktusforrások szintjei</a:t>
            </a:r>
            <a:endParaRPr lang="hu-HU" sz="2800" b="1" i="1" dirty="0">
              <a:solidFill>
                <a:srgbClr val="0070C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174280935"/>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Kép 2"/>
          <p:cNvPicPr>
            <a:picLocks noChangeAspect="1"/>
          </p:cNvPicPr>
          <p:nvPr/>
        </p:nvPicPr>
        <p:blipFill>
          <a:blip r:embed="rId3"/>
          <a:stretch>
            <a:fillRect/>
          </a:stretch>
        </p:blipFill>
        <p:spPr>
          <a:xfrm>
            <a:off x="1076632" y="1165298"/>
            <a:ext cx="6271785" cy="3158838"/>
          </a:xfrm>
          <a:prstGeom prst="rect">
            <a:avLst/>
          </a:prstGeom>
        </p:spPr>
      </p:pic>
      <p:sp>
        <p:nvSpPr>
          <p:cNvPr id="5" name="Szövegdoboz 4"/>
          <p:cNvSpPr txBox="1"/>
          <p:nvPr/>
        </p:nvSpPr>
        <p:spPr>
          <a:xfrm>
            <a:off x="1050013" y="569719"/>
            <a:ext cx="6527236" cy="523220"/>
          </a:xfrm>
          <a:prstGeom prst="rect">
            <a:avLst/>
          </a:prstGeom>
          <a:noFill/>
        </p:spPr>
        <p:txBody>
          <a:bodyPr wrap="none" rtlCol="0">
            <a:spAutoFit/>
          </a:bodyPr>
          <a:lstStyle/>
          <a:p>
            <a:pPr algn="ctr"/>
            <a:r>
              <a:rPr lang="hu-HU" sz="2800" b="1" i="1" dirty="0" smtClean="0">
                <a:solidFill>
                  <a:srgbClr val="0070C0"/>
                </a:solidFill>
                <a:latin typeface="Arial" panose="020B0604020202020204" pitchFamily="34" charset="0"/>
                <a:cs typeface="Arial" panose="020B0604020202020204" pitchFamily="34" charset="0"/>
              </a:rPr>
              <a:t>A szükségletek szintjei és alapelemei</a:t>
            </a:r>
            <a:endParaRPr lang="hu-HU" sz="2800" b="1" i="1" dirty="0">
              <a:solidFill>
                <a:srgbClr val="0070C0"/>
              </a:solidFill>
              <a:latin typeface="Arial" panose="020B0604020202020204" pitchFamily="34" charset="0"/>
              <a:cs typeface="Arial" panose="020B0604020202020204" pitchFamily="34" charset="0"/>
            </a:endParaRPr>
          </a:p>
        </p:txBody>
      </p:sp>
      <p:sp>
        <p:nvSpPr>
          <p:cNvPr id="6" name="Téglalap 5"/>
          <p:cNvSpPr/>
          <p:nvPr/>
        </p:nvSpPr>
        <p:spPr>
          <a:xfrm>
            <a:off x="93455" y="4647800"/>
            <a:ext cx="4433278" cy="1200329"/>
          </a:xfrm>
          <a:prstGeom prst="rect">
            <a:avLst/>
          </a:prstGeom>
        </p:spPr>
        <p:txBody>
          <a:bodyPr wrap="square">
            <a:spAutoFit/>
          </a:bodyPr>
          <a:lstStyle/>
          <a:p>
            <a:r>
              <a:rPr lang="hu-HU" b="1" dirty="0"/>
              <a:t>I. hiány alapú szükségletek:</a:t>
            </a:r>
          </a:p>
          <a:p>
            <a:r>
              <a:rPr lang="hu-HU" dirty="0" smtClean="0"/>
              <a:t>Fiziológiai: </a:t>
            </a:r>
            <a:r>
              <a:rPr lang="hu-HU" dirty="0"/>
              <a:t>éhség, szomjúság, szexualitás</a:t>
            </a:r>
          </a:p>
          <a:p>
            <a:r>
              <a:rPr lang="hu-HU" dirty="0" smtClean="0"/>
              <a:t>Biztonsági: </a:t>
            </a:r>
            <a:r>
              <a:rPr lang="hu-HU" dirty="0"/>
              <a:t>fizikai védettség, kiszámíthatóság</a:t>
            </a:r>
          </a:p>
          <a:p>
            <a:r>
              <a:rPr lang="hu-HU" dirty="0" smtClean="0"/>
              <a:t>Szeretet: </a:t>
            </a:r>
            <a:r>
              <a:rPr lang="hu-HU" dirty="0"/>
              <a:t>gyengédség, viszonzott </a:t>
            </a:r>
            <a:r>
              <a:rPr lang="hu-HU" dirty="0" smtClean="0"/>
              <a:t>szeretet</a:t>
            </a:r>
            <a:endParaRPr lang="hu-HU" dirty="0"/>
          </a:p>
        </p:txBody>
      </p:sp>
      <p:sp>
        <p:nvSpPr>
          <p:cNvPr id="7" name="Téglalap 6"/>
          <p:cNvSpPr/>
          <p:nvPr/>
        </p:nvSpPr>
        <p:spPr>
          <a:xfrm>
            <a:off x="4644427" y="4527181"/>
            <a:ext cx="4381877" cy="2031325"/>
          </a:xfrm>
          <a:prstGeom prst="rect">
            <a:avLst/>
          </a:prstGeom>
        </p:spPr>
        <p:txBody>
          <a:bodyPr wrap="square">
            <a:spAutoFit/>
          </a:bodyPr>
          <a:lstStyle/>
          <a:p>
            <a:r>
              <a:rPr lang="hu-HU" b="1" dirty="0"/>
              <a:t>II. növekedés alapú szükségletek:</a:t>
            </a:r>
          </a:p>
          <a:p>
            <a:r>
              <a:rPr lang="hu-HU" dirty="0"/>
              <a:t>Elismerés: önbecsülés, mások elismerése, hírnév, </a:t>
            </a:r>
            <a:r>
              <a:rPr lang="hu-HU" dirty="0" smtClean="0"/>
              <a:t>becsvágy</a:t>
            </a:r>
          </a:p>
          <a:p>
            <a:r>
              <a:rPr lang="hu-HU" dirty="0" smtClean="0"/>
              <a:t>Kognitív: </a:t>
            </a:r>
            <a:r>
              <a:rPr lang="hu-HU" dirty="0"/>
              <a:t>tudni, érteni, megismerni</a:t>
            </a:r>
          </a:p>
          <a:p>
            <a:r>
              <a:rPr lang="hu-HU" dirty="0" smtClean="0"/>
              <a:t>Esztétikai: </a:t>
            </a:r>
            <a:r>
              <a:rPr lang="hu-HU" dirty="0"/>
              <a:t>szimmetria, rend, szépség</a:t>
            </a:r>
          </a:p>
          <a:p>
            <a:r>
              <a:rPr lang="hu-HU" dirty="0" smtClean="0"/>
              <a:t>Önmegvalósítás szükséglete: </a:t>
            </a:r>
            <a:r>
              <a:rPr lang="hu-HU" dirty="0"/>
              <a:t>elérni a bennünk rejlő lehetőségeket</a:t>
            </a:r>
          </a:p>
        </p:txBody>
      </p:sp>
    </p:spTree>
    <p:extLst>
      <p:ext uri="{BB962C8B-B14F-4D97-AF65-F5344CB8AC3E}">
        <p14:creationId xmlns:p14="http://schemas.microsoft.com/office/powerpoint/2010/main" val="3728217336"/>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p:cNvSpPr>
            <a:spLocks noGrp="1"/>
          </p:cNvSpPr>
          <p:nvPr>
            <p:ph type="title"/>
          </p:nvPr>
        </p:nvSpPr>
        <p:spPr>
          <a:xfrm>
            <a:off x="628650" y="365127"/>
            <a:ext cx="7886700" cy="475532"/>
          </a:xfrm>
        </p:spPr>
        <p:txBody>
          <a:bodyPr>
            <a:normAutofit/>
          </a:bodyPr>
          <a:lstStyle/>
          <a:p>
            <a:pPr algn="ctr"/>
            <a:r>
              <a:rPr lang="hu-HU" sz="2800" b="1" i="1" dirty="0" smtClean="0">
                <a:solidFill>
                  <a:srgbClr val="0070C0"/>
                </a:solidFill>
                <a:latin typeface="Arial" panose="020B0604020202020204" pitchFamily="34" charset="0"/>
                <a:cs typeface="Arial" panose="020B0604020202020204" pitchFamily="34" charset="0"/>
              </a:rPr>
              <a:t>Konfliktuskezelési módok</a:t>
            </a:r>
            <a:endParaRPr lang="hu-HU" sz="2800" b="1" i="1" dirty="0">
              <a:solidFill>
                <a:srgbClr val="0070C0"/>
              </a:solidFill>
              <a:latin typeface="Arial" panose="020B0604020202020204" pitchFamily="34" charset="0"/>
              <a:cs typeface="Arial" panose="020B0604020202020204" pitchFamily="34" charset="0"/>
            </a:endParaRPr>
          </a:p>
        </p:txBody>
      </p:sp>
      <p:sp>
        <p:nvSpPr>
          <p:cNvPr id="3" name="Téglalap 2"/>
          <p:cNvSpPr/>
          <p:nvPr/>
        </p:nvSpPr>
        <p:spPr>
          <a:xfrm>
            <a:off x="545689" y="886866"/>
            <a:ext cx="7713407" cy="2771015"/>
          </a:xfrm>
          <a:prstGeom prst="rect">
            <a:avLst/>
          </a:prstGeom>
          <a:ln w="28575">
            <a:solidFill>
              <a:srgbClr val="0070C0"/>
            </a:solidFill>
          </a:ln>
        </p:spPr>
        <p:txBody>
          <a:bodyPr wrap="square">
            <a:spAutoFit/>
          </a:bodyPr>
          <a:lstStyle/>
          <a:p>
            <a:pPr>
              <a:lnSpc>
                <a:spcPct val="107000"/>
              </a:lnSpc>
              <a:spcAft>
                <a:spcPts val="800"/>
              </a:spcAft>
            </a:pPr>
            <a:r>
              <a:rPr lang="hu-HU" dirty="0">
                <a:solidFill>
                  <a:srgbClr val="0070C0"/>
                </a:solidFill>
                <a:latin typeface="Arial" panose="020B0604020202020204" pitchFamily="34" charset="0"/>
                <a:ea typeface="Calibri" panose="020F0502020204030204" pitchFamily="34" charset="0"/>
                <a:cs typeface="Arial" panose="020B0604020202020204" pitchFamily="34" charset="0"/>
              </a:rPr>
              <a:t>A konfliktushelyzetek </a:t>
            </a:r>
            <a:r>
              <a:rPr lang="hu-HU" dirty="0" smtClean="0">
                <a:solidFill>
                  <a:srgbClr val="0070C0"/>
                </a:solidFill>
                <a:latin typeface="Arial" panose="020B0604020202020204" pitchFamily="34" charset="0"/>
                <a:ea typeface="Calibri" panose="020F0502020204030204" pitchFamily="34" charset="0"/>
                <a:cs typeface="Arial" panose="020B0604020202020204" pitchFamily="34" charset="0"/>
              </a:rPr>
              <a:t>megoldásának (</a:t>
            </a:r>
            <a:r>
              <a:rPr lang="hu-HU" i="1" dirty="0" smtClean="0">
                <a:solidFill>
                  <a:srgbClr val="0070C0"/>
                </a:solidFill>
                <a:latin typeface="Arial" panose="020B0604020202020204" pitchFamily="34" charset="0"/>
                <a:ea typeface="Calibri" panose="020F0502020204030204" pitchFamily="34" charset="0"/>
                <a:cs typeface="Arial" panose="020B0604020202020204" pitchFamily="34" charset="0"/>
              </a:rPr>
              <a:t>megküzdési stratégiák) </a:t>
            </a:r>
            <a:r>
              <a:rPr lang="hu-HU" b="1" dirty="0" smtClean="0">
                <a:solidFill>
                  <a:srgbClr val="0070C0"/>
                </a:solidFill>
                <a:latin typeface="Arial" panose="020B0604020202020204" pitchFamily="34" charset="0"/>
                <a:ea typeface="Calibri" panose="020F0502020204030204" pitchFamily="34" charset="0"/>
                <a:cs typeface="Arial" panose="020B0604020202020204" pitchFamily="34" charset="0"/>
              </a:rPr>
              <a:t>három </a:t>
            </a:r>
            <a:r>
              <a:rPr lang="hu-HU" b="1" dirty="0">
                <a:solidFill>
                  <a:srgbClr val="0070C0"/>
                </a:solidFill>
                <a:latin typeface="Arial" panose="020B0604020202020204" pitchFamily="34" charset="0"/>
                <a:ea typeface="Calibri" panose="020F0502020204030204" pitchFamily="34" charset="0"/>
                <a:cs typeface="Arial" panose="020B0604020202020204" pitchFamily="34" charset="0"/>
              </a:rPr>
              <a:t>fő </a:t>
            </a:r>
            <a:r>
              <a:rPr lang="hu-HU" b="1" dirty="0" smtClean="0">
                <a:solidFill>
                  <a:srgbClr val="0070C0"/>
                </a:solidFill>
                <a:latin typeface="Arial" panose="020B0604020202020204" pitchFamily="34" charset="0"/>
                <a:ea typeface="Calibri" panose="020F0502020204030204" pitchFamily="34" charset="0"/>
                <a:cs typeface="Arial" panose="020B0604020202020204" pitchFamily="34" charset="0"/>
              </a:rPr>
              <a:t>formája:</a:t>
            </a:r>
          </a:p>
          <a:p>
            <a:pPr marL="285750" indent="-285750">
              <a:lnSpc>
                <a:spcPct val="107000"/>
              </a:lnSpc>
              <a:spcAft>
                <a:spcPts val="800"/>
              </a:spcAft>
              <a:buFont typeface="Wingdings" panose="05000000000000000000" pitchFamily="2" charset="2"/>
              <a:buChar char="Ø"/>
            </a:pPr>
            <a:r>
              <a:rPr lang="hu-HU" dirty="0" smtClean="0">
                <a:solidFill>
                  <a:srgbClr val="0070C0"/>
                </a:solidFill>
                <a:latin typeface="Arial" panose="020B0604020202020204" pitchFamily="34" charset="0"/>
                <a:ea typeface="Calibri" panose="020F0502020204030204" pitchFamily="34" charset="0"/>
                <a:cs typeface="Arial" panose="020B0604020202020204" pitchFamily="34" charset="0"/>
              </a:rPr>
              <a:t> </a:t>
            </a:r>
            <a:r>
              <a:rPr lang="hu-HU" b="1" i="1" dirty="0" smtClean="0">
                <a:solidFill>
                  <a:srgbClr val="C00000"/>
                </a:solidFill>
                <a:latin typeface="Arial" panose="020B0604020202020204" pitchFamily="34" charset="0"/>
                <a:ea typeface="Calibri" panose="020F0502020204030204" pitchFamily="34" charset="0"/>
                <a:cs typeface="Arial" panose="020B0604020202020204" pitchFamily="34" charset="0"/>
              </a:rPr>
              <a:t>Problémamegoldó</a:t>
            </a:r>
            <a:r>
              <a:rPr lang="hu-HU" dirty="0" smtClean="0">
                <a:solidFill>
                  <a:srgbClr val="0070C0"/>
                </a:solidFill>
                <a:latin typeface="Arial" panose="020B0604020202020204" pitchFamily="34" charset="0"/>
                <a:ea typeface="Calibri" panose="020F0502020204030204" pitchFamily="34" charset="0"/>
                <a:cs typeface="Arial" panose="020B0604020202020204" pitchFamily="34" charset="0"/>
              </a:rPr>
              <a:t>: (a szituáció megváltoztatása, új szempontok keresése)</a:t>
            </a:r>
          </a:p>
          <a:p>
            <a:pPr marL="285750" indent="-285750">
              <a:lnSpc>
                <a:spcPct val="107000"/>
              </a:lnSpc>
              <a:spcAft>
                <a:spcPts val="800"/>
              </a:spcAft>
              <a:buFont typeface="Wingdings" panose="05000000000000000000" pitchFamily="2" charset="2"/>
              <a:buChar char="Ø"/>
            </a:pPr>
            <a:r>
              <a:rPr lang="hu-HU" b="1" i="1" dirty="0" smtClean="0">
                <a:solidFill>
                  <a:srgbClr val="C00000"/>
                </a:solidFill>
                <a:latin typeface="Arial" panose="020B0604020202020204" pitchFamily="34" charset="0"/>
                <a:ea typeface="Calibri" panose="020F0502020204030204" pitchFamily="34" charset="0"/>
                <a:cs typeface="Arial" panose="020B0604020202020204" pitchFamily="34" charset="0"/>
              </a:rPr>
              <a:t>Érzelmi: </a:t>
            </a:r>
            <a:r>
              <a:rPr lang="hu-HU" dirty="0" smtClean="0">
                <a:solidFill>
                  <a:srgbClr val="0070C0"/>
                </a:solidFill>
                <a:latin typeface="Arial" panose="020B0604020202020204" pitchFamily="34" charset="0"/>
                <a:ea typeface="Calibri" panose="020F0502020204030204" pitchFamily="34" charset="0"/>
                <a:cs typeface="Arial" panose="020B0604020202020204" pitchFamily="34" charset="0"/>
              </a:rPr>
              <a:t>(</a:t>
            </a:r>
            <a:r>
              <a:rPr lang="hu-HU" dirty="0">
                <a:solidFill>
                  <a:srgbClr val="0070C0"/>
                </a:solidFill>
                <a:latin typeface="Arial" panose="020B0604020202020204" pitchFamily="34" charset="0"/>
                <a:cs typeface="Arial" panose="020B0604020202020204" pitchFamily="34" charset="0"/>
              </a:rPr>
              <a:t>rajtunk kívül álló okok hozzák létre a </a:t>
            </a:r>
            <a:r>
              <a:rPr lang="hu-HU" dirty="0" smtClean="0">
                <a:solidFill>
                  <a:srgbClr val="0070C0"/>
                </a:solidFill>
                <a:latin typeface="Arial" panose="020B0604020202020204" pitchFamily="34" charset="0"/>
                <a:cs typeface="Arial" panose="020B0604020202020204" pitchFamily="34" charset="0"/>
              </a:rPr>
              <a:t>szituációt, pl. halál, baleset)</a:t>
            </a:r>
          </a:p>
          <a:p>
            <a:pPr marL="285750" indent="-285750">
              <a:lnSpc>
                <a:spcPct val="107000"/>
              </a:lnSpc>
              <a:spcAft>
                <a:spcPts val="800"/>
              </a:spcAft>
              <a:buFont typeface="Wingdings" panose="05000000000000000000" pitchFamily="2" charset="2"/>
              <a:buChar char="Ø"/>
            </a:pPr>
            <a:r>
              <a:rPr lang="hu-HU" b="1" i="1" dirty="0" smtClean="0">
                <a:solidFill>
                  <a:srgbClr val="C00000"/>
                </a:solidFill>
                <a:latin typeface="Arial" panose="020B0604020202020204" pitchFamily="34" charset="0"/>
                <a:ea typeface="Calibri" panose="020F0502020204030204" pitchFamily="34" charset="0"/>
                <a:cs typeface="Arial" panose="020B0604020202020204" pitchFamily="34" charset="0"/>
              </a:rPr>
              <a:t>Támogatást kereső</a:t>
            </a:r>
            <a:r>
              <a:rPr lang="hu-HU" dirty="0" smtClean="0">
                <a:solidFill>
                  <a:srgbClr val="C00000"/>
                </a:solidFill>
                <a:latin typeface="Arial" panose="020B0604020202020204" pitchFamily="34" charset="0"/>
                <a:ea typeface="Calibri" panose="020F0502020204030204" pitchFamily="34" charset="0"/>
                <a:cs typeface="Arial" panose="020B0604020202020204" pitchFamily="34" charset="0"/>
              </a:rPr>
              <a:t>:</a:t>
            </a:r>
            <a:r>
              <a:rPr lang="hu-HU" dirty="0" smtClean="0">
                <a:solidFill>
                  <a:srgbClr val="0070C0"/>
                </a:solidFill>
                <a:latin typeface="Arial" panose="020B0604020202020204" pitchFamily="34" charset="0"/>
                <a:ea typeface="Calibri" panose="020F0502020204030204" pitchFamily="34" charset="0"/>
                <a:cs typeface="Arial" panose="020B0604020202020204" pitchFamily="34" charset="0"/>
              </a:rPr>
              <a:t> mástól (hiteles, kompetens,ügyesebb, okosabb) kérünk segítséget a szituáció feloldásához</a:t>
            </a:r>
            <a:endParaRPr lang="hu-HU" sz="2400" dirty="0">
              <a:solidFill>
                <a:srgbClr val="0070C0"/>
              </a:solidFill>
              <a:effectLst/>
              <a:latin typeface="Arial" panose="020B0604020202020204" pitchFamily="34" charset="0"/>
              <a:ea typeface="Calibri" panose="020F0502020204030204" pitchFamily="34" charset="0"/>
              <a:cs typeface="Arial" panose="020B0604020202020204" pitchFamily="34" charset="0"/>
            </a:endParaRPr>
          </a:p>
        </p:txBody>
      </p:sp>
      <p:sp>
        <p:nvSpPr>
          <p:cNvPr id="4" name="Téglalap 3"/>
          <p:cNvSpPr/>
          <p:nvPr/>
        </p:nvSpPr>
        <p:spPr>
          <a:xfrm>
            <a:off x="1799304" y="3799686"/>
            <a:ext cx="6681018" cy="2862322"/>
          </a:xfrm>
          <a:prstGeom prst="rect">
            <a:avLst/>
          </a:prstGeom>
          <a:ln w="28575">
            <a:solidFill>
              <a:srgbClr val="C00000"/>
            </a:solidFill>
          </a:ln>
        </p:spPr>
        <p:txBody>
          <a:bodyPr wrap="square">
            <a:spAutoFit/>
          </a:bodyPr>
          <a:lstStyle/>
          <a:p>
            <a:r>
              <a:rPr lang="hu-HU" b="1" dirty="0" smtClean="0">
                <a:solidFill>
                  <a:srgbClr val="0070C0"/>
                </a:solidFill>
                <a:latin typeface="Times New Roman" panose="02020603050405020304" pitchFamily="18" charset="0"/>
                <a:ea typeface="Calibri" panose="020F0502020204030204" pitchFamily="34" charset="0"/>
              </a:rPr>
              <a:t>Tovább elemezve </a:t>
            </a:r>
            <a:r>
              <a:rPr lang="hu-HU" b="1" dirty="0">
                <a:solidFill>
                  <a:srgbClr val="0070C0"/>
                </a:solidFill>
                <a:latin typeface="Times New Roman" panose="02020603050405020304" pitchFamily="18" charset="0"/>
                <a:ea typeface="Calibri" panose="020F0502020204030204" pitchFamily="34" charset="0"/>
              </a:rPr>
              <a:t>kialakult az öt fő </a:t>
            </a:r>
            <a:r>
              <a:rPr lang="hu-HU" b="1" dirty="0" smtClean="0">
                <a:solidFill>
                  <a:srgbClr val="0070C0"/>
                </a:solidFill>
                <a:latin typeface="Times New Roman" panose="02020603050405020304" pitchFamily="18" charset="0"/>
                <a:ea typeface="Calibri" panose="020F0502020204030204" pitchFamily="34" charset="0"/>
              </a:rPr>
              <a:t>konfliktuskezelési típus:</a:t>
            </a:r>
          </a:p>
          <a:p>
            <a:pPr marL="1200150" lvl="2" indent="-285750">
              <a:buFont typeface="Wingdings" panose="05000000000000000000" pitchFamily="2" charset="2"/>
              <a:buChar char="Ø"/>
            </a:pPr>
            <a:r>
              <a:rPr lang="hu-HU" dirty="0" smtClean="0">
                <a:solidFill>
                  <a:srgbClr val="0070C0"/>
                </a:solidFill>
                <a:latin typeface="Times New Roman" panose="02020603050405020304" pitchFamily="18" charset="0"/>
                <a:ea typeface="Calibri" panose="020F0502020204030204" pitchFamily="34" charset="0"/>
              </a:rPr>
              <a:t> </a:t>
            </a:r>
            <a:r>
              <a:rPr lang="hu-HU" b="1" i="1" dirty="0">
                <a:solidFill>
                  <a:srgbClr val="0070C0"/>
                </a:solidFill>
                <a:latin typeface="Arial" panose="020B0604020202020204" pitchFamily="34" charset="0"/>
                <a:ea typeface="Calibri" panose="020F0502020204030204" pitchFamily="34" charset="0"/>
                <a:cs typeface="Arial" panose="020B0604020202020204" pitchFamily="34" charset="0"/>
              </a:rPr>
              <a:t>a versengő, </a:t>
            </a:r>
            <a:endParaRPr lang="hu-HU" b="1" i="1" dirty="0" smtClean="0">
              <a:solidFill>
                <a:srgbClr val="0070C0"/>
              </a:solidFill>
              <a:latin typeface="Arial" panose="020B0604020202020204" pitchFamily="34" charset="0"/>
              <a:ea typeface="Calibri" panose="020F0502020204030204" pitchFamily="34" charset="0"/>
              <a:cs typeface="Arial" panose="020B0604020202020204" pitchFamily="34" charset="0"/>
            </a:endParaRPr>
          </a:p>
          <a:p>
            <a:pPr marL="1200150" lvl="2" indent="-285750">
              <a:buFont typeface="Wingdings" panose="05000000000000000000" pitchFamily="2" charset="2"/>
              <a:buChar char="Ø"/>
            </a:pPr>
            <a:r>
              <a:rPr lang="hu-HU" b="1" i="1" dirty="0" smtClean="0">
                <a:solidFill>
                  <a:srgbClr val="0070C0"/>
                </a:solidFill>
                <a:latin typeface="Arial" panose="020B0604020202020204" pitchFamily="34" charset="0"/>
                <a:ea typeface="Calibri" panose="020F0502020204030204" pitchFamily="34" charset="0"/>
                <a:cs typeface="Arial" panose="020B0604020202020204" pitchFamily="34" charset="0"/>
              </a:rPr>
              <a:t>a </a:t>
            </a:r>
            <a:r>
              <a:rPr lang="hu-HU" b="1" i="1" dirty="0">
                <a:solidFill>
                  <a:srgbClr val="0070C0"/>
                </a:solidFill>
                <a:latin typeface="Arial" panose="020B0604020202020204" pitchFamily="34" charset="0"/>
                <a:ea typeface="Calibri" panose="020F0502020204030204" pitchFamily="34" charset="0"/>
                <a:cs typeface="Arial" panose="020B0604020202020204" pitchFamily="34" charset="0"/>
              </a:rPr>
              <a:t>problémamegoldó, </a:t>
            </a:r>
            <a:endParaRPr lang="hu-HU" b="1" i="1" dirty="0" smtClean="0">
              <a:solidFill>
                <a:srgbClr val="0070C0"/>
              </a:solidFill>
              <a:latin typeface="Arial" panose="020B0604020202020204" pitchFamily="34" charset="0"/>
              <a:ea typeface="Calibri" panose="020F0502020204030204" pitchFamily="34" charset="0"/>
              <a:cs typeface="Arial" panose="020B0604020202020204" pitchFamily="34" charset="0"/>
            </a:endParaRPr>
          </a:p>
          <a:p>
            <a:pPr marL="1200150" lvl="2" indent="-285750">
              <a:buFont typeface="Wingdings" panose="05000000000000000000" pitchFamily="2" charset="2"/>
              <a:buChar char="Ø"/>
            </a:pPr>
            <a:r>
              <a:rPr lang="hu-HU" b="1" i="1" dirty="0" smtClean="0">
                <a:solidFill>
                  <a:srgbClr val="0070C0"/>
                </a:solidFill>
                <a:latin typeface="Arial" panose="020B0604020202020204" pitchFamily="34" charset="0"/>
                <a:ea typeface="Calibri" panose="020F0502020204030204" pitchFamily="34" charset="0"/>
                <a:cs typeface="Arial" panose="020B0604020202020204" pitchFamily="34" charset="0"/>
              </a:rPr>
              <a:t>kompromisszumra </a:t>
            </a:r>
            <a:r>
              <a:rPr lang="hu-HU" b="1" i="1" dirty="0">
                <a:solidFill>
                  <a:srgbClr val="0070C0"/>
                </a:solidFill>
                <a:latin typeface="Arial" panose="020B0604020202020204" pitchFamily="34" charset="0"/>
                <a:ea typeface="Calibri" panose="020F0502020204030204" pitchFamily="34" charset="0"/>
                <a:cs typeface="Arial" panose="020B0604020202020204" pitchFamily="34" charset="0"/>
              </a:rPr>
              <a:t>törekvő</a:t>
            </a:r>
            <a:r>
              <a:rPr lang="hu-HU" b="1" i="1" dirty="0" smtClean="0">
                <a:solidFill>
                  <a:srgbClr val="0070C0"/>
                </a:solidFill>
                <a:latin typeface="Arial" panose="020B0604020202020204" pitchFamily="34" charset="0"/>
                <a:ea typeface="Calibri" panose="020F0502020204030204" pitchFamily="34" charset="0"/>
                <a:cs typeface="Arial" panose="020B0604020202020204" pitchFamily="34" charset="0"/>
              </a:rPr>
              <a:t>,</a:t>
            </a:r>
          </a:p>
          <a:p>
            <a:pPr marL="1200150" lvl="2" indent="-285750">
              <a:buFont typeface="Wingdings" panose="05000000000000000000" pitchFamily="2" charset="2"/>
              <a:buChar char="Ø"/>
            </a:pPr>
            <a:r>
              <a:rPr lang="hu-HU" b="1" i="1" dirty="0" smtClean="0">
                <a:solidFill>
                  <a:srgbClr val="0070C0"/>
                </a:solidFill>
                <a:latin typeface="Arial" panose="020B0604020202020204" pitchFamily="34" charset="0"/>
                <a:ea typeface="Calibri" panose="020F0502020204030204" pitchFamily="34" charset="0"/>
                <a:cs typeface="Arial" panose="020B0604020202020204" pitchFamily="34" charset="0"/>
              </a:rPr>
              <a:t>elkerülő</a:t>
            </a:r>
            <a:r>
              <a:rPr lang="hu-HU" b="1" i="1" dirty="0">
                <a:solidFill>
                  <a:srgbClr val="0070C0"/>
                </a:solidFill>
                <a:latin typeface="Arial" panose="020B0604020202020204" pitchFamily="34" charset="0"/>
                <a:ea typeface="Calibri" panose="020F0502020204030204" pitchFamily="34" charset="0"/>
                <a:cs typeface="Arial" panose="020B0604020202020204" pitchFamily="34" charset="0"/>
              </a:rPr>
              <a:t>, </a:t>
            </a:r>
            <a:endParaRPr lang="hu-HU" b="1" i="1" dirty="0" smtClean="0">
              <a:solidFill>
                <a:srgbClr val="0070C0"/>
              </a:solidFill>
              <a:latin typeface="Arial" panose="020B0604020202020204" pitchFamily="34" charset="0"/>
              <a:ea typeface="Calibri" panose="020F0502020204030204" pitchFamily="34" charset="0"/>
              <a:cs typeface="Arial" panose="020B0604020202020204" pitchFamily="34" charset="0"/>
            </a:endParaRPr>
          </a:p>
          <a:p>
            <a:pPr marL="1200150" lvl="2" indent="-285750">
              <a:buFont typeface="Wingdings" panose="05000000000000000000" pitchFamily="2" charset="2"/>
              <a:buChar char="Ø"/>
            </a:pPr>
            <a:r>
              <a:rPr lang="hu-HU" b="1" i="1" dirty="0" smtClean="0">
                <a:solidFill>
                  <a:srgbClr val="0070C0"/>
                </a:solidFill>
                <a:latin typeface="Arial" panose="020B0604020202020204" pitchFamily="34" charset="0"/>
                <a:ea typeface="Calibri" panose="020F0502020204030204" pitchFamily="34" charset="0"/>
                <a:cs typeface="Arial" panose="020B0604020202020204" pitchFamily="34" charset="0"/>
              </a:rPr>
              <a:t>alkalmazkodó.</a:t>
            </a:r>
          </a:p>
          <a:p>
            <a:pPr marL="285750" indent="-285750">
              <a:buFont typeface="Wingdings" panose="05000000000000000000" pitchFamily="2" charset="2"/>
              <a:buChar char="Ø"/>
            </a:pPr>
            <a:endParaRPr lang="hu-HU" dirty="0" smtClean="0">
              <a:solidFill>
                <a:srgbClr val="000000"/>
              </a:solidFill>
              <a:latin typeface="Times New Roman" panose="02020603050405020304" pitchFamily="18" charset="0"/>
              <a:ea typeface="Calibri" panose="020F0502020204030204" pitchFamily="34" charset="0"/>
            </a:endParaRPr>
          </a:p>
          <a:p>
            <a:r>
              <a:rPr lang="hu-HU" dirty="0" smtClean="0">
                <a:solidFill>
                  <a:srgbClr val="0070C0"/>
                </a:solidFill>
                <a:latin typeface="Arial" panose="020B0604020202020204" pitchFamily="34" charset="0"/>
                <a:ea typeface="Calibri" panose="020F0502020204030204" pitchFamily="34" charset="0"/>
                <a:cs typeface="Arial" panose="020B0604020202020204" pitchFamily="34" charset="0"/>
              </a:rPr>
              <a:t>Ezeket konfliktus kezelési stratégiákat a személyes igények érvényesítése és az együttműködési készség minősége alapján lehet meghatározni </a:t>
            </a:r>
            <a:r>
              <a:rPr lang="hu-HU" sz="1200" i="1" dirty="0" smtClean="0">
                <a:solidFill>
                  <a:srgbClr val="0070C0"/>
                </a:solidFill>
                <a:latin typeface="Arial" panose="020B0604020202020204" pitchFamily="34" charset="0"/>
                <a:ea typeface="Calibri" panose="020F0502020204030204" pitchFamily="34" charset="0"/>
                <a:cs typeface="Arial" panose="020B0604020202020204" pitchFamily="34" charset="0"/>
              </a:rPr>
              <a:t>(Thomas-Killman). </a:t>
            </a:r>
            <a:endParaRPr lang="hu-HU" sz="1200" i="1" dirty="0">
              <a:solidFill>
                <a:srgbClr val="0070C0"/>
              </a:solidFill>
              <a:latin typeface="Arial" panose="020B0604020202020204" pitchFamily="34" charset="0"/>
              <a:cs typeface="Arial" panose="020B0604020202020204" pitchFamily="34" charset="0"/>
            </a:endParaRPr>
          </a:p>
        </p:txBody>
      </p:sp>
      <p:sp>
        <p:nvSpPr>
          <p:cNvPr id="5" name="Kanyar felfelé 4"/>
          <p:cNvSpPr/>
          <p:nvPr/>
        </p:nvSpPr>
        <p:spPr>
          <a:xfrm rot="5400000">
            <a:off x="553064" y="4018935"/>
            <a:ext cx="1401540" cy="884461"/>
          </a:xfrm>
          <a:prstGeom prst="bentUp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hu-HU"/>
          </a:p>
        </p:txBody>
      </p:sp>
    </p:spTree>
    <p:extLst>
      <p:ext uri="{BB962C8B-B14F-4D97-AF65-F5344CB8AC3E}">
        <p14:creationId xmlns:p14="http://schemas.microsoft.com/office/powerpoint/2010/main" val="3752723371"/>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Kép 1"/>
          <p:cNvPicPr/>
          <p:nvPr/>
        </p:nvPicPr>
        <p:blipFill>
          <a:blip r:embed="rId3"/>
          <a:stretch>
            <a:fillRect/>
          </a:stretch>
        </p:blipFill>
        <p:spPr>
          <a:xfrm>
            <a:off x="859966" y="1457651"/>
            <a:ext cx="7349755" cy="4632151"/>
          </a:xfrm>
          <a:prstGeom prst="rect">
            <a:avLst/>
          </a:prstGeom>
          <a:ln w="28575">
            <a:solidFill>
              <a:schemeClr val="accent1">
                <a:lumMod val="75000"/>
              </a:schemeClr>
            </a:solidFill>
          </a:ln>
        </p:spPr>
      </p:pic>
      <p:sp>
        <p:nvSpPr>
          <p:cNvPr id="3" name="Szövegdoboz 2"/>
          <p:cNvSpPr txBox="1"/>
          <p:nvPr/>
        </p:nvSpPr>
        <p:spPr>
          <a:xfrm>
            <a:off x="1797888" y="536712"/>
            <a:ext cx="5123518" cy="523220"/>
          </a:xfrm>
          <a:prstGeom prst="rect">
            <a:avLst/>
          </a:prstGeom>
          <a:noFill/>
        </p:spPr>
        <p:txBody>
          <a:bodyPr wrap="none" rtlCol="0">
            <a:spAutoFit/>
          </a:bodyPr>
          <a:lstStyle/>
          <a:p>
            <a:pPr algn="ctr"/>
            <a:r>
              <a:rPr lang="hu-HU" sz="2800" b="1" i="1" dirty="0" smtClean="0">
                <a:solidFill>
                  <a:srgbClr val="0070C0"/>
                </a:solidFill>
                <a:latin typeface="Arial" panose="020B0604020202020204" pitchFamily="34" charset="0"/>
                <a:cs typeface="Arial" panose="020B0604020202020204" pitchFamily="34" charset="0"/>
              </a:rPr>
              <a:t>Konfliktuskezelési stratégiák</a:t>
            </a:r>
            <a:endParaRPr lang="hu-HU" sz="2800" b="1" i="1" dirty="0">
              <a:solidFill>
                <a:srgbClr val="0070C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029459257"/>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p:cNvSpPr>
            <a:spLocks noGrp="1"/>
          </p:cNvSpPr>
          <p:nvPr>
            <p:ph type="title"/>
          </p:nvPr>
        </p:nvSpPr>
        <p:spPr>
          <a:xfrm>
            <a:off x="628650" y="365126"/>
            <a:ext cx="7886700" cy="579091"/>
          </a:xfrm>
        </p:spPr>
        <p:txBody>
          <a:bodyPr>
            <a:normAutofit/>
          </a:bodyPr>
          <a:lstStyle/>
          <a:p>
            <a:pPr algn="ctr"/>
            <a:r>
              <a:rPr lang="hu-HU" sz="2800" b="1" i="1" dirty="0">
                <a:solidFill>
                  <a:srgbClr val="0070C0"/>
                </a:solidFill>
                <a:latin typeface="Times New Roman" panose="02020603050405020304" pitchFamily="18" charset="0"/>
                <a:ea typeface="Calibri" panose="020F0502020204030204" pitchFamily="34" charset="0"/>
                <a:cs typeface="Times New Roman" panose="02020603050405020304" pitchFamily="18" charset="0"/>
              </a:rPr>
              <a:t>A konfliktuskezelés </a:t>
            </a:r>
            <a:r>
              <a:rPr lang="hu-HU" sz="2800" b="1" i="1" dirty="0" smtClean="0">
                <a:solidFill>
                  <a:srgbClr val="0070C0"/>
                </a:solidFill>
                <a:latin typeface="Times New Roman" panose="02020603050405020304" pitchFamily="18" charset="0"/>
                <a:ea typeface="Calibri" panose="020F0502020204030204" pitchFamily="34" charset="0"/>
                <a:cs typeface="Times New Roman" panose="02020603050405020304" pitchFamily="18" charset="0"/>
              </a:rPr>
              <a:t>folyamat lépései</a:t>
            </a:r>
            <a:endParaRPr lang="hu-HU" sz="2800" b="1" i="1" dirty="0">
              <a:solidFill>
                <a:srgbClr val="0070C0"/>
              </a:solidFill>
            </a:endParaRPr>
          </a:p>
        </p:txBody>
      </p:sp>
      <p:sp>
        <p:nvSpPr>
          <p:cNvPr id="3" name="Téglalap 2"/>
          <p:cNvSpPr/>
          <p:nvPr/>
        </p:nvSpPr>
        <p:spPr>
          <a:xfrm>
            <a:off x="1622321" y="1568973"/>
            <a:ext cx="5287617" cy="3901389"/>
          </a:xfrm>
          <a:prstGeom prst="rect">
            <a:avLst/>
          </a:prstGeom>
        </p:spPr>
        <p:txBody>
          <a:bodyPr wrap="square">
            <a:spAutoFit/>
          </a:bodyPr>
          <a:lstStyle/>
          <a:p>
            <a:pPr lvl="0">
              <a:lnSpc>
                <a:spcPct val="107000"/>
              </a:lnSpc>
              <a:spcAft>
                <a:spcPts val="0"/>
              </a:spcAft>
            </a:pPr>
            <a:r>
              <a:rPr lang="hu-HU" b="1" dirty="0" smtClean="0">
                <a:solidFill>
                  <a:srgbClr val="0070C0"/>
                </a:solidFill>
                <a:latin typeface="Arial" panose="020B0604020202020204" pitchFamily="34" charset="0"/>
                <a:ea typeface="Calibri" panose="020F0502020204030204" pitchFamily="34" charset="0"/>
                <a:cs typeface="Arial" panose="020B0604020202020204" pitchFamily="34" charset="0"/>
              </a:rPr>
              <a:t>A konfliktuskezelés folyamatát négy </a:t>
            </a:r>
            <a:r>
              <a:rPr lang="hu-HU" b="1" dirty="0">
                <a:solidFill>
                  <a:srgbClr val="0070C0"/>
                </a:solidFill>
                <a:latin typeface="Arial" panose="020B0604020202020204" pitchFamily="34" charset="0"/>
                <a:ea typeface="Calibri" panose="020F0502020204030204" pitchFamily="34" charset="0"/>
                <a:cs typeface="Arial" panose="020B0604020202020204" pitchFamily="34" charset="0"/>
              </a:rPr>
              <a:t>lépésben </a:t>
            </a:r>
            <a:r>
              <a:rPr lang="hu-HU" b="1" dirty="0" smtClean="0">
                <a:solidFill>
                  <a:srgbClr val="0070C0"/>
                </a:solidFill>
                <a:latin typeface="Arial" panose="020B0604020202020204" pitchFamily="34" charset="0"/>
                <a:ea typeface="Calibri" panose="020F0502020204030204" pitchFamily="34" charset="0"/>
                <a:cs typeface="Arial" panose="020B0604020202020204" pitchFamily="34" charset="0"/>
              </a:rPr>
              <a:t>határozhatjuk meg:</a:t>
            </a:r>
          </a:p>
          <a:p>
            <a:pPr lvl="0">
              <a:lnSpc>
                <a:spcPct val="107000"/>
              </a:lnSpc>
              <a:spcAft>
                <a:spcPts val="0"/>
              </a:spcAft>
            </a:pPr>
            <a:r>
              <a:rPr lang="hu-HU" dirty="0" smtClean="0">
                <a:solidFill>
                  <a:srgbClr val="0070C0"/>
                </a:solidFill>
                <a:latin typeface="Arial" panose="020B0604020202020204" pitchFamily="34" charset="0"/>
                <a:ea typeface="Calibri" panose="020F0502020204030204" pitchFamily="34" charset="0"/>
                <a:cs typeface="Arial" panose="020B0604020202020204" pitchFamily="34" charset="0"/>
              </a:rPr>
              <a:t> </a:t>
            </a:r>
            <a:endParaRPr lang="hu-HU" sz="2400" dirty="0">
              <a:solidFill>
                <a:srgbClr val="0070C0"/>
              </a:solidFill>
              <a:latin typeface="Arial" panose="020B0604020202020204" pitchFamily="34" charset="0"/>
              <a:ea typeface="Calibri" panose="020F0502020204030204" pitchFamily="34" charset="0"/>
              <a:cs typeface="Arial" panose="020B0604020202020204" pitchFamily="34" charset="0"/>
            </a:endParaRPr>
          </a:p>
          <a:p>
            <a:pPr marL="742950" lvl="1" indent="-285750">
              <a:lnSpc>
                <a:spcPct val="107000"/>
              </a:lnSpc>
              <a:spcAft>
                <a:spcPts val="165"/>
              </a:spcAft>
              <a:buFont typeface="Wingdings" panose="05000000000000000000" pitchFamily="2" charset="2"/>
              <a:buChar char="Ø"/>
            </a:pPr>
            <a:r>
              <a:rPr lang="hu-HU" dirty="0" smtClean="0">
                <a:solidFill>
                  <a:srgbClr val="0070C0"/>
                </a:solidFill>
                <a:latin typeface="Arial" panose="020B0604020202020204" pitchFamily="34" charset="0"/>
                <a:ea typeface="Calibri" panose="020F0502020204030204" pitchFamily="34" charset="0"/>
                <a:cs typeface="Arial" panose="020B0604020202020204" pitchFamily="34" charset="0"/>
              </a:rPr>
              <a:t>A </a:t>
            </a:r>
            <a:r>
              <a:rPr lang="hu-HU" dirty="0">
                <a:solidFill>
                  <a:srgbClr val="0070C0"/>
                </a:solidFill>
                <a:latin typeface="Arial" panose="020B0604020202020204" pitchFamily="34" charset="0"/>
                <a:ea typeface="Calibri" panose="020F0502020204030204" pitchFamily="34" charset="0"/>
                <a:cs typeface="Arial" panose="020B0604020202020204" pitchFamily="34" charset="0"/>
              </a:rPr>
              <a:t>konfliktus felismerése. </a:t>
            </a:r>
            <a:endParaRPr lang="hu-HU" dirty="0" smtClean="0">
              <a:solidFill>
                <a:srgbClr val="0070C0"/>
              </a:solidFill>
              <a:latin typeface="Arial" panose="020B0604020202020204" pitchFamily="34" charset="0"/>
              <a:ea typeface="Calibri" panose="020F0502020204030204" pitchFamily="34" charset="0"/>
              <a:cs typeface="Arial" panose="020B0604020202020204" pitchFamily="34" charset="0"/>
            </a:endParaRPr>
          </a:p>
          <a:p>
            <a:pPr lvl="1">
              <a:lnSpc>
                <a:spcPct val="107000"/>
              </a:lnSpc>
              <a:spcAft>
                <a:spcPts val="165"/>
              </a:spcAft>
            </a:pPr>
            <a:endParaRPr lang="hu-HU" dirty="0" smtClean="0">
              <a:solidFill>
                <a:srgbClr val="0070C0"/>
              </a:solidFill>
              <a:latin typeface="Arial" panose="020B0604020202020204" pitchFamily="34" charset="0"/>
              <a:ea typeface="Calibri" panose="020F0502020204030204" pitchFamily="34" charset="0"/>
              <a:cs typeface="Arial" panose="020B0604020202020204" pitchFamily="34" charset="0"/>
            </a:endParaRPr>
          </a:p>
          <a:p>
            <a:pPr marL="742950" lvl="1" indent="-285750">
              <a:lnSpc>
                <a:spcPct val="107000"/>
              </a:lnSpc>
              <a:spcAft>
                <a:spcPts val="165"/>
              </a:spcAft>
              <a:buFont typeface="Wingdings" panose="05000000000000000000" pitchFamily="2" charset="2"/>
              <a:buChar char="Ø"/>
            </a:pPr>
            <a:r>
              <a:rPr lang="hu-HU" dirty="0" smtClean="0">
                <a:solidFill>
                  <a:srgbClr val="0070C0"/>
                </a:solidFill>
                <a:latin typeface="Arial" panose="020B0604020202020204" pitchFamily="34" charset="0"/>
                <a:ea typeface="Calibri" panose="020F0502020204030204" pitchFamily="34" charset="0"/>
                <a:cs typeface="Arial" panose="020B0604020202020204" pitchFamily="34" charset="0"/>
              </a:rPr>
              <a:t>Szempontváltás </a:t>
            </a:r>
            <a:r>
              <a:rPr lang="hu-HU" dirty="0">
                <a:solidFill>
                  <a:srgbClr val="0070C0"/>
                </a:solidFill>
                <a:latin typeface="Arial" panose="020B0604020202020204" pitchFamily="34" charset="0"/>
                <a:ea typeface="Calibri" panose="020F0502020204030204" pitchFamily="34" charset="0"/>
                <a:cs typeface="Arial" panose="020B0604020202020204" pitchFamily="34" charset="0"/>
              </a:rPr>
              <a:t>a </a:t>
            </a:r>
            <a:r>
              <a:rPr lang="hu-HU" dirty="0" smtClean="0">
                <a:solidFill>
                  <a:srgbClr val="0070C0"/>
                </a:solidFill>
                <a:latin typeface="Arial" panose="020B0604020202020204" pitchFamily="34" charset="0"/>
                <a:ea typeface="Calibri" panose="020F0502020204030204" pitchFamily="34" charset="0"/>
                <a:cs typeface="Arial" panose="020B0604020202020204" pitchFamily="34" charset="0"/>
              </a:rPr>
              <a:t>konfliktus értelmezésében</a:t>
            </a:r>
            <a:r>
              <a:rPr lang="hu-HU" dirty="0">
                <a:solidFill>
                  <a:srgbClr val="0070C0"/>
                </a:solidFill>
                <a:latin typeface="Arial" panose="020B0604020202020204" pitchFamily="34" charset="0"/>
                <a:ea typeface="Calibri" panose="020F0502020204030204" pitchFamily="34" charset="0"/>
                <a:cs typeface="Arial" panose="020B0604020202020204" pitchFamily="34" charset="0"/>
              </a:rPr>
              <a:t>. </a:t>
            </a:r>
            <a:endParaRPr lang="hu-HU" dirty="0" smtClean="0">
              <a:solidFill>
                <a:srgbClr val="0070C0"/>
              </a:solidFill>
              <a:latin typeface="Arial" panose="020B0604020202020204" pitchFamily="34" charset="0"/>
              <a:ea typeface="Calibri" panose="020F0502020204030204" pitchFamily="34" charset="0"/>
              <a:cs typeface="Arial" panose="020B0604020202020204" pitchFamily="34" charset="0"/>
            </a:endParaRPr>
          </a:p>
          <a:p>
            <a:pPr lvl="1">
              <a:lnSpc>
                <a:spcPct val="107000"/>
              </a:lnSpc>
              <a:spcAft>
                <a:spcPts val="165"/>
              </a:spcAft>
            </a:pPr>
            <a:endParaRPr lang="hu-HU" sz="2400" dirty="0">
              <a:solidFill>
                <a:srgbClr val="0070C0"/>
              </a:solidFill>
              <a:latin typeface="Arial" panose="020B0604020202020204" pitchFamily="34" charset="0"/>
              <a:ea typeface="Calibri" panose="020F0502020204030204" pitchFamily="34" charset="0"/>
              <a:cs typeface="Arial" panose="020B0604020202020204" pitchFamily="34" charset="0"/>
            </a:endParaRPr>
          </a:p>
          <a:p>
            <a:pPr marL="742950" lvl="1" indent="-285750">
              <a:lnSpc>
                <a:spcPct val="107000"/>
              </a:lnSpc>
              <a:spcAft>
                <a:spcPts val="165"/>
              </a:spcAft>
              <a:buFont typeface="Wingdings" panose="05000000000000000000" pitchFamily="2" charset="2"/>
              <a:buChar char="Ø"/>
            </a:pPr>
            <a:r>
              <a:rPr lang="hu-HU" dirty="0" smtClean="0">
                <a:solidFill>
                  <a:srgbClr val="0070C0"/>
                </a:solidFill>
                <a:latin typeface="Arial" panose="020B0604020202020204" pitchFamily="34" charset="0"/>
                <a:ea typeface="Calibri" panose="020F0502020204030204" pitchFamily="34" charset="0"/>
                <a:cs typeface="Arial" panose="020B0604020202020204" pitchFamily="34" charset="0"/>
              </a:rPr>
              <a:t>A </a:t>
            </a:r>
            <a:r>
              <a:rPr lang="hu-HU" dirty="0">
                <a:solidFill>
                  <a:srgbClr val="0070C0"/>
                </a:solidFill>
                <a:latin typeface="Arial" panose="020B0604020202020204" pitchFamily="34" charset="0"/>
                <a:ea typeface="Calibri" panose="020F0502020204030204" pitchFamily="34" charset="0"/>
                <a:cs typeface="Arial" panose="020B0604020202020204" pitchFamily="34" charset="0"/>
              </a:rPr>
              <a:t>megoldás keresése</a:t>
            </a:r>
            <a:r>
              <a:rPr lang="hu-HU" dirty="0" smtClean="0">
                <a:solidFill>
                  <a:srgbClr val="0070C0"/>
                </a:solidFill>
                <a:latin typeface="Arial" panose="020B0604020202020204" pitchFamily="34" charset="0"/>
                <a:ea typeface="Calibri" panose="020F0502020204030204" pitchFamily="34" charset="0"/>
                <a:cs typeface="Arial" panose="020B0604020202020204" pitchFamily="34" charset="0"/>
              </a:rPr>
              <a:t>.</a:t>
            </a:r>
          </a:p>
          <a:p>
            <a:pPr lvl="1">
              <a:lnSpc>
                <a:spcPct val="107000"/>
              </a:lnSpc>
              <a:spcAft>
                <a:spcPts val="165"/>
              </a:spcAft>
            </a:pPr>
            <a:r>
              <a:rPr lang="hu-HU" dirty="0" smtClean="0">
                <a:solidFill>
                  <a:srgbClr val="0070C0"/>
                </a:solidFill>
                <a:latin typeface="Arial" panose="020B0604020202020204" pitchFamily="34" charset="0"/>
                <a:ea typeface="Calibri" panose="020F0502020204030204" pitchFamily="34" charset="0"/>
                <a:cs typeface="Arial" panose="020B0604020202020204" pitchFamily="34" charset="0"/>
              </a:rPr>
              <a:t> </a:t>
            </a:r>
            <a:endParaRPr lang="hu-HU" sz="2400" dirty="0">
              <a:solidFill>
                <a:srgbClr val="0070C0"/>
              </a:solidFill>
              <a:latin typeface="Arial" panose="020B0604020202020204" pitchFamily="34" charset="0"/>
              <a:ea typeface="Calibri" panose="020F0502020204030204" pitchFamily="34" charset="0"/>
              <a:cs typeface="Arial" panose="020B0604020202020204" pitchFamily="34" charset="0"/>
            </a:endParaRPr>
          </a:p>
          <a:p>
            <a:pPr marL="742950" lvl="1" indent="-285750">
              <a:lnSpc>
                <a:spcPct val="107000"/>
              </a:lnSpc>
              <a:buFont typeface="Wingdings" panose="05000000000000000000" pitchFamily="2" charset="2"/>
              <a:buChar char="Ø"/>
            </a:pPr>
            <a:r>
              <a:rPr lang="hu-HU" dirty="0" smtClean="0">
                <a:solidFill>
                  <a:srgbClr val="0070C0"/>
                </a:solidFill>
                <a:latin typeface="Arial" panose="020B0604020202020204" pitchFamily="34" charset="0"/>
                <a:ea typeface="Calibri" panose="020F0502020204030204" pitchFamily="34" charset="0"/>
                <a:cs typeface="Arial" panose="020B0604020202020204" pitchFamily="34" charset="0"/>
              </a:rPr>
              <a:t>A </a:t>
            </a:r>
            <a:r>
              <a:rPr lang="hu-HU" dirty="0">
                <a:solidFill>
                  <a:srgbClr val="0070C0"/>
                </a:solidFill>
                <a:latin typeface="Arial" panose="020B0604020202020204" pitchFamily="34" charset="0"/>
                <a:ea typeface="Calibri" panose="020F0502020204030204" pitchFamily="34" charset="0"/>
                <a:cs typeface="Arial" panose="020B0604020202020204" pitchFamily="34" charset="0"/>
              </a:rPr>
              <a:t>megoldás együttes kialakítása. </a:t>
            </a:r>
            <a:endParaRPr lang="hu-HU" sz="2400" dirty="0">
              <a:solidFill>
                <a:srgbClr val="0070C0"/>
              </a:solidFill>
              <a:latin typeface="Arial" panose="020B0604020202020204" pitchFamily="34" charset="0"/>
              <a:ea typeface="Calibri" panose="020F0502020204030204" pitchFamily="34" charset="0"/>
              <a:cs typeface="Arial" panose="020B0604020202020204" pitchFamily="34" charset="0"/>
            </a:endParaRPr>
          </a:p>
          <a:p>
            <a:pPr>
              <a:lnSpc>
                <a:spcPct val="107000"/>
              </a:lnSpc>
              <a:spcAft>
                <a:spcPts val="0"/>
              </a:spcAft>
            </a:pPr>
            <a:r>
              <a:rPr lang="hu-HU"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a:t>
            </a:r>
            <a:endParaRPr lang="hu-HU" sz="24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507365999"/>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p:cNvSpPr>
            <a:spLocks noGrp="1"/>
          </p:cNvSpPr>
          <p:nvPr>
            <p:ph type="title"/>
          </p:nvPr>
        </p:nvSpPr>
        <p:spPr>
          <a:xfrm>
            <a:off x="631308" y="165950"/>
            <a:ext cx="7886700" cy="648862"/>
          </a:xfrm>
        </p:spPr>
        <p:txBody>
          <a:bodyPr>
            <a:noAutofit/>
          </a:bodyPr>
          <a:lstStyle/>
          <a:p>
            <a:pPr algn="ctr"/>
            <a:r>
              <a:rPr lang="hu-HU" sz="2400" b="1" dirty="0">
                <a:solidFill>
                  <a:srgbClr val="0070C0"/>
                </a:solidFill>
                <a:latin typeface="Arial" panose="020B0604020202020204" pitchFamily="34" charset="0"/>
                <a:cs typeface="Arial" panose="020B0604020202020204" pitchFamily="34" charset="0"/>
              </a:rPr>
              <a:t>A</a:t>
            </a:r>
            <a:r>
              <a:rPr lang="hu-HU" sz="2400" b="1" dirty="0">
                <a:solidFill>
                  <a:srgbClr val="0070C0"/>
                </a:solidFill>
              </a:rPr>
              <a:t> </a:t>
            </a:r>
            <a:r>
              <a:rPr lang="hu-HU" sz="2400" b="1" dirty="0">
                <a:solidFill>
                  <a:srgbClr val="0070C0"/>
                </a:solidFill>
                <a:latin typeface="Arial" panose="020B0604020202020204" pitchFamily="34" charset="0"/>
                <a:cs typeface="Arial" panose="020B0604020202020204" pitchFamily="34" charset="0"/>
              </a:rPr>
              <a:t>szakmai</a:t>
            </a:r>
            <a:r>
              <a:rPr lang="hu-HU" sz="2400" b="1" dirty="0">
                <a:solidFill>
                  <a:srgbClr val="0070C0"/>
                </a:solidFill>
              </a:rPr>
              <a:t> </a:t>
            </a:r>
            <a:r>
              <a:rPr lang="hu-HU" sz="2400" b="1" dirty="0">
                <a:solidFill>
                  <a:srgbClr val="0070C0"/>
                </a:solidFill>
                <a:latin typeface="Arial" panose="020B0604020202020204" pitchFamily="34" charset="0"/>
                <a:cs typeface="Arial" panose="020B0604020202020204" pitchFamily="34" charset="0"/>
              </a:rPr>
              <a:t>gyakorlatok </a:t>
            </a:r>
            <a:r>
              <a:rPr lang="hu-HU" sz="2400" b="1" dirty="0" smtClean="0">
                <a:solidFill>
                  <a:srgbClr val="0070C0"/>
                </a:solidFill>
                <a:latin typeface="Arial" panose="020B0604020202020204" pitchFamily="34" charset="0"/>
                <a:cs typeface="Arial" panose="020B0604020202020204" pitchFamily="34" charset="0"/>
              </a:rPr>
              <a:t>tervezésének pedagógiai jellemzői </a:t>
            </a:r>
            <a:r>
              <a:rPr lang="hu-HU" sz="2400" dirty="0" smtClean="0">
                <a:solidFill>
                  <a:srgbClr val="0070C0"/>
                </a:solidFill>
                <a:latin typeface="Arial" panose="020B0604020202020204" pitchFamily="34" charset="0"/>
                <a:cs typeface="Arial" panose="020B0604020202020204" pitchFamily="34" charset="0"/>
              </a:rPr>
              <a:t>(II/12 tétel)</a:t>
            </a:r>
            <a:endParaRPr lang="hu-HU" sz="2400" b="1" dirty="0">
              <a:solidFill>
                <a:srgbClr val="0070C0"/>
              </a:solidFill>
              <a:latin typeface="Arial" panose="020B0604020202020204" pitchFamily="34" charset="0"/>
              <a:cs typeface="Arial" panose="020B0604020202020204" pitchFamily="34" charset="0"/>
            </a:endParaRPr>
          </a:p>
        </p:txBody>
      </p:sp>
      <p:sp>
        <p:nvSpPr>
          <p:cNvPr id="3" name="Téglalap 2"/>
          <p:cNvSpPr/>
          <p:nvPr/>
        </p:nvSpPr>
        <p:spPr>
          <a:xfrm>
            <a:off x="244444" y="1083092"/>
            <a:ext cx="7963113" cy="923330"/>
          </a:xfrm>
          <a:prstGeom prst="rect">
            <a:avLst/>
          </a:prstGeom>
        </p:spPr>
        <p:txBody>
          <a:bodyPr wrap="square">
            <a:spAutoFit/>
          </a:bodyPr>
          <a:lstStyle/>
          <a:p>
            <a:r>
              <a:rPr lang="hu-HU" dirty="0" smtClean="0">
                <a:solidFill>
                  <a:srgbClr val="0070C0"/>
                </a:solidFill>
                <a:latin typeface="Arial" panose="020B0604020202020204" pitchFamily="34" charset="0"/>
                <a:cs typeface="Arial" panose="020B0604020202020204" pitchFamily="34" charset="0"/>
              </a:rPr>
              <a:t>A </a:t>
            </a:r>
            <a:r>
              <a:rPr lang="hu-HU" dirty="0">
                <a:solidFill>
                  <a:srgbClr val="0070C0"/>
                </a:solidFill>
                <a:latin typeface="Arial" panose="020B0604020202020204" pitchFamily="34" charset="0"/>
                <a:cs typeface="Arial" panose="020B0604020202020204" pitchFamily="34" charset="0"/>
              </a:rPr>
              <a:t>szakmai gyakorlat </a:t>
            </a:r>
            <a:r>
              <a:rPr lang="hu-HU" b="1" dirty="0">
                <a:solidFill>
                  <a:srgbClr val="0070C0"/>
                </a:solidFill>
                <a:latin typeface="Arial" panose="020B0604020202020204" pitchFamily="34" charset="0"/>
                <a:cs typeface="Arial" panose="020B0604020202020204" pitchFamily="34" charset="0"/>
              </a:rPr>
              <a:t>célja</a:t>
            </a:r>
            <a:r>
              <a:rPr lang="hu-HU" dirty="0">
                <a:solidFill>
                  <a:srgbClr val="0070C0"/>
                </a:solidFill>
                <a:latin typeface="Arial" panose="020B0604020202020204" pitchFamily="34" charset="0"/>
                <a:cs typeface="Arial" panose="020B0604020202020204" pitchFamily="34" charset="0"/>
              </a:rPr>
              <a:t>, hogy a </a:t>
            </a:r>
            <a:r>
              <a:rPr lang="hu-HU" b="1" dirty="0">
                <a:solidFill>
                  <a:srgbClr val="0070C0"/>
                </a:solidFill>
                <a:latin typeface="Arial" panose="020B0604020202020204" pitchFamily="34" charset="0"/>
                <a:cs typeface="Arial" panose="020B0604020202020204" pitchFamily="34" charset="0"/>
              </a:rPr>
              <a:t>termelési </a:t>
            </a:r>
            <a:r>
              <a:rPr lang="hu-HU" b="1" dirty="0" smtClean="0">
                <a:solidFill>
                  <a:srgbClr val="0070C0"/>
                </a:solidFill>
                <a:latin typeface="Arial" panose="020B0604020202020204" pitchFamily="34" charset="0"/>
                <a:cs typeface="Arial" panose="020B0604020202020204" pitchFamily="34" charset="0"/>
              </a:rPr>
              <a:t>folyamatok</a:t>
            </a:r>
            <a:r>
              <a:rPr lang="hu-HU" dirty="0" smtClean="0">
                <a:solidFill>
                  <a:srgbClr val="0070C0"/>
                </a:solidFill>
                <a:latin typeface="Arial" panose="020B0604020202020204" pitchFamily="34" charset="0"/>
                <a:cs typeface="Arial" panose="020B0604020202020204" pitchFamily="34" charset="0"/>
              </a:rPr>
              <a:t>kal</a:t>
            </a:r>
          </a:p>
          <a:p>
            <a:r>
              <a:rPr lang="hu-HU" dirty="0" smtClean="0">
                <a:solidFill>
                  <a:srgbClr val="0070C0"/>
                </a:solidFill>
                <a:latin typeface="Arial" panose="020B0604020202020204" pitchFamily="34" charset="0"/>
                <a:cs typeface="Arial" panose="020B0604020202020204" pitchFamily="34" charset="0"/>
              </a:rPr>
              <a:t>megismertesse </a:t>
            </a:r>
            <a:r>
              <a:rPr lang="hu-HU" dirty="0">
                <a:solidFill>
                  <a:srgbClr val="0070C0"/>
                </a:solidFill>
                <a:latin typeface="Arial" panose="020B0604020202020204" pitchFamily="34" charset="0"/>
                <a:cs typeface="Arial" panose="020B0604020202020204" pitchFamily="34" charset="0"/>
              </a:rPr>
              <a:t>a tanulókat, akik </a:t>
            </a:r>
            <a:r>
              <a:rPr lang="hu-HU" dirty="0" smtClean="0">
                <a:solidFill>
                  <a:srgbClr val="0070C0"/>
                </a:solidFill>
                <a:latin typeface="Arial" panose="020B0604020202020204" pitchFamily="34" charset="0"/>
                <a:cs typeface="Arial" panose="020B0604020202020204" pitchFamily="34" charset="0"/>
              </a:rPr>
              <a:t>így a </a:t>
            </a:r>
            <a:r>
              <a:rPr lang="hu-HU" b="1" dirty="0">
                <a:solidFill>
                  <a:srgbClr val="0070C0"/>
                </a:solidFill>
                <a:latin typeface="Arial" panose="020B0604020202020204" pitchFamily="34" charset="0"/>
                <a:cs typeface="Arial" panose="020B0604020202020204" pitchFamily="34" charset="0"/>
              </a:rPr>
              <a:t>technológiai </a:t>
            </a:r>
            <a:r>
              <a:rPr lang="hu-HU" b="1" dirty="0" smtClean="0">
                <a:solidFill>
                  <a:srgbClr val="0070C0"/>
                </a:solidFill>
                <a:latin typeface="Arial" panose="020B0604020202020204" pitchFamily="34" charset="0"/>
                <a:cs typeface="Arial" panose="020B0604020202020204" pitchFamily="34" charset="0"/>
              </a:rPr>
              <a:t>sorrend</a:t>
            </a:r>
            <a:r>
              <a:rPr lang="hu-HU" dirty="0" smtClean="0">
                <a:solidFill>
                  <a:srgbClr val="0070C0"/>
                </a:solidFill>
                <a:latin typeface="Arial" panose="020B0604020202020204" pitchFamily="34" charset="0"/>
                <a:cs typeface="Arial" panose="020B0604020202020204" pitchFamily="34" charset="0"/>
              </a:rPr>
              <a:t>et</a:t>
            </a:r>
          </a:p>
          <a:p>
            <a:r>
              <a:rPr lang="hu-HU" dirty="0" smtClean="0">
                <a:solidFill>
                  <a:srgbClr val="0070C0"/>
                </a:solidFill>
                <a:latin typeface="Arial" panose="020B0604020202020204" pitchFamily="34" charset="0"/>
                <a:cs typeface="Arial" panose="020B0604020202020204" pitchFamily="34" charset="0"/>
              </a:rPr>
              <a:t>és </a:t>
            </a:r>
            <a:r>
              <a:rPr lang="hu-HU" dirty="0">
                <a:solidFill>
                  <a:srgbClr val="0070C0"/>
                </a:solidFill>
                <a:latin typeface="Arial" panose="020B0604020202020204" pitchFamily="34" charset="0"/>
                <a:cs typeface="Arial" panose="020B0604020202020204" pitchFamily="34" charset="0"/>
              </a:rPr>
              <a:t>a </a:t>
            </a:r>
            <a:r>
              <a:rPr lang="hu-HU" b="1" dirty="0">
                <a:solidFill>
                  <a:srgbClr val="0070C0"/>
                </a:solidFill>
                <a:latin typeface="Arial" panose="020B0604020202020204" pitchFamily="34" charset="0"/>
                <a:cs typeface="Arial" panose="020B0604020202020204" pitchFamily="34" charset="0"/>
              </a:rPr>
              <a:t>munkafolyamatok</a:t>
            </a:r>
            <a:r>
              <a:rPr lang="hu-HU" dirty="0">
                <a:solidFill>
                  <a:srgbClr val="0070C0"/>
                </a:solidFill>
                <a:latin typeface="Arial" panose="020B0604020202020204" pitchFamily="34" charset="0"/>
                <a:cs typeface="Arial" panose="020B0604020202020204" pitchFamily="34" charset="0"/>
              </a:rPr>
              <a:t>at is megismerik</a:t>
            </a:r>
            <a:r>
              <a:rPr lang="hu-HU" dirty="0" smtClean="0">
                <a:solidFill>
                  <a:srgbClr val="0070C0"/>
                </a:solidFill>
                <a:latin typeface="Arial" panose="020B0604020202020204" pitchFamily="34" charset="0"/>
                <a:cs typeface="Arial" panose="020B0604020202020204" pitchFamily="34" charset="0"/>
              </a:rPr>
              <a:t>.</a:t>
            </a:r>
          </a:p>
        </p:txBody>
      </p:sp>
      <p:sp>
        <p:nvSpPr>
          <p:cNvPr id="5" name="Téglalap 4"/>
          <p:cNvSpPr/>
          <p:nvPr/>
        </p:nvSpPr>
        <p:spPr>
          <a:xfrm>
            <a:off x="298327" y="2097783"/>
            <a:ext cx="8528802" cy="646331"/>
          </a:xfrm>
          <a:prstGeom prst="rect">
            <a:avLst/>
          </a:prstGeom>
        </p:spPr>
        <p:txBody>
          <a:bodyPr wrap="square">
            <a:spAutoFit/>
          </a:bodyPr>
          <a:lstStyle/>
          <a:p>
            <a:r>
              <a:rPr lang="hu-HU" dirty="0">
                <a:solidFill>
                  <a:srgbClr val="0070C0"/>
                </a:solidFill>
                <a:latin typeface="Arial" panose="020B0604020202020204" pitchFamily="34" charset="0"/>
                <a:cs typeface="Arial" panose="020B0604020202020204" pitchFamily="34" charset="0"/>
              </a:rPr>
              <a:t>A gyakorlati foglalkozásokra való konkrét tervezés alapja a </a:t>
            </a:r>
            <a:r>
              <a:rPr lang="hu-HU" i="1" u="sng" dirty="0">
                <a:solidFill>
                  <a:srgbClr val="0070C0"/>
                </a:solidFill>
                <a:latin typeface="Arial" panose="020B0604020202020204" pitchFamily="34" charset="0"/>
                <a:cs typeface="Arial" panose="020B0604020202020204" pitchFamily="34" charset="0"/>
              </a:rPr>
              <a:t>tanügyi dokumentációk </a:t>
            </a:r>
            <a:r>
              <a:rPr lang="hu-HU" dirty="0" smtClean="0">
                <a:solidFill>
                  <a:srgbClr val="0070C0"/>
                </a:solidFill>
                <a:latin typeface="Arial" panose="020B0604020202020204" pitchFamily="34" charset="0"/>
                <a:cs typeface="Arial" panose="020B0604020202020204" pitchFamily="34" charset="0"/>
              </a:rPr>
              <a:t>ismerete</a:t>
            </a:r>
            <a:r>
              <a:rPr lang="hu-HU" dirty="0" smtClean="0">
                <a:solidFill>
                  <a:srgbClr val="0070C0"/>
                </a:solidFill>
                <a:latin typeface="Times New Roman" panose="02020603050405020304" pitchFamily="18" charset="0"/>
              </a:rPr>
              <a:t>, pl.:Tanterv/tanmenet, haladási napló</a:t>
            </a:r>
            <a:endParaRPr lang="hu-HU" dirty="0">
              <a:solidFill>
                <a:srgbClr val="0070C0"/>
              </a:solidFill>
            </a:endParaRPr>
          </a:p>
        </p:txBody>
      </p:sp>
      <p:pic>
        <p:nvPicPr>
          <p:cNvPr id="8" name="Kép 7" descr="tárgyi1"/>
          <p:cNvPicPr/>
          <p:nvPr/>
        </p:nvPicPr>
        <p:blipFill>
          <a:blip r:embed="rId2" cstate="print">
            <a:extLst>
              <a:ext uri="{28A0092B-C50C-407E-A947-70E740481C1C}">
                <a14:useLocalDpi xmlns:a14="http://schemas.microsoft.com/office/drawing/2010/main" val="0"/>
              </a:ext>
            </a:extLst>
          </a:blip>
          <a:srcRect b="2220"/>
          <a:stretch>
            <a:fillRect/>
          </a:stretch>
        </p:blipFill>
        <p:spPr bwMode="auto">
          <a:xfrm>
            <a:off x="6988983" y="1062085"/>
            <a:ext cx="1204538" cy="780296"/>
          </a:xfrm>
          <a:prstGeom prst="rect">
            <a:avLst/>
          </a:prstGeom>
          <a:noFill/>
          <a:ln>
            <a:noFill/>
          </a:ln>
        </p:spPr>
      </p:pic>
      <p:pic>
        <p:nvPicPr>
          <p:cNvPr id="9" name="Kép 8" descr="tanmenet_2"/>
          <p:cNvPicPr/>
          <p:nvPr/>
        </p:nvPicPr>
        <p:blipFill>
          <a:blip r:embed="rId3">
            <a:extLst>
              <a:ext uri="{28A0092B-C50C-407E-A947-70E740481C1C}">
                <a14:useLocalDpi xmlns:a14="http://schemas.microsoft.com/office/drawing/2010/main" val="0"/>
              </a:ext>
            </a:extLst>
          </a:blip>
          <a:srcRect/>
          <a:stretch>
            <a:fillRect/>
          </a:stretch>
        </p:blipFill>
        <p:spPr bwMode="auto">
          <a:xfrm>
            <a:off x="285539" y="3195873"/>
            <a:ext cx="5010738" cy="3087232"/>
          </a:xfrm>
          <a:prstGeom prst="rect">
            <a:avLst/>
          </a:prstGeom>
          <a:noFill/>
          <a:ln>
            <a:noFill/>
          </a:ln>
        </p:spPr>
      </p:pic>
      <p:pic>
        <p:nvPicPr>
          <p:cNvPr id="10" name="Kép 9" descr="haladási"/>
          <p:cNvPicPr/>
          <p:nvPr/>
        </p:nvPicPr>
        <p:blipFill>
          <a:blip r:embed="rId4">
            <a:extLst>
              <a:ext uri="{28A0092B-C50C-407E-A947-70E740481C1C}">
                <a14:useLocalDpi xmlns:a14="http://schemas.microsoft.com/office/drawing/2010/main" val="0"/>
              </a:ext>
            </a:extLst>
          </a:blip>
          <a:srcRect/>
          <a:stretch>
            <a:fillRect/>
          </a:stretch>
        </p:blipFill>
        <p:spPr bwMode="auto">
          <a:xfrm>
            <a:off x="5404920" y="4832136"/>
            <a:ext cx="3630438" cy="1342327"/>
          </a:xfrm>
          <a:prstGeom prst="rect">
            <a:avLst/>
          </a:prstGeom>
          <a:noFill/>
          <a:ln>
            <a:noFill/>
          </a:ln>
        </p:spPr>
      </p:pic>
      <p:sp>
        <p:nvSpPr>
          <p:cNvPr id="6" name="Téglalap 5"/>
          <p:cNvSpPr/>
          <p:nvPr/>
        </p:nvSpPr>
        <p:spPr>
          <a:xfrm>
            <a:off x="5441132" y="3082333"/>
            <a:ext cx="3503692" cy="1323439"/>
          </a:xfrm>
          <a:prstGeom prst="rect">
            <a:avLst/>
          </a:prstGeom>
        </p:spPr>
        <p:txBody>
          <a:bodyPr wrap="square">
            <a:spAutoFit/>
          </a:bodyPr>
          <a:lstStyle/>
          <a:p>
            <a:pPr algn="just"/>
            <a:r>
              <a:rPr lang="hu-HU" sz="1600" i="1" dirty="0">
                <a:solidFill>
                  <a:srgbClr val="7030A0"/>
                </a:solidFill>
                <a:latin typeface="Arial" panose="020B0604020202020204" pitchFamily="34" charset="0"/>
                <a:ea typeface="Times New Roman" panose="02020603050405020304" pitchFamily="18" charset="0"/>
                <a:cs typeface="Arial" panose="020B0604020202020204" pitchFamily="34" charset="0"/>
              </a:rPr>
              <a:t>A </a:t>
            </a:r>
            <a:r>
              <a:rPr lang="hu-HU" sz="1600" i="1" dirty="0" smtClean="0">
                <a:solidFill>
                  <a:srgbClr val="7030A0"/>
                </a:solidFill>
                <a:latin typeface="Arial" panose="020B0604020202020204" pitchFamily="34" charset="0"/>
                <a:ea typeface="Times New Roman" panose="02020603050405020304" pitchFamily="18" charset="0"/>
                <a:cs typeface="Arial" panose="020B0604020202020204" pitchFamily="34" charset="0"/>
              </a:rPr>
              <a:t>foglalkozások </a:t>
            </a:r>
            <a:r>
              <a:rPr lang="hu-HU" sz="1600" i="1" dirty="0">
                <a:solidFill>
                  <a:srgbClr val="7030A0"/>
                </a:solidFill>
                <a:latin typeface="Arial" panose="020B0604020202020204" pitchFamily="34" charset="0"/>
                <a:ea typeface="Times New Roman" panose="02020603050405020304" pitchFamily="18" charset="0"/>
                <a:cs typeface="Arial" panose="020B0604020202020204" pitchFamily="34" charset="0"/>
              </a:rPr>
              <a:t>tervezésekor a mesternek pontosan látnia kell azt a folyamatot, mely során a tanulók a képzési idő végére képesek lesznek a munkafeladatokat elvégezni</a:t>
            </a:r>
            <a:endParaRPr lang="hu-HU" sz="1600" i="1" dirty="0">
              <a:solidFill>
                <a:srgbClr val="7030A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981932862"/>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ím 3"/>
          <p:cNvSpPr>
            <a:spLocks noGrp="1"/>
          </p:cNvSpPr>
          <p:nvPr>
            <p:ph type="title"/>
          </p:nvPr>
        </p:nvSpPr>
        <p:spPr>
          <a:xfrm>
            <a:off x="628650" y="586568"/>
            <a:ext cx="7886700" cy="882678"/>
          </a:xfrm>
          <a:prstGeom prst="rect">
            <a:avLst/>
          </a:prstGeom>
        </p:spPr>
        <p:txBody>
          <a:bodyPr wrap="square">
            <a:spAutoFit/>
          </a:bodyPr>
          <a:lstStyle/>
          <a:p>
            <a:pPr>
              <a:lnSpc>
                <a:spcPct val="107000"/>
              </a:lnSpc>
              <a:spcAft>
                <a:spcPts val="0"/>
              </a:spcAft>
            </a:pPr>
            <a:r>
              <a:rPr lang="hu-HU" sz="2400" b="1" i="1" dirty="0">
                <a:solidFill>
                  <a:srgbClr val="0070C0"/>
                </a:solidFill>
                <a:latin typeface="Arial" panose="020B0604020202020204" pitchFamily="34" charset="0"/>
                <a:ea typeface="Calibri" panose="020F0502020204030204" pitchFamily="34" charset="0"/>
                <a:cs typeface="Arial" panose="020B0604020202020204" pitchFamily="34" charset="0"/>
              </a:rPr>
              <a:t>A gyakorlatok </a:t>
            </a:r>
            <a:r>
              <a:rPr lang="hu-HU" sz="2400" b="1" i="1" dirty="0" smtClean="0">
                <a:solidFill>
                  <a:srgbClr val="0070C0"/>
                </a:solidFill>
                <a:latin typeface="Arial" panose="020B0604020202020204" pitchFamily="34" charset="0"/>
                <a:ea typeface="Calibri" panose="020F0502020204030204" pitchFamily="34" charset="0"/>
                <a:cs typeface="Arial" panose="020B0604020202020204" pitchFamily="34" charset="0"/>
              </a:rPr>
              <a:t>tervezésekor </a:t>
            </a:r>
            <a:r>
              <a:rPr lang="hu-HU" sz="2400" b="1" i="1" dirty="0">
                <a:solidFill>
                  <a:srgbClr val="0070C0"/>
                </a:solidFill>
                <a:latin typeface="Arial" panose="020B0604020202020204" pitchFamily="34" charset="0"/>
                <a:ea typeface="Calibri" panose="020F0502020204030204" pitchFamily="34" charset="0"/>
                <a:cs typeface="Arial" panose="020B0604020202020204" pitchFamily="34" charset="0"/>
              </a:rPr>
              <a:t>induktív vagy deduktív úton alakíthatjuk ki a </a:t>
            </a:r>
            <a:r>
              <a:rPr lang="hu-HU" sz="2400" b="1" i="1" dirty="0" smtClean="0">
                <a:solidFill>
                  <a:srgbClr val="0070C0"/>
                </a:solidFill>
                <a:latin typeface="Arial" panose="020B0604020202020204" pitchFamily="34" charset="0"/>
                <a:ea typeface="Calibri" panose="020F0502020204030204" pitchFamily="34" charset="0"/>
                <a:cs typeface="Arial" panose="020B0604020202020204" pitchFamily="34" charset="0"/>
              </a:rPr>
              <a:t>gyakorlatot:</a:t>
            </a:r>
            <a:endParaRPr lang="hu-HU" sz="2400" dirty="0">
              <a:solidFill>
                <a:srgbClr val="0070C0"/>
              </a:solidFill>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5" name="Téglalap 4"/>
          <p:cNvSpPr/>
          <p:nvPr/>
        </p:nvSpPr>
        <p:spPr>
          <a:xfrm>
            <a:off x="737418" y="1562502"/>
            <a:ext cx="8096865" cy="1870512"/>
          </a:xfrm>
          <a:prstGeom prst="rect">
            <a:avLst/>
          </a:prstGeom>
        </p:spPr>
        <p:txBody>
          <a:bodyPr wrap="square">
            <a:spAutoFit/>
          </a:bodyPr>
          <a:lstStyle/>
          <a:p>
            <a:pPr>
              <a:lnSpc>
                <a:spcPct val="107000"/>
              </a:lnSpc>
              <a:spcAft>
                <a:spcPts val="0"/>
              </a:spcAft>
            </a:pPr>
            <a:r>
              <a:rPr lang="hu-HU" b="1" dirty="0">
                <a:solidFill>
                  <a:srgbClr val="0070C0"/>
                </a:solidFill>
                <a:latin typeface="Arial" panose="020B0604020202020204" pitchFamily="34" charset="0"/>
                <a:ea typeface="Calibri" panose="020F0502020204030204" pitchFamily="34" charset="0"/>
                <a:cs typeface="Arial" panose="020B0604020202020204" pitchFamily="34" charset="0"/>
              </a:rPr>
              <a:t>Indukció, </a:t>
            </a:r>
            <a:r>
              <a:rPr lang="hu-HU" b="1" dirty="0" smtClean="0">
                <a:solidFill>
                  <a:srgbClr val="0070C0"/>
                </a:solidFill>
                <a:latin typeface="Arial" panose="020B0604020202020204" pitchFamily="34" charset="0"/>
                <a:ea typeface="Calibri" panose="020F0502020204030204" pitchFamily="34" charset="0"/>
                <a:cs typeface="Arial" panose="020B0604020202020204" pitchFamily="34" charset="0"/>
              </a:rPr>
              <a:t>dedukció; </a:t>
            </a:r>
            <a:r>
              <a:rPr lang="hu-HU" dirty="0" smtClean="0">
                <a:solidFill>
                  <a:srgbClr val="0070C0"/>
                </a:solidFill>
                <a:latin typeface="Arial" panose="020B0604020202020204" pitchFamily="34" charset="0"/>
                <a:ea typeface="Calibri" panose="020F0502020204030204" pitchFamily="34" charset="0"/>
                <a:cs typeface="Arial" panose="020B0604020202020204" pitchFamily="34" charset="0"/>
              </a:rPr>
              <a:t>Két „ellentétes </a:t>
            </a:r>
            <a:r>
              <a:rPr lang="hu-HU" dirty="0">
                <a:solidFill>
                  <a:srgbClr val="0070C0"/>
                </a:solidFill>
                <a:latin typeface="Arial" panose="020B0604020202020204" pitchFamily="34" charset="0"/>
                <a:ea typeface="Calibri" panose="020F0502020204030204" pitchFamily="34" charset="0"/>
                <a:cs typeface="Arial" panose="020B0604020202020204" pitchFamily="34" charset="0"/>
              </a:rPr>
              <a:t>irányú” logikai következtetési eljárás. </a:t>
            </a:r>
            <a:endParaRPr lang="hu-HU" dirty="0" smtClean="0">
              <a:solidFill>
                <a:srgbClr val="0070C0"/>
              </a:solidFill>
              <a:latin typeface="Arial" panose="020B0604020202020204" pitchFamily="34" charset="0"/>
              <a:ea typeface="Calibri" panose="020F0502020204030204" pitchFamily="34" charset="0"/>
              <a:cs typeface="Arial" panose="020B0604020202020204" pitchFamily="34" charset="0"/>
            </a:endParaRPr>
          </a:p>
          <a:p>
            <a:pPr>
              <a:lnSpc>
                <a:spcPct val="107000"/>
              </a:lnSpc>
              <a:spcAft>
                <a:spcPts val="0"/>
              </a:spcAft>
            </a:pPr>
            <a:r>
              <a:rPr lang="hu-HU" b="1" i="1" dirty="0" smtClean="0">
                <a:solidFill>
                  <a:srgbClr val="0070C0"/>
                </a:solidFill>
                <a:latin typeface="Arial" panose="020B0604020202020204" pitchFamily="34" charset="0"/>
                <a:ea typeface="Calibri" panose="020F0502020204030204" pitchFamily="34" charset="0"/>
                <a:cs typeface="Arial" panose="020B0604020202020204" pitchFamily="34" charset="0"/>
              </a:rPr>
              <a:t>Az </a:t>
            </a:r>
            <a:r>
              <a:rPr lang="hu-HU" b="1" i="1" dirty="0">
                <a:solidFill>
                  <a:srgbClr val="0070C0"/>
                </a:solidFill>
                <a:latin typeface="Arial" panose="020B0604020202020204" pitchFamily="34" charset="0"/>
                <a:ea typeface="Calibri" panose="020F0502020204030204" pitchFamily="34" charset="0"/>
                <a:cs typeface="Arial" panose="020B0604020202020204" pitchFamily="34" charset="0"/>
              </a:rPr>
              <a:t>induktív </a:t>
            </a:r>
            <a:r>
              <a:rPr lang="hu-HU" dirty="0">
                <a:solidFill>
                  <a:srgbClr val="0070C0"/>
                </a:solidFill>
                <a:latin typeface="Arial" panose="020B0604020202020204" pitchFamily="34" charset="0"/>
                <a:ea typeface="Calibri" panose="020F0502020204030204" pitchFamily="34" charset="0"/>
                <a:cs typeface="Arial" panose="020B0604020202020204" pitchFamily="34" charset="0"/>
              </a:rPr>
              <a:t>következtetés az egyedi esetekből kiindulva halad az általános törvényszerűségek felé, melyek egyben az egyedi esetek magyarázatai is lesznek</a:t>
            </a:r>
            <a:r>
              <a:rPr lang="hu-HU" dirty="0" smtClean="0">
                <a:solidFill>
                  <a:srgbClr val="0070C0"/>
                </a:solidFill>
                <a:latin typeface="Arial" panose="020B0604020202020204" pitchFamily="34" charset="0"/>
                <a:ea typeface="Calibri" panose="020F0502020204030204" pitchFamily="34" charset="0"/>
                <a:cs typeface="Arial" panose="020B0604020202020204" pitchFamily="34" charset="0"/>
              </a:rPr>
              <a:t>.</a:t>
            </a:r>
          </a:p>
          <a:p>
            <a:pPr>
              <a:lnSpc>
                <a:spcPct val="107000"/>
              </a:lnSpc>
              <a:spcAft>
                <a:spcPts val="0"/>
              </a:spcAft>
            </a:pPr>
            <a:r>
              <a:rPr lang="hu-HU" b="1" i="1" dirty="0" smtClean="0">
                <a:solidFill>
                  <a:srgbClr val="0070C0"/>
                </a:solidFill>
                <a:latin typeface="Arial" panose="020B0604020202020204" pitchFamily="34" charset="0"/>
                <a:ea typeface="Calibri" panose="020F0502020204030204" pitchFamily="34" charset="0"/>
                <a:cs typeface="Arial" panose="020B0604020202020204" pitchFamily="34" charset="0"/>
              </a:rPr>
              <a:t>A </a:t>
            </a:r>
            <a:r>
              <a:rPr lang="hu-HU" b="1" i="1" dirty="0">
                <a:solidFill>
                  <a:srgbClr val="0070C0"/>
                </a:solidFill>
                <a:latin typeface="Arial" panose="020B0604020202020204" pitchFamily="34" charset="0"/>
                <a:ea typeface="Calibri" panose="020F0502020204030204" pitchFamily="34" charset="0"/>
                <a:cs typeface="Arial" panose="020B0604020202020204" pitchFamily="34" charset="0"/>
              </a:rPr>
              <a:t>deduktív </a:t>
            </a:r>
            <a:r>
              <a:rPr lang="hu-HU" dirty="0">
                <a:solidFill>
                  <a:srgbClr val="0070C0"/>
                </a:solidFill>
                <a:latin typeface="Arial" panose="020B0604020202020204" pitchFamily="34" charset="0"/>
                <a:ea typeface="Calibri" panose="020F0502020204030204" pitchFamily="34" charset="0"/>
                <a:cs typeface="Arial" panose="020B0604020202020204" pitchFamily="34" charset="0"/>
              </a:rPr>
              <a:t>eljárás a már ismert általános törvényszerűségből </a:t>
            </a:r>
            <a:r>
              <a:rPr lang="hu-HU" dirty="0" smtClean="0">
                <a:solidFill>
                  <a:srgbClr val="0070C0"/>
                </a:solidFill>
                <a:latin typeface="Arial" panose="020B0604020202020204" pitchFamily="34" charset="0"/>
                <a:ea typeface="Calibri" panose="020F0502020204030204" pitchFamily="34" charset="0"/>
                <a:cs typeface="Arial" panose="020B0604020202020204" pitchFamily="34" charset="0"/>
              </a:rPr>
              <a:t>következtet,</a:t>
            </a:r>
          </a:p>
          <a:p>
            <a:pPr>
              <a:lnSpc>
                <a:spcPct val="107000"/>
              </a:lnSpc>
              <a:spcAft>
                <a:spcPts val="0"/>
              </a:spcAft>
            </a:pPr>
            <a:r>
              <a:rPr lang="hu-HU" dirty="0" smtClean="0">
                <a:solidFill>
                  <a:srgbClr val="0070C0"/>
                </a:solidFill>
                <a:latin typeface="Arial" panose="020B0604020202020204" pitchFamily="34" charset="0"/>
                <a:ea typeface="Calibri" panose="020F0502020204030204" pitchFamily="34" charset="0"/>
                <a:cs typeface="Arial" panose="020B0604020202020204" pitchFamily="34" charset="0"/>
              </a:rPr>
              <a:t> </a:t>
            </a:r>
            <a:r>
              <a:rPr lang="hu-HU" dirty="0">
                <a:solidFill>
                  <a:srgbClr val="0070C0"/>
                </a:solidFill>
                <a:latin typeface="Arial" panose="020B0604020202020204" pitchFamily="34" charset="0"/>
                <a:ea typeface="Calibri" panose="020F0502020204030204" pitchFamily="34" charset="0"/>
                <a:cs typeface="Arial" panose="020B0604020202020204" pitchFamily="34" charset="0"/>
              </a:rPr>
              <a:t>- ad magyarázatot - az egyedi esetekre.</a:t>
            </a:r>
            <a:endParaRPr lang="hu-HU" dirty="0">
              <a:solidFill>
                <a:srgbClr val="0070C0"/>
              </a:solidFill>
              <a:effectLst/>
              <a:latin typeface="Arial" panose="020B0604020202020204" pitchFamily="34" charset="0"/>
              <a:ea typeface="Calibri" panose="020F0502020204030204" pitchFamily="34" charset="0"/>
              <a:cs typeface="Arial" panose="020B0604020202020204" pitchFamily="34" charset="0"/>
            </a:endParaRPr>
          </a:p>
        </p:txBody>
      </p:sp>
      <p:pic>
        <p:nvPicPr>
          <p:cNvPr id="6" name="Kép 5"/>
          <p:cNvPicPr/>
          <p:nvPr/>
        </p:nvPicPr>
        <p:blipFill>
          <a:blip r:embed="rId2"/>
          <a:stretch>
            <a:fillRect/>
          </a:stretch>
        </p:blipFill>
        <p:spPr>
          <a:xfrm>
            <a:off x="2035276" y="3584165"/>
            <a:ext cx="5368413" cy="3170595"/>
          </a:xfrm>
          <a:prstGeom prst="rect">
            <a:avLst/>
          </a:prstGeom>
        </p:spPr>
      </p:pic>
      <p:sp>
        <p:nvSpPr>
          <p:cNvPr id="7" name="Szövegdoboz 6"/>
          <p:cNvSpPr txBox="1"/>
          <p:nvPr/>
        </p:nvSpPr>
        <p:spPr>
          <a:xfrm rot="16200000">
            <a:off x="7650179" y="4834551"/>
            <a:ext cx="1421158" cy="369332"/>
          </a:xfrm>
          <a:prstGeom prst="rect">
            <a:avLst/>
          </a:prstGeom>
          <a:solidFill>
            <a:srgbClr val="92D050"/>
          </a:solidFill>
        </p:spPr>
        <p:txBody>
          <a:bodyPr wrap="none" rtlCol="0">
            <a:spAutoFit/>
          </a:bodyPr>
          <a:lstStyle/>
          <a:p>
            <a:r>
              <a:rPr lang="hu-HU" dirty="0" smtClean="0"/>
              <a:t>Konkretizálás</a:t>
            </a:r>
            <a:endParaRPr lang="hu-HU" dirty="0"/>
          </a:p>
        </p:txBody>
      </p:sp>
      <p:sp>
        <p:nvSpPr>
          <p:cNvPr id="8" name="Szövegdoboz 7"/>
          <p:cNvSpPr txBox="1"/>
          <p:nvPr/>
        </p:nvSpPr>
        <p:spPr>
          <a:xfrm rot="16200000">
            <a:off x="452674" y="4870764"/>
            <a:ext cx="1379673" cy="369332"/>
          </a:xfrm>
          <a:prstGeom prst="rect">
            <a:avLst/>
          </a:prstGeom>
          <a:solidFill>
            <a:schemeClr val="accent2">
              <a:lumMod val="60000"/>
              <a:lumOff val="40000"/>
            </a:schemeClr>
          </a:solidFill>
        </p:spPr>
        <p:txBody>
          <a:bodyPr wrap="none" rtlCol="0">
            <a:spAutoFit/>
          </a:bodyPr>
          <a:lstStyle/>
          <a:p>
            <a:r>
              <a:rPr lang="hu-HU" dirty="0" smtClean="0"/>
              <a:t>Általánosítás</a:t>
            </a:r>
            <a:endParaRPr lang="hu-HU" dirty="0"/>
          </a:p>
        </p:txBody>
      </p:sp>
      <p:sp>
        <p:nvSpPr>
          <p:cNvPr id="12" name="Jobb oldali kapcsos zárójel 11"/>
          <p:cNvSpPr/>
          <p:nvPr/>
        </p:nvSpPr>
        <p:spPr>
          <a:xfrm flipV="1">
            <a:off x="7559642" y="4328004"/>
            <a:ext cx="398353" cy="1357572"/>
          </a:xfrm>
          <a:prstGeom prst="rightBrace">
            <a:avLst>
              <a:gd name="adj1" fmla="val 10714"/>
              <a:gd name="adj2" fmla="val 50658"/>
            </a:avLst>
          </a:prstGeom>
          <a:ln w="38100">
            <a:solidFill>
              <a:srgbClr val="92D05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hu-HU"/>
          </a:p>
        </p:txBody>
      </p:sp>
      <p:sp>
        <p:nvSpPr>
          <p:cNvPr id="13" name="Bal oldali kapcsos zárójel 12"/>
          <p:cNvSpPr/>
          <p:nvPr/>
        </p:nvSpPr>
        <p:spPr>
          <a:xfrm>
            <a:off x="1511928" y="4327556"/>
            <a:ext cx="353086" cy="1457608"/>
          </a:xfrm>
          <a:prstGeom prst="leftBrace">
            <a:avLst/>
          </a:prstGeom>
          <a:ln w="38100">
            <a:solidFill>
              <a:schemeClr val="accent2">
                <a:lumMod val="7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hu-HU"/>
          </a:p>
        </p:txBody>
      </p:sp>
    </p:spTree>
    <p:extLst>
      <p:ext uri="{BB962C8B-B14F-4D97-AF65-F5344CB8AC3E}">
        <p14:creationId xmlns:p14="http://schemas.microsoft.com/office/powerpoint/2010/main" val="3476482327"/>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p:cNvSpPr>
            <a:spLocks noGrp="1"/>
          </p:cNvSpPr>
          <p:nvPr>
            <p:ph type="title"/>
          </p:nvPr>
        </p:nvSpPr>
        <p:spPr>
          <a:xfrm>
            <a:off x="584405" y="424120"/>
            <a:ext cx="7886700" cy="549274"/>
          </a:xfrm>
        </p:spPr>
        <p:txBody>
          <a:bodyPr>
            <a:normAutofit/>
          </a:bodyPr>
          <a:lstStyle/>
          <a:p>
            <a:pPr algn="ctr"/>
            <a:r>
              <a:rPr lang="hu-HU" sz="2800" b="1" i="1" dirty="0" smtClean="0">
                <a:solidFill>
                  <a:srgbClr val="0070C0"/>
                </a:solidFill>
                <a:latin typeface="Arial" panose="020B0604020202020204" pitchFamily="34" charset="0"/>
                <a:cs typeface="Arial" panose="020B0604020202020204" pitchFamily="34" charset="0"/>
              </a:rPr>
              <a:t>A termelési folyamat elemei</a:t>
            </a:r>
            <a:endParaRPr lang="hu-HU" sz="2800" b="1" i="1" dirty="0">
              <a:solidFill>
                <a:srgbClr val="0070C0"/>
              </a:solidFill>
              <a:latin typeface="Arial" panose="020B0604020202020204" pitchFamily="34" charset="0"/>
              <a:cs typeface="Arial" panose="020B0604020202020204" pitchFamily="34" charset="0"/>
            </a:endParaRPr>
          </a:p>
        </p:txBody>
      </p:sp>
      <p:sp>
        <p:nvSpPr>
          <p:cNvPr id="3" name="Téglalap 2"/>
          <p:cNvSpPr/>
          <p:nvPr/>
        </p:nvSpPr>
        <p:spPr>
          <a:xfrm>
            <a:off x="250722" y="1123539"/>
            <a:ext cx="8377084" cy="663580"/>
          </a:xfrm>
          <a:prstGeom prst="rect">
            <a:avLst/>
          </a:prstGeom>
          <a:solidFill>
            <a:schemeClr val="accent4">
              <a:lumMod val="40000"/>
              <a:lumOff val="60000"/>
            </a:schemeClr>
          </a:solidFill>
        </p:spPr>
        <p:txBody>
          <a:bodyPr wrap="square">
            <a:spAutoFit/>
          </a:bodyPr>
          <a:lstStyle/>
          <a:p>
            <a:pPr>
              <a:lnSpc>
                <a:spcPct val="107000"/>
              </a:lnSpc>
              <a:spcAft>
                <a:spcPts val="800"/>
              </a:spcAft>
            </a:pPr>
            <a:r>
              <a:rPr lang="hu-HU" dirty="0">
                <a:solidFill>
                  <a:srgbClr val="0070C0"/>
                </a:solidFill>
                <a:latin typeface="Arial" panose="020B0604020202020204" pitchFamily="34" charset="0"/>
                <a:ea typeface="Calibri" panose="020F0502020204030204" pitchFamily="34" charset="0"/>
                <a:cs typeface="Arial" panose="020B0604020202020204" pitchFamily="34" charset="0"/>
              </a:rPr>
              <a:t>A </a:t>
            </a:r>
            <a:r>
              <a:rPr lang="hu-HU" dirty="0" smtClean="0">
                <a:solidFill>
                  <a:srgbClr val="0070C0"/>
                </a:solidFill>
                <a:latin typeface="Arial" panose="020B0604020202020204" pitchFamily="34" charset="0"/>
                <a:ea typeface="Calibri" panose="020F0502020204030204" pitchFamily="34" charset="0"/>
                <a:cs typeface="Arial" panose="020B0604020202020204" pitchFamily="34" charset="0"/>
              </a:rPr>
              <a:t>biztos </a:t>
            </a:r>
            <a:r>
              <a:rPr lang="hu-HU" b="1" dirty="0">
                <a:solidFill>
                  <a:srgbClr val="0070C0"/>
                </a:solidFill>
                <a:latin typeface="Arial" panose="020B0604020202020204" pitchFamily="34" charset="0"/>
                <a:ea typeface="Calibri" panose="020F0502020204030204" pitchFamily="34" charset="0"/>
                <a:cs typeface="Arial" panose="020B0604020202020204" pitchFamily="34" charset="0"/>
              </a:rPr>
              <a:t>gyakorlati tudás </a:t>
            </a:r>
            <a:r>
              <a:rPr lang="hu-HU" dirty="0">
                <a:solidFill>
                  <a:srgbClr val="0070C0"/>
                </a:solidFill>
                <a:latin typeface="Arial" panose="020B0604020202020204" pitchFamily="34" charset="0"/>
                <a:ea typeface="Calibri" panose="020F0502020204030204" pitchFamily="34" charset="0"/>
                <a:cs typeface="Arial" panose="020B0604020202020204" pitchFamily="34" charset="0"/>
              </a:rPr>
              <a:t>alapozza meg a szakemberek szakmai műveletekben való </a:t>
            </a:r>
            <a:r>
              <a:rPr lang="hu-HU" b="1" dirty="0">
                <a:solidFill>
                  <a:srgbClr val="0070C0"/>
                </a:solidFill>
                <a:latin typeface="Arial" panose="020B0604020202020204" pitchFamily="34" charset="0"/>
                <a:ea typeface="Calibri" panose="020F0502020204030204" pitchFamily="34" charset="0"/>
                <a:cs typeface="Arial" panose="020B0604020202020204" pitchFamily="34" charset="0"/>
              </a:rPr>
              <a:t>jártasságát, készségét</a:t>
            </a:r>
            <a:r>
              <a:rPr lang="hu-HU" dirty="0">
                <a:solidFill>
                  <a:srgbClr val="0070C0"/>
                </a:solidFill>
                <a:latin typeface="Arial" panose="020B0604020202020204" pitchFamily="34" charset="0"/>
                <a:ea typeface="Calibri" panose="020F0502020204030204" pitchFamily="34" charset="0"/>
                <a:cs typeface="Arial" panose="020B0604020202020204" pitchFamily="34" charset="0"/>
              </a:rPr>
              <a:t>, amelyhez kapcsolódik a </a:t>
            </a:r>
            <a:r>
              <a:rPr lang="hu-HU" b="1" dirty="0">
                <a:solidFill>
                  <a:srgbClr val="0070C0"/>
                </a:solidFill>
                <a:latin typeface="Arial" panose="020B0604020202020204" pitchFamily="34" charset="0"/>
                <a:ea typeface="Calibri" panose="020F0502020204030204" pitchFamily="34" charset="0"/>
                <a:cs typeface="Arial" panose="020B0604020202020204" pitchFamily="34" charset="0"/>
              </a:rPr>
              <a:t>szakmai </a:t>
            </a:r>
            <a:r>
              <a:rPr lang="hu-HU" b="1" dirty="0" smtClean="0">
                <a:solidFill>
                  <a:srgbClr val="0070C0"/>
                </a:solidFill>
                <a:latin typeface="Arial" panose="020B0604020202020204" pitchFamily="34" charset="0"/>
                <a:ea typeface="Calibri" panose="020F0502020204030204" pitchFamily="34" charset="0"/>
                <a:cs typeface="Arial" panose="020B0604020202020204" pitchFamily="34" charset="0"/>
              </a:rPr>
              <a:t>beválás</a:t>
            </a:r>
            <a:r>
              <a:rPr lang="hu-HU" dirty="0" smtClean="0">
                <a:solidFill>
                  <a:srgbClr val="0070C0"/>
                </a:solidFill>
                <a:latin typeface="Arial" panose="020B0604020202020204" pitchFamily="34" charset="0"/>
                <a:ea typeface="Calibri" panose="020F0502020204030204" pitchFamily="34" charset="0"/>
                <a:cs typeface="Arial" panose="020B0604020202020204" pitchFamily="34" charset="0"/>
              </a:rPr>
              <a:t>.</a:t>
            </a:r>
            <a:endParaRPr lang="hu-HU" sz="2400" dirty="0">
              <a:solidFill>
                <a:srgbClr val="0070C0"/>
              </a:solidFill>
              <a:effectLst/>
              <a:latin typeface="Arial" panose="020B0604020202020204" pitchFamily="34" charset="0"/>
              <a:ea typeface="Calibri" panose="020F0502020204030204" pitchFamily="34" charset="0"/>
              <a:cs typeface="Arial" panose="020B0604020202020204" pitchFamily="34" charset="0"/>
            </a:endParaRPr>
          </a:p>
        </p:txBody>
      </p:sp>
      <p:sp>
        <p:nvSpPr>
          <p:cNvPr id="4" name="Téglalap 3"/>
          <p:cNvSpPr/>
          <p:nvPr/>
        </p:nvSpPr>
        <p:spPr>
          <a:xfrm>
            <a:off x="309606" y="2359431"/>
            <a:ext cx="7448046" cy="3970318"/>
          </a:xfrm>
          <a:prstGeom prst="rect">
            <a:avLst/>
          </a:prstGeom>
        </p:spPr>
        <p:txBody>
          <a:bodyPr wrap="square">
            <a:spAutoFit/>
          </a:bodyPr>
          <a:lstStyle/>
          <a:p>
            <a:r>
              <a:rPr lang="hu-HU" b="1" dirty="0">
                <a:solidFill>
                  <a:srgbClr val="0070C0"/>
                </a:solidFill>
                <a:latin typeface="Arial" panose="020B0604020202020204" pitchFamily="34" charset="0"/>
                <a:cs typeface="Arial" panose="020B0604020202020204" pitchFamily="34" charset="0"/>
              </a:rPr>
              <a:t>A termelési folyamat </a:t>
            </a:r>
            <a:r>
              <a:rPr lang="hu-HU" b="1" dirty="0" smtClean="0">
                <a:solidFill>
                  <a:srgbClr val="0070C0"/>
                </a:solidFill>
                <a:latin typeface="Arial" panose="020B0604020202020204" pitchFamily="34" charset="0"/>
                <a:cs typeface="Arial" panose="020B0604020202020204" pitchFamily="34" charset="0"/>
              </a:rPr>
              <a:t>elemei:</a:t>
            </a:r>
          </a:p>
          <a:p>
            <a:endParaRPr lang="hu-HU" b="1" dirty="0">
              <a:solidFill>
                <a:srgbClr val="0070C0"/>
              </a:solidFill>
              <a:latin typeface="Arial" panose="020B0604020202020204" pitchFamily="34" charset="0"/>
              <a:cs typeface="Arial" panose="020B0604020202020204" pitchFamily="34" charset="0"/>
            </a:endParaRPr>
          </a:p>
          <a:p>
            <a:pPr marL="285750" indent="-285750">
              <a:buFont typeface="Wingdings" panose="05000000000000000000" pitchFamily="2" charset="2"/>
              <a:buChar char="Ø"/>
            </a:pPr>
            <a:r>
              <a:rPr lang="hu-HU" dirty="0" smtClean="0">
                <a:solidFill>
                  <a:srgbClr val="C00000"/>
                </a:solidFill>
                <a:latin typeface="Arial" panose="020B0604020202020204" pitchFamily="34" charset="0"/>
                <a:cs typeface="Arial" panose="020B0604020202020204" pitchFamily="34" charset="0"/>
              </a:rPr>
              <a:t>Munkafolyamat:</a:t>
            </a:r>
            <a:r>
              <a:rPr lang="hu-HU" dirty="0" smtClean="0">
                <a:solidFill>
                  <a:srgbClr val="0070C0"/>
                </a:solidFill>
                <a:latin typeface="Arial" panose="020B0604020202020204" pitchFamily="34" charset="0"/>
                <a:cs typeface="Arial" panose="020B0604020202020204" pitchFamily="34" charset="0"/>
              </a:rPr>
              <a:t> (</a:t>
            </a:r>
            <a:r>
              <a:rPr lang="hu-HU" i="1" dirty="0" smtClean="0">
                <a:solidFill>
                  <a:srgbClr val="0070C0"/>
                </a:solidFill>
                <a:latin typeface="Arial" panose="020B0604020202020204" pitchFamily="34" charset="0"/>
                <a:cs typeface="Arial" panose="020B0604020202020204" pitchFamily="34" charset="0"/>
              </a:rPr>
              <a:t>a termelési folyamat munkával kitöltött része)</a:t>
            </a:r>
          </a:p>
          <a:p>
            <a:endParaRPr lang="hu-HU" i="1" dirty="0" smtClean="0">
              <a:solidFill>
                <a:srgbClr val="0070C0"/>
              </a:solidFill>
              <a:latin typeface="Arial" panose="020B0604020202020204" pitchFamily="34" charset="0"/>
              <a:cs typeface="Arial" panose="020B0604020202020204" pitchFamily="34" charset="0"/>
            </a:endParaRPr>
          </a:p>
          <a:p>
            <a:pPr marL="285750" indent="-285750">
              <a:buFont typeface="Wingdings" panose="05000000000000000000" pitchFamily="2" charset="2"/>
              <a:buChar char="Ø"/>
            </a:pPr>
            <a:r>
              <a:rPr lang="hu-HU" dirty="0" smtClean="0">
                <a:solidFill>
                  <a:srgbClr val="C00000"/>
                </a:solidFill>
                <a:latin typeface="Arial" panose="020B0604020202020204" pitchFamily="34" charset="0"/>
                <a:cs typeface="Arial" panose="020B0604020202020204" pitchFamily="34" charset="0"/>
              </a:rPr>
              <a:t>Munkaművelet: </a:t>
            </a:r>
            <a:r>
              <a:rPr lang="hu-HU" i="1" dirty="0" smtClean="0">
                <a:solidFill>
                  <a:srgbClr val="0070C0"/>
                </a:solidFill>
                <a:latin typeface="Arial" panose="020B0604020202020204" pitchFamily="34" charset="0"/>
                <a:cs typeface="Arial" panose="020B0604020202020204" pitchFamily="34" charset="0"/>
              </a:rPr>
              <a:t>(a munkafolyamat önálló, jól elhatárolható része)</a:t>
            </a:r>
          </a:p>
          <a:p>
            <a:endParaRPr lang="hu-HU" i="1" dirty="0" smtClean="0">
              <a:solidFill>
                <a:srgbClr val="0070C0"/>
              </a:solidFill>
              <a:latin typeface="Arial" panose="020B0604020202020204" pitchFamily="34" charset="0"/>
              <a:cs typeface="Arial" panose="020B0604020202020204" pitchFamily="34" charset="0"/>
            </a:endParaRPr>
          </a:p>
          <a:p>
            <a:pPr marL="285750" indent="-285750">
              <a:buFont typeface="Wingdings" panose="05000000000000000000" pitchFamily="2" charset="2"/>
              <a:buChar char="Ø"/>
            </a:pPr>
            <a:r>
              <a:rPr lang="hu-HU" dirty="0" smtClean="0">
                <a:solidFill>
                  <a:srgbClr val="C00000"/>
                </a:solidFill>
                <a:latin typeface="Arial" panose="020B0604020202020204" pitchFamily="34" charset="0"/>
                <a:cs typeface="Arial" panose="020B0604020202020204" pitchFamily="34" charset="0"/>
              </a:rPr>
              <a:t>Műveletelem</a:t>
            </a:r>
            <a:r>
              <a:rPr lang="hu-HU" dirty="0" smtClean="0">
                <a:solidFill>
                  <a:srgbClr val="C00000"/>
                </a:solidFill>
                <a:latin typeface="Arial" panose="020B0604020202020204" pitchFamily="34" charset="0"/>
                <a:cs typeface="Arial" panose="020B0604020202020204" pitchFamily="34" charset="0"/>
                <a:sym typeface="Wingdings" panose="05000000000000000000" pitchFamily="2" charset="2"/>
              </a:rPr>
              <a:t>:</a:t>
            </a:r>
            <a:r>
              <a:rPr lang="hu-HU" dirty="0" smtClean="0">
                <a:solidFill>
                  <a:srgbClr val="0070C0"/>
                </a:solidFill>
                <a:latin typeface="Arial" panose="020B0604020202020204" pitchFamily="34" charset="0"/>
                <a:cs typeface="Arial" panose="020B0604020202020204" pitchFamily="34" charset="0"/>
                <a:sym typeface="Wingdings" panose="05000000000000000000" pitchFamily="2" charset="2"/>
              </a:rPr>
              <a:t> </a:t>
            </a:r>
            <a:r>
              <a:rPr lang="hu-HU" i="1" dirty="0" smtClean="0">
                <a:solidFill>
                  <a:srgbClr val="0070C0"/>
                </a:solidFill>
                <a:latin typeface="Arial" panose="020B0604020202020204" pitchFamily="34" charset="0"/>
                <a:cs typeface="Arial" panose="020B0604020202020204" pitchFamily="34" charset="0"/>
                <a:sym typeface="Wingdings" panose="05000000000000000000" pitchFamily="2" charset="2"/>
              </a:rPr>
              <a:t>(</a:t>
            </a:r>
            <a:r>
              <a:rPr lang="hu-HU" i="1" dirty="0" smtClean="0">
                <a:solidFill>
                  <a:srgbClr val="0070C0"/>
                </a:solidFill>
                <a:latin typeface="Arial" panose="020B0604020202020204" pitchFamily="34" charset="0"/>
                <a:cs typeface="Arial" panose="020B0604020202020204" pitchFamily="34" charset="0"/>
              </a:rPr>
              <a:t>A munkaművelet a legkisebb jól elhatárolható része, amelynek időtartama mérhető)</a:t>
            </a:r>
          </a:p>
          <a:p>
            <a:endParaRPr lang="hu-HU" i="1" dirty="0" smtClean="0">
              <a:solidFill>
                <a:srgbClr val="0070C0"/>
              </a:solidFill>
              <a:latin typeface="Arial" panose="020B0604020202020204" pitchFamily="34" charset="0"/>
              <a:cs typeface="Arial" panose="020B0604020202020204" pitchFamily="34" charset="0"/>
            </a:endParaRPr>
          </a:p>
          <a:p>
            <a:pPr marL="285750" indent="-285750">
              <a:buFont typeface="Wingdings" panose="05000000000000000000" pitchFamily="2" charset="2"/>
              <a:buChar char="Ø"/>
            </a:pPr>
            <a:r>
              <a:rPr lang="hu-HU" dirty="0" smtClean="0">
                <a:solidFill>
                  <a:srgbClr val="C00000"/>
                </a:solidFill>
                <a:latin typeface="Arial" panose="020B0604020202020204" pitchFamily="34" charset="0"/>
                <a:cs typeface="Arial" panose="020B0604020202020204" pitchFamily="34" charset="0"/>
              </a:rPr>
              <a:t>Munkamozdulat:</a:t>
            </a:r>
            <a:r>
              <a:rPr lang="hu-HU" dirty="0" smtClean="0">
                <a:solidFill>
                  <a:srgbClr val="0070C0"/>
                </a:solidFill>
                <a:latin typeface="Arial" panose="020B0604020202020204" pitchFamily="34" charset="0"/>
                <a:cs typeface="Arial" panose="020B0604020202020204" pitchFamily="34" charset="0"/>
              </a:rPr>
              <a:t> </a:t>
            </a:r>
            <a:r>
              <a:rPr lang="hu-HU" i="1" dirty="0" smtClean="0">
                <a:solidFill>
                  <a:srgbClr val="0070C0"/>
                </a:solidFill>
                <a:latin typeface="Arial" panose="020B0604020202020204" pitchFamily="34" charset="0"/>
                <a:cs typeface="Arial" panose="020B0604020202020204" pitchFamily="34" charset="0"/>
              </a:rPr>
              <a:t>(a munkavégzés legkisebb része, pl. nyúlás, megfogás, járás. A munkamozdulat megfigyelhető de közvetlenül nem mérhető.)</a:t>
            </a:r>
          </a:p>
          <a:p>
            <a:pPr marL="285750" indent="-285750">
              <a:buFont typeface="Wingdings" panose="05000000000000000000" pitchFamily="2" charset="2"/>
              <a:buChar char="Ø"/>
            </a:pPr>
            <a:endParaRPr lang="hu-HU" dirty="0" smtClean="0">
              <a:solidFill>
                <a:srgbClr val="0070C0"/>
              </a:solidFill>
              <a:latin typeface="Arial" panose="020B0604020202020204" pitchFamily="34" charset="0"/>
              <a:cs typeface="Arial" panose="020B0604020202020204" pitchFamily="34" charset="0"/>
            </a:endParaRPr>
          </a:p>
          <a:p>
            <a:endParaRPr lang="hu-HU" dirty="0"/>
          </a:p>
        </p:txBody>
      </p:sp>
    </p:spTree>
    <p:extLst>
      <p:ext uri="{BB962C8B-B14F-4D97-AF65-F5344CB8AC3E}">
        <p14:creationId xmlns:p14="http://schemas.microsoft.com/office/powerpoint/2010/main" val="563862654"/>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p:cNvSpPr>
            <a:spLocks noGrp="1"/>
          </p:cNvSpPr>
          <p:nvPr>
            <p:ph type="title"/>
          </p:nvPr>
        </p:nvSpPr>
        <p:spPr>
          <a:xfrm>
            <a:off x="628650" y="365126"/>
            <a:ext cx="7886700" cy="446035"/>
          </a:xfrm>
        </p:spPr>
        <p:txBody>
          <a:bodyPr>
            <a:normAutofit fontScale="90000"/>
          </a:bodyPr>
          <a:lstStyle/>
          <a:p>
            <a:pPr algn="ctr"/>
            <a:r>
              <a:rPr lang="hu-HU" sz="2800" b="1" i="1" dirty="0">
                <a:solidFill>
                  <a:srgbClr val="0070C0"/>
                </a:solidFill>
                <a:latin typeface="Arial" panose="020B0604020202020204" pitchFamily="34" charset="0"/>
                <a:ea typeface="Calibri" panose="020F0502020204030204" pitchFamily="34" charset="0"/>
                <a:cs typeface="Arial" panose="020B0604020202020204" pitchFamily="34" charset="0"/>
              </a:rPr>
              <a:t>A gyakorlati </a:t>
            </a:r>
            <a:r>
              <a:rPr lang="hu-HU" sz="2800" b="1" i="1" dirty="0" smtClean="0">
                <a:solidFill>
                  <a:srgbClr val="0070C0"/>
                </a:solidFill>
                <a:latin typeface="Arial" panose="020B0604020202020204" pitchFamily="34" charset="0"/>
                <a:ea typeface="Calibri" panose="020F0502020204030204" pitchFamily="34" charset="0"/>
                <a:cs typeface="Arial" panose="020B0604020202020204" pitchFamily="34" charset="0"/>
              </a:rPr>
              <a:t>foglalkozása </a:t>
            </a:r>
            <a:r>
              <a:rPr lang="hu-HU" sz="2800" b="1" i="1" dirty="0">
                <a:solidFill>
                  <a:srgbClr val="0070C0"/>
                </a:solidFill>
                <a:latin typeface="Arial" panose="020B0604020202020204" pitchFamily="34" charset="0"/>
                <a:ea typeface="Calibri" panose="020F0502020204030204" pitchFamily="34" charset="0"/>
                <a:cs typeface="Arial" panose="020B0604020202020204" pitchFamily="34" charset="0"/>
              </a:rPr>
              <a:t>típusai</a:t>
            </a:r>
            <a:endParaRPr lang="hu-HU" sz="2800" b="1" i="1" dirty="0">
              <a:solidFill>
                <a:srgbClr val="0070C0"/>
              </a:solidFill>
              <a:latin typeface="Arial" panose="020B0604020202020204" pitchFamily="34" charset="0"/>
              <a:cs typeface="Arial" panose="020B0604020202020204" pitchFamily="34" charset="0"/>
            </a:endParaRPr>
          </a:p>
        </p:txBody>
      </p:sp>
      <p:sp>
        <p:nvSpPr>
          <p:cNvPr id="4" name="Téglalap 3"/>
          <p:cNvSpPr/>
          <p:nvPr/>
        </p:nvSpPr>
        <p:spPr>
          <a:xfrm>
            <a:off x="457201" y="1123900"/>
            <a:ext cx="7049728" cy="685059"/>
          </a:xfrm>
          <a:prstGeom prst="rect">
            <a:avLst/>
          </a:prstGeom>
        </p:spPr>
        <p:txBody>
          <a:bodyPr wrap="square">
            <a:spAutoFit/>
          </a:bodyPr>
          <a:lstStyle/>
          <a:p>
            <a:pPr lvl="0">
              <a:lnSpc>
                <a:spcPct val="107000"/>
              </a:lnSpc>
              <a:spcAft>
                <a:spcPts val="0"/>
              </a:spcAft>
            </a:pPr>
            <a:r>
              <a:rPr lang="hu-HU" dirty="0">
                <a:solidFill>
                  <a:srgbClr val="0070C0"/>
                </a:solidFill>
                <a:latin typeface="Arial" panose="020B0604020202020204" pitchFamily="34" charset="0"/>
                <a:ea typeface="Calibri" panose="020F0502020204030204" pitchFamily="34" charset="0"/>
                <a:cs typeface="Arial" panose="020B0604020202020204" pitchFamily="34" charset="0"/>
              </a:rPr>
              <a:t>A gyakorlati foglalkozásai típusai nagymértékben befolyásolják a pedagógiai folyamatot. Három fő típust különböztetünk meg: </a:t>
            </a:r>
            <a:endParaRPr lang="hu-HU" sz="2400" dirty="0">
              <a:solidFill>
                <a:srgbClr val="0070C0"/>
              </a:solidFill>
              <a:latin typeface="Arial" panose="020B0604020202020204" pitchFamily="34" charset="0"/>
              <a:ea typeface="Calibri" panose="020F0502020204030204" pitchFamily="34" charset="0"/>
              <a:cs typeface="Arial" panose="020B0604020202020204" pitchFamily="34" charset="0"/>
            </a:endParaRPr>
          </a:p>
        </p:txBody>
      </p:sp>
      <p:sp>
        <p:nvSpPr>
          <p:cNvPr id="5" name="Téglalap 4"/>
          <p:cNvSpPr/>
          <p:nvPr/>
        </p:nvSpPr>
        <p:spPr>
          <a:xfrm>
            <a:off x="516192" y="2070588"/>
            <a:ext cx="8008375" cy="1032719"/>
          </a:xfrm>
          <a:prstGeom prst="rect">
            <a:avLst/>
          </a:prstGeom>
          <a:ln w="28575">
            <a:solidFill>
              <a:srgbClr val="0070C0"/>
            </a:solidFill>
          </a:ln>
        </p:spPr>
        <p:txBody>
          <a:bodyPr wrap="square">
            <a:spAutoFit/>
          </a:bodyPr>
          <a:lstStyle/>
          <a:p>
            <a:pPr marL="342900" lvl="0" indent="-342900">
              <a:lnSpc>
                <a:spcPct val="107000"/>
              </a:lnSpc>
              <a:spcAft>
                <a:spcPts val="165"/>
              </a:spcAft>
              <a:buFont typeface="Wingdings" panose="05000000000000000000" pitchFamily="2" charset="2"/>
              <a:buChar char="Ø"/>
            </a:pPr>
            <a:r>
              <a:rPr lang="hu-HU" b="1" dirty="0" smtClean="0">
                <a:solidFill>
                  <a:srgbClr val="C00000"/>
                </a:solidFill>
                <a:latin typeface="Arial" panose="020B0604020202020204" pitchFamily="34" charset="0"/>
                <a:ea typeface="Calibri" panose="020F0502020204030204" pitchFamily="34" charset="0"/>
                <a:cs typeface="Arial" panose="020B0604020202020204" pitchFamily="34" charset="0"/>
              </a:rPr>
              <a:t>Az </a:t>
            </a:r>
            <a:r>
              <a:rPr lang="hu-HU" b="1" dirty="0">
                <a:solidFill>
                  <a:srgbClr val="C00000"/>
                </a:solidFill>
                <a:latin typeface="Arial" panose="020B0604020202020204" pitchFamily="34" charset="0"/>
                <a:ea typeface="Calibri" panose="020F0502020204030204" pitchFamily="34" charset="0"/>
                <a:cs typeface="Arial" panose="020B0604020202020204" pitchFamily="34" charset="0"/>
              </a:rPr>
              <a:t>új ismeretek és műveletek elsajátítására </a:t>
            </a:r>
            <a:r>
              <a:rPr lang="hu-HU" dirty="0">
                <a:solidFill>
                  <a:srgbClr val="0070C0"/>
                </a:solidFill>
                <a:latin typeface="Arial" panose="020B0604020202020204" pitchFamily="34" charset="0"/>
                <a:ea typeface="Calibri" panose="020F0502020204030204" pitchFamily="34" charset="0"/>
                <a:cs typeface="Arial" panose="020B0604020202020204" pitchFamily="34" charset="0"/>
              </a:rPr>
              <a:t>szolgáló gyakorlat</a:t>
            </a:r>
            <a:r>
              <a:rPr lang="hu-HU" b="1" dirty="0">
                <a:solidFill>
                  <a:srgbClr val="0070C0"/>
                </a:solidFill>
                <a:latin typeface="Arial" panose="020B0604020202020204" pitchFamily="34" charset="0"/>
                <a:ea typeface="Calibri" panose="020F0502020204030204" pitchFamily="34" charset="0"/>
                <a:cs typeface="Arial" panose="020B0604020202020204" pitchFamily="34" charset="0"/>
              </a:rPr>
              <a:t>. </a:t>
            </a:r>
          </a:p>
          <a:p>
            <a:pPr marL="342900" lvl="0" indent="-342900">
              <a:lnSpc>
                <a:spcPct val="107000"/>
              </a:lnSpc>
              <a:spcAft>
                <a:spcPts val="165"/>
              </a:spcAft>
              <a:buFont typeface="Wingdings" panose="05000000000000000000" pitchFamily="2" charset="2"/>
              <a:buChar char="Ø"/>
            </a:pPr>
            <a:r>
              <a:rPr lang="hu-HU" b="1" dirty="0" smtClean="0">
                <a:solidFill>
                  <a:srgbClr val="C00000"/>
                </a:solidFill>
                <a:latin typeface="Arial" panose="020B0604020202020204" pitchFamily="34" charset="0"/>
                <a:ea typeface="Calibri" panose="020F0502020204030204" pitchFamily="34" charset="0"/>
                <a:cs typeface="Arial" panose="020B0604020202020204" pitchFamily="34" charset="0"/>
              </a:rPr>
              <a:t>Az </a:t>
            </a:r>
            <a:r>
              <a:rPr lang="hu-HU" b="1" dirty="0">
                <a:solidFill>
                  <a:srgbClr val="C00000"/>
                </a:solidFill>
                <a:latin typeface="Arial" panose="020B0604020202020204" pitchFamily="34" charset="0"/>
                <a:ea typeface="Calibri" panose="020F0502020204030204" pitchFamily="34" charset="0"/>
                <a:cs typeface="Arial" panose="020B0604020202020204" pitchFamily="34" charset="0"/>
              </a:rPr>
              <a:t>ismeretek és műveletek alkalmazására </a:t>
            </a:r>
            <a:r>
              <a:rPr lang="hu-HU" dirty="0">
                <a:solidFill>
                  <a:srgbClr val="0070C0"/>
                </a:solidFill>
                <a:latin typeface="Arial" panose="020B0604020202020204" pitchFamily="34" charset="0"/>
                <a:ea typeface="Calibri" panose="020F0502020204030204" pitchFamily="34" charset="0"/>
                <a:cs typeface="Arial" panose="020B0604020202020204" pitchFamily="34" charset="0"/>
              </a:rPr>
              <a:t>szolgáló gyakorlat</a:t>
            </a:r>
            <a:r>
              <a:rPr lang="hu-HU" b="1" dirty="0">
                <a:solidFill>
                  <a:srgbClr val="0070C0"/>
                </a:solidFill>
                <a:latin typeface="Arial" panose="020B0604020202020204" pitchFamily="34" charset="0"/>
                <a:ea typeface="Calibri" panose="020F0502020204030204" pitchFamily="34" charset="0"/>
                <a:cs typeface="Arial" panose="020B0604020202020204" pitchFamily="34" charset="0"/>
              </a:rPr>
              <a:t>. </a:t>
            </a:r>
          </a:p>
          <a:p>
            <a:pPr marL="342900" lvl="0" indent="-342900">
              <a:lnSpc>
                <a:spcPct val="107000"/>
              </a:lnSpc>
              <a:spcAft>
                <a:spcPts val="0"/>
              </a:spcAft>
              <a:buFont typeface="Wingdings" panose="05000000000000000000" pitchFamily="2" charset="2"/>
              <a:buChar char="Ø"/>
            </a:pPr>
            <a:r>
              <a:rPr lang="hu-HU" b="1" dirty="0" smtClean="0">
                <a:solidFill>
                  <a:srgbClr val="C00000"/>
                </a:solidFill>
                <a:latin typeface="Arial" panose="020B0604020202020204" pitchFamily="34" charset="0"/>
                <a:ea typeface="Calibri" panose="020F0502020204030204" pitchFamily="34" charset="0"/>
                <a:cs typeface="Arial" panose="020B0604020202020204" pitchFamily="34" charset="0"/>
              </a:rPr>
              <a:t>Ellenőrző</a:t>
            </a:r>
            <a:r>
              <a:rPr lang="hu-HU" b="1" dirty="0" smtClean="0">
                <a:solidFill>
                  <a:srgbClr val="0070C0"/>
                </a:solidFill>
                <a:latin typeface="Arial" panose="020B0604020202020204" pitchFamily="34" charset="0"/>
                <a:ea typeface="Calibri" panose="020F0502020204030204" pitchFamily="34" charset="0"/>
                <a:cs typeface="Arial" panose="020B0604020202020204" pitchFamily="34" charset="0"/>
              </a:rPr>
              <a:t> </a:t>
            </a:r>
            <a:r>
              <a:rPr lang="hu-HU" dirty="0">
                <a:solidFill>
                  <a:srgbClr val="0070C0"/>
                </a:solidFill>
                <a:latin typeface="Arial" panose="020B0604020202020204" pitchFamily="34" charset="0"/>
                <a:ea typeface="Calibri" panose="020F0502020204030204" pitchFamily="34" charset="0"/>
                <a:cs typeface="Arial" panose="020B0604020202020204" pitchFamily="34" charset="0"/>
              </a:rPr>
              <a:t>gyakorlat. </a:t>
            </a:r>
          </a:p>
        </p:txBody>
      </p:sp>
      <p:sp>
        <p:nvSpPr>
          <p:cNvPr id="6" name="Téglalap 5"/>
          <p:cNvSpPr/>
          <p:nvPr/>
        </p:nvSpPr>
        <p:spPr>
          <a:xfrm>
            <a:off x="412955" y="3534601"/>
            <a:ext cx="8126361" cy="2604687"/>
          </a:xfrm>
          <a:prstGeom prst="rect">
            <a:avLst/>
          </a:prstGeom>
        </p:spPr>
        <p:txBody>
          <a:bodyPr wrap="square">
            <a:spAutoFit/>
          </a:bodyPr>
          <a:lstStyle/>
          <a:p>
            <a:pPr lvl="0">
              <a:lnSpc>
                <a:spcPct val="107000"/>
              </a:lnSpc>
              <a:spcAft>
                <a:spcPts val="0"/>
              </a:spcAft>
              <a:buSzPts val="1200"/>
            </a:pPr>
            <a:r>
              <a:rPr lang="hu-HU" b="1" dirty="0">
                <a:solidFill>
                  <a:srgbClr val="0070C0"/>
                </a:solidFill>
                <a:latin typeface="Arial" panose="020B0604020202020204" pitchFamily="34" charset="0"/>
                <a:ea typeface="Calibri" panose="020F0502020204030204" pitchFamily="34" charset="0"/>
                <a:cs typeface="Arial" panose="020B0604020202020204" pitchFamily="34" charset="0"/>
              </a:rPr>
              <a:t>Az </a:t>
            </a:r>
            <a:r>
              <a:rPr lang="hu-HU" b="1" i="1" dirty="0">
                <a:solidFill>
                  <a:srgbClr val="0070C0"/>
                </a:solidFill>
                <a:latin typeface="Arial" panose="020B0604020202020204" pitchFamily="34" charset="0"/>
                <a:ea typeface="Calibri" panose="020F0502020204030204" pitchFamily="34" charset="0"/>
                <a:cs typeface="Arial" panose="020B0604020202020204" pitchFamily="34" charset="0"/>
              </a:rPr>
              <a:t>új ismeretek </a:t>
            </a:r>
            <a:r>
              <a:rPr lang="hu-HU" b="1" i="1" dirty="0" smtClean="0">
                <a:solidFill>
                  <a:srgbClr val="0070C0"/>
                </a:solidFill>
                <a:latin typeface="Arial" panose="020B0604020202020204" pitchFamily="34" charset="0"/>
                <a:ea typeface="Calibri" panose="020F0502020204030204" pitchFamily="34" charset="0"/>
                <a:cs typeface="Arial" panose="020B0604020202020204" pitchFamily="34" charset="0"/>
              </a:rPr>
              <a:t>és műveletek elsajátítása:</a:t>
            </a:r>
          </a:p>
          <a:p>
            <a:r>
              <a:rPr lang="hu-HU" i="1" dirty="0"/>
              <a:t> </a:t>
            </a:r>
            <a:endParaRPr lang="hu-HU" sz="2400" dirty="0"/>
          </a:p>
          <a:p>
            <a:pPr marL="285750" lvl="0" indent="-285750">
              <a:buFont typeface="Wingdings" panose="05000000000000000000" pitchFamily="2" charset="2"/>
              <a:buChar char="Ø"/>
            </a:pPr>
            <a:r>
              <a:rPr lang="hu-HU" dirty="0">
                <a:solidFill>
                  <a:srgbClr val="0070C0"/>
                </a:solidFill>
                <a:latin typeface="Arial" panose="020B0604020202020204" pitchFamily="34" charset="0"/>
                <a:cs typeface="Arial" panose="020B0604020202020204" pitchFamily="34" charset="0"/>
              </a:rPr>
              <a:t>a tanulók érdeklődésének felkeltése és </a:t>
            </a:r>
            <a:r>
              <a:rPr lang="hu-HU" dirty="0" smtClean="0">
                <a:solidFill>
                  <a:srgbClr val="C00000"/>
                </a:solidFill>
                <a:latin typeface="Arial" panose="020B0604020202020204" pitchFamily="34" charset="0"/>
                <a:cs typeface="Arial" panose="020B0604020202020204" pitchFamily="34" charset="0"/>
              </a:rPr>
              <a:t>motiválása, célok, követelmények </a:t>
            </a:r>
            <a:r>
              <a:rPr lang="hu-HU" dirty="0" smtClean="0">
                <a:solidFill>
                  <a:srgbClr val="0070C0"/>
                </a:solidFill>
                <a:latin typeface="Arial" panose="020B0604020202020204" pitchFamily="34" charset="0"/>
                <a:cs typeface="Arial" panose="020B0604020202020204" pitchFamily="34" charset="0"/>
              </a:rPr>
              <a:t>megfogalmazása,</a:t>
            </a:r>
            <a:endParaRPr lang="hu-HU" dirty="0">
              <a:solidFill>
                <a:srgbClr val="0070C0"/>
              </a:solidFill>
              <a:latin typeface="Arial" panose="020B0604020202020204" pitchFamily="34" charset="0"/>
              <a:cs typeface="Arial" panose="020B0604020202020204" pitchFamily="34" charset="0"/>
            </a:endParaRPr>
          </a:p>
          <a:p>
            <a:pPr marL="285750" lvl="0" indent="-285750">
              <a:buFont typeface="Wingdings" panose="05000000000000000000" pitchFamily="2" charset="2"/>
              <a:buChar char="Ø"/>
            </a:pPr>
            <a:r>
              <a:rPr lang="hu-HU" dirty="0">
                <a:solidFill>
                  <a:srgbClr val="0070C0"/>
                </a:solidFill>
                <a:latin typeface="Arial" panose="020B0604020202020204" pitchFamily="34" charset="0"/>
                <a:cs typeface="Arial" panose="020B0604020202020204" pitchFamily="34" charset="0"/>
              </a:rPr>
              <a:t>az új ismeretek, műveletek feldolgozása:</a:t>
            </a:r>
          </a:p>
          <a:p>
            <a:pPr marL="742950" lvl="1" indent="-285750">
              <a:buFont typeface="Wingdings" panose="05000000000000000000" pitchFamily="2" charset="2"/>
              <a:buChar char="§"/>
            </a:pPr>
            <a:r>
              <a:rPr lang="hu-HU" dirty="0">
                <a:solidFill>
                  <a:srgbClr val="0070C0"/>
                </a:solidFill>
                <a:latin typeface="Arial" panose="020B0604020202020204" pitchFamily="34" charset="0"/>
                <a:cs typeface="Arial" panose="020B0604020202020204" pitchFamily="34" charset="0"/>
              </a:rPr>
              <a:t>az </a:t>
            </a:r>
            <a:r>
              <a:rPr lang="hu-HU" dirty="0">
                <a:solidFill>
                  <a:srgbClr val="C00000"/>
                </a:solidFill>
                <a:latin typeface="Arial" panose="020B0604020202020204" pitchFamily="34" charset="0"/>
                <a:cs typeface="Arial" panose="020B0604020202020204" pitchFamily="34" charset="0"/>
              </a:rPr>
              <a:t>új ismeretek közlése</a:t>
            </a:r>
            <a:r>
              <a:rPr lang="hu-HU" dirty="0" smtClean="0">
                <a:solidFill>
                  <a:srgbClr val="0070C0"/>
                </a:solidFill>
                <a:latin typeface="Arial" panose="020B0604020202020204" pitchFamily="34" charset="0"/>
                <a:cs typeface="Arial" panose="020B0604020202020204" pitchFamily="34" charset="0"/>
              </a:rPr>
              <a:t>, (általában induktív módon)</a:t>
            </a:r>
            <a:endParaRPr lang="hu-HU" dirty="0">
              <a:solidFill>
                <a:srgbClr val="0070C0"/>
              </a:solidFill>
              <a:latin typeface="Arial" panose="020B0604020202020204" pitchFamily="34" charset="0"/>
              <a:cs typeface="Arial" panose="020B0604020202020204" pitchFamily="34" charset="0"/>
            </a:endParaRPr>
          </a:p>
          <a:p>
            <a:pPr marL="742950" lvl="1" indent="-285750">
              <a:buFont typeface="Wingdings" panose="05000000000000000000" pitchFamily="2" charset="2"/>
              <a:buChar char="§"/>
            </a:pPr>
            <a:r>
              <a:rPr lang="hu-HU" dirty="0">
                <a:solidFill>
                  <a:srgbClr val="0070C0"/>
                </a:solidFill>
                <a:latin typeface="Arial" panose="020B0604020202020204" pitchFamily="34" charset="0"/>
                <a:cs typeface="Arial" panose="020B0604020202020204" pitchFamily="34" charset="0"/>
              </a:rPr>
              <a:t>az új </a:t>
            </a:r>
            <a:r>
              <a:rPr lang="hu-HU" dirty="0">
                <a:solidFill>
                  <a:srgbClr val="C00000"/>
                </a:solidFill>
                <a:latin typeface="Arial" panose="020B0604020202020204" pitchFamily="34" charset="0"/>
                <a:cs typeface="Arial" panose="020B0604020202020204" pitchFamily="34" charset="0"/>
              </a:rPr>
              <a:t>műveletek bemutatása</a:t>
            </a:r>
            <a:r>
              <a:rPr lang="hu-HU" dirty="0">
                <a:solidFill>
                  <a:srgbClr val="0070C0"/>
                </a:solidFill>
                <a:latin typeface="Arial" panose="020B0604020202020204" pitchFamily="34" charset="0"/>
                <a:cs typeface="Arial" panose="020B0604020202020204" pitchFamily="34" charset="0"/>
              </a:rPr>
              <a:t>, </a:t>
            </a:r>
            <a:r>
              <a:rPr lang="hu-HU" dirty="0">
                <a:solidFill>
                  <a:srgbClr val="C00000"/>
                </a:solidFill>
                <a:latin typeface="Arial" panose="020B0604020202020204" pitchFamily="34" charset="0"/>
                <a:cs typeface="Arial" panose="020B0604020202020204" pitchFamily="34" charset="0"/>
              </a:rPr>
              <a:t>elemzése </a:t>
            </a:r>
            <a:r>
              <a:rPr lang="hu-HU" dirty="0">
                <a:solidFill>
                  <a:srgbClr val="0070C0"/>
                </a:solidFill>
                <a:latin typeface="Arial" panose="020B0604020202020204" pitchFamily="34" charset="0"/>
                <a:cs typeface="Arial" panose="020B0604020202020204" pitchFamily="34" charset="0"/>
              </a:rPr>
              <a:t>és a munkaműveletek </a:t>
            </a:r>
            <a:r>
              <a:rPr lang="hu-HU" dirty="0">
                <a:solidFill>
                  <a:srgbClr val="C00000"/>
                </a:solidFill>
                <a:latin typeface="Arial" panose="020B0604020202020204" pitchFamily="34" charset="0"/>
                <a:cs typeface="Arial" panose="020B0604020202020204" pitchFamily="34" charset="0"/>
              </a:rPr>
              <a:t>részekre bontása.</a:t>
            </a:r>
          </a:p>
          <a:p>
            <a:pPr marL="285750" lvl="0" indent="-285750">
              <a:buFont typeface="Wingdings" panose="05000000000000000000" pitchFamily="2" charset="2"/>
              <a:buChar char="Ø"/>
            </a:pPr>
            <a:r>
              <a:rPr lang="hu-HU" dirty="0">
                <a:solidFill>
                  <a:srgbClr val="0070C0"/>
                </a:solidFill>
                <a:latin typeface="Arial" panose="020B0604020202020204" pitchFamily="34" charset="0"/>
                <a:cs typeface="Arial" panose="020B0604020202020204" pitchFamily="34" charset="0"/>
              </a:rPr>
              <a:t>a </a:t>
            </a:r>
            <a:r>
              <a:rPr lang="hu-HU" dirty="0">
                <a:solidFill>
                  <a:srgbClr val="C00000"/>
                </a:solidFill>
                <a:latin typeface="Arial" panose="020B0604020202020204" pitchFamily="34" charset="0"/>
                <a:cs typeface="Arial" panose="020B0604020202020204" pitchFamily="34" charset="0"/>
              </a:rPr>
              <a:t>tanulók végzik a munkaműveleteket</a:t>
            </a:r>
            <a:r>
              <a:rPr lang="hu-HU" dirty="0">
                <a:solidFill>
                  <a:srgbClr val="0070C0"/>
                </a:solidFill>
                <a:latin typeface="Arial" panose="020B0604020202020204" pitchFamily="34" charset="0"/>
                <a:cs typeface="Arial" panose="020B0604020202020204" pitchFamily="34" charset="0"/>
              </a:rPr>
              <a:t>, tanári felügyelettel. (megszilárdítás)</a:t>
            </a:r>
          </a:p>
        </p:txBody>
      </p:sp>
    </p:spTree>
    <p:extLst>
      <p:ext uri="{BB962C8B-B14F-4D97-AF65-F5344CB8AC3E}">
        <p14:creationId xmlns:p14="http://schemas.microsoft.com/office/powerpoint/2010/main" val="887500522"/>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ím 1"/>
          <p:cNvSpPr>
            <a:spLocks noGrp="1"/>
          </p:cNvSpPr>
          <p:nvPr>
            <p:ph type="title"/>
          </p:nvPr>
        </p:nvSpPr>
        <p:spPr>
          <a:xfrm>
            <a:off x="628650" y="365127"/>
            <a:ext cx="7886700" cy="460784"/>
          </a:xfrm>
        </p:spPr>
        <p:txBody>
          <a:bodyPr>
            <a:normAutofit/>
          </a:bodyPr>
          <a:lstStyle/>
          <a:p>
            <a:pPr algn="ctr"/>
            <a:r>
              <a:rPr lang="hu-HU" sz="2500" b="1" dirty="0">
                <a:solidFill>
                  <a:srgbClr val="0070C0"/>
                </a:solidFill>
                <a:latin typeface="Arial" panose="020B0604020202020204" pitchFamily="34" charset="0"/>
                <a:ea typeface="Calibri" panose="020F0502020204030204" pitchFamily="34" charset="0"/>
                <a:cs typeface="Arial" panose="020B0604020202020204" pitchFamily="34" charset="0"/>
              </a:rPr>
              <a:t>Az </a:t>
            </a:r>
            <a:r>
              <a:rPr lang="hu-HU" sz="2500" b="1" i="1" dirty="0">
                <a:solidFill>
                  <a:srgbClr val="0070C0"/>
                </a:solidFill>
                <a:latin typeface="Arial" panose="020B0604020202020204" pitchFamily="34" charset="0"/>
                <a:ea typeface="Calibri" panose="020F0502020204030204" pitchFamily="34" charset="0"/>
                <a:cs typeface="Arial" panose="020B0604020202020204" pitchFamily="34" charset="0"/>
              </a:rPr>
              <a:t>ismeretek és műveletek </a:t>
            </a:r>
            <a:r>
              <a:rPr lang="hu-HU" sz="2500" b="1" i="1" dirty="0" smtClean="0">
                <a:solidFill>
                  <a:srgbClr val="0070C0"/>
                </a:solidFill>
                <a:latin typeface="Arial" panose="020B0604020202020204" pitchFamily="34" charset="0"/>
                <a:ea typeface="Calibri" panose="020F0502020204030204" pitchFamily="34" charset="0"/>
                <a:cs typeface="Arial" panose="020B0604020202020204" pitchFamily="34" charset="0"/>
              </a:rPr>
              <a:t>alkalmazása:</a:t>
            </a:r>
            <a:endParaRPr lang="hu-HU" sz="2500" b="1" i="1" dirty="0">
              <a:solidFill>
                <a:srgbClr val="0070C0"/>
              </a:solidFill>
              <a:latin typeface="Arial" panose="020B0604020202020204" pitchFamily="34" charset="0"/>
              <a:cs typeface="Arial" panose="020B0604020202020204" pitchFamily="34" charset="0"/>
            </a:endParaRPr>
          </a:p>
        </p:txBody>
      </p:sp>
      <p:sp>
        <p:nvSpPr>
          <p:cNvPr id="4" name="Téglalap 3"/>
          <p:cNvSpPr/>
          <p:nvPr/>
        </p:nvSpPr>
        <p:spPr>
          <a:xfrm>
            <a:off x="265472" y="1307594"/>
            <a:ext cx="8273845" cy="3945054"/>
          </a:xfrm>
          <a:prstGeom prst="rect">
            <a:avLst/>
          </a:prstGeom>
        </p:spPr>
        <p:txBody>
          <a:bodyPr wrap="square">
            <a:spAutoFit/>
          </a:bodyPr>
          <a:lstStyle/>
          <a:p>
            <a:pPr lvl="0">
              <a:lnSpc>
                <a:spcPct val="107000"/>
              </a:lnSpc>
              <a:spcAft>
                <a:spcPts val="0"/>
              </a:spcAft>
              <a:buSzPts val="1200"/>
            </a:pPr>
            <a:endParaRPr lang="hu-HU" dirty="0">
              <a:solidFill>
                <a:srgbClr val="0070C0"/>
              </a:solidFill>
              <a:latin typeface="Arial" panose="020B0604020202020204" pitchFamily="34" charset="0"/>
              <a:ea typeface="Calibri" panose="020F0502020204030204" pitchFamily="34" charset="0"/>
              <a:cs typeface="Arial" panose="020B0604020202020204" pitchFamily="34" charset="0"/>
            </a:endParaRPr>
          </a:p>
          <a:p>
            <a:pPr marL="285750" lvl="0" indent="-285750">
              <a:lnSpc>
                <a:spcPct val="107000"/>
              </a:lnSpc>
              <a:spcAft>
                <a:spcPts val="0"/>
              </a:spcAft>
              <a:buSzPts val="1200"/>
              <a:buFont typeface="Wingdings" panose="05000000000000000000" pitchFamily="2" charset="2"/>
              <a:buChar char="Ø"/>
            </a:pPr>
            <a:r>
              <a:rPr lang="hu-HU" dirty="0" smtClean="0">
                <a:solidFill>
                  <a:srgbClr val="0070C0"/>
                </a:solidFill>
                <a:latin typeface="Arial" panose="020B0604020202020204" pitchFamily="34" charset="0"/>
                <a:ea typeface="Calibri" panose="020F0502020204030204" pitchFamily="34" charset="0"/>
                <a:cs typeface="Arial" panose="020B0604020202020204" pitchFamily="34" charset="0"/>
              </a:rPr>
              <a:t>A </a:t>
            </a:r>
            <a:r>
              <a:rPr lang="hu-HU" dirty="0">
                <a:solidFill>
                  <a:srgbClr val="0070C0"/>
                </a:solidFill>
                <a:latin typeface="Arial" panose="020B0604020202020204" pitchFamily="34" charset="0"/>
                <a:ea typeface="Calibri" panose="020F0502020204030204" pitchFamily="34" charset="0"/>
                <a:cs typeface="Arial" panose="020B0604020202020204" pitchFamily="34" charset="0"/>
              </a:rPr>
              <a:t>gyakorlat céljának </a:t>
            </a:r>
            <a:r>
              <a:rPr lang="hu-HU" dirty="0" smtClean="0">
                <a:solidFill>
                  <a:srgbClr val="0070C0"/>
                </a:solidFill>
                <a:latin typeface="Arial" panose="020B0604020202020204" pitchFamily="34" charset="0"/>
                <a:ea typeface="Calibri" panose="020F0502020204030204" pitchFamily="34" charset="0"/>
                <a:cs typeface="Arial" panose="020B0604020202020204" pitchFamily="34" charset="0"/>
              </a:rPr>
              <a:t>megfogalmazása,</a:t>
            </a:r>
          </a:p>
          <a:p>
            <a:pPr lvl="0">
              <a:lnSpc>
                <a:spcPct val="107000"/>
              </a:lnSpc>
              <a:spcAft>
                <a:spcPts val="0"/>
              </a:spcAft>
              <a:buSzPts val="1200"/>
            </a:pPr>
            <a:endParaRPr lang="hu-HU" dirty="0" smtClean="0">
              <a:solidFill>
                <a:srgbClr val="0070C0"/>
              </a:solidFill>
              <a:latin typeface="Arial" panose="020B0604020202020204" pitchFamily="34" charset="0"/>
              <a:ea typeface="Calibri" panose="020F0502020204030204" pitchFamily="34" charset="0"/>
              <a:cs typeface="Arial" panose="020B0604020202020204" pitchFamily="34" charset="0"/>
            </a:endParaRPr>
          </a:p>
          <a:p>
            <a:pPr marL="285750" lvl="0" indent="-285750">
              <a:lnSpc>
                <a:spcPct val="107000"/>
              </a:lnSpc>
              <a:spcAft>
                <a:spcPts val="0"/>
              </a:spcAft>
              <a:buSzPts val="1200"/>
              <a:buFont typeface="Wingdings" panose="05000000000000000000" pitchFamily="2" charset="2"/>
              <a:buChar char="Ø"/>
            </a:pPr>
            <a:r>
              <a:rPr lang="hu-HU" dirty="0" smtClean="0">
                <a:solidFill>
                  <a:srgbClr val="0070C0"/>
                </a:solidFill>
                <a:latin typeface="Arial" panose="020B0604020202020204" pitchFamily="34" charset="0"/>
                <a:ea typeface="Calibri" panose="020F0502020204030204" pitchFamily="34" charset="0"/>
                <a:cs typeface="Arial" panose="020B0604020202020204" pitchFamily="34" charset="0"/>
              </a:rPr>
              <a:t>A gyakorlathoz </a:t>
            </a:r>
            <a:r>
              <a:rPr lang="hu-HU" dirty="0" smtClean="0">
                <a:solidFill>
                  <a:srgbClr val="C00000"/>
                </a:solidFill>
                <a:latin typeface="Arial" panose="020B0604020202020204" pitchFamily="34" charset="0"/>
                <a:ea typeface="Calibri" panose="020F0502020204030204" pitchFamily="34" charset="0"/>
                <a:cs typeface="Arial" panose="020B0604020202020204" pitchFamily="34" charset="0"/>
              </a:rPr>
              <a:t>szükséges ismeretek felidézése</a:t>
            </a:r>
            <a:r>
              <a:rPr lang="hu-HU" dirty="0" smtClean="0">
                <a:solidFill>
                  <a:srgbClr val="0070C0"/>
                </a:solidFill>
                <a:latin typeface="Arial" panose="020B0604020202020204" pitchFamily="34" charset="0"/>
                <a:ea typeface="Calibri" panose="020F0502020204030204" pitchFamily="34" charset="0"/>
                <a:cs typeface="Arial" panose="020B0604020202020204" pitchFamily="34" charset="0"/>
              </a:rPr>
              <a:t>, </a:t>
            </a:r>
          </a:p>
          <a:p>
            <a:pPr lvl="0">
              <a:lnSpc>
                <a:spcPct val="107000"/>
              </a:lnSpc>
              <a:spcAft>
                <a:spcPts val="0"/>
              </a:spcAft>
              <a:buSzPts val="1200"/>
            </a:pPr>
            <a:endParaRPr lang="hu-HU" dirty="0" smtClean="0">
              <a:solidFill>
                <a:srgbClr val="0070C0"/>
              </a:solidFill>
              <a:latin typeface="Arial" panose="020B0604020202020204" pitchFamily="34" charset="0"/>
              <a:ea typeface="Calibri" panose="020F0502020204030204" pitchFamily="34" charset="0"/>
              <a:cs typeface="Arial" panose="020B0604020202020204" pitchFamily="34" charset="0"/>
            </a:endParaRPr>
          </a:p>
          <a:p>
            <a:pPr marL="285750" lvl="0" indent="-285750">
              <a:lnSpc>
                <a:spcPct val="107000"/>
              </a:lnSpc>
              <a:spcAft>
                <a:spcPts val="0"/>
              </a:spcAft>
              <a:buSzPts val="1200"/>
              <a:buFont typeface="Wingdings" panose="05000000000000000000" pitchFamily="2" charset="2"/>
              <a:buChar char="Ø"/>
            </a:pPr>
            <a:r>
              <a:rPr lang="hu-HU" dirty="0" smtClean="0">
                <a:solidFill>
                  <a:srgbClr val="0070C0"/>
                </a:solidFill>
                <a:latin typeface="Arial" panose="020B0604020202020204" pitchFamily="34" charset="0"/>
                <a:ea typeface="Calibri" panose="020F0502020204030204" pitchFamily="34" charset="0"/>
                <a:cs typeface="Arial" panose="020B0604020202020204" pitchFamily="34" charset="0"/>
              </a:rPr>
              <a:t>A kiadott feladatok </a:t>
            </a:r>
            <a:r>
              <a:rPr lang="hu-HU" dirty="0" smtClean="0">
                <a:solidFill>
                  <a:srgbClr val="C00000"/>
                </a:solidFill>
                <a:latin typeface="Arial" panose="020B0604020202020204" pitchFamily="34" charset="0"/>
                <a:ea typeface="Calibri" panose="020F0502020204030204" pitchFamily="34" charset="0"/>
                <a:cs typeface="Arial" panose="020B0604020202020204" pitchFamily="34" charset="0"/>
              </a:rPr>
              <a:t>gyakorlati végrehajtása</a:t>
            </a:r>
            <a:r>
              <a:rPr lang="hu-HU" dirty="0" smtClean="0">
                <a:solidFill>
                  <a:srgbClr val="0070C0"/>
                </a:solidFill>
                <a:latin typeface="Arial" panose="020B0604020202020204" pitchFamily="34" charset="0"/>
                <a:ea typeface="Calibri" panose="020F0502020204030204" pitchFamily="34" charset="0"/>
                <a:cs typeface="Arial" panose="020B0604020202020204" pitchFamily="34" charset="0"/>
              </a:rPr>
              <a:t>;</a:t>
            </a:r>
          </a:p>
          <a:p>
            <a:pPr marL="742950" lvl="1" indent="-285750">
              <a:lnSpc>
                <a:spcPct val="107000"/>
              </a:lnSpc>
              <a:buSzPts val="1200"/>
              <a:buFont typeface="Wingdings" panose="05000000000000000000" pitchFamily="2" charset="2"/>
              <a:buChar char="§"/>
            </a:pPr>
            <a:r>
              <a:rPr lang="hu-HU" dirty="0" smtClean="0">
                <a:solidFill>
                  <a:srgbClr val="0070C0"/>
                </a:solidFill>
                <a:latin typeface="Arial" panose="020B0604020202020204" pitchFamily="34" charset="0"/>
                <a:ea typeface="Calibri" panose="020F0502020204030204" pitchFamily="34" charset="0"/>
                <a:cs typeface="Arial" panose="020B0604020202020204" pitchFamily="34" charset="0"/>
              </a:rPr>
              <a:t>a </a:t>
            </a:r>
            <a:r>
              <a:rPr lang="hu-HU" dirty="0">
                <a:solidFill>
                  <a:srgbClr val="0070C0"/>
                </a:solidFill>
                <a:latin typeface="Arial" panose="020B0604020202020204" pitchFamily="34" charset="0"/>
                <a:ea typeface="Calibri" panose="020F0502020204030204" pitchFamily="34" charset="0"/>
                <a:cs typeface="Arial" panose="020B0604020202020204" pitchFamily="34" charset="0"/>
              </a:rPr>
              <a:t>tanulók munkát végeznek, gyakorolnak</a:t>
            </a:r>
            <a:r>
              <a:rPr lang="hu-HU" dirty="0" smtClean="0">
                <a:solidFill>
                  <a:srgbClr val="0070C0"/>
                </a:solidFill>
                <a:latin typeface="Arial" panose="020B0604020202020204" pitchFamily="34" charset="0"/>
                <a:ea typeface="Calibri" panose="020F0502020204030204" pitchFamily="34" charset="0"/>
                <a:cs typeface="Arial" panose="020B0604020202020204" pitchFamily="34" charset="0"/>
              </a:rPr>
              <a:t>,</a:t>
            </a:r>
          </a:p>
          <a:p>
            <a:pPr marL="742950" lvl="1" indent="-285750">
              <a:lnSpc>
                <a:spcPct val="107000"/>
              </a:lnSpc>
              <a:buSzPts val="1200"/>
              <a:buFont typeface="Wingdings" panose="05000000000000000000" pitchFamily="2" charset="2"/>
              <a:buChar char="§"/>
            </a:pPr>
            <a:r>
              <a:rPr lang="hu-HU" dirty="0" smtClean="0">
                <a:solidFill>
                  <a:srgbClr val="0070C0"/>
                </a:solidFill>
                <a:latin typeface="Arial" panose="020B0604020202020204" pitchFamily="34" charset="0"/>
                <a:ea typeface="Calibri" panose="020F0502020204030204" pitchFamily="34" charset="0"/>
                <a:cs typeface="Arial" panose="020B0604020202020204" pitchFamily="34" charset="0"/>
              </a:rPr>
              <a:t>a </a:t>
            </a:r>
            <a:r>
              <a:rPr lang="hu-HU" dirty="0">
                <a:solidFill>
                  <a:srgbClr val="0070C0"/>
                </a:solidFill>
                <a:latin typeface="Arial" panose="020B0604020202020204" pitchFamily="34" charset="0"/>
                <a:ea typeface="Calibri" panose="020F0502020204030204" pitchFamily="34" charset="0"/>
                <a:cs typeface="Arial" panose="020B0604020202020204" pitchFamily="34" charset="0"/>
              </a:rPr>
              <a:t>tanár figyelemmel kíséri tevékenységüket, </a:t>
            </a:r>
            <a:endParaRPr lang="hu-HU" dirty="0" smtClean="0">
              <a:solidFill>
                <a:srgbClr val="0070C0"/>
              </a:solidFill>
              <a:latin typeface="Arial" panose="020B0604020202020204" pitchFamily="34" charset="0"/>
              <a:ea typeface="Calibri" panose="020F0502020204030204" pitchFamily="34" charset="0"/>
              <a:cs typeface="Arial" panose="020B0604020202020204" pitchFamily="34" charset="0"/>
            </a:endParaRPr>
          </a:p>
          <a:p>
            <a:pPr marL="742950" lvl="1" indent="-285750">
              <a:lnSpc>
                <a:spcPct val="107000"/>
              </a:lnSpc>
              <a:buSzPts val="1200"/>
              <a:buFont typeface="Wingdings" panose="05000000000000000000" pitchFamily="2" charset="2"/>
              <a:buChar char="§"/>
            </a:pPr>
            <a:r>
              <a:rPr lang="hu-HU" dirty="0" smtClean="0">
                <a:solidFill>
                  <a:srgbClr val="0070C0"/>
                </a:solidFill>
                <a:latin typeface="Arial" panose="020B0604020202020204" pitchFamily="34" charset="0"/>
                <a:ea typeface="Calibri" panose="020F0502020204030204" pitchFamily="34" charset="0"/>
                <a:cs typeface="Arial" panose="020B0604020202020204" pitchFamily="34" charset="0"/>
              </a:rPr>
              <a:t>az </a:t>
            </a:r>
            <a:r>
              <a:rPr lang="hu-HU" dirty="0">
                <a:solidFill>
                  <a:srgbClr val="0070C0"/>
                </a:solidFill>
                <a:latin typeface="Arial" panose="020B0604020202020204" pitchFamily="34" charset="0"/>
                <a:ea typeface="Calibri" panose="020F0502020204030204" pitchFamily="34" charset="0"/>
                <a:cs typeface="Arial" panose="020B0604020202020204" pitchFamily="34" charset="0"/>
              </a:rPr>
              <a:t>esetleges hibákat javítja és folyamatosan ellenőriz. </a:t>
            </a:r>
            <a:endParaRPr lang="hu-HU" dirty="0" smtClean="0">
              <a:solidFill>
                <a:srgbClr val="0070C0"/>
              </a:solidFill>
              <a:latin typeface="Arial" panose="020B0604020202020204" pitchFamily="34" charset="0"/>
              <a:ea typeface="Calibri" panose="020F0502020204030204" pitchFamily="34" charset="0"/>
              <a:cs typeface="Arial" panose="020B0604020202020204" pitchFamily="34" charset="0"/>
            </a:endParaRPr>
          </a:p>
          <a:p>
            <a:pPr marL="742950" lvl="1" indent="-285750">
              <a:lnSpc>
                <a:spcPct val="107000"/>
              </a:lnSpc>
              <a:buSzPts val="1200"/>
              <a:buFont typeface="Wingdings" panose="05000000000000000000" pitchFamily="2" charset="2"/>
              <a:buChar char="§"/>
            </a:pPr>
            <a:r>
              <a:rPr lang="hu-HU" dirty="0" smtClean="0">
                <a:solidFill>
                  <a:srgbClr val="0070C0"/>
                </a:solidFill>
                <a:latin typeface="Arial" panose="020B0604020202020204" pitchFamily="34" charset="0"/>
                <a:ea typeface="Calibri" panose="020F0502020204030204" pitchFamily="34" charset="0"/>
                <a:cs typeface="Arial" panose="020B0604020202020204" pitchFamily="34" charset="0"/>
              </a:rPr>
              <a:t>megszilárdítás, rendszerezés </a:t>
            </a:r>
          </a:p>
          <a:p>
            <a:pPr lvl="1">
              <a:lnSpc>
                <a:spcPct val="107000"/>
              </a:lnSpc>
              <a:buSzPts val="1200"/>
            </a:pPr>
            <a:endParaRPr lang="hu-HU" dirty="0" smtClean="0">
              <a:solidFill>
                <a:srgbClr val="0070C0"/>
              </a:solidFill>
              <a:latin typeface="Arial" panose="020B0604020202020204" pitchFamily="34" charset="0"/>
              <a:ea typeface="Calibri" panose="020F0502020204030204" pitchFamily="34" charset="0"/>
              <a:cs typeface="Arial" panose="020B0604020202020204" pitchFamily="34" charset="0"/>
            </a:endParaRPr>
          </a:p>
          <a:p>
            <a:pPr marL="285750" indent="-285750">
              <a:lnSpc>
                <a:spcPct val="107000"/>
              </a:lnSpc>
              <a:buSzPts val="1200"/>
              <a:buFont typeface="Wingdings" panose="05000000000000000000" pitchFamily="2" charset="2"/>
              <a:buChar char="Ø"/>
            </a:pPr>
            <a:r>
              <a:rPr lang="hu-HU" dirty="0" smtClean="0">
                <a:solidFill>
                  <a:srgbClr val="0070C0"/>
                </a:solidFill>
                <a:latin typeface="Arial" panose="020B0604020202020204" pitchFamily="34" charset="0"/>
                <a:ea typeface="Calibri" panose="020F0502020204030204" pitchFamily="34" charset="0"/>
                <a:cs typeface="Arial" panose="020B0604020202020204" pitchFamily="34" charset="0"/>
              </a:rPr>
              <a:t> Az </a:t>
            </a:r>
            <a:r>
              <a:rPr lang="hu-HU" dirty="0">
                <a:solidFill>
                  <a:srgbClr val="C00000"/>
                </a:solidFill>
                <a:latin typeface="Arial" panose="020B0604020202020204" pitchFamily="34" charset="0"/>
                <a:ea typeface="Calibri" panose="020F0502020204030204" pitchFamily="34" charset="0"/>
                <a:cs typeface="Arial" panose="020B0604020202020204" pitchFamily="34" charset="0"/>
              </a:rPr>
              <a:t>értékelés, </a:t>
            </a:r>
            <a:r>
              <a:rPr lang="hu-HU" dirty="0">
                <a:solidFill>
                  <a:srgbClr val="0070C0"/>
                </a:solidFill>
                <a:latin typeface="Arial" panose="020B0604020202020204" pitchFamily="34" charset="0"/>
                <a:ea typeface="Calibri" panose="020F0502020204030204" pitchFamily="34" charset="0"/>
                <a:cs typeface="Arial" panose="020B0604020202020204" pitchFamily="34" charset="0"/>
              </a:rPr>
              <a:t>amelyet mind csoportra, mind egyénekre vonatkozóan el kell végezni. </a:t>
            </a:r>
            <a:endParaRPr lang="hu-HU" sz="2400" dirty="0">
              <a:solidFill>
                <a:srgbClr val="0070C0"/>
              </a:solidFill>
              <a:effectLst/>
              <a:latin typeface="Arial" panose="020B060402020202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1525971776"/>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églalap 2"/>
          <p:cNvSpPr/>
          <p:nvPr/>
        </p:nvSpPr>
        <p:spPr>
          <a:xfrm>
            <a:off x="383460" y="1882782"/>
            <a:ext cx="8023122" cy="3352328"/>
          </a:xfrm>
          <a:prstGeom prst="rect">
            <a:avLst/>
          </a:prstGeom>
          <a:ln w="28575">
            <a:solidFill>
              <a:srgbClr val="0070C0"/>
            </a:solidFill>
          </a:ln>
        </p:spPr>
        <p:txBody>
          <a:bodyPr wrap="square">
            <a:spAutoFit/>
          </a:bodyPr>
          <a:lstStyle/>
          <a:p>
            <a:pPr lvl="0">
              <a:lnSpc>
                <a:spcPct val="107000"/>
              </a:lnSpc>
              <a:spcAft>
                <a:spcPts val="0"/>
              </a:spcAft>
              <a:buSzPts val="1200"/>
            </a:pPr>
            <a:r>
              <a:rPr lang="hu-HU" dirty="0" smtClean="0">
                <a:solidFill>
                  <a:srgbClr val="0070C0"/>
                </a:solidFill>
                <a:latin typeface="Arial" panose="020B0604020202020204" pitchFamily="34" charset="0"/>
                <a:ea typeface="Calibri" panose="020F0502020204030204" pitchFamily="34" charset="0"/>
                <a:cs typeface="Arial" panose="020B0604020202020204" pitchFamily="34" charset="0"/>
              </a:rPr>
              <a:t>Az ellenőrzés célja, a </a:t>
            </a:r>
            <a:r>
              <a:rPr lang="hu-HU" dirty="0">
                <a:solidFill>
                  <a:srgbClr val="0070C0"/>
                </a:solidFill>
                <a:latin typeface="Arial" panose="020B0604020202020204" pitchFamily="34" charset="0"/>
                <a:ea typeface="Calibri" panose="020F0502020204030204" pitchFamily="34" charset="0"/>
                <a:cs typeface="Arial" panose="020B0604020202020204" pitchFamily="34" charset="0"/>
              </a:rPr>
              <a:t>tanulók tudásszintjének és gyakorlati tevékenységének megismerése, mérése, az eredmények megerősítése</a:t>
            </a:r>
            <a:r>
              <a:rPr lang="hu-HU" dirty="0" smtClean="0">
                <a:solidFill>
                  <a:srgbClr val="0070C0"/>
                </a:solidFill>
                <a:latin typeface="Arial" panose="020B0604020202020204" pitchFamily="34" charset="0"/>
                <a:ea typeface="Calibri" panose="020F0502020204030204" pitchFamily="34" charset="0"/>
                <a:cs typeface="Arial" panose="020B0604020202020204" pitchFamily="34" charset="0"/>
              </a:rPr>
              <a:t>.</a:t>
            </a:r>
          </a:p>
          <a:p>
            <a:pPr lvl="0">
              <a:lnSpc>
                <a:spcPct val="107000"/>
              </a:lnSpc>
              <a:spcAft>
                <a:spcPts val="0"/>
              </a:spcAft>
              <a:buSzPts val="1200"/>
            </a:pPr>
            <a:endParaRPr lang="hu-HU" dirty="0">
              <a:solidFill>
                <a:srgbClr val="0070C0"/>
              </a:solidFill>
              <a:latin typeface="Arial" panose="020B0604020202020204" pitchFamily="34" charset="0"/>
              <a:ea typeface="Calibri" panose="020F0502020204030204" pitchFamily="34" charset="0"/>
              <a:cs typeface="Arial" panose="020B0604020202020204" pitchFamily="34" charset="0"/>
            </a:endParaRPr>
          </a:p>
          <a:p>
            <a:pPr lvl="0">
              <a:lnSpc>
                <a:spcPct val="107000"/>
              </a:lnSpc>
              <a:spcAft>
                <a:spcPts val="0"/>
              </a:spcAft>
              <a:buSzPts val="1200"/>
            </a:pPr>
            <a:r>
              <a:rPr lang="hu-HU" dirty="0" smtClean="0">
                <a:solidFill>
                  <a:srgbClr val="0070C0"/>
                </a:solidFill>
                <a:latin typeface="Arial" panose="020B0604020202020204" pitchFamily="34" charset="0"/>
                <a:ea typeface="Calibri" panose="020F0502020204030204" pitchFamily="34" charset="0"/>
                <a:cs typeface="Arial" panose="020B0604020202020204" pitchFamily="34" charset="0"/>
              </a:rPr>
              <a:t>Az </a:t>
            </a:r>
            <a:r>
              <a:rPr lang="hu-HU" dirty="0">
                <a:solidFill>
                  <a:srgbClr val="0070C0"/>
                </a:solidFill>
                <a:latin typeface="Arial" panose="020B0604020202020204" pitchFamily="34" charset="0"/>
                <a:ea typeface="Calibri" panose="020F0502020204030204" pitchFamily="34" charset="0"/>
                <a:cs typeface="Arial" panose="020B0604020202020204" pitchFamily="34" charset="0"/>
              </a:rPr>
              <a:t>ellenőrzés módjának megfelelően csoportok, illetve egyének kapnak feladatokat, </a:t>
            </a:r>
            <a:r>
              <a:rPr lang="hu-HU" dirty="0" smtClean="0">
                <a:solidFill>
                  <a:srgbClr val="0070C0"/>
                </a:solidFill>
                <a:latin typeface="Arial" panose="020B0604020202020204" pitchFamily="34" charset="0"/>
                <a:ea typeface="Calibri" panose="020F0502020204030204" pitchFamily="34" charset="0"/>
                <a:cs typeface="Arial" panose="020B0604020202020204" pitchFamily="34" charset="0"/>
              </a:rPr>
              <a:t>majd:</a:t>
            </a:r>
          </a:p>
          <a:p>
            <a:pPr lvl="0">
              <a:lnSpc>
                <a:spcPct val="107000"/>
              </a:lnSpc>
              <a:spcAft>
                <a:spcPts val="0"/>
              </a:spcAft>
              <a:buSzPts val="1200"/>
            </a:pPr>
            <a:endParaRPr lang="hu-HU" dirty="0" smtClean="0">
              <a:solidFill>
                <a:srgbClr val="0070C0"/>
              </a:solidFill>
              <a:latin typeface="Arial" panose="020B0604020202020204" pitchFamily="34" charset="0"/>
              <a:ea typeface="Calibri" panose="020F0502020204030204" pitchFamily="34" charset="0"/>
              <a:cs typeface="Arial" panose="020B0604020202020204" pitchFamily="34" charset="0"/>
            </a:endParaRPr>
          </a:p>
          <a:p>
            <a:pPr marL="285750" lvl="0" indent="-285750">
              <a:lnSpc>
                <a:spcPct val="107000"/>
              </a:lnSpc>
              <a:spcAft>
                <a:spcPts val="0"/>
              </a:spcAft>
              <a:buSzPts val="1200"/>
              <a:buFont typeface="Wingdings" panose="05000000000000000000" pitchFamily="2" charset="2"/>
              <a:buChar char="Ø"/>
            </a:pPr>
            <a:r>
              <a:rPr lang="hu-HU" dirty="0" smtClean="0">
                <a:solidFill>
                  <a:srgbClr val="0070C0"/>
                </a:solidFill>
                <a:latin typeface="Arial" panose="020B0604020202020204" pitchFamily="34" charset="0"/>
                <a:ea typeface="Calibri" panose="020F0502020204030204" pitchFamily="34" charset="0"/>
                <a:cs typeface="Arial" panose="020B0604020202020204" pitchFamily="34" charset="0"/>
              </a:rPr>
              <a:t>az oktató </a:t>
            </a:r>
            <a:r>
              <a:rPr lang="hu-HU" dirty="0">
                <a:solidFill>
                  <a:srgbClr val="0070C0"/>
                </a:solidFill>
                <a:latin typeface="Arial" panose="020B0604020202020204" pitchFamily="34" charset="0"/>
                <a:ea typeface="Calibri" panose="020F0502020204030204" pitchFamily="34" charset="0"/>
                <a:cs typeface="Arial" panose="020B0604020202020204" pitchFamily="34" charset="0"/>
              </a:rPr>
              <a:t>pontosan meghatározza az ellenőrző gyakorlat </a:t>
            </a:r>
            <a:r>
              <a:rPr lang="hu-HU" dirty="0" smtClean="0">
                <a:solidFill>
                  <a:srgbClr val="0070C0"/>
                </a:solidFill>
                <a:latin typeface="Arial" panose="020B0604020202020204" pitchFamily="34" charset="0"/>
                <a:ea typeface="Calibri" panose="020F0502020204030204" pitchFamily="34" charset="0"/>
                <a:cs typeface="Arial" panose="020B0604020202020204" pitchFamily="34" charset="0"/>
              </a:rPr>
              <a:t>célját, formáját,</a:t>
            </a:r>
          </a:p>
          <a:p>
            <a:pPr marL="285750" lvl="0" indent="-285750">
              <a:lnSpc>
                <a:spcPct val="107000"/>
              </a:lnSpc>
              <a:spcAft>
                <a:spcPts val="0"/>
              </a:spcAft>
              <a:buSzPts val="1200"/>
              <a:buFont typeface="Wingdings" panose="05000000000000000000" pitchFamily="2" charset="2"/>
              <a:buChar char="Ø"/>
            </a:pPr>
            <a:r>
              <a:rPr lang="hu-HU" dirty="0" smtClean="0">
                <a:solidFill>
                  <a:srgbClr val="0070C0"/>
                </a:solidFill>
                <a:latin typeface="Arial" panose="020B0604020202020204" pitchFamily="34" charset="0"/>
                <a:ea typeface="Calibri" panose="020F0502020204030204" pitchFamily="34" charset="0"/>
                <a:cs typeface="Arial" panose="020B0604020202020204" pitchFamily="34" charset="0"/>
              </a:rPr>
              <a:t>megadja az ellenőrzési szempontokat</a:t>
            </a:r>
          </a:p>
          <a:p>
            <a:pPr marL="285750" lvl="0" indent="-285750">
              <a:lnSpc>
                <a:spcPct val="107000"/>
              </a:lnSpc>
              <a:spcAft>
                <a:spcPts val="0"/>
              </a:spcAft>
              <a:buSzPts val="1200"/>
              <a:buFont typeface="Wingdings" panose="05000000000000000000" pitchFamily="2" charset="2"/>
              <a:buChar char="Ø"/>
            </a:pPr>
            <a:r>
              <a:rPr lang="hu-HU" dirty="0" smtClean="0">
                <a:solidFill>
                  <a:srgbClr val="0070C0"/>
                </a:solidFill>
                <a:latin typeface="Arial" panose="020B0604020202020204" pitchFamily="34" charset="0"/>
                <a:ea typeface="Calibri" panose="020F0502020204030204" pitchFamily="34" charset="0"/>
                <a:cs typeface="Arial" panose="020B0604020202020204" pitchFamily="34" charset="0"/>
              </a:rPr>
              <a:t>a </a:t>
            </a:r>
            <a:r>
              <a:rPr lang="hu-HU" dirty="0">
                <a:solidFill>
                  <a:srgbClr val="0070C0"/>
                </a:solidFill>
                <a:latin typeface="Arial" panose="020B0604020202020204" pitchFamily="34" charset="0"/>
                <a:ea typeface="Calibri" panose="020F0502020204030204" pitchFamily="34" charset="0"/>
                <a:cs typeface="Arial" panose="020B0604020202020204" pitchFamily="34" charset="0"/>
              </a:rPr>
              <a:t>tanulók, </a:t>
            </a:r>
            <a:r>
              <a:rPr lang="hu-HU" dirty="0" smtClean="0">
                <a:solidFill>
                  <a:srgbClr val="0070C0"/>
                </a:solidFill>
                <a:latin typeface="Arial" panose="020B0604020202020204" pitchFamily="34" charset="0"/>
                <a:ea typeface="Calibri" panose="020F0502020204030204" pitchFamily="34" charset="0"/>
                <a:cs typeface="Arial" panose="020B0604020202020204" pitchFamily="34" charset="0"/>
              </a:rPr>
              <a:t>(csoportok) megoldják </a:t>
            </a:r>
            <a:r>
              <a:rPr lang="hu-HU" dirty="0">
                <a:solidFill>
                  <a:srgbClr val="0070C0"/>
                </a:solidFill>
                <a:latin typeface="Arial" panose="020B0604020202020204" pitchFamily="34" charset="0"/>
                <a:ea typeface="Calibri" panose="020F0502020204030204" pitchFamily="34" charset="0"/>
                <a:cs typeface="Arial" panose="020B0604020202020204" pitchFamily="34" charset="0"/>
              </a:rPr>
              <a:t>a feladatokat, amelyet a tanár ellenőriz. </a:t>
            </a:r>
            <a:endParaRPr lang="hu-HU" dirty="0" smtClean="0">
              <a:solidFill>
                <a:srgbClr val="0070C0"/>
              </a:solidFill>
              <a:latin typeface="Arial" panose="020B0604020202020204" pitchFamily="34" charset="0"/>
              <a:ea typeface="Calibri" panose="020F0502020204030204" pitchFamily="34" charset="0"/>
              <a:cs typeface="Arial" panose="020B0604020202020204" pitchFamily="34" charset="0"/>
            </a:endParaRPr>
          </a:p>
          <a:p>
            <a:pPr marL="285750" lvl="0" indent="-285750">
              <a:lnSpc>
                <a:spcPct val="107000"/>
              </a:lnSpc>
              <a:spcAft>
                <a:spcPts val="0"/>
              </a:spcAft>
              <a:buSzPts val="1200"/>
              <a:buFont typeface="Wingdings" panose="05000000000000000000" pitchFamily="2" charset="2"/>
              <a:buChar char="Ø"/>
            </a:pPr>
            <a:r>
              <a:rPr lang="hu-HU" dirty="0" smtClean="0">
                <a:solidFill>
                  <a:srgbClr val="0070C0"/>
                </a:solidFill>
                <a:latin typeface="Arial" panose="020B0604020202020204" pitchFamily="34" charset="0"/>
                <a:ea typeface="Calibri" panose="020F0502020204030204" pitchFamily="34" charset="0"/>
                <a:cs typeface="Arial" panose="020B0604020202020204" pitchFamily="34" charset="0"/>
              </a:rPr>
              <a:t>a tanuló, (csoport) munkájának, teljesítményének értékelése</a:t>
            </a:r>
          </a:p>
          <a:p>
            <a:pPr marL="285750" lvl="0" indent="-285750">
              <a:lnSpc>
                <a:spcPct val="107000"/>
              </a:lnSpc>
              <a:spcAft>
                <a:spcPts val="0"/>
              </a:spcAft>
              <a:buSzPts val="1200"/>
              <a:buFont typeface="Wingdings" panose="05000000000000000000" pitchFamily="2" charset="2"/>
              <a:buChar char="Ø"/>
            </a:pPr>
            <a:r>
              <a:rPr lang="hu-HU" dirty="0" smtClean="0">
                <a:solidFill>
                  <a:srgbClr val="0070C0"/>
                </a:solidFill>
                <a:latin typeface="Arial" panose="020B0604020202020204" pitchFamily="34" charset="0"/>
                <a:ea typeface="Calibri" panose="020F0502020204030204" pitchFamily="34" charset="0"/>
                <a:cs typeface="Arial" panose="020B0604020202020204" pitchFamily="34" charset="0"/>
              </a:rPr>
              <a:t>az értékelés </a:t>
            </a:r>
            <a:r>
              <a:rPr lang="hu-HU" dirty="0">
                <a:solidFill>
                  <a:srgbClr val="0070C0"/>
                </a:solidFill>
                <a:latin typeface="Arial" panose="020B0604020202020204" pitchFamily="34" charset="0"/>
                <a:ea typeface="Calibri" panose="020F0502020204030204" pitchFamily="34" charset="0"/>
                <a:cs typeface="Arial" panose="020B0604020202020204" pitchFamily="34" charset="0"/>
              </a:rPr>
              <a:t>jeggyel és </a:t>
            </a:r>
            <a:r>
              <a:rPr lang="hu-HU" dirty="0" smtClean="0">
                <a:solidFill>
                  <a:srgbClr val="0070C0"/>
                </a:solidFill>
                <a:latin typeface="Arial" panose="020B0604020202020204" pitchFamily="34" charset="0"/>
                <a:ea typeface="Calibri" panose="020F0502020204030204" pitchFamily="34" charset="0"/>
                <a:cs typeface="Arial" panose="020B0604020202020204" pitchFamily="34" charset="0"/>
              </a:rPr>
              <a:t>indoklással,történik. a </a:t>
            </a:r>
            <a:r>
              <a:rPr lang="hu-HU" dirty="0">
                <a:solidFill>
                  <a:srgbClr val="0070C0"/>
                </a:solidFill>
                <a:latin typeface="Arial" panose="020B0604020202020204" pitchFamily="34" charset="0"/>
                <a:ea typeface="Calibri" panose="020F0502020204030204" pitchFamily="34" charset="0"/>
                <a:cs typeface="Arial" panose="020B0604020202020204" pitchFamily="34" charset="0"/>
              </a:rPr>
              <a:t>célkitűzéstől </a:t>
            </a:r>
            <a:r>
              <a:rPr lang="hu-HU" dirty="0" smtClean="0">
                <a:solidFill>
                  <a:srgbClr val="0070C0"/>
                </a:solidFill>
                <a:latin typeface="Arial" panose="020B0604020202020204" pitchFamily="34" charset="0"/>
                <a:ea typeface="Calibri" panose="020F0502020204030204" pitchFamily="34" charset="0"/>
                <a:cs typeface="Arial" panose="020B0604020202020204" pitchFamily="34" charset="0"/>
              </a:rPr>
              <a:t>függően. </a:t>
            </a:r>
            <a:endParaRPr lang="hu-HU" sz="2400" dirty="0">
              <a:solidFill>
                <a:srgbClr val="0070C0"/>
              </a:solidFill>
              <a:effectLst/>
              <a:latin typeface="Arial" panose="020B0604020202020204" pitchFamily="34" charset="0"/>
              <a:ea typeface="Calibri" panose="020F0502020204030204" pitchFamily="34" charset="0"/>
              <a:cs typeface="Arial" panose="020B0604020202020204" pitchFamily="34" charset="0"/>
            </a:endParaRPr>
          </a:p>
        </p:txBody>
      </p:sp>
      <p:sp>
        <p:nvSpPr>
          <p:cNvPr id="4" name="Cím 1"/>
          <p:cNvSpPr>
            <a:spLocks noGrp="1"/>
          </p:cNvSpPr>
          <p:nvPr>
            <p:ph type="title"/>
          </p:nvPr>
        </p:nvSpPr>
        <p:spPr>
          <a:xfrm>
            <a:off x="628650" y="365126"/>
            <a:ext cx="7886700" cy="519777"/>
          </a:xfrm>
        </p:spPr>
        <p:txBody>
          <a:bodyPr>
            <a:normAutofit/>
          </a:bodyPr>
          <a:lstStyle/>
          <a:p>
            <a:pPr algn="ctr"/>
            <a:r>
              <a:rPr lang="hu-HU" sz="2800" b="1" dirty="0">
                <a:solidFill>
                  <a:srgbClr val="0070C0"/>
                </a:solidFill>
                <a:latin typeface="Arial" panose="020B0604020202020204" pitchFamily="34" charset="0"/>
                <a:ea typeface="Calibri" panose="020F0502020204030204" pitchFamily="34" charset="0"/>
                <a:cs typeface="Arial" panose="020B0604020202020204" pitchFamily="34" charset="0"/>
              </a:rPr>
              <a:t>Az </a:t>
            </a:r>
            <a:r>
              <a:rPr lang="hu-HU" sz="2800" b="1" i="1" dirty="0">
                <a:solidFill>
                  <a:srgbClr val="0070C0"/>
                </a:solidFill>
                <a:latin typeface="Arial" panose="020B0604020202020204" pitchFamily="34" charset="0"/>
                <a:ea typeface="Calibri" panose="020F0502020204030204" pitchFamily="34" charset="0"/>
                <a:cs typeface="Arial" panose="020B0604020202020204" pitchFamily="34" charset="0"/>
              </a:rPr>
              <a:t>ellenőrző </a:t>
            </a:r>
            <a:r>
              <a:rPr lang="hu-HU" sz="2800" b="1" i="1" dirty="0" smtClean="0">
                <a:solidFill>
                  <a:srgbClr val="0070C0"/>
                </a:solidFill>
                <a:latin typeface="Arial" panose="020B0604020202020204" pitchFamily="34" charset="0"/>
                <a:ea typeface="Calibri" panose="020F0502020204030204" pitchFamily="34" charset="0"/>
                <a:cs typeface="Arial" panose="020B0604020202020204" pitchFamily="34" charset="0"/>
              </a:rPr>
              <a:t>gyakorlat:</a:t>
            </a:r>
            <a:endParaRPr lang="hu-HU" sz="2800" b="1" i="1" dirty="0">
              <a:solidFill>
                <a:srgbClr val="0070C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874799508"/>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p:cNvSpPr>
            <a:spLocks noGrp="1"/>
          </p:cNvSpPr>
          <p:nvPr>
            <p:ph type="title"/>
          </p:nvPr>
        </p:nvSpPr>
        <p:spPr>
          <a:xfrm>
            <a:off x="604847" y="364833"/>
            <a:ext cx="7940163" cy="984133"/>
          </a:xfrm>
        </p:spPr>
        <p:txBody>
          <a:bodyPr>
            <a:normAutofit fontScale="90000"/>
          </a:bodyPr>
          <a:lstStyle/>
          <a:p>
            <a:pPr algn="ctr"/>
            <a:r>
              <a:rPr lang="hu-HU" sz="2400" b="1" dirty="0" smtClean="0">
                <a:solidFill>
                  <a:srgbClr val="C00000"/>
                </a:solidFill>
                <a:latin typeface="Arial" panose="020B0604020202020204" pitchFamily="34" charset="0"/>
                <a:cs typeface="Arial" panose="020B0604020202020204" pitchFamily="34" charset="0"/>
              </a:rPr>
              <a:t>III. A SZAKMAI GYAKORLAT MÓDSZERTANI FELADATAI</a:t>
            </a:r>
            <a:br>
              <a:rPr lang="hu-HU" sz="2400" b="1" dirty="0" smtClean="0">
                <a:solidFill>
                  <a:srgbClr val="C00000"/>
                </a:solidFill>
                <a:latin typeface="Arial" panose="020B0604020202020204" pitchFamily="34" charset="0"/>
                <a:cs typeface="Arial" panose="020B0604020202020204" pitchFamily="34" charset="0"/>
              </a:rPr>
            </a:br>
            <a:r>
              <a:rPr lang="hu-HU" sz="2800" b="1" dirty="0" smtClean="0">
                <a:solidFill>
                  <a:srgbClr val="0070C0"/>
                </a:solidFill>
                <a:latin typeface="Arial" panose="020B0604020202020204" pitchFamily="34" charset="0"/>
                <a:cs typeface="Arial" panose="020B0604020202020204" pitchFamily="34" charset="0"/>
              </a:rPr>
              <a:t/>
            </a:r>
            <a:br>
              <a:rPr lang="hu-HU" sz="2800" b="1" dirty="0" smtClean="0">
                <a:solidFill>
                  <a:srgbClr val="0070C0"/>
                </a:solidFill>
                <a:latin typeface="Arial" panose="020B0604020202020204" pitchFamily="34" charset="0"/>
                <a:cs typeface="Arial" panose="020B0604020202020204" pitchFamily="34" charset="0"/>
              </a:rPr>
            </a:br>
            <a:r>
              <a:rPr lang="hu-HU" sz="2000" b="1" i="1" dirty="0">
                <a:solidFill>
                  <a:srgbClr val="0070C0"/>
                </a:solidFill>
                <a:latin typeface="Arial" panose="020B0604020202020204" pitchFamily="34" charset="0"/>
                <a:cs typeface="Arial" panose="020B0604020202020204" pitchFamily="34" charset="0"/>
              </a:rPr>
              <a:t>A módszerek tudatos alkalmazásának általános jellemzői </a:t>
            </a:r>
            <a:r>
              <a:rPr lang="hu-HU" sz="2000" b="1" i="1" dirty="0" smtClean="0">
                <a:solidFill>
                  <a:srgbClr val="0070C0"/>
                </a:solidFill>
                <a:latin typeface="Arial" panose="020B0604020202020204" pitchFamily="34" charset="0"/>
                <a:cs typeface="Arial" panose="020B0604020202020204" pitchFamily="34" charset="0"/>
              </a:rPr>
              <a:t> </a:t>
            </a:r>
            <a:r>
              <a:rPr lang="hu-HU" sz="2000" i="1" dirty="0" smtClean="0">
                <a:solidFill>
                  <a:srgbClr val="0070C0"/>
                </a:solidFill>
                <a:latin typeface="Arial" panose="020B0604020202020204" pitchFamily="34" charset="0"/>
                <a:cs typeface="Arial" panose="020B0604020202020204" pitchFamily="34" charset="0"/>
              </a:rPr>
              <a:t>(III/1 tétel)</a:t>
            </a:r>
            <a:endParaRPr lang="hu-HU" sz="2000" b="1" i="1" dirty="0">
              <a:solidFill>
                <a:srgbClr val="0070C0"/>
              </a:solidFill>
              <a:latin typeface="Arial" panose="020B0604020202020204" pitchFamily="34" charset="0"/>
              <a:cs typeface="Arial" panose="020B0604020202020204" pitchFamily="34" charset="0"/>
            </a:endParaRPr>
          </a:p>
        </p:txBody>
      </p:sp>
      <p:sp>
        <p:nvSpPr>
          <p:cNvPr id="3" name="Téglalap 2"/>
          <p:cNvSpPr/>
          <p:nvPr/>
        </p:nvSpPr>
        <p:spPr>
          <a:xfrm>
            <a:off x="378055" y="1768920"/>
            <a:ext cx="8332837" cy="646331"/>
          </a:xfrm>
          <a:prstGeom prst="rect">
            <a:avLst/>
          </a:prstGeom>
        </p:spPr>
        <p:txBody>
          <a:bodyPr wrap="square">
            <a:spAutoFit/>
          </a:bodyPr>
          <a:lstStyle/>
          <a:p>
            <a:r>
              <a:rPr lang="hu-HU" dirty="0">
                <a:solidFill>
                  <a:srgbClr val="0070C0"/>
                </a:solidFill>
                <a:latin typeface="Times New Roman" panose="02020603050405020304" pitchFamily="18" charset="0"/>
                <a:ea typeface="Times New Roman" panose="02020603050405020304" pitchFamily="18" charset="0"/>
              </a:rPr>
              <a:t>A gyakorlati oktatás célja az, hogy a tanulókat az adott szakmában felkészítse az önálló, megfelelő minőségű munkavégzésre. </a:t>
            </a:r>
            <a:endParaRPr lang="hu-HU" dirty="0">
              <a:solidFill>
                <a:srgbClr val="0070C0"/>
              </a:solidFill>
            </a:endParaRPr>
          </a:p>
        </p:txBody>
      </p:sp>
      <p:sp>
        <p:nvSpPr>
          <p:cNvPr id="4" name="Téglalap 3"/>
          <p:cNvSpPr/>
          <p:nvPr/>
        </p:nvSpPr>
        <p:spPr>
          <a:xfrm>
            <a:off x="330452" y="2581694"/>
            <a:ext cx="8487624" cy="3693319"/>
          </a:xfrm>
          <a:prstGeom prst="rect">
            <a:avLst/>
          </a:prstGeom>
        </p:spPr>
        <p:txBody>
          <a:bodyPr wrap="square">
            <a:spAutoFit/>
          </a:bodyPr>
          <a:lstStyle/>
          <a:p>
            <a:pPr>
              <a:spcAft>
                <a:spcPts val="0"/>
              </a:spcAft>
            </a:pPr>
            <a:r>
              <a:rPr lang="hu-HU" dirty="0">
                <a:solidFill>
                  <a:srgbClr val="0070C0"/>
                </a:solidFill>
                <a:latin typeface="Arial" panose="020B0604020202020204" pitchFamily="34" charset="0"/>
                <a:ea typeface="Calibri" panose="020F0502020204030204" pitchFamily="34" charset="0"/>
              </a:rPr>
              <a:t>A módszereket csoportosíthatjuk az ismeretátadás szempontja szerint</a:t>
            </a:r>
            <a:r>
              <a:rPr lang="hu-HU" dirty="0">
                <a:solidFill>
                  <a:srgbClr val="000000"/>
                </a:solidFill>
                <a:latin typeface="Arial" panose="020B0604020202020204" pitchFamily="34" charset="0"/>
                <a:ea typeface="Calibri" panose="020F0502020204030204" pitchFamily="34" charset="0"/>
              </a:rPr>
              <a:t>:</a:t>
            </a:r>
            <a:endParaRPr lang="hu-HU" dirty="0">
              <a:solidFill>
                <a:srgbClr val="000000"/>
              </a:solidFill>
              <a:latin typeface="Times New Roman" panose="02020603050405020304" pitchFamily="18" charset="0"/>
              <a:ea typeface="Calibri" panose="020F0502020204030204" pitchFamily="34" charset="0"/>
            </a:endParaRPr>
          </a:p>
          <a:p>
            <a:pPr marL="342900" lvl="0" indent="-342900">
              <a:spcAft>
                <a:spcPts val="0"/>
              </a:spcAft>
              <a:buFont typeface="Arial" panose="020B0604020202020204" pitchFamily="34" charset="0"/>
              <a:buChar char="-"/>
            </a:pPr>
            <a:endParaRPr lang="hu-HU" b="1" i="1" dirty="0" smtClean="0">
              <a:solidFill>
                <a:srgbClr val="000000"/>
              </a:solidFill>
              <a:latin typeface="Arial" panose="020B0604020202020204" pitchFamily="34" charset="0"/>
              <a:ea typeface="Calibri" panose="020F0502020204030204" pitchFamily="34" charset="0"/>
            </a:endParaRPr>
          </a:p>
          <a:p>
            <a:pPr marL="342900" lvl="0" indent="-342900">
              <a:spcAft>
                <a:spcPts val="0"/>
              </a:spcAft>
              <a:buFont typeface="Arial" panose="020B0604020202020204" pitchFamily="34" charset="0"/>
              <a:buChar char="-"/>
            </a:pPr>
            <a:endParaRPr lang="hu-HU" b="1" i="1" dirty="0">
              <a:solidFill>
                <a:srgbClr val="0070C0"/>
              </a:solidFill>
              <a:latin typeface="Arial" panose="020B0604020202020204" pitchFamily="34" charset="0"/>
              <a:ea typeface="Calibri" panose="020F0502020204030204" pitchFamily="34" charset="0"/>
            </a:endParaRPr>
          </a:p>
          <a:p>
            <a:pPr marL="342900" lvl="0" indent="-342900">
              <a:spcAft>
                <a:spcPts val="0"/>
              </a:spcAft>
              <a:buFont typeface="Wingdings" panose="05000000000000000000" pitchFamily="2" charset="2"/>
              <a:buChar char="Ø"/>
            </a:pPr>
            <a:r>
              <a:rPr lang="hu-HU" b="1" i="1" dirty="0" smtClean="0">
                <a:solidFill>
                  <a:srgbClr val="C00000"/>
                </a:solidFill>
                <a:latin typeface="Arial" panose="020B0604020202020204" pitchFamily="34" charset="0"/>
                <a:ea typeface="Calibri" panose="020F0502020204030204" pitchFamily="34" charset="0"/>
              </a:rPr>
              <a:t>szóbeli </a:t>
            </a:r>
            <a:r>
              <a:rPr lang="hu-HU" dirty="0" smtClean="0">
                <a:solidFill>
                  <a:srgbClr val="0070C0"/>
                </a:solidFill>
                <a:latin typeface="Arial" panose="020B0604020202020204" pitchFamily="34" charset="0"/>
                <a:ea typeface="Calibri" panose="020F0502020204030204" pitchFamily="34" charset="0"/>
              </a:rPr>
              <a:t>módszerek: </a:t>
            </a:r>
          </a:p>
          <a:p>
            <a:pPr marL="342900" lvl="0" indent="-342900">
              <a:spcAft>
                <a:spcPts val="0"/>
              </a:spcAft>
              <a:buFont typeface="Arial" panose="020B0604020202020204" pitchFamily="34" charset="0"/>
              <a:buChar char="-"/>
            </a:pPr>
            <a:endParaRPr lang="hu-HU" dirty="0" smtClean="0">
              <a:solidFill>
                <a:srgbClr val="000000"/>
              </a:solidFill>
              <a:latin typeface="Arial" panose="020B0604020202020204" pitchFamily="34" charset="0"/>
              <a:ea typeface="Calibri" panose="020F0502020204030204" pitchFamily="34" charset="0"/>
            </a:endParaRPr>
          </a:p>
          <a:p>
            <a:pPr marL="342900" lvl="0" indent="-342900">
              <a:spcAft>
                <a:spcPts val="0"/>
              </a:spcAft>
              <a:buFont typeface="Arial" panose="020B0604020202020204" pitchFamily="34" charset="0"/>
              <a:buChar char="-"/>
            </a:pPr>
            <a:endParaRPr lang="hu-HU" dirty="0" smtClean="0">
              <a:solidFill>
                <a:srgbClr val="000000"/>
              </a:solidFill>
              <a:latin typeface="Arial" panose="020B0604020202020204" pitchFamily="34" charset="0"/>
              <a:ea typeface="Calibri" panose="020F0502020204030204" pitchFamily="34" charset="0"/>
            </a:endParaRPr>
          </a:p>
          <a:p>
            <a:pPr lvl="0">
              <a:spcAft>
                <a:spcPts val="0"/>
              </a:spcAft>
            </a:pPr>
            <a:endParaRPr lang="hu-HU" dirty="0">
              <a:solidFill>
                <a:srgbClr val="000000"/>
              </a:solidFill>
              <a:latin typeface="Times New Roman" panose="02020603050405020304" pitchFamily="18" charset="0"/>
              <a:ea typeface="Calibri" panose="020F0502020204030204" pitchFamily="34" charset="0"/>
            </a:endParaRPr>
          </a:p>
          <a:p>
            <a:pPr marL="1714500" lvl="3" indent="-342900">
              <a:buFont typeface="Wingdings" panose="05000000000000000000" pitchFamily="2" charset="2"/>
              <a:buChar char="Ø"/>
            </a:pPr>
            <a:r>
              <a:rPr lang="hu-HU" b="1" i="1" dirty="0" smtClean="0">
                <a:solidFill>
                  <a:srgbClr val="C00000"/>
                </a:solidFill>
                <a:latin typeface="Arial" panose="020B0604020202020204" pitchFamily="34" charset="0"/>
                <a:ea typeface="Calibri" panose="020F0502020204030204" pitchFamily="34" charset="0"/>
              </a:rPr>
              <a:t>bemutatás</a:t>
            </a:r>
            <a:r>
              <a:rPr lang="hu-HU" b="1" i="1" dirty="0" smtClean="0">
                <a:solidFill>
                  <a:srgbClr val="0070C0"/>
                </a:solidFill>
                <a:latin typeface="Arial" panose="020B0604020202020204" pitchFamily="34" charset="0"/>
                <a:ea typeface="Calibri" panose="020F0502020204030204" pitchFamily="34" charset="0"/>
              </a:rPr>
              <a:t> </a:t>
            </a:r>
            <a:r>
              <a:rPr lang="hu-HU" dirty="0">
                <a:solidFill>
                  <a:srgbClr val="0070C0"/>
                </a:solidFill>
                <a:latin typeface="Arial" panose="020B0604020202020204" pitchFamily="34" charset="0"/>
                <a:ea typeface="Calibri" panose="020F0502020204030204" pitchFamily="34" charset="0"/>
              </a:rPr>
              <a:t>jellegű </a:t>
            </a:r>
            <a:r>
              <a:rPr lang="hu-HU" dirty="0" smtClean="0">
                <a:solidFill>
                  <a:srgbClr val="0070C0"/>
                </a:solidFill>
                <a:latin typeface="Arial" panose="020B0604020202020204" pitchFamily="34" charset="0"/>
                <a:ea typeface="Calibri" panose="020F0502020204030204" pitchFamily="34" charset="0"/>
              </a:rPr>
              <a:t>módszerek: </a:t>
            </a:r>
          </a:p>
          <a:p>
            <a:pPr marL="342900" lvl="0" indent="-342900">
              <a:spcAft>
                <a:spcPts val="0"/>
              </a:spcAft>
              <a:buFont typeface="Arial" panose="020B0604020202020204" pitchFamily="34" charset="0"/>
              <a:buChar char="-"/>
            </a:pPr>
            <a:endParaRPr lang="hu-HU" dirty="0" smtClean="0">
              <a:solidFill>
                <a:srgbClr val="000000"/>
              </a:solidFill>
              <a:latin typeface="Arial" panose="020B0604020202020204" pitchFamily="34" charset="0"/>
              <a:ea typeface="Calibri" panose="020F0502020204030204" pitchFamily="34" charset="0"/>
            </a:endParaRPr>
          </a:p>
          <a:p>
            <a:pPr marL="342900" lvl="0" indent="-342900">
              <a:spcAft>
                <a:spcPts val="0"/>
              </a:spcAft>
              <a:buFont typeface="Arial" panose="020B0604020202020204" pitchFamily="34" charset="0"/>
              <a:buChar char="-"/>
            </a:pPr>
            <a:endParaRPr lang="hu-HU" dirty="0">
              <a:solidFill>
                <a:srgbClr val="0070C0"/>
              </a:solidFill>
              <a:latin typeface="Arial" panose="020B0604020202020204" pitchFamily="34" charset="0"/>
              <a:ea typeface="Calibri" panose="020F0502020204030204" pitchFamily="34" charset="0"/>
            </a:endParaRPr>
          </a:p>
          <a:p>
            <a:pPr marL="285750" lvl="0" indent="-285750">
              <a:spcAft>
                <a:spcPts val="0"/>
              </a:spcAft>
              <a:buFont typeface="Wingdings" panose="05000000000000000000" pitchFamily="2" charset="2"/>
              <a:buChar char="Ø"/>
            </a:pPr>
            <a:r>
              <a:rPr lang="hu-HU" b="1" i="1" dirty="0" smtClean="0">
                <a:solidFill>
                  <a:srgbClr val="C00000"/>
                </a:solidFill>
                <a:latin typeface="Arial" panose="020B0604020202020204" pitchFamily="34" charset="0"/>
                <a:ea typeface="Calibri" panose="020F0502020204030204" pitchFamily="34" charset="0"/>
              </a:rPr>
              <a:t>gyakorlás</a:t>
            </a:r>
            <a:r>
              <a:rPr lang="hu-HU" b="1" i="1" dirty="0" smtClean="0">
                <a:solidFill>
                  <a:srgbClr val="0070C0"/>
                </a:solidFill>
                <a:latin typeface="Arial" panose="020B0604020202020204" pitchFamily="34" charset="0"/>
                <a:ea typeface="Calibri" panose="020F0502020204030204" pitchFamily="34" charset="0"/>
              </a:rPr>
              <a:t> </a:t>
            </a:r>
            <a:r>
              <a:rPr lang="hu-HU" dirty="0">
                <a:solidFill>
                  <a:srgbClr val="0070C0"/>
                </a:solidFill>
                <a:latin typeface="Arial" panose="020B0604020202020204" pitchFamily="34" charset="0"/>
                <a:ea typeface="Calibri" panose="020F0502020204030204" pitchFamily="34" charset="0"/>
              </a:rPr>
              <a:t>jellegű </a:t>
            </a:r>
            <a:r>
              <a:rPr lang="hu-HU" dirty="0" smtClean="0">
                <a:solidFill>
                  <a:srgbClr val="0070C0"/>
                </a:solidFill>
                <a:latin typeface="Arial" panose="020B0604020202020204" pitchFamily="34" charset="0"/>
                <a:ea typeface="Calibri" panose="020F0502020204030204" pitchFamily="34" charset="0"/>
              </a:rPr>
              <a:t>módszerek:</a:t>
            </a:r>
          </a:p>
          <a:p>
            <a:pPr marL="285750" lvl="0" indent="-285750">
              <a:spcAft>
                <a:spcPts val="0"/>
              </a:spcAft>
              <a:buFontTx/>
              <a:buChar char="-"/>
            </a:pPr>
            <a:endParaRPr lang="hu-HU" dirty="0">
              <a:solidFill>
                <a:srgbClr val="000000"/>
              </a:solidFill>
              <a:latin typeface="Arial" panose="020B0604020202020204" pitchFamily="34" charset="0"/>
              <a:ea typeface="Calibri" panose="020F0502020204030204" pitchFamily="34" charset="0"/>
            </a:endParaRPr>
          </a:p>
          <a:p>
            <a:pPr lvl="0">
              <a:spcAft>
                <a:spcPts val="0"/>
              </a:spcAft>
            </a:pPr>
            <a:r>
              <a:rPr lang="hu-HU" dirty="0" smtClean="0">
                <a:solidFill>
                  <a:srgbClr val="000000"/>
                </a:solidFill>
                <a:latin typeface="Arial" panose="020B0604020202020204" pitchFamily="34" charset="0"/>
                <a:ea typeface="Calibri" panose="020F0502020204030204" pitchFamily="34" charset="0"/>
              </a:rPr>
              <a:t> </a:t>
            </a:r>
            <a:endParaRPr lang="hu-HU" dirty="0">
              <a:solidFill>
                <a:srgbClr val="000000"/>
              </a:solidFill>
              <a:effectLst/>
              <a:latin typeface="Times New Roman" panose="02020603050405020304" pitchFamily="18" charset="0"/>
              <a:ea typeface="Calibri" panose="020F0502020204030204" pitchFamily="34" charset="0"/>
            </a:endParaRPr>
          </a:p>
        </p:txBody>
      </p:sp>
      <p:pic>
        <p:nvPicPr>
          <p:cNvPr id="5" name="Kép 4" descr="https://encrypted-tbn3.gstatic.com/images?q=tbn:ANd9GcSpebBqO4pfdzrTEFnsKkhm6tJxsh6GxLeU0EMRtQvF2bxlhEU1"/>
          <p:cNvPicPr/>
          <p:nvPr/>
        </p:nvPicPr>
        <p:blipFill>
          <a:blip r:embed="rId2">
            <a:extLst>
              <a:ext uri="{28A0092B-C50C-407E-A947-70E740481C1C}">
                <a14:useLocalDpi xmlns:a14="http://schemas.microsoft.com/office/drawing/2010/main" val="0"/>
              </a:ext>
            </a:extLst>
          </a:blip>
          <a:srcRect/>
          <a:stretch>
            <a:fillRect/>
          </a:stretch>
        </p:blipFill>
        <p:spPr bwMode="auto">
          <a:xfrm>
            <a:off x="3388211" y="3268467"/>
            <a:ext cx="1190625" cy="791845"/>
          </a:xfrm>
          <a:prstGeom prst="rect">
            <a:avLst/>
          </a:prstGeom>
          <a:noFill/>
          <a:ln>
            <a:noFill/>
          </a:ln>
        </p:spPr>
      </p:pic>
      <p:pic>
        <p:nvPicPr>
          <p:cNvPr id="6" name="Kép 5" descr="https://encrypted-tbn3.gstatic.com/images?q=tbn:ANd9GcThoxyKT3kjohCa62TtmUCIm95TAKWoqEIAIYvbkQfqIM5Lzjal"/>
          <p:cNvPicPr/>
          <p:nvPr/>
        </p:nvPicPr>
        <p:blipFill>
          <a:blip r:embed="rId3">
            <a:extLst>
              <a:ext uri="{28A0092B-C50C-407E-A947-70E740481C1C}">
                <a14:useLocalDpi xmlns:a14="http://schemas.microsoft.com/office/drawing/2010/main" val="0"/>
              </a:ext>
            </a:extLst>
          </a:blip>
          <a:srcRect/>
          <a:stretch>
            <a:fillRect/>
          </a:stretch>
        </p:blipFill>
        <p:spPr bwMode="auto">
          <a:xfrm>
            <a:off x="7272888" y="4246025"/>
            <a:ext cx="1119675" cy="887289"/>
          </a:xfrm>
          <a:prstGeom prst="rect">
            <a:avLst/>
          </a:prstGeom>
          <a:noFill/>
          <a:ln>
            <a:noFill/>
          </a:ln>
        </p:spPr>
      </p:pic>
      <p:pic>
        <p:nvPicPr>
          <p:cNvPr id="7" name="irc_mi" descr="http://zaol.hu/data/cikk/143/8301/cikk_1438301/3.jpg"/>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526492" y="3267830"/>
            <a:ext cx="1145914" cy="751909"/>
          </a:xfrm>
          <a:prstGeom prst="rect">
            <a:avLst/>
          </a:prstGeom>
          <a:noFill/>
          <a:ln>
            <a:noFill/>
          </a:ln>
        </p:spPr>
      </p:pic>
      <p:pic>
        <p:nvPicPr>
          <p:cNvPr id="8" name="Kép 7" descr="https://encrypted-tbn2.gstatic.com/images?q=tbn:ANd9GcQ4hLms_ezold3Vf4HZy6LnTTJ_jdKBkXSILKoSvNjHXEa1pzil"/>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085658" y="5157270"/>
            <a:ext cx="948068" cy="808964"/>
          </a:xfrm>
          <a:prstGeom prst="rect">
            <a:avLst/>
          </a:prstGeom>
          <a:noFill/>
          <a:ln>
            <a:noFill/>
          </a:ln>
        </p:spPr>
      </p:pic>
      <p:pic>
        <p:nvPicPr>
          <p:cNvPr id="9" name="Kép 8" descr="https://encrypted-tbn0.gstatic.com/images?q=tbn:ANd9GcSICeb9HRW5ktrkUTtVLpDQ6Cs5Y3Ym87f8GMmvwBK3PbSdvVzZ7Q"/>
          <p:cNvPicPr/>
          <p:nvPr/>
        </p:nvPicPr>
        <p:blipFill>
          <a:blip r:embed="rId6">
            <a:extLst>
              <a:ext uri="{28A0092B-C50C-407E-A947-70E740481C1C}">
                <a14:useLocalDpi xmlns:a14="http://schemas.microsoft.com/office/drawing/2010/main" val="0"/>
              </a:ext>
            </a:extLst>
          </a:blip>
          <a:srcRect/>
          <a:stretch>
            <a:fillRect/>
          </a:stretch>
        </p:blipFill>
        <p:spPr bwMode="auto">
          <a:xfrm>
            <a:off x="5610933" y="4442516"/>
            <a:ext cx="1016204" cy="844707"/>
          </a:xfrm>
          <a:prstGeom prst="rect">
            <a:avLst/>
          </a:prstGeom>
          <a:noFill/>
          <a:ln>
            <a:noFill/>
          </a:ln>
        </p:spPr>
      </p:pic>
      <p:pic>
        <p:nvPicPr>
          <p:cNvPr id="10" name="Kép 9" descr="https://encrypted-tbn0.gstatic.com/images?q=tbn:ANd9GcQfkRlwN7lgGugXZczc3kPIGXQw17mcfh5DHsIvAqDfSSVmAZ-p"/>
          <p:cNvPicPr/>
          <p:nvPr/>
        </p:nvPicPr>
        <p:blipFill>
          <a:blip r:embed="rId7">
            <a:extLst>
              <a:ext uri="{28A0092B-C50C-407E-A947-70E740481C1C}">
                <a14:useLocalDpi xmlns:a14="http://schemas.microsoft.com/office/drawing/2010/main" val="0"/>
              </a:ext>
            </a:extLst>
          </a:blip>
          <a:srcRect/>
          <a:stretch>
            <a:fillRect/>
          </a:stretch>
        </p:blipFill>
        <p:spPr bwMode="auto">
          <a:xfrm>
            <a:off x="5529450" y="5764324"/>
            <a:ext cx="1079579" cy="880921"/>
          </a:xfrm>
          <a:prstGeom prst="rect">
            <a:avLst/>
          </a:prstGeom>
          <a:noFill/>
          <a:ln>
            <a:noFill/>
          </a:ln>
        </p:spPr>
      </p:pic>
    </p:spTree>
    <p:extLst>
      <p:ext uri="{BB962C8B-B14F-4D97-AF65-F5344CB8AC3E}">
        <p14:creationId xmlns:p14="http://schemas.microsoft.com/office/powerpoint/2010/main" val="353104286"/>
      </p:ext>
    </p:extLst>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p:cNvSpPr>
            <a:spLocks noGrp="1"/>
          </p:cNvSpPr>
          <p:nvPr>
            <p:ph type="title"/>
          </p:nvPr>
        </p:nvSpPr>
        <p:spPr>
          <a:xfrm>
            <a:off x="628650" y="365127"/>
            <a:ext cx="7886700" cy="395364"/>
          </a:xfrm>
        </p:spPr>
        <p:txBody>
          <a:bodyPr>
            <a:normAutofit fontScale="90000"/>
          </a:bodyPr>
          <a:lstStyle/>
          <a:p>
            <a:pPr algn="ctr"/>
            <a:r>
              <a:rPr lang="hu-HU" sz="2800" b="1" i="1" dirty="0">
                <a:solidFill>
                  <a:srgbClr val="0070C0"/>
                </a:solidFill>
                <a:latin typeface="Arial" panose="020B0604020202020204" pitchFamily="34" charset="0"/>
                <a:ea typeface="Calibri" panose="020F0502020204030204" pitchFamily="34" charset="0"/>
              </a:rPr>
              <a:t>Általános, szóbeli módszerek és főbb jellemzői: </a:t>
            </a:r>
            <a:endParaRPr lang="hu-HU" sz="2800" b="1" dirty="0"/>
          </a:p>
        </p:txBody>
      </p:sp>
      <p:sp>
        <p:nvSpPr>
          <p:cNvPr id="3" name="Téglalap 2"/>
          <p:cNvSpPr/>
          <p:nvPr/>
        </p:nvSpPr>
        <p:spPr>
          <a:xfrm>
            <a:off x="384773" y="963784"/>
            <a:ext cx="8179806" cy="5791329"/>
          </a:xfrm>
          <a:prstGeom prst="rect">
            <a:avLst/>
          </a:prstGeom>
        </p:spPr>
        <p:txBody>
          <a:bodyPr wrap="square">
            <a:spAutoFit/>
          </a:bodyPr>
          <a:lstStyle/>
          <a:p>
            <a:pPr marL="285750" lvl="0" indent="-285750">
              <a:spcAft>
                <a:spcPts val="155"/>
              </a:spcAft>
              <a:buFont typeface="Wingdings" panose="05000000000000000000" pitchFamily="2" charset="2"/>
              <a:buChar char="Ø"/>
            </a:pPr>
            <a:r>
              <a:rPr lang="hu-HU" b="1" dirty="0" smtClean="0">
                <a:solidFill>
                  <a:srgbClr val="0070C0"/>
                </a:solidFill>
                <a:latin typeface="Arial" panose="020B0604020202020204" pitchFamily="34" charset="0"/>
                <a:ea typeface="Calibri" panose="020F0502020204030204" pitchFamily="34" charset="0"/>
              </a:rPr>
              <a:t>Magyarázat</a:t>
            </a:r>
            <a:r>
              <a:rPr lang="hu-HU" b="1" dirty="0">
                <a:solidFill>
                  <a:srgbClr val="0070C0"/>
                </a:solidFill>
                <a:latin typeface="Arial" panose="020B0604020202020204" pitchFamily="34" charset="0"/>
                <a:ea typeface="Calibri" panose="020F0502020204030204" pitchFamily="34" charset="0"/>
              </a:rPr>
              <a:t>: </a:t>
            </a:r>
            <a:r>
              <a:rPr lang="hu-HU" dirty="0">
                <a:solidFill>
                  <a:srgbClr val="0070C0"/>
                </a:solidFill>
                <a:latin typeface="Arial" panose="020B0604020202020204" pitchFamily="34" charset="0"/>
                <a:ea typeface="Calibri" panose="020F0502020204030204" pitchFamily="34" charset="0"/>
              </a:rPr>
              <a:t>az oktató szóbeli kifejtése, </a:t>
            </a:r>
            <a:endParaRPr lang="hu-HU" dirty="0" smtClean="0">
              <a:solidFill>
                <a:srgbClr val="0070C0"/>
              </a:solidFill>
              <a:latin typeface="Arial" panose="020B0604020202020204" pitchFamily="34" charset="0"/>
              <a:ea typeface="Calibri" panose="020F0502020204030204" pitchFamily="34" charset="0"/>
            </a:endParaRPr>
          </a:p>
          <a:p>
            <a:pPr lvl="0">
              <a:spcAft>
                <a:spcPts val="155"/>
              </a:spcAft>
            </a:pPr>
            <a:r>
              <a:rPr lang="hu-HU" dirty="0" smtClean="0">
                <a:solidFill>
                  <a:srgbClr val="0070C0"/>
                </a:solidFill>
                <a:latin typeface="Arial" panose="020B0604020202020204" pitchFamily="34" charset="0"/>
                <a:ea typeface="Calibri" panose="020F0502020204030204" pitchFamily="34" charset="0"/>
              </a:rPr>
              <a:t>    ahol </a:t>
            </a:r>
            <a:r>
              <a:rPr lang="hu-HU" dirty="0">
                <a:solidFill>
                  <a:srgbClr val="0070C0"/>
                </a:solidFill>
                <a:latin typeface="Arial" panose="020B0604020202020204" pitchFamily="34" charset="0"/>
                <a:ea typeface="Calibri" panose="020F0502020204030204" pitchFamily="34" charset="0"/>
              </a:rPr>
              <a:t>lépésről lépésre mutatja be </a:t>
            </a:r>
            <a:endParaRPr lang="hu-HU" dirty="0" smtClean="0">
              <a:solidFill>
                <a:srgbClr val="0070C0"/>
              </a:solidFill>
              <a:latin typeface="Arial" panose="020B0604020202020204" pitchFamily="34" charset="0"/>
              <a:ea typeface="Calibri" panose="020F0502020204030204" pitchFamily="34" charset="0"/>
            </a:endParaRPr>
          </a:p>
          <a:p>
            <a:pPr lvl="0">
              <a:spcAft>
                <a:spcPts val="155"/>
              </a:spcAft>
            </a:pPr>
            <a:r>
              <a:rPr lang="hu-HU" dirty="0" smtClean="0">
                <a:solidFill>
                  <a:srgbClr val="0070C0"/>
                </a:solidFill>
                <a:latin typeface="Arial" panose="020B0604020202020204" pitchFamily="34" charset="0"/>
                <a:ea typeface="Calibri" panose="020F0502020204030204" pitchFamily="34" charset="0"/>
              </a:rPr>
              <a:t>    az </a:t>
            </a:r>
            <a:r>
              <a:rPr lang="hu-HU" dirty="0">
                <a:solidFill>
                  <a:srgbClr val="0070C0"/>
                </a:solidFill>
                <a:latin typeface="Arial" panose="020B0604020202020204" pitchFamily="34" charset="0"/>
                <a:ea typeface="Calibri" panose="020F0502020204030204" pitchFamily="34" charset="0"/>
              </a:rPr>
              <a:t>oksági </a:t>
            </a:r>
            <a:r>
              <a:rPr lang="hu-HU" dirty="0" smtClean="0">
                <a:solidFill>
                  <a:srgbClr val="0070C0"/>
                </a:solidFill>
                <a:latin typeface="Arial" panose="020B0604020202020204" pitchFamily="34" charset="0"/>
                <a:ea typeface="Calibri" panose="020F0502020204030204" pitchFamily="34" charset="0"/>
              </a:rPr>
              <a:t>összefüggéseket.</a:t>
            </a:r>
          </a:p>
          <a:p>
            <a:pPr lvl="0">
              <a:spcAft>
                <a:spcPts val="155"/>
              </a:spcAft>
            </a:pPr>
            <a:r>
              <a:rPr lang="hu-HU" dirty="0" smtClean="0">
                <a:solidFill>
                  <a:srgbClr val="0070C0"/>
                </a:solidFill>
                <a:latin typeface="Arial" panose="020B0604020202020204" pitchFamily="34" charset="0"/>
                <a:ea typeface="Calibri" panose="020F0502020204030204" pitchFamily="34" charset="0"/>
              </a:rPr>
              <a:t>    (</a:t>
            </a:r>
            <a:r>
              <a:rPr lang="hu-HU" dirty="0">
                <a:solidFill>
                  <a:srgbClr val="0070C0"/>
                </a:solidFill>
                <a:latin typeface="Arial" panose="020B0604020202020204" pitchFamily="34" charset="0"/>
                <a:ea typeface="Calibri" panose="020F0502020204030204" pitchFamily="34" charset="0"/>
              </a:rPr>
              <a:t>leíró, értelmező, </a:t>
            </a:r>
            <a:r>
              <a:rPr lang="hu-HU" dirty="0" smtClean="0">
                <a:solidFill>
                  <a:srgbClr val="0070C0"/>
                </a:solidFill>
                <a:latin typeface="Arial" panose="020B0604020202020204" pitchFamily="34" charset="0"/>
                <a:ea typeface="Calibri" panose="020F0502020204030204" pitchFamily="34" charset="0"/>
              </a:rPr>
              <a:t>ok-feltáró)</a:t>
            </a:r>
          </a:p>
          <a:p>
            <a:pPr lvl="0">
              <a:spcAft>
                <a:spcPts val="155"/>
              </a:spcAft>
            </a:pPr>
            <a:endParaRPr lang="hu-HU" dirty="0">
              <a:solidFill>
                <a:srgbClr val="0070C0"/>
              </a:solidFill>
              <a:latin typeface="Times New Roman" panose="02020603050405020304" pitchFamily="18" charset="0"/>
              <a:ea typeface="Calibri" panose="020F0502020204030204" pitchFamily="34" charset="0"/>
            </a:endParaRPr>
          </a:p>
          <a:p>
            <a:pPr marL="342900" lvl="0" indent="-342900">
              <a:spcAft>
                <a:spcPts val="155"/>
              </a:spcAft>
              <a:buFont typeface="Wingdings" panose="05000000000000000000" pitchFamily="2" charset="2"/>
              <a:buChar char="Ø"/>
            </a:pPr>
            <a:r>
              <a:rPr lang="hu-HU" b="1" dirty="0" smtClean="0">
                <a:solidFill>
                  <a:srgbClr val="0070C0"/>
                </a:solidFill>
                <a:latin typeface="Arial" panose="020B0604020202020204" pitchFamily="34" charset="0"/>
                <a:ea typeface="Calibri" panose="020F0502020204030204" pitchFamily="34" charset="0"/>
              </a:rPr>
              <a:t>Előadás, elbeszélés</a:t>
            </a:r>
            <a:r>
              <a:rPr lang="hu-HU" b="1" dirty="0">
                <a:solidFill>
                  <a:srgbClr val="0070C0"/>
                </a:solidFill>
                <a:latin typeface="Arial" panose="020B0604020202020204" pitchFamily="34" charset="0"/>
                <a:ea typeface="Calibri" panose="020F0502020204030204" pitchFamily="34" charset="0"/>
              </a:rPr>
              <a:t>, esetismertetés</a:t>
            </a:r>
            <a:r>
              <a:rPr lang="hu-HU" dirty="0">
                <a:solidFill>
                  <a:srgbClr val="0070C0"/>
                </a:solidFill>
                <a:latin typeface="Arial" panose="020B0604020202020204" pitchFamily="34" charset="0"/>
                <a:ea typeface="Calibri" panose="020F0502020204030204" pitchFamily="34" charset="0"/>
              </a:rPr>
              <a:t>: </a:t>
            </a:r>
            <a:endParaRPr lang="hu-HU" dirty="0" smtClean="0">
              <a:solidFill>
                <a:srgbClr val="0070C0"/>
              </a:solidFill>
              <a:latin typeface="Arial" panose="020B0604020202020204" pitchFamily="34" charset="0"/>
              <a:ea typeface="Calibri" panose="020F0502020204030204" pitchFamily="34" charset="0"/>
            </a:endParaRPr>
          </a:p>
          <a:p>
            <a:pPr lvl="0">
              <a:spcAft>
                <a:spcPts val="155"/>
              </a:spcAft>
            </a:pPr>
            <a:r>
              <a:rPr lang="hu-HU" dirty="0" smtClean="0">
                <a:solidFill>
                  <a:srgbClr val="0070C0"/>
                </a:solidFill>
                <a:latin typeface="Arial" panose="020B0604020202020204" pitchFamily="34" charset="0"/>
                <a:ea typeface="Calibri" panose="020F0502020204030204" pitchFamily="34" charset="0"/>
              </a:rPr>
              <a:t>egy </a:t>
            </a:r>
            <a:r>
              <a:rPr lang="hu-HU" dirty="0">
                <a:solidFill>
                  <a:srgbClr val="0070C0"/>
                </a:solidFill>
                <a:latin typeface="Arial" panose="020B0604020202020204" pitchFamily="34" charset="0"/>
                <a:ea typeface="Calibri" panose="020F0502020204030204" pitchFamily="34" charset="0"/>
              </a:rPr>
              <a:t>esemény vagy eseménysor szemléletes elmondása</a:t>
            </a:r>
            <a:r>
              <a:rPr lang="hu-HU" dirty="0" smtClean="0">
                <a:solidFill>
                  <a:srgbClr val="0070C0"/>
                </a:solidFill>
                <a:latin typeface="Arial" panose="020B0604020202020204" pitchFamily="34" charset="0"/>
                <a:ea typeface="Calibri" panose="020F0502020204030204" pitchFamily="34" charset="0"/>
              </a:rPr>
              <a:t>,</a:t>
            </a:r>
          </a:p>
          <a:p>
            <a:pPr lvl="0">
              <a:spcAft>
                <a:spcPts val="155"/>
              </a:spcAft>
            </a:pPr>
            <a:r>
              <a:rPr lang="hu-HU" dirty="0" smtClean="0">
                <a:solidFill>
                  <a:srgbClr val="0070C0"/>
                </a:solidFill>
                <a:latin typeface="Arial" panose="020B0604020202020204" pitchFamily="34" charset="0"/>
                <a:ea typeface="Calibri" panose="020F0502020204030204" pitchFamily="34" charset="0"/>
              </a:rPr>
              <a:t>amely </a:t>
            </a:r>
            <a:r>
              <a:rPr lang="hu-HU" dirty="0">
                <a:solidFill>
                  <a:srgbClr val="0070C0"/>
                </a:solidFill>
                <a:latin typeface="Arial" panose="020B0604020202020204" pitchFamily="34" charset="0"/>
                <a:ea typeface="Calibri" panose="020F0502020204030204" pitchFamily="34" charset="0"/>
              </a:rPr>
              <a:t>tényanyagra </a:t>
            </a:r>
            <a:r>
              <a:rPr lang="hu-HU" dirty="0" smtClean="0">
                <a:solidFill>
                  <a:srgbClr val="0070C0"/>
                </a:solidFill>
                <a:latin typeface="Arial" panose="020B0604020202020204" pitchFamily="34" charset="0"/>
                <a:ea typeface="Calibri" panose="020F0502020204030204" pitchFamily="34" charset="0"/>
              </a:rPr>
              <a:t>épül. Célja</a:t>
            </a:r>
            <a:r>
              <a:rPr lang="hu-HU" dirty="0">
                <a:solidFill>
                  <a:srgbClr val="0070C0"/>
                </a:solidFill>
                <a:latin typeface="Arial" panose="020B0604020202020204" pitchFamily="34" charset="0"/>
                <a:ea typeface="Calibri" panose="020F0502020204030204" pitchFamily="34" charset="0"/>
              </a:rPr>
              <a:t>, </a:t>
            </a:r>
            <a:r>
              <a:rPr lang="hu-HU" dirty="0" smtClean="0">
                <a:solidFill>
                  <a:srgbClr val="0070C0"/>
                </a:solidFill>
                <a:latin typeface="Arial" panose="020B0604020202020204" pitchFamily="34" charset="0"/>
                <a:ea typeface="Calibri" panose="020F0502020204030204" pitchFamily="34" charset="0"/>
              </a:rPr>
              <a:t>hogy</a:t>
            </a:r>
          </a:p>
          <a:p>
            <a:pPr lvl="0">
              <a:spcAft>
                <a:spcPts val="155"/>
              </a:spcAft>
            </a:pPr>
            <a:r>
              <a:rPr lang="hu-HU" dirty="0" smtClean="0">
                <a:solidFill>
                  <a:srgbClr val="0070C0"/>
                </a:solidFill>
                <a:latin typeface="Arial" panose="020B0604020202020204" pitchFamily="34" charset="0"/>
                <a:ea typeface="Calibri" panose="020F0502020204030204" pitchFamily="34" charset="0"/>
              </a:rPr>
              <a:t>példán keresztül, részletesen </a:t>
            </a:r>
            <a:r>
              <a:rPr lang="hu-HU" dirty="0">
                <a:solidFill>
                  <a:srgbClr val="0070C0"/>
                </a:solidFill>
                <a:latin typeface="Arial" panose="020B0604020202020204" pitchFamily="34" charset="0"/>
                <a:ea typeface="Calibri" panose="020F0502020204030204" pitchFamily="34" charset="0"/>
              </a:rPr>
              <a:t>bemutassa </a:t>
            </a:r>
            <a:endParaRPr lang="hu-HU" dirty="0" smtClean="0">
              <a:solidFill>
                <a:srgbClr val="0070C0"/>
              </a:solidFill>
              <a:latin typeface="Arial" panose="020B0604020202020204" pitchFamily="34" charset="0"/>
              <a:ea typeface="Calibri" panose="020F0502020204030204" pitchFamily="34" charset="0"/>
            </a:endParaRPr>
          </a:p>
          <a:p>
            <a:pPr lvl="0">
              <a:spcAft>
                <a:spcPts val="155"/>
              </a:spcAft>
            </a:pPr>
            <a:r>
              <a:rPr lang="hu-HU" dirty="0" smtClean="0">
                <a:solidFill>
                  <a:srgbClr val="0070C0"/>
                </a:solidFill>
                <a:latin typeface="Arial" panose="020B0604020202020204" pitchFamily="34" charset="0"/>
                <a:ea typeface="Calibri" panose="020F0502020204030204" pitchFamily="34" charset="0"/>
              </a:rPr>
              <a:t>az </a:t>
            </a:r>
            <a:r>
              <a:rPr lang="hu-HU" dirty="0">
                <a:solidFill>
                  <a:srgbClr val="0070C0"/>
                </a:solidFill>
                <a:latin typeface="Arial" panose="020B0604020202020204" pitchFamily="34" charset="0"/>
                <a:ea typeface="Calibri" panose="020F0502020204030204" pitchFamily="34" charset="0"/>
              </a:rPr>
              <a:t>összefüggést. </a:t>
            </a:r>
            <a:endParaRPr lang="hu-HU" dirty="0" smtClean="0">
              <a:solidFill>
                <a:srgbClr val="0070C0"/>
              </a:solidFill>
              <a:latin typeface="Arial" panose="020B0604020202020204" pitchFamily="34" charset="0"/>
              <a:ea typeface="Calibri" panose="020F0502020204030204" pitchFamily="34" charset="0"/>
            </a:endParaRPr>
          </a:p>
          <a:p>
            <a:pPr lvl="0">
              <a:spcAft>
                <a:spcPts val="155"/>
              </a:spcAft>
            </a:pPr>
            <a:endParaRPr lang="hu-HU" dirty="0">
              <a:solidFill>
                <a:srgbClr val="000000"/>
              </a:solidFill>
              <a:latin typeface="Times New Roman" panose="02020603050405020304" pitchFamily="18" charset="0"/>
              <a:ea typeface="Calibri" panose="020F0502020204030204" pitchFamily="34" charset="0"/>
            </a:endParaRPr>
          </a:p>
          <a:p>
            <a:pPr marL="342900" lvl="0" indent="-342900">
              <a:spcAft>
                <a:spcPts val="155"/>
              </a:spcAft>
              <a:buFont typeface="Wingdings" panose="05000000000000000000" pitchFamily="2" charset="2"/>
              <a:buChar char="Ø"/>
            </a:pPr>
            <a:r>
              <a:rPr lang="hu-HU" b="1" dirty="0">
                <a:solidFill>
                  <a:srgbClr val="0070C0"/>
                </a:solidFill>
                <a:latin typeface="Arial" panose="020B0604020202020204" pitchFamily="34" charset="0"/>
                <a:ea typeface="Calibri" panose="020F0502020204030204" pitchFamily="34" charset="0"/>
              </a:rPr>
              <a:t>Beszélgetés, megbeszélés</a:t>
            </a:r>
            <a:r>
              <a:rPr lang="hu-HU" dirty="0">
                <a:solidFill>
                  <a:srgbClr val="0070C0"/>
                </a:solidFill>
                <a:latin typeface="Arial" panose="020B0604020202020204" pitchFamily="34" charset="0"/>
                <a:ea typeface="Calibri" panose="020F0502020204030204" pitchFamily="34" charset="0"/>
              </a:rPr>
              <a:t>: a tanuló és az oktató közös tevékenysége, ahol a tanulók önerejükből jutnak el az új összefüggések felismeréséhez. </a:t>
            </a:r>
            <a:endParaRPr lang="hu-HU" dirty="0" smtClean="0">
              <a:solidFill>
                <a:srgbClr val="0070C0"/>
              </a:solidFill>
              <a:latin typeface="Arial" panose="020B0604020202020204" pitchFamily="34" charset="0"/>
              <a:ea typeface="Calibri" panose="020F0502020204030204" pitchFamily="34" charset="0"/>
            </a:endParaRPr>
          </a:p>
          <a:p>
            <a:pPr marL="342900" lvl="0" indent="-342900">
              <a:spcAft>
                <a:spcPts val="155"/>
              </a:spcAft>
              <a:buFont typeface="Wingdings" panose="05000000000000000000" pitchFamily="2" charset="2"/>
              <a:buChar char="Ø"/>
            </a:pPr>
            <a:endParaRPr lang="hu-HU" dirty="0">
              <a:solidFill>
                <a:srgbClr val="000000"/>
              </a:solidFill>
              <a:effectLst/>
              <a:latin typeface="Arial" panose="020B0604020202020204" pitchFamily="34" charset="0"/>
              <a:ea typeface="Calibri" panose="020F0502020204030204" pitchFamily="34" charset="0"/>
            </a:endParaRPr>
          </a:p>
          <a:p>
            <a:pPr marL="342900" lvl="0" indent="-342900">
              <a:spcAft>
                <a:spcPts val="155"/>
              </a:spcAft>
              <a:buFont typeface="Wingdings" panose="05000000000000000000" pitchFamily="2" charset="2"/>
              <a:buChar char="Ø"/>
            </a:pPr>
            <a:endParaRPr lang="hu-HU" dirty="0" smtClean="0">
              <a:solidFill>
                <a:srgbClr val="000000"/>
              </a:solidFill>
              <a:latin typeface="Arial" panose="020B0604020202020204" pitchFamily="34" charset="0"/>
              <a:ea typeface="Calibri" panose="020F0502020204030204" pitchFamily="34" charset="0"/>
            </a:endParaRPr>
          </a:p>
          <a:p>
            <a:pPr marL="342900" lvl="0" indent="-342900">
              <a:spcAft>
                <a:spcPts val="155"/>
              </a:spcAft>
              <a:buFont typeface="Wingdings" panose="05000000000000000000" pitchFamily="2" charset="2"/>
              <a:buChar char="Ø"/>
            </a:pPr>
            <a:endParaRPr lang="hu-HU" dirty="0">
              <a:solidFill>
                <a:srgbClr val="000000"/>
              </a:solidFill>
              <a:effectLst/>
              <a:latin typeface="Arial" panose="020B0604020202020204" pitchFamily="34" charset="0"/>
              <a:ea typeface="Calibri" panose="020F0502020204030204" pitchFamily="34" charset="0"/>
            </a:endParaRPr>
          </a:p>
          <a:p>
            <a:pPr marL="342900" lvl="0" indent="-342900">
              <a:spcAft>
                <a:spcPts val="155"/>
              </a:spcAft>
              <a:buFont typeface="Wingdings" panose="05000000000000000000" pitchFamily="2" charset="2"/>
              <a:buChar char="Ø"/>
            </a:pPr>
            <a:endParaRPr lang="hu-HU" dirty="0" smtClean="0">
              <a:solidFill>
                <a:srgbClr val="000000"/>
              </a:solidFill>
              <a:latin typeface="Arial" panose="020B0604020202020204" pitchFamily="34" charset="0"/>
              <a:ea typeface="Calibri" panose="020F0502020204030204" pitchFamily="34" charset="0"/>
            </a:endParaRPr>
          </a:p>
          <a:p>
            <a:pPr lvl="0">
              <a:spcAft>
                <a:spcPts val="155"/>
              </a:spcAft>
            </a:pPr>
            <a:endParaRPr lang="hu-HU" dirty="0" smtClean="0">
              <a:solidFill>
                <a:srgbClr val="000000"/>
              </a:solidFill>
              <a:effectLst/>
              <a:latin typeface="Times New Roman" panose="02020603050405020304" pitchFamily="18" charset="0"/>
              <a:ea typeface="Calibri" panose="020F0502020204030204" pitchFamily="34" charset="0"/>
            </a:endParaRPr>
          </a:p>
          <a:p>
            <a:pPr lvl="0">
              <a:spcAft>
                <a:spcPts val="155"/>
              </a:spcAft>
            </a:pPr>
            <a:endParaRPr lang="hu-HU" dirty="0">
              <a:solidFill>
                <a:srgbClr val="000000"/>
              </a:solidFill>
              <a:effectLst/>
              <a:latin typeface="Times New Roman" panose="02020603050405020304" pitchFamily="18" charset="0"/>
              <a:ea typeface="Calibri" panose="020F0502020204030204" pitchFamily="34" charset="0"/>
            </a:endParaRPr>
          </a:p>
        </p:txBody>
      </p:sp>
      <p:pic>
        <p:nvPicPr>
          <p:cNvPr id="4" name="irc_mi" descr="http://szegedma.hu/images/fizika_napja_jan26_2013/fizika_napja17_gs.jpg"/>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166951" y="1111644"/>
            <a:ext cx="1689100" cy="1266825"/>
          </a:xfrm>
          <a:prstGeom prst="rect">
            <a:avLst/>
          </a:prstGeom>
          <a:noFill/>
          <a:ln>
            <a:noFill/>
          </a:ln>
        </p:spPr>
      </p:pic>
      <p:pic>
        <p:nvPicPr>
          <p:cNvPr id="5" name="irc_mi" descr="http://szegedma.hu/images/fizika_napja_jan26_2013/fizika_napja04_gs.jpg"/>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704343" y="2567978"/>
            <a:ext cx="1498097" cy="1116782"/>
          </a:xfrm>
          <a:prstGeom prst="rect">
            <a:avLst/>
          </a:prstGeom>
          <a:noFill/>
          <a:ln>
            <a:noFill/>
          </a:ln>
        </p:spPr>
      </p:pic>
      <p:pic>
        <p:nvPicPr>
          <p:cNvPr id="6" name="Kép 5" descr="https://encrypted-tbn0.gstatic.com/images?q=tbn:ANd9GcRl4-5qTJM_a-VoWGyWHqepOSiek7Lwp-Nlh3t0FONx3syjHckEjw"/>
          <p:cNvPicPr/>
          <p:nvPr/>
        </p:nvPicPr>
        <p:blipFill>
          <a:blip r:embed="rId4">
            <a:extLst>
              <a:ext uri="{28A0092B-C50C-407E-A947-70E740481C1C}">
                <a14:useLocalDpi xmlns:a14="http://schemas.microsoft.com/office/drawing/2010/main" val="0"/>
              </a:ext>
            </a:extLst>
          </a:blip>
          <a:srcRect/>
          <a:stretch>
            <a:fillRect/>
          </a:stretch>
        </p:blipFill>
        <p:spPr bwMode="auto">
          <a:xfrm>
            <a:off x="4917486" y="3173334"/>
            <a:ext cx="1428993" cy="964100"/>
          </a:xfrm>
          <a:prstGeom prst="rect">
            <a:avLst/>
          </a:prstGeom>
          <a:noFill/>
          <a:ln>
            <a:noFill/>
          </a:ln>
        </p:spPr>
      </p:pic>
      <p:pic>
        <p:nvPicPr>
          <p:cNvPr id="12290" name="Picture 2" descr="http://2.bp.blogspot.com/-wZRPqSZnQLo/T2YO4Sn5y6I/AAAAAAAAAt0/XgzQR1uRKMA/s1600/IMG_2323.JP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3186821" y="5239199"/>
            <a:ext cx="1747319" cy="1310489"/>
          </a:xfrm>
          <a:prstGeom prst="rect">
            <a:avLst/>
          </a:prstGeom>
          <a:noFill/>
          <a:extLst>
            <a:ext uri="{909E8E84-426E-40DD-AFC4-6F175D3DCCD1}">
              <a14:hiddenFill xmlns:a14="http://schemas.microsoft.com/office/drawing/2010/main">
                <a:solidFill>
                  <a:srgbClr val="FFFFFF"/>
                </a:solidFill>
              </a14:hiddenFill>
            </a:ext>
          </a:extLst>
        </p:spPr>
      </p:pic>
      <p:pic>
        <p:nvPicPr>
          <p:cNvPr id="9" name="Kép 8" descr="https://encrypted-tbn0.gstatic.com/images?q=tbn:ANd9GcRl4-5qTJM_a-VoWGyWHqepOSiek7Lwp-Nlh3t0FONx3syjHckEjw"/>
          <p:cNvPicPr/>
          <p:nvPr/>
        </p:nvPicPr>
        <p:blipFill>
          <a:blip r:embed="rId4">
            <a:extLst>
              <a:ext uri="{28A0092B-C50C-407E-A947-70E740481C1C}">
                <a14:useLocalDpi xmlns:a14="http://schemas.microsoft.com/office/drawing/2010/main" val="0"/>
              </a:ext>
            </a:extLst>
          </a:blip>
          <a:srcRect/>
          <a:stretch>
            <a:fillRect/>
          </a:stretch>
        </p:blipFill>
        <p:spPr bwMode="auto">
          <a:xfrm>
            <a:off x="970647" y="5236863"/>
            <a:ext cx="1835927" cy="1263525"/>
          </a:xfrm>
          <a:prstGeom prst="rect">
            <a:avLst/>
          </a:prstGeom>
          <a:noFill/>
          <a:ln>
            <a:noFill/>
          </a:ln>
        </p:spPr>
      </p:pic>
    </p:spTree>
    <p:extLst>
      <p:ext uri="{BB962C8B-B14F-4D97-AF65-F5344CB8AC3E}">
        <p14:creationId xmlns:p14="http://schemas.microsoft.com/office/powerpoint/2010/main" val="3953134822"/>
      </p:ext>
    </p:extLst>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p:cNvSpPr>
            <a:spLocks noGrp="1"/>
          </p:cNvSpPr>
          <p:nvPr>
            <p:ph type="title"/>
          </p:nvPr>
        </p:nvSpPr>
        <p:spPr>
          <a:xfrm>
            <a:off x="628650" y="365127"/>
            <a:ext cx="7886700" cy="413472"/>
          </a:xfrm>
        </p:spPr>
        <p:txBody>
          <a:bodyPr>
            <a:noAutofit/>
          </a:bodyPr>
          <a:lstStyle/>
          <a:p>
            <a:pPr algn="ctr"/>
            <a:r>
              <a:rPr lang="hu-HU" sz="2800" b="1" i="1" dirty="0" smtClean="0">
                <a:solidFill>
                  <a:srgbClr val="0070C0"/>
                </a:solidFill>
                <a:latin typeface="Arial" panose="020B0604020202020204" pitchFamily="34" charset="0"/>
                <a:cs typeface="Arial" panose="020B0604020202020204" pitchFamily="34" charset="0"/>
              </a:rPr>
              <a:t>A bemutatás módszerének jellemzői</a:t>
            </a:r>
            <a:endParaRPr lang="hu-HU" sz="2800" b="1" i="1" dirty="0">
              <a:solidFill>
                <a:srgbClr val="0070C0"/>
              </a:solidFill>
              <a:latin typeface="Arial" panose="020B0604020202020204" pitchFamily="34" charset="0"/>
              <a:cs typeface="Arial" panose="020B0604020202020204" pitchFamily="34" charset="0"/>
            </a:endParaRPr>
          </a:p>
        </p:txBody>
      </p:sp>
      <p:sp>
        <p:nvSpPr>
          <p:cNvPr id="3" name="Téglalap 2"/>
          <p:cNvSpPr/>
          <p:nvPr/>
        </p:nvSpPr>
        <p:spPr>
          <a:xfrm>
            <a:off x="280656" y="2675410"/>
            <a:ext cx="5232905" cy="923330"/>
          </a:xfrm>
          <a:prstGeom prst="rect">
            <a:avLst/>
          </a:prstGeom>
        </p:spPr>
        <p:txBody>
          <a:bodyPr wrap="square">
            <a:spAutoFit/>
          </a:bodyPr>
          <a:lstStyle/>
          <a:p>
            <a:pPr marL="285750" indent="-285750">
              <a:buFont typeface="Wingdings" panose="05000000000000000000" pitchFamily="2" charset="2"/>
              <a:buChar char="Ø"/>
            </a:pPr>
            <a:r>
              <a:rPr lang="hu-HU" dirty="0" smtClean="0">
                <a:latin typeface="Calibri" panose="020F0502020204030204" pitchFamily="34" charset="0"/>
                <a:ea typeface="Calibri" panose="020F0502020204030204" pitchFamily="34" charset="0"/>
                <a:cs typeface="Times New Roman" panose="02020603050405020304" pitchFamily="18" charset="0"/>
              </a:rPr>
              <a:t>Az </a:t>
            </a:r>
            <a:r>
              <a:rPr lang="hu-HU" dirty="0">
                <a:latin typeface="Calibri" panose="020F0502020204030204" pitchFamily="34" charset="0"/>
                <a:ea typeface="Calibri" panose="020F0502020204030204" pitchFamily="34" charset="0"/>
                <a:cs typeface="Times New Roman" panose="02020603050405020304" pitchFamily="18" charset="0"/>
              </a:rPr>
              <a:t>oktató az ismeretközlés során </a:t>
            </a:r>
            <a:r>
              <a:rPr lang="hu-HU" i="1" dirty="0">
                <a:latin typeface="Calibri" panose="020F0502020204030204" pitchFamily="34" charset="0"/>
                <a:ea typeface="Calibri" panose="020F0502020204030204" pitchFamily="34" charset="0"/>
                <a:cs typeface="Times New Roman" panose="02020603050405020304" pitchFamily="18" charset="0"/>
              </a:rPr>
              <a:t>szemléltető eszközöket</a:t>
            </a:r>
            <a:r>
              <a:rPr lang="hu-HU" dirty="0">
                <a:latin typeface="Calibri" panose="020F0502020204030204" pitchFamily="34" charset="0"/>
                <a:ea typeface="Calibri" panose="020F0502020204030204" pitchFamily="34" charset="0"/>
                <a:cs typeface="Times New Roman" panose="02020603050405020304" pitchFamily="18" charset="0"/>
              </a:rPr>
              <a:t> (eredeti munkadarab, fénykép, videó, stb.) használ. </a:t>
            </a:r>
            <a:endParaRPr lang="hu-HU" dirty="0"/>
          </a:p>
        </p:txBody>
      </p:sp>
      <p:sp>
        <p:nvSpPr>
          <p:cNvPr id="5" name="Téglalap 4"/>
          <p:cNvSpPr/>
          <p:nvPr/>
        </p:nvSpPr>
        <p:spPr>
          <a:xfrm>
            <a:off x="181069" y="5414831"/>
            <a:ext cx="5346072" cy="1341008"/>
          </a:xfrm>
          <a:prstGeom prst="rect">
            <a:avLst/>
          </a:prstGeom>
        </p:spPr>
        <p:txBody>
          <a:bodyPr wrap="square">
            <a:spAutoFit/>
          </a:bodyPr>
          <a:lstStyle/>
          <a:p>
            <a:pPr marL="342900" lvl="0" indent="-342900" algn="just">
              <a:lnSpc>
                <a:spcPct val="115000"/>
              </a:lnSpc>
              <a:spcAft>
                <a:spcPts val="1000"/>
              </a:spcAft>
              <a:buFont typeface="Wingdings" panose="05000000000000000000" pitchFamily="2" charset="2"/>
              <a:buChar char="Ø"/>
            </a:pPr>
            <a:r>
              <a:rPr lang="hu-HU" dirty="0">
                <a:latin typeface="Times New Roman" panose="02020603050405020304" pitchFamily="18" charset="0"/>
                <a:ea typeface="Times New Roman" panose="02020603050405020304" pitchFamily="18" charset="0"/>
              </a:rPr>
              <a:t>Az oktató demonstrálja az elvégzendő munkamozdulatot. </a:t>
            </a:r>
            <a:r>
              <a:rPr lang="hu-HU" dirty="0" smtClean="0">
                <a:latin typeface="Times New Roman" panose="02020603050405020304" pitchFamily="18" charset="0"/>
                <a:ea typeface="Times New Roman" panose="02020603050405020304" pitchFamily="18" charset="0"/>
              </a:rPr>
              <a:t>Ezzel </a:t>
            </a:r>
            <a:r>
              <a:rPr lang="hu-HU" dirty="0">
                <a:latin typeface="Times New Roman" panose="02020603050405020304" pitchFamily="18" charset="0"/>
                <a:ea typeface="Times New Roman" panose="02020603050405020304" pitchFamily="18" charset="0"/>
              </a:rPr>
              <a:t>a tanuló </a:t>
            </a:r>
            <a:r>
              <a:rPr lang="hu-HU" dirty="0" smtClean="0">
                <a:latin typeface="Times New Roman" panose="02020603050405020304" pitchFamily="18" charset="0"/>
                <a:ea typeface="Times New Roman" panose="02020603050405020304" pitchFamily="18" charset="0"/>
              </a:rPr>
              <a:t>számára </a:t>
            </a:r>
            <a:r>
              <a:rPr lang="hu-HU" dirty="0">
                <a:latin typeface="Times New Roman" panose="02020603050405020304" pitchFamily="18" charset="0"/>
                <a:ea typeface="Times New Roman" panose="02020603050405020304" pitchFamily="18" charset="0"/>
              </a:rPr>
              <a:t>olyan mintát ad, amelyet a diáknak (először) utánoznia kell.</a:t>
            </a:r>
            <a:endParaRPr lang="hu-HU" dirty="0">
              <a:effectLst/>
              <a:latin typeface="Times New Roman" panose="02020603050405020304" pitchFamily="18" charset="0"/>
              <a:ea typeface="Times New Roman" panose="02020603050405020304" pitchFamily="18" charset="0"/>
            </a:endParaRPr>
          </a:p>
        </p:txBody>
      </p:sp>
      <p:pic>
        <p:nvPicPr>
          <p:cNvPr id="6" name="Kép 5" descr="MKIKmódszertan016"/>
          <p:cNvPicPr/>
          <p:nvPr/>
        </p:nvPicPr>
        <p:blipFill>
          <a:blip r:embed="rId2" cstate="print">
            <a:extLst>
              <a:ext uri="{28A0092B-C50C-407E-A947-70E740481C1C}">
                <a14:useLocalDpi xmlns:a14="http://schemas.microsoft.com/office/drawing/2010/main" val="0"/>
              </a:ext>
            </a:extLst>
          </a:blip>
          <a:srcRect t="2760"/>
          <a:stretch>
            <a:fillRect/>
          </a:stretch>
        </p:blipFill>
        <p:spPr bwMode="auto">
          <a:xfrm>
            <a:off x="5688074" y="5816520"/>
            <a:ext cx="1545646" cy="892098"/>
          </a:xfrm>
          <a:prstGeom prst="rect">
            <a:avLst/>
          </a:prstGeom>
          <a:noFill/>
          <a:ln>
            <a:noFill/>
          </a:ln>
        </p:spPr>
      </p:pic>
      <p:sp>
        <p:nvSpPr>
          <p:cNvPr id="7" name="Téglalap 6"/>
          <p:cNvSpPr/>
          <p:nvPr/>
        </p:nvSpPr>
        <p:spPr>
          <a:xfrm>
            <a:off x="307818" y="858839"/>
            <a:ext cx="8274867" cy="923330"/>
          </a:xfrm>
          <a:prstGeom prst="rect">
            <a:avLst/>
          </a:prstGeom>
        </p:spPr>
        <p:txBody>
          <a:bodyPr wrap="square">
            <a:spAutoFit/>
          </a:bodyPr>
          <a:lstStyle/>
          <a:p>
            <a:r>
              <a:rPr lang="hu-HU" dirty="0" smtClean="0">
                <a:latin typeface="Calibri" panose="020F0502020204030204" pitchFamily="34" charset="0"/>
                <a:ea typeface="Calibri" panose="020F0502020204030204" pitchFamily="34" charset="0"/>
                <a:cs typeface="Times New Roman" panose="02020603050405020304" pitchFamily="18" charset="0"/>
              </a:rPr>
              <a:t>A </a:t>
            </a:r>
            <a:r>
              <a:rPr lang="hu-HU" dirty="0">
                <a:latin typeface="Calibri" panose="020F0502020204030204" pitchFamily="34" charset="0"/>
                <a:ea typeface="Calibri" panose="020F0502020204030204" pitchFamily="34" charset="0"/>
                <a:cs typeface="Times New Roman" panose="02020603050405020304" pitchFamily="18" charset="0"/>
              </a:rPr>
              <a:t>bemutatás módszere különösen fontos egy új téma bevezetésekor, hiszen </a:t>
            </a:r>
            <a:r>
              <a:rPr lang="hu-HU" i="1" dirty="0">
                <a:latin typeface="Calibri" panose="020F0502020204030204" pitchFamily="34" charset="0"/>
                <a:ea typeface="Calibri" panose="020F0502020204030204" pitchFamily="34" charset="0"/>
                <a:cs typeface="Times New Roman" panose="02020603050405020304" pitchFamily="18" charset="0"/>
              </a:rPr>
              <a:t>ekkor még hiányoznak a tanulók tapasztalatai</a:t>
            </a:r>
            <a:r>
              <a:rPr lang="hu-HU" dirty="0">
                <a:latin typeface="Calibri" panose="020F0502020204030204" pitchFamily="34" charset="0"/>
                <a:ea typeface="Calibri" panose="020F0502020204030204" pitchFamily="34" charset="0"/>
                <a:cs typeface="Times New Roman" panose="02020603050405020304" pitchFamily="18" charset="0"/>
              </a:rPr>
              <a:t>. </a:t>
            </a:r>
            <a:r>
              <a:rPr lang="hu-HU" i="1" dirty="0">
                <a:latin typeface="Calibri" panose="020F0502020204030204" pitchFamily="34" charset="0"/>
                <a:ea typeface="Calibri" panose="020F0502020204030204" pitchFamily="34" charset="0"/>
                <a:cs typeface="Times New Roman" panose="02020603050405020304" pitchFamily="18" charset="0"/>
              </a:rPr>
              <a:t>Nem tudják, milyen tulajdonságai vannak a tárgynak, a szerszámnak, a gépnek</a:t>
            </a:r>
            <a:r>
              <a:rPr lang="hu-HU" i="1" dirty="0" smtClean="0">
                <a:latin typeface="Calibri" panose="020F0502020204030204" pitchFamily="34" charset="0"/>
                <a:ea typeface="Calibri" panose="020F0502020204030204" pitchFamily="34" charset="0"/>
                <a:cs typeface="Times New Roman" panose="02020603050405020304" pitchFamily="18" charset="0"/>
              </a:rPr>
              <a:t>.</a:t>
            </a:r>
            <a:endParaRPr lang="hu-HU" dirty="0"/>
          </a:p>
        </p:txBody>
      </p:sp>
      <p:sp>
        <p:nvSpPr>
          <p:cNvPr id="8" name="Téglalap 7"/>
          <p:cNvSpPr/>
          <p:nvPr/>
        </p:nvSpPr>
        <p:spPr>
          <a:xfrm>
            <a:off x="235390" y="1802136"/>
            <a:ext cx="4630848" cy="646331"/>
          </a:xfrm>
          <a:prstGeom prst="rect">
            <a:avLst/>
          </a:prstGeom>
        </p:spPr>
        <p:txBody>
          <a:bodyPr wrap="square">
            <a:spAutoFit/>
          </a:bodyPr>
          <a:lstStyle/>
          <a:p>
            <a:pPr marL="107950" algn="just">
              <a:spcBef>
                <a:spcPts val="600"/>
              </a:spcBef>
              <a:spcAft>
                <a:spcPts val="600"/>
              </a:spcAft>
            </a:pPr>
            <a:r>
              <a:rPr lang="hu-HU" dirty="0">
                <a:latin typeface="Times New Roman" panose="02020603050405020304" pitchFamily="18" charset="0"/>
                <a:ea typeface="Times New Roman" panose="02020603050405020304" pitchFamily="18" charset="0"/>
              </a:rPr>
              <a:t>A </a:t>
            </a:r>
            <a:r>
              <a:rPr lang="hu-HU" i="1" dirty="0">
                <a:latin typeface="Times New Roman" panose="02020603050405020304" pitchFamily="18" charset="0"/>
                <a:ea typeface="Times New Roman" panose="02020603050405020304" pitchFamily="18" charset="0"/>
              </a:rPr>
              <a:t>bemutatás </a:t>
            </a:r>
            <a:r>
              <a:rPr lang="hu-HU" dirty="0">
                <a:latin typeface="Times New Roman" panose="02020603050405020304" pitchFamily="18" charset="0"/>
                <a:ea typeface="Times New Roman" panose="02020603050405020304" pitchFamily="18" charset="0"/>
              </a:rPr>
              <a:t>két tanári tevékenységet foglal magában:</a:t>
            </a:r>
          </a:p>
        </p:txBody>
      </p:sp>
      <p:pic>
        <p:nvPicPr>
          <p:cNvPr id="9" name="Kép 8"/>
          <p:cNvPicPr/>
          <p:nvPr/>
        </p:nvPicPr>
        <p:blipFill>
          <a:blip r:embed="rId3" cstate="print">
            <a:extLst>
              <a:ext uri="{28A0092B-C50C-407E-A947-70E740481C1C}">
                <a14:useLocalDpi xmlns:a14="http://schemas.microsoft.com/office/drawing/2010/main" val="0"/>
              </a:ext>
            </a:extLst>
          </a:blip>
          <a:stretch>
            <a:fillRect/>
          </a:stretch>
        </p:blipFill>
        <p:spPr>
          <a:xfrm>
            <a:off x="506277" y="3706337"/>
            <a:ext cx="2553794" cy="1146320"/>
          </a:xfrm>
          <a:prstGeom prst="rect">
            <a:avLst/>
          </a:prstGeom>
        </p:spPr>
      </p:pic>
      <p:pic>
        <p:nvPicPr>
          <p:cNvPr id="10" name="irc_mi" descr="http://opelalkatreszek.cegvalaszto.hu/fotok/JPG/101/12280.jpg"/>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997512" y="1741001"/>
            <a:ext cx="1729212" cy="1291910"/>
          </a:xfrm>
          <a:prstGeom prst="rect">
            <a:avLst/>
          </a:prstGeom>
          <a:noFill/>
          <a:ln>
            <a:noFill/>
          </a:ln>
        </p:spPr>
      </p:pic>
      <p:pic>
        <p:nvPicPr>
          <p:cNvPr id="11" name="irc_mi" descr="http://pics.coldline.hu/pics/165602-20110202-8hLJ5F.jpg"/>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3677089" y="3449369"/>
            <a:ext cx="1754989" cy="1358021"/>
          </a:xfrm>
          <a:prstGeom prst="rect">
            <a:avLst/>
          </a:prstGeom>
          <a:noFill/>
          <a:ln>
            <a:noFill/>
          </a:ln>
        </p:spPr>
      </p:pic>
      <p:pic>
        <p:nvPicPr>
          <p:cNvPr id="12" name="Kép 1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6939097" y="1636628"/>
            <a:ext cx="1770337" cy="1341962"/>
          </a:xfrm>
          <a:prstGeom prst="rect">
            <a:avLst/>
          </a:prstGeom>
          <a:noFill/>
          <a:ln>
            <a:noFill/>
          </a:ln>
        </p:spPr>
      </p:pic>
      <p:pic>
        <p:nvPicPr>
          <p:cNvPr id="13" name="Kép 12" descr="https://encrypted-tbn2.gstatic.com/images?q=tbn:ANd9GcQ4hLms_ezold3Vf4HZy6LnTTJ_jdKBkXSILKoSvNjHXEa1pzil"/>
          <p:cNvPicPr/>
          <p:nvPr/>
        </p:nvPicPr>
        <p:blipFill>
          <a:blip r:embed="rId7">
            <a:extLst>
              <a:ext uri="{28A0092B-C50C-407E-A947-70E740481C1C}">
                <a14:useLocalDpi xmlns:a14="http://schemas.microsoft.com/office/drawing/2010/main" val="0"/>
              </a:ext>
            </a:extLst>
          </a:blip>
          <a:srcRect/>
          <a:stretch>
            <a:fillRect/>
          </a:stretch>
        </p:blipFill>
        <p:spPr bwMode="auto">
          <a:xfrm>
            <a:off x="7444494" y="4976199"/>
            <a:ext cx="1464115" cy="1062462"/>
          </a:xfrm>
          <a:prstGeom prst="rect">
            <a:avLst/>
          </a:prstGeom>
          <a:noFill/>
          <a:ln>
            <a:noFill/>
          </a:ln>
        </p:spPr>
      </p:pic>
      <p:pic>
        <p:nvPicPr>
          <p:cNvPr id="14" name="Kép 13"/>
          <p:cNvPicPr/>
          <p:nvPr/>
        </p:nvPicPr>
        <p:blipFill>
          <a:blip r:embed="rId8" cstate="print"/>
          <a:srcRect l="10414" t="43826" r="51524" b="9795"/>
          <a:stretch>
            <a:fillRect/>
          </a:stretch>
        </p:blipFill>
        <p:spPr bwMode="auto">
          <a:xfrm>
            <a:off x="6121877" y="3277355"/>
            <a:ext cx="1854225" cy="1530037"/>
          </a:xfrm>
          <a:prstGeom prst="rect">
            <a:avLst/>
          </a:prstGeom>
          <a:noFill/>
          <a:ln w="9525">
            <a:noFill/>
            <a:miter lim="800000"/>
            <a:headEnd/>
            <a:tailEnd/>
          </a:ln>
        </p:spPr>
      </p:pic>
    </p:spTree>
    <p:extLst>
      <p:ext uri="{BB962C8B-B14F-4D97-AF65-F5344CB8AC3E}">
        <p14:creationId xmlns:p14="http://schemas.microsoft.com/office/powerpoint/2010/main" val="3885842459"/>
      </p:ext>
    </p:extLst>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p:cNvSpPr>
            <a:spLocks noGrp="1"/>
          </p:cNvSpPr>
          <p:nvPr>
            <p:ph type="title"/>
          </p:nvPr>
        </p:nvSpPr>
        <p:spPr>
          <a:xfrm>
            <a:off x="583383" y="410394"/>
            <a:ext cx="7886700" cy="485900"/>
          </a:xfrm>
        </p:spPr>
        <p:txBody>
          <a:bodyPr/>
          <a:lstStyle/>
          <a:p>
            <a:pPr algn="ctr"/>
            <a:r>
              <a:rPr lang="hu-HU" sz="2800" b="1" i="1" dirty="0">
                <a:solidFill>
                  <a:srgbClr val="0070C0"/>
                </a:solidFill>
                <a:latin typeface="Arial" panose="020B0604020202020204" pitchFamily="34" charset="0"/>
                <a:ea typeface="Calibri" panose="020F0502020204030204" pitchFamily="34" charset="0"/>
              </a:rPr>
              <a:t>A gyakorlás </a:t>
            </a:r>
            <a:r>
              <a:rPr lang="hu-HU" sz="2800" b="1" i="1" dirty="0" smtClean="0">
                <a:solidFill>
                  <a:srgbClr val="0070C0"/>
                </a:solidFill>
                <a:latin typeface="Arial" panose="020B0604020202020204" pitchFamily="34" charset="0"/>
                <a:ea typeface="Calibri" panose="020F0502020204030204" pitchFamily="34" charset="0"/>
              </a:rPr>
              <a:t>módszer jellemzői </a:t>
            </a:r>
            <a:endParaRPr lang="hu-HU" dirty="0"/>
          </a:p>
        </p:txBody>
      </p:sp>
      <p:sp>
        <p:nvSpPr>
          <p:cNvPr id="3" name="Téglalap 2"/>
          <p:cNvSpPr/>
          <p:nvPr/>
        </p:nvSpPr>
        <p:spPr>
          <a:xfrm>
            <a:off x="262552" y="1944854"/>
            <a:ext cx="8365399" cy="4388381"/>
          </a:xfrm>
          <a:prstGeom prst="rect">
            <a:avLst/>
          </a:prstGeom>
        </p:spPr>
        <p:txBody>
          <a:bodyPr wrap="square">
            <a:spAutoFit/>
          </a:bodyPr>
          <a:lstStyle/>
          <a:p>
            <a:pPr marL="285750" indent="-285750">
              <a:spcAft>
                <a:spcPts val="0"/>
              </a:spcAft>
              <a:buFont typeface="Wingdings" panose="05000000000000000000" pitchFamily="2" charset="2"/>
              <a:buChar char="Ø"/>
            </a:pPr>
            <a:r>
              <a:rPr lang="hu-HU" b="1" dirty="0" smtClean="0">
                <a:solidFill>
                  <a:srgbClr val="000000"/>
                </a:solidFill>
                <a:latin typeface="Arial" panose="020B0604020202020204" pitchFamily="34" charset="0"/>
                <a:ea typeface="Calibri" panose="020F0502020204030204" pitchFamily="34" charset="0"/>
              </a:rPr>
              <a:t> </a:t>
            </a:r>
            <a:r>
              <a:rPr lang="hu-HU" b="1" dirty="0" smtClean="0">
                <a:solidFill>
                  <a:srgbClr val="0070C0"/>
                </a:solidFill>
                <a:latin typeface="Arial" panose="020B0604020202020204" pitchFamily="34" charset="0"/>
                <a:ea typeface="Calibri" panose="020F0502020204030204" pitchFamily="34" charset="0"/>
              </a:rPr>
              <a:t>A gyakorlás során az alábbi szempontokat kell figyelembe vennünk: </a:t>
            </a:r>
            <a:endParaRPr lang="hu-HU" b="1" dirty="0" smtClean="0">
              <a:solidFill>
                <a:srgbClr val="0070C0"/>
              </a:solidFill>
              <a:latin typeface="Times New Roman" panose="02020603050405020304" pitchFamily="18" charset="0"/>
              <a:ea typeface="Calibri" panose="020F0502020204030204" pitchFamily="34" charset="0"/>
            </a:endParaRPr>
          </a:p>
          <a:p>
            <a:pPr>
              <a:spcAft>
                <a:spcPts val="0"/>
              </a:spcAft>
            </a:pPr>
            <a:r>
              <a:rPr lang="hu-HU" dirty="0" smtClean="0">
                <a:solidFill>
                  <a:srgbClr val="000000"/>
                </a:solidFill>
                <a:latin typeface="Arial" panose="020B0604020202020204" pitchFamily="34" charset="0"/>
                <a:ea typeface="Calibri" panose="020F0502020204030204" pitchFamily="34" charset="0"/>
              </a:rPr>
              <a:t> </a:t>
            </a:r>
            <a:endParaRPr lang="hu-HU" dirty="0" smtClean="0">
              <a:solidFill>
                <a:srgbClr val="000000"/>
              </a:solidFill>
              <a:latin typeface="Times New Roman" panose="02020603050405020304" pitchFamily="18" charset="0"/>
              <a:ea typeface="Calibri" panose="020F0502020204030204" pitchFamily="34" charset="0"/>
            </a:endParaRPr>
          </a:p>
          <a:p>
            <a:pPr marL="742950" lvl="1" indent="-285750">
              <a:spcAft>
                <a:spcPts val="95"/>
              </a:spcAft>
              <a:buFont typeface="Wingdings" panose="05000000000000000000" pitchFamily="2" charset="2"/>
              <a:buChar char="§"/>
            </a:pPr>
            <a:r>
              <a:rPr lang="hu-HU" dirty="0" smtClean="0">
                <a:solidFill>
                  <a:srgbClr val="0070C0"/>
                </a:solidFill>
                <a:latin typeface="Arial" panose="020B0604020202020204" pitchFamily="34" charset="0"/>
                <a:ea typeface="Calibri" panose="020F0502020204030204" pitchFamily="34" charset="0"/>
              </a:rPr>
              <a:t>A </a:t>
            </a:r>
            <a:r>
              <a:rPr lang="hu-HU" dirty="0">
                <a:solidFill>
                  <a:srgbClr val="0070C0"/>
                </a:solidFill>
                <a:latin typeface="Arial" panose="020B0604020202020204" pitchFamily="34" charset="0"/>
                <a:ea typeface="Calibri" panose="020F0502020204030204" pitchFamily="34" charset="0"/>
              </a:rPr>
              <a:t>gyakorlás </a:t>
            </a:r>
            <a:r>
              <a:rPr lang="hu-HU" dirty="0" smtClean="0">
                <a:solidFill>
                  <a:srgbClr val="0070C0"/>
                </a:solidFill>
                <a:latin typeface="Arial" panose="020B0604020202020204" pitchFamily="34" charset="0"/>
                <a:ea typeface="Calibri" panose="020F0502020204030204" pitchFamily="34" charset="0"/>
              </a:rPr>
              <a:t>mindig tervszerű és rendszeres jellegű</a:t>
            </a:r>
          </a:p>
          <a:p>
            <a:pPr marL="742950" lvl="1" indent="-285750">
              <a:spcAft>
                <a:spcPts val="95"/>
              </a:spcAft>
              <a:buFont typeface="Wingdings" panose="05000000000000000000" pitchFamily="2" charset="2"/>
              <a:buChar char="§"/>
            </a:pPr>
            <a:r>
              <a:rPr lang="hu-HU" dirty="0" smtClean="0">
                <a:solidFill>
                  <a:srgbClr val="0070C0"/>
                </a:solidFill>
                <a:latin typeface="Arial" panose="020B0604020202020204" pitchFamily="34" charset="0"/>
                <a:ea typeface="Calibri" panose="020F0502020204030204" pitchFamily="34" charset="0"/>
              </a:rPr>
              <a:t>Milyenek a tanulók előzetes ismeretei? </a:t>
            </a:r>
            <a:endParaRPr lang="hu-HU" dirty="0" smtClean="0">
              <a:solidFill>
                <a:srgbClr val="0070C0"/>
              </a:solidFill>
              <a:latin typeface="Times New Roman" panose="02020603050405020304" pitchFamily="18" charset="0"/>
              <a:ea typeface="Calibri" panose="020F0502020204030204" pitchFamily="34" charset="0"/>
            </a:endParaRPr>
          </a:p>
          <a:p>
            <a:pPr marL="1657350" lvl="3" indent="-285750">
              <a:spcAft>
                <a:spcPts val="95"/>
              </a:spcAft>
              <a:buFont typeface="Wingdings" panose="05000000000000000000" pitchFamily="2" charset="2"/>
              <a:buChar char="ü"/>
            </a:pPr>
            <a:r>
              <a:rPr lang="hu-HU" dirty="0">
                <a:solidFill>
                  <a:srgbClr val="0070C0"/>
                </a:solidFill>
                <a:latin typeface="Arial" panose="020B0604020202020204" pitchFamily="34" charset="0"/>
                <a:ea typeface="Calibri" panose="020F0502020204030204" pitchFamily="34" charset="0"/>
              </a:rPr>
              <a:t> </a:t>
            </a:r>
            <a:r>
              <a:rPr lang="hu-HU" dirty="0" smtClean="0">
                <a:solidFill>
                  <a:srgbClr val="0070C0"/>
                </a:solidFill>
                <a:latin typeface="Arial" panose="020B0604020202020204" pitchFamily="34" charset="0"/>
                <a:ea typeface="Calibri" panose="020F0502020204030204" pitchFamily="34" charset="0"/>
              </a:rPr>
              <a:t>szükséges ismeretek felmérése, pótlása</a:t>
            </a:r>
            <a:endParaRPr lang="hu-HU" dirty="0">
              <a:solidFill>
                <a:srgbClr val="0070C0"/>
              </a:solidFill>
              <a:latin typeface="Times New Roman" panose="02020603050405020304" pitchFamily="18" charset="0"/>
              <a:ea typeface="Calibri" panose="020F0502020204030204" pitchFamily="34" charset="0"/>
            </a:endParaRPr>
          </a:p>
          <a:p>
            <a:pPr marL="742950" lvl="1" indent="-285750">
              <a:spcAft>
                <a:spcPts val="95"/>
              </a:spcAft>
              <a:buFont typeface="Wingdings" panose="05000000000000000000" pitchFamily="2" charset="2"/>
              <a:buChar char="§"/>
            </a:pPr>
            <a:r>
              <a:rPr lang="hu-HU" dirty="0" smtClean="0">
                <a:solidFill>
                  <a:srgbClr val="0070C0"/>
                </a:solidFill>
                <a:latin typeface="Arial" panose="020B0604020202020204" pitchFamily="34" charset="0"/>
                <a:ea typeface="Calibri" panose="020F0502020204030204" pitchFamily="34" charset="0"/>
              </a:rPr>
              <a:t>Ismertetni kell a gyakorlás célját, az elvárt követelményeket</a:t>
            </a:r>
          </a:p>
          <a:p>
            <a:pPr marL="742950" lvl="1" indent="-285750">
              <a:spcAft>
                <a:spcPts val="95"/>
              </a:spcAft>
              <a:buFont typeface="Wingdings" panose="05000000000000000000" pitchFamily="2" charset="2"/>
              <a:buChar char="§"/>
            </a:pPr>
            <a:r>
              <a:rPr lang="hu-HU" dirty="0" smtClean="0">
                <a:solidFill>
                  <a:srgbClr val="0070C0"/>
                </a:solidFill>
                <a:latin typeface="Arial" panose="020B0604020202020204" pitchFamily="34" charset="0"/>
                <a:ea typeface="Calibri" panose="020F0502020204030204" pitchFamily="34" charset="0"/>
              </a:rPr>
              <a:t>A gyakorlás az egyszerű műveletektől halad a komplex műveletekig</a:t>
            </a:r>
          </a:p>
          <a:p>
            <a:pPr marL="1657350" lvl="3" indent="-285750">
              <a:spcAft>
                <a:spcPts val="95"/>
              </a:spcAft>
              <a:buFont typeface="Wingdings" panose="05000000000000000000" pitchFamily="2" charset="2"/>
              <a:buChar char="ü"/>
            </a:pPr>
            <a:r>
              <a:rPr lang="hu-HU" dirty="0" smtClean="0">
                <a:solidFill>
                  <a:srgbClr val="0070C0"/>
                </a:solidFill>
                <a:latin typeface="Arial" panose="020B0604020202020204" pitchFamily="34" charset="0"/>
                <a:ea typeface="Calibri" panose="020F0502020204030204" pitchFamily="34" charset="0"/>
              </a:rPr>
              <a:t> az oktató figyelemmel kíséri a gyakorlást és javítja a hibát</a:t>
            </a:r>
          </a:p>
          <a:p>
            <a:pPr marL="1657350" lvl="3" indent="-285750">
              <a:spcAft>
                <a:spcPts val="95"/>
              </a:spcAft>
              <a:buFont typeface="Wingdings" panose="05000000000000000000" pitchFamily="2" charset="2"/>
              <a:buChar char="ü"/>
            </a:pPr>
            <a:r>
              <a:rPr lang="hu-HU" dirty="0" smtClean="0">
                <a:solidFill>
                  <a:srgbClr val="0070C0"/>
                </a:solidFill>
                <a:latin typeface="Arial" panose="020B0604020202020204" pitchFamily="34" charset="0"/>
                <a:ea typeface="Calibri" panose="020F0502020204030204" pitchFamily="34" charset="0"/>
              </a:rPr>
              <a:t>a gyakorlás </a:t>
            </a:r>
            <a:r>
              <a:rPr lang="hu-HU" dirty="0">
                <a:solidFill>
                  <a:srgbClr val="0070C0"/>
                </a:solidFill>
                <a:latin typeface="Arial" panose="020B0604020202020204" pitchFamily="34" charset="0"/>
                <a:ea typeface="Calibri" panose="020F0502020204030204" pitchFamily="34" charset="0"/>
              </a:rPr>
              <a:t>folyamatában a pontosság betartása elengedhetetlen követelmény </a:t>
            </a:r>
          </a:p>
          <a:p>
            <a:pPr marL="742950" lvl="1" indent="-285750">
              <a:spcAft>
                <a:spcPts val="95"/>
              </a:spcAft>
              <a:buFont typeface="Wingdings" panose="05000000000000000000" pitchFamily="2" charset="2"/>
              <a:buChar char="§"/>
            </a:pPr>
            <a:r>
              <a:rPr lang="hu-HU" dirty="0" smtClean="0">
                <a:solidFill>
                  <a:srgbClr val="0070C0"/>
                </a:solidFill>
                <a:latin typeface="Arial" panose="020B0604020202020204" pitchFamily="34" charset="0"/>
                <a:ea typeface="Calibri" panose="020F0502020204030204" pitchFamily="34" charset="0"/>
              </a:rPr>
              <a:t>A </a:t>
            </a:r>
            <a:r>
              <a:rPr lang="hu-HU" dirty="0">
                <a:solidFill>
                  <a:srgbClr val="0070C0"/>
                </a:solidFill>
                <a:latin typeface="Arial" panose="020B0604020202020204" pitchFamily="34" charset="0"/>
                <a:ea typeface="Calibri" panose="020F0502020204030204" pitchFamily="34" charset="0"/>
              </a:rPr>
              <a:t>gyakorlás eredményét </a:t>
            </a:r>
            <a:r>
              <a:rPr lang="hu-HU" dirty="0" smtClean="0">
                <a:solidFill>
                  <a:srgbClr val="0070C0"/>
                </a:solidFill>
                <a:latin typeface="Arial" panose="020B0604020202020204" pitchFamily="34" charset="0"/>
                <a:ea typeface="Calibri" panose="020F0502020204030204" pitchFamily="34" charset="0"/>
              </a:rPr>
              <a:t>(részeredményeket is) ellenőrizni kell</a:t>
            </a:r>
            <a:endParaRPr lang="hu-HU" dirty="0">
              <a:solidFill>
                <a:srgbClr val="0070C0"/>
              </a:solidFill>
              <a:latin typeface="Arial" panose="020B0604020202020204" pitchFamily="34" charset="0"/>
              <a:ea typeface="Calibri" panose="020F0502020204030204" pitchFamily="34" charset="0"/>
            </a:endParaRPr>
          </a:p>
          <a:p>
            <a:pPr marL="742950" lvl="1" indent="-285750">
              <a:spcAft>
                <a:spcPts val="95"/>
              </a:spcAft>
              <a:buFont typeface="Wingdings" panose="05000000000000000000" pitchFamily="2" charset="2"/>
              <a:buChar char="§"/>
            </a:pPr>
            <a:r>
              <a:rPr lang="hu-HU" dirty="0" smtClean="0">
                <a:solidFill>
                  <a:srgbClr val="0070C0"/>
                </a:solidFill>
                <a:latin typeface="Arial" panose="020B0604020202020204" pitchFamily="34" charset="0"/>
                <a:ea typeface="Calibri" panose="020F0502020204030204" pitchFamily="34" charset="0"/>
              </a:rPr>
              <a:t>A </a:t>
            </a:r>
            <a:r>
              <a:rPr lang="hu-HU" dirty="0">
                <a:solidFill>
                  <a:srgbClr val="0070C0"/>
                </a:solidFill>
                <a:latin typeface="Arial" panose="020B0604020202020204" pitchFamily="34" charset="0"/>
                <a:ea typeface="Calibri" panose="020F0502020204030204" pitchFamily="34" charset="0"/>
              </a:rPr>
              <a:t>gyakorlás módjait váltogatni kell egy feladaton belül </a:t>
            </a:r>
            <a:r>
              <a:rPr lang="hu-HU" dirty="0" smtClean="0">
                <a:solidFill>
                  <a:srgbClr val="0070C0"/>
                </a:solidFill>
                <a:latin typeface="Arial" panose="020B0604020202020204" pitchFamily="34" charset="0"/>
                <a:ea typeface="Calibri" panose="020F0502020204030204" pitchFamily="34" charset="0"/>
              </a:rPr>
              <a:t>is</a:t>
            </a:r>
            <a:endParaRPr lang="hu-HU" dirty="0">
              <a:solidFill>
                <a:srgbClr val="0070C0"/>
              </a:solidFill>
              <a:latin typeface="Arial" panose="020B0604020202020204" pitchFamily="34" charset="0"/>
              <a:ea typeface="Calibri" panose="020F0502020204030204" pitchFamily="34" charset="0"/>
            </a:endParaRPr>
          </a:p>
          <a:p>
            <a:pPr marL="742950" lvl="1" indent="-285750">
              <a:spcAft>
                <a:spcPts val="95"/>
              </a:spcAft>
              <a:buFont typeface="Wingdings" panose="05000000000000000000" pitchFamily="2" charset="2"/>
              <a:buChar char="§"/>
            </a:pPr>
            <a:r>
              <a:rPr lang="hu-HU" dirty="0" smtClean="0">
                <a:solidFill>
                  <a:srgbClr val="0070C0"/>
                </a:solidFill>
                <a:latin typeface="Arial" panose="020B0604020202020204" pitchFamily="34" charset="0"/>
                <a:ea typeface="Calibri" panose="020F0502020204030204" pitchFamily="34" charset="0"/>
              </a:rPr>
              <a:t>A </a:t>
            </a:r>
            <a:r>
              <a:rPr lang="hu-HU" dirty="0">
                <a:solidFill>
                  <a:srgbClr val="0070C0"/>
                </a:solidFill>
                <a:latin typeface="Arial" panose="020B0604020202020204" pitchFamily="34" charset="0"/>
                <a:ea typeface="Calibri" panose="020F0502020204030204" pitchFamily="34" charset="0"/>
              </a:rPr>
              <a:t>gyakorlás során a tanulói szerepeket célszerű cserélni. </a:t>
            </a:r>
            <a:endParaRPr lang="hu-HU" dirty="0" smtClean="0">
              <a:solidFill>
                <a:srgbClr val="0070C0"/>
              </a:solidFill>
              <a:latin typeface="Arial" panose="020B0604020202020204" pitchFamily="34" charset="0"/>
              <a:ea typeface="Calibri" panose="020F0502020204030204" pitchFamily="34" charset="0"/>
            </a:endParaRPr>
          </a:p>
          <a:p>
            <a:pPr lvl="1">
              <a:spcAft>
                <a:spcPts val="95"/>
              </a:spcAft>
            </a:pPr>
            <a:endParaRPr lang="hu-HU" dirty="0">
              <a:solidFill>
                <a:srgbClr val="0070C0"/>
              </a:solidFill>
              <a:latin typeface="Times New Roman" panose="02020603050405020304" pitchFamily="18" charset="0"/>
              <a:ea typeface="Calibri" panose="020F0502020204030204" pitchFamily="34" charset="0"/>
            </a:endParaRPr>
          </a:p>
          <a:p>
            <a:pPr marL="285750" indent="-285750">
              <a:spcAft>
                <a:spcPts val="0"/>
              </a:spcAft>
              <a:buFont typeface="Wingdings" panose="05000000000000000000" pitchFamily="2" charset="2"/>
              <a:buChar char="Ø"/>
            </a:pPr>
            <a:r>
              <a:rPr lang="hu-HU" dirty="0" smtClean="0">
                <a:solidFill>
                  <a:srgbClr val="0070C0"/>
                </a:solidFill>
                <a:latin typeface="Arial" panose="020B0604020202020204" pitchFamily="34" charset="0"/>
                <a:ea typeface="Calibri" panose="020F0502020204030204" pitchFamily="34" charset="0"/>
              </a:rPr>
              <a:t>A </a:t>
            </a:r>
            <a:r>
              <a:rPr lang="hu-HU" dirty="0">
                <a:solidFill>
                  <a:srgbClr val="0070C0"/>
                </a:solidFill>
                <a:latin typeface="Arial" panose="020B0604020202020204" pitchFamily="34" charset="0"/>
                <a:ea typeface="Calibri" panose="020F0502020204030204" pitchFamily="34" charset="0"/>
              </a:rPr>
              <a:t>gyakorlás akkor lesz eredményes, ha sikerélménnyel is párosul. </a:t>
            </a:r>
            <a:endParaRPr lang="hu-HU" dirty="0">
              <a:solidFill>
                <a:srgbClr val="0070C0"/>
              </a:solidFill>
              <a:effectLst/>
              <a:latin typeface="Times New Roman" panose="02020603050405020304" pitchFamily="18" charset="0"/>
              <a:ea typeface="Calibri" panose="020F0502020204030204" pitchFamily="34" charset="0"/>
            </a:endParaRPr>
          </a:p>
        </p:txBody>
      </p:sp>
      <p:sp>
        <p:nvSpPr>
          <p:cNvPr id="4" name="Téglalap 3"/>
          <p:cNvSpPr/>
          <p:nvPr/>
        </p:nvSpPr>
        <p:spPr>
          <a:xfrm>
            <a:off x="285183" y="1081518"/>
            <a:ext cx="8315607" cy="646331"/>
          </a:xfrm>
          <a:prstGeom prst="rect">
            <a:avLst/>
          </a:prstGeom>
        </p:spPr>
        <p:txBody>
          <a:bodyPr wrap="square">
            <a:spAutoFit/>
          </a:bodyPr>
          <a:lstStyle/>
          <a:p>
            <a:r>
              <a:rPr lang="hu-HU" dirty="0">
                <a:solidFill>
                  <a:srgbClr val="0070C0"/>
                </a:solidFill>
                <a:latin typeface="Arial" panose="020B0604020202020204" pitchFamily="34" charset="0"/>
                <a:ea typeface="Calibri" panose="020F0502020204030204" pitchFamily="34" charset="0"/>
              </a:rPr>
              <a:t>A gyakorlás, amely a </a:t>
            </a:r>
            <a:r>
              <a:rPr lang="hu-HU" b="1" dirty="0">
                <a:solidFill>
                  <a:srgbClr val="0070C0"/>
                </a:solidFill>
                <a:latin typeface="Arial" panose="020B0604020202020204" pitchFamily="34" charset="0"/>
                <a:ea typeface="Calibri" panose="020F0502020204030204" pitchFamily="34" charset="0"/>
              </a:rPr>
              <a:t>jártasságok és készségek </a:t>
            </a:r>
            <a:r>
              <a:rPr lang="hu-HU" dirty="0">
                <a:solidFill>
                  <a:srgbClr val="0070C0"/>
                </a:solidFill>
                <a:latin typeface="Arial" panose="020B0604020202020204" pitchFamily="34" charset="0"/>
                <a:ea typeface="Calibri" panose="020F0502020204030204" pitchFamily="34" charset="0"/>
              </a:rPr>
              <a:t>kialakítását teszi lehetővé, ezért a szakmai gyakorlatokon jelentős szerepe van. </a:t>
            </a:r>
            <a:endParaRPr lang="hu-HU" dirty="0">
              <a:solidFill>
                <a:srgbClr val="0070C0"/>
              </a:solidFill>
            </a:endParaRPr>
          </a:p>
        </p:txBody>
      </p:sp>
    </p:spTree>
    <p:extLst>
      <p:ext uri="{BB962C8B-B14F-4D97-AF65-F5344CB8AC3E}">
        <p14:creationId xmlns:p14="http://schemas.microsoft.com/office/powerpoint/2010/main" val="980220494"/>
      </p:ext>
    </p:extLst>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7" name="Text Box 4"/>
          <p:cNvSpPr txBox="1">
            <a:spLocks noChangeArrowheads="1"/>
          </p:cNvSpPr>
          <p:nvPr/>
        </p:nvSpPr>
        <p:spPr bwMode="auto">
          <a:xfrm>
            <a:off x="298763" y="328534"/>
            <a:ext cx="8283921" cy="4770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2000" b="1">
                <a:solidFill>
                  <a:srgbClr val="0033CC"/>
                </a:solidFill>
                <a:latin typeface="Times New Roman" panose="02020603050405020304" pitchFamily="18" charset="0"/>
              </a:defRPr>
            </a:lvl1pPr>
            <a:lvl2pPr marL="742950" indent="-285750">
              <a:defRPr sz="2000" b="1">
                <a:solidFill>
                  <a:srgbClr val="0033CC"/>
                </a:solidFill>
                <a:latin typeface="Times New Roman" panose="02020603050405020304" pitchFamily="18" charset="0"/>
              </a:defRPr>
            </a:lvl2pPr>
            <a:lvl3pPr marL="1143000" indent="-228600">
              <a:defRPr sz="2000" b="1">
                <a:solidFill>
                  <a:srgbClr val="0033CC"/>
                </a:solidFill>
                <a:latin typeface="Times New Roman" panose="02020603050405020304" pitchFamily="18" charset="0"/>
              </a:defRPr>
            </a:lvl3pPr>
            <a:lvl4pPr marL="1600200" indent="-228600">
              <a:defRPr sz="2000" b="1">
                <a:solidFill>
                  <a:srgbClr val="0033CC"/>
                </a:solidFill>
                <a:latin typeface="Times New Roman" panose="02020603050405020304" pitchFamily="18" charset="0"/>
              </a:defRPr>
            </a:lvl4pPr>
            <a:lvl5pPr marL="2057400" indent="-228600">
              <a:defRPr sz="2000" b="1">
                <a:solidFill>
                  <a:srgbClr val="0033CC"/>
                </a:solidFill>
                <a:latin typeface="Times New Roman" panose="02020603050405020304" pitchFamily="18" charset="0"/>
              </a:defRPr>
            </a:lvl5pPr>
            <a:lvl6pPr marL="2514600" indent="-228600" eaLnBrk="0" fontAlgn="base" hangingPunct="0">
              <a:spcBef>
                <a:spcPct val="0"/>
              </a:spcBef>
              <a:spcAft>
                <a:spcPct val="0"/>
              </a:spcAft>
              <a:defRPr sz="2000" b="1">
                <a:solidFill>
                  <a:srgbClr val="0033CC"/>
                </a:solidFill>
                <a:latin typeface="Times New Roman" panose="02020603050405020304" pitchFamily="18" charset="0"/>
              </a:defRPr>
            </a:lvl6pPr>
            <a:lvl7pPr marL="2971800" indent="-228600" eaLnBrk="0" fontAlgn="base" hangingPunct="0">
              <a:spcBef>
                <a:spcPct val="0"/>
              </a:spcBef>
              <a:spcAft>
                <a:spcPct val="0"/>
              </a:spcAft>
              <a:defRPr sz="2000" b="1">
                <a:solidFill>
                  <a:srgbClr val="0033CC"/>
                </a:solidFill>
                <a:latin typeface="Times New Roman" panose="02020603050405020304" pitchFamily="18" charset="0"/>
              </a:defRPr>
            </a:lvl7pPr>
            <a:lvl8pPr marL="3429000" indent="-228600" eaLnBrk="0" fontAlgn="base" hangingPunct="0">
              <a:spcBef>
                <a:spcPct val="0"/>
              </a:spcBef>
              <a:spcAft>
                <a:spcPct val="0"/>
              </a:spcAft>
              <a:defRPr sz="2000" b="1">
                <a:solidFill>
                  <a:srgbClr val="0033CC"/>
                </a:solidFill>
                <a:latin typeface="Times New Roman" panose="02020603050405020304" pitchFamily="18" charset="0"/>
              </a:defRPr>
            </a:lvl8pPr>
            <a:lvl9pPr marL="3886200" indent="-228600" eaLnBrk="0" fontAlgn="base" hangingPunct="0">
              <a:spcBef>
                <a:spcPct val="0"/>
              </a:spcBef>
              <a:spcAft>
                <a:spcPct val="0"/>
              </a:spcAft>
              <a:defRPr sz="2000" b="1">
                <a:solidFill>
                  <a:srgbClr val="0033CC"/>
                </a:solidFill>
                <a:latin typeface="Times New Roman" panose="02020603050405020304" pitchFamily="18" charset="0"/>
              </a:defRPr>
            </a:lvl9pPr>
          </a:lstStyle>
          <a:p>
            <a:pPr algn="ctr"/>
            <a:r>
              <a:rPr lang="hu-HU" sz="2500" dirty="0">
                <a:latin typeface="Arial" panose="020B0604020202020204" pitchFamily="34" charset="0"/>
                <a:cs typeface="Arial" panose="020B0604020202020204" pitchFamily="34" charset="0"/>
              </a:rPr>
              <a:t>A munkáltató foglalkozások </a:t>
            </a:r>
            <a:r>
              <a:rPr lang="hu-HU" sz="2500" dirty="0" smtClean="0">
                <a:latin typeface="Arial" panose="020B0604020202020204" pitchFamily="34" charset="0"/>
                <a:cs typeface="Arial" panose="020B0604020202020204" pitchFamily="34" charset="0"/>
              </a:rPr>
              <a:t>jelentősége </a:t>
            </a:r>
            <a:r>
              <a:rPr lang="hu-HU" sz="2500" b="0" dirty="0" smtClean="0">
                <a:latin typeface="Arial" panose="020B0604020202020204" pitchFamily="34" charset="0"/>
                <a:cs typeface="Arial" panose="020B0604020202020204" pitchFamily="34" charset="0"/>
              </a:rPr>
              <a:t>(III/2 tétel) </a:t>
            </a:r>
            <a:endParaRPr lang="hu-HU" sz="2500" b="0" dirty="0">
              <a:latin typeface="Arial" panose="020B0604020202020204" pitchFamily="34" charset="0"/>
              <a:cs typeface="Arial" panose="020B0604020202020204" pitchFamily="34" charset="0"/>
            </a:endParaRPr>
          </a:p>
        </p:txBody>
      </p:sp>
      <p:sp>
        <p:nvSpPr>
          <p:cNvPr id="21510" name="Text Box 6"/>
          <p:cNvSpPr txBox="1">
            <a:spLocks noChangeArrowheads="1"/>
          </p:cNvSpPr>
          <p:nvPr/>
        </p:nvSpPr>
        <p:spPr bwMode="auto">
          <a:xfrm>
            <a:off x="530941" y="2339082"/>
            <a:ext cx="8017850" cy="707886"/>
          </a:xfrm>
          <a:prstGeom prst="rect">
            <a:avLst/>
          </a:prstGeom>
          <a:noFill/>
          <a:ln w="28575" algn="ctr">
            <a:solidFill>
              <a:schemeClr val="accent1"/>
            </a:solidFill>
            <a:miter lim="800000"/>
            <a:headEnd/>
            <a:tailEnd/>
          </a:ln>
          <a:extLst>
            <a:ext uri="{909E8E84-426E-40DD-AFC4-6F175D3DCCD1}">
              <a14:hiddenFill xmlns:a14="http://schemas.microsoft.com/office/drawing/2010/main">
                <a:solidFill>
                  <a:srgbClr val="FFFFFF"/>
                </a:solidFill>
              </a14:hiddenFill>
            </a:ext>
          </a:extLst>
        </p:spPr>
        <p:txBody>
          <a:bodyPr wrap="square">
            <a:spAutoFit/>
          </a:bodyPr>
          <a:lstStyle>
            <a:lvl1pPr>
              <a:defRPr sz="2000" b="1">
                <a:solidFill>
                  <a:srgbClr val="0033CC"/>
                </a:solidFill>
                <a:latin typeface="Times New Roman" panose="02020603050405020304" pitchFamily="18" charset="0"/>
              </a:defRPr>
            </a:lvl1pPr>
            <a:lvl2pPr marL="742950" indent="-285750">
              <a:defRPr sz="2000" b="1">
                <a:solidFill>
                  <a:srgbClr val="0033CC"/>
                </a:solidFill>
                <a:latin typeface="Times New Roman" panose="02020603050405020304" pitchFamily="18" charset="0"/>
              </a:defRPr>
            </a:lvl2pPr>
            <a:lvl3pPr marL="1143000" indent="-228600">
              <a:defRPr sz="2000" b="1">
                <a:solidFill>
                  <a:srgbClr val="0033CC"/>
                </a:solidFill>
                <a:latin typeface="Times New Roman" panose="02020603050405020304" pitchFamily="18" charset="0"/>
              </a:defRPr>
            </a:lvl3pPr>
            <a:lvl4pPr marL="1600200" indent="-228600">
              <a:defRPr sz="2000" b="1">
                <a:solidFill>
                  <a:srgbClr val="0033CC"/>
                </a:solidFill>
                <a:latin typeface="Times New Roman" panose="02020603050405020304" pitchFamily="18" charset="0"/>
              </a:defRPr>
            </a:lvl4pPr>
            <a:lvl5pPr marL="2057400" indent="-228600">
              <a:defRPr sz="2000" b="1">
                <a:solidFill>
                  <a:srgbClr val="0033CC"/>
                </a:solidFill>
                <a:latin typeface="Times New Roman" panose="02020603050405020304" pitchFamily="18" charset="0"/>
              </a:defRPr>
            </a:lvl5pPr>
            <a:lvl6pPr marL="2514600" indent="-228600" eaLnBrk="0" fontAlgn="base" hangingPunct="0">
              <a:spcBef>
                <a:spcPct val="0"/>
              </a:spcBef>
              <a:spcAft>
                <a:spcPct val="0"/>
              </a:spcAft>
              <a:defRPr sz="2000" b="1">
                <a:solidFill>
                  <a:srgbClr val="0033CC"/>
                </a:solidFill>
                <a:latin typeface="Times New Roman" panose="02020603050405020304" pitchFamily="18" charset="0"/>
              </a:defRPr>
            </a:lvl6pPr>
            <a:lvl7pPr marL="2971800" indent="-228600" eaLnBrk="0" fontAlgn="base" hangingPunct="0">
              <a:spcBef>
                <a:spcPct val="0"/>
              </a:spcBef>
              <a:spcAft>
                <a:spcPct val="0"/>
              </a:spcAft>
              <a:defRPr sz="2000" b="1">
                <a:solidFill>
                  <a:srgbClr val="0033CC"/>
                </a:solidFill>
                <a:latin typeface="Times New Roman" panose="02020603050405020304" pitchFamily="18" charset="0"/>
              </a:defRPr>
            </a:lvl7pPr>
            <a:lvl8pPr marL="3429000" indent="-228600" eaLnBrk="0" fontAlgn="base" hangingPunct="0">
              <a:spcBef>
                <a:spcPct val="0"/>
              </a:spcBef>
              <a:spcAft>
                <a:spcPct val="0"/>
              </a:spcAft>
              <a:defRPr sz="2000" b="1">
                <a:solidFill>
                  <a:srgbClr val="0033CC"/>
                </a:solidFill>
                <a:latin typeface="Times New Roman" panose="02020603050405020304" pitchFamily="18" charset="0"/>
              </a:defRPr>
            </a:lvl8pPr>
            <a:lvl9pPr marL="3886200" indent="-228600" eaLnBrk="0" fontAlgn="base" hangingPunct="0">
              <a:spcBef>
                <a:spcPct val="0"/>
              </a:spcBef>
              <a:spcAft>
                <a:spcPct val="0"/>
              </a:spcAft>
              <a:defRPr sz="2000" b="1">
                <a:solidFill>
                  <a:srgbClr val="0033CC"/>
                </a:solidFill>
                <a:latin typeface="Times New Roman" panose="02020603050405020304" pitchFamily="18" charset="0"/>
              </a:defRPr>
            </a:lvl9pPr>
          </a:lstStyle>
          <a:p>
            <a:r>
              <a:rPr lang="hu-HU" altLang="hu-HU" b="0" dirty="0"/>
              <a:t>A tanulók alkatrészek, </a:t>
            </a:r>
            <a:r>
              <a:rPr lang="hu-HU" altLang="hu-HU" b="0" dirty="0" smtClean="0"/>
              <a:t>illetve </a:t>
            </a:r>
            <a:r>
              <a:rPr lang="hu-HU" altLang="hu-HU" dirty="0" smtClean="0"/>
              <a:t>produktív termékek sorozatának</a:t>
            </a:r>
            <a:r>
              <a:rPr lang="hu-HU" altLang="hu-HU" b="0" dirty="0" smtClean="0"/>
              <a:t> révén jutnak a szükséges gyakorlati ismerethez </a:t>
            </a:r>
            <a:endParaRPr lang="hu-HU" altLang="hu-HU" b="0" dirty="0"/>
          </a:p>
        </p:txBody>
      </p:sp>
      <p:sp>
        <p:nvSpPr>
          <p:cNvPr id="21514" name="Text Box 10"/>
          <p:cNvSpPr txBox="1">
            <a:spLocks noChangeArrowheads="1"/>
          </p:cNvSpPr>
          <p:nvPr/>
        </p:nvSpPr>
        <p:spPr bwMode="auto">
          <a:xfrm>
            <a:off x="205440" y="3077375"/>
            <a:ext cx="2879725"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lgn="ctr">
                <a:solidFill>
                  <a:srgbClr val="000000"/>
                </a:solidFill>
                <a:miter lim="800000"/>
                <a:headEnd/>
                <a:tailEnd/>
              </a14:hiddenLine>
            </a:ext>
          </a:extLst>
        </p:spPr>
        <p:txBody>
          <a:bodyPr>
            <a:spAutoFit/>
          </a:bodyPr>
          <a:lstStyle>
            <a:lvl1pPr>
              <a:defRPr sz="2000" b="1">
                <a:solidFill>
                  <a:srgbClr val="0033CC"/>
                </a:solidFill>
                <a:latin typeface="Times New Roman" panose="02020603050405020304" pitchFamily="18" charset="0"/>
              </a:defRPr>
            </a:lvl1pPr>
            <a:lvl2pPr marL="742950" indent="-285750">
              <a:defRPr sz="2000" b="1">
                <a:solidFill>
                  <a:srgbClr val="0033CC"/>
                </a:solidFill>
                <a:latin typeface="Times New Roman" panose="02020603050405020304" pitchFamily="18" charset="0"/>
              </a:defRPr>
            </a:lvl2pPr>
            <a:lvl3pPr marL="1143000" indent="-228600">
              <a:defRPr sz="2000" b="1">
                <a:solidFill>
                  <a:srgbClr val="0033CC"/>
                </a:solidFill>
                <a:latin typeface="Times New Roman" panose="02020603050405020304" pitchFamily="18" charset="0"/>
              </a:defRPr>
            </a:lvl3pPr>
            <a:lvl4pPr marL="1600200" indent="-228600">
              <a:defRPr sz="2000" b="1">
                <a:solidFill>
                  <a:srgbClr val="0033CC"/>
                </a:solidFill>
                <a:latin typeface="Times New Roman" panose="02020603050405020304" pitchFamily="18" charset="0"/>
              </a:defRPr>
            </a:lvl4pPr>
            <a:lvl5pPr marL="2057400" indent="-228600">
              <a:defRPr sz="2000" b="1">
                <a:solidFill>
                  <a:srgbClr val="0033CC"/>
                </a:solidFill>
                <a:latin typeface="Times New Roman" panose="02020603050405020304" pitchFamily="18" charset="0"/>
              </a:defRPr>
            </a:lvl5pPr>
            <a:lvl6pPr marL="2514600" indent="-228600" eaLnBrk="0" fontAlgn="base" hangingPunct="0">
              <a:spcBef>
                <a:spcPct val="0"/>
              </a:spcBef>
              <a:spcAft>
                <a:spcPct val="0"/>
              </a:spcAft>
              <a:defRPr sz="2000" b="1">
                <a:solidFill>
                  <a:srgbClr val="0033CC"/>
                </a:solidFill>
                <a:latin typeface="Times New Roman" panose="02020603050405020304" pitchFamily="18" charset="0"/>
              </a:defRPr>
            </a:lvl6pPr>
            <a:lvl7pPr marL="2971800" indent="-228600" eaLnBrk="0" fontAlgn="base" hangingPunct="0">
              <a:spcBef>
                <a:spcPct val="0"/>
              </a:spcBef>
              <a:spcAft>
                <a:spcPct val="0"/>
              </a:spcAft>
              <a:defRPr sz="2000" b="1">
                <a:solidFill>
                  <a:srgbClr val="0033CC"/>
                </a:solidFill>
                <a:latin typeface="Times New Roman" panose="02020603050405020304" pitchFamily="18" charset="0"/>
              </a:defRPr>
            </a:lvl7pPr>
            <a:lvl8pPr marL="3429000" indent="-228600" eaLnBrk="0" fontAlgn="base" hangingPunct="0">
              <a:spcBef>
                <a:spcPct val="0"/>
              </a:spcBef>
              <a:spcAft>
                <a:spcPct val="0"/>
              </a:spcAft>
              <a:defRPr sz="2000" b="1">
                <a:solidFill>
                  <a:srgbClr val="0033CC"/>
                </a:solidFill>
                <a:latin typeface="Times New Roman" panose="02020603050405020304" pitchFamily="18" charset="0"/>
              </a:defRPr>
            </a:lvl8pPr>
            <a:lvl9pPr marL="3886200" indent="-228600" eaLnBrk="0" fontAlgn="base" hangingPunct="0">
              <a:spcBef>
                <a:spcPct val="0"/>
              </a:spcBef>
              <a:spcAft>
                <a:spcPct val="0"/>
              </a:spcAft>
              <a:defRPr sz="2000" b="1">
                <a:solidFill>
                  <a:srgbClr val="0033CC"/>
                </a:solidFill>
                <a:latin typeface="Times New Roman" panose="02020603050405020304" pitchFamily="18" charset="0"/>
              </a:defRPr>
            </a:lvl9pPr>
          </a:lstStyle>
          <a:p>
            <a:r>
              <a:rPr lang="hu-HU" altLang="hu-HU" u="sng" dirty="0"/>
              <a:t>A tárgyi eljárás formái</a:t>
            </a:r>
          </a:p>
        </p:txBody>
      </p:sp>
      <p:sp>
        <p:nvSpPr>
          <p:cNvPr id="21515" name="Text Box 11"/>
          <p:cNvSpPr txBox="1">
            <a:spLocks noChangeArrowheads="1"/>
          </p:cNvSpPr>
          <p:nvPr/>
        </p:nvSpPr>
        <p:spPr bwMode="auto">
          <a:xfrm>
            <a:off x="446978" y="3607049"/>
            <a:ext cx="5531935"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lgn="ctr">
                <a:solidFill>
                  <a:srgbClr val="000000"/>
                </a:solidFill>
                <a:miter lim="800000"/>
                <a:headEnd/>
                <a:tailEnd/>
              </a14:hiddenLine>
            </a:ext>
          </a:extLst>
        </p:spPr>
        <p:txBody>
          <a:bodyPr wrap="square">
            <a:spAutoFit/>
          </a:bodyPr>
          <a:lstStyle>
            <a:lvl1pPr marL="177800" indent="-177800">
              <a:defRPr sz="2000" b="1">
                <a:solidFill>
                  <a:srgbClr val="0033CC"/>
                </a:solidFill>
                <a:latin typeface="Times New Roman" panose="02020603050405020304" pitchFamily="18" charset="0"/>
              </a:defRPr>
            </a:lvl1pPr>
            <a:lvl2pPr marL="742950" indent="-285750">
              <a:defRPr sz="2000" b="1">
                <a:solidFill>
                  <a:srgbClr val="0033CC"/>
                </a:solidFill>
                <a:latin typeface="Times New Roman" panose="02020603050405020304" pitchFamily="18" charset="0"/>
              </a:defRPr>
            </a:lvl2pPr>
            <a:lvl3pPr marL="1143000" indent="-228600">
              <a:defRPr sz="2000" b="1">
                <a:solidFill>
                  <a:srgbClr val="0033CC"/>
                </a:solidFill>
                <a:latin typeface="Times New Roman" panose="02020603050405020304" pitchFamily="18" charset="0"/>
              </a:defRPr>
            </a:lvl3pPr>
            <a:lvl4pPr marL="1600200" indent="-228600">
              <a:defRPr sz="2000" b="1">
                <a:solidFill>
                  <a:srgbClr val="0033CC"/>
                </a:solidFill>
                <a:latin typeface="Times New Roman" panose="02020603050405020304" pitchFamily="18" charset="0"/>
              </a:defRPr>
            </a:lvl4pPr>
            <a:lvl5pPr marL="2057400" indent="-228600">
              <a:defRPr sz="2000" b="1">
                <a:solidFill>
                  <a:srgbClr val="0033CC"/>
                </a:solidFill>
                <a:latin typeface="Times New Roman" panose="02020603050405020304" pitchFamily="18" charset="0"/>
              </a:defRPr>
            </a:lvl5pPr>
            <a:lvl6pPr marL="2514600" indent="-228600" eaLnBrk="0" fontAlgn="base" hangingPunct="0">
              <a:spcBef>
                <a:spcPct val="0"/>
              </a:spcBef>
              <a:spcAft>
                <a:spcPct val="0"/>
              </a:spcAft>
              <a:defRPr sz="2000" b="1">
                <a:solidFill>
                  <a:srgbClr val="0033CC"/>
                </a:solidFill>
                <a:latin typeface="Times New Roman" panose="02020603050405020304" pitchFamily="18" charset="0"/>
              </a:defRPr>
            </a:lvl6pPr>
            <a:lvl7pPr marL="2971800" indent="-228600" eaLnBrk="0" fontAlgn="base" hangingPunct="0">
              <a:spcBef>
                <a:spcPct val="0"/>
              </a:spcBef>
              <a:spcAft>
                <a:spcPct val="0"/>
              </a:spcAft>
              <a:defRPr sz="2000" b="1">
                <a:solidFill>
                  <a:srgbClr val="0033CC"/>
                </a:solidFill>
                <a:latin typeface="Times New Roman" panose="02020603050405020304" pitchFamily="18" charset="0"/>
              </a:defRPr>
            </a:lvl7pPr>
            <a:lvl8pPr marL="3429000" indent="-228600" eaLnBrk="0" fontAlgn="base" hangingPunct="0">
              <a:spcBef>
                <a:spcPct val="0"/>
              </a:spcBef>
              <a:spcAft>
                <a:spcPct val="0"/>
              </a:spcAft>
              <a:defRPr sz="2000" b="1">
                <a:solidFill>
                  <a:srgbClr val="0033CC"/>
                </a:solidFill>
                <a:latin typeface="Times New Roman" panose="02020603050405020304" pitchFamily="18" charset="0"/>
              </a:defRPr>
            </a:lvl8pPr>
            <a:lvl9pPr marL="3886200" indent="-228600" eaLnBrk="0" fontAlgn="base" hangingPunct="0">
              <a:spcBef>
                <a:spcPct val="0"/>
              </a:spcBef>
              <a:spcAft>
                <a:spcPct val="0"/>
              </a:spcAft>
              <a:defRPr sz="2000" b="1">
                <a:solidFill>
                  <a:srgbClr val="0033CC"/>
                </a:solidFill>
                <a:latin typeface="Times New Roman" panose="02020603050405020304" pitchFamily="18" charset="0"/>
              </a:defRPr>
            </a:lvl9pPr>
          </a:lstStyle>
          <a:p>
            <a:pPr>
              <a:buFontTx/>
              <a:buChar char="•"/>
            </a:pPr>
            <a:r>
              <a:rPr lang="hu-HU" altLang="hu-HU" b="0" dirty="0"/>
              <a:t>Egy adott tárgyon több művelet megtanítása, majd más tárgyakon újabb műveletek elsajátítása</a:t>
            </a:r>
          </a:p>
        </p:txBody>
      </p:sp>
      <p:sp>
        <p:nvSpPr>
          <p:cNvPr id="12" name="Text Box 18"/>
          <p:cNvSpPr txBox="1">
            <a:spLocks noChangeArrowheads="1"/>
          </p:cNvSpPr>
          <p:nvPr/>
        </p:nvSpPr>
        <p:spPr bwMode="auto">
          <a:xfrm>
            <a:off x="428707" y="4466620"/>
            <a:ext cx="8002587"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lgn="ctr">
                <a:solidFill>
                  <a:srgbClr val="000000"/>
                </a:solidFill>
                <a:miter lim="800000"/>
                <a:headEnd/>
                <a:tailEnd/>
              </a14:hiddenLine>
            </a:ext>
          </a:extLst>
        </p:spPr>
        <p:txBody>
          <a:bodyPr>
            <a:spAutoFit/>
          </a:bodyPr>
          <a:lstStyle>
            <a:lvl1pPr marL="180975" indent="-180975">
              <a:defRPr sz="2000" b="1">
                <a:solidFill>
                  <a:srgbClr val="0033CC"/>
                </a:solidFill>
                <a:latin typeface="Times New Roman" panose="02020603050405020304" pitchFamily="18" charset="0"/>
              </a:defRPr>
            </a:lvl1pPr>
            <a:lvl2pPr marL="742950" indent="-285750">
              <a:defRPr sz="2000" b="1">
                <a:solidFill>
                  <a:srgbClr val="0033CC"/>
                </a:solidFill>
                <a:latin typeface="Times New Roman" panose="02020603050405020304" pitchFamily="18" charset="0"/>
              </a:defRPr>
            </a:lvl2pPr>
            <a:lvl3pPr marL="1143000" indent="-228600">
              <a:defRPr sz="2000" b="1">
                <a:solidFill>
                  <a:srgbClr val="0033CC"/>
                </a:solidFill>
                <a:latin typeface="Times New Roman" panose="02020603050405020304" pitchFamily="18" charset="0"/>
              </a:defRPr>
            </a:lvl3pPr>
            <a:lvl4pPr marL="1600200" indent="-228600">
              <a:defRPr sz="2000" b="1">
                <a:solidFill>
                  <a:srgbClr val="0033CC"/>
                </a:solidFill>
                <a:latin typeface="Times New Roman" panose="02020603050405020304" pitchFamily="18" charset="0"/>
              </a:defRPr>
            </a:lvl4pPr>
            <a:lvl5pPr marL="2057400" indent="-228600">
              <a:defRPr sz="2000" b="1">
                <a:solidFill>
                  <a:srgbClr val="0033CC"/>
                </a:solidFill>
                <a:latin typeface="Times New Roman" panose="02020603050405020304" pitchFamily="18" charset="0"/>
              </a:defRPr>
            </a:lvl5pPr>
            <a:lvl6pPr marL="2514600" indent="-228600" eaLnBrk="0" fontAlgn="base" hangingPunct="0">
              <a:spcBef>
                <a:spcPct val="0"/>
              </a:spcBef>
              <a:spcAft>
                <a:spcPct val="0"/>
              </a:spcAft>
              <a:defRPr sz="2000" b="1">
                <a:solidFill>
                  <a:srgbClr val="0033CC"/>
                </a:solidFill>
                <a:latin typeface="Times New Roman" panose="02020603050405020304" pitchFamily="18" charset="0"/>
              </a:defRPr>
            </a:lvl6pPr>
            <a:lvl7pPr marL="2971800" indent="-228600" eaLnBrk="0" fontAlgn="base" hangingPunct="0">
              <a:spcBef>
                <a:spcPct val="0"/>
              </a:spcBef>
              <a:spcAft>
                <a:spcPct val="0"/>
              </a:spcAft>
              <a:defRPr sz="2000" b="1">
                <a:solidFill>
                  <a:srgbClr val="0033CC"/>
                </a:solidFill>
                <a:latin typeface="Times New Roman" panose="02020603050405020304" pitchFamily="18" charset="0"/>
              </a:defRPr>
            </a:lvl7pPr>
            <a:lvl8pPr marL="3429000" indent="-228600" eaLnBrk="0" fontAlgn="base" hangingPunct="0">
              <a:spcBef>
                <a:spcPct val="0"/>
              </a:spcBef>
              <a:spcAft>
                <a:spcPct val="0"/>
              </a:spcAft>
              <a:defRPr sz="2000" b="1">
                <a:solidFill>
                  <a:srgbClr val="0033CC"/>
                </a:solidFill>
                <a:latin typeface="Times New Roman" panose="02020603050405020304" pitchFamily="18" charset="0"/>
              </a:defRPr>
            </a:lvl8pPr>
            <a:lvl9pPr marL="3886200" indent="-228600" eaLnBrk="0" fontAlgn="base" hangingPunct="0">
              <a:spcBef>
                <a:spcPct val="0"/>
              </a:spcBef>
              <a:spcAft>
                <a:spcPct val="0"/>
              </a:spcAft>
              <a:defRPr sz="2000" b="1">
                <a:solidFill>
                  <a:srgbClr val="0033CC"/>
                </a:solidFill>
                <a:latin typeface="Times New Roman" panose="02020603050405020304" pitchFamily="18" charset="0"/>
              </a:defRPr>
            </a:lvl9pPr>
          </a:lstStyle>
          <a:p>
            <a:pPr>
              <a:buFontTx/>
              <a:buChar char="•"/>
            </a:pPr>
            <a:r>
              <a:rPr lang="hu-HU" altLang="hu-HU" b="0" u="sng" dirty="0"/>
              <a:t>Többféle munkadarab elkészítése az egyszerűtől a nehezebbig,</a:t>
            </a:r>
            <a:r>
              <a:rPr lang="hu-HU" altLang="hu-HU" b="0" dirty="0"/>
              <a:t> ahol egy-egy fokozat csak egy-két új alapművelet elsajátítását követeli meg. </a:t>
            </a:r>
          </a:p>
        </p:txBody>
      </p:sp>
      <p:pic>
        <p:nvPicPr>
          <p:cNvPr id="13" name="Picture 10" descr="fúrás1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52193" y="5460217"/>
            <a:ext cx="1409341" cy="10880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Picture 11" descr="fúrás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82671" y="5543499"/>
            <a:ext cx="1620837" cy="1211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12" descr="fúrás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814376" y="5581805"/>
            <a:ext cx="1439862" cy="1128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Picture 14" descr="fúrás5"/>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7202573" y="5294671"/>
            <a:ext cx="1210570" cy="12388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 name="Text Box 16"/>
          <p:cNvSpPr txBox="1">
            <a:spLocks noChangeArrowheads="1"/>
          </p:cNvSpPr>
          <p:nvPr/>
        </p:nvSpPr>
        <p:spPr bwMode="auto">
          <a:xfrm>
            <a:off x="3914265" y="5149083"/>
            <a:ext cx="1981200"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lgn="ctr">
                <a:solidFill>
                  <a:srgbClr val="000000"/>
                </a:solidFill>
                <a:miter lim="800000"/>
                <a:headEnd/>
                <a:tailEnd/>
              </a14:hiddenLine>
            </a:ext>
          </a:extLst>
        </p:spPr>
        <p:txBody>
          <a:bodyPr>
            <a:spAutoFit/>
          </a:bodyPr>
          <a:lstStyle>
            <a:lvl1pPr>
              <a:defRPr sz="2000" b="1">
                <a:solidFill>
                  <a:srgbClr val="0033CC"/>
                </a:solidFill>
                <a:latin typeface="Times New Roman" panose="02020603050405020304" pitchFamily="18" charset="0"/>
              </a:defRPr>
            </a:lvl1pPr>
            <a:lvl2pPr marL="742950" indent="-285750">
              <a:defRPr sz="2000" b="1">
                <a:solidFill>
                  <a:srgbClr val="0033CC"/>
                </a:solidFill>
                <a:latin typeface="Times New Roman" panose="02020603050405020304" pitchFamily="18" charset="0"/>
              </a:defRPr>
            </a:lvl2pPr>
            <a:lvl3pPr marL="1143000" indent="-228600">
              <a:defRPr sz="2000" b="1">
                <a:solidFill>
                  <a:srgbClr val="0033CC"/>
                </a:solidFill>
                <a:latin typeface="Times New Roman" panose="02020603050405020304" pitchFamily="18" charset="0"/>
              </a:defRPr>
            </a:lvl3pPr>
            <a:lvl4pPr marL="1600200" indent="-228600">
              <a:defRPr sz="2000" b="1">
                <a:solidFill>
                  <a:srgbClr val="0033CC"/>
                </a:solidFill>
                <a:latin typeface="Times New Roman" panose="02020603050405020304" pitchFamily="18" charset="0"/>
              </a:defRPr>
            </a:lvl4pPr>
            <a:lvl5pPr marL="2057400" indent="-228600">
              <a:defRPr sz="2000" b="1">
                <a:solidFill>
                  <a:srgbClr val="0033CC"/>
                </a:solidFill>
                <a:latin typeface="Times New Roman" panose="02020603050405020304" pitchFamily="18" charset="0"/>
              </a:defRPr>
            </a:lvl5pPr>
            <a:lvl6pPr marL="2514600" indent="-228600" eaLnBrk="0" fontAlgn="base" hangingPunct="0">
              <a:spcBef>
                <a:spcPct val="0"/>
              </a:spcBef>
              <a:spcAft>
                <a:spcPct val="0"/>
              </a:spcAft>
              <a:defRPr sz="2000" b="1">
                <a:solidFill>
                  <a:srgbClr val="0033CC"/>
                </a:solidFill>
                <a:latin typeface="Times New Roman" panose="02020603050405020304" pitchFamily="18" charset="0"/>
              </a:defRPr>
            </a:lvl6pPr>
            <a:lvl7pPr marL="2971800" indent="-228600" eaLnBrk="0" fontAlgn="base" hangingPunct="0">
              <a:spcBef>
                <a:spcPct val="0"/>
              </a:spcBef>
              <a:spcAft>
                <a:spcPct val="0"/>
              </a:spcAft>
              <a:defRPr sz="2000" b="1">
                <a:solidFill>
                  <a:srgbClr val="0033CC"/>
                </a:solidFill>
                <a:latin typeface="Times New Roman" panose="02020603050405020304" pitchFamily="18" charset="0"/>
              </a:defRPr>
            </a:lvl7pPr>
            <a:lvl8pPr marL="3429000" indent="-228600" eaLnBrk="0" fontAlgn="base" hangingPunct="0">
              <a:spcBef>
                <a:spcPct val="0"/>
              </a:spcBef>
              <a:spcAft>
                <a:spcPct val="0"/>
              </a:spcAft>
              <a:defRPr sz="2000" b="1">
                <a:solidFill>
                  <a:srgbClr val="0033CC"/>
                </a:solidFill>
                <a:latin typeface="Times New Roman" panose="02020603050405020304" pitchFamily="18" charset="0"/>
              </a:defRPr>
            </a:lvl8pPr>
            <a:lvl9pPr marL="3886200" indent="-228600" eaLnBrk="0" fontAlgn="base" hangingPunct="0">
              <a:spcBef>
                <a:spcPct val="0"/>
              </a:spcBef>
              <a:spcAft>
                <a:spcPct val="0"/>
              </a:spcAft>
              <a:defRPr sz="2000" b="1">
                <a:solidFill>
                  <a:srgbClr val="0033CC"/>
                </a:solidFill>
                <a:latin typeface="Times New Roman" panose="02020603050405020304" pitchFamily="18" charset="0"/>
              </a:defRPr>
            </a:lvl9pPr>
          </a:lstStyle>
          <a:p>
            <a:r>
              <a:rPr lang="hu-HU" altLang="hu-HU" dirty="0"/>
              <a:t>Feladat: fúrás</a:t>
            </a:r>
          </a:p>
        </p:txBody>
      </p:sp>
      <p:pic>
        <p:nvPicPr>
          <p:cNvPr id="19" name="Kép 18" descr="tárgyi1"/>
          <p:cNvPicPr/>
          <p:nvPr/>
        </p:nvPicPr>
        <p:blipFill>
          <a:blip r:embed="rId6" cstate="print">
            <a:extLst>
              <a:ext uri="{28A0092B-C50C-407E-A947-70E740481C1C}">
                <a14:useLocalDpi xmlns:a14="http://schemas.microsoft.com/office/drawing/2010/main" val="0"/>
              </a:ext>
            </a:extLst>
          </a:blip>
          <a:srcRect b="2220"/>
          <a:stretch>
            <a:fillRect/>
          </a:stretch>
        </p:blipFill>
        <p:spPr bwMode="auto">
          <a:xfrm>
            <a:off x="6563032" y="3318389"/>
            <a:ext cx="1637071" cy="1076631"/>
          </a:xfrm>
          <a:prstGeom prst="rect">
            <a:avLst/>
          </a:prstGeom>
          <a:noFill/>
          <a:ln>
            <a:noFill/>
          </a:ln>
        </p:spPr>
      </p:pic>
      <p:sp>
        <p:nvSpPr>
          <p:cNvPr id="2" name="Téglalap 1"/>
          <p:cNvSpPr/>
          <p:nvPr/>
        </p:nvSpPr>
        <p:spPr>
          <a:xfrm>
            <a:off x="501445" y="917310"/>
            <a:ext cx="8303342" cy="646331"/>
          </a:xfrm>
          <a:prstGeom prst="rect">
            <a:avLst/>
          </a:prstGeom>
        </p:spPr>
        <p:txBody>
          <a:bodyPr wrap="square">
            <a:spAutoFit/>
          </a:bodyPr>
          <a:lstStyle/>
          <a:p>
            <a:pPr marL="285750" indent="-285750">
              <a:buFont typeface="Wingdings" panose="05000000000000000000" pitchFamily="2" charset="2"/>
              <a:buChar char="Ø"/>
            </a:pPr>
            <a:r>
              <a:rPr lang="hu-HU" dirty="0">
                <a:solidFill>
                  <a:srgbClr val="0070C0"/>
                </a:solidFill>
                <a:latin typeface="Arial" panose="020B0604020202020204" pitchFamily="34" charset="0"/>
                <a:ea typeface="Calibri" panose="020F0502020204030204" pitchFamily="34" charset="0"/>
              </a:rPr>
              <a:t>A pedagógiai munka egyik fő célkitűzése, hogy aktivizálja a tanulókat </a:t>
            </a:r>
            <a:r>
              <a:rPr lang="hu-HU" dirty="0" smtClean="0">
                <a:solidFill>
                  <a:srgbClr val="0070C0"/>
                </a:solidFill>
                <a:latin typeface="Arial" panose="020B0604020202020204" pitchFamily="34" charset="0"/>
                <a:ea typeface="Calibri" panose="020F0502020204030204" pitchFamily="34" charset="0"/>
              </a:rPr>
              <a:t>a </a:t>
            </a:r>
            <a:r>
              <a:rPr lang="hu-HU" dirty="0">
                <a:solidFill>
                  <a:srgbClr val="0070C0"/>
                </a:solidFill>
                <a:latin typeface="Arial" panose="020B0604020202020204" pitchFamily="34" charset="0"/>
                <a:ea typeface="Calibri" panose="020F0502020204030204" pitchFamily="34" charset="0"/>
              </a:rPr>
              <a:t>tanulási </a:t>
            </a:r>
            <a:r>
              <a:rPr lang="hu-HU" dirty="0" smtClean="0">
                <a:solidFill>
                  <a:srgbClr val="0070C0"/>
                </a:solidFill>
                <a:latin typeface="Arial" panose="020B0604020202020204" pitchFamily="34" charset="0"/>
                <a:ea typeface="Calibri" panose="020F0502020204030204" pitchFamily="34" charset="0"/>
              </a:rPr>
              <a:t>folyamatban.</a:t>
            </a:r>
            <a:endParaRPr lang="hu-HU" dirty="0">
              <a:solidFill>
                <a:srgbClr val="0070C0"/>
              </a:solidFill>
            </a:endParaRPr>
          </a:p>
        </p:txBody>
      </p:sp>
      <p:sp>
        <p:nvSpPr>
          <p:cNvPr id="3" name="Téglalap 2"/>
          <p:cNvSpPr/>
          <p:nvPr/>
        </p:nvSpPr>
        <p:spPr>
          <a:xfrm>
            <a:off x="501445" y="1586751"/>
            <a:ext cx="8052619" cy="646331"/>
          </a:xfrm>
          <a:prstGeom prst="rect">
            <a:avLst/>
          </a:prstGeom>
        </p:spPr>
        <p:txBody>
          <a:bodyPr wrap="square">
            <a:spAutoFit/>
          </a:bodyPr>
          <a:lstStyle/>
          <a:p>
            <a:pPr marL="285750" indent="-285750">
              <a:buFont typeface="Wingdings" panose="05000000000000000000" pitchFamily="2" charset="2"/>
              <a:buChar char="Ø"/>
            </a:pPr>
            <a:r>
              <a:rPr lang="hu-HU" dirty="0">
                <a:solidFill>
                  <a:srgbClr val="0070C0"/>
                </a:solidFill>
                <a:latin typeface="Arial" panose="020B0604020202020204" pitchFamily="34" charset="0"/>
                <a:ea typeface="Calibri" panose="020F0502020204030204" pitchFamily="34" charset="0"/>
              </a:rPr>
              <a:t>A munkáltató foglalkozások jellemzője, hogy szimulálja a termelő </a:t>
            </a:r>
            <a:r>
              <a:rPr lang="hu-HU" dirty="0" smtClean="0">
                <a:solidFill>
                  <a:srgbClr val="0070C0"/>
                </a:solidFill>
                <a:latin typeface="Arial" panose="020B0604020202020204" pitchFamily="34" charset="0"/>
                <a:ea typeface="Calibri" panose="020F0502020204030204" pitchFamily="34" charset="0"/>
              </a:rPr>
              <a:t>tevékenységet. Erre egy lehetőség a tárgyi eljárás módszer alkalmazása:</a:t>
            </a:r>
            <a:endParaRPr lang="hu-HU" dirty="0">
              <a:solidFill>
                <a:srgbClr val="0070C0"/>
              </a:solidFill>
            </a:endParaRPr>
          </a:p>
        </p:txBody>
      </p:sp>
    </p:spTree>
    <p:extLst>
      <p:ext uri="{BB962C8B-B14F-4D97-AF65-F5344CB8AC3E}">
        <p14:creationId xmlns:p14="http://schemas.microsoft.com/office/powerpoint/2010/main" val="495733497"/>
      </p:ext>
    </p:extLst>
  </p:cSld>
  <p:clrMapOvr>
    <a:masterClrMapping/>
  </p:clrMapOvr>
  <p:transition spd="slow">
    <p:pull dir="r"/>
  </p:transition>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p:cNvSpPr>
            <a:spLocks noGrp="1"/>
          </p:cNvSpPr>
          <p:nvPr>
            <p:ph type="title"/>
          </p:nvPr>
        </p:nvSpPr>
        <p:spPr>
          <a:xfrm>
            <a:off x="628650" y="365126"/>
            <a:ext cx="7886700" cy="637764"/>
          </a:xfrm>
        </p:spPr>
        <p:txBody>
          <a:bodyPr>
            <a:noAutofit/>
          </a:bodyPr>
          <a:lstStyle/>
          <a:p>
            <a:pPr algn="ctr"/>
            <a:r>
              <a:rPr lang="hu-HU" sz="2500" b="1" dirty="0">
                <a:solidFill>
                  <a:srgbClr val="0070C0"/>
                </a:solidFill>
                <a:latin typeface="Arial" panose="020B0604020202020204" pitchFamily="34" charset="0"/>
                <a:cs typeface="Arial" panose="020B0604020202020204" pitchFamily="34" charset="0"/>
              </a:rPr>
              <a:t>Célorientált munkavégzés jelentősége </a:t>
            </a:r>
            <a:r>
              <a:rPr lang="hu-HU" sz="2500" b="1" dirty="0" smtClean="0">
                <a:solidFill>
                  <a:srgbClr val="0070C0"/>
                </a:solidFill>
                <a:latin typeface="Arial" panose="020B0604020202020204" pitchFamily="34" charset="0"/>
                <a:cs typeface="Arial" panose="020B0604020202020204" pitchFamily="34" charset="0"/>
              </a:rPr>
              <a:t> a képzésben </a:t>
            </a:r>
            <a:r>
              <a:rPr lang="hu-HU" sz="2500" dirty="0" smtClean="0">
                <a:solidFill>
                  <a:srgbClr val="0070C0"/>
                </a:solidFill>
                <a:latin typeface="Arial" panose="020B0604020202020204" pitchFamily="34" charset="0"/>
                <a:cs typeface="Arial" panose="020B0604020202020204" pitchFamily="34" charset="0"/>
              </a:rPr>
              <a:t>(III/3. tétel)</a:t>
            </a:r>
            <a:endParaRPr lang="hu-HU" sz="2500" dirty="0">
              <a:solidFill>
                <a:srgbClr val="0070C0"/>
              </a:solidFill>
              <a:latin typeface="Arial" panose="020B0604020202020204" pitchFamily="34" charset="0"/>
              <a:cs typeface="Arial" panose="020B0604020202020204" pitchFamily="34" charset="0"/>
            </a:endParaRPr>
          </a:p>
        </p:txBody>
      </p:sp>
      <p:sp>
        <p:nvSpPr>
          <p:cNvPr id="4" name="Text Box 6"/>
          <p:cNvSpPr txBox="1">
            <a:spLocks noChangeArrowheads="1"/>
          </p:cNvSpPr>
          <p:nvPr/>
        </p:nvSpPr>
        <p:spPr bwMode="auto">
          <a:xfrm>
            <a:off x="470104" y="2136619"/>
            <a:ext cx="7921625" cy="701675"/>
          </a:xfrm>
          <a:prstGeom prst="rect">
            <a:avLst/>
          </a:prstGeom>
          <a:noFill/>
          <a:ln w="28575" algn="ctr">
            <a:solidFill>
              <a:srgbClr val="0070C0"/>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a:defRPr sz="2000" b="1">
                <a:solidFill>
                  <a:srgbClr val="0033CC"/>
                </a:solidFill>
                <a:latin typeface="Times New Roman" panose="02020603050405020304" pitchFamily="18" charset="0"/>
              </a:defRPr>
            </a:lvl1pPr>
            <a:lvl2pPr marL="742950" indent="-285750">
              <a:defRPr sz="2000" b="1">
                <a:solidFill>
                  <a:srgbClr val="0033CC"/>
                </a:solidFill>
                <a:latin typeface="Times New Roman" panose="02020603050405020304" pitchFamily="18" charset="0"/>
              </a:defRPr>
            </a:lvl2pPr>
            <a:lvl3pPr marL="1143000" indent="-228600">
              <a:defRPr sz="2000" b="1">
                <a:solidFill>
                  <a:srgbClr val="0033CC"/>
                </a:solidFill>
                <a:latin typeface="Times New Roman" panose="02020603050405020304" pitchFamily="18" charset="0"/>
              </a:defRPr>
            </a:lvl3pPr>
            <a:lvl4pPr marL="1600200" indent="-228600">
              <a:defRPr sz="2000" b="1">
                <a:solidFill>
                  <a:srgbClr val="0033CC"/>
                </a:solidFill>
                <a:latin typeface="Times New Roman" panose="02020603050405020304" pitchFamily="18" charset="0"/>
              </a:defRPr>
            </a:lvl4pPr>
            <a:lvl5pPr marL="2057400" indent="-228600">
              <a:defRPr sz="2000" b="1">
                <a:solidFill>
                  <a:srgbClr val="0033CC"/>
                </a:solidFill>
                <a:latin typeface="Times New Roman" panose="02020603050405020304" pitchFamily="18" charset="0"/>
              </a:defRPr>
            </a:lvl5pPr>
            <a:lvl6pPr marL="2514600" indent="-228600" eaLnBrk="0" fontAlgn="base" hangingPunct="0">
              <a:spcBef>
                <a:spcPct val="0"/>
              </a:spcBef>
              <a:spcAft>
                <a:spcPct val="0"/>
              </a:spcAft>
              <a:defRPr sz="2000" b="1">
                <a:solidFill>
                  <a:srgbClr val="0033CC"/>
                </a:solidFill>
                <a:latin typeface="Times New Roman" panose="02020603050405020304" pitchFamily="18" charset="0"/>
              </a:defRPr>
            </a:lvl6pPr>
            <a:lvl7pPr marL="2971800" indent="-228600" eaLnBrk="0" fontAlgn="base" hangingPunct="0">
              <a:spcBef>
                <a:spcPct val="0"/>
              </a:spcBef>
              <a:spcAft>
                <a:spcPct val="0"/>
              </a:spcAft>
              <a:defRPr sz="2000" b="1">
                <a:solidFill>
                  <a:srgbClr val="0033CC"/>
                </a:solidFill>
                <a:latin typeface="Times New Roman" panose="02020603050405020304" pitchFamily="18" charset="0"/>
              </a:defRPr>
            </a:lvl7pPr>
            <a:lvl8pPr marL="3429000" indent="-228600" eaLnBrk="0" fontAlgn="base" hangingPunct="0">
              <a:spcBef>
                <a:spcPct val="0"/>
              </a:spcBef>
              <a:spcAft>
                <a:spcPct val="0"/>
              </a:spcAft>
              <a:defRPr sz="2000" b="1">
                <a:solidFill>
                  <a:srgbClr val="0033CC"/>
                </a:solidFill>
                <a:latin typeface="Times New Roman" panose="02020603050405020304" pitchFamily="18" charset="0"/>
              </a:defRPr>
            </a:lvl8pPr>
            <a:lvl9pPr marL="3886200" indent="-228600" eaLnBrk="0" fontAlgn="base" hangingPunct="0">
              <a:spcBef>
                <a:spcPct val="0"/>
              </a:spcBef>
              <a:spcAft>
                <a:spcPct val="0"/>
              </a:spcAft>
              <a:defRPr sz="2000" b="1">
                <a:solidFill>
                  <a:srgbClr val="0033CC"/>
                </a:solidFill>
                <a:latin typeface="Times New Roman" panose="02020603050405020304" pitchFamily="18" charset="0"/>
              </a:defRPr>
            </a:lvl9pPr>
          </a:lstStyle>
          <a:p>
            <a:r>
              <a:rPr lang="hu-HU" altLang="hu-HU" b="0" dirty="0"/>
              <a:t>A tanulók </a:t>
            </a:r>
            <a:r>
              <a:rPr lang="hu-HU" altLang="hu-HU" dirty="0"/>
              <a:t>egy-egy alapműveletet gyakorolnak </a:t>
            </a:r>
            <a:r>
              <a:rPr lang="hu-HU" altLang="hu-HU" b="0" dirty="0"/>
              <a:t>a kívánt jártasságok és készségek kialakulásáig. </a:t>
            </a:r>
            <a:r>
              <a:rPr lang="hu-HU" altLang="hu-HU" b="0" dirty="0" smtClean="0"/>
              <a:t>Erre jó módszer a </a:t>
            </a:r>
            <a:r>
              <a:rPr lang="hu-HU" altLang="hu-HU" dirty="0" smtClean="0"/>
              <a:t>műveleti eljárás alkalmazása</a:t>
            </a:r>
            <a:r>
              <a:rPr lang="hu-HU" altLang="hu-HU" b="0" dirty="0" smtClean="0"/>
              <a:t>:</a:t>
            </a:r>
            <a:endParaRPr lang="hu-HU" altLang="hu-HU" b="0" dirty="0"/>
          </a:p>
        </p:txBody>
      </p:sp>
      <p:sp>
        <p:nvSpPr>
          <p:cNvPr id="5" name="Text Box 8"/>
          <p:cNvSpPr txBox="1">
            <a:spLocks noChangeArrowheads="1"/>
          </p:cNvSpPr>
          <p:nvPr/>
        </p:nvSpPr>
        <p:spPr bwMode="auto">
          <a:xfrm>
            <a:off x="128484" y="3032740"/>
            <a:ext cx="3421062"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lgn="ctr">
                <a:solidFill>
                  <a:srgbClr val="000000"/>
                </a:solidFill>
                <a:miter lim="800000"/>
                <a:headEnd/>
                <a:tailEnd/>
              </a14:hiddenLine>
            </a:ext>
          </a:extLst>
        </p:spPr>
        <p:txBody>
          <a:bodyPr>
            <a:spAutoFit/>
          </a:bodyPr>
          <a:lstStyle>
            <a:lvl1pPr>
              <a:defRPr sz="2000" b="1">
                <a:solidFill>
                  <a:srgbClr val="0033CC"/>
                </a:solidFill>
                <a:latin typeface="Times New Roman" panose="02020603050405020304" pitchFamily="18" charset="0"/>
              </a:defRPr>
            </a:lvl1pPr>
            <a:lvl2pPr marL="742950" indent="-285750">
              <a:defRPr sz="2000" b="1">
                <a:solidFill>
                  <a:srgbClr val="0033CC"/>
                </a:solidFill>
                <a:latin typeface="Times New Roman" panose="02020603050405020304" pitchFamily="18" charset="0"/>
              </a:defRPr>
            </a:lvl2pPr>
            <a:lvl3pPr marL="1143000" indent="-228600">
              <a:defRPr sz="2000" b="1">
                <a:solidFill>
                  <a:srgbClr val="0033CC"/>
                </a:solidFill>
                <a:latin typeface="Times New Roman" panose="02020603050405020304" pitchFamily="18" charset="0"/>
              </a:defRPr>
            </a:lvl3pPr>
            <a:lvl4pPr marL="1600200" indent="-228600">
              <a:defRPr sz="2000" b="1">
                <a:solidFill>
                  <a:srgbClr val="0033CC"/>
                </a:solidFill>
                <a:latin typeface="Times New Roman" panose="02020603050405020304" pitchFamily="18" charset="0"/>
              </a:defRPr>
            </a:lvl4pPr>
            <a:lvl5pPr marL="2057400" indent="-228600">
              <a:defRPr sz="2000" b="1">
                <a:solidFill>
                  <a:srgbClr val="0033CC"/>
                </a:solidFill>
                <a:latin typeface="Times New Roman" panose="02020603050405020304" pitchFamily="18" charset="0"/>
              </a:defRPr>
            </a:lvl5pPr>
            <a:lvl6pPr marL="2514600" indent="-228600" eaLnBrk="0" fontAlgn="base" hangingPunct="0">
              <a:spcBef>
                <a:spcPct val="0"/>
              </a:spcBef>
              <a:spcAft>
                <a:spcPct val="0"/>
              </a:spcAft>
              <a:defRPr sz="2000" b="1">
                <a:solidFill>
                  <a:srgbClr val="0033CC"/>
                </a:solidFill>
                <a:latin typeface="Times New Roman" panose="02020603050405020304" pitchFamily="18" charset="0"/>
              </a:defRPr>
            </a:lvl6pPr>
            <a:lvl7pPr marL="2971800" indent="-228600" eaLnBrk="0" fontAlgn="base" hangingPunct="0">
              <a:spcBef>
                <a:spcPct val="0"/>
              </a:spcBef>
              <a:spcAft>
                <a:spcPct val="0"/>
              </a:spcAft>
              <a:defRPr sz="2000" b="1">
                <a:solidFill>
                  <a:srgbClr val="0033CC"/>
                </a:solidFill>
                <a:latin typeface="Times New Roman" panose="02020603050405020304" pitchFamily="18" charset="0"/>
              </a:defRPr>
            </a:lvl7pPr>
            <a:lvl8pPr marL="3429000" indent="-228600" eaLnBrk="0" fontAlgn="base" hangingPunct="0">
              <a:spcBef>
                <a:spcPct val="0"/>
              </a:spcBef>
              <a:spcAft>
                <a:spcPct val="0"/>
              </a:spcAft>
              <a:defRPr sz="2000" b="1">
                <a:solidFill>
                  <a:srgbClr val="0033CC"/>
                </a:solidFill>
                <a:latin typeface="Times New Roman" panose="02020603050405020304" pitchFamily="18" charset="0"/>
              </a:defRPr>
            </a:lvl8pPr>
            <a:lvl9pPr marL="3886200" indent="-228600" eaLnBrk="0" fontAlgn="base" hangingPunct="0">
              <a:spcBef>
                <a:spcPct val="0"/>
              </a:spcBef>
              <a:spcAft>
                <a:spcPct val="0"/>
              </a:spcAft>
              <a:defRPr sz="2000" b="1">
                <a:solidFill>
                  <a:srgbClr val="0033CC"/>
                </a:solidFill>
                <a:latin typeface="Times New Roman" panose="02020603050405020304" pitchFamily="18" charset="0"/>
              </a:defRPr>
            </a:lvl9pPr>
          </a:lstStyle>
          <a:p>
            <a:r>
              <a:rPr lang="hu-HU" altLang="hu-HU" u="sng" dirty="0"/>
              <a:t>A műveleti eljárás formái:</a:t>
            </a:r>
          </a:p>
        </p:txBody>
      </p:sp>
      <p:sp>
        <p:nvSpPr>
          <p:cNvPr id="6" name="Text Box 22"/>
          <p:cNvSpPr txBox="1">
            <a:spLocks noChangeArrowheads="1"/>
          </p:cNvSpPr>
          <p:nvPr/>
        </p:nvSpPr>
        <p:spPr bwMode="auto">
          <a:xfrm>
            <a:off x="4854729" y="2903999"/>
            <a:ext cx="4141787" cy="701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lgn="ctr">
                <a:solidFill>
                  <a:srgbClr val="000000"/>
                </a:solidFill>
                <a:miter lim="800000"/>
                <a:headEnd/>
                <a:tailEnd/>
              </a14:hiddenLine>
            </a:ext>
          </a:extLst>
        </p:spPr>
        <p:txBody>
          <a:bodyPr>
            <a:spAutoFit/>
          </a:bodyPr>
          <a:lstStyle>
            <a:lvl1pPr>
              <a:defRPr sz="2000" b="1">
                <a:solidFill>
                  <a:srgbClr val="0033CC"/>
                </a:solidFill>
                <a:latin typeface="Times New Roman" panose="02020603050405020304" pitchFamily="18" charset="0"/>
              </a:defRPr>
            </a:lvl1pPr>
            <a:lvl2pPr marL="742950" indent="-285750">
              <a:defRPr sz="2000" b="1">
                <a:solidFill>
                  <a:srgbClr val="0033CC"/>
                </a:solidFill>
                <a:latin typeface="Times New Roman" panose="02020603050405020304" pitchFamily="18" charset="0"/>
              </a:defRPr>
            </a:lvl2pPr>
            <a:lvl3pPr marL="1143000" indent="-228600">
              <a:defRPr sz="2000" b="1">
                <a:solidFill>
                  <a:srgbClr val="0033CC"/>
                </a:solidFill>
                <a:latin typeface="Times New Roman" panose="02020603050405020304" pitchFamily="18" charset="0"/>
              </a:defRPr>
            </a:lvl3pPr>
            <a:lvl4pPr marL="1600200" indent="-228600">
              <a:defRPr sz="2000" b="1">
                <a:solidFill>
                  <a:srgbClr val="0033CC"/>
                </a:solidFill>
                <a:latin typeface="Times New Roman" panose="02020603050405020304" pitchFamily="18" charset="0"/>
              </a:defRPr>
            </a:lvl4pPr>
            <a:lvl5pPr marL="2057400" indent="-228600">
              <a:defRPr sz="2000" b="1">
                <a:solidFill>
                  <a:srgbClr val="0033CC"/>
                </a:solidFill>
                <a:latin typeface="Times New Roman" panose="02020603050405020304" pitchFamily="18" charset="0"/>
              </a:defRPr>
            </a:lvl5pPr>
            <a:lvl6pPr marL="2514600" indent="-228600" eaLnBrk="0" fontAlgn="base" hangingPunct="0">
              <a:spcBef>
                <a:spcPct val="0"/>
              </a:spcBef>
              <a:spcAft>
                <a:spcPct val="0"/>
              </a:spcAft>
              <a:defRPr sz="2000" b="1">
                <a:solidFill>
                  <a:srgbClr val="0033CC"/>
                </a:solidFill>
                <a:latin typeface="Times New Roman" panose="02020603050405020304" pitchFamily="18" charset="0"/>
              </a:defRPr>
            </a:lvl6pPr>
            <a:lvl7pPr marL="2971800" indent="-228600" eaLnBrk="0" fontAlgn="base" hangingPunct="0">
              <a:spcBef>
                <a:spcPct val="0"/>
              </a:spcBef>
              <a:spcAft>
                <a:spcPct val="0"/>
              </a:spcAft>
              <a:defRPr sz="2000" b="1">
                <a:solidFill>
                  <a:srgbClr val="0033CC"/>
                </a:solidFill>
                <a:latin typeface="Times New Roman" panose="02020603050405020304" pitchFamily="18" charset="0"/>
              </a:defRPr>
            </a:lvl7pPr>
            <a:lvl8pPr marL="3429000" indent="-228600" eaLnBrk="0" fontAlgn="base" hangingPunct="0">
              <a:spcBef>
                <a:spcPct val="0"/>
              </a:spcBef>
              <a:spcAft>
                <a:spcPct val="0"/>
              </a:spcAft>
              <a:defRPr sz="2000" b="1">
                <a:solidFill>
                  <a:srgbClr val="0033CC"/>
                </a:solidFill>
                <a:latin typeface="Times New Roman" panose="02020603050405020304" pitchFamily="18" charset="0"/>
              </a:defRPr>
            </a:lvl8pPr>
            <a:lvl9pPr marL="3886200" indent="-228600" eaLnBrk="0" fontAlgn="base" hangingPunct="0">
              <a:spcBef>
                <a:spcPct val="0"/>
              </a:spcBef>
              <a:spcAft>
                <a:spcPct val="0"/>
              </a:spcAft>
              <a:defRPr sz="2000" b="1">
                <a:solidFill>
                  <a:srgbClr val="0033CC"/>
                </a:solidFill>
                <a:latin typeface="Times New Roman" panose="02020603050405020304" pitchFamily="18" charset="0"/>
              </a:defRPr>
            </a:lvl9pPr>
          </a:lstStyle>
          <a:p>
            <a:r>
              <a:rPr lang="hu-HU" altLang="hu-HU" dirty="0"/>
              <a:t>Hogyan valósítható meg a műveleti eljárás ennél a munkadarabnál?</a:t>
            </a:r>
          </a:p>
        </p:txBody>
      </p:sp>
      <p:sp>
        <p:nvSpPr>
          <p:cNvPr id="7" name="Text Box 9"/>
          <p:cNvSpPr txBox="1">
            <a:spLocks noChangeArrowheads="1"/>
          </p:cNvSpPr>
          <p:nvPr/>
        </p:nvSpPr>
        <p:spPr bwMode="auto">
          <a:xfrm>
            <a:off x="191729" y="3603575"/>
            <a:ext cx="5427406"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lgn="ctr">
                <a:solidFill>
                  <a:srgbClr val="000000"/>
                </a:solidFill>
                <a:miter lim="800000"/>
                <a:headEnd/>
                <a:tailEnd/>
              </a14:hiddenLine>
            </a:ext>
          </a:extLst>
        </p:spPr>
        <p:txBody>
          <a:bodyPr wrap="square">
            <a:spAutoFit/>
          </a:bodyPr>
          <a:lstStyle>
            <a:lvl1pPr marL="180975" indent="-180975">
              <a:defRPr sz="2000" b="1">
                <a:solidFill>
                  <a:srgbClr val="0033CC"/>
                </a:solidFill>
                <a:latin typeface="Times New Roman" panose="02020603050405020304" pitchFamily="18" charset="0"/>
              </a:defRPr>
            </a:lvl1pPr>
            <a:lvl2pPr marL="742950" indent="-285750">
              <a:defRPr sz="2000" b="1">
                <a:solidFill>
                  <a:srgbClr val="0033CC"/>
                </a:solidFill>
                <a:latin typeface="Times New Roman" panose="02020603050405020304" pitchFamily="18" charset="0"/>
              </a:defRPr>
            </a:lvl2pPr>
            <a:lvl3pPr marL="1143000" indent="-228600">
              <a:defRPr sz="2000" b="1">
                <a:solidFill>
                  <a:srgbClr val="0033CC"/>
                </a:solidFill>
                <a:latin typeface="Times New Roman" panose="02020603050405020304" pitchFamily="18" charset="0"/>
              </a:defRPr>
            </a:lvl3pPr>
            <a:lvl4pPr marL="1600200" indent="-228600">
              <a:defRPr sz="2000" b="1">
                <a:solidFill>
                  <a:srgbClr val="0033CC"/>
                </a:solidFill>
                <a:latin typeface="Times New Roman" panose="02020603050405020304" pitchFamily="18" charset="0"/>
              </a:defRPr>
            </a:lvl4pPr>
            <a:lvl5pPr marL="2057400" indent="-228600">
              <a:defRPr sz="2000" b="1">
                <a:solidFill>
                  <a:srgbClr val="0033CC"/>
                </a:solidFill>
                <a:latin typeface="Times New Roman" panose="02020603050405020304" pitchFamily="18" charset="0"/>
              </a:defRPr>
            </a:lvl5pPr>
            <a:lvl6pPr marL="2514600" indent="-228600" eaLnBrk="0" fontAlgn="base" hangingPunct="0">
              <a:spcBef>
                <a:spcPct val="0"/>
              </a:spcBef>
              <a:spcAft>
                <a:spcPct val="0"/>
              </a:spcAft>
              <a:defRPr sz="2000" b="1">
                <a:solidFill>
                  <a:srgbClr val="0033CC"/>
                </a:solidFill>
                <a:latin typeface="Times New Roman" panose="02020603050405020304" pitchFamily="18" charset="0"/>
              </a:defRPr>
            </a:lvl6pPr>
            <a:lvl7pPr marL="2971800" indent="-228600" eaLnBrk="0" fontAlgn="base" hangingPunct="0">
              <a:spcBef>
                <a:spcPct val="0"/>
              </a:spcBef>
              <a:spcAft>
                <a:spcPct val="0"/>
              </a:spcAft>
              <a:defRPr sz="2000" b="1">
                <a:solidFill>
                  <a:srgbClr val="0033CC"/>
                </a:solidFill>
                <a:latin typeface="Times New Roman" panose="02020603050405020304" pitchFamily="18" charset="0"/>
              </a:defRPr>
            </a:lvl7pPr>
            <a:lvl8pPr marL="3429000" indent="-228600" eaLnBrk="0" fontAlgn="base" hangingPunct="0">
              <a:spcBef>
                <a:spcPct val="0"/>
              </a:spcBef>
              <a:spcAft>
                <a:spcPct val="0"/>
              </a:spcAft>
              <a:defRPr sz="2000" b="1">
                <a:solidFill>
                  <a:srgbClr val="0033CC"/>
                </a:solidFill>
                <a:latin typeface="Times New Roman" panose="02020603050405020304" pitchFamily="18" charset="0"/>
              </a:defRPr>
            </a:lvl8pPr>
            <a:lvl9pPr marL="3886200" indent="-228600" eaLnBrk="0" fontAlgn="base" hangingPunct="0">
              <a:spcBef>
                <a:spcPct val="0"/>
              </a:spcBef>
              <a:spcAft>
                <a:spcPct val="0"/>
              </a:spcAft>
              <a:defRPr sz="2000" b="1">
                <a:solidFill>
                  <a:srgbClr val="0033CC"/>
                </a:solidFill>
                <a:latin typeface="Times New Roman" panose="02020603050405020304" pitchFamily="18" charset="0"/>
              </a:defRPr>
            </a:lvl9pPr>
          </a:lstStyle>
          <a:p>
            <a:pPr>
              <a:buFontTx/>
              <a:buChar char="•"/>
            </a:pPr>
            <a:r>
              <a:rPr lang="hu-HU" altLang="hu-HU" sz="1800" b="0" dirty="0">
                <a:latin typeface="Arial" panose="020B0604020202020204" pitchFamily="34" charset="0"/>
                <a:cs typeface="Arial" panose="020B0604020202020204" pitchFamily="34" charset="0"/>
              </a:rPr>
              <a:t>A tanulók egy munkadarabon </a:t>
            </a:r>
            <a:r>
              <a:rPr lang="hu-HU" altLang="hu-HU" sz="1800" dirty="0">
                <a:latin typeface="Arial" panose="020B0604020202020204" pitchFamily="34" charset="0"/>
                <a:cs typeface="Arial" panose="020B0604020202020204" pitchFamily="34" charset="0"/>
              </a:rPr>
              <a:t>(improduktív munkában</a:t>
            </a:r>
            <a:r>
              <a:rPr lang="hu-HU" altLang="hu-HU" sz="1800" b="0" dirty="0">
                <a:latin typeface="Arial" panose="020B0604020202020204" pitchFamily="34" charset="0"/>
                <a:cs typeface="Arial" panose="020B0604020202020204" pitchFamily="34" charset="0"/>
              </a:rPr>
              <a:t>) gyakorolnak egy munkaműveletet a </a:t>
            </a:r>
            <a:r>
              <a:rPr lang="hu-HU" altLang="hu-HU" sz="1800" dirty="0">
                <a:latin typeface="Arial" panose="020B0604020202020204" pitchFamily="34" charset="0"/>
                <a:cs typeface="Arial" panose="020B0604020202020204" pitchFamily="34" charset="0"/>
              </a:rPr>
              <a:t>magas </a:t>
            </a:r>
            <a:r>
              <a:rPr lang="hu-HU" altLang="hu-HU" sz="1800" dirty="0" smtClean="0">
                <a:latin typeface="Arial" panose="020B0604020202020204" pitchFamily="34" charset="0"/>
                <a:cs typeface="Arial" panose="020B0604020202020204" pitchFamily="34" charset="0"/>
              </a:rPr>
              <a:t>begyakorlottság </a:t>
            </a:r>
            <a:r>
              <a:rPr lang="hu-HU" altLang="hu-HU" sz="1800" dirty="0">
                <a:latin typeface="Arial" panose="020B0604020202020204" pitchFamily="34" charset="0"/>
                <a:cs typeface="Arial" panose="020B0604020202020204" pitchFamily="34" charset="0"/>
              </a:rPr>
              <a:t>fokig</a:t>
            </a:r>
            <a:r>
              <a:rPr lang="hu-HU" altLang="hu-HU" sz="1800" b="0" dirty="0">
                <a:latin typeface="Arial" panose="020B0604020202020204" pitchFamily="34" charset="0"/>
                <a:cs typeface="Arial" panose="020B0604020202020204" pitchFamily="34" charset="0"/>
              </a:rPr>
              <a:t>. </a:t>
            </a:r>
          </a:p>
        </p:txBody>
      </p:sp>
      <p:sp>
        <p:nvSpPr>
          <p:cNvPr id="8" name="Text Box 11"/>
          <p:cNvSpPr txBox="1">
            <a:spLocks noChangeArrowheads="1"/>
          </p:cNvSpPr>
          <p:nvPr/>
        </p:nvSpPr>
        <p:spPr bwMode="auto">
          <a:xfrm>
            <a:off x="117987" y="4756816"/>
            <a:ext cx="6046839"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lgn="ctr">
                <a:solidFill>
                  <a:srgbClr val="000000"/>
                </a:solidFill>
                <a:miter lim="800000"/>
                <a:headEnd/>
                <a:tailEnd/>
              </a14:hiddenLine>
            </a:ext>
          </a:extLst>
        </p:spPr>
        <p:txBody>
          <a:bodyPr wrap="square">
            <a:spAutoFit/>
          </a:bodyPr>
          <a:lstStyle>
            <a:lvl1pPr marL="180975" indent="-180975">
              <a:defRPr sz="2000" b="1">
                <a:solidFill>
                  <a:srgbClr val="0033CC"/>
                </a:solidFill>
                <a:latin typeface="Times New Roman" panose="02020603050405020304" pitchFamily="18" charset="0"/>
              </a:defRPr>
            </a:lvl1pPr>
            <a:lvl2pPr marL="742950" indent="-285750">
              <a:defRPr sz="2000" b="1">
                <a:solidFill>
                  <a:srgbClr val="0033CC"/>
                </a:solidFill>
                <a:latin typeface="Times New Roman" panose="02020603050405020304" pitchFamily="18" charset="0"/>
              </a:defRPr>
            </a:lvl2pPr>
            <a:lvl3pPr marL="1143000" indent="-228600">
              <a:defRPr sz="2000" b="1">
                <a:solidFill>
                  <a:srgbClr val="0033CC"/>
                </a:solidFill>
                <a:latin typeface="Times New Roman" panose="02020603050405020304" pitchFamily="18" charset="0"/>
              </a:defRPr>
            </a:lvl3pPr>
            <a:lvl4pPr marL="1600200" indent="-228600">
              <a:defRPr sz="2000" b="1">
                <a:solidFill>
                  <a:srgbClr val="0033CC"/>
                </a:solidFill>
                <a:latin typeface="Times New Roman" panose="02020603050405020304" pitchFamily="18" charset="0"/>
              </a:defRPr>
            </a:lvl4pPr>
            <a:lvl5pPr marL="2057400" indent="-228600">
              <a:defRPr sz="2000" b="1">
                <a:solidFill>
                  <a:srgbClr val="0033CC"/>
                </a:solidFill>
                <a:latin typeface="Times New Roman" panose="02020603050405020304" pitchFamily="18" charset="0"/>
              </a:defRPr>
            </a:lvl5pPr>
            <a:lvl6pPr marL="2514600" indent="-228600" eaLnBrk="0" fontAlgn="base" hangingPunct="0">
              <a:spcBef>
                <a:spcPct val="0"/>
              </a:spcBef>
              <a:spcAft>
                <a:spcPct val="0"/>
              </a:spcAft>
              <a:defRPr sz="2000" b="1">
                <a:solidFill>
                  <a:srgbClr val="0033CC"/>
                </a:solidFill>
                <a:latin typeface="Times New Roman" panose="02020603050405020304" pitchFamily="18" charset="0"/>
              </a:defRPr>
            </a:lvl6pPr>
            <a:lvl7pPr marL="2971800" indent="-228600" eaLnBrk="0" fontAlgn="base" hangingPunct="0">
              <a:spcBef>
                <a:spcPct val="0"/>
              </a:spcBef>
              <a:spcAft>
                <a:spcPct val="0"/>
              </a:spcAft>
              <a:defRPr sz="2000" b="1">
                <a:solidFill>
                  <a:srgbClr val="0033CC"/>
                </a:solidFill>
                <a:latin typeface="Times New Roman" panose="02020603050405020304" pitchFamily="18" charset="0"/>
              </a:defRPr>
            </a:lvl7pPr>
            <a:lvl8pPr marL="3429000" indent="-228600" eaLnBrk="0" fontAlgn="base" hangingPunct="0">
              <a:spcBef>
                <a:spcPct val="0"/>
              </a:spcBef>
              <a:spcAft>
                <a:spcPct val="0"/>
              </a:spcAft>
              <a:defRPr sz="2000" b="1">
                <a:solidFill>
                  <a:srgbClr val="0033CC"/>
                </a:solidFill>
                <a:latin typeface="Times New Roman" panose="02020603050405020304" pitchFamily="18" charset="0"/>
              </a:defRPr>
            </a:lvl8pPr>
            <a:lvl9pPr marL="3886200" indent="-228600" eaLnBrk="0" fontAlgn="base" hangingPunct="0">
              <a:spcBef>
                <a:spcPct val="0"/>
              </a:spcBef>
              <a:spcAft>
                <a:spcPct val="0"/>
              </a:spcAft>
              <a:defRPr sz="2000" b="1">
                <a:solidFill>
                  <a:srgbClr val="0033CC"/>
                </a:solidFill>
                <a:latin typeface="Times New Roman" panose="02020603050405020304" pitchFamily="18" charset="0"/>
              </a:defRPr>
            </a:lvl9pPr>
          </a:lstStyle>
          <a:p>
            <a:pPr>
              <a:buFontTx/>
              <a:buChar char="•"/>
            </a:pPr>
            <a:r>
              <a:rPr lang="hu-HU" altLang="hu-HU" sz="1800" b="0" dirty="0">
                <a:latin typeface="Arial" panose="020B0604020202020204" pitchFamily="34" charset="0"/>
                <a:cs typeface="Arial" panose="020B0604020202020204" pitchFamily="34" charset="0"/>
              </a:rPr>
              <a:t>A tanulók </a:t>
            </a:r>
            <a:r>
              <a:rPr lang="hu-HU" altLang="hu-HU" sz="1800" dirty="0">
                <a:latin typeface="Arial" panose="020B0604020202020204" pitchFamily="34" charset="0"/>
                <a:cs typeface="Arial" panose="020B0604020202020204" pitchFamily="34" charset="0"/>
              </a:rPr>
              <a:t>produktív termékeken egy-egy alapműveletet </a:t>
            </a:r>
            <a:r>
              <a:rPr lang="hu-HU" altLang="hu-HU" sz="1800" b="0" dirty="0">
                <a:latin typeface="Arial" panose="020B0604020202020204" pitchFamily="34" charset="0"/>
                <a:cs typeface="Arial" panose="020B0604020202020204" pitchFamily="34" charset="0"/>
              </a:rPr>
              <a:t>gyakorolnak, a következő műveletet egy félretett és újra elővett félkész terméken folytatják. </a:t>
            </a:r>
          </a:p>
        </p:txBody>
      </p:sp>
      <p:sp>
        <p:nvSpPr>
          <p:cNvPr id="9" name="Text Box 12"/>
          <p:cNvSpPr txBox="1">
            <a:spLocks noChangeArrowheads="1"/>
          </p:cNvSpPr>
          <p:nvPr/>
        </p:nvSpPr>
        <p:spPr bwMode="auto">
          <a:xfrm>
            <a:off x="130431" y="5806820"/>
            <a:ext cx="7833697"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lgn="ctr">
                <a:solidFill>
                  <a:srgbClr val="000000"/>
                </a:solidFill>
                <a:miter lim="800000"/>
                <a:headEnd/>
                <a:tailEnd/>
              </a14:hiddenLine>
            </a:ext>
          </a:extLst>
        </p:spPr>
        <p:txBody>
          <a:bodyPr wrap="square">
            <a:spAutoFit/>
          </a:bodyPr>
          <a:lstStyle>
            <a:lvl1pPr marL="180975" indent="-180975">
              <a:defRPr sz="2000" b="1">
                <a:solidFill>
                  <a:srgbClr val="0033CC"/>
                </a:solidFill>
                <a:latin typeface="Times New Roman" panose="02020603050405020304" pitchFamily="18" charset="0"/>
              </a:defRPr>
            </a:lvl1pPr>
            <a:lvl2pPr marL="742950" indent="-285750">
              <a:defRPr sz="2000" b="1">
                <a:solidFill>
                  <a:srgbClr val="0033CC"/>
                </a:solidFill>
                <a:latin typeface="Times New Roman" panose="02020603050405020304" pitchFamily="18" charset="0"/>
              </a:defRPr>
            </a:lvl2pPr>
            <a:lvl3pPr marL="1143000" indent="-228600">
              <a:defRPr sz="2000" b="1">
                <a:solidFill>
                  <a:srgbClr val="0033CC"/>
                </a:solidFill>
                <a:latin typeface="Times New Roman" panose="02020603050405020304" pitchFamily="18" charset="0"/>
              </a:defRPr>
            </a:lvl3pPr>
            <a:lvl4pPr marL="1600200" indent="-228600">
              <a:defRPr sz="2000" b="1">
                <a:solidFill>
                  <a:srgbClr val="0033CC"/>
                </a:solidFill>
                <a:latin typeface="Times New Roman" panose="02020603050405020304" pitchFamily="18" charset="0"/>
              </a:defRPr>
            </a:lvl4pPr>
            <a:lvl5pPr marL="2057400" indent="-228600">
              <a:defRPr sz="2000" b="1">
                <a:solidFill>
                  <a:srgbClr val="0033CC"/>
                </a:solidFill>
                <a:latin typeface="Times New Roman" panose="02020603050405020304" pitchFamily="18" charset="0"/>
              </a:defRPr>
            </a:lvl5pPr>
            <a:lvl6pPr marL="2514600" indent="-228600" eaLnBrk="0" fontAlgn="base" hangingPunct="0">
              <a:spcBef>
                <a:spcPct val="0"/>
              </a:spcBef>
              <a:spcAft>
                <a:spcPct val="0"/>
              </a:spcAft>
              <a:defRPr sz="2000" b="1">
                <a:solidFill>
                  <a:srgbClr val="0033CC"/>
                </a:solidFill>
                <a:latin typeface="Times New Roman" panose="02020603050405020304" pitchFamily="18" charset="0"/>
              </a:defRPr>
            </a:lvl6pPr>
            <a:lvl7pPr marL="2971800" indent="-228600" eaLnBrk="0" fontAlgn="base" hangingPunct="0">
              <a:spcBef>
                <a:spcPct val="0"/>
              </a:spcBef>
              <a:spcAft>
                <a:spcPct val="0"/>
              </a:spcAft>
              <a:defRPr sz="2000" b="1">
                <a:solidFill>
                  <a:srgbClr val="0033CC"/>
                </a:solidFill>
                <a:latin typeface="Times New Roman" panose="02020603050405020304" pitchFamily="18" charset="0"/>
              </a:defRPr>
            </a:lvl7pPr>
            <a:lvl8pPr marL="3429000" indent="-228600" eaLnBrk="0" fontAlgn="base" hangingPunct="0">
              <a:spcBef>
                <a:spcPct val="0"/>
              </a:spcBef>
              <a:spcAft>
                <a:spcPct val="0"/>
              </a:spcAft>
              <a:defRPr sz="2000" b="1">
                <a:solidFill>
                  <a:srgbClr val="0033CC"/>
                </a:solidFill>
                <a:latin typeface="Times New Roman" panose="02020603050405020304" pitchFamily="18" charset="0"/>
              </a:defRPr>
            </a:lvl8pPr>
            <a:lvl9pPr marL="3886200" indent="-228600" eaLnBrk="0" fontAlgn="base" hangingPunct="0">
              <a:spcBef>
                <a:spcPct val="0"/>
              </a:spcBef>
              <a:spcAft>
                <a:spcPct val="0"/>
              </a:spcAft>
              <a:defRPr sz="2000" b="1">
                <a:solidFill>
                  <a:srgbClr val="0033CC"/>
                </a:solidFill>
                <a:latin typeface="Times New Roman" panose="02020603050405020304" pitchFamily="18" charset="0"/>
              </a:defRPr>
            </a:lvl9pPr>
          </a:lstStyle>
          <a:p>
            <a:pPr>
              <a:buFontTx/>
              <a:buChar char="•"/>
            </a:pPr>
            <a:r>
              <a:rPr lang="hu-HU" altLang="hu-HU" sz="1800" b="0" dirty="0">
                <a:latin typeface="Arial" panose="020B0604020202020204" pitchFamily="34" charset="0"/>
                <a:cs typeface="Arial" panose="020B0604020202020204" pitchFamily="34" charset="0"/>
              </a:rPr>
              <a:t>Szalagszerű termelésben az </a:t>
            </a:r>
            <a:r>
              <a:rPr lang="hu-HU" altLang="hu-HU" sz="1800" dirty="0">
                <a:latin typeface="Arial" panose="020B0604020202020204" pitchFamily="34" charset="0"/>
                <a:cs typeface="Arial" panose="020B0604020202020204" pitchFamily="34" charset="0"/>
              </a:rPr>
              <a:t>alapműveleteket egymás után</a:t>
            </a:r>
            <a:r>
              <a:rPr lang="hu-HU" altLang="hu-HU" sz="1800" b="0" dirty="0">
                <a:latin typeface="Arial" panose="020B0604020202020204" pitchFamily="34" charset="0"/>
                <a:cs typeface="Arial" panose="020B0604020202020204" pitchFamily="34" charset="0"/>
              </a:rPr>
              <a:t>, a készség szintjéig begyakorolják (a tanulók előre elkészített forgatókönyv szerint cserélnek helyet a technológiai folyamatban). </a:t>
            </a:r>
          </a:p>
        </p:txBody>
      </p:sp>
      <p:pic>
        <p:nvPicPr>
          <p:cNvPr id="12" name="Kép 11" descr="tárgyi1"/>
          <p:cNvPicPr/>
          <p:nvPr/>
        </p:nvPicPr>
        <p:blipFill>
          <a:blip r:embed="rId2">
            <a:extLst>
              <a:ext uri="{28A0092B-C50C-407E-A947-70E740481C1C}">
                <a14:useLocalDpi xmlns:a14="http://schemas.microsoft.com/office/drawing/2010/main" val="0"/>
              </a:ext>
            </a:extLst>
          </a:blip>
          <a:srcRect b="2220"/>
          <a:stretch>
            <a:fillRect/>
          </a:stretch>
        </p:blipFill>
        <p:spPr bwMode="auto">
          <a:xfrm>
            <a:off x="6267491" y="3567266"/>
            <a:ext cx="2626360" cy="2171700"/>
          </a:xfrm>
          <a:prstGeom prst="rect">
            <a:avLst/>
          </a:prstGeom>
          <a:noFill/>
          <a:ln>
            <a:noFill/>
          </a:ln>
        </p:spPr>
      </p:pic>
      <p:sp>
        <p:nvSpPr>
          <p:cNvPr id="13" name="Téglalap 12"/>
          <p:cNvSpPr/>
          <p:nvPr/>
        </p:nvSpPr>
        <p:spPr>
          <a:xfrm>
            <a:off x="383459" y="1082761"/>
            <a:ext cx="8495070" cy="923330"/>
          </a:xfrm>
          <a:prstGeom prst="rect">
            <a:avLst/>
          </a:prstGeom>
        </p:spPr>
        <p:txBody>
          <a:bodyPr wrap="square">
            <a:spAutoFit/>
          </a:bodyPr>
          <a:lstStyle/>
          <a:p>
            <a:r>
              <a:rPr lang="hu-HU" dirty="0" smtClean="0">
                <a:solidFill>
                  <a:srgbClr val="0070C0"/>
                </a:solidFill>
                <a:latin typeface="Arial" panose="020B0604020202020204" pitchFamily="34" charset="0"/>
                <a:ea typeface="Calibri" panose="020F0502020204030204" pitchFamily="34" charset="0"/>
              </a:rPr>
              <a:t>Az eredményesség a </a:t>
            </a:r>
            <a:r>
              <a:rPr lang="hu-HU" dirty="0">
                <a:solidFill>
                  <a:srgbClr val="0070C0"/>
                </a:solidFill>
                <a:latin typeface="Arial" panose="020B0604020202020204" pitchFamily="34" charset="0"/>
                <a:ea typeface="Calibri" panose="020F0502020204030204" pitchFamily="34" charset="0"/>
              </a:rPr>
              <a:t>munkaerőpiacon </a:t>
            </a:r>
            <a:r>
              <a:rPr lang="hu-HU" dirty="0" smtClean="0">
                <a:solidFill>
                  <a:srgbClr val="0070C0"/>
                </a:solidFill>
                <a:latin typeface="Arial" panose="020B0604020202020204" pitchFamily="34" charset="0"/>
                <a:ea typeface="Calibri" panose="020F0502020204030204" pitchFamily="34" charset="0"/>
              </a:rPr>
              <a:t>attól függ, </a:t>
            </a:r>
            <a:r>
              <a:rPr lang="hu-HU" dirty="0">
                <a:solidFill>
                  <a:srgbClr val="0070C0"/>
                </a:solidFill>
                <a:latin typeface="Arial" panose="020B0604020202020204" pitchFamily="34" charset="0"/>
                <a:ea typeface="Calibri" panose="020F0502020204030204" pitchFamily="34" charset="0"/>
              </a:rPr>
              <a:t>hogy </a:t>
            </a:r>
            <a:r>
              <a:rPr lang="hu-HU" dirty="0" smtClean="0">
                <a:solidFill>
                  <a:srgbClr val="0070C0"/>
                </a:solidFill>
                <a:latin typeface="Arial" panose="020B0604020202020204" pitchFamily="34" charset="0"/>
                <a:ea typeface="Calibri" panose="020F0502020204030204" pitchFamily="34" charset="0"/>
              </a:rPr>
              <a:t>a tanuló megtanulta-e </a:t>
            </a:r>
            <a:r>
              <a:rPr lang="hu-HU" dirty="0">
                <a:solidFill>
                  <a:srgbClr val="0070C0"/>
                </a:solidFill>
                <a:latin typeface="Arial" panose="020B0604020202020204" pitchFamily="34" charset="0"/>
                <a:ea typeface="Calibri" panose="020F0502020204030204" pitchFamily="34" charset="0"/>
              </a:rPr>
              <a:t>a </a:t>
            </a:r>
            <a:r>
              <a:rPr lang="hu-HU" i="1" dirty="0">
                <a:solidFill>
                  <a:srgbClr val="0070C0"/>
                </a:solidFill>
                <a:latin typeface="Arial" panose="020B0604020202020204" pitchFamily="34" charset="0"/>
                <a:ea typeface="Calibri" panose="020F0502020204030204" pitchFamily="34" charset="0"/>
              </a:rPr>
              <a:t>célok figyelembevételét </a:t>
            </a:r>
            <a:r>
              <a:rPr lang="hu-HU" dirty="0">
                <a:solidFill>
                  <a:srgbClr val="0070C0"/>
                </a:solidFill>
                <a:latin typeface="Arial" panose="020B0604020202020204" pitchFamily="34" charset="0"/>
                <a:ea typeface="Calibri" panose="020F0502020204030204" pitchFamily="34" charset="0"/>
              </a:rPr>
              <a:t>egy adott feladathoz </a:t>
            </a:r>
            <a:r>
              <a:rPr lang="hu-HU" dirty="0" smtClean="0">
                <a:solidFill>
                  <a:srgbClr val="0070C0"/>
                </a:solidFill>
                <a:latin typeface="Arial" panose="020B0604020202020204" pitchFamily="34" charset="0"/>
                <a:ea typeface="Calibri" panose="020F0502020204030204" pitchFamily="34" charset="0"/>
              </a:rPr>
              <a:t>kapcsolódóan, és elsajátította a szükséges kompetenciákat.</a:t>
            </a:r>
            <a:endParaRPr lang="hu-HU" dirty="0">
              <a:solidFill>
                <a:srgbClr val="0070C0"/>
              </a:solidFill>
            </a:endParaRPr>
          </a:p>
        </p:txBody>
      </p:sp>
    </p:spTree>
    <p:extLst>
      <p:ext uri="{BB962C8B-B14F-4D97-AF65-F5344CB8AC3E}">
        <p14:creationId xmlns:p14="http://schemas.microsoft.com/office/powerpoint/2010/main" val="807745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7" presetClass="entr" presetSubtype="8"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ppt_x</p:attrName>
                                        </p:attrNameLst>
                                      </p:cBhvr>
                                      <p:tavLst>
                                        <p:tav tm="0">
                                          <p:val>
                                            <p:strVal val="#ppt_x-#ppt_w/2"/>
                                          </p:val>
                                        </p:tav>
                                        <p:tav tm="100000">
                                          <p:val>
                                            <p:strVal val="#ppt_x"/>
                                          </p:val>
                                        </p:tav>
                                      </p:tavLst>
                                    </p:anim>
                                    <p:anim calcmode="lin" valueType="num">
                                      <p:cBhvr>
                                        <p:cTn id="8" dur="500" fill="hold"/>
                                        <p:tgtEl>
                                          <p:spTgt spid="4"/>
                                        </p:tgtEl>
                                        <p:attrNameLst>
                                          <p:attrName>ppt_y</p:attrName>
                                        </p:attrNameLst>
                                      </p:cBhvr>
                                      <p:tavLst>
                                        <p:tav tm="0">
                                          <p:val>
                                            <p:strVal val="#ppt_y"/>
                                          </p:val>
                                        </p:tav>
                                        <p:tav tm="100000">
                                          <p:val>
                                            <p:strVal val="#ppt_y"/>
                                          </p:val>
                                        </p:tav>
                                      </p:tavLst>
                                    </p:anim>
                                    <p:anim calcmode="lin" valueType="num">
                                      <p:cBhvr>
                                        <p:cTn id="9" dur="500" fill="hold"/>
                                        <p:tgtEl>
                                          <p:spTgt spid="4"/>
                                        </p:tgtEl>
                                        <p:attrNameLst>
                                          <p:attrName>ppt_w</p:attrName>
                                        </p:attrNameLst>
                                      </p:cBhvr>
                                      <p:tavLst>
                                        <p:tav tm="0">
                                          <p:val>
                                            <p:fltVal val="0"/>
                                          </p:val>
                                        </p:tav>
                                        <p:tav tm="100000">
                                          <p:val>
                                            <p:strVal val="#ppt_w"/>
                                          </p:val>
                                        </p:tav>
                                      </p:tavLst>
                                    </p:anim>
                                    <p:anim calcmode="lin" valueType="num">
                                      <p:cBhvr>
                                        <p:cTn id="10" dur="500" fill="hold"/>
                                        <p:tgtEl>
                                          <p:spTgt spid="4"/>
                                        </p:tgtEl>
                                        <p:attrNameLst>
                                          <p:attrName>ppt_h</p:attrName>
                                        </p:attrNameLst>
                                      </p:cBhvr>
                                      <p:tavLst>
                                        <p:tav tm="0">
                                          <p:val>
                                            <p:strVal val="#ppt_h"/>
                                          </p:val>
                                        </p:tav>
                                        <p:tav tm="100000">
                                          <p:val>
                                            <p:strVal val="#ppt_h"/>
                                          </p:val>
                                        </p:tav>
                                      </p:tavLst>
                                    </p:anim>
                                  </p:childTnLst>
                                </p:cTn>
                              </p:par>
                            </p:childTnLst>
                          </p:cTn>
                        </p:par>
                      </p:childTnLst>
                    </p:cTn>
                  </p:par>
                  <p:par>
                    <p:cTn id="11" fill="hold">
                      <p:stCondLst>
                        <p:cond delay="indefinite"/>
                      </p:stCondLst>
                      <p:childTnLst>
                        <p:par>
                          <p:cTn id="12" fill="hold">
                            <p:stCondLst>
                              <p:cond delay="0"/>
                            </p:stCondLst>
                            <p:childTnLst>
                              <p:par>
                                <p:cTn id="13" presetID="7" presetClass="entr" presetSubtype="8" fill="hold" grpId="0" nodeType="clickEffect">
                                  <p:stCondLst>
                                    <p:cond delay="0"/>
                                  </p:stCondLst>
                                  <p:childTnLst>
                                    <p:set>
                                      <p:cBhvr>
                                        <p:cTn id="14" dur="1" fill="hold">
                                          <p:stCondLst>
                                            <p:cond delay="0"/>
                                          </p:stCondLst>
                                        </p:cTn>
                                        <p:tgtEl>
                                          <p:spTgt spid="5"/>
                                        </p:tgtEl>
                                        <p:attrNameLst>
                                          <p:attrName>style.visibility</p:attrName>
                                        </p:attrNameLst>
                                      </p:cBhvr>
                                      <p:to>
                                        <p:strVal val="visible"/>
                                      </p:to>
                                    </p:set>
                                    <p:anim calcmode="lin" valueType="num">
                                      <p:cBhvr additive="base">
                                        <p:cTn id="15" dur="1000" fill="hold"/>
                                        <p:tgtEl>
                                          <p:spTgt spid="5"/>
                                        </p:tgtEl>
                                        <p:attrNameLst>
                                          <p:attrName>ppt_x</p:attrName>
                                        </p:attrNameLst>
                                      </p:cBhvr>
                                      <p:tavLst>
                                        <p:tav tm="0">
                                          <p:val>
                                            <p:strVal val="0-#ppt_w/2"/>
                                          </p:val>
                                        </p:tav>
                                        <p:tav tm="100000">
                                          <p:val>
                                            <p:strVal val="#ppt_x"/>
                                          </p:val>
                                        </p:tav>
                                      </p:tavLst>
                                    </p:anim>
                                    <p:anim calcmode="lin" valueType="num">
                                      <p:cBhvr additive="base">
                                        <p:cTn id="16" dur="1000" fill="hold"/>
                                        <p:tgtEl>
                                          <p:spTgt spid="5"/>
                                        </p:tgtEl>
                                        <p:attrNameLst>
                                          <p:attrName>ppt_y</p:attrName>
                                        </p:attrNameLst>
                                      </p:cBhvr>
                                      <p:tavLst>
                                        <p:tav tm="0">
                                          <p:val>
                                            <p:strVal val="#ppt_y"/>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17" presetClass="entr" presetSubtype="8" fill="hold" grpId="0" nodeType="clickEffect">
                                  <p:stCondLst>
                                    <p:cond delay="0"/>
                                  </p:stCondLst>
                                  <p:childTnLst>
                                    <p:set>
                                      <p:cBhvr>
                                        <p:cTn id="20" dur="1" fill="hold">
                                          <p:stCondLst>
                                            <p:cond delay="0"/>
                                          </p:stCondLst>
                                        </p:cTn>
                                        <p:tgtEl>
                                          <p:spTgt spid="6"/>
                                        </p:tgtEl>
                                        <p:attrNameLst>
                                          <p:attrName>style.visibility</p:attrName>
                                        </p:attrNameLst>
                                      </p:cBhvr>
                                      <p:to>
                                        <p:strVal val="visible"/>
                                      </p:to>
                                    </p:set>
                                    <p:anim calcmode="lin" valueType="num">
                                      <p:cBhvr>
                                        <p:cTn id="21" dur="500" fill="hold"/>
                                        <p:tgtEl>
                                          <p:spTgt spid="6"/>
                                        </p:tgtEl>
                                        <p:attrNameLst>
                                          <p:attrName>ppt_x</p:attrName>
                                        </p:attrNameLst>
                                      </p:cBhvr>
                                      <p:tavLst>
                                        <p:tav tm="0">
                                          <p:val>
                                            <p:strVal val="#ppt_x-#ppt_w/2"/>
                                          </p:val>
                                        </p:tav>
                                        <p:tav tm="100000">
                                          <p:val>
                                            <p:strVal val="#ppt_x"/>
                                          </p:val>
                                        </p:tav>
                                      </p:tavLst>
                                    </p:anim>
                                    <p:anim calcmode="lin" valueType="num">
                                      <p:cBhvr>
                                        <p:cTn id="22" dur="500" fill="hold"/>
                                        <p:tgtEl>
                                          <p:spTgt spid="6"/>
                                        </p:tgtEl>
                                        <p:attrNameLst>
                                          <p:attrName>ppt_y</p:attrName>
                                        </p:attrNameLst>
                                      </p:cBhvr>
                                      <p:tavLst>
                                        <p:tav tm="0">
                                          <p:val>
                                            <p:strVal val="#ppt_y"/>
                                          </p:val>
                                        </p:tav>
                                        <p:tav tm="100000">
                                          <p:val>
                                            <p:strVal val="#ppt_y"/>
                                          </p:val>
                                        </p:tav>
                                      </p:tavLst>
                                    </p:anim>
                                    <p:anim calcmode="lin" valueType="num">
                                      <p:cBhvr>
                                        <p:cTn id="23" dur="500" fill="hold"/>
                                        <p:tgtEl>
                                          <p:spTgt spid="6"/>
                                        </p:tgtEl>
                                        <p:attrNameLst>
                                          <p:attrName>ppt_w</p:attrName>
                                        </p:attrNameLst>
                                      </p:cBhvr>
                                      <p:tavLst>
                                        <p:tav tm="0">
                                          <p:val>
                                            <p:fltVal val="0"/>
                                          </p:val>
                                        </p:tav>
                                        <p:tav tm="100000">
                                          <p:val>
                                            <p:strVal val="#ppt_w"/>
                                          </p:val>
                                        </p:tav>
                                      </p:tavLst>
                                    </p:anim>
                                    <p:anim calcmode="lin" valueType="num">
                                      <p:cBhvr>
                                        <p:cTn id="24" dur="500" fill="hold"/>
                                        <p:tgtEl>
                                          <p:spTgt spid="6"/>
                                        </p:tgtEl>
                                        <p:attrNameLst>
                                          <p:attrName>ppt_h</p:attrName>
                                        </p:attrNameLst>
                                      </p:cBhvr>
                                      <p:tavLst>
                                        <p:tav tm="0">
                                          <p:val>
                                            <p:strVal val="#ppt_h"/>
                                          </p:val>
                                        </p:tav>
                                        <p:tav tm="100000">
                                          <p:val>
                                            <p:strVal val="#ppt_h"/>
                                          </p:val>
                                        </p:tav>
                                      </p:tavLst>
                                    </p:anim>
                                  </p:childTnLst>
                                </p:cTn>
                              </p:par>
                            </p:childTnLst>
                          </p:cTn>
                        </p:par>
                      </p:childTnLst>
                    </p:cTn>
                  </p:par>
                  <p:par>
                    <p:cTn id="25" fill="hold">
                      <p:stCondLst>
                        <p:cond delay="indefinite"/>
                      </p:stCondLst>
                      <p:childTnLst>
                        <p:par>
                          <p:cTn id="26" fill="hold">
                            <p:stCondLst>
                              <p:cond delay="0"/>
                            </p:stCondLst>
                            <p:childTnLst>
                              <p:par>
                                <p:cTn id="27" presetID="17" presetClass="entr" presetSubtype="8" fill="hold" grpId="0" nodeType="clickEffect">
                                  <p:stCondLst>
                                    <p:cond delay="0"/>
                                  </p:stCondLst>
                                  <p:childTnLst>
                                    <p:set>
                                      <p:cBhvr>
                                        <p:cTn id="28" dur="1" fill="hold">
                                          <p:stCondLst>
                                            <p:cond delay="0"/>
                                          </p:stCondLst>
                                        </p:cTn>
                                        <p:tgtEl>
                                          <p:spTgt spid="7"/>
                                        </p:tgtEl>
                                        <p:attrNameLst>
                                          <p:attrName>style.visibility</p:attrName>
                                        </p:attrNameLst>
                                      </p:cBhvr>
                                      <p:to>
                                        <p:strVal val="visible"/>
                                      </p:to>
                                    </p:set>
                                    <p:anim calcmode="lin" valueType="num">
                                      <p:cBhvr>
                                        <p:cTn id="29" dur="500" fill="hold"/>
                                        <p:tgtEl>
                                          <p:spTgt spid="7"/>
                                        </p:tgtEl>
                                        <p:attrNameLst>
                                          <p:attrName>ppt_x</p:attrName>
                                        </p:attrNameLst>
                                      </p:cBhvr>
                                      <p:tavLst>
                                        <p:tav tm="0">
                                          <p:val>
                                            <p:strVal val="#ppt_x-#ppt_w/2"/>
                                          </p:val>
                                        </p:tav>
                                        <p:tav tm="100000">
                                          <p:val>
                                            <p:strVal val="#ppt_x"/>
                                          </p:val>
                                        </p:tav>
                                      </p:tavLst>
                                    </p:anim>
                                    <p:anim calcmode="lin" valueType="num">
                                      <p:cBhvr>
                                        <p:cTn id="30" dur="500" fill="hold"/>
                                        <p:tgtEl>
                                          <p:spTgt spid="7"/>
                                        </p:tgtEl>
                                        <p:attrNameLst>
                                          <p:attrName>ppt_y</p:attrName>
                                        </p:attrNameLst>
                                      </p:cBhvr>
                                      <p:tavLst>
                                        <p:tav tm="0">
                                          <p:val>
                                            <p:strVal val="#ppt_y"/>
                                          </p:val>
                                        </p:tav>
                                        <p:tav tm="100000">
                                          <p:val>
                                            <p:strVal val="#ppt_y"/>
                                          </p:val>
                                        </p:tav>
                                      </p:tavLst>
                                    </p:anim>
                                    <p:anim calcmode="lin" valueType="num">
                                      <p:cBhvr>
                                        <p:cTn id="31" dur="500" fill="hold"/>
                                        <p:tgtEl>
                                          <p:spTgt spid="7"/>
                                        </p:tgtEl>
                                        <p:attrNameLst>
                                          <p:attrName>ppt_w</p:attrName>
                                        </p:attrNameLst>
                                      </p:cBhvr>
                                      <p:tavLst>
                                        <p:tav tm="0">
                                          <p:val>
                                            <p:fltVal val="0"/>
                                          </p:val>
                                        </p:tav>
                                        <p:tav tm="100000">
                                          <p:val>
                                            <p:strVal val="#ppt_w"/>
                                          </p:val>
                                        </p:tav>
                                      </p:tavLst>
                                    </p:anim>
                                    <p:anim calcmode="lin" valueType="num">
                                      <p:cBhvr>
                                        <p:cTn id="32" dur="500" fill="hold"/>
                                        <p:tgtEl>
                                          <p:spTgt spid="7"/>
                                        </p:tgtEl>
                                        <p:attrNameLst>
                                          <p:attrName>ppt_h</p:attrName>
                                        </p:attrNameLst>
                                      </p:cBhvr>
                                      <p:tavLst>
                                        <p:tav tm="0">
                                          <p:val>
                                            <p:strVal val="#ppt_h"/>
                                          </p:val>
                                        </p:tav>
                                        <p:tav tm="100000">
                                          <p:val>
                                            <p:strVal val="#ppt_h"/>
                                          </p:val>
                                        </p:tav>
                                      </p:tavLst>
                                    </p:anim>
                                  </p:childTnLst>
                                </p:cTn>
                              </p:par>
                            </p:childTnLst>
                          </p:cTn>
                        </p:par>
                      </p:childTnLst>
                    </p:cTn>
                  </p:par>
                  <p:par>
                    <p:cTn id="33" fill="hold">
                      <p:stCondLst>
                        <p:cond delay="indefinite"/>
                      </p:stCondLst>
                      <p:childTnLst>
                        <p:par>
                          <p:cTn id="34" fill="hold">
                            <p:stCondLst>
                              <p:cond delay="0"/>
                            </p:stCondLst>
                            <p:childTnLst>
                              <p:par>
                                <p:cTn id="35" presetID="17" presetClass="entr" presetSubtype="8" fill="hold" grpId="0" nodeType="clickEffect">
                                  <p:stCondLst>
                                    <p:cond delay="0"/>
                                  </p:stCondLst>
                                  <p:childTnLst>
                                    <p:set>
                                      <p:cBhvr>
                                        <p:cTn id="36" dur="1" fill="hold">
                                          <p:stCondLst>
                                            <p:cond delay="0"/>
                                          </p:stCondLst>
                                        </p:cTn>
                                        <p:tgtEl>
                                          <p:spTgt spid="8"/>
                                        </p:tgtEl>
                                        <p:attrNameLst>
                                          <p:attrName>style.visibility</p:attrName>
                                        </p:attrNameLst>
                                      </p:cBhvr>
                                      <p:to>
                                        <p:strVal val="visible"/>
                                      </p:to>
                                    </p:set>
                                    <p:anim calcmode="lin" valueType="num">
                                      <p:cBhvr>
                                        <p:cTn id="37" dur="500" fill="hold"/>
                                        <p:tgtEl>
                                          <p:spTgt spid="8"/>
                                        </p:tgtEl>
                                        <p:attrNameLst>
                                          <p:attrName>ppt_x</p:attrName>
                                        </p:attrNameLst>
                                      </p:cBhvr>
                                      <p:tavLst>
                                        <p:tav tm="0">
                                          <p:val>
                                            <p:strVal val="#ppt_x-#ppt_w/2"/>
                                          </p:val>
                                        </p:tav>
                                        <p:tav tm="100000">
                                          <p:val>
                                            <p:strVal val="#ppt_x"/>
                                          </p:val>
                                        </p:tav>
                                      </p:tavLst>
                                    </p:anim>
                                    <p:anim calcmode="lin" valueType="num">
                                      <p:cBhvr>
                                        <p:cTn id="38" dur="500" fill="hold"/>
                                        <p:tgtEl>
                                          <p:spTgt spid="8"/>
                                        </p:tgtEl>
                                        <p:attrNameLst>
                                          <p:attrName>ppt_y</p:attrName>
                                        </p:attrNameLst>
                                      </p:cBhvr>
                                      <p:tavLst>
                                        <p:tav tm="0">
                                          <p:val>
                                            <p:strVal val="#ppt_y"/>
                                          </p:val>
                                        </p:tav>
                                        <p:tav tm="100000">
                                          <p:val>
                                            <p:strVal val="#ppt_y"/>
                                          </p:val>
                                        </p:tav>
                                      </p:tavLst>
                                    </p:anim>
                                    <p:anim calcmode="lin" valueType="num">
                                      <p:cBhvr>
                                        <p:cTn id="39" dur="500" fill="hold"/>
                                        <p:tgtEl>
                                          <p:spTgt spid="8"/>
                                        </p:tgtEl>
                                        <p:attrNameLst>
                                          <p:attrName>ppt_w</p:attrName>
                                        </p:attrNameLst>
                                      </p:cBhvr>
                                      <p:tavLst>
                                        <p:tav tm="0">
                                          <p:val>
                                            <p:fltVal val="0"/>
                                          </p:val>
                                        </p:tav>
                                        <p:tav tm="100000">
                                          <p:val>
                                            <p:strVal val="#ppt_w"/>
                                          </p:val>
                                        </p:tav>
                                      </p:tavLst>
                                    </p:anim>
                                    <p:anim calcmode="lin" valueType="num">
                                      <p:cBhvr>
                                        <p:cTn id="40" dur="500" fill="hold"/>
                                        <p:tgtEl>
                                          <p:spTgt spid="8"/>
                                        </p:tgtEl>
                                        <p:attrNameLst>
                                          <p:attrName>ppt_h</p:attrName>
                                        </p:attrNameLst>
                                      </p:cBhvr>
                                      <p:tavLst>
                                        <p:tav tm="0">
                                          <p:val>
                                            <p:strVal val="#ppt_h"/>
                                          </p:val>
                                        </p:tav>
                                        <p:tav tm="100000">
                                          <p:val>
                                            <p:strVal val="#ppt_h"/>
                                          </p:val>
                                        </p:tav>
                                      </p:tavLst>
                                    </p:anim>
                                  </p:childTnLst>
                                </p:cTn>
                              </p:par>
                            </p:childTnLst>
                          </p:cTn>
                        </p:par>
                      </p:childTnLst>
                    </p:cTn>
                  </p:par>
                  <p:par>
                    <p:cTn id="41" fill="hold">
                      <p:stCondLst>
                        <p:cond delay="indefinite"/>
                      </p:stCondLst>
                      <p:childTnLst>
                        <p:par>
                          <p:cTn id="42" fill="hold">
                            <p:stCondLst>
                              <p:cond delay="0"/>
                            </p:stCondLst>
                            <p:childTnLst>
                              <p:par>
                                <p:cTn id="43" presetID="17" presetClass="entr" presetSubtype="8" fill="hold" grpId="0" nodeType="clickEffect">
                                  <p:stCondLst>
                                    <p:cond delay="0"/>
                                  </p:stCondLst>
                                  <p:childTnLst>
                                    <p:set>
                                      <p:cBhvr>
                                        <p:cTn id="44" dur="1" fill="hold">
                                          <p:stCondLst>
                                            <p:cond delay="0"/>
                                          </p:stCondLst>
                                        </p:cTn>
                                        <p:tgtEl>
                                          <p:spTgt spid="9"/>
                                        </p:tgtEl>
                                        <p:attrNameLst>
                                          <p:attrName>style.visibility</p:attrName>
                                        </p:attrNameLst>
                                      </p:cBhvr>
                                      <p:to>
                                        <p:strVal val="visible"/>
                                      </p:to>
                                    </p:set>
                                    <p:anim calcmode="lin" valueType="num">
                                      <p:cBhvr>
                                        <p:cTn id="45" dur="500" fill="hold"/>
                                        <p:tgtEl>
                                          <p:spTgt spid="9"/>
                                        </p:tgtEl>
                                        <p:attrNameLst>
                                          <p:attrName>ppt_x</p:attrName>
                                        </p:attrNameLst>
                                      </p:cBhvr>
                                      <p:tavLst>
                                        <p:tav tm="0">
                                          <p:val>
                                            <p:strVal val="#ppt_x-#ppt_w/2"/>
                                          </p:val>
                                        </p:tav>
                                        <p:tav tm="100000">
                                          <p:val>
                                            <p:strVal val="#ppt_x"/>
                                          </p:val>
                                        </p:tav>
                                      </p:tavLst>
                                    </p:anim>
                                    <p:anim calcmode="lin" valueType="num">
                                      <p:cBhvr>
                                        <p:cTn id="46" dur="500" fill="hold"/>
                                        <p:tgtEl>
                                          <p:spTgt spid="9"/>
                                        </p:tgtEl>
                                        <p:attrNameLst>
                                          <p:attrName>ppt_y</p:attrName>
                                        </p:attrNameLst>
                                      </p:cBhvr>
                                      <p:tavLst>
                                        <p:tav tm="0">
                                          <p:val>
                                            <p:strVal val="#ppt_y"/>
                                          </p:val>
                                        </p:tav>
                                        <p:tav tm="100000">
                                          <p:val>
                                            <p:strVal val="#ppt_y"/>
                                          </p:val>
                                        </p:tav>
                                      </p:tavLst>
                                    </p:anim>
                                    <p:anim calcmode="lin" valueType="num">
                                      <p:cBhvr>
                                        <p:cTn id="47" dur="500" fill="hold"/>
                                        <p:tgtEl>
                                          <p:spTgt spid="9"/>
                                        </p:tgtEl>
                                        <p:attrNameLst>
                                          <p:attrName>ppt_w</p:attrName>
                                        </p:attrNameLst>
                                      </p:cBhvr>
                                      <p:tavLst>
                                        <p:tav tm="0">
                                          <p:val>
                                            <p:fltVal val="0"/>
                                          </p:val>
                                        </p:tav>
                                        <p:tav tm="100000">
                                          <p:val>
                                            <p:strVal val="#ppt_w"/>
                                          </p:val>
                                        </p:tav>
                                      </p:tavLst>
                                    </p:anim>
                                    <p:anim calcmode="lin" valueType="num">
                                      <p:cBhvr>
                                        <p:cTn id="48" dur="500" fill="hold"/>
                                        <p:tgtEl>
                                          <p:spTgt spid="9"/>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p:bldP spid="6" grpId="0"/>
      <p:bldP spid="7" grpId="0"/>
      <p:bldP spid="8" grpId="0"/>
      <p:bldP spid="9" grpId="0"/>
    </p:bld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p:cNvSpPr>
            <a:spLocks noGrp="1"/>
          </p:cNvSpPr>
          <p:nvPr>
            <p:ph type="title"/>
          </p:nvPr>
        </p:nvSpPr>
        <p:spPr>
          <a:xfrm>
            <a:off x="628650" y="365127"/>
            <a:ext cx="7886700" cy="490280"/>
          </a:xfrm>
        </p:spPr>
        <p:txBody>
          <a:bodyPr>
            <a:normAutofit fontScale="90000"/>
          </a:bodyPr>
          <a:lstStyle/>
          <a:p>
            <a:r>
              <a:rPr lang="hu-HU" sz="2500" b="1" dirty="0">
                <a:solidFill>
                  <a:srgbClr val="0070C0"/>
                </a:solidFill>
                <a:latin typeface="Arial" panose="020B0604020202020204" pitchFamily="34" charset="0"/>
                <a:cs typeface="Arial" panose="020B0604020202020204" pitchFamily="34" charset="0"/>
              </a:rPr>
              <a:t>A munkavégzés önállóságának jelentősége </a:t>
            </a:r>
            <a:r>
              <a:rPr lang="hu-HU" sz="2500" dirty="0" smtClean="0">
                <a:solidFill>
                  <a:srgbClr val="0070C0"/>
                </a:solidFill>
                <a:latin typeface="Arial" panose="020B0604020202020204" pitchFamily="34" charset="0"/>
                <a:cs typeface="Arial" panose="020B0604020202020204" pitchFamily="34" charset="0"/>
              </a:rPr>
              <a:t>(III/5. tétel)</a:t>
            </a:r>
            <a:endParaRPr lang="hu-HU" sz="2500" dirty="0">
              <a:solidFill>
                <a:srgbClr val="0070C0"/>
              </a:solidFill>
              <a:latin typeface="Arial" panose="020B0604020202020204" pitchFamily="34" charset="0"/>
              <a:cs typeface="Arial" panose="020B0604020202020204" pitchFamily="34" charset="0"/>
            </a:endParaRPr>
          </a:p>
        </p:txBody>
      </p:sp>
      <p:sp>
        <p:nvSpPr>
          <p:cNvPr id="4" name="Text Box 6"/>
          <p:cNvSpPr txBox="1">
            <a:spLocks noChangeArrowheads="1"/>
          </p:cNvSpPr>
          <p:nvPr/>
        </p:nvSpPr>
        <p:spPr bwMode="auto">
          <a:xfrm>
            <a:off x="851156" y="2357848"/>
            <a:ext cx="8101012" cy="701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lgn="ctr">
                <a:solidFill>
                  <a:srgbClr val="000000"/>
                </a:solidFill>
                <a:miter lim="800000"/>
                <a:headEnd/>
                <a:tailEnd/>
              </a14:hiddenLine>
            </a:ext>
          </a:extLst>
        </p:spPr>
        <p:txBody>
          <a:bodyPr>
            <a:spAutoFit/>
          </a:bodyPr>
          <a:lstStyle>
            <a:lvl1pPr>
              <a:defRPr sz="2000" b="1">
                <a:solidFill>
                  <a:srgbClr val="0033CC"/>
                </a:solidFill>
                <a:latin typeface="Times New Roman" panose="02020603050405020304" pitchFamily="18" charset="0"/>
              </a:defRPr>
            </a:lvl1pPr>
            <a:lvl2pPr marL="742950" indent="-285750">
              <a:defRPr sz="2000" b="1">
                <a:solidFill>
                  <a:srgbClr val="0033CC"/>
                </a:solidFill>
                <a:latin typeface="Times New Roman" panose="02020603050405020304" pitchFamily="18" charset="0"/>
              </a:defRPr>
            </a:lvl2pPr>
            <a:lvl3pPr marL="1143000" indent="-228600">
              <a:defRPr sz="2000" b="1">
                <a:solidFill>
                  <a:srgbClr val="0033CC"/>
                </a:solidFill>
                <a:latin typeface="Times New Roman" panose="02020603050405020304" pitchFamily="18" charset="0"/>
              </a:defRPr>
            </a:lvl3pPr>
            <a:lvl4pPr marL="1600200" indent="-228600">
              <a:defRPr sz="2000" b="1">
                <a:solidFill>
                  <a:srgbClr val="0033CC"/>
                </a:solidFill>
                <a:latin typeface="Times New Roman" panose="02020603050405020304" pitchFamily="18" charset="0"/>
              </a:defRPr>
            </a:lvl4pPr>
            <a:lvl5pPr marL="2057400" indent="-228600">
              <a:defRPr sz="2000" b="1">
                <a:solidFill>
                  <a:srgbClr val="0033CC"/>
                </a:solidFill>
                <a:latin typeface="Times New Roman" panose="02020603050405020304" pitchFamily="18" charset="0"/>
              </a:defRPr>
            </a:lvl5pPr>
            <a:lvl6pPr marL="2514600" indent="-228600" eaLnBrk="0" fontAlgn="base" hangingPunct="0">
              <a:spcBef>
                <a:spcPct val="0"/>
              </a:spcBef>
              <a:spcAft>
                <a:spcPct val="0"/>
              </a:spcAft>
              <a:defRPr sz="2000" b="1">
                <a:solidFill>
                  <a:srgbClr val="0033CC"/>
                </a:solidFill>
                <a:latin typeface="Times New Roman" panose="02020603050405020304" pitchFamily="18" charset="0"/>
              </a:defRPr>
            </a:lvl6pPr>
            <a:lvl7pPr marL="2971800" indent="-228600" eaLnBrk="0" fontAlgn="base" hangingPunct="0">
              <a:spcBef>
                <a:spcPct val="0"/>
              </a:spcBef>
              <a:spcAft>
                <a:spcPct val="0"/>
              </a:spcAft>
              <a:defRPr sz="2000" b="1">
                <a:solidFill>
                  <a:srgbClr val="0033CC"/>
                </a:solidFill>
                <a:latin typeface="Times New Roman" panose="02020603050405020304" pitchFamily="18" charset="0"/>
              </a:defRPr>
            </a:lvl7pPr>
            <a:lvl8pPr marL="3429000" indent="-228600" eaLnBrk="0" fontAlgn="base" hangingPunct="0">
              <a:spcBef>
                <a:spcPct val="0"/>
              </a:spcBef>
              <a:spcAft>
                <a:spcPct val="0"/>
              </a:spcAft>
              <a:defRPr sz="2000" b="1">
                <a:solidFill>
                  <a:srgbClr val="0033CC"/>
                </a:solidFill>
                <a:latin typeface="Times New Roman" panose="02020603050405020304" pitchFamily="18" charset="0"/>
              </a:defRPr>
            </a:lvl8pPr>
            <a:lvl9pPr marL="3886200" indent="-228600" eaLnBrk="0" fontAlgn="base" hangingPunct="0">
              <a:spcBef>
                <a:spcPct val="0"/>
              </a:spcBef>
              <a:spcAft>
                <a:spcPct val="0"/>
              </a:spcAft>
              <a:defRPr sz="2000" b="1">
                <a:solidFill>
                  <a:srgbClr val="0033CC"/>
                </a:solidFill>
                <a:latin typeface="Times New Roman" panose="02020603050405020304" pitchFamily="18" charset="0"/>
              </a:defRPr>
            </a:lvl9pPr>
          </a:lstStyle>
          <a:p>
            <a:r>
              <a:rPr lang="hu-HU" altLang="hu-HU" u="sng" dirty="0"/>
              <a:t>A tárgyi és a műveleti eljárás kombinált alkalmazása</a:t>
            </a:r>
            <a:r>
              <a:rPr lang="hu-HU" altLang="hu-HU" dirty="0"/>
              <a:t>. </a:t>
            </a:r>
            <a:r>
              <a:rPr lang="hu-HU" altLang="hu-HU" b="0" dirty="0"/>
              <a:t>Az alapműveletek gyakorlását munkafeladatok elvégzésével kapcsoljuk össze</a:t>
            </a:r>
            <a:r>
              <a:rPr lang="hu-HU" altLang="hu-HU" b="0" i="1" dirty="0"/>
              <a:t>.</a:t>
            </a:r>
          </a:p>
        </p:txBody>
      </p:sp>
      <p:sp>
        <p:nvSpPr>
          <p:cNvPr id="5" name="Text Box 8"/>
          <p:cNvSpPr txBox="1">
            <a:spLocks noChangeArrowheads="1"/>
          </p:cNvSpPr>
          <p:nvPr/>
        </p:nvSpPr>
        <p:spPr bwMode="auto">
          <a:xfrm>
            <a:off x="762666" y="3184218"/>
            <a:ext cx="8101012" cy="1006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lgn="ctr">
                <a:solidFill>
                  <a:srgbClr val="000000"/>
                </a:solidFill>
                <a:miter lim="800000"/>
                <a:headEnd/>
                <a:tailEnd/>
              </a14:hiddenLine>
            </a:ext>
          </a:extLst>
        </p:spPr>
        <p:txBody>
          <a:bodyPr>
            <a:spAutoFit/>
          </a:bodyPr>
          <a:lstStyle>
            <a:lvl1pPr>
              <a:defRPr sz="2000" b="1">
                <a:solidFill>
                  <a:srgbClr val="0033CC"/>
                </a:solidFill>
                <a:latin typeface="Times New Roman" panose="02020603050405020304" pitchFamily="18" charset="0"/>
              </a:defRPr>
            </a:lvl1pPr>
            <a:lvl2pPr marL="742950" indent="-285750">
              <a:defRPr sz="2000" b="1">
                <a:solidFill>
                  <a:srgbClr val="0033CC"/>
                </a:solidFill>
                <a:latin typeface="Times New Roman" panose="02020603050405020304" pitchFamily="18" charset="0"/>
              </a:defRPr>
            </a:lvl2pPr>
            <a:lvl3pPr marL="1143000" indent="-228600">
              <a:defRPr sz="2000" b="1">
                <a:solidFill>
                  <a:srgbClr val="0033CC"/>
                </a:solidFill>
                <a:latin typeface="Times New Roman" panose="02020603050405020304" pitchFamily="18" charset="0"/>
              </a:defRPr>
            </a:lvl3pPr>
            <a:lvl4pPr marL="1600200" indent="-228600">
              <a:defRPr sz="2000" b="1">
                <a:solidFill>
                  <a:srgbClr val="0033CC"/>
                </a:solidFill>
                <a:latin typeface="Times New Roman" panose="02020603050405020304" pitchFamily="18" charset="0"/>
              </a:defRPr>
            </a:lvl4pPr>
            <a:lvl5pPr marL="2057400" indent="-228600">
              <a:defRPr sz="2000" b="1">
                <a:solidFill>
                  <a:srgbClr val="0033CC"/>
                </a:solidFill>
                <a:latin typeface="Times New Roman" panose="02020603050405020304" pitchFamily="18" charset="0"/>
              </a:defRPr>
            </a:lvl5pPr>
            <a:lvl6pPr marL="2514600" indent="-228600" eaLnBrk="0" fontAlgn="base" hangingPunct="0">
              <a:spcBef>
                <a:spcPct val="0"/>
              </a:spcBef>
              <a:spcAft>
                <a:spcPct val="0"/>
              </a:spcAft>
              <a:defRPr sz="2000" b="1">
                <a:solidFill>
                  <a:srgbClr val="0033CC"/>
                </a:solidFill>
                <a:latin typeface="Times New Roman" panose="02020603050405020304" pitchFamily="18" charset="0"/>
              </a:defRPr>
            </a:lvl6pPr>
            <a:lvl7pPr marL="2971800" indent="-228600" eaLnBrk="0" fontAlgn="base" hangingPunct="0">
              <a:spcBef>
                <a:spcPct val="0"/>
              </a:spcBef>
              <a:spcAft>
                <a:spcPct val="0"/>
              </a:spcAft>
              <a:defRPr sz="2000" b="1">
                <a:solidFill>
                  <a:srgbClr val="0033CC"/>
                </a:solidFill>
                <a:latin typeface="Times New Roman" panose="02020603050405020304" pitchFamily="18" charset="0"/>
              </a:defRPr>
            </a:lvl7pPr>
            <a:lvl8pPr marL="3429000" indent="-228600" eaLnBrk="0" fontAlgn="base" hangingPunct="0">
              <a:spcBef>
                <a:spcPct val="0"/>
              </a:spcBef>
              <a:spcAft>
                <a:spcPct val="0"/>
              </a:spcAft>
              <a:defRPr sz="2000" b="1">
                <a:solidFill>
                  <a:srgbClr val="0033CC"/>
                </a:solidFill>
                <a:latin typeface="Times New Roman" panose="02020603050405020304" pitchFamily="18" charset="0"/>
              </a:defRPr>
            </a:lvl8pPr>
            <a:lvl9pPr marL="3886200" indent="-228600" eaLnBrk="0" fontAlgn="base" hangingPunct="0">
              <a:spcBef>
                <a:spcPct val="0"/>
              </a:spcBef>
              <a:spcAft>
                <a:spcPct val="0"/>
              </a:spcAft>
              <a:defRPr sz="2000" b="1">
                <a:solidFill>
                  <a:srgbClr val="0033CC"/>
                </a:solidFill>
                <a:latin typeface="Times New Roman" panose="02020603050405020304" pitchFamily="18" charset="0"/>
              </a:defRPr>
            </a:lvl9pPr>
          </a:lstStyle>
          <a:p>
            <a:r>
              <a:rPr lang="hu-HU" altLang="hu-HU" b="0" dirty="0"/>
              <a:t>A gyakorlatban legtöbbször úgy alkalmazzák, hogy több alapművelet (M1, M2, M3, stb.) tanulása után valamilyen komplex munkafeladatot, tárgyat (T1, T2, stb.) készítenek a tanulók. </a:t>
            </a:r>
          </a:p>
        </p:txBody>
      </p:sp>
      <p:sp>
        <p:nvSpPr>
          <p:cNvPr id="6" name="Text Box 9"/>
          <p:cNvSpPr txBox="1">
            <a:spLocks noChangeArrowheads="1"/>
          </p:cNvSpPr>
          <p:nvPr/>
        </p:nvSpPr>
        <p:spPr bwMode="auto">
          <a:xfrm>
            <a:off x="836409" y="4278465"/>
            <a:ext cx="6300787"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lgn="ctr">
                <a:solidFill>
                  <a:srgbClr val="000000"/>
                </a:solidFill>
                <a:miter lim="800000"/>
                <a:headEnd/>
                <a:tailEnd/>
              </a14:hiddenLine>
            </a:ext>
          </a:extLst>
        </p:spPr>
        <p:txBody>
          <a:bodyPr>
            <a:spAutoFit/>
          </a:bodyPr>
          <a:lstStyle>
            <a:lvl1pPr>
              <a:defRPr sz="2000" b="1">
                <a:solidFill>
                  <a:srgbClr val="0033CC"/>
                </a:solidFill>
                <a:latin typeface="Times New Roman" panose="02020603050405020304" pitchFamily="18" charset="0"/>
              </a:defRPr>
            </a:lvl1pPr>
            <a:lvl2pPr marL="742950" indent="-285750">
              <a:defRPr sz="2000" b="1">
                <a:solidFill>
                  <a:srgbClr val="0033CC"/>
                </a:solidFill>
                <a:latin typeface="Times New Roman" panose="02020603050405020304" pitchFamily="18" charset="0"/>
              </a:defRPr>
            </a:lvl2pPr>
            <a:lvl3pPr marL="1143000" indent="-228600">
              <a:defRPr sz="2000" b="1">
                <a:solidFill>
                  <a:srgbClr val="0033CC"/>
                </a:solidFill>
                <a:latin typeface="Times New Roman" panose="02020603050405020304" pitchFamily="18" charset="0"/>
              </a:defRPr>
            </a:lvl3pPr>
            <a:lvl4pPr marL="1600200" indent="-228600">
              <a:defRPr sz="2000" b="1">
                <a:solidFill>
                  <a:srgbClr val="0033CC"/>
                </a:solidFill>
                <a:latin typeface="Times New Roman" panose="02020603050405020304" pitchFamily="18" charset="0"/>
              </a:defRPr>
            </a:lvl4pPr>
            <a:lvl5pPr marL="2057400" indent="-228600">
              <a:defRPr sz="2000" b="1">
                <a:solidFill>
                  <a:srgbClr val="0033CC"/>
                </a:solidFill>
                <a:latin typeface="Times New Roman" panose="02020603050405020304" pitchFamily="18" charset="0"/>
              </a:defRPr>
            </a:lvl5pPr>
            <a:lvl6pPr marL="2514600" indent="-228600" eaLnBrk="0" fontAlgn="base" hangingPunct="0">
              <a:spcBef>
                <a:spcPct val="0"/>
              </a:spcBef>
              <a:spcAft>
                <a:spcPct val="0"/>
              </a:spcAft>
              <a:defRPr sz="2000" b="1">
                <a:solidFill>
                  <a:srgbClr val="0033CC"/>
                </a:solidFill>
                <a:latin typeface="Times New Roman" panose="02020603050405020304" pitchFamily="18" charset="0"/>
              </a:defRPr>
            </a:lvl6pPr>
            <a:lvl7pPr marL="2971800" indent="-228600" eaLnBrk="0" fontAlgn="base" hangingPunct="0">
              <a:spcBef>
                <a:spcPct val="0"/>
              </a:spcBef>
              <a:spcAft>
                <a:spcPct val="0"/>
              </a:spcAft>
              <a:defRPr sz="2000" b="1">
                <a:solidFill>
                  <a:srgbClr val="0033CC"/>
                </a:solidFill>
                <a:latin typeface="Times New Roman" panose="02020603050405020304" pitchFamily="18" charset="0"/>
              </a:defRPr>
            </a:lvl7pPr>
            <a:lvl8pPr marL="3429000" indent="-228600" eaLnBrk="0" fontAlgn="base" hangingPunct="0">
              <a:spcBef>
                <a:spcPct val="0"/>
              </a:spcBef>
              <a:spcAft>
                <a:spcPct val="0"/>
              </a:spcAft>
              <a:defRPr sz="2000" b="1">
                <a:solidFill>
                  <a:srgbClr val="0033CC"/>
                </a:solidFill>
                <a:latin typeface="Times New Roman" panose="02020603050405020304" pitchFamily="18" charset="0"/>
              </a:defRPr>
            </a:lvl8pPr>
            <a:lvl9pPr marL="3886200" indent="-228600" eaLnBrk="0" fontAlgn="base" hangingPunct="0">
              <a:spcBef>
                <a:spcPct val="0"/>
              </a:spcBef>
              <a:spcAft>
                <a:spcPct val="0"/>
              </a:spcAft>
              <a:defRPr sz="2000" b="1">
                <a:solidFill>
                  <a:srgbClr val="0033CC"/>
                </a:solidFill>
                <a:latin typeface="Times New Roman" panose="02020603050405020304" pitchFamily="18" charset="0"/>
              </a:defRPr>
            </a:lvl9pPr>
          </a:lstStyle>
          <a:p>
            <a:r>
              <a:rPr lang="hu-HU" altLang="hu-HU" dirty="0"/>
              <a:t>M1 </a:t>
            </a:r>
            <a:r>
              <a:rPr lang="hu-HU" altLang="hu-HU" dirty="0">
                <a:sym typeface="Symbol" panose="05050102010706020507" pitchFamily="18" charset="2"/>
              </a:rPr>
              <a:t></a:t>
            </a:r>
            <a:r>
              <a:rPr lang="hu-HU" altLang="hu-HU" dirty="0"/>
              <a:t> M2 </a:t>
            </a:r>
            <a:r>
              <a:rPr lang="hu-HU" altLang="hu-HU" dirty="0">
                <a:sym typeface="Symbol" panose="05050102010706020507" pitchFamily="18" charset="2"/>
              </a:rPr>
              <a:t></a:t>
            </a:r>
            <a:r>
              <a:rPr lang="hu-HU" altLang="hu-HU" dirty="0"/>
              <a:t> M3 </a:t>
            </a:r>
            <a:r>
              <a:rPr lang="hu-HU" altLang="hu-HU" dirty="0">
                <a:sym typeface="Symbol" panose="05050102010706020507" pitchFamily="18" charset="2"/>
              </a:rPr>
              <a:t></a:t>
            </a:r>
            <a:r>
              <a:rPr lang="hu-HU" altLang="hu-HU" dirty="0"/>
              <a:t> T1 </a:t>
            </a:r>
            <a:r>
              <a:rPr lang="hu-HU" altLang="hu-HU" dirty="0">
                <a:sym typeface="Symbol" panose="05050102010706020507" pitchFamily="18" charset="2"/>
              </a:rPr>
              <a:t></a:t>
            </a:r>
            <a:r>
              <a:rPr lang="hu-HU" altLang="hu-HU" dirty="0"/>
              <a:t> M4 </a:t>
            </a:r>
            <a:r>
              <a:rPr lang="hu-HU" altLang="hu-HU" dirty="0">
                <a:sym typeface="Symbol" panose="05050102010706020507" pitchFamily="18" charset="2"/>
              </a:rPr>
              <a:t></a:t>
            </a:r>
            <a:r>
              <a:rPr lang="hu-HU" altLang="hu-HU" dirty="0"/>
              <a:t> M5 </a:t>
            </a:r>
            <a:r>
              <a:rPr lang="hu-HU" altLang="hu-HU" dirty="0">
                <a:sym typeface="Symbol" panose="05050102010706020507" pitchFamily="18" charset="2"/>
              </a:rPr>
              <a:t></a:t>
            </a:r>
            <a:r>
              <a:rPr lang="hu-HU" altLang="hu-HU" dirty="0"/>
              <a:t> M6 </a:t>
            </a:r>
            <a:r>
              <a:rPr lang="hu-HU" altLang="hu-HU" dirty="0">
                <a:sym typeface="Symbol" panose="05050102010706020507" pitchFamily="18" charset="2"/>
              </a:rPr>
              <a:t></a:t>
            </a:r>
            <a:r>
              <a:rPr lang="hu-HU" altLang="hu-HU" dirty="0"/>
              <a:t> T2 </a:t>
            </a:r>
            <a:r>
              <a:rPr lang="hu-HU" altLang="hu-HU" dirty="0">
                <a:sym typeface="Symbol" panose="05050102010706020507" pitchFamily="18" charset="2"/>
              </a:rPr>
              <a:t></a:t>
            </a:r>
            <a:r>
              <a:rPr lang="hu-HU" altLang="hu-HU" dirty="0"/>
              <a:t> …</a:t>
            </a:r>
          </a:p>
        </p:txBody>
      </p:sp>
      <p:sp>
        <p:nvSpPr>
          <p:cNvPr id="7" name="Text Box 11"/>
          <p:cNvSpPr txBox="1">
            <a:spLocks noChangeArrowheads="1"/>
          </p:cNvSpPr>
          <p:nvPr/>
        </p:nvSpPr>
        <p:spPr bwMode="auto">
          <a:xfrm>
            <a:off x="880654" y="4847712"/>
            <a:ext cx="4321175" cy="701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lgn="ctr">
                <a:solidFill>
                  <a:srgbClr val="000000"/>
                </a:solidFill>
                <a:miter lim="800000"/>
                <a:headEnd/>
                <a:tailEnd/>
              </a14:hiddenLine>
            </a:ext>
          </a:extLst>
        </p:spPr>
        <p:txBody>
          <a:bodyPr>
            <a:spAutoFit/>
          </a:bodyPr>
          <a:lstStyle>
            <a:lvl1pPr>
              <a:defRPr sz="2000" b="1">
                <a:solidFill>
                  <a:srgbClr val="0033CC"/>
                </a:solidFill>
                <a:latin typeface="Times New Roman" panose="02020603050405020304" pitchFamily="18" charset="0"/>
              </a:defRPr>
            </a:lvl1pPr>
            <a:lvl2pPr marL="742950" indent="-285750">
              <a:defRPr sz="2000" b="1">
                <a:solidFill>
                  <a:srgbClr val="0033CC"/>
                </a:solidFill>
                <a:latin typeface="Times New Roman" panose="02020603050405020304" pitchFamily="18" charset="0"/>
              </a:defRPr>
            </a:lvl2pPr>
            <a:lvl3pPr marL="1143000" indent="-228600">
              <a:defRPr sz="2000" b="1">
                <a:solidFill>
                  <a:srgbClr val="0033CC"/>
                </a:solidFill>
                <a:latin typeface="Times New Roman" panose="02020603050405020304" pitchFamily="18" charset="0"/>
              </a:defRPr>
            </a:lvl3pPr>
            <a:lvl4pPr marL="1600200" indent="-228600">
              <a:defRPr sz="2000" b="1">
                <a:solidFill>
                  <a:srgbClr val="0033CC"/>
                </a:solidFill>
                <a:latin typeface="Times New Roman" panose="02020603050405020304" pitchFamily="18" charset="0"/>
              </a:defRPr>
            </a:lvl4pPr>
            <a:lvl5pPr marL="2057400" indent="-228600">
              <a:defRPr sz="2000" b="1">
                <a:solidFill>
                  <a:srgbClr val="0033CC"/>
                </a:solidFill>
                <a:latin typeface="Times New Roman" panose="02020603050405020304" pitchFamily="18" charset="0"/>
              </a:defRPr>
            </a:lvl5pPr>
            <a:lvl6pPr marL="2514600" indent="-228600" eaLnBrk="0" fontAlgn="base" hangingPunct="0">
              <a:spcBef>
                <a:spcPct val="0"/>
              </a:spcBef>
              <a:spcAft>
                <a:spcPct val="0"/>
              </a:spcAft>
              <a:defRPr sz="2000" b="1">
                <a:solidFill>
                  <a:srgbClr val="0033CC"/>
                </a:solidFill>
                <a:latin typeface="Times New Roman" panose="02020603050405020304" pitchFamily="18" charset="0"/>
              </a:defRPr>
            </a:lvl6pPr>
            <a:lvl7pPr marL="2971800" indent="-228600" eaLnBrk="0" fontAlgn="base" hangingPunct="0">
              <a:spcBef>
                <a:spcPct val="0"/>
              </a:spcBef>
              <a:spcAft>
                <a:spcPct val="0"/>
              </a:spcAft>
              <a:defRPr sz="2000" b="1">
                <a:solidFill>
                  <a:srgbClr val="0033CC"/>
                </a:solidFill>
                <a:latin typeface="Times New Roman" panose="02020603050405020304" pitchFamily="18" charset="0"/>
              </a:defRPr>
            </a:lvl7pPr>
            <a:lvl8pPr marL="3429000" indent="-228600" eaLnBrk="0" fontAlgn="base" hangingPunct="0">
              <a:spcBef>
                <a:spcPct val="0"/>
              </a:spcBef>
              <a:spcAft>
                <a:spcPct val="0"/>
              </a:spcAft>
              <a:defRPr sz="2000" b="1">
                <a:solidFill>
                  <a:srgbClr val="0033CC"/>
                </a:solidFill>
                <a:latin typeface="Times New Roman" panose="02020603050405020304" pitchFamily="18" charset="0"/>
              </a:defRPr>
            </a:lvl8pPr>
            <a:lvl9pPr marL="3886200" indent="-228600" eaLnBrk="0" fontAlgn="base" hangingPunct="0">
              <a:spcBef>
                <a:spcPct val="0"/>
              </a:spcBef>
              <a:spcAft>
                <a:spcPct val="0"/>
              </a:spcAft>
              <a:defRPr sz="2000" b="1">
                <a:solidFill>
                  <a:srgbClr val="0033CC"/>
                </a:solidFill>
                <a:latin typeface="Times New Roman" panose="02020603050405020304" pitchFamily="18" charset="0"/>
              </a:defRPr>
            </a:lvl9pPr>
          </a:lstStyle>
          <a:p>
            <a:r>
              <a:rPr lang="hu-HU" altLang="hu-HU" dirty="0">
                <a:solidFill>
                  <a:srgbClr val="CC3300"/>
                </a:solidFill>
              </a:rPr>
              <a:t>Hogyan alkalmazható ez az eljárás erre a (T1) munkadarabra?</a:t>
            </a:r>
          </a:p>
        </p:txBody>
      </p:sp>
      <p:sp>
        <p:nvSpPr>
          <p:cNvPr id="8" name="Text Box 12"/>
          <p:cNvSpPr txBox="1">
            <a:spLocks noChangeArrowheads="1"/>
          </p:cNvSpPr>
          <p:nvPr/>
        </p:nvSpPr>
        <p:spPr bwMode="auto">
          <a:xfrm>
            <a:off x="880654" y="5597934"/>
            <a:ext cx="4500562" cy="701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lgn="ctr">
                <a:solidFill>
                  <a:srgbClr val="000000"/>
                </a:solidFill>
                <a:miter lim="800000"/>
                <a:headEnd/>
                <a:tailEnd/>
              </a14:hiddenLine>
            </a:ext>
          </a:extLst>
        </p:spPr>
        <p:txBody>
          <a:bodyPr>
            <a:spAutoFit/>
          </a:bodyPr>
          <a:lstStyle>
            <a:lvl1pPr>
              <a:defRPr sz="2000" b="1">
                <a:solidFill>
                  <a:srgbClr val="0033CC"/>
                </a:solidFill>
                <a:latin typeface="Times New Roman" panose="02020603050405020304" pitchFamily="18" charset="0"/>
              </a:defRPr>
            </a:lvl1pPr>
            <a:lvl2pPr marL="742950" indent="-285750">
              <a:defRPr sz="2000" b="1">
                <a:solidFill>
                  <a:srgbClr val="0033CC"/>
                </a:solidFill>
                <a:latin typeface="Times New Roman" panose="02020603050405020304" pitchFamily="18" charset="0"/>
              </a:defRPr>
            </a:lvl2pPr>
            <a:lvl3pPr marL="1143000" indent="-228600">
              <a:defRPr sz="2000" b="1">
                <a:solidFill>
                  <a:srgbClr val="0033CC"/>
                </a:solidFill>
                <a:latin typeface="Times New Roman" panose="02020603050405020304" pitchFamily="18" charset="0"/>
              </a:defRPr>
            </a:lvl3pPr>
            <a:lvl4pPr marL="1600200" indent="-228600">
              <a:defRPr sz="2000" b="1">
                <a:solidFill>
                  <a:srgbClr val="0033CC"/>
                </a:solidFill>
                <a:latin typeface="Times New Roman" panose="02020603050405020304" pitchFamily="18" charset="0"/>
              </a:defRPr>
            </a:lvl4pPr>
            <a:lvl5pPr marL="2057400" indent="-228600">
              <a:defRPr sz="2000" b="1">
                <a:solidFill>
                  <a:srgbClr val="0033CC"/>
                </a:solidFill>
                <a:latin typeface="Times New Roman" panose="02020603050405020304" pitchFamily="18" charset="0"/>
              </a:defRPr>
            </a:lvl5pPr>
            <a:lvl6pPr marL="2514600" indent="-228600" eaLnBrk="0" fontAlgn="base" hangingPunct="0">
              <a:spcBef>
                <a:spcPct val="0"/>
              </a:spcBef>
              <a:spcAft>
                <a:spcPct val="0"/>
              </a:spcAft>
              <a:defRPr sz="2000" b="1">
                <a:solidFill>
                  <a:srgbClr val="0033CC"/>
                </a:solidFill>
                <a:latin typeface="Times New Roman" panose="02020603050405020304" pitchFamily="18" charset="0"/>
              </a:defRPr>
            </a:lvl6pPr>
            <a:lvl7pPr marL="2971800" indent="-228600" eaLnBrk="0" fontAlgn="base" hangingPunct="0">
              <a:spcBef>
                <a:spcPct val="0"/>
              </a:spcBef>
              <a:spcAft>
                <a:spcPct val="0"/>
              </a:spcAft>
              <a:defRPr sz="2000" b="1">
                <a:solidFill>
                  <a:srgbClr val="0033CC"/>
                </a:solidFill>
                <a:latin typeface="Times New Roman" panose="02020603050405020304" pitchFamily="18" charset="0"/>
              </a:defRPr>
            </a:lvl7pPr>
            <a:lvl8pPr marL="3429000" indent="-228600" eaLnBrk="0" fontAlgn="base" hangingPunct="0">
              <a:spcBef>
                <a:spcPct val="0"/>
              </a:spcBef>
              <a:spcAft>
                <a:spcPct val="0"/>
              </a:spcAft>
              <a:defRPr sz="2000" b="1">
                <a:solidFill>
                  <a:srgbClr val="0033CC"/>
                </a:solidFill>
                <a:latin typeface="Times New Roman" panose="02020603050405020304" pitchFamily="18" charset="0"/>
              </a:defRPr>
            </a:lvl8pPr>
            <a:lvl9pPr marL="3886200" indent="-228600" eaLnBrk="0" fontAlgn="base" hangingPunct="0">
              <a:spcBef>
                <a:spcPct val="0"/>
              </a:spcBef>
              <a:spcAft>
                <a:spcPct val="0"/>
              </a:spcAft>
              <a:defRPr sz="2000" b="1">
                <a:solidFill>
                  <a:srgbClr val="0033CC"/>
                </a:solidFill>
                <a:latin typeface="Times New Roman" panose="02020603050405020304" pitchFamily="18" charset="0"/>
              </a:defRPr>
            </a:lvl9pPr>
          </a:lstStyle>
          <a:p>
            <a:r>
              <a:rPr lang="hu-HU" altLang="hu-HU" dirty="0">
                <a:solidFill>
                  <a:srgbClr val="CC3300"/>
                </a:solidFill>
              </a:rPr>
              <a:t>(Mik lennének itt az M1, M2, … műveletek?)</a:t>
            </a:r>
          </a:p>
        </p:txBody>
      </p:sp>
      <p:sp>
        <p:nvSpPr>
          <p:cNvPr id="9" name="Text Box 13"/>
          <p:cNvSpPr txBox="1">
            <a:spLocks noChangeArrowheads="1"/>
          </p:cNvSpPr>
          <p:nvPr/>
        </p:nvSpPr>
        <p:spPr bwMode="auto">
          <a:xfrm>
            <a:off x="884904" y="6323473"/>
            <a:ext cx="5457824"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lgn="ctr">
                <a:solidFill>
                  <a:srgbClr val="000000"/>
                </a:solidFill>
                <a:miter lim="800000"/>
                <a:headEnd/>
                <a:tailEnd/>
              </a14:hiddenLine>
            </a:ext>
          </a:extLst>
        </p:spPr>
        <p:txBody>
          <a:bodyPr wrap="square">
            <a:spAutoFit/>
          </a:bodyPr>
          <a:lstStyle>
            <a:lvl1pPr>
              <a:defRPr sz="2000" b="1">
                <a:solidFill>
                  <a:srgbClr val="0033CC"/>
                </a:solidFill>
                <a:latin typeface="Times New Roman" panose="02020603050405020304" pitchFamily="18" charset="0"/>
              </a:defRPr>
            </a:lvl1pPr>
            <a:lvl2pPr marL="742950" indent="-285750">
              <a:defRPr sz="2000" b="1">
                <a:solidFill>
                  <a:srgbClr val="0033CC"/>
                </a:solidFill>
                <a:latin typeface="Times New Roman" panose="02020603050405020304" pitchFamily="18" charset="0"/>
              </a:defRPr>
            </a:lvl2pPr>
            <a:lvl3pPr marL="1143000" indent="-228600">
              <a:defRPr sz="2000" b="1">
                <a:solidFill>
                  <a:srgbClr val="0033CC"/>
                </a:solidFill>
                <a:latin typeface="Times New Roman" panose="02020603050405020304" pitchFamily="18" charset="0"/>
              </a:defRPr>
            </a:lvl3pPr>
            <a:lvl4pPr marL="1600200" indent="-228600">
              <a:defRPr sz="2000" b="1">
                <a:solidFill>
                  <a:srgbClr val="0033CC"/>
                </a:solidFill>
                <a:latin typeface="Times New Roman" panose="02020603050405020304" pitchFamily="18" charset="0"/>
              </a:defRPr>
            </a:lvl4pPr>
            <a:lvl5pPr marL="2057400" indent="-228600">
              <a:defRPr sz="2000" b="1">
                <a:solidFill>
                  <a:srgbClr val="0033CC"/>
                </a:solidFill>
                <a:latin typeface="Times New Roman" panose="02020603050405020304" pitchFamily="18" charset="0"/>
              </a:defRPr>
            </a:lvl5pPr>
            <a:lvl6pPr marL="2514600" indent="-228600" eaLnBrk="0" fontAlgn="base" hangingPunct="0">
              <a:spcBef>
                <a:spcPct val="0"/>
              </a:spcBef>
              <a:spcAft>
                <a:spcPct val="0"/>
              </a:spcAft>
              <a:defRPr sz="2000" b="1">
                <a:solidFill>
                  <a:srgbClr val="0033CC"/>
                </a:solidFill>
                <a:latin typeface="Times New Roman" panose="02020603050405020304" pitchFamily="18" charset="0"/>
              </a:defRPr>
            </a:lvl6pPr>
            <a:lvl7pPr marL="2971800" indent="-228600" eaLnBrk="0" fontAlgn="base" hangingPunct="0">
              <a:spcBef>
                <a:spcPct val="0"/>
              </a:spcBef>
              <a:spcAft>
                <a:spcPct val="0"/>
              </a:spcAft>
              <a:defRPr sz="2000" b="1">
                <a:solidFill>
                  <a:srgbClr val="0033CC"/>
                </a:solidFill>
                <a:latin typeface="Times New Roman" panose="02020603050405020304" pitchFamily="18" charset="0"/>
              </a:defRPr>
            </a:lvl7pPr>
            <a:lvl8pPr marL="3429000" indent="-228600" eaLnBrk="0" fontAlgn="base" hangingPunct="0">
              <a:spcBef>
                <a:spcPct val="0"/>
              </a:spcBef>
              <a:spcAft>
                <a:spcPct val="0"/>
              </a:spcAft>
              <a:defRPr sz="2000" b="1">
                <a:solidFill>
                  <a:srgbClr val="0033CC"/>
                </a:solidFill>
                <a:latin typeface="Times New Roman" panose="02020603050405020304" pitchFamily="18" charset="0"/>
              </a:defRPr>
            </a:lvl8pPr>
            <a:lvl9pPr marL="3886200" indent="-228600" eaLnBrk="0" fontAlgn="base" hangingPunct="0">
              <a:spcBef>
                <a:spcPct val="0"/>
              </a:spcBef>
              <a:spcAft>
                <a:spcPct val="0"/>
              </a:spcAft>
              <a:defRPr sz="2000" b="1">
                <a:solidFill>
                  <a:srgbClr val="0033CC"/>
                </a:solidFill>
                <a:latin typeface="Times New Roman" panose="02020603050405020304" pitchFamily="18" charset="0"/>
              </a:defRPr>
            </a:lvl9pPr>
          </a:lstStyle>
          <a:p>
            <a:r>
              <a:rPr lang="hu-HU" altLang="hu-HU" dirty="0">
                <a:solidFill>
                  <a:srgbClr val="CC3300"/>
                </a:solidFill>
              </a:rPr>
              <a:t>Melyik (az M vagy a T) lehet produktív munka?</a:t>
            </a:r>
          </a:p>
        </p:txBody>
      </p:sp>
      <p:pic>
        <p:nvPicPr>
          <p:cNvPr id="10" name="Picture 16" descr="tárgyi_elj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533535" y="4830559"/>
            <a:ext cx="2109019" cy="17312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Téglalap 10"/>
          <p:cNvSpPr/>
          <p:nvPr/>
        </p:nvSpPr>
        <p:spPr>
          <a:xfrm>
            <a:off x="781664" y="873064"/>
            <a:ext cx="7890388" cy="646331"/>
          </a:xfrm>
          <a:prstGeom prst="rect">
            <a:avLst/>
          </a:prstGeom>
        </p:spPr>
        <p:txBody>
          <a:bodyPr wrap="square">
            <a:spAutoFit/>
          </a:bodyPr>
          <a:lstStyle/>
          <a:p>
            <a:r>
              <a:rPr lang="hu-HU" dirty="0" smtClean="0">
                <a:solidFill>
                  <a:srgbClr val="0070C0"/>
                </a:solidFill>
                <a:latin typeface="Arial" panose="020B0604020202020204" pitchFamily="34" charset="0"/>
                <a:ea typeface="Calibri" panose="020F0502020204030204" pitchFamily="34" charset="0"/>
              </a:rPr>
              <a:t>A </a:t>
            </a:r>
            <a:r>
              <a:rPr lang="hu-HU" dirty="0">
                <a:solidFill>
                  <a:srgbClr val="0070C0"/>
                </a:solidFill>
                <a:latin typeface="Arial" panose="020B0604020202020204" pitchFamily="34" charset="0"/>
                <a:ea typeface="Calibri" panose="020F0502020204030204" pitchFamily="34" charset="0"/>
              </a:rPr>
              <a:t>megtanult munkafolyamat vagy </a:t>
            </a:r>
            <a:r>
              <a:rPr lang="hu-HU" b="1" dirty="0">
                <a:solidFill>
                  <a:srgbClr val="0070C0"/>
                </a:solidFill>
                <a:latin typeface="Arial" panose="020B0604020202020204" pitchFamily="34" charset="0"/>
                <a:ea typeface="Calibri" panose="020F0502020204030204" pitchFamily="34" charset="0"/>
              </a:rPr>
              <a:t>művelet önálló elvégzése </a:t>
            </a:r>
            <a:r>
              <a:rPr lang="hu-HU" dirty="0">
                <a:solidFill>
                  <a:srgbClr val="0070C0"/>
                </a:solidFill>
                <a:latin typeface="Arial" panose="020B0604020202020204" pitchFamily="34" charset="0"/>
                <a:ea typeface="Calibri" panose="020F0502020204030204" pitchFamily="34" charset="0"/>
              </a:rPr>
              <a:t>egyéni munkaformában </a:t>
            </a:r>
            <a:r>
              <a:rPr lang="hu-HU" b="1" dirty="0">
                <a:solidFill>
                  <a:srgbClr val="0070C0"/>
                </a:solidFill>
                <a:latin typeface="Arial" panose="020B0604020202020204" pitchFamily="34" charset="0"/>
                <a:ea typeface="Calibri" panose="020F0502020204030204" pitchFamily="34" charset="0"/>
              </a:rPr>
              <a:t>sikerélményhez juttatja a tanulót</a:t>
            </a:r>
            <a:r>
              <a:rPr lang="hu-HU" dirty="0">
                <a:solidFill>
                  <a:srgbClr val="0070C0"/>
                </a:solidFill>
                <a:latin typeface="Arial" panose="020B0604020202020204" pitchFamily="34" charset="0"/>
                <a:ea typeface="Calibri" panose="020F0502020204030204" pitchFamily="34" charset="0"/>
              </a:rPr>
              <a:t>. </a:t>
            </a:r>
            <a:endParaRPr lang="hu-HU" dirty="0">
              <a:solidFill>
                <a:srgbClr val="0070C0"/>
              </a:solidFill>
            </a:endParaRPr>
          </a:p>
        </p:txBody>
      </p:sp>
      <p:sp>
        <p:nvSpPr>
          <p:cNvPr id="12" name="Téglalap 11"/>
          <p:cNvSpPr/>
          <p:nvPr/>
        </p:nvSpPr>
        <p:spPr>
          <a:xfrm>
            <a:off x="870154" y="1572003"/>
            <a:ext cx="7669162" cy="646331"/>
          </a:xfrm>
          <a:prstGeom prst="rect">
            <a:avLst/>
          </a:prstGeom>
        </p:spPr>
        <p:txBody>
          <a:bodyPr wrap="square">
            <a:spAutoFit/>
          </a:bodyPr>
          <a:lstStyle/>
          <a:p>
            <a:r>
              <a:rPr lang="hu-HU" dirty="0">
                <a:solidFill>
                  <a:srgbClr val="0070C0"/>
                </a:solidFill>
                <a:latin typeface="Arial" panose="020B0604020202020204" pitchFamily="34" charset="0"/>
                <a:ea typeface="Calibri" panose="020F0502020204030204" pitchFamily="34" charset="0"/>
              </a:rPr>
              <a:t>Az </a:t>
            </a:r>
            <a:r>
              <a:rPr lang="hu-HU" b="1" i="1" dirty="0">
                <a:solidFill>
                  <a:srgbClr val="0070C0"/>
                </a:solidFill>
                <a:latin typeface="Arial" panose="020B0604020202020204" pitchFamily="34" charset="0"/>
                <a:ea typeface="Calibri" panose="020F0502020204030204" pitchFamily="34" charset="0"/>
              </a:rPr>
              <a:t>önállóság </a:t>
            </a:r>
            <a:r>
              <a:rPr lang="hu-HU" b="1" dirty="0" smtClean="0">
                <a:solidFill>
                  <a:srgbClr val="0070C0"/>
                </a:solidFill>
                <a:latin typeface="Arial" panose="020B0604020202020204" pitchFamily="34" charset="0"/>
                <a:ea typeface="Calibri" panose="020F0502020204030204" pitchFamily="34" charset="0"/>
              </a:rPr>
              <a:t>mértékét </a:t>
            </a:r>
            <a:r>
              <a:rPr lang="hu-HU" dirty="0" smtClean="0">
                <a:solidFill>
                  <a:srgbClr val="0070C0"/>
                </a:solidFill>
                <a:latin typeface="Arial" panose="020B0604020202020204" pitchFamily="34" charset="0"/>
                <a:ea typeface="Calibri" panose="020F0502020204030204" pitchFamily="34" charset="0"/>
              </a:rPr>
              <a:t>meghatározza </a:t>
            </a:r>
            <a:r>
              <a:rPr lang="hu-HU" dirty="0">
                <a:solidFill>
                  <a:srgbClr val="0070C0"/>
                </a:solidFill>
                <a:latin typeface="Arial" panose="020B0604020202020204" pitchFamily="34" charset="0"/>
                <a:ea typeface="Calibri" panose="020F0502020204030204" pitchFamily="34" charset="0"/>
              </a:rPr>
              <a:t>a </a:t>
            </a:r>
            <a:r>
              <a:rPr lang="hu-HU" b="1" dirty="0">
                <a:solidFill>
                  <a:srgbClr val="0070C0"/>
                </a:solidFill>
                <a:latin typeface="Arial" panose="020B0604020202020204" pitchFamily="34" charset="0"/>
                <a:ea typeface="Calibri" panose="020F0502020204030204" pitchFamily="34" charset="0"/>
              </a:rPr>
              <a:t>pontos, precíz </a:t>
            </a:r>
            <a:r>
              <a:rPr lang="hu-HU" b="1" dirty="0" smtClean="0">
                <a:solidFill>
                  <a:srgbClr val="0070C0"/>
                </a:solidFill>
                <a:latin typeface="Arial" panose="020B0604020202020204" pitchFamily="34" charset="0"/>
                <a:ea typeface="Calibri" panose="020F0502020204030204" pitchFamily="34" charset="0"/>
              </a:rPr>
              <a:t>munkavégzés</a:t>
            </a:r>
            <a:r>
              <a:rPr lang="hu-HU" dirty="0">
                <a:solidFill>
                  <a:srgbClr val="0070C0"/>
                </a:solidFill>
                <a:latin typeface="Arial" panose="020B0604020202020204" pitchFamily="34" charset="0"/>
                <a:ea typeface="Calibri" panose="020F0502020204030204" pitchFamily="34" charset="0"/>
              </a:rPr>
              <a:t>!</a:t>
            </a:r>
            <a:r>
              <a:rPr lang="hu-HU" dirty="0" smtClean="0">
                <a:solidFill>
                  <a:srgbClr val="0070C0"/>
                </a:solidFill>
                <a:latin typeface="Arial" panose="020B0604020202020204" pitchFamily="34" charset="0"/>
                <a:ea typeface="Calibri" panose="020F0502020204030204" pitchFamily="34" charset="0"/>
              </a:rPr>
              <a:t> Ennek elsajátításához segít, </a:t>
            </a:r>
            <a:r>
              <a:rPr lang="hu-HU" dirty="0" smtClean="0">
                <a:solidFill>
                  <a:srgbClr val="0070C0"/>
                </a:solidFill>
                <a:latin typeface="Arial" panose="020B0604020202020204" pitchFamily="34" charset="0"/>
                <a:ea typeface="Calibri" panose="020F0502020204030204" pitchFamily="34" charset="0"/>
                <a:cs typeface="Arial" panose="020B0604020202020204" pitchFamily="34" charset="0"/>
              </a:rPr>
              <a:t>a </a:t>
            </a:r>
            <a:r>
              <a:rPr lang="hu-HU" altLang="hu-HU" b="1" u="sng" dirty="0" smtClean="0">
                <a:solidFill>
                  <a:srgbClr val="0070C0"/>
                </a:solidFill>
                <a:latin typeface="Arial" panose="020B0604020202020204" pitchFamily="34" charset="0"/>
                <a:cs typeface="Arial" panose="020B0604020202020204" pitchFamily="34" charset="0"/>
              </a:rPr>
              <a:t>műveleti </a:t>
            </a:r>
            <a:r>
              <a:rPr lang="hu-HU" altLang="hu-HU" b="1" u="sng" dirty="0">
                <a:solidFill>
                  <a:srgbClr val="0070C0"/>
                </a:solidFill>
                <a:latin typeface="Arial" panose="020B0604020202020204" pitchFamily="34" charset="0"/>
                <a:cs typeface="Arial" panose="020B0604020202020204" pitchFamily="34" charset="0"/>
              </a:rPr>
              <a:t>komplex </a:t>
            </a:r>
            <a:r>
              <a:rPr lang="hu-HU" altLang="hu-HU" b="1" u="sng" dirty="0" smtClean="0">
                <a:solidFill>
                  <a:srgbClr val="0070C0"/>
                </a:solidFill>
                <a:latin typeface="Arial" panose="020B0604020202020204" pitchFamily="34" charset="0"/>
                <a:cs typeface="Arial" panose="020B0604020202020204" pitchFamily="34" charset="0"/>
              </a:rPr>
              <a:t>eljárás </a:t>
            </a:r>
            <a:r>
              <a:rPr lang="hu-HU" altLang="hu-HU" b="1" dirty="0" smtClean="0">
                <a:solidFill>
                  <a:srgbClr val="0070C0"/>
                </a:solidFill>
                <a:latin typeface="Arial" panose="020B0604020202020204" pitchFamily="34" charset="0"/>
                <a:cs typeface="Arial" panose="020B0604020202020204" pitchFamily="34" charset="0"/>
              </a:rPr>
              <a:t>alkalmazása</a:t>
            </a:r>
            <a:endParaRPr lang="hu-HU" altLang="hu-HU" b="1" dirty="0">
              <a:solidFill>
                <a:srgbClr val="0070C0"/>
              </a:solidFill>
              <a:latin typeface="Arial" panose="020B0604020202020204" pitchFamily="34" charset="0"/>
              <a:cs typeface="Arial" panose="020B0604020202020204" pitchFamily="34" charset="0"/>
            </a:endParaRPr>
          </a:p>
        </p:txBody>
      </p:sp>
      <p:cxnSp>
        <p:nvCxnSpPr>
          <p:cNvPr id="14" name="Egyenes összekötő nyíllal 13"/>
          <p:cNvCxnSpPr/>
          <p:nvPr/>
        </p:nvCxnSpPr>
        <p:spPr>
          <a:xfrm flipH="1">
            <a:off x="4970352" y="2199992"/>
            <a:ext cx="135802" cy="253497"/>
          </a:xfrm>
          <a:prstGeom prst="straightConnector1">
            <a:avLst/>
          </a:prstGeom>
          <a:ln w="57150">
            <a:solidFill>
              <a:srgbClr val="FF000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510700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7" presetClass="entr" presetSubtype="8"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ppt_x</p:attrName>
                                        </p:attrNameLst>
                                      </p:cBhvr>
                                      <p:tavLst>
                                        <p:tav tm="0">
                                          <p:val>
                                            <p:strVal val="#ppt_x-#ppt_w/2"/>
                                          </p:val>
                                        </p:tav>
                                        <p:tav tm="100000">
                                          <p:val>
                                            <p:strVal val="#ppt_x"/>
                                          </p:val>
                                        </p:tav>
                                      </p:tavLst>
                                    </p:anim>
                                    <p:anim calcmode="lin" valueType="num">
                                      <p:cBhvr>
                                        <p:cTn id="8" dur="500" fill="hold"/>
                                        <p:tgtEl>
                                          <p:spTgt spid="4"/>
                                        </p:tgtEl>
                                        <p:attrNameLst>
                                          <p:attrName>ppt_y</p:attrName>
                                        </p:attrNameLst>
                                      </p:cBhvr>
                                      <p:tavLst>
                                        <p:tav tm="0">
                                          <p:val>
                                            <p:strVal val="#ppt_y"/>
                                          </p:val>
                                        </p:tav>
                                        <p:tav tm="100000">
                                          <p:val>
                                            <p:strVal val="#ppt_y"/>
                                          </p:val>
                                        </p:tav>
                                      </p:tavLst>
                                    </p:anim>
                                    <p:anim calcmode="lin" valueType="num">
                                      <p:cBhvr>
                                        <p:cTn id="9" dur="500" fill="hold"/>
                                        <p:tgtEl>
                                          <p:spTgt spid="4"/>
                                        </p:tgtEl>
                                        <p:attrNameLst>
                                          <p:attrName>ppt_w</p:attrName>
                                        </p:attrNameLst>
                                      </p:cBhvr>
                                      <p:tavLst>
                                        <p:tav tm="0">
                                          <p:val>
                                            <p:fltVal val="0"/>
                                          </p:val>
                                        </p:tav>
                                        <p:tav tm="100000">
                                          <p:val>
                                            <p:strVal val="#ppt_w"/>
                                          </p:val>
                                        </p:tav>
                                      </p:tavLst>
                                    </p:anim>
                                    <p:anim calcmode="lin" valueType="num">
                                      <p:cBhvr>
                                        <p:cTn id="10" dur="500" fill="hold"/>
                                        <p:tgtEl>
                                          <p:spTgt spid="4"/>
                                        </p:tgtEl>
                                        <p:attrNameLst>
                                          <p:attrName>ppt_h</p:attrName>
                                        </p:attrNameLst>
                                      </p:cBhvr>
                                      <p:tavLst>
                                        <p:tav tm="0">
                                          <p:val>
                                            <p:strVal val="#ppt_h"/>
                                          </p:val>
                                        </p:tav>
                                        <p:tav tm="100000">
                                          <p:val>
                                            <p:strVal val="#ppt_h"/>
                                          </p:val>
                                        </p:tav>
                                      </p:tavLst>
                                    </p:anim>
                                  </p:childTnLst>
                                </p:cTn>
                              </p:par>
                            </p:childTnLst>
                          </p:cTn>
                        </p:par>
                      </p:childTnLst>
                    </p:cTn>
                  </p:par>
                  <p:par>
                    <p:cTn id="11" fill="hold">
                      <p:stCondLst>
                        <p:cond delay="indefinite"/>
                      </p:stCondLst>
                      <p:childTnLst>
                        <p:par>
                          <p:cTn id="12" fill="hold">
                            <p:stCondLst>
                              <p:cond delay="0"/>
                            </p:stCondLst>
                            <p:childTnLst>
                              <p:par>
                                <p:cTn id="13" presetID="17" presetClass="entr" presetSubtype="8" fill="hold" grpId="0" nodeType="clickEffect">
                                  <p:stCondLst>
                                    <p:cond delay="0"/>
                                  </p:stCondLst>
                                  <p:childTnLst>
                                    <p:set>
                                      <p:cBhvr>
                                        <p:cTn id="14" dur="1" fill="hold">
                                          <p:stCondLst>
                                            <p:cond delay="0"/>
                                          </p:stCondLst>
                                        </p:cTn>
                                        <p:tgtEl>
                                          <p:spTgt spid="5"/>
                                        </p:tgtEl>
                                        <p:attrNameLst>
                                          <p:attrName>style.visibility</p:attrName>
                                        </p:attrNameLst>
                                      </p:cBhvr>
                                      <p:to>
                                        <p:strVal val="visible"/>
                                      </p:to>
                                    </p:set>
                                    <p:anim calcmode="lin" valueType="num">
                                      <p:cBhvr>
                                        <p:cTn id="15" dur="500" fill="hold"/>
                                        <p:tgtEl>
                                          <p:spTgt spid="5"/>
                                        </p:tgtEl>
                                        <p:attrNameLst>
                                          <p:attrName>ppt_x</p:attrName>
                                        </p:attrNameLst>
                                      </p:cBhvr>
                                      <p:tavLst>
                                        <p:tav tm="0">
                                          <p:val>
                                            <p:strVal val="#ppt_x-#ppt_w/2"/>
                                          </p:val>
                                        </p:tav>
                                        <p:tav tm="100000">
                                          <p:val>
                                            <p:strVal val="#ppt_x"/>
                                          </p:val>
                                        </p:tav>
                                      </p:tavLst>
                                    </p:anim>
                                    <p:anim calcmode="lin" valueType="num">
                                      <p:cBhvr>
                                        <p:cTn id="16" dur="500" fill="hold"/>
                                        <p:tgtEl>
                                          <p:spTgt spid="5"/>
                                        </p:tgtEl>
                                        <p:attrNameLst>
                                          <p:attrName>ppt_y</p:attrName>
                                        </p:attrNameLst>
                                      </p:cBhvr>
                                      <p:tavLst>
                                        <p:tav tm="0">
                                          <p:val>
                                            <p:strVal val="#ppt_y"/>
                                          </p:val>
                                        </p:tav>
                                        <p:tav tm="100000">
                                          <p:val>
                                            <p:strVal val="#ppt_y"/>
                                          </p:val>
                                        </p:tav>
                                      </p:tavLst>
                                    </p:anim>
                                    <p:anim calcmode="lin" valueType="num">
                                      <p:cBhvr>
                                        <p:cTn id="17" dur="500" fill="hold"/>
                                        <p:tgtEl>
                                          <p:spTgt spid="5"/>
                                        </p:tgtEl>
                                        <p:attrNameLst>
                                          <p:attrName>ppt_w</p:attrName>
                                        </p:attrNameLst>
                                      </p:cBhvr>
                                      <p:tavLst>
                                        <p:tav tm="0">
                                          <p:val>
                                            <p:fltVal val="0"/>
                                          </p:val>
                                        </p:tav>
                                        <p:tav tm="100000">
                                          <p:val>
                                            <p:strVal val="#ppt_w"/>
                                          </p:val>
                                        </p:tav>
                                      </p:tavLst>
                                    </p:anim>
                                    <p:anim calcmode="lin" valueType="num">
                                      <p:cBhvr>
                                        <p:cTn id="18" dur="500" fill="hold"/>
                                        <p:tgtEl>
                                          <p:spTgt spid="5"/>
                                        </p:tgtEl>
                                        <p:attrNameLst>
                                          <p:attrName>ppt_h</p:attrName>
                                        </p:attrNameLst>
                                      </p:cBhvr>
                                      <p:tavLst>
                                        <p:tav tm="0">
                                          <p:val>
                                            <p:strVal val="#ppt_h"/>
                                          </p:val>
                                        </p:tav>
                                        <p:tav tm="100000">
                                          <p:val>
                                            <p:strVal val="#ppt_h"/>
                                          </p:val>
                                        </p:tav>
                                      </p:tavLst>
                                    </p:anim>
                                  </p:childTnLst>
                                </p:cTn>
                              </p:par>
                            </p:childTnLst>
                          </p:cTn>
                        </p:par>
                      </p:childTnLst>
                    </p:cTn>
                  </p:par>
                  <p:par>
                    <p:cTn id="19" fill="hold">
                      <p:stCondLst>
                        <p:cond delay="indefinite"/>
                      </p:stCondLst>
                      <p:childTnLst>
                        <p:par>
                          <p:cTn id="20" fill="hold">
                            <p:stCondLst>
                              <p:cond delay="0"/>
                            </p:stCondLst>
                            <p:childTnLst>
                              <p:par>
                                <p:cTn id="21" presetID="40" presetClass="entr" presetSubtype="0" fill="hold" grpId="0" nodeType="clickEffect">
                                  <p:stCondLst>
                                    <p:cond delay="0"/>
                                  </p:stCondLst>
                                  <p:iterate type="lt">
                                    <p:tmPct val="10000"/>
                                  </p:iterate>
                                  <p:childTnLst>
                                    <p:set>
                                      <p:cBhvr>
                                        <p:cTn id="22" dur="1" fill="hold">
                                          <p:stCondLst>
                                            <p:cond delay="0"/>
                                          </p:stCondLst>
                                        </p:cTn>
                                        <p:tgtEl>
                                          <p:spTgt spid="6"/>
                                        </p:tgtEl>
                                        <p:attrNameLst>
                                          <p:attrName>style.visibility</p:attrName>
                                        </p:attrNameLst>
                                      </p:cBhvr>
                                      <p:to>
                                        <p:strVal val="visible"/>
                                      </p:to>
                                    </p:set>
                                    <p:animEffect transition="in" filter="fade">
                                      <p:cBhvr>
                                        <p:cTn id="23" dur="1000"/>
                                        <p:tgtEl>
                                          <p:spTgt spid="6"/>
                                        </p:tgtEl>
                                      </p:cBhvr>
                                    </p:animEffect>
                                    <p:anim calcmode="lin" valueType="num">
                                      <p:cBhvr>
                                        <p:cTn id="24" dur="1000" fill="hold"/>
                                        <p:tgtEl>
                                          <p:spTgt spid="6"/>
                                        </p:tgtEl>
                                        <p:attrNameLst>
                                          <p:attrName>ppt_x</p:attrName>
                                        </p:attrNameLst>
                                      </p:cBhvr>
                                      <p:tavLst>
                                        <p:tav tm="0">
                                          <p:val>
                                            <p:strVal val="#ppt_x-.1"/>
                                          </p:val>
                                        </p:tav>
                                        <p:tav tm="100000">
                                          <p:val>
                                            <p:strVal val="#ppt_x"/>
                                          </p:val>
                                        </p:tav>
                                      </p:tavLst>
                                    </p:anim>
                                    <p:anim calcmode="lin" valueType="num">
                                      <p:cBhvr>
                                        <p:cTn id="25" dur="1000" fill="hold"/>
                                        <p:tgtEl>
                                          <p:spTgt spid="6"/>
                                        </p:tgtEl>
                                        <p:attrNameLst>
                                          <p:attrName>ppt_y</p:attrName>
                                        </p:attrNameLst>
                                      </p:cBhvr>
                                      <p:tavLst>
                                        <p:tav tm="0">
                                          <p:val>
                                            <p:strVal val="#ppt_y"/>
                                          </p:val>
                                        </p:tav>
                                        <p:tav tm="100000">
                                          <p:val>
                                            <p:strVal val="#ppt_y"/>
                                          </p:val>
                                        </p:tav>
                                      </p:tavLst>
                                    </p:anim>
                                  </p:childTnLst>
                                </p:cTn>
                              </p:par>
                            </p:childTnLst>
                          </p:cTn>
                        </p:par>
                        <p:par>
                          <p:cTn id="26" fill="hold">
                            <p:stCondLst>
                              <p:cond delay="3400"/>
                            </p:stCondLst>
                            <p:childTnLst>
                              <p:par>
                                <p:cTn id="27" presetID="15" presetClass="entr" presetSubtype="0" fill="hold" grpId="0" nodeType="afterEffect">
                                  <p:stCondLst>
                                    <p:cond delay="0"/>
                                  </p:stCondLst>
                                  <p:childTnLst>
                                    <p:set>
                                      <p:cBhvr>
                                        <p:cTn id="28" dur="1" fill="hold">
                                          <p:stCondLst>
                                            <p:cond delay="0"/>
                                          </p:stCondLst>
                                        </p:cTn>
                                        <p:tgtEl>
                                          <p:spTgt spid="7"/>
                                        </p:tgtEl>
                                        <p:attrNameLst>
                                          <p:attrName>style.visibility</p:attrName>
                                        </p:attrNameLst>
                                      </p:cBhvr>
                                      <p:to>
                                        <p:strVal val="visible"/>
                                      </p:to>
                                    </p:set>
                                    <p:anim calcmode="lin" valueType="num">
                                      <p:cBhvr>
                                        <p:cTn id="29" dur="1000" fill="hold"/>
                                        <p:tgtEl>
                                          <p:spTgt spid="7"/>
                                        </p:tgtEl>
                                        <p:attrNameLst>
                                          <p:attrName>ppt_w</p:attrName>
                                        </p:attrNameLst>
                                      </p:cBhvr>
                                      <p:tavLst>
                                        <p:tav tm="0">
                                          <p:val>
                                            <p:fltVal val="0"/>
                                          </p:val>
                                        </p:tav>
                                        <p:tav tm="100000">
                                          <p:val>
                                            <p:strVal val="#ppt_w"/>
                                          </p:val>
                                        </p:tav>
                                      </p:tavLst>
                                    </p:anim>
                                    <p:anim calcmode="lin" valueType="num">
                                      <p:cBhvr>
                                        <p:cTn id="30" dur="1000" fill="hold"/>
                                        <p:tgtEl>
                                          <p:spTgt spid="7"/>
                                        </p:tgtEl>
                                        <p:attrNameLst>
                                          <p:attrName>ppt_h</p:attrName>
                                        </p:attrNameLst>
                                      </p:cBhvr>
                                      <p:tavLst>
                                        <p:tav tm="0">
                                          <p:val>
                                            <p:fltVal val="0"/>
                                          </p:val>
                                        </p:tav>
                                        <p:tav tm="100000">
                                          <p:val>
                                            <p:strVal val="#ppt_h"/>
                                          </p:val>
                                        </p:tav>
                                      </p:tavLst>
                                    </p:anim>
                                    <p:anim calcmode="lin" valueType="num">
                                      <p:cBhvr>
                                        <p:cTn id="31" dur="1000" fill="hold"/>
                                        <p:tgtEl>
                                          <p:spTgt spid="7"/>
                                        </p:tgtEl>
                                        <p:attrNameLst>
                                          <p:attrName>ppt_x</p:attrName>
                                        </p:attrNameLst>
                                      </p:cBhvr>
                                      <p:tavLst>
                                        <p:tav tm="0" fmla="#ppt_x+(cos(-2*pi*(1-$))*-#ppt_x-sin(-2*pi*(1-$))*(1-#ppt_y))*(1-$)">
                                          <p:val>
                                            <p:fltVal val="0"/>
                                          </p:val>
                                        </p:tav>
                                        <p:tav tm="100000">
                                          <p:val>
                                            <p:fltVal val="1"/>
                                          </p:val>
                                        </p:tav>
                                      </p:tavLst>
                                    </p:anim>
                                    <p:anim calcmode="lin" valueType="num">
                                      <p:cBhvr>
                                        <p:cTn id="32" dur="1000" fill="hold"/>
                                        <p:tgtEl>
                                          <p:spTgt spid="7"/>
                                        </p:tgtEl>
                                        <p:attrNameLst>
                                          <p:attrName>ppt_y</p:attrName>
                                        </p:attrNameLst>
                                      </p:cBhvr>
                                      <p:tavLst>
                                        <p:tav tm="0" fmla="#ppt_y+(sin(-2*pi*(1-$))*-#ppt_x+cos(-2*pi*(1-$))*(1-#ppt_y))*(1-$)">
                                          <p:val>
                                            <p:fltVal val="0"/>
                                          </p:val>
                                        </p:tav>
                                        <p:tav tm="100000">
                                          <p:val>
                                            <p:fltVal val="1"/>
                                          </p:val>
                                        </p:tav>
                                      </p:tavLst>
                                    </p:anim>
                                  </p:childTnLst>
                                </p:cTn>
                              </p:par>
                            </p:childTnLst>
                          </p:cTn>
                        </p:par>
                        <p:par>
                          <p:cTn id="33" fill="hold">
                            <p:stCondLst>
                              <p:cond delay="4400"/>
                            </p:stCondLst>
                            <p:childTnLst>
                              <p:par>
                                <p:cTn id="34" presetID="15" presetClass="entr" presetSubtype="0" fill="hold" grpId="0" nodeType="afterEffect">
                                  <p:stCondLst>
                                    <p:cond delay="0"/>
                                  </p:stCondLst>
                                  <p:childTnLst>
                                    <p:set>
                                      <p:cBhvr>
                                        <p:cTn id="35" dur="1" fill="hold">
                                          <p:stCondLst>
                                            <p:cond delay="0"/>
                                          </p:stCondLst>
                                        </p:cTn>
                                        <p:tgtEl>
                                          <p:spTgt spid="8"/>
                                        </p:tgtEl>
                                        <p:attrNameLst>
                                          <p:attrName>style.visibility</p:attrName>
                                        </p:attrNameLst>
                                      </p:cBhvr>
                                      <p:to>
                                        <p:strVal val="visible"/>
                                      </p:to>
                                    </p:set>
                                    <p:anim calcmode="lin" valueType="num">
                                      <p:cBhvr>
                                        <p:cTn id="36" dur="1000" fill="hold"/>
                                        <p:tgtEl>
                                          <p:spTgt spid="8"/>
                                        </p:tgtEl>
                                        <p:attrNameLst>
                                          <p:attrName>ppt_w</p:attrName>
                                        </p:attrNameLst>
                                      </p:cBhvr>
                                      <p:tavLst>
                                        <p:tav tm="0">
                                          <p:val>
                                            <p:fltVal val="0"/>
                                          </p:val>
                                        </p:tav>
                                        <p:tav tm="100000">
                                          <p:val>
                                            <p:strVal val="#ppt_w"/>
                                          </p:val>
                                        </p:tav>
                                      </p:tavLst>
                                    </p:anim>
                                    <p:anim calcmode="lin" valueType="num">
                                      <p:cBhvr>
                                        <p:cTn id="37" dur="1000" fill="hold"/>
                                        <p:tgtEl>
                                          <p:spTgt spid="8"/>
                                        </p:tgtEl>
                                        <p:attrNameLst>
                                          <p:attrName>ppt_h</p:attrName>
                                        </p:attrNameLst>
                                      </p:cBhvr>
                                      <p:tavLst>
                                        <p:tav tm="0">
                                          <p:val>
                                            <p:fltVal val="0"/>
                                          </p:val>
                                        </p:tav>
                                        <p:tav tm="100000">
                                          <p:val>
                                            <p:strVal val="#ppt_h"/>
                                          </p:val>
                                        </p:tav>
                                      </p:tavLst>
                                    </p:anim>
                                    <p:anim calcmode="lin" valueType="num">
                                      <p:cBhvr>
                                        <p:cTn id="38" dur="1000" fill="hold"/>
                                        <p:tgtEl>
                                          <p:spTgt spid="8"/>
                                        </p:tgtEl>
                                        <p:attrNameLst>
                                          <p:attrName>ppt_x</p:attrName>
                                        </p:attrNameLst>
                                      </p:cBhvr>
                                      <p:tavLst>
                                        <p:tav tm="0" fmla="#ppt_x+(cos(-2*pi*(1-$))*-#ppt_x-sin(-2*pi*(1-$))*(1-#ppt_y))*(1-$)">
                                          <p:val>
                                            <p:fltVal val="0"/>
                                          </p:val>
                                        </p:tav>
                                        <p:tav tm="100000">
                                          <p:val>
                                            <p:fltVal val="1"/>
                                          </p:val>
                                        </p:tav>
                                      </p:tavLst>
                                    </p:anim>
                                    <p:anim calcmode="lin" valueType="num">
                                      <p:cBhvr>
                                        <p:cTn id="39" dur="1000" fill="hold"/>
                                        <p:tgtEl>
                                          <p:spTgt spid="8"/>
                                        </p:tgtEl>
                                        <p:attrNameLst>
                                          <p:attrName>ppt_y</p:attrName>
                                        </p:attrNameLst>
                                      </p:cBhvr>
                                      <p:tavLst>
                                        <p:tav tm="0" fmla="#ppt_y+(sin(-2*pi*(1-$))*-#ppt_x+cos(-2*pi*(1-$))*(1-#ppt_y))*(1-$)">
                                          <p:val>
                                            <p:fltVal val="0"/>
                                          </p:val>
                                        </p:tav>
                                        <p:tav tm="100000">
                                          <p:val>
                                            <p:fltVal val="1"/>
                                          </p:val>
                                        </p:tav>
                                      </p:tavLst>
                                    </p:anim>
                                  </p:childTnLst>
                                </p:cTn>
                              </p:par>
                            </p:childTnLst>
                          </p:cTn>
                        </p:par>
                      </p:childTnLst>
                    </p:cTn>
                  </p:par>
                  <p:par>
                    <p:cTn id="40" fill="hold">
                      <p:stCondLst>
                        <p:cond delay="indefinite"/>
                      </p:stCondLst>
                      <p:childTnLst>
                        <p:par>
                          <p:cTn id="41" fill="hold">
                            <p:stCondLst>
                              <p:cond delay="0"/>
                            </p:stCondLst>
                            <p:childTnLst>
                              <p:par>
                                <p:cTn id="42" presetID="15" presetClass="entr" presetSubtype="0" fill="hold" grpId="0" nodeType="clickEffect">
                                  <p:stCondLst>
                                    <p:cond delay="0"/>
                                  </p:stCondLst>
                                  <p:childTnLst>
                                    <p:set>
                                      <p:cBhvr>
                                        <p:cTn id="43" dur="1" fill="hold">
                                          <p:stCondLst>
                                            <p:cond delay="0"/>
                                          </p:stCondLst>
                                        </p:cTn>
                                        <p:tgtEl>
                                          <p:spTgt spid="9"/>
                                        </p:tgtEl>
                                        <p:attrNameLst>
                                          <p:attrName>style.visibility</p:attrName>
                                        </p:attrNameLst>
                                      </p:cBhvr>
                                      <p:to>
                                        <p:strVal val="visible"/>
                                      </p:to>
                                    </p:set>
                                    <p:anim calcmode="lin" valueType="num">
                                      <p:cBhvr>
                                        <p:cTn id="44" dur="1000" fill="hold"/>
                                        <p:tgtEl>
                                          <p:spTgt spid="9"/>
                                        </p:tgtEl>
                                        <p:attrNameLst>
                                          <p:attrName>ppt_w</p:attrName>
                                        </p:attrNameLst>
                                      </p:cBhvr>
                                      <p:tavLst>
                                        <p:tav tm="0">
                                          <p:val>
                                            <p:fltVal val="0"/>
                                          </p:val>
                                        </p:tav>
                                        <p:tav tm="100000">
                                          <p:val>
                                            <p:strVal val="#ppt_w"/>
                                          </p:val>
                                        </p:tav>
                                      </p:tavLst>
                                    </p:anim>
                                    <p:anim calcmode="lin" valueType="num">
                                      <p:cBhvr>
                                        <p:cTn id="45" dur="1000" fill="hold"/>
                                        <p:tgtEl>
                                          <p:spTgt spid="9"/>
                                        </p:tgtEl>
                                        <p:attrNameLst>
                                          <p:attrName>ppt_h</p:attrName>
                                        </p:attrNameLst>
                                      </p:cBhvr>
                                      <p:tavLst>
                                        <p:tav tm="0">
                                          <p:val>
                                            <p:fltVal val="0"/>
                                          </p:val>
                                        </p:tav>
                                        <p:tav tm="100000">
                                          <p:val>
                                            <p:strVal val="#ppt_h"/>
                                          </p:val>
                                        </p:tav>
                                      </p:tavLst>
                                    </p:anim>
                                    <p:anim calcmode="lin" valueType="num">
                                      <p:cBhvr>
                                        <p:cTn id="46" dur="1000" fill="hold"/>
                                        <p:tgtEl>
                                          <p:spTgt spid="9"/>
                                        </p:tgtEl>
                                        <p:attrNameLst>
                                          <p:attrName>ppt_x</p:attrName>
                                        </p:attrNameLst>
                                      </p:cBhvr>
                                      <p:tavLst>
                                        <p:tav tm="0" fmla="#ppt_x+(cos(-2*pi*(1-$))*-#ppt_x-sin(-2*pi*(1-$))*(1-#ppt_y))*(1-$)">
                                          <p:val>
                                            <p:fltVal val="0"/>
                                          </p:val>
                                        </p:tav>
                                        <p:tav tm="100000">
                                          <p:val>
                                            <p:fltVal val="1"/>
                                          </p:val>
                                        </p:tav>
                                      </p:tavLst>
                                    </p:anim>
                                    <p:anim calcmode="lin" valueType="num">
                                      <p:cBhvr>
                                        <p:cTn id="47" dur="1000" fill="hold"/>
                                        <p:tgtEl>
                                          <p:spTgt spid="9"/>
                                        </p:tgtEl>
                                        <p:attrNameLst>
                                          <p:attrName>ppt_y</p:attrName>
                                        </p:attrNameLst>
                                      </p:cBhvr>
                                      <p:tavLst>
                                        <p:tav tm="0" fmla="#ppt_y+(sin(-2*pi*(1-$))*-#ppt_x+cos(-2*pi*(1-$))*(1-#ppt_y))*(1-$)">
                                          <p:val>
                                            <p:fltVal val="0"/>
                                          </p:val>
                                        </p:tav>
                                        <p:tav tm="100000">
                                          <p:val>
                                            <p:fltVal val="1"/>
                                          </p:val>
                                        </p:tav>
                                      </p:tavLst>
                                    </p:anim>
                                  </p:childTnLst>
                                </p:cTn>
                              </p:par>
                              <p:par>
                                <p:cTn id="48" presetID="9" presetClass="entr" presetSubtype="0" fill="hold" nodeType="withEffect">
                                  <p:stCondLst>
                                    <p:cond delay="0"/>
                                  </p:stCondLst>
                                  <p:childTnLst>
                                    <p:set>
                                      <p:cBhvr>
                                        <p:cTn id="49" dur="1" fill="hold">
                                          <p:stCondLst>
                                            <p:cond delay="0"/>
                                          </p:stCondLst>
                                        </p:cTn>
                                        <p:tgtEl>
                                          <p:spTgt spid="10"/>
                                        </p:tgtEl>
                                        <p:attrNameLst>
                                          <p:attrName>style.visibility</p:attrName>
                                        </p:attrNameLst>
                                      </p:cBhvr>
                                      <p:to>
                                        <p:strVal val="visible"/>
                                      </p:to>
                                    </p:set>
                                    <p:animEffect transition="in" filter="dissolve">
                                      <p:cBhvr>
                                        <p:cTn id="50" dur="10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6" grpId="0"/>
      <p:bldP spid="7" grpId="0"/>
      <p:bldP spid="8" grpId="0"/>
      <p:bldP spid="9" grpId="0"/>
    </p:bld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p:cNvSpPr>
            <a:spLocks noGrp="1"/>
          </p:cNvSpPr>
          <p:nvPr>
            <p:ph type="title"/>
          </p:nvPr>
        </p:nvSpPr>
        <p:spPr>
          <a:xfrm>
            <a:off x="628650" y="365126"/>
            <a:ext cx="7886700" cy="694129"/>
          </a:xfrm>
        </p:spPr>
        <p:txBody>
          <a:bodyPr>
            <a:normAutofit fontScale="90000"/>
          </a:bodyPr>
          <a:lstStyle/>
          <a:p>
            <a:pPr algn="ctr"/>
            <a:r>
              <a:rPr lang="hu-HU" sz="2500" b="1" dirty="0">
                <a:solidFill>
                  <a:srgbClr val="0070C0"/>
                </a:solidFill>
                <a:latin typeface="Arial" panose="020B0604020202020204" pitchFamily="34" charset="0"/>
                <a:cs typeface="Arial" panose="020B0604020202020204" pitchFamily="34" charset="0"/>
              </a:rPr>
              <a:t>A gyakorlati foglalkozások szervezésének jellemzői </a:t>
            </a:r>
            <a:r>
              <a:rPr lang="hu-HU" sz="2500" dirty="0">
                <a:solidFill>
                  <a:srgbClr val="0070C0"/>
                </a:solidFill>
                <a:latin typeface="Arial" panose="020B0604020202020204" pitchFamily="34" charset="0"/>
                <a:cs typeface="Arial" panose="020B0604020202020204" pitchFamily="34" charset="0"/>
              </a:rPr>
              <a:t>(III/9. tétel)</a:t>
            </a:r>
            <a:endParaRPr lang="hu-HU" sz="2500" dirty="0"/>
          </a:p>
        </p:txBody>
      </p:sp>
      <p:sp>
        <p:nvSpPr>
          <p:cNvPr id="3" name="Téglalap 2"/>
          <p:cNvSpPr/>
          <p:nvPr/>
        </p:nvSpPr>
        <p:spPr>
          <a:xfrm>
            <a:off x="353960" y="1268728"/>
            <a:ext cx="8288593" cy="923330"/>
          </a:xfrm>
          <a:prstGeom prst="rect">
            <a:avLst/>
          </a:prstGeom>
        </p:spPr>
        <p:txBody>
          <a:bodyPr wrap="square">
            <a:spAutoFit/>
          </a:bodyPr>
          <a:lstStyle/>
          <a:p>
            <a:pPr>
              <a:spcAft>
                <a:spcPts val="0"/>
              </a:spcAft>
            </a:pPr>
            <a:r>
              <a:rPr lang="hu-HU" dirty="0">
                <a:solidFill>
                  <a:srgbClr val="0070C0"/>
                </a:solidFill>
                <a:latin typeface="Arial" panose="020B0604020202020204" pitchFamily="34" charset="0"/>
                <a:ea typeface="Calibri" panose="020F0502020204030204" pitchFamily="34" charset="0"/>
              </a:rPr>
              <a:t>Az oktató </a:t>
            </a:r>
            <a:r>
              <a:rPr lang="hu-HU" dirty="0" smtClean="0">
                <a:solidFill>
                  <a:srgbClr val="0070C0"/>
                </a:solidFill>
                <a:latin typeface="Arial" panose="020B0604020202020204" pitchFamily="34" charset="0"/>
                <a:ea typeface="Calibri" panose="020F0502020204030204" pitchFamily="34" charset="0"/>
              </a:rPr>
              <a:t>az adott témaegység </a:t>
            </a:r>
            <a:r>
              <a:rPr lang="hu-HU" dirty="0">
                <a:solidFill>
                  <a:srgbClr val="0070C0"/>
                </a:solidFill>
                <a:latin typeface="Arial" panose="020B0604020202020204" pitchFamily="34" charset="0"/>
                <a:ea typeface="Calibri" panose="020F0502020204030204" pitchFamily="34" charset="0"/>
              </a:rPr>
              <a:t>áttekintése után építheti </a:t>
            </a:r>
            <a:r>
              <a:rPr lang="hu-HU" dirty="0" smtClean="0">
                <a:solidFill>
                  <a:srgbClr val="0070C0"/>
                </a:solidFill>
                <a:latin typeface="Arial" panose="020B0604020202020204" pitchFamily="34" charset="0"/>
                <a:ea typeface="Calibri" panose="020F0502020204030204" pitchFamily="34" charset="0"/>
              </a:rPr>
              <a:t>fel, és szervezheti meg </a:t>
            </a:r>
            <a:r>
              <a:rPr lang="hu-HU" dirty="0">
                <a:solidFill>
                  <a:srgbClr val="0070C0"/>
                </a:solidFill>
                <a:latin typeface="Arial" panose="020B0604020202020204" pitchFamily="34" charset="0"/>
                <a:ea typeface="Calibri" panose="020F0502020204030204" pitchFamily="34" charset="0"/>
              </a:rPr>
              <a:t>a gyakorlatokat úgy, hogy a célok, amelyeket a napi gyakorlatokhoz rendel, </a:t>
            </a:r>
            <a:r>
              <a:rPr lang="hu-HU" dirty="0" smtClean="0">
                <a:solidFill>
                  <a:srgbClr val="0070C0"/>
                </a:solidFill>
                <a:latin typeface="Arial" panose="020B0604020202020204" pitchFamily="34" charset="0"/>
                <a:ea typeface="Calibri" panose="020F0502020204030204" pitchFamily="34" charset="0"/>
              </a:rPr>
              <a:t>megfeleljenek </a:t>
            </a:r>
            <a:r>
              <a:rPr lang="hu-HU" dirty="0">
                <a:solidFill>
                  <a:srgbClr val="0070C0"/>
                </a:solidFill>
                <a:latin typeface="Arial" panose="020B0604020202020204" pitchFamily="34" charset="0"/>
                <a:ea typeface="Calibri" panose="020F0502020204030204" pitchFamily="34" charset="0"/>
              </a:rPr>
              <a:t>az elsajátítandó szakmai </a:t>
            </a:r>
            <a:r>
              <a:rPr lang="hu-HU" dirty="0" smtClean="0">
                <a:solidFill>
                  <a:srgbClr val="0070C0"/>
                </a:solidFill>
                <a:latin typeface="Arial" panose="020B0604020202020204" pitchFamily="34" charset="0"/>
                <a:ea typeface="Calibri" panose="020F0502020204030204" pitchFamily="34" charset="0"/>
              </a:rPr>
              <a:t>követelményeknek. </a:t>
            </a:r>
            <a:endParaRPr lang="hu-HU" dirty="0">
              <a:solidFill>
                <a:srgbClr val="0070C0"/>
              </a:solidFill>
              <a:effectLst/>
              <a:latin typeface="Times New Roman" panose="02020603050405020304" pitchFamily="18" charset="0"/>
              <a:ea typeface="Calibri" panose="020F0502020204030204" pitchFamily="34" charset="0"/>
            </a:endParaRPr>
          </a:p>
        </p:txBody>
      </p:sp>
      <p:sp>
        <p:nvSpPr>
          <p:cNvPr id="4" name="Téglalap 3"/>
          <p:cNvSpPr/>
          <p:nvPr/>
        </p:nvSpPr>
        <p:spPr>
          <a:xfrm>
            <a:off x="554182" y="2815028"/>
            <a:ext cx="4613565" cy="1200329"/>
          </a:xfrm>
          <a:prstGeom prst="rect">
            <a:avLst/>
          </a:prstGeom>
        </p:spPr>
        <p:txBody>
          <a:bodyPr wrap="square">
            <a:spAutoFit/>
          </a:bodyPr>
          <a:lstStyle/>
          <a:p>
            <a:pPr>
              <a:spcAft>
                <a:spcPts val="0"/>
              </a:spcAft>
            </a:pPr>
            <a:r>
              <a:rPr lang="hu-HU" dirty="0">
                <a:solidFill>
                  <a:srgbClr val="0070C0"/>
                </a:solidFill>
                <a:latin typeface="Arial" panose="020B0604020202020204" pitchFamily="34" charset="0"/>
                <a:ea typeface="Calibri" panose="020F0502020204030204" pitchFamily="34" charset="0"/>
              </a:rPr>
              <a:t>Alapelvként a </a:t>
            </a:r>
            <a:r>
              <a:rPr lang="hu-HU" i="1" dirty="0">
                <a:solidFill>
                  <a:srgbClr val="0070C0"/>
                </a:solidFill>
                <a:latin typeface="Arial" panose="020B0604020202020204" pitchFamily="34" charset="0"/>
                <a:ea typeface="Calibri" panose="020F0502020204030204" pitchFamily="34" charset="0"/>
              </a:rPr>
              <a:t>tapasztalatszerzésre </a:t>
            </a:r>
            <a:r>
              <a:rPr lang="hu-HU" dirty="0" smtClean="0">
                <a:solidFill>
                  <a:srgbClr val="0070C0"/>
                </a:solidFill>
                <a:latin typeface="Arial" panose="020B0604020202020204" pitchFamily="34" charset="0"/>
                <a:ea typeface="Calibri" panose="020F0502020204030204" pitchFamily="34" charset="0"/>
              </a:rPr>
              <a:t>építünk</a:t>
            </a:r>
          </a:p>
          <a:p>
            <a:pPr>
              <a:spcAft>
                <a:spcPts val="0"/>
              </a:spcAft>
            </a:pPr>
            <a:r>
              <a:rPr lang="hu-HU" dirty="0" smtClean="0">
                <a:solidFill>
                  <a:srgbClr val="0070C0"/>
                </a:solidFill>
                <a:latin typeface="Arial" panose="020B0604020202020204" pitchFamily="34" charset="0"/>
                <a:ea typeface="Calibri" panose="020F0502020204030204" pitchFamily="34" charset="0"/>
              </a:rPr>
              <a:t>a </a:t>
            </a:r>
            <a:r>
              <a:rPr lang="hu-HU" dirty="0">
                <a:solidFill>
                  <a:srgbClr val="0070C0"/>
                </a:solidFill>
                <a:latin typeface="Arial" panose="020B0604020202020204" pitchFamily="34" charset="0"/>
                <a:ea typeface="Calibri" panose="020F0502020204030204" pitchFamily="34" charset="0"/>
              </a:rPr>
              <a:t>gyakorlatok </a:t>
            </a:r>
            <a:r>
              <a:rPr lang="hu-HU" dirty="0" smtClean="0">
                <a:solidFill>
                  <a:srgbClr val="0070C0"/>
                </a:solidFill>
                <a:latin typeface="Arial" panose="020B0604020202020204" pitchFamily="34" charset="0"/>
                <a:ea typeface="Calibri" panose="020F0502020204030204" pitchFamily="34" charset="0"/>
              </a:rPr>
              <a:t>szervezése folyamán,</a:t>
            </a:r>
          </a:p>
          <a:p>
            <a:pPr>
              <a:spcAft>
                <a:spcPts val="0"/>
              </a:spcAft>
            </a:pPr>
            <a:r>
              <a:rPr lang="hu-HU" dirty="0" smtClean="0">
                <a:solidFill>
                  <a:srgbClr val="0070C0"/>
                </a:solidFill>
                <a:latin typeface="Arial" panose="020B0604020202020204" pitchFamily="34" charset="0"/>
                <a:ea typeface="Calibri" panose="020F0502020204030204" pitchFamily="34" charset="0"/>
              </a:rPr>
              <a:t>amelynek célra </a:t>
            </a:r>
            <a:r>
              <a:rPr lang="hu-HU" dirty="0">
                <a:solidFill>
                  <a:srgbClr val="0070C0"/>
                </a:solidFill>
                <a:latin typeface="Arial" panose="020B0604020202020204" pitchFamily="34" charset="0"/>
                <a:ea typeface="Calibri" panose="020F0502020204030204" pitchFamily="34" charset="0"/>
              </a:rPr>
              <a:t>orientáltnak, </a:t>
            </a:r>
            <a:endParaRPr lang="hu-HU" dirty="0" smtClean="0">
              <a:solidFill>
                <a:srgbClr val="0070C0"/>
              </a:solidFill>
              <a:latin typeface="Arial" panose="020B0604020202020204" pitchFamily="34" charset="0"/>
              <a:ea typeface="Calibri" panose="020F0502020204030204" pitchFamily="34" charset="0"/>
            </a:endParaRPr>
          </a:p>
          <a:p>
            <a:pPr>
              <a:spcAft>
                <a:spcPts val="0"/>
              </a:spcAft>
            </a:pPr>
            <a:r>
              <a:rPr lang="hu-HU" dirty="0" smtClean="0">
                <a:solidFill>
                  <a:srgbClr val="0070C0"/>
                </a:solidFill>
                <a:latin typeface="Arial" panose="020B0604020202020204" pitchFamily="34" charset="0"/>
                <a:ea typeface="Calibri" panose="020F0502020204030204" pitchFamily="34" charset="0"/>
              </a:rPr>
              <a:t>az </a:t>
            </a:r>
            <a:r>
              <a:rPr lang="hu-HU" dirty="0">
                <a:solidFill>
                  <a:srgbClr val="0070C0"/>
                </a:solidFill>
                <a:latin typeface="Arial" panose="020B0604020202020204" pitchFamily="34" charset="0"/>
                <a:ea typeface="Calibri" panose="020F0502020204030204" pitchFamily="34" charset="0"/>
              </a:rPr>
              <a:t>adott cél által vezéreltnek kell </a:t>
            </a:r>
            <a:r>
              <a:rPr lang="hu-HU" dirty="0" smtClean="0">
                <a:solidFill>
                  <a:srgbClr val="0070C0"/>
                </a:solidFill>
                <a:latin typeface="Arial" panose="020B0604020202020204" pitchFamily="34" charset="0"/>
                <a:ea typeface="Calibri" panose="020F0502020204030204" pitchFamily="34" charset="0"/>
              </a:rPr>
              <a:t>lennie</a:t>
            </a:r>
            <a:endParaRPr lang="hu-HU" dirty="0">
              <a:solidFill>
                <a:srgbClr val="0070C0"/>
              </a:solidFill>
              <a:latin typeface="Times New Roman" panose="02020603050405020304" pitchFamily="18" charset="0"/>
              <a:ea typeface="Calibri" panose="020F0502020204030204" pitchFamily="34" charset="0"/>
            </a:endParaRPr>
          </a:p>
        </p:txBody>
      </p:sp>
      <p:sp>
        <p:nvSpPr>
          <p:cNvPr id="5" name="Téglalap 4"/>
          <p:cNvSpPr/>
          <p:nvPr/>
        </p:nvSpPr>
        <p:spPr>
          <a:xfrm>
            <a:off x="457200" y="4740717"/>
            <a:ext cx="8285018" cy="646331"/>
          </a:xfrm>
          <a:prstGeom prst="rect">
            <a:avLst/>
          </a:prstGeom>
        </p:spPr>
        <p:txBody>
          <a:bodyPr wrap="square">
            <a:spAutoFit/>
          </a:bodyPr>
          <a:lstStyle/>
          <a:p>
            <a:pPr>
              <a:spcAft>
                <a:spcPts val="0"/>
              </a:spcAft>
            </a:pPr>
            <a:r>
              <a:rPr lang="hu-HU" dirty="0" smtClean="0">
                <a:solidFill>
                  <a:srgbClr val="0070C0"/>
                </a:solidFill>
                <a:latin typeface="Arial" panose="020B0604020202020204" pitchFamily="34" charset="0"/>
                <a:ea typeface="Calibri" panose="020F0502020204030204" pitchFamily="34" charset="0"/>
              </a:rPr>
              <a:t>Az eredményes feladat végrehajtás megelégedettséggel tölti el a tanulót, ami igen </a:t>
            </a:r>
            <a:r>
              <a:rPr lang="hu-HU" dirty="0">
                <a:solidFill>
                  <a:srgbClr val="0070C0"/>
                </a:solidFill>
                <a:latin typeface="Arial" panose="020B0604020202020204" pitchFamily="34" charset="0"/>
                <a:ea typeface="Calibri" panose="020F0502020204030204" pitchFamily="34" charset="0"/>
              </a:rPr>
              <a:t>jó motiváló </a:t>
            </a:r>
            <a:r>
              <a:rPr lang="hu-HU" dirty="0" smtClean="0">
                <a:solidFill>
                  <a:srgbClr val="0070C0"/>
                </a:solidFill>
                <a:latin typeface="Arial" panose="020B0604020202020204" pitchFamily="34" charset="0"/>
                <a:ea typeface="Calibri" panose="020F0502020204030204" pitchFamily="34" charset="0"/>
              </a:rPr>
              <a:t>tényező</a:t>
            </a:r>
            <a:r>
              <a:rPr lang="hu-HU" dirty="0">
                <a:solidFill>
                  <a:srgbClr val="0070C0"/>
                </a:solidFill>
                <a:latin typeface="Arial" panose="020B0604020202020204" pitchFamily="34" charset="0"/>
                <a:ea typeface="Calibri" panose="020F0502020204030204" pitchFamily="34" charset="0"/>
              </a:rPr>
              <a:t>.</a:t>
            </a:r>
            <a:endParaRPr lang="hu-HU" dirty="0">
              <a:solidFill>
                <a:srgbClr val="0070C0"/>
              </a:solidFill>
              <a:effectLst/>
              <a:latin typeface="Times New Roman" panose="02020603050405020304" pitchFamily="18" charset="0"/>
              <a:ea typeface="Calibri" panose="020F0502020204030204" pitchFamily="34" charset="0"/>
            </a:endParaRPr>
          </a:p>
        </p:txBody>
      </p:sp>
      <p:sp>
        <p:nvSpPr>
          <p:cNvPr id="6" name="Téglalap 5"/>
          <p:cNvSpPr/>
          <p:nvPr/>
        </p:nvSpPr>
        <p:spPr>
          <a:xfrm>
            <a:off x="387926" y="5645481"/>
            <a:ext cx="8492837" cy="646331"/>
          </a:xfrm>
          <a:prstGeom prst="rect">
            <a:avLst/>
          </a:prstGeom>
        </p:spPr>
        <p:txBody>
          <a:bodyPr wrap="square">
            <a:spAutoFit/>
          </a:bodyPr>
          <a:lstStyle/>
          <a:p>
            <a:pPr>
              <a:spcAft>
                <a:spcPts val="0"/>
              </a:spcAft>
            </a:pPr>
            <a:r>
              <a:rPr lang="hu-HU" dirty="0">
                <a:solidFill>
                  <a:srgbClr val="0070C0"/>
                </a:solidFill>
                <a:latin typeface="Arial" panose="020B0604020202020204" pitchFamily="34" charset="0"/>
                <a:ea typeface="Calibri" panose="020F0502020204030204" pitchFamily="34" charset="0"/>
              </a:rPr>
              <a:t>A gyakorlatok </a:t>
            </a:r>
            <a:r>
              <a:rPr lang="hu-HU" dirty="0" smtClean="0">
                <a:solidFill>
                  <a:srgbClr val="0070C0"/>
                </a:solidFill>
                <a:latin typeface="Arial" panose="020B0604020202020204" pitchFamily="34" charset="0"/>
                <a:ea typeface="Calibri" panose="020F0502020204030204" pitchFamily="34" charset="0"/>
              </a:rPr>
              <a:t>szervezése/vezetése </a:t>
            </a:r>
            <a:r>
              <a:rPr lang="hu-HU" dirty="0">
                <a:solidFill>
                  <a:srgbClr val="0070C0"/>
                </a:solidFill>
                <a:latin typeface="Arial" panose="020B0604020202020204" pitchFamily="34" charset="0"/>
                <a:ea typeface="Calibri" panose="020F0502020204030204" pitchFamily="34" charset="0"/>
              </a:rPr>
              <a:t>során a mesternek az egyéni képességeket is figyelembe kell venni, különösen az összetett gyakorlati </a:t>
            </a:r>
            <a:r>
              <a:rPr lang="hu-HU" dirty="0" smtClean="0">
                <a:solidFill>
                  <a:srgbClr val="0070C0"/>
                </a:solidFill>
                <a:latin typeface="Arial" panose="020B0604020202020204" pitchFamily="34" charset="0"/>
                <a:ea typeface="Calibri" panose="020F0502020204030204" pitchFamily="34" charset="0"/>
                <a:cs typeface="Times New Roman" panose="02020603050405020304" pitchFamily="18" charset="0"/>
              </a:rPr>
              <a:t>feladatok </a:t>
            </a:r>
            <a:r>
              <a:rPr lang="hu-HU" dirty="0">
                <a:solidFill>
                  <a:srgbClr val="0070C0"/>
                </a:solidFill>
                <a:latin typeface="Arial" panose="020B0604020202020204" pitchFamily="34" charset="0"/>
                <a:ea typeface="Calibri" panose="020F0502020204030204" pitchFamily="34" charset="0"/>
                <a:cs typeface="Times New Roman" panose="02020603050405020304" pitchFamily="18" charset="0"/>
              </a:rPr>
              <a:t>kiadásakor. </a:t>
            </a:r>
            <a:endParaRPr lang="hu-HU" sz="1600" dirty="0">
              <a:solidFill>
                <a:srgbClr val="0070C0"/>
              </a:solidFill>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8" name="Kép 7" descr="https://encrypted-tbn3.gstatic.com/images?q=tbn:ANd9GcRYxqJ-pAJucQjrUWcvHlu9VN8M2p85y8MWAqOZG4nqp1dYxFrJ_Q"/>
          <p:cNvPicPr/>
          <p:nvPr/>
        </p:nvPicPr>
        <p:blipFill>
          <a:blip r:embed="rId2">
            <a:extLst>
              <a:ext uri="{28A0092B-C50C-407E-A947-70E740481C1C}">
                <a14:useLocalDpi xmlns:a14="http://schemas.microsoft.com/office/drawing/2010/main" val="0"/>
              </a:ext>
            </a:extLst>
          </a:blip>
          <a:srcRect/>
          <a:stretch>
            <a:fillRect/>
          </a:stretch>
        </p:blipFill>
        <p:spPr bwMode="auto">
          <a:xfrm>
            <a:off x="5652221" y="2629766"/>
            <a:ext cx="2466975" cy="1847850"/>
          </a:xfrm>
          <a:prstGeom prst="rect">
            <a:avLst/>
          </a:prstGeom>
          <a:noFill/>
          <a:ln>
            <a:noFill/>
          </a:ln>
        </p:spPr>
      </p:pic>
    </p:spTree>
    <p:extLst>
      <p:ext uri="{BB962C8B-B14F-4D97-AF65-F5344CB8AC3E}">
        <p14:creationId xmlns:p14="http://schemas.microsoft.com/office/powerpoint/2010/main" val="4076463314"/>
      </p:ext>
    </p:extLst>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p:cNvSpPr>
            <a:spLocks noGrp="1"/>
          </p:cNvSpPr>
          <p:nvPr>
            <p:ph type="title"/>
          </p:nvPr>
        </p:nvSpPr>
        <p:spPr/>
        <p:txBody>
          <a:bodyPr>
            <a:normAutofit/>
          </a:bodyPr>
          <a:lstStyle/>
          <a:p>
            <a:pPr algn="ctr"/>
            <a:r>
              <a:rPr lang="hu-HU" sz="2800" b="1" dirty="0">
                <a:solidFill>
                  <a:srgbClr val="0070C0"/>
                </a:solidFill>
                <a:latin typeface="Arial" panose="020B0604020202020204" pitchFamily="34" charset="0"/>
                <a:ea typeface="Calibri" panose="020F0502020204030204" pitchFamily="34" charset="0"/>
                <a:cs typeface="Times New Roman" panose="02020603050405020304" pitchFamily="18" charset="0"/>
              </a:rPr>
              <a:t>A gyakorlatok vezetéséhez szükséges az </a:t>
            </a:r>
            <a:r>
              <a:rPr lang="hu-HU" sz="2800" b="1" i="1" dirty="0">
                <a:solidFill>
                  <a:srgbClr val="0070C0"/>
                </a:solidFill>
                <a:latin typeface="Arial" panose="020B0604020202020204" pitchFamily="34" charset="0"/>
                <a:ea typeface="Calibri" panose="020F0502020204030204" pitchFamily="34" charset="0"/>
                <a:cs typeface="Times New Roman" panose="02020603050405020304" pitchFamily="18" charset="0"/>
              </a:rPr>
              <a:t>időkeret </a:t>
            </a:r>
            <a:r>
              <a:rPr lang="hu-HU" sz="2800" b="1" dirty="0">
                <a:solidFill>
                  <a:srgbClr val="0070C0"/>
                </a:solidFill>
                <a:latin typeface="Arial" panose="020B0604020202020204" pitchFamily="34" charset="0"/>
                <a:ea typeface="Calibri" panose="020F0502020204030204" pitchFamily="34" charset="0"/>
                <a:cs typeface="Times New Roman" panose="02020603050405020304" pitchFamily="18" charset="0"/>
              </a:rPr>
              <a:t>meghatározása</a:t>
            </a:r>
            <a:endParaRPr lang="hu-HU" sz="2800" b="1" dirty="0">
              <a:solidFill>
                <a:srgbClr val="0070C0"/>
              </a:solidFill>
            </a:endParaRPr>
          </a:p>
        </p:txBody>
      </p:sp>
      <p:sp>
        <p:nvSpPr>
          <p:cNvPr id="3" name="Téglalap 2"/>
          <p:cNvSpPr/>
          <p:nvPr/>
        </p:nvSpPr>
        <p:spPr>
          <a:xfrm>
            <a:off x="318653" y="1662470"/>
            <a:ext cx="7994073" cy="685059"/>
          </a:xfrm>
          <a:prstGeom prst="rect">
            <a:avLst/>
          </a:prstGeom>
          <a:ln w="38100">
            <a:solidFill>
              <a:srgbClr val="FF0000"/>
            </a:solidFill>
          </a:ln>
        </p:spPr>
        <p:txBody>
          <a:bodyPr wrap="square">
            <a:spAutoFit/>
          </a:bodyPr>
          <a:lstStyle/>
          <a:p>
            <a:pPr marL="285750" lvl="0" indent="-285750">
              <a:lnSpc>
                <a:spcPct val="107000"/>
              </a:lnSpc>
              <a:spcAft>
                <a:spcPts val="0"/>
              </a:spcAft>
              <a:buFont typeface="Wingdings" panose="05000000000000000000" pitchFamily="2" charset="2"/>
              <a:buChar char="Ø"/>
            </a:pPr>
            <a:r>
              <a:rPr lang="hu-HU" b="1" dirty="0" smtClean="0">
                <a:solidFill>
                  <a:srgbClr val="0070C0"/>
                </a:solidFill>
                <a:latin typeface="Arial" panose="020B0604020202020204" pitchFamily="34" charset="0"/>
                <a:ea typeface="Calibri" panose="020F0502020204030204" pitchFamily="34" charset="0"/>
                <a:cs typeface="Times New Roman" panose="02020603050405020304" pitchFamily="18" charset="0"/>
              </a:rPr>
              <a:t>Az </a:t>
            </a:r>
            <a:r>
              <a:rPr lang="hu-HU" b="1" dirty="0">
                <a:solidFill>
                  <a:srgbClr val="0070C0"/>
                </a:solidFill>
                <a:latin typeface="Arial" panose="020B0604020202020204" pitchFamily="34" charset="0"/>
                <a:ea typeface="Calibri" panose="020F0502020204030204" pitchFamily="34" charset="0"/>
                <a:cs typeface="Times New Roman" panose="02020603050405020304" pitchFamily="18" charset="0"/>
              </a:rPr>
              <a:t>időkeret kitöltése az oktatótól is gyakorlatot kíván. Az időterv elkészítését segíti, ha az alábbi szempontokat vesszük figyelembe: </a:t>
            </a:r>
            <a:endParaRPr lang="hu-HU" sz="1600" b="1" dirty="0">
              <a:solidFill>
                <a:srgbClr val="0070C0"/>
              </a:solidFill>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4" name="Téglalap 3"/>
          <p:cNvSpPr/>
          <p:nvPr/>
        </p:nvSpPr>
        <p:spPr>
          <a:xfrm>
            <a:off x="595746" y="2593400"/>
            <a:ext cx="8285017" cy="3970318"/>
          </a:xfrm>
          <a:prstGeom prst="rect">
            <a:avLst/>
          </a:prstGeom>
        </p:spPr>
        <p:txBody>
          <a:bodyPr wrap="square">
            <a:spAutoFit/>
          </a:bodyPr>
          <a:lstStyle/>
          <a:p>
            <a:pPr marL="285750" indent="-285750">
              <a:buFont typeface="Wingdings" panose="05000000000000000000" pitchFamily="2" charset="2"/>
              <a:buChar char="§"/>
            </a:pPr>
            <a:r>
              <a:rPr lang="hu-HU" dirty="0" smtClean="0">
                <a:solidFill>
                  <a:srgbClr val="0070C0"/>
                </a:solidFill>
                <a:latin typeface="Arial" panose="020B0604020202020204" pitchFamily="34" charset="0"/>
                <a:ea typeface="Calibri" panose="020F0502020204030204" pitchFamily="34" charset="0"/>
                <a:cs typeface="Arial" panose="020B0604020202020204" pitchFamily="34" charset="0"/>
              </a:rPr>
              <a:t>az </a:t>
            </a:r>
            <a:r>
              <a:rPr lang="hu-HU" dirty="0">
                <a:solidFill>
                  <a:srgbClr val="0070C0"/>
                </a:solidFill>
                <a:latin typeface="Arial" panose="020B0604020202020204" pitchFamily="34" charset="0"/>
                <a:ea typeface="Calibri" panose="020F0502020204030204" pitchFamily="34" charset="0"/>
                <a:cs typeface="Arial" panose="020B0604020202020204" pitchFamily="34" charset="0"/>
              </a:rPr>
              <a:t>egyes </a:t>
            </a:r>
            <a:r>
              <a:rPr lang="hu-HU" b="1" i="1" dirty="0">
                <a:solidFill>
                  <a:srgbClr val="0070C0"/>
                </a:solidFill>
                <a:latin typeface="Arial" panose="020B0604020202020204" pitchFamily="34" charset="0"/>
                <a:ea typeface="Calibri" panose="020F0502020204030204" pitchFamily="34" charset="0"/>
                <a:cs typeface="Arial" panose="020B0604020202020204" pitchFamily="34" charset="0"/>
              </a:rPr>
              <a:t>munkafázisokhoz </a:t>
            </a:r>
            <a:r>
              <a:rPr lang="hu-HU" b="1" dirty="0">
                <a:solidFill>
                  <a:srgbClr val="0070C0"/>
                </a:solidFill>
                <a:latin typeface="Arial" panose="020B0604020202020204" pitchFamily="34" charset="0"/>
                <a:ea typeface="Calibri" panose="020F0502020204030204" pitchFamily="34" charset="0"/>
                <a:cs typeface="Arial" panose="020B0604020202020204" pitchFamily="34" charset="0"/>
              </a:rPr>
              <a:t>mennyi időre</a:t>
            </a:r>
            <a:r>
              <a:rPr lang="hu-HU" dirty="0">
                <a:solidFill>
                  <a:srgbClr val="0070C0"/>
                </a:solidFill>
                <a:latin typeface="Arial" panose="020B0604020202020204" pitchFamily="34" charset="0"/>
                <a:ea typeface="Calibri" panose="020F0502020204030204" pitchFamily="34" charset="0"/>
                <a:cs typeface="Arial" panose="020B0604020202020204" pitchFamily="34" charset="0"/>
              </a:rPr>
              <a:t> van szükség. (Az </a:t>
            </a:r>
            <a:r>
              <a:rPr lang="hu-HU" dirty="0" smtClean="0">
                <a:solidFill>
                  <a:srgbClr val="0070C0"/>
                </a:solidFill>
                <a:latin typeface="Arial" panose="020B0604020202020204" pitchFamily="34" charset="0"/>
                <a:ea typeface="Calibri" panose="020F0502020204030204" pitchFamily="34" charset="0"/>
                <a:cs typeface="Arial" panose="020B0604020202020204" pitchFamily="34" charset="0"/>
              </a:rPr>
              <a:t>oktatóhoz viszonyítva, azt </a:t>
            </a:r>
            <a:r>
              <a:rPr lang="hu-HU" dirty="0">
                <a:solidFill>
                  <a:srgbClr val="0070C0"/>
                </a:solidFill>
                <a:latin typeface="Arial" panose="020B0604020202020204" pitchFamily="34" charset="0"/>
                <a:ea typeface="Calibri" panose="020F0502020204030204" pitchFamily="34" charset="0"/>
                <a:cs typeface="Arial" panose="020B0604020202020204" pitchFamily="34" charset="0"/>
              </a:rPr>
              <a:t>legalább háromszoros idővel </a:t>
            </a:r>
            <a:r>
              <a:rPr lang="hu-HU" dirty="0" smtClean="0">
                <a:solidFill>
                  <a:srgbClr val="0070C0"/>
                </a:solidFill>
                <a:latin typeface="Arial" panose="020B0604020202020204" pitchFamily="34" charset="0"/>
                <a:ea typeface="Calibri" panose="020F0502020204030204" pitchFamily="34" charset="0"/>
                <a:cs typeface="Arial" panose="020B0604020202020204" pitchFamily="34" charset="0"/>
              </a:rPr>
              <a:t>tervezze.)</a:t>
            </a:r>
          </a:p>
          <a:p>
            <a:endParaRPr lang="hu-HU" dirty="0" smtClean="0">
              <a:solidFill>
                <a:srgbClr val="0070C0"/>
              </a:solidFill>
              <a:latin typeface="Arial" panose="020B0604020202020204" pitchFamily="34" charset="0"/>
              <a:ea typeface="Calibri" panose="020F0502020204030204" pitchFamily="34" charset="0"/>
              <a:cs typeface="Arial" panose="020B0604020202020204" pitchFamily="34" charset="0"/>
            </a:endParaRPr>
          </a:p>
          <a:p>
            <a:pPr marL="285750" indent="-285750">
              <a:buFont typeface="Wingdings" panose="05000000000000000000" pitchFamily="2" charset="2"/>
              <a:buChar char="§"/>
            </a:pPr>
            <a:r>
              <a:rPr lang="hu-HU" dirty="0">
                <a:solidFill>
                  <a:srgbClr val="0070C0"/>
                </a:solidFill>
                <a:latin typeface="Arial" panose="020B0604020202020204" pitchFamily="34" charset="0"/>
                <a:ea typeface="Calibri" panose="020F0502020204030204" pitchFamily="34" charset="0"/>
                <a:cs typeface="Arial" panose="020B0604020202020204" pitchFamily="34" charset="0"/>
              </a:rPr>
              <a:t> </a:t>
            </a:r>
            <a:r>
              <a:rPr lang="hu-HU" dirty="0" smtClean="0">
                <a:solidFill>
                  <a:srgbClr val="0070C0"/>
                </a:solidFill>
                <a:latin typeface="Arial" panose="020B0604020202020204" pitchFamily="34" charset="0"/>
                <a:cs typeface="Arial" panose="020B0604020202020204" pitchFamily="34" charset="0"/>
              </a:rPr>
              <a:t>Az </a:t>
            </a:r>
            <a:r>
              <a:rPr lang="hu-HU" b="1" dirty="0" smtClean="0">
                <a:solidFill>
                  <a:srgbClr val="0070C0"/>
                </a:solidFill>
                <a:latin typeface="Arial" panose="020B0604020202020204" pitchFamily="34" charset="0"/>
                <a:cs typeface="Arial" panose="020B0604020202020204" pitchFamily="34" charset="0"/>
              </a:rPr>
              <a:t>eszköz- </a:t>
            </a:r>
            <a:r>
              <a:rPr lang="hu-HU" b="1" dirty="0">
                <a:solidFill>
                  <a:srgbClr val="0070C0"/>
                </a:solidFill>
                <a:latin typeface="Arial" panose="020B0604020202020204" pitchFamily="34" charset="0"/>
                <a:cs typeface="Arial" panose="020B0604020202020204" pitchFamily="34" charset="0"/>
              </a:rPr>
              <a:t>listakészítésnél </a:t>
            </a:r>
            <a:r>
              <a:rPr lang="hu-HU" dirty="0">
                <a:solidFill>
                  <a:srgbClr val="0070C0"/>
                </a:solidFill>
                <a:latin typeface="Arial" panose="020B0604020202020204" pitchFamily="34" charset="0"/>
                <a:cs typeface="Arial" panose="020B0604020202020204" pitchFamily="34" charset="0"/>
              </a:rPr>
              <a:t>vegyük figyelembe, </a:t>
            </a:r>
            <a:r>
              <a:rPr lang="hu-HU" dirty="0" smtClean="0">
                <a:solidFill>
                  <a:srgbClr val="0070C0"/>
                </a:solidFill>
                <a:latin typeface="Arial" panose="020B0604020202020204" pitchFamily="34" charset="0"/>
                <a:cs typeface="Arial" panose="020B0604020202020204" pitchFamily="34" charset="0"/>
              </a:rPr>
              <a:t>a </a:t>
            </a:r>
            <a:r>
              <a:rPr lang="hu-HU" b="1" dirty="0" smtClean="0">
                <a:solidFill>
                  <a:srgbClr val="0070C0"/>
                </a:solidFill>
                <a:latin typeface="Arial" panose="020B0604020202020204" pitchFamily="34" charset="0"/>
                <a:cs typeface="Arial" panose="020B0604020202020204" pitchFamily="34" charset="0"/>
              </a:rPr>
              <a:t>tanulói létszámot </a:t>
            </a:r>
            <a:r>
              <a:rPr lang="hu-HU" dirty="0" smtClean="0">
                <a:solidFill>
                  <a:srgbClr val="0070C0"/>
                </a:solidFill>
                <a:latin typeface="Arial" panose="020B0604020202020204" pitchFamily="34" charset="0"/>
                <a:cs typeface="Arial" panose="020B0604020202020204" pitchFamily="34" charset="0"/>
              </a:rPr>
              <a:t>is és ahhoz </a:t>
            </a:r>
            <a:r>
              <a:rPr lang="hu-HU" b="1" dirty="0">
                <a:solidFill>
                  <a:srgbClr val="0070C0"/>
                </a:solidFill>
                <a:latin typeface="Arial" panose="020B0604020202020204" pitchFamily="34" charset="0"/>
                <a:cs typeface="Arial" panose="020B0604020202020204" pitchFamily="34" charset="0"/>
              </a:rPr>
              <a:t>tervezzük a </a:t>
            </a:r>
            <a:r>
              <a:rPr lang="hu-HU" b="1" dirty="0" smtClean="0">
                <a:solidFill>
                  <a:srgbClr val="0070C0"/>
                </a:solidFill>
                <a:latin typeface="Arial" panose="020B0604020202020204" pitchFamily="34" charset="0"/>
                <a:cs typeface="Arial" panose="020B0604020202020204" pitchFamily="34" charset="0"/>
              </a:rPr>
              <a:t>munkafeladatokat</a:t>
            </a:r>
            <a:r>
              <a:rPr lang="hu-HU" dirty="0" smtClean="0">
                <a:solidFill>
                  <a:srgbClr val="0070C0"/>
                </a:solidFill>
                <a:latin typeface="Arial" panose="020B0604020202020204" pitchFamily="34" charset="0"/>
                <a:cs typeface="Arial" panose="020B0604020202020204" pitchFamily="34" charset="0"/>
              </a:rPr>
              <a:t>. (forgószínpad szervezés is lehetőség)</a:t>
            </a:r>
          </a:p>
          <a:p>
            <a:endParaRPr lang="hu-HU" dirty="0" smtClean="0">
              <a:solidFill>
                <a:srgbClr val="0070C0"/>
              </a:solidFill>
              <a:latin typeface="Arial" panose="020B0604020202020204" pitchFamily="34" charset="0"/>
              <a:cs typeface="Arial" panose="020B0604020202020204" pitchFamily="34" charset="0"/>
            </a:endParaRPr>
          </a:p>
          <a:p>
            <a:pPr marL="285750" indent="-285750">
              <a:buFont typeface="Wingdings" panose="05000000000000000000" pitchFamily="2" charset="2"/>
              <a:buChar char="§"/>
            </a:pPr>
            <a:r>
              <a:rPr lang="hu-HU" dirty="0">
                <a:solidFill>
                  <a:srgbClr val="0070C0"/>
                </a:solidFill>
                <a:latin typeface="Arial" panose="020B0604020202020204" pitchFamily="34" charset="0"/>
                <a:ea typeface="Calibri" panose="020F0502020204030204" pitchFamily="34" charset="0"/>
                <a:cs typeface="Arial" panose="020B0604020202020204" pitchFamily="34" charset="0"/>
              </a:rPr>
              <a:t> </a:t>
            </a:r>
            <a:r>
              <a:rPr lang="hu-HU" b="1" i="1" dirty="0">
                <a:solidFill>
                  <a:srgbClr val="0070C0"/>
                </a:solidFill>
                <a:latin typeface="Arial" panose="020B0604020202020204" pitchFamily="34" charset="0"/>
                <a:cs typeface="Arial" panose="020B0604020202020204" pitchFamily="34" charset="0"/>
              </a:rPr>
              <a:t>Ellenőrizzük </a:t>
            </a:r>
            <a:r>
              <a:rPr lang="hu-HU" b="1" dirty="0">
                <a:solidFill>
                  <a:srgbClr val="0070C0"/>
                </a:solidFill>
                <a:latin typeface="Arial" panose="020B0604020202020204" pitchFamily="34" charset="0"/>
                <a:cs typeface="Arial" panose="020B0604020202020204" pitchFamily="34" charset="0"/>
              </a:rPr>
              <a:t>működnek-e az eszközök</a:t>
            </a:r>
            <a:r>
              <a:rPr lang="hu-HU" dirty="0">
                <a:solidFill>
                  <a:srgbClr val="0070C0"/>
                </a:solidFill>
                <a:latin typeface="Arial" panose="020B0604020202020204" pitchFamily="34" charset="0"/>
                <a:cs typeface="Arial" panose="020B0604020202020204" pitchFamily="34" charset="0"/>
              </a:rPr>
              <a:t>, gépek, megfelelő-e a </a:t>
            </a:r>
            <a:r>
              <a:rPr lang="hu-HU" dirty="0" smtClean="0">
                <a:solidFill>
                  <a:srgbClr val="0070C0"/>
                </a:solidFill>
                <a:latin typeface="Arial" panose="020B0604020202020204" pitchFamily="34" charset="0"/>
                <a:cs typeface="Arial" panose="020B0604020202020204" pitchFamily="34" charset="0"/>
              </a:rPr>
              <a:t>beállítás</a:t>
            </a:r>
          </a:p>
          <a:p>
            <a:pPr marL="285750" indent="-285750">
              <a:buFont typeface="Wingdings" panose="05000000000000000000" pitchFamily="2" charset="2"/>
              <a:buChar char="§"/>
            </a:pPr>
            <a:endParaRPr lang="hu-HU" dirty="0" smtClean="0">
              <a:solidFill>
                <a:srgbClr val="0070C0"/>
              </a:solidFill>
              <a:latin typeface="Arial" panose="020B0604020202020204" pitchFamily="34" charset="0"/>
              <a:cs typeface="Arial" panose="020B0604020202020204" pitchFamily="34" charset="0"/>
            </a:endParaRPr>
          </a:p>
          <a:p>
            <a:pPr marL="285750" lvl="0" indent="-285750">
              <a:buFont typeface="Wingdings" panose="05000000000000000000" pitchFamily="2" charset="2"/>
              <a:buChar char="§"/>
            </a:pPr>
            <a:r>
              <a:rPr lang="hu-HU" dirty="0">
                <a:solidFill>
                  <a:srgbClr val="0070C0"/>
                </a:solidFill>
                <a:latin typeface="Arial" panose="020B0604020202020204" pitchFamily="34" charset="0"/>
                <a:cs typeface="Arial" panose="020B0604020202020204" pitchFamily="34" charset="0"/>
              </a:rPr>
              <a:t> Az </a:t>
            </a:r>
            <a:r>
              <a:rPr lang="hu-HU" b="1" dirty="0">
                <a:solidFill>
                  <a:srgbClr val="0070C0"/>
                </a:solidFill>
                <a:latin typeface="Arial" panose="020B0604020202020204" pitchFamily="34" charset="0"/>
                <a:cs typeface="Arial" panose="020B0604020202020204" pitchFamily="34" charset="0"/>
              </a:rPr>
              <a:t>időfelhasználást </a:t>
            </a:r>
            <a:r>
              <a:rPr lang="hu-HU" b="1" dirty="0" smtClean="0">
                <a:solidFill>
                  <a:srgbClr val="0070C0"/>
                </a:solidFill>
                <a:latin typeface="Arial" panose="020B0604020202020204" pitchFamily="34" charset="0"/>
                <a:cs typeface="Arial" panose="020B0604020202020204" pitchFamily="34" charset="0"/>
              </a:rPr>
              <a:t>kövessük figyelemmel </a:t>
            </a:r>
            <a:r>
              <a:rPr lang="hu-HU" dirty="0" smtClean="0">
                <a:solidFill>
                  <a:srgbClr val="0070C0"/>
                </a:solidFill>
                <a:latin typeface="Arial" panose="020B0604020202020204" pitchFamily="34" charset="0"/>
                <a:cs typeface="Arial" panose="020B0604020202020204" pitchFamily="34" charset="0"/>
              </a:rPr>
              <a:t>és </a:t>
            </a:r>
            <a:r>
              <a:rPr lang="hu-HU" dirty="0">
                <a:solidFill>
                  <a:srgbClr val="0070C0"/>
                </a:solidFill>
                <a:latin typeface="Arial" panose="020B0604020202020204" pitchFamily="34" charset="0"/>
                <a:cs typeface="Arial" panose="020B0604020202020204" pitchFamily="34" charset="0"/>
              </a:rPr>
              <a:t>ellenőrizzük, hogy a </a:t>
            </a:r>
            <a:r>
              <a:rPr lang="hu-HU" i="1" dirty="0">
                <a:solidFill>
                  <a:srgbClr val="0070C0"/>
                </a:solidFill>
                <a:latin typeface="Arial" panose="020B0604020202020204" pitchFamily="34" charset="0"/>
                <a:cs typeface="Arial" panose="020B0604020202020204" pitchFamily="34" charset="0"/>
              </a:rPr>
              <a:t>tervezett idő </a:t>
            </a:r>
            <a:r>
              <a:rPr lang="hu-HU" dirty="0">
                <a:solidFill>
                  <a:srgbClr val="0070C0"/>
                </a:solidFill>
                <a:latin typeface="Arial" panose="020B0604020202020204" pitchFamily="34" charset="0"/>
                <a:cs typeface="Arial" panose="020B0604020202020204" pitchFamily="34" charset="0"/>
              </a:rPr>
              <a:t>milyen eltérést mutat a lebonyolított gyakorlathoz viszonyítva. </a:t>
            </a:r>
            <a:endParaRPr lang="hu-HU" dirty="0" smtClean="0">
              <a:solidFill>
                <a:srgbClr val="0070C0"/>
              </a:solidFill>
              <a:latin typeface="Arial" panose="020B0604020202020204" pitchFamily="34" charset="0"/>
              <a:cs typeface="Arial" panose="020B0604020202020204" pitchFamily="34" charset="0"/>
            </a:endParaRPr>
          </a:p>
          <a:p>
            <a:pPr lvl="0"/>
            <a:endParaRPr lang="hu-HU" dirty="0" smtClean="0">
              <a:solidFill>
                <a:srgbClr val="0070C0"/>
              </a:solidFill>
              <a:latin typeface="Arial" panose="020B0604020202020204" pitchFamily="34" charset="0"/>
              <a:cs typeface="Arial" panose="020B0604020202020204" pitchFamily="34" charset="0"/>
            </a:endParaRPr>
          </a:p>
          <a:p>
            <a:pPr marL="285750" lvl="0" indent="-285750">
              <a:buFont typeface="Wingdings" panose="05000000000000000000" pitchFamily="2" charset="2"/>
              <a:buChar char="§"/>
            </a:pPr>
            <a:r>
              <a:rPr lang="hu-HU" dirty="0">
                <a:solidFill>
                  <a:srgbClr val="0070C0"/>
                </a:solidFill>
                <a:latin typeface="Arial" panose="020B0604020202020204" pitchFamily="34" charset="0"/>
                <a:cs typeface="Arial" panose="020B0604020202020204" pitchFamily="34" charset="0"/>
              </a:rPr>
              <a:t> </a:t>
            </a:r>
            <a:r>
              <a:rPr lang="hu-HU" b="1" dirty="0">
                <a:solidFill>
                  <a:srgbClr val="0070C0"/>
                </a:solidFill>
                <a:latin typeface="Arial" panose="020B0604020202020204" pitchFamily="34" charset="0"/>
                <a:cs typeface="Arial" panose="020B0604020202020204" pitchFamily="34" charset="0"/>
              </a:rPr>
              <a:t>Tervezzünk </a:t>
            </a:r>
            <a:r>
              <a:rPr lang="hu-HU" b="1" i="1" dirty="0">
                <a:solidFill>
                  <a:srgbClr val="0070C0"/>
                </a:solidFill>
                <a:latin typeface="Arial" panose="020B0604020202020204" pitchFamily="34" charset="0"/>
                <a:cs typeface="Arial" panose="020B0604020202020204" pitchFamily="34" charset="0"/>
              </a:rPr>
              <a:t>előre nem látható eseményekre </a:t>
            </a:r>
            <a:r>
              <a:rPr lang="hu-HU" dirty="0">
                <a:solidFill>
                  <a:srgbClr val="0070C0"/>
                </a:solidFill>
                <a:latin typeface="Arial" panose="020B0604020202020204" pitchFamily="34" charset="0"/>
                <a:cs typeface="Arial" panose="020B0604020202020204" pitchFamily="34" charset="0"/>
              </a:rPr>
              <a:t>is idő</a:t>
            </a:r>
          </a:p>
          <a:p>
            <a:endParaRPr lang="hu-HU" dirty="0">
              <a:solidFill>
                <a:srgbClr val="00000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540618936"/>
      </p:ext>
    </p:extLst>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p:cNvSpPr>
            <a:spLocks noGrp="1"/>
          </p:cNvSpPr>
          <p:nvPr>
            <p:ph type="title"/>
          </p:nvPr>
        </p:nvSpPr>
        <p:spPr>
          <a:xfrm>
            <a:off x="628650" y="365127"/>
            <a:ext cx="7886700" cy="621702"/>
          </a:xfrm>
        </p:spPr>
        <p:txBody>
          <a:bodyPr>
            <a:normAutofit/>
          </a:bodyPr>
          <a:lstStyle/>
          <a:p>
            <a:pPr algn="ctr"/>
            <a:r>
              <a:rPr lang="hu-HU" sz="2800" b="1" i="1" dirty="0" smtClean="0">
                <a:solidFill>
                  <a:srgbClr val="0070C0"/>
                </a:solidFill>
                <a:latin typeface="Arial" panose="020B0604020202020204" pitchFamily="34" charset="0"/>
                <a:cs typeface="Arial" panose="020B0604020202020204" pitchFamily="34" charset="0"/>
              </a:rPr>
              <a:t>A foglalkozás felépítése</a:t>
            </a:r>
            <a:endParaRPr lang="hu-HU" sz="2800" b="1" i="1" dirty="0">
              <a:solidFill>
                <a:srgbClr val="0070C0"/>
              </a:solidFill>
              <a:latin typeface="Arial" panose="020B0604020202020204" pitchFamily="34" charset="0"/>
              <a:cs typeface="Arial" panose="020B0604020202020204" pitchFamily="34" charset="0"/>
            </a:endParaRPr>
          </a:p>
        </p:txBody>
      </p:sp>
      <p:sp>
        <p:nvSpPr>
          <p:cNvPr id="3" name="Téglalap 2"/>
          <p:cNvSpPr/>
          <p:nvPr/>
        </p:nvSpPr>
        <p:spPr>
          <a:xfrm>
            <a:off x="499427" y="994020"/>
            <a:ext cx="7123471" cy="2649059"/>
          </a:xfrm>
          <a:prstGeom prst="rect">
            <a:avLst/>
          </a:prstGeom>
        </p:spPr>
        <p:txBody>
          <a:bodyPr wrap="square">
            <a:spAutoFit/>
          </a:bodyPr>
          <a:lstStyle/>
          <a:p>
            <a:pPr marL="107950" algn="just">
              <a:spcBef>
                <a:spcPts val="600"/>
              </a:spcBef>
              <a:spcAft>
                <a:spcPts val="600"/>
              </a:spcAft>
            </a:pPr>
            <a:r>
              <a:rPr lang="hu-HU" dirty="0" smtClean="0">
                <a:solidFill>
                  <a:srgbClr val="0070C0"/>
                </a:solidFill>
                <a:latin typeface="Times New Roman" panose="02020603050405020304" pitchFamily="18" charset="0"/>
                <a:ea typeface="Times New Roman" panose="02020603050405020304" pitchFamily="18" charset="0"/>
              </a:rPr>
              <a:t>A </a:t>
            </a:r>
            <a:r>
              <a:rPr lang="hu-HU" dirty="0">
                <a:solidFill>
                  <a:srgbClr val="0070C0"/>
                </a:solidFill>
                <a:latin typeface="Times New Roman" panose="02020603050405020304" pitchFamily="18" charset="0"/>
                <a:ea typeface="Times New Roman" panose="02020603050405020304" pitchFamily="18" charset="0"/>
              </a:rPr>
              <a:t>gyakorlati foglalkozás három, egymástól jól elkülöníthető részből áll</a:t>
            </a:r>
            <a:r>
              <a:rPr lang="hu-HU" dirty="0" smtClean="0">
                <a:solidFill>
                  <a:srgbClr val="0070C0"/>
                </a:solidFill>
                <a:latin typeface="Times New Roman" panose="02020603050405020304" pitchFamily="18" charset="0"/>
                <a:ea typeface="Times New Roman" panose="02020603050405020304" pitchFamily="18" charset="0"/>
              </a:rPr>
              <a:t>:</a:t>
            </a:r>
            <a:endParaRPr lang="hu-HU" dirty="0">
              <a:latin typeface="Times New Roman" panose="02020603050405020304" pitchFamily="18" charset="0"/>
              <a:ea typeface="Times New Roman" panose="02020603050405020304" pitchFamily="18" charset="0"/>
            </a:endParaRPr>
          </a:p>
          <a:p>
            <a:pPr marL="800100" lvl="1" indent="-342900">
              <a:lnSpc>
                <a:spcPct val="115000"/>
              </a:lnSpc>
              <a:buFont typeface="Wingdings" panose="05000000000000000000" pitchFamily="2" charset="2"/>
              <a:buChar char="Ø"/>
            </a:pPr>
            <a:r>
              <a:rPr lang="hu-HU" b="1" dirty="0">
                <a:solidFill>
                  <a:srgbClr val="C00000"/>
                </a:solidFill>
                <a:latin typeface="Times New Roman" panose="02020603050405020304" pitchFamily="18" charset="0"/>
                <a:ea typeface="Times New Roman" panose="02020603050405020304" pitchFamily="18" charset="0"/>
              </a:rPr>
              <a:t>Bevezető </a:t>
            </a:r>
            <a:r>
              <a:rPr lang="hu-HU" b="1" dirty="0" smtClean="0">
                <a:solidFill>
                  <a:srgbClr val="C00000"/>
                </a:solidFill>
                <a:latin typeface="Times New Roman" panose="02020603050405020304" pitchFamily="18" charset="0"/>
                <a:ea typeface="Times New Roman" panose="02020603050405020304" pitchFamily="18" charset="0"/>
              </a:rPr>
              <a:t>foglalkozás: </a:t>
            </a:r>
            <a:r>
              <a:rPr lang="hu-HU" dirty="0" smtClean="0">
                <a:solidFill>
                  <a:srgbClr val="0070C0"/>
                </a:solidFill>
                <a:latin typeface="Times New Roman" panose="02020603050405020304" pitchFamily="18" charset="0"/>
                <a:ea typeface="Times New Roman" panose="02020603050405020304" pitchFamily="18" charset="0"/>
              </a:rPr>
              <a:t>motiválás</a:t>
            </a:r>
            <a:r>
              <a:rPr lang="hu-HU" dirty="0">
                <a:solidFill>
                  <a:srgbClr val="0070C0"/>
                </a:solidFill>
                <a:latin typeface="Times New Roman" panose="02020603050405020304" pitchFamily="18" charset="0"/>
                <a:ea typeface="Times New Roman" panose="02020603050405020304" pitchFamily="18" charset="0"/>
              </a:rPr>
              <a:t>, cél- feladat/gyakorlat- követelmény </a:t>
            </a:r>
            <a:r>
              <a:rPr lang="hu-HU" dirty="0" smtClean="0">
                <a:solidFill>
                  <a:srgbClr val="0070C0"/>
                </a:solidFill>
                <a:latin typeface="Times New Roman" panose="02020603050405020304" pitchFamily="18" charset="0"/>
                <a:ea typeface="Times New Roman" panose="02020603050405020304" pitchFamily="18" charset="0"/>
              </a:rPr>
              <a:t>megfogalmazása</a:t>
            </a:r>
            <a:endParaRPr lang="hu-HU" dirty="0">
              <a:latin typeface="Times New Roman" panose="02020603050405020304" pitchFamily="18" charset="0"/>
              <a:ea typeface="Times New Roman" panose="02020603050405020304" pitchFamily="18" charset="0"/>
            </a:endParaRPr>
          </a:p>
          <a:p>
            <a:pPr marL="800100" lvl="1" indent="-342900">
              <a:lnSpc>
                <a:spcPct val="115000"/>
              </a:lnSpc>
              <a:buFont typeface="Wingdings" panose="05000000000000000000" pitchFamily="2" charset="2"/>
              <a:buChar char="Ø"/>
            </a:pPr>
            <a:r>
              <a:rPr lang="hu-HU" b="1" dirty="0">
                <a:solidFill>
                  <a:srgbClr val="C00000"/>
                </a:solidFill>
                <a:latin typeface="Times New Roman" panose="02020603050405020304" pitchFamily="18" charset="0"/>
                <a:ea typeface="Times New Roman" panose="02020603050405020304" pitchFamily="18" charset="0"/>
              </a:rPr>
              <a:t>A tanulók </a:t>
            </a:r>
            <a:r>
              <a:rPr lang="hu-HU" b="1" dirty="0" smtClean="0">
                <a:solidFill>
                  <a:srgbClr val="C00000"/>
                </a:solidFill>
                <a:latin typeface="Times New Roman" panose="02020603050405020304" pitchFamily="18" charset="0"/>
                <a:ea typeface="Times New Roman" panose="02020603050405020304" pitchFamily="18" charset="0"/>
              </a:rPr>
              <a:t>gyakorlatai: </a:t>
            </a:r>
            <a:r>
              <a:rPr lang="hu-HU" dirty="0" smtClean="0">
                <a:solidFill>
                  <a:srgbClr val="0070C0"/>
                </a:solidFill>
                <a:latin typeface="Times New Roman" panose="02020603050405020304" pitchFamily="18" charset="0"/>
                <a:ea typeface="Times New Roman" panose="02020603050405020304" pitchFamily="18" charset="0"/>
              </a:rPr>
              <a:t>szükséges </a:t>
            </a:r>
            <a:r>
              <a:rPr lang="hu-HU" dirty="0">
                <a:solidFill>
                  <a:srgbClr val="0070C0"/>
                </a:solidFill>
                <a:latin typeface="Times New Roman" panose="02020603050405020304" pitchFamily="18" charset="0"/>
                <a:ea typeface="Times New Roman" panose="02020603050405020304" pitchFamily="18" charset="0"/>
              </a:rPr>
              <a:t>alapanyagok, eszközök-szerszámok kiadása, kontrollált munkavégzés, ellenőrzési </a:t>
            </a:r>
            <a:r>
              <a:rPr lang="hu-HU" dirty="0" smtClean="0">
                <a:solidFill>
                  <a:srgbClr val="0070C0"/>
                </a:solidFill>
                <a:latin typeface="Times New Roman" panose="02020603050405020304" pitchFamily="18" charset="0"/>
                <a:ea typeface="Times New Roman" panose="02020603050405020304" pitchFamily="18" charset="0"/>
              </a:rPr>
              <a:t>szempontok</a:t>
            </a:r>
            <a:endParaRPr lang="hu-HU" dirty="0">
              <a:latin typeface="Times New Roman" panose="02020603050405020304" pitchFamily="18" charset="0"/>
              <a:ea typeface="Times New Roman" panose="02020603050405020304" pitchFamily="18" charset="0"/>
            </a:endParaRPr>
          </a:p>
          <a:p>
            <a:pPr marL="800100" lvl="1" indent="-342900">
              <a:lnSpc>
                <a:spcPct val="115000"/>
              </a:lnSpc>
              <a:spcAft>
                <a:spcPts val="1000"/>
              </a:spcAft>
              <a:buFont typeface="Wingdings" panose="05000000000000000000" pitchFamily="2" charset="2"/>
              <a:buChar char="Ø"/>
            </a:pPr>
            <a:r>
              <a:rPr lang="hu-HU" b="1" dirty="0">
                <a:solidFill>
                  <a:srgbClr val="C00000"/>
                </a:solidFill>
                <a:latin typeface="Times New Roman" panose="02020603050405020304" pitchFamily="18" charset="0"/>
                <a:ea typeface="Times New Roman" panose="02020603050405020304" pitchFamily="18" charset="0"/>
              </a:rPr>
              <a:t>Befejező </a:t>
            </a:r>
            <a:r>
              <a:rPr lang="hu-HU" b="1" dirty="0" smtClean="0">
                <a:solidFill>
                  <a:srgbClr val="C00000"/>
                </a:solidFill>
                <a:latin typeface="Times New Roman" panose="02020603050405020304" pitchFamily="18" charset="0"/>
                <a:ea typeface="Times New Roman" panose="02020603050405020304" pitchFamily="18" charset="0"/>
              </a:rPr>
              <a:t>foglalkozás: </a:t>
            </a:r>
            <a:r>
              <a:rPr lang="hu-HU" dirty="0" smtClean="0">
                <a:solidFill>
                  <a:srgbClr val="0070C0"/>
                </a:solidFill>
                <a:latin typeface="Times New Roman" panose="02020603050405020304" pitchFamily="18" charset="0"/>
                <a:ea typeface="Times New Roman" panose="02020603050405020304" pitchFamily="18" charset="0"/>
              </a:rPr>
              <a:t>a </a:t>
            </a:r>
            <a:r>
              <a:rPr lang="hu-HU" dirty="0">
                <a:solidFill>
                  <a:srgbClr val="0070C0"/>
                </a:solidFill>
                <a:latin typeface="Times New Roman" panose="02020603050405020304" pitchFamily="18" charset="0"/>
                <a:ea typeface="Times New Roman" panose="02020603050405020304" pitchFamily="18" charset="0"/>
              </a:rPr>
              <a:t>munkanap folyamatának eseményeinek </a:t>
            </a:r>
            <a:r>
              <a:rPr lang="hu-HU" dirty="0">
                <a:solidFill>
                  <a:srgbClr val="0070C0"/>
                </a:solidFill>
                <a:latin typeface="Arial" panose="020B0604020202020204" pitchFamily="34" charset="0"/>
                <a:ea typeface="Times New Roman" panose="02020603050405020304" pitchFamily="18" charset="0"/>
                <a:cs typeface="Arial" panose="020B0604020202020204" pitchFamily="34" charset="0"/>
              </a:rPr>
              <a:t>elemzése/megbeszélése, </a:t>
            </a:r>
            <a:r>
              <a:rPr lang="hu-HU" dirty="0" smtClean="0">
                <a:solidFill>
                  <a:srgbClr val="0070C0"/>
                </a:solidFill>
                <a:latin typeface="Arial" panose="020B0604020202020204" pitchFamily="34" charset="0"/>
                <a:ea typeface="Times New Roman" panose="02020603050405020304" pitchFamily="18" charset="0"/>
                <a:cs typeface="Arial" panose="020B0604020202020204" pitchFamily="34" charset="0"/>
              </a:rPr>
              <a:t>értékelése</a:t>
            </a:r>
            <a:endParaRPr lang="hu-HU" dirty="0">
              <a:effectLst/>
              <a:latin typeface="Arial" panose="020B0604020202020204" pitchFamily="34" charset="0"/>
              <a:ea typeface="Times New Roman" panose="02020603050405020304" pitchFamily="18" charset="0"/>
              <a:cs typeface="Arial" panose="020B0604020202020204" pitchFamily="34" charset="0"/>
            </a:endParaRPr>
          </a:p>
        </p:txBody>
      </p:sp>
      <p:sp>
        <p:nvSpPr>
          <p:cNvPr id="4" name="Téglalap 3"/>
          <p:cNvSpPr/>
          <p:nvPr/>
        </p:nvSpPr>
        <p:spPr>
          <a:xfrm>
            <a:off x="369604" y="4054084"/>
            <a:ext cx="6072760" cy="2075696"/>
          </a:xfrm>
          <a:prstGeom prst="rect">
            <a:avLst/>
          </a:prstGeom>
          <a:ln w="28575">
            <a:noFill/>
          </a:ln>
        </p:spPr>
        <p:txBody>
          <a:bodyPr wrap="square">
            <a:spAutoFit/>
          </a:bodyPr>
          <a:lstStyle/>
          <a:p>
            <a:pPr>
              <a:lnSpc>
                <a:spcPct val="107000"/>
              </a:lnSpc>
              <a:spcAft>
                <a:spcPts val="800"/>
              </a:spcAft>
            </a:pPr>
            <a:r>
              <a:rPr lang="hu-HU" dirty="0">
                <a:solidFill>
                  <a:srgbClr val="0070C0"/>
                </a:solidFill>
                <a:latin typeface="Times New Roman" panose="02020603050405020304" pitchFamily="18" charset="0"/>
                <a:ea typeface="Calibri" panose="020F0502020204030204" pitchFamily="34" charset="0"/>
                <a:cs typeface="Times New Roman" panose="02020603050405020304" pitchFamily="18" charset="0"/>
              </a:rPr>
              <a:t>A gyakorlati foglalkozások tervezése során </a:t>
            </a:r>
            <a:r>
              <a:rPr lang="hu-HU" dirty="0" smtClean="0">
                <a:solidFill>
                  <a:srgbClr val="0070C0"/>
                </a:solidFill>
                <a:latin typeface="Times New Roman" panose="02020603050405020304" pitchFamily="18" charset="0"/>
                <a:ea typeface="Calibri" panose="020F0502020204030204" pitchFamily="34" charset="0"/>
                <a:cs typeface="Times New Roman" panose="02020603050405020304" pitchFamily="18" charset="0"/>
              </a:rPr>
              <a:t>fontos </a:t>
            </a:r>
            <a:r>
              <a:rPr lang="hu-HU" dirty="0">
                <a:solidFill>
                  <a:srgbClr val="0070C0"/>
                </a:solidFill>
                <a:latin typeface="Times New Roman" panose="02020603050405020304" pitchFamily="18" charset="0"/>
                <a:ea typeface="Calibri" panose="020F0502020204030204" pitchFamily="34" charset="0"/>
                <a:cs typeface="Times New Roman" panose="02020603050405020304" pitchFamily="18" charset="0"/>
              </a:rPr>
              <a:t>tényező a tanulók munkahelyének </a:t>
            </a:r>
            <a:r>
              <a:rPr lang="hu-HU" dirty="0" smtClean="0">
                <a:solidFill>
                  <a:srgbClr val="0070C0"/>
                </a:solidFill>
                <a:latin typeface="Times New Roman" panose="02020603050405020304" pitchFamily="18" charset="0"/>
                <a:ea typeface="Calibri" panose="020F0502020204030204" pitchFamily="34" charset="0"/>
                <a:cs typeface="Times New Roman" panose="02020603050405020304" pitchFamily="18" charset="0"/>
              </a:rPr>
              <a:t>kialakítása.:</a:t>
            </a:r>
          </a:p>
          <a:p>
            <a:pPr marL="285750" indent="-285750">
              <a:lnSpc>
                <a:spcPct val="107000"/>
              </a:lnSpc>
              <a:spcAft>
                <a:spcPts val="800"/>
              </a:spcAft>
              <a:buFont typeface="Wingdings" panose="05000000000000000000" pitchFamily="2" charset="2"/>
              <a:buChar char="Ø"/>
            </a:pPr>
            <a:r>
              <a:rPr lang="hu-HU" dirty="0" smtClean="0">
                <a:solidFill>
                  <a:srgbClr val="0070C0"/>
                </a:solidFill>
                <a:latin typeface="Times New Roman" panose="02020603050405020304" pitchFamily="18" charset="0"/>
                <a:ea typeface="Calibri" panose="020F0502020204030204" pitchFamily="34" charset="0"/>
                <a:cs typeface="Times New Roman" panose="02020603050405020304" pitchFamily="18" charset="0"/>
              </a:rPr>
              <a:t>A </a:t>
            </a:r>
            <a:r>
              <a:rPr lang="hu-HU" dirty="0">
                <a:solidFill>
                  <a:srgbClr val="0070C0"/>
                </a:solidFill>
                <a:latin typeface="Times New Roman" panose="02020603050405020304" pitchFamily="18" charset="0"/>
                <a:ea typeface="Calibri" panose="020F0502020204030204" pitchFamily="34" charset="0"/>
                <a:cs typeface="Times New Roman" panose="02020603050405020304" pitchFamily="18" charset="0"/>
              </a:rPr>
              <a:t>munkahelyi körülmények, a biztonságos, egészséges munkavégzés feltételeinek megteremtése </a:t>
            </a:r>
            <a:endParaRPr lang="hu-HU" dirty="0" smtClean="0">
              <a:solidFill>
                <a:srgbClr val="0070C0"/>
              </a:solidFill>
              <a:latin typeface="Times New Roman" panose="02020603050405020304" pitchFamily="18" charset="0"/>
              <a:ea typeface="Calibri" panose="020F0502020204030204" pitchFamily="34" charset="0"/>
              <a:cs typeface="Times New Roman" panose="02020603050405020304" pitchFamily="18" charset="0"/>
            </a:endParaRPr>
          </a:p>
          <a:p>
            <a:pPr marL="285750" indent="-285750">
              <a:lnSpc>
                <a:spcPct val="107000"/>
              </a:lnSpc>
              <a:spcAft>
                <a:spcPts val="800"/>
              </a:spcAft>
              <a:buFont typeface="Wingdings" panose="05000000000000000000" pitchFamily="2" charset="2"/>
              <a:buChar char="Ø"/>
            </a:pPr>
            <a:r>
              <a:rPr lang="hu-HU" dirty="0" smtClean="0">
                <a:solidFill>
                  <a:srgbClr val="0070C0"/>
                </a:solidFill>
                <a:latin typeface="Times New Roman" panose="02020603050405020304" pitchFamily="18" charset="0"/>
                <a:ea typeface="Calibri" panose="020F0502020204030204" pitchFamily="34" charset="0"/>
                <a:cs typeface="Times New Roman" panose="02020603050405020304" pitchFamily="18" charset="0"/>
              </a:rPr>
              <a:t> </a:t>
            </a:r>
            <a:r>
              <a:rPr lang="hu-HU" dirty="0">
                <a:solidFill>
                  <a:srgbClr val="0070C0"/>
                </a:solidFill>
                <a:latin typeface="Times New Roman" panose="02020603050405020304" pitchFamily="18" charset="0"/>
                <a:ea typeface="Calibri" panose="020F0502020204030204" pitchFamily="34" charset="0"/>
                <a:cs typeface="Times New Roman" panose="02020603050405020304" pitchFamily="18" charset="0"/>
              </a:rPr>
              <a:t>Különösen fontos a munkavédelmi előírások betartása és a baleset megelőzése</a:t>
            </a:r>
            <a:r>
              <a:rPr lang="hu-HU" dirty="0" smtClean="0">
                <a:solidFill>
                  <a:srgbClr val="0070C0"/>
                </a:solidFill>
                <a:latin typeface="Times New Roman" panose="02020603050405020304" pitchFamily="18" charset="0"/>
                <a:ea typeface="Calibri" panose="020F0502020204030204" pitchFamily="34" charset="0"/>
                <a:cs typeface="Times New Roman" panose="02020603050405020304" pitchFamily="18" charset="0"/>
              </a:rPr>
              <a:t>.</a:t>
            </a:r>
            <a:endParaRPr lang="hu-HU" sz="2400" dirty="0">
              <a:solidFill>
                <a:srgbClr val="0070C0"/>
              </a:solidFill>
              <a:latin typeface="Calibri" panose="020F0502020204030204" pitchFamily="34" charset="0"/>
              <a:ea typeface="Calibri" panose="020F0502020204030204" pitchFamily="34" charset="0"/>
              <a:cs typeface="Times New Roman" panose="02020603050405020304" pitchFamily="18" charset="0"/>
            </a:endParaRPr>
          </a:p>
        </p:txBody>
      </p:sp>
      <p:pic>
        <p:nvPicPr>
          <p:cNvPr id="5" name="Kép 4" descr="https://encrypted-tbn1.gstatic.com/images?q=tbn:ANd9GcRKWqq88AFC0OkfWu8sgmN_TrocaKd6zcCCDN94ALRBd5fhUXDMAg"/>
          <p:cNvPicPr/>
          <p:nvPr/>
        </p:nvPicPr>
        <p:blipFill>
          <a:blip r:embed="rId2">
            <a:extLst>
              <a:ext uri="{28A0092B-C50C-407E-A947-70E740481C1C}">
                <a14:useLocalDpi xmlns:a14="http://schemas.microsoft.com/office/drawing/2010/main" val="0"/>
              </a:ext>
            </a:extLst>
          </a:blip>
          <a:srcRect/>
          <a:stretch>
            <a:fillRect/>
          </a:stretch>
        </p:blipFill>
        <p:spPr bwMode="auto">
          <a:xfrm>
            <a:off x="6331095" y="3502602"/>
            <a:ext cx="2466975" cy="1847850"/>
          </a:xfrm>
          <a:prstGeom prst="rect">
            <a:avLst/>
          </a:prstGeom>
          <a:noFill/>
          <a:ln>
            <a:noFill/>
          </a:ln>
        </p:spPr>
      </p:pic>
    </p:spTree>
    <p:extLst>
      <p:ext uri="{BB962C8B-B14F-4D97-AF65-F5344CB8AC3E}">
        <p14:creationId xmlns:p14="http://schemas.microsoft.com/office/powerpoint/2010/main" val="1476611067"/>
      </p:ext>
    </p:extLst>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zövegdoboz 1"/>
          <p:cNvSpPr txBox="1"/>
          <p:nvPr/>
        </p:nvSpPr>
        <p:spPr>
          <a:xfrm>
            <a:off x="1357746" y="2964873"/>
            <a:ext cx="7090467" cy="830997"/>
          </a:xfrm>
          <a:prstGeom prst="rect">
            <a:avLst/>
          </a:prstGeom>
          <a:noFill/>
        </p:spPr>
        <p:txBody>
          <a:bodyPr wrap="none" rtlCol="0">
            <a:spAutoFit/>
          </a:bodyPr>
          <a:lstStyle/>
          <a:p>
            <a:r>
              <a:rPr lang="hu-HU" sz="4800" b="1" i="1" dirty="0" smtClean="0">
                <a:solidFill>
                  <a:srgbClr val="0070C0"/>
                </a:solidFill>
              </a:rPr>
              <a:t>KÖSZÖNÖM A  FIGYELMET!</a:t>
            </a:r>
            <a:endParaRPr lang="hu-HU" sz="4800" b="1" i="1" dirty="0">
              <a:solidFill>
                <a:srgbClr val="0070C0"/>
              </a:solidFill>
            </a:endParaRPr>
          </a:p>
        </p:txBody>
      </p:sp>
    </p:spTree>
    <p:extLst>
      <p:ext uri="{BB962C8B-B14F-4D97-AF65-F5344CB8AC3E}">
        <p14:creationId xmlns:p14="http://schemas.microsoft.com/office/powerpoint/2010/main" val="254866537"/>
      </p:ext>
    </p:extLst>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p:cNvSpPr>
            <a:spLocks noGrp="1"/>
          </p:cNvSpPr>
          <p:nvPr>
            <p:ph type="title"/>
          </p:nvPr>
        </p:nvSpPr>
        <p:spPr>
          <a:xfrm>
            <a:off x="628650" y="365126"/>
            <a:ext cx="7886700" cy="774561"/>
          </a:xfrm>
        </p:spPr>
        <p:txBody>
          <a:bodyPr>
            <a:normAutofit fontScale="90000"/>
          </a:bodyPr>
          <a:lstStyle/>
          <a:p>
            <a:pPr algn="ctr"/>
            <a:r>
              <a:rPr lang="hu-HU" sz="2700" b="1" dirty="0" smtClean="0">
                <a:solidFill>
                  <a:srgbClr val="0070C0"/>
                </a:solidFill>
                <a:latin typeface="Arial" panose="020B0604020202020204" pitchFamily="34" charset="0"/>
                <a:cs typeface="Arial" panose="020B0604020202020204" pitchFamily="34" charset="0"/>
              </a:rPr>
              <a:t>I/2</a:t>
            </a:r>
            <a:r>
              <a:rPr lang="hu-HU" sz="2700" b="1" dirty="0">
                <a:solidFill>
                  <a:srgbClr val="0070C0"/>
                </a:solidFill>
                <a:latin typeface="Arial" panose="020B0604020202020204" pitchFamily="34" charset="0"/>
                <a:cs typeface="Arial" panose="020B0604020202020204" pitchFamily="34" charset="0"/>
              </a:rPr>
              <a:t>. </a:t>
            </a:r>
            <a:r>
              <a:rPr lang="hu-HU" sz="2700" b="1" dirty="0" smtClean="0">
                <a:solidFill>
                  <a:srgbClr val="0070C0"/>
                </a:solidFill>
                <a:latin typeface="Arial" panose="020B0604020202020204" pitchFamily="34" charset="0"/>
                <a:cs typeface="Arial" panose="020B0604020202020204" pitchFamily="34" charset="0"/>
              </a:rPr>
              <a:t>tétel: </a:t>
            </a:r>
            <a:r>
              <a:rPr lang="hu-HU" sz="2700" b="1" i="1" dirty="0" smtClean="0">
                <a:solidFill>
                  <a:srgbClr val="0070C0"/>
                </a:solidFill>
                <a:latin typeface="Arial" panose="020B0604020202020204" pitchFamily="34" charset="0"/>
                <a:cs typeface="Arial" panose="020B0604020202020204" pitchFamily="34" charset="0"/>
              </a:rPr>
              <a:t>Ismertesse </a:t>
            </a:r>
            <a:r>
              <a:rPr lang="hu-HU" sz="2700" b="1" i="1" dirty="0">
                <a:solidFill>
                  <a:srgbClr val="0070C0"/>
                </a:solidFill>
                <a:latin typeface="Arial" panose="020B0604020202020204" pitchFamily="34" charset="0"/>
                <a:cs typeface="Arial" panose="020B0604020202020204" pitchFamily="34" charset="0"/>
              </a:rPr>
              <a:t>az ember tanulási, megismerő tevékenységének módjait és jellemzőit! </a:t>
            </a:r>
            <a:endParaRPr lang="hu-HU" i="1" dirty="0">
              <a:solidFill>
                <a:srgbClr val="0070C0"/>
              </a:solidFill>
              <a:latin typeface="Arial" panose="020B0604020202020204" pitchFamily="34" charset="0"/>
              <a:cs typeface="Arial" panose="020B0604020202020204" pitchFamily="34" charset="0"/>
            </a:endParaRPr>
          </a:p>
        </p:txBody>
      </p:sp>
      <p:sp>
        <p:nvSpPr>
          <p:cNvPr id="3" name="Szövegdoboz 2"/>
          <p:cNvSpPr txBox="1"/>
          <p:nvPr/>
        </p:nvSpPr>
        <p:spPr>
          <a:xfrm>
            <a:off x="477078" y="1563757"/>
            <a:ext cx="8962710" cy="3416320"/>
          </a:xfrm>
          <a:prstGeom prst="rect">
            <a:avLst/>
          </a:prstGeom>
          <a:noFill/>
        </p:spPr>
        <p:txBody>
          <a:bodyPr wrap="none" rtlCol="0">
            <a:spAutoFit/>
          </a:bodyPr>
          <a:lstStyle/>
          <a:p>
            <a:r>
              <a:rPr lang="hu-HU" dirty="0" smtClean="0">
                <a:solidFill>
                  <a:srgbClr val="0070C0"/>
                </a:solidFill>
                <a:latin typeface="Arial" panose="020B0604020202020204" pitchFamily="34" charset="0"/>
                <a:cs typeface="Arial" panose="020B0604020202020204" pitchFamily="34" charset="0"/>
              </a:rPr>
              <a:t>Ön akkor sajátította el a tananyagot, ha képes:</a:t>
            </a:r>
          </a:p>
          <a:p>
            <a:endParaRPr lang="hu-HU" dirty="0">
              <a:solidFill>
                <a:srgbClr val="0070C0"/>
              </a:solidFill>
              <a:latin typeface="Arial" panose="020B0604020202020204" pitchFamily="34" charset="0"/>
              <a:cs typeface="Arial" panose="020B0604020202020204" pitchFamily="34" charset="0"/>
            </a:endParaRPr>
          </a:p>
          <a:p>
            <a:pPr marL="285750" indent="-285750">
              <a:buFont typeface="Wingdings" panose="05000000000000000000" pitchFamily="2" charset="2"/>
              <a:buChar char="§"/>
            </a:pPr>
            <a:r>
              <a:rPr lang="hu-HU" dirty="0" smtClean="0">
                <a:solidFill>
                  <a:srgbClr val="0070C0"/>
                </a:solidFill>
                <a:latin typeface="Arial" panose="020B0604020202020204" pitchFamily="34" charset="0"/>
                <a:cs typeface="Arial" panose="020B0604020202020204" pitchFamily="34" charset="0"/>
              </a:rPr>
              <a:t>megfogalmazni, miben van szerepe a megismerő tevékenység hátterébe húzódó</a:t>
            </a:r>
          </a:p>
          <a:p>
            <a:r>
              <a:rPr lang="hu-HU" dirty="0">
                <a:solidFill>
                  <a:srgbClr val="0070C0"/>
                </a:solidFill>
                <a:latin typeface="Arial" panose="020B0604020202020204" pitchFamily="34" charset="0"/>
                <a:cs typeface="Arial" panose="020B0604020202020204" pitchFamily="34" charset="0"/>
              </a:rPr>
              <a:t> </a:t>
            </a:r>
            <a:r>
              <a:rPr lang="hu-HU" dirty="0" smtClean="0">
                <a:solidFill>
                  <a:srgbClr val="0070C0"/>
                </a:solidFill>
                <a:latin typeface="Arial" panose="020B0604020202020204" pitchFamily="34" charset="0"/>
                <a:cs typeface="Arial" panose="020B0604020202020204" pitchFamily="34" charset="0"/>
              </a:rPr>
              <a:t>     lelki (pszichikus) folyamatnak,</a:t>
            </a:r>
          </a:p>
          <a:p>
            <a:endParaRPr lang="hu-HU" dirty="0" smtClean="0">
              <a:solidFill>
                <a:srgbClr val="0070C0"/>
              </a:solidFill>
              <a:latin typeface="Arial" panose="020B0604020202020204" pitchFamily="34" charset="0"/>
              <a:cs typeface="Arial" panose="020B0604020202020204" pitchFamily="34" charset="0"/>
            </a:endParaRPr>
          </a:p>
          <a:p>
            <a:pPr marL="285750" indent="-285750">
              <a:buFont typeface="Wingdings" panose="05000000000000000000" pitchFamily="2" charset="2"/>
              <a:buChar char="§"/>
            </a:pPr>
            <a:r>
              <a:rPr lang="hu-HU" dirty="0" smtClean="0">
                <a:solidFill>
                  <a:srgbClr val="0070C0"/>
                </a:solidFill>
                <a:latin typeface="Arial" panose="020B0604020202020204" pitchFamily="34" charset="0"/>
                <a:cs typeface="Arial" panose="020B0604020202020204" pitchFamily="34" charset="0"/>
              </a:rPr>
              <a:t>Példát mondani ezzel kapcsolatban mi az oktató feladata,</a:t>
            </a:r>
          </a:p>
          <a:p>
            <a:endParaRPr lang="hu-HU" dirty="0" smtClean="0">
              <a:solidFill>
                <a:srgbClr val="0070C0"/>
              </a:solidFill>
              <a:latin typeface="Arial" panose="020B0604020202020204" pitchFamily="34" charset="0"/>
              <a:cs typeface="Arial" panose="020B0604020202020204" pitchFamily="34" charset="0"/>
            </a:endParaRPr>
          </a:p>
          <a:p>
            <a:pPr marL="285750" indent="-285750">
              <a:buFont typeface="Wingdings" panose="05000000000000000000" pitchFamily="2" charset="2"/>
              <a:buChar char="§"/>
            </a:pPr>
            <a:r>
              <a:rPr lang="hu-HU" dirty="0">
                <a:solidFill>
                  <a:srgbClr val="0070C0"/>
                </a:solidFill>
                <a:latin typeface="Arial" panose="020B0604020202020204" pitchFamily="34" charset="0"/>
                <a:cs typeface="Arial" panose="020B0604020202020204" pitchFamily="34" charset="0"/>
              </a:rPr>
              <a:t> </a:t>
            </a:r>
            <a:r>
              <a:rPr lang="hu-HU" dirty="0" smtClean="0">
                <a:solidFill>
                  <a:srgbClr val="0070C0"/>
                </a:solidFill>
                <a:latin typeface="Arial" panose="020B0604020202020204" pitchFamily="34" charset="0"/>
                <a:cs typeface="Arial" panose="020B0604020202020204" pitchFamily="34" charset="0"/>
              </a:rPr>
              <a:t>a megismerő folyamat pszichikus elemeit felsorolni,</a:t>
            </a:r>
          </a:p>
          <a:p>
            <a:endParaRPr lang="hu-HU" dirty="0" smtClean="0">
              <a:solidFill>
                <a:srgbClr val="0070C0"/>
              </a:solidFill>
              <a:latin typeface="Arial" panose="020B0604020202020204" pitchFamily="34" charset="0"/>
              <a:cs typeface="Arial" panose="020B0604020202020204" pitchFamily="34" charset="0"/>
            </a:endParaRPr>
          </a:p>
          <a:p>
            <a:pPr marL="285750" indent="-285750">
              <a:buFont typeface="Wingdings" panose="05000000000000000000" pitchFamily="2" charset="2"/>
              <a:buChar char="§"/>
            </a:pPr>
            <a:r>
              <a:rPr lang="hu-HU" dirty="0" smtClean="0">
                <a:solidFill>
                  <a:srgbClr val="0070C0"/>
                </a:solidFill>
                <a:latin typeface="Arial" panose="020B0604020202020204" pitchFamily="34" charset="0"/>
                <a:cs typeface="Arial" panose="020B0604020202020204" pitchFamily="34" charset="0"/>
              </a:rPr>
              <a:t>Az egyes pszichikus elemeket röviden jellemezni, és példát mondani a kapcsolható</a:t>
            </a:r>
          </a:p>
          <a:p>
            <a:r>
              <a:rPr lang="hu-HU" dirty="0" smtClean="0">
                <a:solidFill>
                  <a:srgbClr val="0070C0"/>
                </a:solidFill>
                <a:latin typeface="Arial" panose="020B0604020202020204" pitchFamily="34" charset="0"/>
                <a:cs typeface="Arial" panose="020B0604020202020204" pitchFamily="34" charset="0"/>
              </a:rPr>
              <a:t>     oktatói feladatra.</a:t>
            </a:r>
            <a:endParaRPr lang="hu-HU" dirty="0">
              <a:solidFill>
                <a:srgbClr val="0070C0"/>
              </a:solidFill>
              <a:latin typeface="Arial" panose="020B0604020202020204" pitchFamily="34" charset="0"/>
              <a:cs typeface="Arial" panose="020B0604020202020204" pitchFamily="34" charset="0"/>
            </a:endParaRPr>
          </a:p>
          <a:p>
            <a:endParaRPr lang="hu-HU" dirty="0" smtClean="0"/>
          </a:p>
        </p:txBody>
      </p:sp>
    </p:spTree>
    <p:extLst>
      <p:ext uri="{BB962C8B-B14F-4D97-AF65-F5344CB8AC3E}">
        <p14:creationId xmlns:p14="http://schemas.microsoft.com/office/powerpoint/2010/main" val="1234028112"/>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p:cNvSpPr>
            <a:spLocks noGrp="1"/>
          </p:cNvSpPr>
          <p:nvPr>
            <p:ph type="title"/>
          </p:nvPr>
        </p:nvSpPr>
        <p:spPr>
          <a:xfrm>
            <a:off x="628650" y="365126"/>
            <a:ext cx="7886700" cy="748057"/>
          </a:xfrm>
        </p:spPr>
        <p:txBody>
          <a:bodyPr>
            <a:normAutofit fontScale="90000"/>
          </a:bodyPr>
          <a:lstStyle/>
          <a:p>
            <a:pPr algn="ctr"/>
            <a:r>
              <a:rPr lang="hu-HU" sz="2700" b="1" i="1" dirty="0">
                <a:solidFill>
                  <a:srgbClr val="0070C0"/>
                </a:solidFill>
                <a:latin typeface="Arial" panose="020B0604020202020204" pitchFamily="34" charset="0"/>
                <a:cs typeface="Arial" panose="020B0604020202020204" pitchFamily="34" charset="0"/>
              </a:rPr>
              <a:t>1.3. Ismertesse a XXI. századi kompetencia fogalmát és elemeit! </a:t>
            </a:r>
            <a:endParaRPr lang="hu-HU" dirty="0">
              <a:solidFill>
                <a:srgbClr val="0070C0"/>
              </a:solidFill>
            </a:endParaRPr>
          </a:p>
        </p:txBody>
      </p:sp>
      <p:sp>
        <p:nvSpPr>
          <p:cNvPr id="4" name="Téglalap 3"/>
          <p:cNvSpPr/>
          <p:nvPr/>
        </p:nvSpPr>
        <p:spPr>
          <a:xfrm>
            <a:off x="788504" y="1422809"/>
            <a:ext cx="7295321" cy="4585871"/>
          </a:xfrm>
          <a:prstGeom prst="rect">
            <a:avLst/>
          </a:prstGeom>
        </p:spPr>
        <p:txBody>
          <a:bodyPr wrap="square">
            <a:spAutoFit/>
          </a:bodyPr>
          <a:lstStyle/>
          <a:p>
            <a:r>
              <a:rPr lang="hu-HU" dirty="0">
                <a:solidFill>
                  <a:srgbClr val="0070C0"/>
                </a:solidFill>
                <a:latin typeface="Arial" panose="020B0604020202020204" pitchFamily="34" charset="0"/>
                <a:cs typeface="Arial" panose="020B0604020202020204" pitchFamily="34" charset="0"/>
              </a:rPr>
              <a:t>Ön akkor sajátította el a tananyagot, ha képes</a:t>
            </a:r>
            <a:r>
              <a:rPr lang="hu-HU" dirty="0" smtClean="0">
                <a:solidFill>
                  <a:srgbClr val="0070C0"/>
                </a:solidFill>
                <a:latin typeface="Arial" panose="020B0604020202020204" pitchFamily="34" charset="0"/>
                <a:cs typeface="Arial" panose="020B0604020202020204" pitchFamily="34" charset="0"/>
              </a:rPr>
              <a:t>:</a:t>
            </a:r>
          </a:p>
          <a:p>
            <a:endParaRPr lang="hu-HU" dirty="0">
              <a:solidFill>
                <a:srgbClr val="0070C0"/>
              </a:solidFill>
              <a:latin typeface="Arial" panose="020B0604020202020204" pitchFamily="34" charset="0"/>
              <a:cs typeface="Arial" panose="020B0604020202020204" pitchFamily="34" charset="0"/>
            </a:endParaRPr>
          </a:p>
          <a:p>
            <a:pPr marL="285750" indent="-285750">
              <a:buFontTx/>
              <a:buChar char="-"/>
            </a:pPr>
            <a:r>
              <a:rPr lang="hu-HU" sz="1600" dirty="0" smtClean="0">
                <a:solidFill>
                  <a:srgbClr val="0070C0"/>
                </a:solidFill>
                <a:latin typeface="Arial" panose="020B0604020202020204" pitchFamily="34" charset="0"/>
                <a:cs typeface="Arial" panose="020B0604020202020204" pitchFamily="34" charset="0"/>
              </a:rPr>
              <a:t>megfogalmazni, hogy mit értünk kompetencia alatt,</a:t>
            </a:r>
          </a:p>
          <a:p>
            <a:endParaRPr lang="hu-HU" sz="1600" dirty="0" smtClean="0">
              <a:solidFill>
                <a:srgbClr val="0070C0"/>
              </a:solidFill>
              <a:latin typeface="Arial" panose="020B0604020202020204" pitchFamily="34" charset="0"/>
              <a:cs typeface="Arial" panose="020B0604020202020204" pitchFamily="34" charset="0"/>
            </a:endParaRPr>
          </a:p>
          <a:p>
            <a:pPr marL="285750" indent="-285750">
              <a:buFontTx/>
              <a:buChar char="-"/>
            </a:pPr>
            <a:r>
              <a:rPr lang="hu-HU" sz="1600" dirty="0" smtClean="0">
                <a:solidFill>
                  <a:srgbClr val="0070C0"/>
                </a:solidFill>
                <a:latin typeface="Arial" panose="020B0604020202020204" pitchFamily="34" charset="0"/>
                <a:cs typeface="Arial" panose="020B0604020202020204" pitchFamily="34" charset="0"/>
              </a:rPr>
              <a:t>felsorolni három jellemző kulcskompetenciát,</a:t>
            </a:r>
          </a:p>
          <a:p>
            <a:pPr marL="285750" indent="-285750">
              <a:buFontTx/>
              <a:buChar char="-"/>
            </a:pPr>
            <a:endParaRPr lang="hu-HU" sz="1600" dirty="0" smtClean="0">
              <a:solidFill>
                <a:srgbClr val="0070C0"/>
              </a:solidFill>
              <a:latin typeface="Arial" panose="020B0604020202020204" pitchFamily="34" charset="0"/>
              <a:cs typeface="Arial" panose="020B0604020202020204" pitchFamily="34" charset="0"/>
            </a:endParaRPr>
          </a:p>
          <a:p>
            <a:pPr marL="285750" indent="-285750">
              <a:buFontTx/>
              <a:buChar char="-"/>
            </a:pPr>
            <a:r>
              <a:rPr lang="hu-HU" sz="1600" dirty="0" smtClean="0">
                <a:solidFill>
                  <a:srgbClr val="0070C0"/>
                </a:solidFill>
                <a:latin typeface="Arial" panose="020B0604020202020204" pitchFamily="34" charset="0"/>
                <a:cs typeface="Arial" panose="020B0604020202020204" pitchFamily="34" charset="0"/>
              </a:rPr>
              <a:t>megfogalmazni, hogy a  kommunikációs kompetencia milyen képességet jelent,</a:t>
            </a:r>
          </a:p>
          <a:p>
            <a:endParaRPr lang="hu-HU" sz="1600" dirty="0" smtClean="0">
              <a:solidFill>
                <a:srgbClr val="0070C0"/>
              </a:solidFill>
              <a:latin typeface="Arial" panose="020B0604020202020204" pitchFamily="34" charset="0"/>
              <a:cs typeface="Arial" panose="020B0604020202020204" pitchFamily="34" charset="0"/>
            </a:endParaRPr>
          </a:p>
          <a:p>
            <a:pPr marL="285750" indent="-285750">
              <a:buFontTx/>
              <a:buChar char="-"/>
            </a:pPr>
            <a:r>
              <a:rPr lang="hu-HU" sz="1600" dirty="0" smtClean="0">
                <a:solidFill>
                  <a:srgbClr val="0070C0"/>
                </a:solidFill>
                <a:latin typeface="Arial" panose="020B0604020202020204" pitchFamily="34" charset="0"/>
                <a:cs typeface="Arial" panose="020B0604020202020204" pitchFamily="34" charset="0"/>
              </a:rPr>
              <a:t>példát mondani a beszédet jellemző szociális normáira,</a:t>
            </a:r>
          </a:p>
          <a:p>
            <a:endParaRPr lang="hu-HU" sz="1600" dirty="0" smtClean="0">
              <a:solidFill>
                <a:srgbClr val="0070C0"/>
              </a:solidFill>
              <a:latin typeface="Arial" panose="020B0604020202020204" pitchFamily="34" charset="0"/>
              <a:cs typeface="Arial" panose="020B0604020202020204" pitchFamily="34" charset="0"/>
            </a:endParaRPr>
          </a:p>
          <a:p>
            <a:pPr marL="285750" indent="-285750">
              <a:buFontTx/>
              <a:buChar char="-"/>
            </a:pPr>
            <a:r>
              <a:rPr lang="hu-HU" sz="1600" dirty="0" smtClean="0">
                <a:solidFill>
                  <a:srgbClr val="0070C0"/>
                </a:solidFill>
                <a:latin typeface="Arial" panose="020B0604020202020204" pitchFamily="34" charset="0"/>
                <a:cs typeface="Arial" panose="020B0604020202020204" pitchFamily="34" charset="0"/>
              </a:rPr>
              <a:t>meghatározni, hogy az együttműködési kompetencia milyen képességek együttesét jelenti,</a:t>
            </a:r>
          </a:p>
          <a:p>
            <a:pPr marL="285750" indent="-285750">
              <a:buFontTx/>
              <a:buChar char="-"/>
            </a:pPr>
            <a:endParaRPr lang="hu-HU" sz="1600" dirty="0" smtClean="0">
              <a:solidFill>
                <a:srgbClr val="0070C0"/>
              </a:solidFill>
              <a:latin typeface="Arial" panose="020B0604020202020204" pitchFamily="34" charset="0"/>
              <a:cs typeface="Arial" panose="020B0604020202020204" pitchFamily="34" charset="0"/>
            </a:endParaRPr>
          </a:p>
          <a:p>
            <a:pPr marL="285750" indent="-285750">
              <a:buFontTx/>
              <a:buChar char="-"/>
            </a:pPr>
            <a:r>
              <a:rPr lang="hu-HU" sz="1600" dirty="0" smtClean="0">
                <a:solidFill>
                  <a:srgbClr val="0070C0"/>
                </a:solidFill>
                <a:latin typeface="Arial" panose="020B0604020202020204" pitchFamily="34" charset="0"/>
                <a:cs typeface="Arial" panose="020B0604020202020204" pitchFamily="34" charset="0"/>
              </a:rPr>
              <a:t>felsorolni, hogy a kooperatív módszer milyen jellemzők begyakorlását teszi lehetővé,</a:t>
            </a:r>
          </a:p>
          <a:p>
            <a:pPr marL="285750" indent="-285750">
              <a:buFontTx/>
              <a:buChar char="-"/>
            </a:pPr>
            <a:endParaRPr lang="hu-HU" sz="1600" dirty="0" smtClean="0">
              <a:solidFill>
                <a:srgbClr val="0070C0"/>
              </a:solidFill>
              <a:latin typeface="Arial" panose="020B0604020202020204" pitchFamily="34" charset="0"/>
              <a:cs typeface="Arial" panose="020B0604020202020204" pitchFamily="34" charset="0"/>
            </a:endParaRPr>
          </a:p>
          <a:p>
            <a:pPr marL="285750" indent="-285750">
              <a:buFontTx/>
              <a:buChar char="-"/>
            </a:pPr>
            <a:r>
              <a:rPr lang="hu-HU" sz="1600" dirty="0" smtClean="0">
                <a:solidFill>
                  <a:srgbClr val="0070C0"/>
                </a:solidFill>
                <a:latin typeface="Arial" panose="020B0604020202020204" pitchFamily="34" charset="0"/>
                <a:cs typeface="Arial" panose="020B0604020202020204" pitchFamily="34" charset="0"/>
              </a:rPr>
              <a:t>megfogalmazni a problémamegoldó kompetencia lényeges jellemzőit.</a:t>
            </a:r>
            <a:endParaRPr lang="hu-HU" sz="1600" dirty="0">
              <a:solidFill>
                <a:srgbClr val="0070C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641481785"/>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p:cNvSpPr>
            <a:spLocks noGrp="1"/>
          </p:cNvSpPr>
          <p:nvPr>
            <p:ph type="title"/>
          </p:nvPr>
        </p:nvSpPr>
        <p:spPr>
          <a:xfrm>
            <a:off x="265043" y="365126"/>
            <a:ext cx="8759687" cy="1325563"/>
          </a:xfrm>
        </p:spPr>
        <p:txBody>
          <a:bodyPr>
            <a:normAutofit/>
          </a:bodyPr>
          <a:lstStyle/>
          <a:p>
            <a:r>
              <a:rPr lang="hu-HU" sz="2700" b="1" i="1" dirty="0">
                <a:solidFill>
                  <a:srgbClr val="0070C0"/>
                </a:solidFill>
                <a:latin typeface="Arial" panose="020B0604020202020204" pitchFamily="34" charset="0"/>
                <a:cs typeface="Arial" panose="020B0604020202020204" pitchFamily="34" charset="0"/>
              </a:rPr>
              <a:t>1.7. </a:t>
            </a:r>
            <a:r>
              <a:rPr lang="hu-HU" sz="2700" b="1" i="1" dirty="0" smtClean="0">
                <a:solidFill>
                  <a:srgbClr val="0070C0"/>
                </a:solidFill>
                <a:latin typeface="Arial" panose="020B0604020202020204" pitchFamily="34" charset="0"/>
                <a:cs typeface="Arial" panose="020B0604020202020204" pitchFamily="34" charset="0"/>
              </a:rPr>
              <a:t>tétel: Ismertesse </a:t>
            </a:r>
            <a:r>
              <a:rPr lang="hu-HU" sz="2700" b="1" i="1" dirty="0">
                <a:solidFill>
                  <a:srgbClr val="0070C0"/>
                </a:solidFill>
                <a:latin typeface="Arial" panose="020B0604020202020204" pitchFamily="34" charset="0"/>
                <a:cs typeface="Arial" panose="020B0604020202020204" pitchFamily="34" charset="0"/>
              </a:rPr>
              <a:t>a pedagógiai (tanítás – tanulási-) folyamat pedagógiai alapfeladatait és pedagógiai munkára vonatkozó főbb jellemzőket! </a:t>
            </a:r>
            <a:endParaRPr lang="hu-HU" dirty="0">
              <a:solidFill>
                <a:srgbClr val="0070C0"/>
              </a:solidFill>
            </a:endParaRPr>
          </a:p>
        </p:txBody>
      </p:sp>
      <p:sp>
        <p:nvSpPr>
          <p:cNvPr id="3" name="Téglalap 2"/>
          <p:cNvSpPr/>
          <p:nvPr/>
        </p:nvSpPr>
        <p:spPr>
          <a:xfrm>
            <a:off x="265043" y="1926392"/>
            <a:ext cx="8666922" cy="4524315"/>
          </a:xfrm>
          <a:prstGeom prst="rect">
            <a:avLst/>
          </a:prstGeom>
        </p:spPr>
        <p:txBody>
          <a:bodyPr wrap="square">
            <a:spAutoFit/>
          </a:bodyPr>
          <a:lstStyle/>
          <a:p>
            <a:r>
              <a:rPr lang="hu-HU" dirty="0">
                <a:solidFill>
                  <a:srgbClr val="0070C0"/>
                </a:solidFill>
                <a:latin typeface="Arial" panose="020B0604020202020204" pitchFamily="34" charset="0"/>
                <a:cs typeface="Arial" panose="020B0604020202020204" pitchFamily="34" charset="0"/>
              </a:rPr>
              <a:t>Ön akkor sajátította el a tananyagot, ha képes</a:t>
            </a:r>
            <a:r>
              <a:rPr lang="hu-HU" dirty="0" smtClean="0">
                <a:solidFill>
                  <a:srgbClr val="0070C0"/>
                </a:solidFill>
                <a:latin typeface="Arial" panose="020B0604020202020204" pitchFamily="34" charset="0"/>
                <a:cs typeface="Arial" panose="020B0604020202020204" pitchFamily="34" charset="0"/>
              </a:rPr>
              <a:t>:</a:t>
            </a:r>
          </a:p>
          <a:p>
            <a:endParaRPr lang="hu-HU" dirty="0">
              <a:solidFill>
                <a:srgbClr val="0070C0"/>
              </a:solidFill>
              <a:latin typeface="Arial" panose="020B0604020202020204" pitchFamily="34" charset="0"/>
              <a:cs typeface="Arial" panose="020B0604020202020204" pitchFamily="34" charset="0"/>
            </a:endParaRPr>
          </a:p>
          <a:p>
            <a:pPr marL="285750" indent="-285750">
              <a:buFontTx/>
              <a:buChar char="-"/>
            </a:pPr>
            <a:r>
              <a:rPr lang="hu-HU" dirty="0" smtClean="0">
                <a:solidFill>
                  <a:srgbClr val="0070C0"/>
                </a:solidFill>
                <a:latin typeface="Arial" panose="020B0604020202020204" pitchFamily="34" charset="0"/>
                <a:cs typeface="Arial" panose="020B0604020202020204" pitchFamily="34" charset="0"/>
              </a:rPr>
              <a:t>megfogalmazni, hogy az oktatási folyamatban mi a személyiségváltozás előidézésének egyik fontos eszköze,</a:t>
            </a:r>
          </a:p>
          <a:p>
            <a:endParaRPr lang="hu-HU" dirty="0" smtClean="0">
              <a:solidFill>
                <a:srgbClr val="0070C0"/>
              </a:solidFill>
              <a:latin typeface="Arial" panose="020B0604020202020204" pitchFamily="34" charset="0"/>
              <a:cs typeface="Arial" panose="020B0604020202020204" pitchFamily="34" charset="0"/>
            </a:endParaRPr>
          </a:p>
          <a:p>
            <a:pPr marL="285750" indent="-285750">
              <a:buFontTx/>
              <a:buChar char="-"/>
            </a:pPr>
            <a:r>
              <a:rPr lang="hu-HU" dirty="0" smtClean="0">
                <a:solidFill>
                  <a:srgbClr val="0070C0"/>
                </a:solidFill>
                <a:latin typeface="Arial" panose="020B0604020202020204" pitchFamily="34" charset="0"/>
                <a:cs typeface="Arial" panose="020B0604020202020204" pitchFamily="34" charset="0"/>
              </a:rPr>
              <a:t>felsorolni azokat az oktatói tevékenységeket, amelyek a tanulásirányítás fontos elemei,</a:t>
            </a:r>
          </a:p>
          <a:p>
            <a:endParaRPr lang="hu-HU" dirty="0" smtClean="0">
              <a:solidFill>
                <a:srgbClr val="0070C0"/>
              </a:solidFill>
              <a:latin typeface="Arial" panose="020B0604020202020204" pitchFamily="34" charset="0"/>
              <a:cs typeface="Arial" panose="020B0604020202020204" pitchFamily="34" charset="0"/>
            </a:endParaRPr>
          </a:p>
          <a:p>
            <a:pPr marL="285750" indent="-285750">
              <a:buFontTx/>
              <a:buChar char="-"/>
            </a:pPr>
            <a:r>
              <a:rPr lang="hu-HU" dirty="0" smtClean="0">
                <a:solidFill>
                  <a:srgbClr val="0070C0"/>
                </a:solidFill>
                <a:latin typeface="Arial" panose="020B0604020202020204" pitchFamily="34" charset="0"/>
                <a:cs typeface="Arial" panose="020B0604020202020204" pitchFamily="34" charset="0"/>
              </a:rPr>
              <a:t>felsorolni az oktató három legjellemzőbb tanórai tevékenységét, feladatát,</a:t>
            </a:r>
          </a:p>
          <a:p>
            <a:endParaRPr lang="hu-HU" dirty="0" smtClean="0">
              <a:solidFill>
                <a:srgbClr val="0070C0"/>
              </a:solidFill>
              <a:latin typeface="Arial" panose="020B0604020202020204" pitchFamily="34" charset="0"/>
              <a:cs typeface="Arial" panose="020B0604020202020204" pitchFamily="34" charset="0"/>
            </a:endParaRPr>
          </a:p>
          <a:p>
            <a:pPr marL="285750" indent="-285750">
              <a:buFontTx/>
              <a:buChar char="-"/>
            </a:pPr>
            <a:r>
              <a:rPr lang="hu-HU" dirty="0" smtClean="0">
                <a:solidFill>
                  <a:srgbClr val="0070C0"/>
                </a:solidFill>
                <a:latin typeface="Arial" panose="020B0604020202020204" pitchFamily="34" charset="0"/>
                <a:cs typeface="Arial" panose="020B0604020202020204" pitchFamily="34" charset="0"/>
              </a:rPr>
              <a:t>példán keresztül jellemezni a motiválás oktatói feladatát,</a:t>
            </a:r>
          </a:p>
          <a:p>
            <a:endParaRPr lang="hu-HU" dirty="0" smtClean="0">
              <a:solidFill>
                <a:srgbClr val="0070C0"/>
              </a:solidFill>
              <a:latin typeface="Arial" panose="020B0604020202020204" pitchFamily="34" charset="0"/>
              <a:cs typeface="Arial" panose="020B0604020202020204" pitchFamily="34" charset="0"/>
            </a:endParaRPr>
          </a:p>
          <a:p>
            <a:pPr marL="285750" indent="-285750">
              <a:buFontTx/>
              <a:buChar char="-"/>
            </a:pPr>
            <a:r>
              <a:rPr lang="hu-HU" dirty="0" smtClean="0">
                <a:solidFill>
                  <a:srgbClr val="0070C0"/>
                </a:solidFill>
                <a:latin typeface="Arial" panose="020B0604020202020204" pitchFamily="34" charset="0"/>
                <a:cs typeface="Arial" panose="020B0604020202020204" pitchFamily="34" charset="0"/>
              </a:rPr>
              <a:t>példán keresztül jellemezni az aktivizálás oktatói feladatát,</a:t>
            </a:r>
          </a:p>
          <a:p>
            <a:endParaRPr lang="hu-HU" dirty="0" smtClean="0">
              <a:solidFill>
                <a:srgbClr val="0070C0"/>
              </a:solidFill>
              <a:latin typeface="Arial" panose="020B0604020202020204" pitchFamily="34" charset="0"/>
              <a:cs typeface="Arial" panose="020B0604020202020204" pitchFamily="34" charset="0"/>
            </a:endParaRPr>
          </a:p>
          <a:p>
            <a:pPr marL="285750" indent="-285750">
              <a:buFontTx/>
              <a:buChar char="-"/>
            </a:pPr>
            <a:r>
              <a:rPr lang="hu-HU" dirty="0" smtClean="0">
                <a:solidFill>
                  <a:srgbClr val="0070C0"/>
                </a:solidFill>
                <a:latin typeface="Arial" panose="020B0604020202020204" pitchFamily="34" charset="0"/>
                <a:cs typeface="Arial" panose="020B0604020202020204" pitchFamily="34" charset="0"/>
              </a:rPr>
              <a:t>példán keresztül jellemezni a megerősítés oktatói feladatát.</a:t>
            </a:r>
          </a:p>
          <a:p>
            <a:endParaRPr lang="hu-HU" dirty="0">
              <a:solidFill>
                <a:srgbClr val="0070C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510064093"/>
      </p:ext>
    </p:extLst>
  </p:cSld>
  <p:clrMapOvr>
    <a:masterClrMapping/>
  </p:clrMapOvr>
</p:sld>
</file>

<file path=ppt/theme/theme1.xml><?xml version="1.0" encoding="utf-8"?>
<a:theme xmlns:a="http://schemas.openxmlformats.org/drawingml/2006/main" name="Office-téma">
  <a:themeElements>
    <a:clrScheme name="Office-téma">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téma">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téma">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téma">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téma">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9911</TotalTime>
  <Words>6646</Words>
  <Application>Microsoft Office PowerPoint</Application>
  <PresentationFormat>Diavetítés a képernyőre (4:3 oldalarány)</PresentationFormat>
  <Paragraphs>865</Paragraphs>
  <Slides>66</Slides>
  <Notes>13</Notes>
  <HiddenSlides>0</HiddenSlides>
  <MMClips>1</MMClips>
  <ScaleCrop>false</ScaleCrop>
  <HeadingPairs>
    <vt:vector size="8" baseType="variant">
      <vt:variant>
        <vt:lpstr>Használt betűtípusok</vt:lpstr>
      </vt:variant>
      <vt:variant>
        <vt:i4>7</vt:i4>
      </vt:variant>
      <vt:variant>
        <vt:lpstr>Téma</vt:lpstr>
      </vt:variant>
      <vt:variant>
        <vt:i4>1</vt:i4>
      </vt:variant>
      <vt:variant>
        <vt:lpstr>Beágyazott OLE kiszolgálók</vt:lpstr>
      </vt:variant>
      <vt:variant>
        <vt:i4>2</vt:i4>
      </vt:variant>
      <vt:variant>
        <vt:lpstr>Diacímek</vt:lpstr>
      </vt:variant>
      <vt:variant>
        <vt:i4>66</vt:i4>
      </vt:variant>
    </vt:vector>
  </HeadingPairs>
  <TitlesOfParts>
    <vt:vector size="76" baseType="lpstr">
      <vt:lpstr>Arial</vt:lpstr>
      <vt:lpstr>Calibri</vt:lpstr>
      <vt:lpstr>Calibri Light</vt:lpstr>
      <vt:lpstr>Courier New</vt:lpstr>
      <vt:lpstr>Symbol</vt:lpstr>
      <vt:lpstr>Times New Roman</vt:lpstr>
      <vt:lpstr>Wingdings</vt:lpstr>
      <vt:lpstr>Office-téma</vt:lpstr>
      <vt:lpstr>Photo Editor fénykép</vt:lpstr>
      <vt:lpstr>Kép</vt:lpstr>
      <vt:lpstr>PEDAGÓGIAI ISMERETEK</vt:lpstr>
      <vt:lpstr>I. A GYAKORLATI MUNKA TANULÁSÁHOZ SZÜKSÉGES PSZICHOLÓGIAI FOGALMAK, ALAPOK</vt:lpstr>
      <vt:lpstr>Bevezetés</vt:lpstr>
      <vt:lpstr>A tanulás megismerő tevékenységének módja, jellemzői (I/2. tétel) </vt:lpstr>
      <vt:lpstr>Érzékelés- észlelés</vt:lpstr>
      <vt:lpstr>Érzékelés- Észlelés</vt:lpstr>
      <vt:lpstr>FIGYELEM</vt:lpstr>
      <vt:lpstr>Emlékezet </vt:lpstr>
      <vt:lpstr>Képzelet</vt:lpstr>
      <vt:lpstr>Gondolkodás</vt:lpstr>
      <vt:lpstr>A XXI. sz. kompetencia fogalma, elemei (I/3. tétel)</vt:lpstr>
      <vt:lpstr>Kommunikációs kompetencia</vt:lpstr>
      <vt:lpstr>PowerPoint bemutató</vt:lpstr>
      <vt:lpstr>PowerPoint bemutató</vt:lpstr>
      <vt:lpstr>A tanuláshoz kacsolódó pedagógiai feladatok (7. tétel)</vt:lpstr>
      <vt:lpstr>A gyakorlati oktatás főbb jellemzői (I/8. tétel)</vt:lpstr>
      <vt:lpstr>A gyakorlati oktatás folyamatának tervezése</vt:lpstr>
      <vt:lpstr>II. A SZAKMAI GYAKORLAT PEDAGÓGIAI FOLYAMATÁNAK JELLEMZŐI   A szakképzés pedagógiájának alapvető sajátosságai (II/1. tétel)</vt:lpstr>
      <vt:lpstr>A szakképzés pedagógiájának alapvető sajátosságai </vt:lpstr>
      <vt:lpstr>A szakképzés pedagógiájának alapelvei </vt:lpstr>
      <vt:lpstr>PowerPoint bemutató</vt:lpstr>
      <vt:lpstr>PowerPoint bemutató</vt:lpstr>
      <vt:lpstr>Pedagógiai célok jelentősége, alapvető sajátosságai, (II/2.tétel)</vt:lpstr>
      <vt:lpstr>PowerPoint bemutató</vt:lpstr>
      <vt:lpstr>PowerPoint bemutató</vt:lpstr>
      <vt:lpstr>Célokhoz illeszthető oktatási folyamat (didaktikai) feladatainak jellemzői (II/3. tétel)</vt:lpstr>
      <vt:lpstr>Motiváció</vt:lpstr>
      <vt:lpstr>Motiválás</vt:lpstr>
      <vt:lpstr>Ismeretközlés-ismeretszerzés</vt:lpstr>
      <vt:lpstr>Az ismeretközlés tipikus lépései:</vt:lpstr>
      <vt:lpstr> Rendszerzés-rögzítés, (megszilárdítás) </vt:lpstr>
      <vt:lpstr> Példa rendszerzésre,  </vt:lpstr>
      <vt:lpstr>Rögzítés gyakorlással</vt:lpstr>
      <vt:lpstr>ALKALMAZÁS</vt:lpstr>
      <vt:lpstr>Alkalmazás</vt:lpstr>
      <vt:lpstr>Ellenőrzés-értékelés</vt:lpstr>
      <vt:lpstr>Az ellenőrzés-értékelés módszerének alapkérdései: </vt:lpstr>
      <vt:lpstr>Gyakorlati tevékenység ellenőrzése</vt:lpstr>
      <vt:lpstr>Példa gyakorlati tevékenység ellenőrzésére</vt:lpstr>
      <vt:lpstr>A konfliktus kezelésének jelentősége és módszertani lehetősége (9. tétel)</vt:lpstr>
      <vt:lpstr>Konfliktusforrások csoportjai</vt:lpstr>
      <vt:lpstr>PowerPoint bemutató</vt:lpstr>
      <vt:lpstr>PowerPoint bemutató</vt:lpstr>
      <vt:lpstr>Konfliktuskezelési módok</vt:lpstr>
      <vt:lpstr>PowerPoint bemutató</vt:lpstr>
      <vt:lpstr>A konfliktuskezelés folyamat lépései</vt:lpstr>
      <vt:lpstr>A szakmai gyakorlatok tervezésének pedagógiai jellemzői (II/12 tétel)</vt:lpstr>
      <vt:lpstr>A gyakorlatok tervezésekor induktív vagy deduktív úton alakíthatjuk ki a gyakorlatot:</vt:lpstr>
      <vt:lpstr>A termelési folyamat elemei</vt:lpstr>
      <vt:lpstr>A gyakorlati foglalkozása típusai</vt:lpstr>
      <vt:lpstr>Az ismeretek és műveletek alkalmazása:</vt:lpstr>
      <vt:lpstr>Az ellenőrző gyakorlat:</vt:lpstr>
      <vt:lpstr>III. A SZAKMAI GYAKORLAT MÓDSZERTANI FELADATAI  A módszerek tudatos alkalmazásának általános jellemzői  (III/1 tétel)</vt:lpstr>
      <vt:lpstr>Általános, szóbeli módszerek és főbb jellemzői: </vt:lpstr>
      <vt:lpstr>A bemutatás módszerének jellemzői</vt:lpstr>
      <vt:lpstr>A gyakorlás módszer jellemzői </vt:lpstr>
      <vt:lpstr>PowerPoint bemutató</vt:lpstr>
      <vt:lpstr>Célorientált munkavégzés jelentősége  a képzésben (III/3. tétel)</vt:lpstr>
      <vt:lpstr>A munkavégzés önállóságának jelentősége (III/5. tétel)</vt:lpstr>
      <vt:lpstr>A gyakorlati foglalkozások szervezésének jellemzői (III/9. tétel)</vt:lpstr>
      <vt:lpstr>A gyakorlatok vezetéséhez szükséges az időkeret meghatározása</vt:lpstr>
      <vt:lpstr>A foglalkozás felépítése</vt:lpstr>
      <vt:lpstr>PowerPoint bemutató</vt:lpstr>
      <vt:lpstr>I/2. tétel: Ismertesse az ember tanulási, megismerő tevékenységének módjait és jellemzőit! </vt:lpstr>
      <vt:lpstr>1.3. Ismertesse a XXI. századi kompetencia fogalmát és elemeit! </vt:lpstr>
      <vt:lpstr>1.7. tétel: Ismertesse a pedagógiai (tanítás – tanulási-) folyamat pedagógiai alapfeladatait és pedagógiai munkára vonatkozó főbb jellemzőket! </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PEDAGÓGIAI ISMERETEK</dc:title>
  <dc:creator>Földes Zoltán</dc:creator>
  <cp:lastModifiedBy>Földes Zoltán</cp:lastModifiedBy>
  <cp:revision>233</cp:revision>
  <cp:lastPrinted>2014-11-03T11:58:50Z</cp:lastPrinted>
  <dcterms:created xsi:type="dcterms:W3CDTF">2014-10-21T09:25:13Z</dcterms:created>
  <dcterms:modified xsi:type="dcterms:W3CDTF">2015-05-15T09:28:36Z</dcterms:modified>
</cp:coreProperties>
</file>