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1" r:id="rId4"/>
    <p:sldId id="283" r:id="rId5"/>
    <p:sldId id="262" r:id="rId6"/>
    <p:sldId id="276" r:id="rId7"/>
    <p:sldId id="273" r:id="rId8"/>
    <p:sldId id="282" r:id="rId9"/>
    <p:sldId id="274" r:id="rId10"/>
    <p:sldId id="280" r:id="rId11"/>
    <p:sldId id="284" r:id="rId12"/>
    <p:sldId id="281" r:id="rId13"/>
    <p:sldId id="275" r:id="rId14"/>
    <p:sldId id="279" r:id="rId15"/>
    <p:sldId id="272" r:id="rId16"/>
    <p:sldId id="277" r:id="rId17"/>
    <p:sldId id="278" r:id="rId18"/>
    <p:sldId id="260" r:id="rId19"/>
    <p:sldId id="270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F41"/>
    <a:srgbClr val="F07D65"/>
    <a:srgbClr val="F07F68"/>
    <a:srgbClr val="454545"/>
    <a:srgbClr val="63C4EF"/>
    <a:srgbClr val="F9B142"/>
    <a:srgbClr val="65C5EF"/>
    <a:srgbClr val="F9AF40"/>
    <a:srgbClr val="F07E66"/>
    <a:srgbClr val="4AD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4660"/>
  </p:normalViewPr>
  <p:slideViewPr>
    <p:cSldViewPr>
      <p:cViewPr varScale="1">
        <p:scale>
          <a:sx n="123" d="100"/>
          <a:sy n="123" d="100"/>
        </p:scale>
        <p:origin x="112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dPt>
            <c:idx val="0"/>
            <c:bubble3D val="0"/>
            <c:spPr>
              <a:solidFill>
                <a:srgbClr val="F07E6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F9AF4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65C5EF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45454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Munka1!$A$2:$A$5</c:f>
              <c:strCache>
                <c:ptCount val="4"/>
                <c:pt idx="0">
                  <c:v>Kinematika</c:v>
                </c:pt>
                <c:pt idx="1">
                  <c:v>Játéklogika</c:v>
                </c:pt>
                <c:pt idx="2">
                  <c:v>Képfeldolgozás</c:v>
                </c:pt>
                <c:pt idx="3">
                  <c:v>Kinect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30</c:v>
                </c:pt>
                <c:pt idx="1">
                  <c:v>25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>
      <a:softEdge rad="0"/>
    </a:effectLst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1F6A6-EFFA-4AB7-9182-95929E4CE2AE}" type="datetimeFigureOut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A2010-731A-4DDC-8692-3CD0FFECDA4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549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6C70E-9F4F-468F-8FBC-1E5654087933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747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420E-4F88-4C4D-A3BC-0C10389B6638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971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6B0E2-8F61-4E41-A9A9-FF0FD9F0E147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105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F083-F9F5-43D2-92D1-9F8FB878AFB0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4557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5AF9E-DBE2-4492-B4B0-718366F89A52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9084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A2DE-20FF-4676-89E5-D5D2053DE8F6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697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EF7C7-FCBA-4FC1-ADB8-AA8EEE08A654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58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C72C1-A9B6-44FA-B607-675E534CB78C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509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F381-1BB6-4BE9-BBD1-96B27D1ABCA2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45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D8BE5-DDE9-4A53-965D-208284BE9FD3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6384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BF70-FA1E-4048-85D1-BAC5A4EC2066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6078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59A18-AA1A-4DD9-BD8C-6424F93A8EEF}" type="datetime1">
              <a:rPr lang="hu-HU" smtClean="0"/>
              <a:pPr/>
              <a:t>2013.09.04.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032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s1.sze.hu/~baue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t.sze.hu/" TargetMode="External"/><Relationship Id="rId4" Type="http://schemas.openxmlformats.org/officeDocument/2006/relationships/hyperlink" Target="http://rs1.sze.hu/~hern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3160985"/>
            <a:ext cx="7772400" cy="1470025"/>
          </a:xfrm>
        </p:spPr>
        <p:txBody>
          <a:bodyPr/>
          <a:lstStyle/>
          <a:p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Tudományos szoftverek tervezése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4916760"/>
            <a:ext cx="6400800" cy="1752600"/>
          </a:xfrm>
        </p:spPr>
        <p:txBody>
          <a:bodyPr/>
          <a:lstStyle/>
          <a:p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Dr. ing.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Claudiu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Pozna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Horváth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Ernö</a:t>
            </a: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</a:t>
            </a:fld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260648"/>
            <a:ext cx="2628131" cy="259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71612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415" y="692696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Adatok</a:t>
            </a: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982038"/>
            <a:ext cx="2264668" cy="2526626"/>
          </a:xfrm>
        </p:spPr>
      </p:pic>
      <p:sp>
        <p:nvSpPr>
          <p:cNvPr id="6" name="Szövegdoboz 5"/>
          <p:cNvSpPr txBox="1"/>
          <p:nvPr/>
        </p:nvSpPr>
        <p:spPr>
          <a:xfrm>
            <a:off x="467544" y="2276872"/>
            <a:ext cx="5976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Dr. ing. </a:t>
            </a:r>
            <a:r>
              <a:rPr lang="hu-HU" sz="2400" dirty="0" err="1" smtClean="0">
                <a:solidFill>
                  <a:schemeClr val="accent2">
                    <a:lumMod val="75000"/>
                  </a:schemeClr>
                </a:solidFill>
              </a:rPr>
              <a:t>Claudiu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2400" dirty="0" err="1" smtClean="0">
                <a:solidFill>
                  <a:schemeClr val="accent2">
                    <a:lumMod val="75000"/>
                  </a:schemeClr>
                </a:solidFill>
              </a:rPr>
              <a:t>Pozna</a:t>
            </a:r>
            <a:endParaRPr lang="hu-H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u-HU" sz="2400" dirty="0" smtClean="0">
                <a:hlinkClick r:id="rId3"/>
              </a:rPr>
              <a:t>http://www.sze.hu/~pozna/</a:t>
            </a:r>
            <a:endParaRPr lang="hu-HU" sz="2400" dirty="0" smtClean="0"/>
          </a:p>
          <a:p>
            <a:endParaRPr lang="hu-HU" sz="2400" dirty="0" smtClean="0"/>
          </a:p>
          <a:p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Horváth </a:t>
            </a:r>
            <a:r>
              <a:rPr lang="hu-HU" sz="2400" dirty="0" err="1" smtClean="0">
                <a:solidFill>
                  <a:schemeClr val="accent2">
                    <a:lumMod val="75000"/>
                  </a:schemeClr>
                </a:solidFill>
              </a:rPr>
              <a:t>Ernö</a:t>
            </a:r>
            <a:endParaRPr lang="hu-H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u-HU" sz="2400" dirty="0" smtClean="0">
                <a:hlinkClick r:id="rId4"/>
              </a:rPr>
              <a:t>http://www.sze.hu/~herno/</a:t>
            </a:r>
            <a:endParaRPr lang="hu-HU" sz="2400" dirty="0" smtClean="0"/>
          </a:p>
          <a:p>
            <a:endParaRPr lang="hu-HU" sz="2400" dirty="0" smtClean="0"/>
          </a:p>
          <a:p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Tanszéki honlap</a:t>
            </a:r>
          </a:p>
          <a:p>
            <a:r>
              <a:rPr lang="hu-HU" sz="2400" dirty="0" smtClean="0">
                <a:hlinkClick r:id="rId5"/>
              </a:rPr>
              <a:t>http://it.sze.hu</a:t>
            </a:r>
            <a:endParaRPr lang="hu-HU" sz="2400" dirty="0" smtClean="0"/>
          </a:p>
          <a:p>
            <a:endParaRPr lang="hu-HU" sz="2400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86453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Csapatok (tervezet)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3</a:t>
            </a:fld>
            <a:endParaRPr lang="hu-HU"/>
          </a:p>
        </p:txBody>
      </p:sp>
      <p:pic>
        <p:nvPicPr>
          <p:cNvPr id="14" name="Tartalom helye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74" y="1557112"/>
            <a:ext cx="2854902" cy="2880000"/>
          </a:xfr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950" y="1557112"/>
            <a:ext cx="2854902" cy="2880000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90" y="1557112"/>
            <a:ext cx="2854902" cy="2880000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18" y="1557112"/>
            <a:ext cx="2854902" cy="2880000"/>
          </a:xfrm>
          <a:prstGeom prst="rect">
            <a:avLst/>
          </a:prstGeom>
        </p:spPr>
      </p:pic>
      <p:sp>
        <p:nvSpPr>
          <p:cNvPr id="18" name="Szövegdoboz 17"/>
          <p:cNvSpPr txBox="1"/>
          <p:nvPr/>
        </p:nvSpPr>
        <p:spPr>
          <a:xfrm>
            <a:off x="611560" y="4437112"/>
            <a:ext cx="13821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1. </a:t>
            </a:r>
          </a:p>
          <a:p>
            <a:pPr algn="ctr"/>
            <a:r>
              <a:rPr lang="hu-HU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Kinematika</a:t>
            </a:r>
          </a:p>
          <a:p>
            <a:pPr algn="ctr"/>
            <a:r>
              <a:rPr lang="hu-H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</a:t>
            </a:r>
            <a:r>
              <a:rPr lang="hu-HU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kinematics</a:t>
            </a:r>
            <a:r>
              <a:rPr lang="hu-H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endParaRPr lang="hu-HU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2483768" y="4437111"/>
            <a:ext cx="15359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2. </a:t>
            </a:r>
          </a:p>
          <a:p>
            <a:pPr algn="ctr"/>
            <a:r>
              <a:rPr lang="hu-HU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Játéklogika</a:t>
            </a:r>
          </a:p>
          <a:p>
            <a:pPr algn="ctr"/>
            <a:r>
              <a:rPr lang="hu-H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(game </a:t>
            </a:r>
            <a:r>
              <a:rPr lang="hu-HU" sz="1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theory</a:t>
            </a:r>
            <a:r>
              <a:rPr lang="hu-H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  <a:endParaRPr lang="hu-HU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4506936" y="4445804"/>
            <a:ext cx="2017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3. </a:t>
            </a:r>
          </a:p>
          <a:p>
            <a:pPr algn="ctr"/>
            <a:r>
              <a:rPr lang="hu-H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Képfeldolgozás</a:t>
            </a:r>
          </a:p>
          <a:p>
            <a:pPr algn="ctr"/>
            <a:r>
              <a:rPr lang="hu-HU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(image </a:t>
            </a:r>
            <a:r>
              <a:rPr lang="hu-HU" sz="16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processing</a:t>
            </a:r>
            <a:r>
              <a:rPr lang="hu-HU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)</a:t>
            </a:r>
            <a:endParaRPr lang="hu-HU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7401772" y="4437110"/>
            <a:ext cx="9300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tx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hu-HU" sz="1600" b="1" dirty="0" err="1" smtClean="0">
                <a:solidFill>
                  <a:schemeClr val="tx1">
                    <a:lumMod val="75000"/>
                  </a:schemeClr>
                </a:solidFill>
              </a:rPr>
              <a:t>Kinect</a:t>
            </a:r>
            <a:endParaRPr lang="hu-HU" sz="16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algn="ctr"/>
            <a:r>
              <a:rPr lang="hu-HU" sz="1600" dirty="0" smtClean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hu-HU" sz="1600" dirty="0" err="1" smtClean="0">
                <a:solidFill>
                  <a:schemeClr val="tx1">
                    <a:lumMod val="75000"/>
                  </a:schemeClr>
                </a:solidFill>
              </a:rPr>
              <a:t>Kinect</a:t>
            </a:r>
            <a:r>
              <a:rPr lang="hu-HU" sz="1600" dirty="0" smtClean="0">
                <a:solidFill>
                  <a:schemeClr val="tx1">
                    <a:lumMod val="75000"/>
                  </a:schemeClr>
                </a:solidFill>
              </a:rPr>
              <a:t>)</a:t>
            </a:r>
            <a:endParaRPr lang="hu-HU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4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99392"/>
            <a:ext cx="5213530" cy="7048414"/>
          </a:xfrm>
          <a:prstGeom prst="rect">
            <a:avLst/>
          </a:prstGeom>
        </p:spPr>
      </p:pic>
      <p:pic>
        <p:nvPicPr>
          <p:cNvPr id="6" name="Tartalom hely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399154"/>
            <a:ext cx="3347864" cy="33772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14300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07F68"/>
                </a:solidFill>
              </a:rPr>
              <a:t>1. Csapat - Kinematika</a:t>
            </a:r>
            <a:endParaRPr lang="hu-HU" dirty="0">
              <a:solidFill>
                <a:srgbClr val="F07F68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4</a:t>
            </a:fld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3851920" y="1417638"/>
            <a:ext cx="4657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err="1" smtClean="0"/>
              <a:t>Robotis</a:t>
            </a:r>
            <a:r>
              <a:rPr lang="hu-HU" sz="2400" dirty="0" smtClean="0"/>
              <a:t> </a:t>
            </a:r>
            <a:r>
              <a:rPr lang="hu-HU" sz="2400" dirty="0" err="1" smtClean="0"/>
              <a:t>Dynamixel</a:t>
            </a:r>
            <a:r>
              <a:rPr lang="hu-HU" sz="2400" dirty="0" smtClean="0"/>
              <a:t> AX-12 </a:t>
            </a:r>
            <a:r>
              <a:rPr lang="hu-HU" sz="2400" dirty="0" err="1"/>
              <a:t>Servo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45434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399154"/>
            <a:ext cx="3347864" cy="33772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F07F68"/>
                </a:solidFill>
              </a:rPr>
              <a:t>1. Csapat - Kinematika</a:t>
            </a:r>
            <a:endParaRPr lang="hu-HU" dirty="0">
              <a:solidFill>
                <a:srgbClr val="F07F68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u-HU" dirty="0" smtClean="0"/>
              <a:t>Cél:</a:t>
            </a:r>
          </a:p>
          <a:p>
            <a:r>
              <a:rPr lang="hu-HU" dirty="0" smtClean="0"/>
              <a:t>Gyufásdoboz (bábu, kupak, stb.) felvétele meghatározott helyr</a:t>
            </a:r>
            <a:r>
              <a:rPr lang="hu-HU" dirty="0">
                <a:latin typeface="Agency FB" panose="020B0503020202020204" pitchFamily="34" charset="0"/>
              </a:rPr>
              <a:t>ő</a:t>
            </a:r>
            <a:r>
              <a:rPr lang="hu-HU" dirty="0" smtClean="0"/>
              <a:t>l és egy másik helyre tétele.</a:t>
            </a:r>
          </a:p>
          <a:p>
            <a:pPr marL="0" indent="0">
              <a:buNone/>
            </a:pPr>
            <a:r>
              <a:rPr lang="hu-HU" dirty="0" smtClean="0"/>
              <a:t>Kimenetek:</a:t>
            </a:r>
          </a:p>
          <a:p>
            <a:r>
              <a:rPr lang="hu-HU" dirty="0" smtClean="0"/>
              <a:t>Jelzés, ha kész</a:t>
            </a:r>
          </a:p>
          <a:p>
            <a:pPr marL="0" indent="0">
              <a:buNone/>
            </a:pPr>
            <a:r>
              <a:rPr lang="hu-HU" dirty="0" smtClean="0"/>
              <a:t>Bemenetek:</a:t>
            </a:r>
          </a:p>
          <a:p>
            <a:r>
              <a:rPr lang="hu-HU" dirty="0" smtClean="0"/>
              <a:t>Honnan kell felemelni?</a:t>
            </a:r>
          </a:p>
          <a:p>
            <a:r>
              <a:rPr lang="hu-HU" dirty="0" smtClean="0"/>
              <a:t>Hova kell tenni?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399154"/>
            <a:ext cx="3347864" cy="33772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F07D65"/>
                </a:solidFill>
              </a:rPr>
              <a:t>1. Csapat - Kinematika</a:t>
            </a:r>
            <a:endParaRPr lang="hu-HU" dirty="0">
              <a:solidFill>
                <a:srgbClr val="F07D65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smtClean="0"/>
              <a:t>„A </a:t>
            </a:r>
            <a:r>
              <a:rPr lang="hu-HU" dirty="0"/>
              <a:t>kinematika (mozgástan) a fizika azon részterülete, amelynek feladata a mozgások leírása. A mozgástant hagyományosan a mechanika tudományágába soroljuk, de feladata alapvetően matematikai </a:t>
            </a:r>
            <a:r>
              <a:rPr lang="hu-HU" dirty="0" smtClean="0"/>
              <a:t>jelleg</a:t>
            </a:r>
            <a:r>
              <a:rPr lang="hu-HU" dirty="0" smtClean="0">
                <a:latin typeface="Agency FB" panose="020B0503020202020204" pitchFamily="34" charset="0"/>
              </a:rPr>
              <a:t>ű</a:t>
            </a:r>
            <a:r>
              <a:rPr lang="hu-HU" dirty="0" smtClean="0"/>
              <a:t>. </a:t>
            </a:r>
            <a:r>
              <a:rPr lang="hu-HU" dirty="0"/>
              <a:t>A mozgások leírása alatt azt értjük, hogy </a:t>
            </a:r>
            <a:r>
              <a:rPr lang="hu-HU" dirty="0" smtClean="0"/>
              <a:t>tetsz</a:t>
            </a:r>
            <a:r>
              <a:rPr lang="hu-HU" dirty="0">
                <a:latin typeface="Agency FB" panose="020B0503020202020204" pitchFamily="34" charset="0"/>
              </a:rPr>
              <a:t>ő</a:t>
            </a:r>
            <a:r>
              <a:rPr lang="hu-HU" dirty="0" smtClean="0"/>
              <a:t>leges id</a:t>
            </a:r>
            <a:r>
              <a:rPr lang="hu-HU" dirty="0">
                <a:latin typeface="Agency FB" panose="020B0503020202020204" pitchFamily="34" charset="0"/>
              </a:rPr>
              <a:t>ő</a:t>
            </a:r>
            <a:r>
              <a:rPr lang="hu-HU" dirty="0" smtClean="0"/>
              <a:t>pontban </a:t>
            </a:r>
            <a:r>
              <a:rPr lang="hu-HU" dirty="0"/>
              <a:t>meghatározzuk egy test helyét, illetve helyzetét egy másik testhez képest</a:t>
            </a:r>
            <a:r>
              <a:rPr lang="hu-HU" dirty="0" smtClean="0"/>
              <a:t>.”</a:t>
            </a:r>
          </a:p>
          <a:p>
            <a:pPr marL="0" indent="0">
              <a:buNone/>
            </a:pPr>
            <a:r>
              <a:rPr lang="hu-HU" i="1" dirty="0" smtClean="0"/>
              <a:t>		 - </a:t>
            </a:r>
            <a:r>
              <a:rPr lang="hu-HU" i="1" dirty="0" err="1" smtClean="0"/>
              <a:t>Wikipedia</a:t>
            </a:r>
            <a:endParaRPr lang="hu-HU" i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31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F9B142"/>
                </a:solidFill>
              </a:rPr>
              <a:t>2. Csapat - Játéklogika</a:t>
            </a:r>
            <a:endParaRPr lang="hu-HU" dirty="0">
              <a:solidFill>
                <a:srgbClr val="F9B14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Cél:</a:t>
            </a:r>
          </a:p>
          <a:p>
            <a:r>
              <a:rPr lang="hu-HU" dirty="0" smtClean="0"/>
              <a:t>A játék levezénylése. (</a:t>
            </a:r>
            <a:r>
              <a:rPr lang="hu-HU" dirty="0" err="1" smtClean="0"/>
              <a:t>Multiplayer</a:t>
            </a:r>
            <a:r>
              <a:rPr lang="hu-HU" dirty="0" smtClean="0"/>
              <a:t>, </a:t>
            </a:r>
            <a:r>
              <a:rPr lang="hu-HU" dirty="0" err="1" smtClean="0"/>
              <a:t>Single</a:t>
            </a:r>
            <a:r>
              <a:rPr lang="hu-HU" dirty="0" smtClean="0"/>
              <a:t> </a:t>
            </a:r>
            <a:r>
              <a:rPr lang="hu-HU" dirty="0" err="1" smtClean="0"/>
              <a:t>player</a:t>
            </a:r>
            <a:r>
              <a:rPr lang="hu-HU" dirty="0" smtClean="0"/>
              <a:t>, 3x3, 4x4, stb.)</a:t>
            </a:r>
          </a:p>
          <a:p>
            <a:pPr marL="0" indent="0">
              <a:buNone/>
            </a:pPr>
            <a:r>
              <a:rPr lang="hu-HU" dirty="0" smtClean="0"/>
              <a:t>Kimenetek:</a:t>
            </a:r>
          </a:p>
          <a:p>
            <a:r>
              <a:rPr lang="hu-HU" dirty="0"/>
              <a:t>Mit hova </a:t>
            </a:r>
            <a:r>
              <a:rPr lang="hu-HU" dirty="0" smtClean="0"/>
              <a:t>tegyen a kar</a:t>
            </a:r>
          </a:p>
          <a:p>
            <a:pPr marL="0" indent="0">
              <a:buNone/>
            </a:pPr>
            <a:r>
              <a:rPr lang="hu-HU" dirty="0" smtClean="0"/>
              <a:t>Bemenetek:</a:t>
            </a:r>
          </a:p>
          <a:p>
            <a:r>
              <a:rPr lang="hu-HU" dirty="0"/>
              <a:t>A játék beállításai</a:t>
            </a:r>
          </a:p>
          <a:p>
            <a:r>
              <a:rPr lang="hu-HU" dirty="0" smtClean="0"/>
              <a:t>Mi hol van jelenleg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071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F9B142"/>
                </a:solidFill>
              </a:rPr>
              <a:t>2. Csapat - Játéklogika</a:t>
            </a:r>
            <a:endParaRPr lang="hu-HU" dirty="0">
              <a:solidFill>
                <a:srgbClr val="F9B14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Szabályok, algoritmus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8</a:t>
            </a:fld>
            <a:endParaRPr lang="hu-HU"/>
          </a:p>
        </p:txBody>
      </p:sp>
      <p:pic>
        <p:nvPicPr>
          <p:cNvPr id="6" name="Kép 5" descr="http://www.optometrystudents.com/wp-content/uploads/2012/07/Jogo_da_velha_-_tic_tac_toe.png"/>
          <p:cNvPicPr/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63" y="2399154"/>
            <a:ext cx="4464496" cy="3571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12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63C4EF"/>
                </a:solidFill>
              </a:rPr>
              <a:t>3. Csapat - Képfeldolgozás</a:t>
            </a:r>
            <a:endParaRPr lang="hu-HU" dirty="0">
              <a:solidFill>
                <a:srgbClr val="63C4EF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Cél:</a:t>
            </a:r>
          </a:p>
          <a:p>
            <a:r>
              <a:rPr lang="hu-HU" dirty="0" smtClean="0"/>
              <a:t>A csapat célja a pálya és a körülötte lév</a:t>
            </a:r>
            <a:r>
              <a:rPr lang="hu-HU" dirty="0" smtClean="0">
                <a:latin typeface="Agency FB" panose="020B0503020202020204" pitchFamily="34" charset="0"/>
              </a:rPr>
              <a:t>ő</a:t>
            </a:r>
            <a:r>
              <a:rPr lang="hu-HU" dirty="0" smtClean="0"/>
              <a:t> eszközök felismerése</a:t>
            </a:r>
          </a:p>
          <a:p>
            <a:pPr marL="0" indent="0">
              <a:buNone/>
            </a:pPr>
            <a:r>
              <a:rPr lang="hu-HU" dirty="0" smtClean="0"/>
              <a:t>Kimenetek:</a:t>
            </a:r>
          </a:p>
          <a:p>
            <a:r>
              <a:rPr lang="hu-HU" dirty="0" smtClean="0"/>
              <a:t>A pályán és körülötte lév</a:t>
            </a:r>
            <a:r>
              <a:rPr lang="hu-HU" dirty="0">
                <a:latin typeface="Agency FB" panose="020B0503020202020204" pitchFamily="34" charset="0"/>
              </a:rPr>
              <a:t>ő</a:t>
            </a:r>
            <a:r>
              <a:rPr lang="hu-HU" dirty="0" smtClean="0"/>
              <a:t> eszközök pozíciója</a:t>
            </a:r>
          </a:p>
          <a:p>
            <a:pPr marL="0" indent="0">
              <a:buNone/>
            </a:pPr>
            <a:r>
              <a:rPr lang="hu-HU" dirty="0" smtClean="0"/>
              <a:t>Bemenetek:</a:t>
            </a:r>
          </a:p>
          <a:p>
            <a:r>
              <a:rPr lang="hu-HU" dirty="0" smtClean="0"/>
              <a:t>A kamera képe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9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63C4EF"/>
                </a:solidFill>
              </a:rPr>
              <a:t>3. Csapat - Képfeldolgozás</a:t>
            </a:r>
            <a:endParaRPr lang="hu-HU" dirty="0">
              <a:solidFill>
                <a:srgbClr val="63C4EF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10</a:t>
            </a:fld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57200" y="1600200"/>
            <a:ext cx="6275040" cy="4525963"/>
          </a:xfrm>
        </p:spPr>
        <p:txBody>
          <a:bodyPr/>
          <a:lstStyle/>
          <a:p>
            <a:r>
              <a:rPr lang="hu-HU" dirty="0" err="1"/>
              <a:t>Basler</a:t>
            </a:r>
            <a:r>
              <a:rPr lang="hu-HU" dirty="0"/>
              <a:t> </a:t>
            </a:r>
            <a:r>
              <a:rPr lang="hu-HU" dirty="0" err="1" smtClean="0"/>
              <a:t>ace</a:t>
            </a:r>
            <a:r>
              <a:rPr lang="hu-HU" dirty="0" smtClean="0"/>
              <a:t> acA640-90gm</a:t>
            </a:r>
          </a:p>
          <a:p>
            <a:r>
              <a:rPr lang="hu-HU" dirty="0" smtClean="0"/>
              <a:t>f8.5mm és f25mm</a:t>
            </a:r>
            <a:endParaRPr lang="hu-HU" dirty="0"/>
          </a:p>
        </p:txBody>
      </p:sp>
      <p:pic>
        <p:nvPicPr>
          <p:cNvPr id="1028" name="Picture 4" descr="http://www.edmundoptics.com/images/catalog/1006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3096"/>
            <a:ext cx="21431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entax-security.com/media/11e9ef14e320175197306330b516e6ed/FL-CC2514-5M_larg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84460"/>
            <a:ext cx="2191346" cy="164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pyramidimaging.com/uploads/images_products/605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91" y="4635800"/>
            <a:ext cx="1367778" cy="133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8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63C4EF"/>
                </a:solidFill>
              </a:rPr>
              <a:t>3. Csapat - Képfeldolgozás</a:t>
            </a:r>
            <a:endParaRPr lang="hu-HU" dirty="0">
              <a:solidFill>
                <a:srgbClr val="63C4EF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11</a:t>
            </a:fld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57200" y="1600200"/>
            <a:ext cx="6275040" cy="4525963"/>
          </a:xfrm>
        </p:spPr>
        <p:txBody>
          <a:bodyPr/>
          <a:lstStyle/>
          <a:p>
            <a:r>
              <a:rPr lang="hu-HU" dirty="0" err="1"/>
              <a:t>Basler</a:t>
            </a:r>
            <a:r>
              <a:rPr lang="hu-HU" dirty="0"/>
              <a:t> </a:t>
            </a:r>
            <a:r>
              <a:rPr lang="hu-HU" dirty="0" err="1" smtClean="0"/>
              <a:t>ace</a:t>
            </a:r>
            <a:r>
              <a:rPr lang="hu-HU" dirty="0" smtClean="0"/>
              <a:t> acA640-90gm</a:t>
            </a:r>
          </a:p>
          <a:p>
            <a:r>
              <a:rPr lang="hu-HU" dirty="0" smtClean="0"/>
              <a:t>f8.5mm és f25mm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460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454545"/>
                </a:solidFill>
              </a:rPr>
              <a:t>4. Csapat - </a:t>
            </a:r>
            <a:r>
              <a:rPr lang="hu-HU" dirty="0" err="1" smtClean="0">
                <a:solidFill>
                  <a:srgbClr val="454545"/>
                </a:solidFill>
              </a:rPr>
              <a:t>Kinect</a:t>
            </a:r>
            <a:endParaRPr lang="hu-HU" dirty="0">
              <a:solidFill>
                <a:srgbClr val="454545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Cél:</a:t>
            </a:r>
          </a:p>
          <a:p>
            <a:r>
              <a:rPr lang="hu-HU" dirty="0" smtClean="0"/>
              <a:t>A csapat feladata a robotkar helyzetének és a bábuk helyének pontosítása a </a:t>
            </a:r>
            <a:r>
              <a:rPr lang="hu-HU" dirty="0" err="1" smtClean="0"/>
              <a:t>depth</a:t>
            </a:r>
            <a:r>
              <a:rPr lang="hu-HU" dirty="0" smtClean="0"/>
              <a:t> </a:t>
            </a:r>
            <a:r>
              <a:rPr lang="hu-HU" dirty="0" err="1" smtClean="0"/>
              <a:t>view</a:t>
            </a:r>
            <a:r>
              <a:rPr lang="hu-HU" dirty="0" smtClean="0"/>
              <a:t> segítségével. </a:t>
            </a:r>
          </a:p>
          <a:p>
            <a:pPr marL="0" indent="0">
              <a:buNone/>
            </a:pPr>
            <a:r>
              <a:rPr lang="hu-HU" dirty="0" smtClean="0"/>
              <a:t>Kimenetek:</a:t>
            </a:r>
          </a:p>
          <a:p>
            <a:r>
              <a:rPr lang="hu-HU" dirty="0" smtClean="0"/>
              <a:t>3D pozíciók</a:t>
            </a:r>
          </a:p>
          <a:p>
            <a:pPr marL="0" indent="0">
              <a:buNone/>
            </a:pPr>
            <a:r>
              <a:rPr lang="hu-HU" dirty="0" smtClean="0"/>
              <a:t>Bemenetek:</a:t>
            </a:r>
          </a:p>
          <a:p>
            <a:r>
              <a:rPr lang="hu-HU" dirty="0" err="1" smtClean="0"/>
              <a:t>Depth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920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99154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454545"/>
                </a:solidFill>
              </a:rPr>
              <a:t>4. Csapat - </a:t>
            </a:r>
            <a:r>
              <a:rPr lang="hu-HU" dirty="0" err="1" smtClean="0">
                <a:solidFill>
                  <a:srgbClr val="454545"/>
                </a:solidFill>
              </a:rPr>
              <a:t>Kinect</a:t>
            </a:r>
            <a:endParaRPr lang="hu-HU" dirty="0">
              <a:solidFill>
                <a:srgbClr val="454545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13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21088"/>
            <a:ext cx="4952231" cy="2937405"/>
          </a:xfrm>
          <a:prstGeom prst="rect">
            <a:avLst/>
          </a:prstGeom>
        </p:spPr>
      </p:pic>
      <p:pic>
        <p:nvPicPr>
          <p:cNvPr id="2050" name="Picture 2" descr="http://www.creativeapplications.net/wp-content/uploads/2010/11/kylepointclouddepth-640x3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30651"/>
            <a:ext cx="4474840" cy="273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98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rtalom helye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146669"/>
              </p:ext>
            </p:extLst>
          </p:nvPr>
        </p:nvGraphicFramePr>
        <p:xfrm>
          <a:off x="457200" y="1600200"/>
          <a:ext cx="822960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/>
                        <a:t>MATLAB</a:t>
                      </a:r>
                      <a:endParaRPr lang="hu-H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/>
                        <a:t>Visual Basic</a:t>
                      </a:r>
                      <a:endParaRPr lang="hu-H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/>
                        <a:t>C++</a:t>
                      </a:r>
                      <a:endParaRPr lang="hu-H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/>
                        <a:t>C#</a:t>
                      </a:r>
                      <a:endParaRPr lang="hu-H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/>
                        <a:t>LabVIEW</a:t>
                      </a:r>
                      <a:endParaRPr lang="hu-HU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hu-HU" b="1" dirty="0" smtClean="0"/>
                    </a:p>
                    <a:p>
                      <a:pPr algn="ctr"/>
                      <a:r>
                        <a:rPr lang="hu-HU" b="1" dirty="0" smtClean="0"/>
                        <a:t>+</a:t>
                      </a:r>
                    </a:p>
                    <a:p>
                      <a:pPr algn="ctr"/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hu-H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hu-HU" b="1" dirty="0" smtClean="0"/>
                    </a:p>
                    <a:p>
                      <a:pPr algn="ctr"/>
                      <a:r>
                        <a:rPr lang="hu-HU" b="1" dirty="0" smtClean="0"/>
                        <a:t>+</a:t>
                      </a:r>
                    </a:p>
                    <a:p>
                      <a:pPr algn="ctr"/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hu-H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hu-HU" b="1" dirty="0" smtClean="0"/>
                    </a:p>
                    <a:p>
                      <a:pPr algn="ctr"/>
                      <a:r>
                        <a:rPr lang="hu-HU" b="1" dirty="0" smtClean="0"/>
                        <a:t>-</a:t>
                      </a:r>
                    </a:p>
                    <a:p>
                      <a:pPr algn="ctr"/>
                      <a:endParaRPr lang="hu-HU" b="1" dirty="0"/>
                    </a:p>
                  </a:txBody>
                  <a:tcPr anchor="ctr">
                    <a:solidFill>
                      <a:srgbClr val="F07D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-</a:t>
                      </a:r>
                      <a:endParaRPr lang="hu-HU" b="1" dirty="0"/>
                    </a:p>
                  </a:txBody>
                  <a:tcPr anchor="ctr">
                    <a:solidFill>
                      <a:srgbClr val="F07D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hu-H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hu-HU" b="1" dirty="0" smtClean="0"/>
                    </a:p>
                    <a:p>
                      <a:pPr algn="ctr"/>
                      <a:r>
                        <a:rPr lang="hu-HU" b="1" dirty="0" smtClean="0"/>
                        <a:t>-</a:t>
                      </a:r>
                    </a:p>
                    <a:p>
                      <a:pPr algn="ctr"/>
                      <a:endParaRPr lang="hu-HU" b="1" dirty="0"/>
                    </a:p>
                  </a:txBody>
                  <a:tcPr anchor="ctr">
                    <a:solidFill>
                      <a:srgbClr val="F07F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~</a:t>
                      </a:r>
                      <a:endParaRPr lang="hu-H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~</a:t>
                      </a:r>
                      <a:endParaRPr lang="hu-H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+</a:t>
                      </a:r>
                      <a:endParaRPr lang="hu-HU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IDE?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14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97032"/>
            <a:ext cx="713726" cy="7200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861048"/>
            <a:ext cx="713726" cy="7200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97152"/>
            <a:ext cx="713726" cy="720000"/>
          </a:xfrm>
          <a:prstGeom prst="rect">
            <a:avLst/>
          </a:prstGeom>
        </p:spPr>
      </p:pic>
      <p:pic>
        <p:nvPicPr>
          <p:cNvPr id="10" name="Tartalom hely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79539"/>
            <a:ext cx="71372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4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70589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Követelmények</a:t>
            </a:r>
            <a:endParaRPr lang="hu-H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/>
          <a:lstStyle/>
          <a:p>
            <a:r>
              <a:rPr lang="hu-HU" dirty="0" smtClean="0"/>
              <a:t>Kérdések, </a:t>
            </a:r>
            <a:r>
              <a:rPr lang="hu-HU" dirty="0" err="1" smtClean="0"/>
              <a:t>kérdések</a:t>
            </a:r>
            <a:r>
              <a:rPr lang="hu-HU" dirty="0"/>
              <a:t>, </a:t>
            </a:r>
            <a:r>
              <a:rPr lang="hu-HU" dirty="0" err="1"/>
              <a:t>kérdések</a:t>
            </a:r>
            <a:r>
              <a:rPr lang="hu-HU" dirty="0"/>
              <a:t>, </a:t>
            </a:r>
          </a:p>
          <a:p>
            <a:r>
              <a:rPr lang="hu-HU" dirty="0" smtClean="0"/>
              <a:t>V diagram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15</a:t>
            </a:fld>
            <a:endParaRPr lang="hu-HU"/>
          </a:p>
        </p:txBody>
      </p:sp>
      <p:pic>
        <p:nvPicPr>
          <p:cNvPr id="8" name="Picture 2" descr="http://www.ucl.ac.uk/syseng/images/vDi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82" y="3659188"/>
            <a:ext cx="48196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03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27" y="2370589"/>
            <a:ext cx="3347373" cy="3376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65C5EF"/>
                </a:solidFill>
              </a:rPr>
              <a:t>Ha nem tudok programozni…</a:t>
            </a:r>
            <a:endParaRPr lang="hu-HU" dirty="0">
              <a:solidFill>
                <a:srgbClr val="65C5EF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Dokumentáció</a:t>
            </a:r>
          </a:p>
          <a:p>
            <a:r>
              <a:rPr lang="hu-HU" dirty="0" err="1" smtClean="0"/>
              <a:t>Firmware</a:t>
            </a:r>
            <a:r>
              <a:rPr lang="hu-HU" dirty="0" smtClean="0"/>
              <a:t> frissítések</a:t>
            </a:r>
          </a:p>
          <a:p>
            <a:r>
              <a:rPr lang="hu-HU" dirty="0" smtClean="0"/>
              <a:t>Irodalomkutatás</a:t>
            </a:r>
          </a:p>
          <a:p>
            <a:r>
              <a:rPr lang="hu-HU" dirty="0" smtClean="0"/>
              <a:t>Szervezési feladatok</a:t>
            </a:r>
          </a:p>
          <a:p>
            <a:r>
              <a:rPr lang="hu-HU" dirty="0" smtClean="0"/>
              <a:t>Prezentáció</a:t>
            </a:r>
          </a:p>
          <a:p>
            <a:r>
              <a:rPr lang="hu-HU" dirty="0" smtClean="0"/>
              <a:t>"Bábuk" készítése</a:t>
            </a:r>
          </a:p>
          <a:p>
            <a:r>
              <a:rPr lang="hu-HU" dirty="0" smtClean="0"/>
              <a:t>Kinematika számítása</a:t>
            </a:r>
          </a:p>
          <a:p>
            <a:r>
              <a:rPr lang="hu-HU" dirty="0" smtClean="0"/>
              <a:t>Kamerás méréssel kapcsolatos feladatok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21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Csapatok eloszlása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17</a:t>
            </a:fld>
            <a:endParaRPr lang="hu-HU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907192"/>
              </p:ext>
            </p:extLst>
          </p:nvPr>
        </p:nvGraphicFramePr>
        <p:xfrm>
          <a:off x="457200" y="1449160"/>
          <a:ext cx="8229600" cy="455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Tartalom hely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2276872"/>
            <a:ext cx="1427451" cy="1440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38826"/>
            <a:ext cx="1427451" cy="14400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70991"/>
            <a:ext cx="1427451" cy="14400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556872"/>
            <a:ext cx="142745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8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2204864"/>
            <a:ext cx="3312368" cy="34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Feladatok</a:t>
            </a:r>
            <a:endParaRPr lang="hu-H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dirty="0" err="1" smtClean="0"/>
              <a:t>Jövö</a:t>
            </a:r>
            <a:r>
              <a:rPr lang="hu-HU" dirty="0" smtClean="0"/>
              <a:t> órára:</a:t>
            </a:r>
          </a:p>
          <a:p>
            <a:r>
              <a:rPr lang="hu-HU" dirty="0" smtClean="0"/>
              <a:t>Csapatbeosztás</a:t>
            </a:r>
          </a:p>
          <a:p>
            <a:r>
              <a:rPr lang="hu-HU" dirty="0" smtClean="0"/>
              <a:t>Kérdések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Olvasnivaló</a:t>
            </a:r>
          </a:p>
          <a:p>
            <a:r>
              <a:rPr lang="hu-HU" dirty="0" err="1" smtClean="0"/>
              <a:t>Dynamixel</a:t>
            </a:r>
            <a:r>
              <a:rPr lang="hu-HU" dirty="0" smtClean="0"/>
              <a:t> SDK</a:t>
            </a:r>
          </a:p>
          <a:p>
            <a:r>
              <a:rPr lang="hu-HU" dirty="0" err="1"/>
              <a:t>Basler</a:t>
            </a:r>
            <a:r>
              <a:rPr lang="hu-HU" dirty="0"/>
              <a:t> </a:t>
            </a:r>
            <a:r>
              <a:rPr lang="hu-HU" dirty="0" err="1"/>
              <a:t>Pylon</a:t>
            </a:r>
            <a:r>
              <a:rPr lang="hu-HU" dirty="0"/>
              <a:t> </a:t>
            </a:r>
            <a:r>
              <a:rPr lang="hu-HU" dirty="0" smtClean="0"/>
              <a:t>SDK</a:t>
            </a:r>
          </a:p>
          <a:p>
            <a:r>
              <a:rPr lang="hu-HU" dirty="0" err="1" smtClean="0"/>
              <a:t>Kinect</a:t>
            </a:r>
            <a:r>
              <a:rPr lang="hu-HU" dirty="0" smtClean="0"/>
              <a:t> SDK</a:t>
            </a:r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19</a:t>
            </a:fld>
            <a:endParaRPr lang="hu-H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501008"/>
            <a:ext cx="2628131" cy="259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9. séma">
      <a:dk1>
        <a:srgbClr val="595959"/>
      </a:dk1>
      <a:lt1>
        <a:sysClr val="window" lastClr="FFFFFF"/>
      </a:lt1>
      <a:dk2>
        <a:srgbClr val="366092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800080"/>
      </a:folHlink>
    </a:clrScheme>
    <a:fontScheme name="Műhel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409</Words>
  <Application>Microsoft Office PowerPoint</Application>
  <PresentationFormat>Diavetítés a képernyőre (4:3 oldalarány)</PresentationFormat>
  <Paragraphs>142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Agency FB</vt:lpstr>
      <vt:lpstr>Arial</vt:lpstr>
      <vt:lpstr>Calibri</vt:lpstr>
      <vt:lpstr>Rockwell</vt:lpstr>
      <vt:lpstr>Office-téma</vt:lpstr>
      <vt:lpstr>Tudományos szoftverek tervezése</vt:lpstr>
      <vt:lpstr>Adatok</vt:lpstr>
      <vt:lpstr>Csapatok (tervezet)</vt:lpstr>
      <vt:lpstr>1. Csapat - Kinematika</vt:lpstr>
      <vt:lpstr>1. Csapat - Kinematika</vt:lpstr>
      <vt:lpstr>1. Csapat - Kinematika</vt:lpstr>
      <vt:lpstr>2. Csapat - Játéklogika</vt:lpstr>
      <vt:lpstr>2. Csapat - Játéklogika</vt:lpstr>
      <vt:lpstr>3. Csapat - Képfeldolgozás</vt:lpstr>
      <vt:lpstr>3. Csapat - Képfeldolgozás</vt:lpstr>
      <vt:lpstr>3. Csapat - Képfeldolgozás</vt:lpstr>
      <vt:lpstr>4. Csapat - Kinect</vt:lpstr>
      <vt:lpstr>4. Csapat - Kinect</vt:lpstr>
      <vt:lpstr>IDE?</vt:lpstr>
      <vt:lpstr>Követelmények</vt:lpstr>
      <vt:lpstr>Ha nem tudok programozni…</vt:lpstr>
      <vt:lpstr>Csapatok eloszlása</vt:lpstr>
      <vt:lpstr>Feladatok</vt:lpstr>
      <vt:lpstr>Köszönöm a figyelmet!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Programozás I.</dc:title>
  <dc:creator>Horváth Ernő</dc:creator>
  <cp:lastModifiedBy>Horváth Ernő</cp:lastModifiedBy>
  <cp:revision>95</cp:revision>
  <dcterms:created xsi:type="dcterms:W3CDTF">2012-09-03T15:31:03Z</dcterms:created>
  <dcterms:modified xsi:type="dcterms:W3CDTF">2013-09-04T09:12:23Z</dcterms:modified>
</cp:coreProperties>
</file>