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71"/>
  </p:notesMasterIdLst>
  <p:handoutMasterIdLst>
    <p:handoutMasterId r:id="rId72"/>
  </p:handoutMasterIdLst>
  <p:sldIdLst>
    <p:sldId id="321" r:id="rId5"/>
    <p:sldId id="387" r:id="rId6"/>
    <p:sldId id="386" r:id="rId7"/>
    <p:sldId id="388" r:id="rId8"/>
    <p:sldId id="389" r:id="rId9"/>
    <p:sldId id="324" r:id="rId10"/>
    <p:sldId id="325" r:id="rId11"/>
    <p:sldId id="326" r:id="rId12"/>
    <p:sldId id="327" r:id="rId13"/>
    <p:sldId id="328" r:id="rId14"/>
    <p:sldId id="329" r:id="rId15"/>
    <p:sldId id="330" r:id="rId16"/>
    <p:sldId id="331" r:id="rId17"/>
    <p:sldId id="332" r:id="rId18"/>
    <p:sldId id="333" r:id="rId19"/>
    <p:sldId id="334" r:id="rId20"/>
    <p:sldId id="335" r:id="rId21"/>
    <p:sldId id="336" r:id="rId22"/>
    <p:sldId id="337" r:id="rId23"/>
    <p:sldId id="338" r:id="rId24"/>
    <p:sldId id="339" r:id="rId25"/>
    <p:sldId id="340" r:id="rId26"/>
    <p:sldId id="341" r:id="rId27"/>
    <p:sldId id="342" r:id="rId28"/>
    <p:sldId id="343" r:id="rId29"/>
    <p:sldId id="344" r:id="rId30"/>
    <p:sldId id="345" r:id="rId31"/>
    <p:sldId id="346" r:id="rId32"/>
    <p:sldId id="347" r:id="rId33"/>
    <p:sldId id="348" r:id="rId34"/>
    <p:sldId id="349" r:id="rId35"/>
    <p:sldId id="350" r:id="rId36"/>
    <p:sldId id="351" r:id="rId37"/>
    <p:sldId id="352" r:id="rId38"/>
    <p:sldId id="353" r:id="rId39"/>
    <p:sldId id="354" r:id="rId40"/>
    <p:sldId id="355" r:id="rId41"/>
    <p:sldId id="356" r:id="rId42"/>
    <p:sldId id="357" r:id="rId43"/>
    <p:sldId id="358" r:id="rId44"/>
    <p:sldId id="359" r:id="rId45"/>
    <p:sldId id="360" r:id="rId46"/>
    <p:sldId id="361" r:id="rId47"/>
    <p:sldId id="362" r:id="rId48"/>
    <p:sldId id="363" r:id="rId49"/>
    <p:sldId id="364" r:id="rId50"/>
    <p:sldId id="365" r:id="rId51"/>
    <p:sldId id="366" r:id="rId52"/>
    <p:sldId id="367" r:id="rId53"/>
    <p:sldId id="368" r:id="rId54"/>
    <p:sldId id="369" r:id="rId55"/>
    <p:sldId id="370" r:id="rId56"/>
    <p:sldId id="371" r:id="rId57"/>
    <p:sldId id="372" r:id="rId58"/>
    <p:sldId id="373" r:id="rId59"/>
    <p:sldId id="374" r:id="rId60"/>
    <p:sldId id="375" r:id="rId61"/>
    <p:sldId id="376" r:id="rId62"/>
    <p:sldId id="377" r:id="rId63"/>
    <p:sldId id="378" r:id="rId64"/>
    <p:sldId id="379" r:id="rId65"/>
    <p:sldId id="380" r:id="rId66"/>
    <p:sldId id="381" r:id="rId67"/>
    <p:sldId id="382" r:id="rId68"/>
    <p:sldId id="383" r:id="rId69"/>
    <p:sldId id="384" r:id="rId70"/>
  </p:sldIdLst>
  <p:sldSz cx="12188825" cy="6858000"/>
  <p:notesSz cx="6858000" cy="9144000"/>
  <p:custDataLst>
    <p:tags r:id="rId73"/>
  </p:custDataLst>
  <p:defaultTextStyle>
    <a:defPPr rtl="0">
      <a:defRPr lang="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3" autoAdjust="0"/>
    <p:restoredTop sz="94629" autoAdjust="0"/>
  </p:normalViewPr>
  <p:slideViewPr>
    <p:cSldViewPr showGuides="1">
      <p:cViewPr varScale="1">
        <p:scale>
          <a:sx n="72" d="100"/>
          <a:sy n="72" d="100"/>
        </p:scale>
        <p:origin x="660" y="78"/>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100" d="100"/>
          <a:sy n="100" d="100"/>
        </p:scale>
        <p:origin x="2802"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notesMaster" Target="notesMasters/notesMaster1.xml"/><Relationship Id="rId2" Type="http://schemas.openxmlformats.org/officeDocument/2006/relationships/customXml" Target="../customXml/item2.xml"/><Relationship Id="rId29" Type="http://schemas.openxmlformats.org/officeDocument/2006/relationships/slide" Target="slides/slide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8788"/>
          </a:xfrm>
          <a:prstGeom prst="rect">
            <a:avLst/>
          </a:prstGeom>
        </p:spPr>
        <p:txBody>
          <a:bodyPr vert="horz" lIns="91440" tIns="45720" rIns="91440" bIns="45720" rtlCol="0"/>
          <a:lstStyle>
            <a:lvl1pPr algn="l" rtl="0">
              <a:defRPr sz="1200"/>
            </a:lvl1pPr>
          </a:lstStyle>
          <a:p>
            <a:pPr rtl="0"/>
            <a:endParaRPr lang="hu-HU" dirty="0"/>
          </a:p>
        </p:txBody>
      </p:sp>
      <p:sp>
        <p:nvSpPr>
          <p:cNvPr id="3" name="Dátum hely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l" rtl="0">
              <a:defRPr sz="1200"/>
            </a:lvl1pPr>
          </a:lstStyle>
          <a:p>
            <a:pPr algn="r" rtl="0"/>
            <a:fld id="{10D7C86D-F5E0-40BC-B946-619752564A4D}" type="datetime1">
              <a:rPr lang="hu-HU" smtClean="0"/>
              <a:t>2022. 09. 16.</a:t>
            </a:fld>
            <a:endParaRPr lang="hu-HU" dirty="0"/>
          </a:p>
        </p:txBody>
      </p:sp>
      <p:sp>
        <p:nvSpPr>
          <p:cNvPr id="4" name="Élőláb hely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rtl="0">
              <a:defRPr sz="1200"/>
            </a:lvl1pPr>
          </a:lstStyle>
          <a:p>
            <a:pPr rtl="0"/>
            <a:endParaRPr lang="hu-HU" dirty="0"/>
          </a:p>
        </p:txBody>
      </p:sp>
      <p:sp>
        <p:nvSpPr>
          <p:cNvPr id="5" name="Dia számának hely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l" rtl="0">
              <a:defRPr sz="1200"/>
            </a:lvl1pPr>
          </a:lstStyle>
          <a:p>
            <a:pPr algn="r" rtl="0"/>
            <a:fld id="{D9F912AB-2776-42F2-A957-313FC7EFEDB9}" type="slidenum">
              <a:rPr lang="hu-HU" smtClean="0"/>
              <a:pPr algn="r" rtl="0"/>
              <a:t>‹#›</a:t>
            </a:fld>
            <a:endParaRPr lang="hu-HU" dirty="0"/>
          </a:p>
        </p:txBody>
      </p:sp>
    </p:spTree>
    <p:extLst>
      <p:ext uri="{BB962C8B-B14F-4D97-AF65-F5344CB8AC3E}">
        <p14:creationId xmlns:p14="http://schemas.microsoft.com/office/powerpoint/2010/main" val="3932065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7200"/>
          </a:xfrm>
          <a:prstGeom prst="rect">
            <a:avLst/>
          </a:prstGeom>
        </p:spPr>
        <p:txBody>
          <a:bodyPr vert="horz" lIns="91440" tIns="45720" rIns="91440" bIns="45720" rtlCol="0"/>
          <a:lstStyle>
            <a:lvl1pPr algn="l" rtl="0">
              <a:defRPr sz="1200"/>
            </a:lvl1pPr>
          </a:lstStyle>
          <a:p>
            <a:pPr rtl="0"/>
            <a:endParaRPr lang="hu-HU" dirty="0"/>
          </a:p>
        </p:txBody>
      </p:sp>
      <p:sp>
        <p:nvSpPr>
          <p:cNvPr id="3" name="Dátum helye 2"/>
          <p:cNvSpPr>
            <a:spLocks noGrp="1"/>
          </p:cNvSpPr>
          <p:nvPr>
            <p:ph type="dt" idx="1"/>
          </p:nvPr>
        </p:nvSpPr>
        <p:spPr>
          <a:xfrm>
            <a:off x="3884613" y="0"/>
            <a:ext cx="2971800" cy="457200"/>
          </a:xfrm>
          <a:prstGeom prst="rect">
            <a:avLst/>
          </a:prstGeom>
        </p:spPr>
        <p:txBody>
          <a:bodyPr vert="horz" lIns="91440" tIns="45720" rIns="91440" bIns="45720" rtlCol="0"/>
          <a:lstStyle>
            <a:lvl1pPr algn="r" rtl="0">
              <a:defRPr sz="1200"/>
            </a:lvl1pPr>
          </a:lstStyle>
          <a:p>
            <a:fld id="{CC7729A2-26DC-44D3-B54B-471B411D183F}" type="datetime1">
              <a:rPr lang="hu-HU" smtClean="0"/>
              <a:pPr/>
              <a:t>2022. 09. 16.</a:t>
            </a:fld>
            <a:endParaRPr lang="hu-HU" dirty="0"/>
          </a:p>
        </p:txBody>
      </p:sp>
      <p:sp>
        <p:nvSpPr>
          <p:cNvPr id="4" name="Diakép hely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hu-HU" dirty="0"/>
          </a:p>
        </p:txBody>
      </p:sp>
      <p:sp>
        <p:nvSpPr>
          <p:cNvPr id="5" name="Jegyzetek hely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hu-HU" dirty="0"/>
              <a:t>Mintaszöveg szerkesztése</a:t>
            </a:r>
          </a:p>
          <a:p>
            <a:pPr lvl="1" rtl="0"/>
            <a:r>
              <a:rPr lang="hu-HU" dirty="0"/>
              <a:t>Második szint</a:t>
            </a:r>
          </a:p>
          <a:p>
            <a:pPr lvl="2" rtl="0"/>
            <a:r>
              <a:rPr lang="hu-HU" dirty="0"/>
              <a:t>Harmadik szint</a:t>
            </a:r>
          </a:p>
          <a:p>
            <a:pPr lvl="3" rtl="0"/>
            <a:r>
              <a:rPr lang="hu-HU" dirty="0"/>
              <a:t>Negyedik szint</a:t>
            </a:r>
          </a:p>
          <a:p>
            <a:pPr lvl="4" rtl="0"/>
            <a:r>
              <a:rPr lang="hu-HU" dirty="0"/>
              <a:t>Ötödik szint</a:t>
            </a:r>
          </a:p>
        </p:txBody>
      </p:sp>
      <p:sp>
        <p:nvSpPr>
          <p:cNvPr id="6" name="Élőláb hely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a:defRPr sz="1200"/>
            </a:lvl1pPr>
          </a:lstStyle>
          <a:p>
            <a:pPr rtl="0"/>
            <a:endParaRPr lang="hu-HU" dirty="0"/>
          </a:p>
        </p:txBody>
      </p:sp>
      <p:sp>
        <p:nvSpPr>
          <p:cNvPr id="7" name="Dia számának hely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rtl="0">
              <a:defRPr sz="1200"/>
            </a:lvl1pPr>
          </a:lstStyle>
          <a:p>
            <a:fld id="{F93199CD-3E1B-4AE6-990F-76F925F5EA9F}" type="slidenum">
              <a:rPr lang="hu-HU" smtClean="0"/>
              <a:pPr/>
              <a:t>‹#›</a:t>
            </a:fld>
            <a:endParaRPr lang="hu-HU" dirty="0"/>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1</a:t>
            </a:fld>
            <a:endParaRPr lang="hu-HU" dirty="0"/>
          </a:p>
        </p:txBody>
      </p:sp>
    </p:spTree>
    <p:extLst>
      <p:ext uri="{BB962C8B-B14F-4D97-AF65-F5344CB8AC3E}">
        <p14:creationId xmlns:p14="http://schemas.microsoft.com/office/powerpoint/2010/main" val="3869851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2</a:t>
            </a:fld>
            <a:endParaRPr lang="hu-HU" dirty="0"/>
          </a:p>
        </p:txBody>
      </p:sp>
    </p:spTree>
    <p:extLst>
      <p:ext uri="{BB962C8B-B14F-4D97-AF65-F5344CB8AC3E}">
        <p14:creationId xmlns:p14="http://schemas.microsoft.com/office/powerpoint/2010/main" val="1175469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3</a:t>
            </a:fld>
            <a:endParaRPr lang="hu-HU" dirty="0"/>
          </a:p>
        </p:txBody>
      </p:sp>
    </p:spTree>
    <p:extLst>
      <p:ext uri="{BB962C8B-B14F-4D97-AF65-F5344CB8AC3E}">
        <p14:creationId xmlns:p14="http://schemas.microsoft.com/office/powerpoint/2010/main" val="11041874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4</a:t>
            </a:fld>
            <a:endParaRPr lang="hu-HU" dirty="0"/>
          </a:p>
        </p:txBody>
      </p:sp>
    </p:spTree>
    <p:extLst>
      <p:ext uri="{BB962C8B-B14F-4D97-AF65-F5344CB8AC3E}">
        <p14:creationId xmlns:p14="http://schemas.microsoft.com/office/powerpoint/2010/main" val="1175361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5</a:t>
            </a:fld>
            <a:endParaRPr lang="hu-HU" dirty="0"/>
          </a:p>
        </p:txBody>
      </p:sp>
    </p:spTree>
    <p:extLst>
      <p:ext uri="{BB962C8B-B14F-4D97-AF65-F5344CB8AC3E}">
        <p14:creationId xmlns:p14="http://schemas.microsoft.com/office/powerpoint/2010/main" val="2654081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6</a:t>
            </a:fld>
            <a:endParaRPr lang="hu-HU" dirty="0"/>
          </a:p>
        </p:txBody>
      </p:sp>
    </p:spTree>
    <p:extLst>
      <p:ext uri="{BB962C8B-B14F-4D97-AF65-F5344CB8AC3E}">
        <p14:creationId xmlns:p14="http://schemas.microsoft.com/office/powerpoint/2010/main" val="29315789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7</a:t>
            </a:fld>
            <a:endParaRPr lang="hu-HU" dirty="0"/>
          </a:p>
        </p:txBody>
      </p:sp>
    </p:spTree>
    <p:extLst>
      <p:ext uri="{BB962C8B-B14F-4D97-AF65-F5344CB8AC3E}">
        <p14:creationId xmlns:p14="http://schemas.microsoft.com/office/powerpoint/2010/main" val="3205368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8</a:t>
            </a:fld>
            <a:endParaRPr lang="hu-HU" dirty="0"/>
          </a:p>
        </p:txBody>
      </p:sp>
    </p:spTree>
    <p:extLst>
      <p:ext uri="{BB962C8B-B14F-4D97-AF65-F5344CB8AC3E}">
        <p14:creationId xmlns:p14="http://schemas.microsoft.com/office/powerpoint/2010/main" val="4292103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9</a:t>
            </a:fld>
            <a:endParaRPr lang="hu-HU" dirty="0"/>
          </a:p>
        </p:txBody>
      </p:sp>
    </p:spTree>
    <p:extLst>
      <p:ext uri="{BB962C8B-B14F-4D97-AF65-F5344CB8AC3E}">
        <p14:creationId xmlns:p14="http://schemas.microsoft.com/office/powerpoint/2010/main" val="25717277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10</a:t>
            </a:fld>
            <a:endParaRPr lang="hu-HU" dirty="0"/>
          </a:p>
        </p:txBody>
      </p:sp>
    </p:spTree>
    <p:extLst>
      <p:ext uri="{BB962C8B-B14F-4D97-AF65-F5344CB8AC3E}">
        <p14:creationId xmlns:p14="http://schemas.microsoft.com/office/powerpoint/2010/main" val="2320422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11</a:t>
            </a:fld>
            <a:endParaRPr lang="hu-HU" dirty="0"/>
          </a:p>
        </p:txBody>
      </p:sp>
    </p:spTree>
    <p:extLst>
      <p:ext uri="{BB962C8B-B14F-4D97-AF65-F5344CB8AC3E}">
        <p14:creationId xmlns:p14="http://schemas.microsoft.com/office/powerpoint/2010/main" val="3331883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12</a:t>
            </a:fld>
            <a:endParaRPr lang="hu-HU" dirty="0"/>
          </a:p>
        </p:txBody>
      </p:sp>
    </p:spTree>
    <p:extLst>
      <p:ext uri="{BB962C8B-B14F-4D97-AF65-F5344CB8AC3E}">
        <p14:creationId xmlns:p14="http://schemas.microsoft.com/office/powerpoint/2010/main" val="21844870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13</a:t>
            </a:fld>
            <a:endParaRPr lang="hu-HU" dirty="0"/>
          </a:p>
        </p:txBody>
      </p:sp>
    </p:spTree>
    <p:extLst>
      <p:ext uri="{BB962C8B-B14F-4D97-AF65-F5344CB8AC3E}">
        <p14:creationId xmlns:p14="http://schemas.microsoft.com/office/powerpoint/2010/main" val="12419667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14</a:t>
            </a:fld>
            <a:endParaRPr lang="hu-HU" dirty="0"/>
          </a:p>
        </p:txBody>
      </p:sp>
    </p:spTree>
    <p:extLst>
      <p:ext uri="{BB962C8B-B14F-4D97-AF65-F5344CB8AC3E}">
        <p14:creationId xmlns:p14="http://schemas.microsoft.com/office/powerpoint/2010/main" val="12916075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15</a:t>
            </a:fld>
            <a:endParaRPr lang="hu-HU" dirty="0"/>
          </a:p>
        </p:txBody>
      </p:sp>
    </p:spTree>
    <p:extLst>
      <p:ext uri="{BB962C8B-B14F-4D97-AF65-F5344CB8AC3E}">
        <p14:creationId xmlns:p14="http://schemas.microsoft.com/office/powerpoint/2010/main" val="16176250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16</a:t>
            </a:fld>
            <a:endParaRPr lang="hu-HU" dirty="0"/>
          </a:p>
        </p:txBody>
      </p:sp>
    </p:spTree>
    <p:extLst>
      <p:ext uri="{BB962C8B-B14F-4D97-AF65-F5344CB8AC3E}">
        <p14:creationId xmlns:p14="http://schemas.microsoft.com/office/powerpoint/2010/main" val="12605787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17</a:t>
            </a:fld>
            <a:endParaRPr lang="hu-HU" dirty="0"/>
          </a:p>
        </p:txBody>
      </p:sp>
    </p:spTree>
    <p:extLst>
      <p:ext uri="{BB962C8B-B14F-4D97-AF65-F5344CB8AC3E}">
        <p14:creationId xmlns:p14="http://schemas.microsoft.com/office/powerpoint/2010/main" val="17788543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18</a:t>
            </a:fld>
            <a:endParaRPr lang="hu-HU" dirty="0"/>
          </a:p>
        </p:txBody>
      </p:sp>
    </p:spTree>
    <p:extLst>
      <p:ext uri="{BB962C8B-B14F-4D97-AF65-F5344CB8AC3E}">
        <p14:creationId xmlns:p14="http://schemas.microsoft.com/office/powerpoint/2010/main" val="25885924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19</a:t>
            </a:fld>
            <a:endParaRPr lang="hu-HU" dirty="0"/>
          </a:p>
        </p:txBody>
      </p:sp>
    </p:spTree>
    <p:extLst>
      <p:ext uri="{BB962C8B-B14F-4D97-AF65-F5344CB8AC3E}">
        <p14:creationId xmlns:p14="http://schemas.microsoft.com/office/powerpoint/2010/main" val="4219524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20</a:t>
            </a:fld>
            <a:endParaRPr lang="hu-HU" dirty="0"/>
          </a:p>
        </p:txBody>
      </p:sp>
    </p:spTree>
    <p:extLst>
      <p:ext uri="{BB962C8B-B14F-4D97-AF65-F5344CB8AC3E}">
        <p14:creationId xmlns:p14="http://schemas.microsoft.com/office/powerpoint/2010/main" val="4638504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21</a:t>
            </a:fld>
            <a:endParaRPr lang="hu-HU" dirty="0"/>
          </a:p>
        </p:txBody>
      </p:sp>
    </p:spTree>
    <p:extLst>
      <p:ext uri="{BB962C8B-B14F-4D97-AF65-F5344CB8AC3E}">
        <p14:creationId xmlns:p14="http://schemas.microsoft.com/office/powerpoint/2010/main" val="28570142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22</a:t>
            </a:fld>
            <a:endParaRPr lang="hu-HU" dirty="0"/>
          </a:p>
        </p:txBody>
      </p:sp>
    </p:spTree>
    <p:extLst>
      <p:ext uri="{BB962C8B-B14F-4D97-AF65-F5344CB8AC3E}">
        <p14:creationId xmlns:p14="http://schemas.microsoft.com/office/powerpoint/2010/main" val="33295399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23</a:t>
            </a:fld>
            <a:endParaRPr lang="hu-HU" dirty="0"/>
          </a:p>
        </p:txBody>
      </p:sp>
    </p:spTree>
    <p:extLst>
      <p:ext uri="{BB962C8B-B14F-4D97-AF65-F5344CB8AC3E}">
        <p14:creationId xmlns:p14="http://schemas.microsoft.com/office/powerpoint/2010/main" val="39751020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24</a:t>
            </a:fld>
            <a:endParaRPr lang="hu-HU" dirty="0"/>
          </a:p>
        </p:txBody>
      </p:sp>
    </p:spTree>
    <p:extLst>
      <p:ext uri="{BB962C8B-B14F-4D97-AF65-F5344CB8AC3E}">
        <p14:creationId xmlns:p14="http://schemas.microsoft.com/office/powerpoint/2010/main" val="29025589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25</a:t>
            </a:fld>
            <a:endParaRPr lang="hu-HU" dirty="0"/>
          </a:p>
        </p:txBody>
      </p:sp>
    </p:spTree>
    <p:extLst>
      <p:ext uri="{BB962C8B-B14F-4D97-AF65-F5344CB8AC3E}">
        <p14:creationId xmlns:p14="http://schemas.microsoft.com/office/powerpoint/2010/main" val="35984661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26</a:t>
            </a:fld>
            <a:endParaRPr lang="hu-HU" dirty="0"/>
          </a:p>
        </p:txBody>
      </p:sp>
    </p:spTree>
    <p:extLst>
      <p:ext uri="{BB962C8B-B14F-4D97-AF65-F5344CB8AC3E}">
        <p14:creationId xmlns:p14="http://schemas.microsoft.com/office/powerpoint/2010/main" val="9582636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27</a:t>
            </a:fld>
            <a:endParaRPr lang="hu-HU" dirty="0"/>
          </a:p>
        </p:txBody>
      </p:sp>
    </p:spTree>
    <p:extLst>
      <p:ext uri="{BB962C8B-B14F-4D97-AF65-F5344CB8AC3E}">
        <p14:creationId xmlns:p14="http://schemas.microsoft.com/office/powerpoint/2010/main" val="14544254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28</a:t>
            </a:fld>
            <a:endParaRPr lang="hu-HU" dirty="0"/>
          </a:p>
        </p:txBody>
      </p:sp>
    </p:spTree>
    <p:extLst>
      <p:ext uri="{BB962C8B-B14F-4D97-AF65-F5344CB8AC3E}">
        <p14:creationId xmlns:p14="http://schemas.microsoft.com/office/powerpoint/2010/main" val="33124440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29</a:t>
            </a:fld>
            <a:endParaRPr lang="hu-HU" dirty="0"/>
          </a:p>
        </p:txBody>
      </p:sp>
    </p:spTree>
    <p:extLst>
      <p:ext uri="{BB962C8B-B14F-4D97-AF65-F5344CB8AC3E}">
        <p14:creationId xmlns:p14="http://schemas.microsoft.com/office/powerpoint/2010/main" val="8541306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30</a:t>
            </a:fld>
            <a:endParaRPr lang="hu-HU" dirty="0"/>
          </a:p>
        </p:txBody>
      </p:sp>
    </p:spTree>
    <p:extLst>
      <p:ext uri="{BB962C8B-B14F-4D97-AF65-F5344CB8AC3E}">
        <p14:creationId xmlns:p14="http://schemas.microsoft.com/office/powerpoint/2010/main" val="32452192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31</a:t>
            </a:fld>
            <a:endParaRPr lang="hu-HU" dirty="0"/>
          </a:p>
        </p:txBody>
      </p:sp>
    </p:spTree>
    <p:extLst>
      <p:ext uri="{BB962C8B-B14F-4D97-AF65-F5344CB8AC3E}">
        <p14:creationId xmlns:p14="http://schemas.microsoft.com/office/powerpoint/2010/main" val="17594628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32</a:t>
            </a:fld>
            <a:endParaRPr lang="hu-HU" dirty="0"/>
          </a:p>
        </p:txBody>
      </p:sp>
    </p:spTree>
    <p:extLst>
      <p:ext uri="{BB962C8B-B14F-4D97-AF65-F5344CB8AC3E}">
        <p14:creationId xmlns:p14="http://schemas.microsoft.com/office/powerpoint/2010/main" val="440173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33</a:t>
            </a:fld>
            <a:endParaRPr lang="hu-HU" dirty="0"/>
          </a:p>
        </p:txBody>
      </p:sp>
    </p:spTree>
    <p:extLst>
      <p:ext uri="{BB962C8B-B14F-4D97-AF65-F5344CB8AC3E}">
        <p14:creationId xmlns:p14="http://schemas.microsoft.com/office/powerpoint/2010/main" val="19641143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34</a:t>
            </a:fld>
            <a:endParaRPr lang="hu-HU" dirty="0"/>
          </a:p>
        </p:txBody>
      </p:sp>
    </p:spTree>
    <p:extLst>
      <p:ext uri="{BB962C8B-B14F-4D97-AF65-F5344CB8AC3E}">
        <p14:creationId xmlns:p14="http://schemas.microsoft.com/office/powerpoint/2010/main" val="2311973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35</a:t>
            </a:fld>
            <a:endParaRPr lang="hu-HU" dirty="0"/>
          </a:p>
        </p:txBody>
      </p:sp>
    </p:spTree>
    <p:extLst>
      <p:ext uri="{BB962C8B-B14F-4D97-AF65-F5344CB8AC3E}">
        <p14:creationId xmlns:p14="http://schemas.microsoft.com/office/powerpoint/2010/main" val="23135586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36</a:t>
            </a:fld>
            <a:endParaRPr lang="hu-HU" dirty="0"/>
          </a:p>
        </p:txBody>
      </p:sp>
    </p:spTree>
    <p:extLst>
      <p:ext uri="{BB962C8B-B14F-4D97-AF65-F5344CB8AC3E}">
        <p14:creationId xmlns:p14="http://schemas.microsoft.com/office/powerpoint/2010/main" val="25499702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37</a:t>
            </a:fld>
            <a:endParaRPr lang="hu-HU" dirty="0"/>
          </a:p>
        </p:txBody>
      </p:sp>
    </p:spTree>
    <p:extLst>
      <p:ext uri="{BB962C8B-B14F-4D97-AF65-F5344CB8AC3E}">
        <p14:creationId xmlns:p14="http://schemas.microsoft.com/office/powerpoint/2010/main" val="814371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38</a:t>
            </a:fld>
            <a:endParaRPr lang="hu-HU" dirty="0"/>
          </a:p>
        </p:txBody>
      </p:sp>
    </p:spTree>
    <p:extLst>
      <p:ext uri="{BB962C8B-B14F-4D97-AF65-F5344CB8AC3E}">
        <p14:creationId xmlns:p14="http://schemas.microsoft.com/office/powerpoint/2010/main" val="18529939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39</a:t>
            </a:fld>
            <a:endParaRPr lang="hu-HU" dirty="0"/>
          </a:p>
        </p:txBody>
      </p:sp>
    </p:spTree>
    <p:extLst>
      <p:ext uri="{BB962C8B-B14F-4D97-AF65-F5344CB8AC3E}">
        <p14:creationId xmlns:p14="http://schemas.microsoft.com/office/powerpoint/2010/main" val="39878454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40</a:t>
            </a:fld>
            <a:endParaRPr lang="hu-HU" dirty="0"/>
          </a:p>
        </p:txBody>
      </p:sp>
    </p:spTree>
    <p:extLst>
      <p:ext uri="{BB962C8B-B14F-4D97-AF65-F5344CB8AC3E}">
        <p14:creationId xmlns:p14="http://schemas.microsoft.com/office/powerpoint/2010/main" val="14976271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41</a:t>
            </a:fld>
            <a:endParaRPr lang="hu-HU" dirty="0"/>
          </a:p>
        </p:txBody>
      </p:sp>
    </p:spTree>
    <p:extLst>
      <p:ext uri="{BB962C8B-B14F-4D97-AF65-F5344CB8AC3E}">
        <p14:creationId xmlns:p14="http://schemas.microsoft.com/office/powerpoint/2010/main" val="46189761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42</a:t>
            </a:fld>
            <a:endParaRPr lang="hu-HU" dirty="0"/>
          </a:p>
        </p:txBody>
      </p:sp>
    </p:spTree>
    <p:extLst>
      <p:ext uri="{BB962C8B-B14F-4D97-AF65-F5344CB8AC3E}">
        <p14:creationId xmlns:p14="http://schemas.microsoft.com/office/powerpoint/2010/main" val="26177945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43</a:t>
            </a:fld>
            <a:endParaRPr lang="hu-HU" dirty="0"/>
          </a:p>
        </p:txBody>
      </p:sp>
    </p:spTree>
    <p:extLst>
      <p:ext uri="{BB962C8B-B14F-4D97-AF65-F5344CB8AC3E}">
        <p14:creationId xmlns:p14="http://schemas.microsoft.com/office/powerpoint/2010/main" val="650181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44</a:t>
            </a:fld>
            <a:endParaRPr lang="hu-HU" dirty="0"/>
          </a:p>
        </p:txBody>
      </p:sp>
    </p:spTree>
    <p:extLst>
      <p:ext uri="{BB962C8B-B14F-4D97-AF65-F5344CB8AC3E}">
        <p14:creationId xmlns:p14="http://schemas.microsoft.com/office/powerpoint/2010/main" val="37498042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45</a:t>
            </a:fld>
            <a:endParaRPr lang="hu-HU" dirty="0"/>
          </a:p>
        </p:txBody>
      </p:sp>
    </p:spTree>
    <p:extLst>
      <p:ext uri="{BB962C8B-B14F-4D97-AF65-F5344CB8AC3E}">
        <p14:creationId xmlns:p14="http://schemas.microsoft.com/office/powerpoint/2010/main" val="21966990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46</a:t>
            </a:fld>
            <a:endParaRPr lang="hu-HU" dirty="0"/>
          </a:p>
        </p:txBody>
      </p:sp>
    </p:spTree>
    <p:extLst>
      <p:ext uri="{BB962C8B-B14F-4D97-AF65-F5344CB8AC3E}">
        <p14:creationId xmlns:p14="http://schemas.microsoft.com/office/powerpoint/2010/main" val="409455356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47</a:t>
            </a:fld>
            <a:endParaRPr lang="hu-HU" dirty="0"/>
          </a:p>
        </p:txBody>
      </p:sp>
    </p:spTree>
    <p:extLst>
      <p:ext uri="{BB962C8B-B14F-4D97-AF65-F5344CB8AC3E}">
        <p14:creationId xmlns:p14="http://schemas.microsoft.com/office/powerpoint/2010/main" val="131274319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48</a:t>
            </a:fld>
            <a:endParaRPr lang="hu-HU" dirty="0"/>
          </a:p>
        </p:txBody>
      </p:sp>
    </p:spTree>
    <p:extLst>
      <p:ext uri="{BB962C8B-B14F-4D97-AF65-F5344CB8AC3E}">
        <p14:creationId xmlns:p14="http://schemas.microsoft.com/office/powerpoint/2010/main" val="25788710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49</a:t>
            </a:fld>
            <a:endParaRPr lang="hu-HU" dirty="0"/>
          </a:p>
        </p:txBody>
      </p:sp>
    </p:spTree>
    <p:extLst>
      <p:ext uri="{BB962C8B-B14F-4D97-AF65-F5344CB8AC3E}">
        <p14:creationId xmlns:p14="http://schemas.microsoft.com/office/powerpoint/2010/main" val="21806731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50</a:t>
            </a:fld>
            <a:endParaRPr lang="hu-HU" dirty="0"/>
          </a:p>
        </p:txBody>
      </p:sp>
    </p:spTree>
    <p:extLst>
      <p:ext uri="{BB962C8B-B14F-4D97-AF65-F5344CB8AC3E}">
        <p14:creationId xmlns:p14="http://schemas.microsoft.com/office/powerpoint/2010/main" val="182687633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51</a:t>
            </a:fld>
            <a:endParaRPr lang="hu-HU" dirty="0"/>
          </a:p>
        </p:txBody>
      </p:sp>
    </p:spTree>
    <p:extLst>
      <p:ext uri="{BB962C8B-B14F-4D97-AF65-F5344CB8AC3E}">
        <p14:creationId xmlns:p14="http://schemas.microsoft.com/office/powerpoint/2010/main" val="270439548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52</a:t>
            </a:fld>
            <a:endParaRPr lang="hu-HU" dirty="0"/>
          </a:p>
        </p:txBody>
      </p:sp>
    </p:spTree>
    <p:extLst>
      <p:ext uri="{BB962C8B-B14F-4D97-AF65-F5344CB8AC3E}">
        <p14:creationId xmlns:p14="http://schemas.microsoft.com/office/powerpoint/2010/main" val="424282775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53</a:t>
            </a:fld>
            <a:endParaRPr lang="hu-HU" dirty="0"/>
          </a:p>
        </p:txBody>
      </p:sp>
    </p:spTree>
    <p:extLst>
      <p:ext uri="{BB962C8B-B14F-4D97-AF65-F5344CB8AC3E}">
        <p14:creationId xmlns:p14="http://schemas.microsoft.com/office/powerpoint/2010/main" val="5115786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54</a:t>
            </a:fld>
            <a:endParaRPr lang="hu-HU" dirty="0"/>
          </a:p>
        </p:txBody>
      </p:sp>
    </p:spTree>
    <p:extLst>
      <p:ext uri="{BB962C8B-B14F-4D97-AF65-F5344CB8AC3E}">
        <p14:creationId xmlns:p14="http://schemas.microsoft.com/office/powerpoint/2010/main" val="197841036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55</a:t>
            </a:fld>
            <a:endParaRPr lang="hu-HU" dirty="0"/>
          </a:p>
        </p:txBody>
      </p:sp>
    </p:spTree>
    <p:extLst>
      <p:ext uri="{BB962C8B-B14F-4D97-AF65-F5344CB8AC3E}">
        <p14:creationId xmlns:p14="http://schemas.microsoft.com/office/powerpoint/2010/main" val="226837149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56</a:t>
            </a:fld>
            <a:endParaRPr lang="hu-HU" dirty="0"/>
          </a:p>
        </p:txBody>
      </p:sp>
    </p:spTree>
    <p:extLst>
      <p:ext uri="{BB962C8B-B14F-4D97-AF65-F5344CB8AC3E}">
        <p14:creationId xmlns:p14="http://schemas.microsoft.com/office/powerpoint/2010/main" val="251274514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57</a:t>
            </a:fld>
            <a:endParaRPr lang="hu-HU" dirty="0"/>
          </a:p>
        </p:txBody>
      </p:sp>
    </p:spTree>
    <p:extLst>
      <p:ext uri="{BB962C8B-B14F-4D97-AF65-F5344CB8AC3E}">
        <p14:creationId xmlns:p14="http://schemas.microsoft.com/office/powerpoint/2010/main" val="30550109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58</a:t>
            </a:fld>
            <a:endParaRPr lang="hu-HU" dirty="0"/>
          </a:p>
        </p:txBody>
      </p:sp>
    </p:spTree>
    <p:extLst>
      <p:ext uri="{BB962C8B-B14F-4D97-AF65-F5344CB8AC3E}">
        <p14:creationId xmlns:p14="http://schemas.microsoft.com/office/powerpoint/2010/main" val="332437022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59</a:t>
            </a:fld>
            <a:endParaRPr lang="hu-HU" dirty="0"/>
          </a:p>
        </p:txBody>
      </p:sp>
    </p:spTree>
    <p:extLst>
      <p:ext uri="{BB962C8B-B14F-4D97-AF65-F5344CB8AC3E}">
        <p14:creationId xmlns:p14="http://schemas.microsoft.com/office/powerpoint/2010/main" val="420621234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60</a:t>
            </a:fld>
            <a:endParaRPr lang="hu-HU" dirty="0"/>
          </a:p>
        </p:txBody>
      </p:sp>
    </p:spTree>
    <p:extLst>
      <p:ext uri="{BB962C8B-B14F-4D97-AF65-F5344CB8AC3E}">
        <p14:creationId xmlns:p14="http://schemas.microsoft.com/office/powerpoint/2010/main" val="50235375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61</a:t>
            </a:fld>
            <a:endParaRPr lang="hu-HU" dirty="0"/>
          </a:p>
        </p:txBody>
      </p:sp>
    </p:spTree>
    <p:extLst>
      <p:ext uri="{BB962C8B-B14F-4D97-AF65-F5344CB8AC3E}">
        <p14:creationId xmlns:p14="http://schemas.microsoft.com/office/powerpoint/2010/main" val="28314170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62</a:t>
            </a:fld>
            <a:endParaRPr lang="hu-HU" dirty="0"/>
          </a:p>
        </p:txBody>
      </p:sp>
    </p:spTree>
    <p:extLst>
      <p:ext uri="{BB962C8B-B14F-4D97-AF65-F5344CB8AC3E}">
        <p14:creationId xmlns:p14="http://schemas.microsoft.com/office/powerpoint/2010/main" val="255031834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63</a:t>
            </a:fld>
            <a:endParaRPr lang="hu-HU" dirty="0"/>
          </a:p>
        </p:txBody>
      </p:sp>
    </p:spTree>
    <p:extLst>
      <p:ext uri="{BB962C8B-B14F-4D97-AF65-F5344CB8AC3E}">
        <p14:creationId xmlns:p14="http://schemas.microsoft.com/office/powerpoint/2010/main" val="222157256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64</a:t>
            </a:fld>
            <a:endParaRPr lang="hu-HU" dirty="0"/>
          </a:p>
        </p:txBody>
      </p:sp>
    </p:spTree>
    <p:extLst>
      <p:ext uri="{BB962C8B-B14F-4D97-AF65-F5344CB8AC3E}">
        <p14:creationId xmlns:p14="http://schemas.microsoft.com/office/powerpoint/2010/main" val="396987815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65</a:t>
            </a:fld>
            <a:endParaRPr lang="hu-HU" dirty="0"/>
          </a:p>
        </p:txBody>
      </p:sp>
    </p:spTree>
    <p:extLst>
      <p:ext uri="{BB962C8B-B14F-4D97-AF65-F5344CB8AC3E}">
        <p14:creationId xmlns:p14="http://schemas.microsoft.com/office/powerpoint/2010/main" val="48235418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93199CD-3E1B-4AE6-990F-76F925F5EA9F}" type="slidenum">
              <a:rPr lang="hu-HU" smtClean="0"/>
              <a:pPr/>
              <a:t>66</a:t>
            </a:fld>
            <a:endParaRPr lang="hu-HU" dirty="0"/>
          </a:p>
        </p:txBody>
      </p:sp>
    </p:spTree>
    <p:extLst>
      <p:ext uri="{BB962C8B-B14F-4D97-AF65-F5344CB8AC3E}">
        <p14:creationId xmlns:p14="http://schemas.microsoft.com/office/powerpoint/2010/main" val="15400926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ím 1"/>
          <p:cNvSpPr>
            <a:spLocks noGrp="1"/>
          </p:cNvSpPr>
          <p:nvPr>
            <p:ph type="ctrTitle"/>
          </p:nvPr>
        </p:nvSpPr>
        <p:spPr>
          <a:xfrm>
            <a:off x="1065214" y="1828800"/>
            <a:ext cx="8229600" cy="2895600"/>
          </a:xfrm>
        </p:spPr>
        <p:txBody>
          <a:bodyPr rtlCol="0" anchor="b">
            <a:normAutofit/>
          </a:bodyPr>
          <a:lstStyle>
            <a:lvl1pPr algn="l" rtl="0">
              <a:lnSpc>
                <a:spcPct val="80000"/>
              </a:lnSpc>
              <a:defRPr sz="6400">
                <a:solidFill>
                  <a:schemeClr val="tx1"/>
                </a:solidFill>
              </a:defRPr>
            </a:lvl1pPr>
          </a:lstStyle>
          <a:p>
            <a:pPr rtl="0"/>
            <a:r>
              <a:rPr lang="hu-HU"/>
              <a:t>Mintacím szerkesztése</a:t>
            </a:r>
            <a:endParaRPr lang="hu-HU" dirty="0"/>
          </a:p>
        </p:txBody>
      </p:sp>
      <p:sp>
        <p:nvSpPr>
          <p:cNvPr id="3" name="Alcím 2"/>
          <p:cNvSpPr>
            <a:spLocks noGrp="1"/>
          </p:cNvSpPr>
          <p:nvPr>
            <p:ph type="subTitle" idx="1"/>
          </p:nvPr>
        </p:nvSpPr>
        <p:spPr>
          <a:xfrm>
            <a:off x="1065213" y="4800600"/>
            <a:ext cx="8229600" cy="1219200"/>
          </a:xfrm>
        </p:spPr>
        <p:txBody>
          <a:bodyPr rtlCol="0">
            <a:normAutofit/>
          </a:bodyPr>
          <a:lstStyle>
            <a:lvl1pPr marL="0" indent="0" algn="l" rtl="0">
              <a:spcBef>
                <a:spcPts val="0"/>
              </a:spcBef>
              <a:buNone/>
              <a:defRPr sz="2000" cap="all" spc="200" baseline="0">
                <a:solidFill>
                  <a:schemeClr val="accent1"/>
                </a:solidFill>
              </a:defRPr>
            </a:lvl1pPr>
            <a:lvl2pPr marL="457200" indent="0" algn="ctr" rtl="0">
              <a:buNone/>
              <a:defRPr>
                <a:solidFill>
                  <a:schemeClr val="tx1">
                    <a:tint val="75000"/>
                  </a:schemeClr>
                </a:solidFill>
              </a:defRPr>
            </a:lvl2pPr>
            <a:lvl3pPr marL="914400" indent="0" algn="ctr" rtl="0">
              <a:buNone/>
              <a:defRPr>
                <a:solidFill>
                  <a:schemeClr val="tx1">
                    <a:tint val="75000"/>
                  </a:schemeClr>
                </a:solidFill>
              </a:defRPr>
            </a:lvl3pPr>
            <a:lvl4pPr marL="1371600" indent="0" algn="ctr" rtl="0">
              <a:buNone/>
              <a:defRPr>
                <a:solidFill>
                  <a:schemeClr val="tx1">
                    <a:tint val="75000"/>
                  </a:schemeClr>
                </a:solidFill>
              </a:defRPr>
            </a:lvl4pPr>
            <a:lvl5pPr marL="1828800" indent="0" algn="ctr" rtl="0">
              <a:buNone/>
              <a:defRPr>
                <a:solidFill>
                  <a:schemeClr val="tx1">
                    <a:tint val="75000"/>
                  </a:schemeClr>
                </a:solidFill>
              </a:defRPr>
            </a:lvl5pPr>
            <a:lvl6pPr marL="2286000" indent="0" algn="ctr" rtl="0">
              <a:buNone/>
              <a:defRPr>
                <a:solidFill>
                  <a:schemeClr val="tx1">
                    <a:tint val="75000"/>
                  </a:schemeClr>
                </a:solidFill>
              </a:defRPr>
            </a:lvl6pPr>
            <a:lvl7pPr marL="2743200" indent="0" algn="ctr" rtl="0">
              <a:buNone/>
              <a:defRPr>
                <a:solidFill>
                  <a:schemeClr val="tx1">
                    <a:tint val="75000"/>
                  </a:schemeClr>
                </a:solidFill>
              </a:defRPr>
            </a:lvl7pPr>
            <a:lvl8pPr marL="3200400" indent="0" algn="ctr" rtl="0">
              <a:buNone/>
              <a:defRPr>
                <a:solidFill>
                  <a:schemeClr val="tx1">
                    <a:tint val="75000"/>
                  </a:schemeClr>
                </a:solidFill>
              </a:defRPr>
            </a:lvl8pPr>
            <a:lvl9pPr marL="3657600" indent="0" algn="ctr" rtl="0">
              <a:buNone/>
              <a:defRPr>
                <a:solidFill>
                  <a:schemeClr val="tx1">
                    <a:tint val="75000"/>
                  </a:schemeClr>
                </a:solidFill>
              </a:defRPr>
            </a:lvl9pPr>
          </a:lstStyle>
          <a:p>
            <a:pPr rtl="0"/>
            <a:r>
              <a:rPr lang="hu-HU"/>
              <a:t>Kattintson ide az alcím mintájának szerkesztéséhez</a:t>
            </a:r>
            <a:endParaRPr lang="hu-HU" dirty="0"/>
          </a:p>
        </p:txBody>
      </p: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rtlCol="0"/>
          <a:lstStyle>
            <a:lvl1pPr rtl="0">
              <a:defRPr/>
            </a:lvl1pPr>
          </a:lstStyle>
          <a:p>
            <a:pPr rtl="0"/>
            <a:r>
              <a:rPr lang="hu-HU"/>
              <a:t>Mintacím szerkesztése</a:t>
            </a:r>
            <a:endParaRPr lang="hu-HU" dirty="0"/>
          </a:p>
        </p:txBody>
      </p:sp>
      <p:sp>
        <p:nvSpPr>
          <p:cNvPr id="3" name="Tartalom helye 2"/>
          <p:cNvSpPr>
            <a:spLocks noGrp="1"/>
          </p:cNvSpPr>
          <p:nvPr>
            <p:ph idx="1"/>
          </p:nvPr>
        </p:nvSpPr>
        <p:spPr/>
        <p:txBody>
          <a:bodyPr rtlCol="0"/>
          <a:lstStyle>
            <a:lvl5pPr algn="l" rtl="0">
              <a:defRPr/>
            </a:lvl5pPr>
            <a:lvl6pPr algn="l" rtl="0">
              <a:defRPr/>
            </a:lvl6pPr>
          </a:lstStyle>
          <a:p>
            <a:pPr lvl="0" rtl="0"/>
            <a:r>
              <a:rPr lang="hu-HU"/>
              <a:t>Mintaszöveg szerkesztése</a:t>
            </a:r>
          </a:p>
          <a:p>
            <a:pPr lvl="1" rtl="0"/>
            <a:r>
              <a:rPr lang="hu-HU"/>
              <a:t>Második szint</a:t>
            </a:r>
          </a:p>
          <a:p>
            <a:pPr lvl="2" rtl="0"/>
            <a:r>
              <a:rPr lang="hu-HU"/>
              <a:t>Harmadik szint</a:t>
            </a:r>
          </a:p>
          <a:p>
            <a:pPr lvl="3" rtl="0"/>
            <a:r>
              <a:rPr lang="hu-HU"/>
              <a:t>Negyedik szint</a:t>
            </a:r>
          </a:p>
          <a:p>
            <a:pPr lvl="4" rtl="0"/>
            <a:r>
              <a:rPr lang="hu-HU"/>
              <a:t>Ötödik szint</a:t>
            </a:r>
            <a:endParaRPr lang="hu-HU" dirty="0"/>
          </a:p>
        </p:txBody>
      </p:sp>
      <p:sp>
        <p:nvSpPr>
          <p:cNvPr id="4" name="Dátum helye 3"/>
          <p:cNvSpPr>
            <a:spLocks noGrp="1"/>
          </p:cNvSpPr>
          <p:nvPr>
            <p:ph type="dt" sz="half" idx="10"/>
          </p:nvPr>
        </p:nvSpPr>
        <p:spPr/>
        <p:txBody>
          <a:bodyPr rtlCol="0"/>
          <a:lstStyle>
            <a:lvl1pPr>
              <a:defRPr/>
            </a:lvl1pPr>
          </a:lstStyle>
          <a:p>
            <a:fld id="{4D2DF96A-20FF-469D-965A-B131AF8E4F14}" type="datetime1">
              <a:rPr lang="hu-HU" smtClean="0"/>
              <a:pPr/>
              <a:t>2022. 09. 16.</a:t>
            </a:fld>
            <a:endParaRPr lang="hu-HU" dirty="0"/>
          </a:p>
        </p:txBody>
      </p:sp>
      <p:sp>
        <p:nvSpPr>
          <p:cNvPr id="5" name="Élőláb helye 4"/>
          <p:cNvSpPr>
            <a:spLocks noGrp="1"/>
          </p:cNvSpPr>
          <p:nvPr>
            <p:ph type="ftr" sz="quarter" idx="11"/>
          </p:nvPr>
        </p:nvSpPr>
        <p:spPr/>
        <p:txBody>
          <a:bodyPr rtlCol="0"/>
          <a:lstStyle/>
          <a:p>
            <a:pPr rtl="0"/>
            <a:endParaRPr lang="hu-HU" dirty="0"/>
          </a:p>
        </p:txBody>
      </p:sp>
      <p:sp>
        <p:nvSpPr>
          <p:cNvPr id="6" name="Dia számának helye 5"/>
          <p:cNvSpPr>
            <a:spLocks noGrp="1"/>
          </p:cNvSpPr>
          <p:nvPr>
            <p:ph type="sldNum" sz="quarter" idx="12"/>
          </p:nvPr>
        </p:nvSpPr>
        <p:spPr/>
        <p:txBody>
          <a:bodyPr rtlCol="0"/>
          <a:lstStyle/>
          <a:p>
            <a:pPr rtl="0"/>
            <a:fld id="{2A013F82-EE5E-44EE-A61D-E31C6657F26F}" type="slidenum">
              <a:rPr lang="hu-HU" smtClean="0"/>
              <a:t>‹#›</a:t>
            </a:fld>
            <a:endParaRPr lang="hu-HU" dirty="0"/>
          </a:p>
        </p:txBody>
      </p: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ím 1"/>
          <p:cNvSpPr>
            <a:spLocks noGrp="1"/>
          </p:cNvSpPr>
          <p:nvPr>
            <p:ph type="title"/>
          </p:nvPr>
        </p:nvSpPr>
        <p:spPr>
          <a:xfrm>
            <a:off x="1059614" y="2514600"/>
            <a:ext cx="8692399" cy="2819400"/>
          </a:xfrm>
        </p:spPr>
        <p:txBody>
          <a:bodyPr rtlCol="0" anchor="b">
            <a:normAutofit/>
          </a:bodyPr>
          <a:lstStyle>
            <a:lvl1pPr algn="l" rtl="0">
              <a:lnSpc>
                <a:spcPct val="80000"/>
              </a:lnSpc>
              <a:defRPr sz="4800" b="0" cap="none" baseline="0"/>
            </a:lvl1pPr>
          </a:lstStyle>
          <a:p>
            <a:pPr rtl="0"/>
            <a:r>
              <a:rPr lang="hu-HU"/>
              <a:t>Mintacím szerkesztése</a:t>
            </a:r>
            <a:endParaRPr lang="hu-HU" dirty="0"/>
          </a:p>
        </p:txBody>
      </p:sp>
      <p:sp>
        <p:nvSpPr>
          <p:cNvPr id="3" name="Szöveg helye 2"/>
          <p:cNvSpPr>
            <a:spLocks noGrp="1"/>
          </p:cNvSpPr>
          <p:nvPr>
            <p:ph type="body" idx="1"/>
          </p:nvPr>
        </p:nvSpPr>
        <p:spPr>
          <a:xfrm>
            <a:off x="1065213" y="5410200"/>
            <a:ext cx="8687333" cy="609601"/>
          </a:xfrm>
        </p:spPr>
        <p:txBody>
          <a:bodyPr rtlCol="0" anchor="t">
            <a:normAutofit/>
          </a:bodyPr>
          <a:lstStyle>
            <a:lvl1pPr marL="0" indent="0" algn="l" rtl="0">
              <a:spcBef>
                <a:spcPts val="0"/>
              </a:spcBef>
              <a:buNone/>
              <a:defRPr sz="2000" cap="all" spc="200" baseline="0">
                <a:solidFill>
                  <a:schemeClr val="accent1"/>
                </a:solidFill>
              </a:defRPr>
            </a:lvl1pPr>
            <a:lvl2pPr marL="457200" indent="0" algn="l" rtl="0">
              <a:buNone/>
              <a:defRPr sz="1800">
                <a:solidFill>
                  <a:schemeClr val="tx1">
                    <a:tint val="75000"/>
                  </a:schemeClr>
                </a:solidFill>
              </a:defRPr>
            </a:lvl2pPr>
            <a:lvl3pPr marL="914400" indent="0" algn="l" rtl="0">
              <a:buNone/>
              <a:defRPr sz="1600">
                <a:solidFill>
                  <a:schemeClr val="tx1">
                    <a:tint val="75000"/>
                  </a:schemeClr>
                </a:solidFill>
              </a:defRPr>
            </a:lvl3pPr>
            <a:lvl4pPr marL="1371600" indent="0" algn="l" rtl="0">
              <a:buNone/>
              <a:defRPr sz="1400">
                <a:solidFill>
                  <a:schemeClr val="tx1">
                    <a:tint val="75000"/>
                  </a:schemeClr>
                </a:solidFill>
              </a:defRPr>
            </a:lvl4pPr>
            <a:lvl5pPr marL="1828800" indent="0" algn="l" rtl="0">
              <a:buNone/>
              <a:defRPr sz="1400">
                <a:solidFill>
                  <a:schemeClr val="tx1">
                    <a:tint val="75000"/>
                  </a:schemeClr>
                </a:solidFill>
              </a:defRPr>
            </a:lvl5pPr>
            <a:lvl6pPr marL="2286000" indent="0" algn="l" rtl="0">
              <a:buNone/>
              <a:defRPr sz="1400">
                <a:solidFill>
                  <a:schemeClr val="tx1">
                    <a:tint val="75000"/>
                  </a:schemeClr>
                </a:solidFill>
              </a:defRPr>
            </a:lvl6pPr>
            <a:lvl7pPr marL="2743200" indent="0" algn="l" rtl="0">
              <a:buNone/>
              <a:defRPr sz="1400">
                <a:solidFill>
                  <a:schemeClr val="tx1">
                    <a:tint val="75000"/>
                  </a:schemeClr>
                </a:solidFill>
              </a:defRPr>
            </a:lvl7pPr>
            <a:lvl8pPr marL="3200400" indent="0" algn="l" rtl="0">
              <a:buNone/>
              <a:defRPr sz="1400">
                <a:solidFill>
                  <a:schemeClr val="tx1">
                    <a:tint val="75000"/>
                  </a:schemeClr>
                </a:solidFill>
              </a:defRPr>
            </a:lvl8pPr>
            <a:lvl9pPr marL="3657600" indent="0" algn="l" rtl="0">
              <a:buNone/>
              <a:defRPr sz="1400">
                <a:solidFill>
                  <a:schemeClr val="tx1">
                    <a:tint val="75000"/>
                  </a:schemeClr>
                </a:solidFill>
              </a:defRPr>
            </a:lvl9pPr>
          </a:lstStyle>
          <a:p>
            <a:pPr lvl="0" rtl="0"/>
            <a:r>
              <a:rPr lang="hu-HU"/>
              <a:t>Mintaszöveg szerkesztése</a:t>
            </a:r>
          </a:p>
        </p:txBody>
      </p:sp>
      <p:sp>
        <p:nvSpPr>
          <p:cNvPr id="4" name="Dátum helye 3"/>
          <p:cNvSpPr>
            <a:spLocks noGrp="1"/>
          </p:cNvSpPr>
          <p:nvPr>
            <p:ph type="dt" sz="half" idx="10"/>
          </p:nvPr>
        </p:nvSpPr>
        <p:spPr/>
        <p:txBody>
          <a:bodyPr rtlCol="0"/>
          <a:lstStyle>
            <a:lvl1pPr>
              <a:defRPr/>
            </a:lvl1pPr>
          </a:lstStyle>
          <a:p>
            <a:fld id="{48F9AA37-814F-478E-B1BF-5C0BDCC227D3}" type="datetime1">
              <a:rPr lang="hu-HU" smtClean="0"/>
              <a:pPr/>
              <a:t>2022. 09. 16.</a:t>
            </a:fld>
            <a:endParaRPr lang="hu-HU" dirty="0"/>
          </a:p>
        </p:txBody>
      </p:sp>
      <p:sp>
        <p:nvSpPr>
          <p:cNvPr id="5" name="Élőláb helye 4"/>
          <p:cNvSpPr>
            <a:spLocks noGrp="1"/>
          </p:cNvSpPr>
          <p:nvPr>
            <p:ph type="ftr" sz="quarter" idx="11"/>
          </p:nvPr>
        </p:nvSpPr>
        <p:spPr/>
        <p:txBody>
          <a:bodyPr rtlCol="0"/>
          <a:lstStyle/>
          <a:p>
            <a:pPr rtl="0"/>
            <a:endParaRPr lang="hu-HU" dirty="0"/>
          </a:p>
        </p:txBody>
      </p:sp>
      <p:sp>
        <p:nvSpPr>
          <p:cNvPr id="6" name="Dia számának helye 5"/>
          <p:cNvSpPr>
            <a:spLocks noGrp="1"/>
          </p:cNvSpPr>
          <p:nvPr>
            <p:ph type="sldNum" sz="quarter" idx="12"/>
          </p:nvPr>
        </p:nvSpPr>
        <p:spPr/>
        <p:txBody>
          <a:bodyPr rtlCol="0"/>
          <a:lstStyle/>
          <a:p>
            <a:pPr rtl="0"/>
            <a:fld id="{2A013F82-EE5E-44EE-A61D-E31C6657F26F}" type="slidenum">
              <a:rPr lang="hu-HU" smtClean="0"/>
              <a:t>‹#›</a:t>
            </a:fld>
            <a:endParaRPr lang="hu-HU" dirty="0"/>
          </a:p>
        </p:txBody>
      </p: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ét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rtlCol="0"/>
          <a:lstStyle>
            <a:lvl1pPr rtl="0">
              <a:defRPr/>
            </a:lvl1pPr>
          </a:lstStyle>
          <a:p>
            <a:pPr rtl="0"/>
            <a:r>
              <a:rPr lang="hu-HU"/>
              <a:t>Mintacím szerkesztése</a:t>
            </a:r>
            <a:endParaRPr lang="hu-HU" dirty="0"/>
          </a:p>
        </p:txBody>
      </p:sp>
      <p:sp>
        <p:nvSpPr>
          <p:cNvPr id="3" name="Tartalom helye 2"/>
          <p:cNvSpPr>
            <a:spLocks noGrp="1"/>
          </p:cNvSpPr>
          <p:nvPr>
            <p:ph sz="half" idx="1"/>
          </p:nvPr>
        </p:nvSpPr>
        <p:spPr>
          <a:xfrm>
            <a:off x="1504781" y="1905001"/>
            <a:ext cx="4419599" cy="4114800"/>
          </a:xfrm>
        </p:spPr>
        <p:txBody>
          <a:bodyPr rtlCol="0">
            <a:normAutofit/>
          </a:bodyPr>
          <a:lstStyle>
            <a:lvl1pPr algn="l" rtl="0">
              <a:defRPr sz="2400"/>
            </a:lvl1pPr>
            <a:lvl2pPr algn="l" rtl="0">
              <a:defRPr sz="2000"/>
            </a:lvl2pPr>
            <a:lvl3pPr algn="l" rtl="0">
              <a:defRPr sz="1800"/>
            </a:lvl3pPr>
            <a:lvl4pPr algn="l" rtl="0">
              <a:defRPr sz="1600"/>
            </a:lvl4pPr>
            <a:lvl5pPr algn="l" rtl="0">
              <a:defRPr sz="1600"/>
            </a:lvl5pPr>
            <a:lvl6pPr algn="l" rtl="0">
              <a:defRPr sz="1600"/>
            </a:lvl6pPr>
            <a:lvl7pPr algn="l" rtl="0">
              <a:defRPr sz="1600"/>
            </a:lvl7pPr>
            <a:lvl8pPr algn="l" rtl="0">
              <a:defRPr sz="1600"/>
            </a:lvl8pPr>
            <a:lvl9pPr algn="l" rtl="0">
              <a:defRPr sz="1600"/>
            </a:lvl9pPr>
          </a:lstStyle>
          <a:p>
            <a:pPr lvl="0" rtl="0"/>
            <a:r>
              <a:rPr lang="hu-HU"/>
              <a:t>Mintaszöveg szerkesztése</a:t>
            </a:r>
          </a:p>
          <a:p>
            <a:pPr lvl="1" rtl="0"/>
            <a:r>
              <a:rPr lang="hu-HU"/>
              <a:t>Második szint</a:t>
            </a:r>
          </a:p>
          <a:p>
            <a:pPr lvl="2" rtl="0"/>
            <a:r>
              <a:rPr lang="hu-HU"/>
              <a:t>Harmadik szint</a:t>
            </a:r>
          </a:p>
          <a:p>
            <a:pPr lvl="3" rtl="0"/>
            <a:r>
              <a:rPr lang="hu-HU"/>
              <a:t>Negyedik szint</a:t>
            </a:r>
          </a:p>
          <a:p>
            <a:pPr lvl="4" rtl="0"/>
            <a:r>
              <a:rPr lang="hu-HU"/>
              <a:t>Ötödik szint</a:t>
            </a:r>
            <a:endParaRPr lang="hu-HU" dirty="0"/>
          </a:p>
        </p:txBody>
      </p:sp>
      <p:sp>
        <p:nvSpPr>
          <p:cNvPr id="4" name="Tartalom helye 3"/>
          <p:cNvSpPr>
            <a:spLocks noGrp="1"/>
          </p:cNvSpPr>
          <p:nvPr>
            <p:ph sz="half" idx="2"/>
          </p:nvPr>
        </p:nvSpPr>
        <p:spPr>
          <a:xfrm>
            <a:off x="6229183" y="1905001"/>
            <a:ext cx="4419600" cy="4114800"/>
          </a:xfrm>
        </p:spPr>
        <p:txBody>
          <a:bodyPr rtlCol="0">
            <a:normAutofit/>
          </a:bodyPr>
          <a:lstStyle>
            <a:lvl1pPr algn="l" rtl="0">
              <a:defRPr sz="2400"/>
            </a:lvl1pPr>
            <a:lvl2pPr algn="l" rtl="0">
              <a:defRPr sz="2000"/>
            </a:lvl2pPr>
            <a:lvl3pPr algn="l" rtl="0">
              <a:defRPr sz="1800"/>
            </a:lvl3pPr>
            <a:lvl4pPr algn="l" rtl="0">
              <a:defRPr sz="1600"/>
            </a:lvl4pPr>
            <a:lvl5pPr algn="l" rtl="0">
              <a:defRPr sz="1600"/>
            </a:lvl5pPr>
            <a:lvl6pPr algn="l" rtl="0">
              <a:defRPr sz="1600"/>
            </a:lvl6pPr>
            <a:lvl7pPr algn="l" rtl="0">
              <a:defRPr sz="1600"/>
            </a:lvl7pPr>
            <a:lvl8pPr algn="l" rtl="0">
              <a:defRPr sz="1600"/>
            </a:lvl8pPr>
            <a:lvl9pPr algn="l" rtl="0">
              <a:defRPr sz="1600"/>
            </a:lvl9pPr>
          </a:lstStyle>
          <a:p>
            <a:pPr lvl="0" rtl="0"/>
            <a:r>
              <a:rPr lang="hu-HU"/>
              <a:t>Mintaszöveg szerkesztése</a:t>
            </a:r>
          </a:p>
          <a:p>
            <a:pPr lvl="1" rtl="0"/>
            <a:r>
              <a:rPr lang="hu-HU"/>
              <a:t>Második szint</a:t>
            </a:r>
          </a:p>
          <a:p>
            <a:pPr lvl="2" rtl="0"/>
            <a:r>
              <a:rPr lang="hu-HU"/>
              <a:t>Harmadik szint</a:t>
            </a:r>
          </a:p>
          <a:p>
            <a:pPr lvl="3" rtl="0"/>
            <a:r>
              <a:rPr lang="hu-HU"/>
              <a:t>Negyedik szint</a:t>
            </a:r>
          </a:p>
          <a:p>
            <a:pPr lvl="4" rtl="0"/>
            <a:r>
              <a:rPr lang="hu-HU"/>
              <a:t>Ötödik szint</a:t>
            </a:r>
            <a:endParaRPr lang="hu-HU" dirty="0"/>
          </a:p>
        </p:txBody>
      </p:sp>
      <p:sp>
        <p:nvSpPr>
          <p:cNvPr id="5" name="Dátum helye 4"/>
          <p:cNvSpPr>
            <a:spLocks noGrp="1"/>
          </p:cNvSpPr>
          <p:nvPr>
            <p:ph type="dt" sz="half" idx="10"/>
          </p:nvPr>
        </p:nvSpPr>
        <p:spPr/>
        <p:txBody>
          <a:bodyPr rtlCol="0"/>
          <a:lstStyle>
            <a:lvl1pPr>
              <a:defRPr/>
            </a:lvl1pPr>
          </a:lstStyle>
          <a:p>
            <a:fld id="{3F6DCFF7-2457-43B0-8799-5E20CBF1E15C}" type="datetime1">
              <a:rPr lang="hu-HU" smtClean="0"/>
              <a:pPr/>
              <a:t>2022. 09. 16.</a:t>
            </a:fld>
            <a:endParaRPr lang="hu-HU" dirty="0"/>
          </a:p>
        </p:txBody>
      </p:sp>
      <p:sp>
        <p:nvSpPr>
          <p:cNvPr id="6" name="Élőláb helye 5"/>
          <p:cNvSpPr>
            <a:spLocks noGrp="1"/>
          </p:cNvSpPr>
          <p:nvPr>
            <p:ph type="ftr" sz="quarter" idx="11"/>
          </p:nvPr>
        </p:nvSpPr>
        <p:spPr/>
        <p:txBody>
          <a:bodyPr rtlCol="0"/>
          <a:lstStyle/>
          <a:p>
            <a:pPr rtl="0"/>
            <a:endParaRPr lang="hu-HU" dirty="0"/>
          </a:p>
        </p:txBody>
      </p:sp>
      <p:sp>
        <p:nvSpPr>
          <p:cNvPr id="7" name="Dia számának helye 6"/>
          <p:cNvSpPr>
            <a:spLocks noGrp="1"/>
          </p:cNvSpPr>
          <p:nvPr>
            <p:ph type="sldNum" sz="quarter" idx="12"/>
          </p:nvPr>
        </p:nvSpPr>
        <p:spPr/>
        <p:txBody>
          <a:bodyPr rtlCol="0"/>
          <a:lstStyle/>
          <a:p>
            <a:pPr rtl="0"/>
            <a:fld id="{2A013F82-EE5E-44EE-A61D-E31C6657F26F}" type="slidenum">
              <a:rPr lang="hu-HU" smtClean="0"/>
              <a:t>‹#›</a:t>
            </a:fld>
            <a:endParaRPr lang="hu-HU" dirty="0"/>
          </a:p>
        </p:txBody>
      </p: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p:txBody>
          <a:bodyPr rtlCol="0"/>
          <a:lstStyle>
            <a:lvl1pPr algn="l" rtl="0">
              <a:defRPr/>
            </a:lvl1pPr>
          </a:lstStyle>
          <a:p>
            <a:pPr rtl="0"/>
            <a:r>
              <a:rPr lang="hu-HU"/>
              <a:t>Mintacím szerkesztése</a:t>
            </a:r>
            <a:endParaRPr lang="hu-HU" dirty="0"/>
          </a:p>
        </p:txBody>
      </p:sp>
      <p:sp>
        <p:nvSpPr>
          <p:cNvPr id="3" name="Szöveg helye 2"/>
          <p:cNvSpPr>
            <a:spLocks noGrp="1"/>
          </p:cNvSpPr>
          <p:nvPr>
            <p:ph type="body" idx="1"/>
          </p:nvPr>
        </p:nvSpPr>
        <p:spPr>
          <a:xfrm>
            <a:off x="1522411" y="1905000"/>
            <a:ext cx="4416552" cy="762000"/>
          </a:xfrm>
        </p:spPr>
        <p:txBody>
          <a:bodyPr rtlCol="0" anchor="ctr">
            <a:noAutofit/>
          </a:bodyPr>
          <a:lstStyle>
            <a:lvl1pPr marL="0" indent="0" algn="l" rtl="0">
              <a:spcBef>
                <a:spcPts val="0"/>
              </a:spcBef>
              <a:buNone/>
              <a:defRPr sz="2000" b="0" cap="all" spc="200" baseline="0">
                <a:solidFill>
                  <a:schemeClr val="accent1"/>
                </a:solidFill>
              </a:defRPr>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hu-HU"/>
              <a:t>Mintaszöveg szerkesztése</a:t>
            </a:r>
          </a:p>
        </p:txBody>
      </p:sp>
      <p:sp>
        <p:nvSpPr>
          <p:cNvPr id="4" name="Tartalom helye 3"/>
          <p:cNvSpPr>
            <a:spLocks noGrp="1"/>
          </p:cNvSpPr>
          <p:nvPr>
            <p:ph sz="half" idx="2"/>
          </p:nvPr>
        </p:nvSpPr>
        <p:spPr>
          <a:xfrm>
            <a:off x="1522411" y="2743201"/>
            <a:ext cx="4416552" cy="3276600"/>
          </a:xfrm>
        </p:spPr>
        <p:txBody>
          <a:bodyPr rtlCol="0">
            <a:normAutofit/>
          </a:bodyPr>
          <a:lstStyle>
            <a:lvl1pPr algn="l" rtl="0">
              <a:defRPr sz="2400"/>
            </a:lvl1pPr>
            <a:lvl2pPr algn="l" rtl="0">
              <a:defRPr sz="2000"/>
            </a:lvl2pPr>
            <a:lvl3pPr algn="l" rtl="0">
              <a:defRPr sz="1800"/>
            </a:lvl3pPr>
            <a:lvl4pPr algn="l" rtl="0">
              <a:defRPr sz="1600"/>
            </a:lvl4pPr>
            <a:lvl5pPr algn="l" rtl="0">
              <a:defRPr sz="1600"/>
            </a:lvl5pPr>
            <a:lvl6pPr algn="l" rtl="0">
              <a:defRPr sz="1600"/>
            </a:lvl6pPr>
            <a:lvl7pPr algn="l" rtl="0">
              <a:defRPr sz="1600"/>
            </a:lvl7pPr>
            <a:lvl8pPr algn="l" rtl="0">
              <a:defRPr sz="1600"/>
            </a:lvl8pPr>
            <a:lvl9pPr algn="l" rtl="0">
              <a:defRPr sz="1600"/>
            </a:lvl9pPr>
          </a:lstStyle>
          <a:p>
            <a:pPr lvl="0" rtl="0"/>
            <a:r>
              <a:rPr lang="hu-HU"/>
              <a:t>Mintaszöveg szerkesztése</a:t>
            </a:r>
          </a:p>
          <a:p>
            <a:pPr lvl="1" rtl="0"/>
            <a:r>
              <a:rPr lang="hu-HU"/>
              <a:t>Második szint</a:t>
            </a:r>
          </a:p>
          <a:p>
            <a:pPr lvl="2" rtl="0"/>
            <a:r>
              <a:rPr lang="hu-HU"/>
              <a:t>Harmadik szint</a:t>
            </a:r>
          </a:p>
          <a:p>
            <a:pPr lvl="3" rtl="0"/>
            <a:r>
              <a:rPr lang="hu-HU"/>
              <a:t>Negyedik szint</a:t>
            </a:r>
          </a:p>
          <a:p>
            <a:pPr lvl="4" rtl="0"/>
            <a:r>
              <a:rPr lang="hu-HU"/>
              <a:t>Ötödik szint</a:t>
            </a:r>
            <a:endParaRPr lang="hu-HU" dirty="0"/>
          </a:p>
        </p:txBody>
      </p:sp>
      <p:sp>
        <p:nvSpPr>
          <p:cNvPr id="5" name="Szöveg helye 4"/>
          <p:cNvSpPr>
            <a:spLocks noGrp="1"/>
          </p:cNvSpPr>
          <p:nvPr>
            <p:ph type="body" sz="quarter" idx="3"/>
          </p:nvPr>
        </p:nvSpPr>
        <p:spPr>
          <a:xfrm>
            <a:off x="6249861" y="1905000"/>
            <a:ext cx="4416552" cy="762000"/>
          </a:xfrm>
        </p:spPr>
        <p:txBody>
          <a:bodyPr rtlCol="0" anchor="ctr">
            <a:noAutofit/>
          </a:bodyPr>
          <a:lstStyle>
            <a:lvl1pPr marL="0" indent="0" algn="l" rtl="0">
              <a:spcBef>
                <a:spcPts val="0"/>
              </a:spcBef>
              <a:buNone/>
              <a:defRPr sz="2000" b="0" cap="all" spc="200" baseline="0">
                <a:solidFill>
                  <a:schemeClr val="accent1"/>
                </a:solidFill>
              </a:defRPr>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hu-HU"/>
              <a:t>Mintaszöveg szerkesztése</a:t>
            </a:r>
          </a:p>
        </p:txBody>
      </p:sp>
      <p:sp>
        <p:nvSpPr>
          <p:cNvPr id="6" name="Tartalom helye 5"/>
          <p:cNvSpPr>
            <a:spLocks noGrp="1"/>
          </p:cNvSpPr>
          <p:nvPr>
            <p:ph sz="quarter" idx="4"/>
          </p:nvPr>
        </p:nvSpPr>
        <p:spPr>
          <a:xfrm>
            <a:off x="6249861" y="2743201"/>
            <a:ext cx="4416552" cy="3276600"/>
          </a:xfrm>
        </p:spPr>
        <p:txBody>
          <a:bodyPr rtlCol="0">
            <a:normAutofit/>
          </a:bodyPr>
          <a:lstStyle>
            <a:lvl1pPr algn="l" rtl="0">
              <a:defRPr sz="2400"/>
            </a:lvl1pPr>
            <a:lvl2pPr algn="l" rtl="0">
              <a:defRPr sz="2000"/>
            </a:lvl2pPr>
            <a:lvl3pPr algn="l" rtl="0">
              <a:defRPr sz="1800"/>
            </a:lvl3pPr>
            <a:lvl4pPr algn="l" rtl="0">
              <a:defRPr sz="1600"/>
            </a:lvl4pPr>
            <a:lvl5pPr algn="l" rtl="0">
              <a:defRPr sz="1600"/>
            </a:lvl5pPr>
            <a:lvl6pPr algn="l" rtl="0">
              <a:defRPr sz="1600"/>
            </a:lvl6pPr>
            <a:lvl7pPr algn="l" rtl="0">
              <a:defRPr sz="1600"/>
            </a:lvl7pPr>
            <a:lvl8pPr algn="l" rtl="0">
              <a:defRPr sz="1600"/>
            </a:lvl8pPr>
            <a:lvl9pPr algn="l" rtl="0">
              <a:defRPr sz="1600"/>
            </a:lvl9pPr>
          </a:lstStyle>
          <a:p>
            <a:pPr lvl="0" rtl="0"/>
            <a:r>
              <a:rPr lang="hu-HU"/>
              <a:t>Mintaszöveg szerkesztése</a:t>
            </a:r>
          </a:p>
          <a:p>
            <a:pPr lvl="1" rtl="0"/>
            <a:r>
              <a:rPr lang="hu-HU"/>
              <a:t>Második szint</a:t>
            </a:r>
          </a:p>
          <a:p>
            <a:pPr lvl="2" rtl="0"/>
            <a:r>
              <a:rPr lang="hu-HU"/>
              <a:t>Harmadik szint</a:t>
            </a:r>
          </a:p>
          <a:p>
            <a:pPr lvl="3" rtl="0"/>
            <a:r>
              <a:rPr lang="hu-HU"/>
              <a:t>Negyedik szint</a:t>
            </a:r>
          </a:p>
          <a:p>
            <a:pPr lvl="4" rtl="0"/>
            <a:r>
              <a:rPr lang="hu-HU"/>
              <a:t>Ötödik szint</a:t>
            </a:r>
            <a:endParaRPr lang="hu-HU" dirty="0"/>
          </a:p>
        </p:txBody>
      </p:sp>
      <p:sp>
        <p:nvSpPr>
          <p:cNvPr id="7" name="Dátum helye 6"/>
          <p:cNvSpPr>
            <a:spLocks noGrp="1"/>
          </p:cNvSpPr>
          <p:nvPr>
            <p:ph type="dt" sz="half" idx="10"/>
          </p:nvPr>
        </p:nvSpPr>
        <p:spPr/>
        <p:txBody>
          <a:bodyPr rtlCol="0"/>
          <a:lstStyle>
            <a:lvl1pPr>
              <a:defRPr/>
            </a:lvl1pPr>
          </a:lstStyle>
          <a:p>
            <a:fld id="{0B80ED51-9478-4A28-AD59-F84F17DCBA0E}" type="datetime1">
              <a:rPr lang="hu-HU" smtClean="0"/>
              <a:pPr/>
              <a:t>2022. 09. 16.</a:t>
            </a:fld>
            <a:endParaRPr lang="hu-HU" dirty="0"/>
          </a:p>
        </p:txBody>
      </p:sp>
      <p:sp>
        <p:nvSpPr>
          <p:cNvPr id="8" name="Élőláb helye 7"/>
          <p:cNvSpPr>
            <a:spLocks noGrp="1"/>
          </p:cNvSpPr>
          <p:nvPr>
            <p:ph type="ftr" sz="quarter" idx="11"/>
          </p:nvPr>
        </p:nvSpPr>
        <p:spPr/>
        <p:txBody>
          <a:bodyPr rtlCol="0"/>
          <a:lstStyle/>
          <a:p>
            <a:pPr rtl="0"/>
            <a:endParaRPr lang="hu-HU" dirty="0"/>
          </a:p>
        </p:txBody>
      </p:sp>
      <p:sp>
        <p:nvSpPr>
          <p:cNvPr id="9" name="Dia számának helye 8"/>
          <p:cNvSpPr>
            <a:spLocks noGrp="1"/>
          </p:cNvSpPr>
          <p:nvPr>
            <p:ph type="sldNum" sz="quarter" idx="12"/>
          </p:nvPr>
        </p:nvSpPr>
        <p:spPr/>
        <p:txBody>
          <a:bodyPr rtlCol="0"/>
          <a:lstStyle/>
          <a:p>
            <a:pPr rtl="0"/>
            <a:fld id="{2A013F82-EE5E-44EE-A61D-E31C6657F26F}" type="slidenum">
              <a:rPr lang="hu-HU" smtClean="0"/>
              <a:t>‹#›</a:t>
            </a:fld>
            <a:endParaRPr lang="hu-HU" dirty="0"/>
          </a:p>
        </p:txBody>
      </p: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rtlCol="0"/>
          <a:lstStyle>
            <a:lvl1pPr rtl="0">
              <a:defRPr/>
            </a:lvl1pPr>
          </a:lstStyle>
          <a:p>
            <a:pPr rtl="0"/>
            <a:r>
              <a:rPr lang="hu-HU"/>
              <a:t>Mintacím szerkesztése</a:t>
            </a:r>
            <a:endParaRPr lang="hu-HU" dirty="0"/>
          </a:p>
        </p:txBody>
      </p:sp>
      <p:sp>
        <p:nvSpPr>
          <p:cNvPr id="3" name="Dátum helye 2"/>
          <p:cNvSpPr>
            <a:spLocks noGrp="1"/>
          </p:cNvSpPr>
          <p:nvPr>
            <p:ph type="dt" sz="half" idx="10"/>
          </p:nvPr>
        </p:nvSpPr>
        <p:spPr/>
        <p:txBody>
          <a:bodyPr rtlCol="0"/>
          <a:lstStyle>
            <a:lvl1pPr>
              <a:defRPr/>
            </a:lvl1pPr>
          </a:lstStyle>
          <a:p>
            <a:fld id="{0F4823B1-0F82-48D7-9117-967F65B3D924}" type="datetime1">
              <a:rPr lang="hu-HU" smtClean="0"/>
              <a:pPr/>
              <a:t>2022. 09. 16.</a:t>
            </a:fld>
            <a:endParaRPr lang="hu-HU" dirty="0"/>
          </a:p>
        </p:txBody>
      </p:sp>
      <p:sp>
        <p:nvSpPr>
          <p:cNvPr id="4" name="Élőláb helye 3"/>
          <p:cNvSpPr>
            <a:spLocks noGrp="1"/>
          </p:cNvSpPr>
          <p:nvPr>
            <p:ph type="ftr" sz="quarter" idx="11"/>
          </p:nvPr>
        </p:nvSpPr>
        <p:spPr/>
        <p:txBody>
          <a:bodyPr rtlCol="0"/>
          <a:lstStyle/>
          <a:p>
            <a:pPr rtl="0"/>
            <a:endParaRPr lang="hu-HU" dirty="0"/>
          </a:p>
        </p:txBody>
      </p:sp>
      <p:sp>
        <p:nvSpPr>
          <p:cNvPr id="5" name="Dia számának helye 4"/>
          <p:cNvSpPr>
            <a:spLocks noGrp="1"/>
          </p:cNvSpPr>
          <p:nvPr>
            <p:ph type="sldNum" sz="quarter" idx="12"/>
          </p:nvPr>
        </p:nvSpPr>
        <p:spPr/>
        <p:txBody>
          <a:bodyPr rtlCol="0"/>
          <a:lstStyle/>
          <a:p>
            <a:pPr rtl="0"/>
            <a:fld id="{2A013F82-EE5E-44EE-A61D-E31C6657F26F}" type="slidenum">
              <a:rPr lang="hu-HU" smtClean="0"/>
              <a:t>‹#›</a:t>
            </a:fld>
            <a:endParaRPr lang="hu-HU" dirty="0"/>
          </a:p>
        </p:txBody>
      </p: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bg>
      <p:bgPr>
        <a:solidFill>
          <a:schemeClr val="bg2"/>
        </a:solidFill>
        <a:effectLst/>
      </p:bgPr>
    </p:bg>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rtlCol="0"/>
          <a:lstStyle>
            <a:lvl1pPr>
              <a:defRPr/>
            </a:lvl1pPr>
          </a:lstStyle>
          <a:p>
            <a:fld id="{69508587-731A-4B9F-8D2F-1253E9DDB4A5}" type="datetime1">
              <a:rPr lang="hu-HU" smtClean="0"/>
              <a:pPr/>
              <a:t>2022. 09. 16.</a:t>
            </a:fld>
            <a:endParaRPr lang="hu-HU" dirty="0"/>
          </a:p>
        </p:txBody>
      </p:sp>
      <p:sp>
        <p:nvSpPr>
          <p:cNvPr id="3" name="Élőláb helye 2"/>
          <p:cNvSpPr>
            <a:spLocks noGrp="1"/>
          </p:cNvSpPr>
          <p:nvPr>
            <p:ph type="ftr" sz="quarter" idx="11"/>
          </p:nvPr>
        </p:nvSpPr>
        <p:spPr/>
        <p:txBody>
          <a:bodyPr rtlCol="0"/>
          <a:lstStyle/>
          <a:p>
            <a:pPr rtl="0"/>
            <a:endParaRPr lang="hu-HU" dirty="0"/>
          </a:p>
        </p:txBody>
      </p:sp>
      <p:sp>
        <p:nvSpPr>
          <p:cNvPr id="4" name="Dia számának helye 3"/>
          <p:cNvSpPr>
            <a:spLocks noGrp="1"/>
          </p:cNvSpPr>
          <p:nvPr>
            <p:ph type="sldNum" sz="quarter" idx="12"/>
          </p:nvPr>
        </p:nvSpPr>
        <p:spPr/>
        <p:txBody>
          <a:bodyPr rtlCol="0"/>
          <a:lstStyle/>
          <a:p>
            <a:pPr rtl="0"/>
            <a:fld id="{2A013F82-EE5E-44EE-A61D-E31C6657F26F}" type="slidenum">
              <a:rPr lang="hu-HU" smtClean="0"/>
              <a:t>‹#›</a:t>
            </a:fld>
            <a:endParaRPr lang="hu-HU" dirty="0"/>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ím 1"/>
          <p:cNvSpPr>
            <a:spLocks noGrp="1"/>
          </p:cNvSpPr>
          <p:nvPr>
            <p:ph type="title"/>
          </p:nvPr>
        </p:nvSpPr>
        <p:spPr>
          <a:xfrm>
            <a:off x="1055604" y="1905000"/>
            <a:ext cx="3596607" cy="2667000"/>
          </a:xfrm>
        </p:spPr>
        <p:txBody>
          <a:bodyPr rtlCol="0" anchor="b">
            <a:noAutofit/>
          </a:bodyPr>
          <a:lstStyle>
            <a:lvl1pPr algn="l" rtl="0">
              <a:lnSpc>
                <a:spcPct val="90000"/>
              </a:lnSpc>
              <a:defRPr sz="3600" b="0" baseline="0">
                <a:solidFill>
                  <a:schemeClr val="tx1"/>
                </a:solidFill>
              </a:defRPr>
            </a:lvl1pPr>
          </a:lstStyle>
          <a:p>
            <a:pPr rtl="0"/>
            <a:r>
              <a:rPr lang="hu-HU"/>
              <a:t>Mintacím szerkesztése</a:t>
            </a:r>
            <a:endParaRPr lang="hu-HU" dirty="0"/>
          </a:p>
        </p:txBody>
      </p:sp>
      <p:sp>
        <p:nvSpPr>
          <p:cNvPr id="3" name="Tartalom helye 2"/>
          <p:cNvSpPr>
            <a:spLocks noGrp="1"/>
          </p:cNvSpPr>
          <p:nvPr>
            <p:ph idx="1"/>
          </p:nvPr>
        </p:nvSpPr>
        <p:spPr>
          <a:xfrm>
            <a:off x="4951414" y="685800"/>
            <a:ext cx="6400800" cy="5334000"/>
          </a:xfrm>
        </p:spPr>
        <p:txBody>
          <a:bodyPr rtlCol="0">
            <a:normAutofit/>
          </a:bodyPr>
          <a:lstStyle>
            <a:lvl1pPr algn="l" rtl="0">
              <a:defRPr sz="2400"/>
            </a:lvl1pPr>
            <a:lvl2pPr algn="l" rtl="0">
              <a:defRPr sz="2000"/>
            </a:lvl2pPr>
            <a:lvl3pPr algn="l" rtl="0">
              <a:defRPr sz="1800"/>
            </a:lvl3pPr>
            <a:lvl4pPr algn="l" rtl="0">
              <a:defRPr sz="1600"/>
            </a:lvl4pPr>
            <a:lvl5pPr algn="l" rtl="0">
              <a:defRPr sz="1600"/>
            </a:lvl5pPr>
            <a:lvl6pPr algn="l" rtl="0">
              <a:defRPr sz="1600"/>
            </a:lvl6pPr>
            <a:lvl7pPr algn="l" rtl="0">
              <a:defRPr sz="1600"/>
            </a:lvl7pPr>
            <a:lvl8pPr algn="l" rtl="0">
              <a:defRPr sz="1600"/>
            </a:lvl8pPr>
            <a:lvl9pPr algn="l" rtl="0">
              <a:defRPr sz="1600"/>
            </a:lvl9pPr>
          </a:lstStyle>
          <a:p>
            <a:pPr lvl="0" rtl="0"/>
            <a:r>
              <a:rPr lang="hu-HU"/>
              <a:t>Mintaszöveg szerkesztése</a:t>
            </a:r>
          </a:p>
          <a:p>
            <a:pPr lvl="1" rtl="0"/>
            <a:r>
              <a:rPr lang="hu-HU"/>
              <a:t>Második szint</a:t>
            </a:r>
          </a:p>
          <a:p>
            <a:pPr lvl="2" rtl="0"/>
            <a:r>
              <a:rPr lang="hu-HU"/>
              <a:t>Harmadik szint</a:t>
            </a:r>
          </a:p>
          <a:p>
            <a:pPr lvl="3" rtl="0"/>
            <a:r>
              <a:rPr lang="hu-HU"/>
              <a:t>Negyedik szint</a:t>
            </a:r>
          </a:p>
          <a:p>
            <a:pPr lvl="4" rtl="0"/>
            <a:r>
              <a:rPr lang="hu-HU"/>
              <a:t>Ötödik szint</a:t>
            </a:r>
            <a:endParaRPr lang="hu-HU" dirty="0"/>
          </a:p>
        </p:txBody>
      </p:sp>
      <p:sp>
        <p:nvSpPr>
          <p:cNvPr id="4" name="Szöveg helye 3"/>
          <p:cNvSpPr>
            <a:spLocks noGrp="1"/>
          </p:cNvSpPr>
          <p:nvPr>
            <p:ph type="body" sz="half" idx="2"/>
          </p:nvPr>
        </p:nvSpPr>
        <p:spPr>
          <a:xfrm>
            <a:off x="1065213" y="4648200"/>
            <a:ext cx="3581399" cy="1371600"/>
          </a:xfrm>
        </p:spPr>
        <p:txBody>
          <a:bodyPr rtlCol="0">
            <a:normAutofit/>
          </a:bodyPr>
          <a:lstStyle>
            <a:lvl1pPr marL="0" indent="0" algn="l" rtl="0">
              <a:lnSpc>
                <a:spcPct val="90000"/>
              </a:lnSpc>
              <a:spcBef>
                <a:spcPts val="1200"/>
              </a:spcBef>
              <a:buNone/>
              <a:defRPr sz="1800"/>
            </a:lvl1pPr>
            <a:lvl2pPr marL="457200" indent="0" algn="l" rtl="0">
              <a:buNone/>
              <a:defRPr sz="1200"/>
            </a:lvl2pPr>
            <a:lvl3pPr marL="914400" indent="0" algn="l" rtl="0">
              <a:buNone/>
              <a:defRPr sz="1000"/>
            </a:lvl3pPr>
            <a:lvl4pPr marL="1371600" indent="0" algn="l" rtl="0">
              <a:buNone/>
              <a:defRPr sz="900"/>
            </a:lvl4pPr>
            <a:lvl5pPr marL="1828800" indent="0" algn="l" rtl="0">
              <a:buNone/>
              <a:defRPr sz="900"/>
            </a:lvl5pPr>
            <a:lvl6pPr marL="2286000" indent="0" algn="l" rtl="0">
              <a:buNone/>
              <a:defRPr sz="900"/>
            </a:lvl6pPr>
            <a:lvl7pPr marL="2743200" indent="0" algn="l" rtl="0">
              <a:buNone/>
              <a:defRPr sz="900"/>
            </a:lvl7pPr>
            <a:lvl8pPr marL="3200400" indent="0" algn="l" rtl="0">
              <a:buNone/>
              <a:defRPr sz="900"/>
            </a:lvl8pPr>
            <a:lvl9pPr marL="3657600" indent="0" algn="l" rtl="0">
              <a:buNone/>
              <a:defRPr sz="900"/>
            </a:lvl9pPr>
          </a:lstStyle>
          <a:p>
            <a:pPr lvl="0" rtl="0"/>
            <a:r>
              <a:rPr lang="hu-HU"/>
              <a:t>Mintaszöveg szerkesztése</a:t>
            </a:r>
          </a:p>
        </p:txBody>
      </p:sp>
      <p:sp>
        <p:nvSpPr>
          <p:cNvPr id="5" name="Dátum helye 4"/>
          <p:cNvSpPr>
            <a:spLocks noGrp="1"/>
          </p:cNvSpPr>
          <p:nvPr>
            <p:ph type="dt" sz="half" idx="10"/>
          </p:nvPr>
        </p:nvSpPr>
        <p:spPr/>
        <p:txBody>
          <a:bodyPr rtlCol="0"/>
          <a:lstStyle>
            <a:lvl1pPr>
              <a:defRPr/>
            </a:lvl1pPr>
          </a:lstStyle>
          <a:p>
            <a:fld id="{91FBFB49-7B19-453F-B1C6-6C59028F8D5A}" type="datetime1">
              <a:rPr lang="hu-HU" smtClean="0"/>
              <a:pPr/>
              <a:t>2022. 09. 16.</a:t>
            </a:fld>
            <a:endParaRPr lang="hu-HU" dirty="0"/>
          </a:p>
        </p:txBody>
      </p:sp>
      <p:sp>
        <p:nvSpPr>
          <p:cNvPr id="6" name="Élőláb helye 5"/>
          <p:cNvSpPr>
            <a:spLocks noGrp="1"/>
          </p:cNvSpPr>
          <p:nvPr>
            <p:ph type="ftr" sz="quarter" idx="11"/>
          </p:nvPr>
        </p:nvSpPr>
        <p:spPr/>
        <p:txBody>
          <a:bodyPr rtlCol="0"/>
          <a:lstStyle/>
          <a:p>
            <a:pPr rtl="0"/>
            <a:endParaRPr lang="hu-HU" dirty="0"/>
          </a:p>
        </p:txBody>
      </p:sp>
      <p:sp>
        <p:nvSpPr>
          <p:cNvPr id="7" name="Dia számának helye 6"/>
          <p:cNvSpPr>
            <a:spLocks noGrp="1"/>
          </p:cNvSpPr>
          <p:nvPr>
            <p:ph type="sldNum" sz="quarter" idx="12"/>
          </p:nvPr>
        </p:nvSpPr>
        <p:spPr/>
        <p:txBody>
          <a:bodyPr rtlCol="0"/>
          <a:lstStyle/>
          <a:p>
            <a:pPr rtl="0"/>
            <a:fld id="{2A013F82-EE5E-44EE-A61D-E31C6657F26F}" type="slidenum">
              <a:rPr lang="hu-HU" smtClean="0"/>
              <a:t>‹#›</a:t>
            </a:fld>
            <a:endParaRPr lang="hu-HU" dirty="0"/>
          </a:p>
        </p:txBody>
      </p: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Kép helyőrzője 2"/>
          <p:cNvSpPr>
            <a:spLocks noGrp="1"/>
          </p:cNvSpPr>
          <p:nvPr>
            <p:ph type="pic" idx="1"/>
          </p:nvPr>
        </p:nvSpPr>
        <p:spPr>
          <a:xfrm>
            <a:off x="4951414" y="685800"/>
            <a:ext cx="6400799" cy="5334000"/>
          </a:xfrm>
          <a:solidFill>
            <a:schemeClr val="bg2"/>
          </a:solidFill>
          <a:ln w="76200">
            <a:solidFill>
              <a:schemeClr val="tx1"/>
            </a:solidFill>
            <a:miter lim="800000"/>
          </a:ln>
        </p:spPr>
        <p:txBody>
          <a:bodyPr rtlCol="0">
            <a:normAutofit/>
          </a:bodyPr>
          <a:lstStyle>
            <a:lvl1pPr marL="0" indent="0" algn="ctr" rtl="0">
              <a:buNone/>
              <a:defRPr sz="2400"/>
            </a:lvl1pPr>
            <a:lvl2pPr marL="457200" indent="0" algn="l" rtl="0">
              <a:buNone/>
              <a:defRPr sz="2800"/>
            </a:lvl2pPr>
            <a:lvl3pPr marL="914400" indent="0" algn="l" rtl="0">
              <a:buNone/>
              <a:defRPr sz="2400"/>
            </a:lvl3pPr>
            <a:lvl4pPr marL="1371600" indent="0" algn="l" rtl="0">
              <a:buNone/>
              <a:defRPr sz="2000"/>
            </a:lvl4pPr>
            <a:lvl5pPr marL="1828800" indent="0" algn="l" rtl="0">
              <a:buNone/>
              <a:defRPr sz="2000"/>
            </a:lvl5pPr>
            <a:lvl6pPr marL="2286000" indent="0" algn="l" rtl="0">
              <a:buNone/>
              <a:defRPr sz="2000"/>
            </a:lvl6pPr>
            <a:lvl7pPr marL="2743200" indent="0" algn="l" rtl="0">
              <a:buNone/>
              <a:defRPr sz="2000"/>
            </a:lvl7pPr>
            <a:lvl8pPr marL="3200400" indent="0" algn="l" rtl="0">
              <a:buNone/>
              <a:defRPr sz="2000"/>
            </a:lvl8pPr>
            <a:lvl9pPr marL="3657600" indent="0" algn="l" rtl="0">
              <a:buNone/>
              <a:defRPr sz="2000"/>
            </a:lvl9pPr>
          </a:lstStyle>
          <a:p>
            <a:pPr rtl="0"/>
            <a:r>
              <a:rPr lang="hu-HU"/>
              <a:t>Kép beszúrásához kattintson az ikonra</a:t>
            </a:r>
            <a:endParaRPr lang="hu-HU" dirty="0"/>
          </a:p>
        </p:txBody>
      </p:sp>
      <p:sp>
        <p:nvSpPr>
          <p:cNvPr id="2" name="Cím 1"/>
          <p:cNvSpPr>
            <a:spLocks noGrp="1"/>
          </p:cNvSpPr>
          <p:nvPr>
            <p:ph type="title"/>
          </p:nvPr>
        </p:nvSpPr>
        <p:spPr>
          <a:xfrm>
            <a:off x="1055604" y="1905000"/>
            <a:ext cx="3596607" cy="2667000"/>
          </a:xfrm>
        </p:spPr>
        <p:txBody>
          <a:bodyPr rtlCol="0" anchor="b">
            <a:normAutofit/>
          </a:bodyPr>
          <a:lstStyle>
            <a:lvl1pPr algn="l" rtl="0">
              <a:lnSpc>
                <a:spcPct val="90000"/>
              </a:lnSpc>
              <a:defRPr sz="3600" b="0" i="0" baseline="0">
                <a:solidFill>
                  <a:schemeClr val="tx1"/>
                </a:solidFill>
              </a:defRPr>
            </a:lvl1pPr>
          </a:lstStyle>
          <a:p>
            <a:pPr rtl="0"/>
            <a:r>
              <a:rPr lang="hu-HU"/>
              <a:t>Mintacím szerkesztése</a:t>
            </a:r>
            <a:endParaRPr lang="hu-HU" dirty="0"/>
          </a:p>
        </p:txBody>
      </p:sp>
      <p:sp>
        <p:nvSpPr>
          <p:cNvPr id="4" name="Szöveg helye 3"/>
          <p:cNvSpPr>
            <a:spLocks noGrp="1"/>
          </p:cNvSpPr>
          <p:nvPr>
            <p:ph type="body" sz="half" idx="2"/>
          </p:nvPr>
        </p:nvSpPr>
        <p:spPr>
          <a:xfrm>
            <a:off x="1065213" y="4648200"/>
            <a:ext cx="3581399" cy="1371600"/>
          </a:xfrm>
        </p:spPr>
        <p:txBody>
          <a:bodyPr rtlCol="0">
            <a:normAutofit/>
          </a:bodyPr>
          <a:lstStyle>
            <a:lvl1pPr marL="0" indent="0" algn="l" rtl="0">
              <a:lnSpc>
                <a:spcPct val="90000"/>
              </a:lnSpc>
              <a:spcBef>
                <a:spcPts val="1200"/>
              </a:spcBef>
              <a:buNone/>
              <a:defRPr sz="1800"/>
            </a:lvl1pPr>
            <a:lvl2pPr marL="457200" indent="0" algn="l" rtl="0">
              <a:buNone/>
              <a:defRPr sz="1200"/>
            </a:lvl2pPr>
            <a:lvl3pPr marL="914400" indent="0" algn="l" rtl="0">
              <a:buNone/>
              <a:defRPr sz="1000"/>
            </a:lvl3pPr>
            <a:lvl4pPr marL="1371600" indent="0" algn="l" rtl="0">
              <a:buNone/>
              <a:defRPr sz="900"/>
            </a:lvl4pPr>
            <a:lvl5pPr marL="1828800" indent="0" algn="l" rtl="0">
              <a:buNone/>
              <a:defRPr sz="900"/>
            </a:lvl5pPr>
            <a:lvl6pPr marL="2286000" indent="0" algn="l" rtl="0">
              <a:buNone/>
              <a:defRPr sz="900"/>
            </a:lvl6pPr>
            <a:lvl7pPr marL="2743200" indent="0" algn="l" rtl="0">
              <a:buNone/>
              <a:defRPr sz="900"/>
            </a:lvl7pPr>
            <a:lvl8pPr marL="3200400" indent="0" algn="l" rtl="0">
              <a:buNone/>
              <a:defRPr sz="900"/>
            </a:lvl8pPr>
            <a:lvl9pPr marL="3657600" indent="0" algn="l" rtl="0">
              <a:buNone/>
              <a:defRPr sz="900"/>
            </a:lvl9pPr>
          </a:lstStyle>
          <a:p>
            <a:pPr lvl="0" rtl="0"/>
            <a:r>
              <a:rPr lang="hu-HU"/>
              <a:t>Mintaszöveg szerkesztése</a:t>
            </a:r>
          </a:p>
        </p:txBody>
      </p:sp>
      <p:sp>
        <p:nvSpPr>
          <p:cNvPr id="5" name="Dátum helye 4"/>
          <p:cNvSpPr>
            <a:spLocks noGrp="1"/>
          </p:cNvSpPr>
          <p:nvPr>
            <p:ph type="dt" sz="half" idx="10"/>
          </p:nvPr>
        </p:nvSpPr>
        <p:spPr/>
        <p:txBody>
          <a:bodyPr rtlCol="0"/>
          <a:lstStyle>
            <a:lvl1pPr>
              <a:defRPr/>
            </a:lvl1pPr>
          </a:lstStyle>
          <a:p>
            <a:fld id="{7104E042-C6EF-4EBE-92E7-6DD3A89AADD0}" type="datetime1">
              <a:rPr lang="hu-HU" smtClean="0"/>
              <a:pPr/>
              <a:t>2022. 09. 16.</a:t>
            </a:fld>
            <a:endParaRPr lang="hu-HU" dirty="0"/>
          </a:p>
        </p:txBody>
      </p:sp>
      <p:sp>
        <p:nvSpPr>
          <p:cNvPr id="6" name="Élőláb helye 5"/>
          <p:cNvSpPr>
            <a:spLocks noGrp="1"/>
          </p:cNvSpPr>
          <p:nvPr>
            <p:ph type="ftr" sz="quarter" idx="11"/>
          </p:nvPr>
        </p:nvSpPr>
        <p:spPr/>
        <p:txBody>
          <a:bodyPr rtlCol="0"/>
          <a:lstStyle/>
          <a:p>
            <a:pPr rtl="0"/>
            <a:endParaRPr lang="hu-HU" dirty="0"/>
          </a:p>
        </p:txBody>
      </p:sp>
      <p:sp>
        <p:nvSpPr>
          <p:cNvPr id="7" name="Dia számának helye 6"/>
          <p:cNvSpPr>
            <a:spLocks noGrp="1"/>
          </p:cNvSpPr>
          <p:nvPr>
            <p:ph type="sldNum" sz="quarter" idx="12"/>
          </p:nvPr>
        </p:nvSpPr>
        <p:spPr/>
        <p:txBody>
          <a:bodyPr rtlCol="0"/>
          <a:lstStyle/>
          <a:p>
            <a:pPr rtl="0"/>
            <a:fld id="{2A013F82-EE5E-44EE-A61D-E31C6657F26F}" type="slidenum">
              <a:rPr lang="hu-HU" smtClean="0"/>
              <a:pPr/>
              <a:t>‹#›</a:t>
            </a:fld>
            <a:endParaRPr lang="hu-HU" dirty="0"/>
          </a:p>
        </p:txBody>
      </p: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rtlCol="0"/>
          <a:lstStyle>
            <a:lvl1pPr rtl="0">
              <a:defRPr/>
            </a:lvl1pPr>
          </a:lstStyle>
          <a:p>
            <a:pPr rtl="0"/>
            <a:r>
              <a:rPr lang="hu-HU"/>
              <a:t>Mintacím szerkesztése</a:t>
            </a:r>
            <a:endParaRPr lang="hu-HU" dirty="0"/>
          </a:p>
        </p:txBody>
      </p:sp>
      <p:sp>
        <p:nvSpPr>
          <p:cNvPr id="3" name="Függőleges szöveg helye 2"/>
          <p:cNvSpPr>
            <a:spLocks noGrp="1"/>
          </p:cNvSpPr>
          <p:nvPr>
            <p:ph type="body" orient="vert" idx="1"/>
          </p:nvPr>
        </p:nvSpPr>
        <p:spPr/>
        <p:txBody>
          <a:bodyPr vert="eaVert" rtlCol="0"/>
          <a:lstStyle/>
          <a:p>
            <a:pPr lvl="0" rtl="0"/>
            <a:r>
              <a:rPr lang="hu-HU"/>
              <a:t>Mintaszöveg szerkesztése</a:t>
            </a:r>
          </a:p>
          <a:p>
            <a:pPr lvl="1" rtl="0"/>
            <a:r>
              <a:rPr lang="hu-HU"/>
              <a:t>Második szint</a:t>
            </a:r>
          </a:p>
          <a:p>
            <a:pPr lvl="2" rtl="0"/>
            <a:r>
              <a:rPr lang="hu-HU"/>
              <a:t>Harmadik szint</a:t>
            </a:r>
          </a:p>
          <a:p>
            <a:pPr lvl="3" rtl="0"/>
            <a:r>
              <a:rPr lang="hu-HU"/>
              <a:t>Negyedik szint</a:t>
            </a:r>
          </a:p>
          <a:p>
            <a:pPr lvl="4" rtl="0"/>
            <a:r>
              <a:rPr lang="hu-HU"/>
              <a:t>Ötödik szint</a:t>
            </a:r>
            <a:endParaRPr lang="hu-HU" dirty="0"/>
          </a:p>
        </p:txBody>
      </p:sp>
      <p:sp>
        <p:nvSpPr>
          <p:cNvPr id="4" name="Dátum helye 3"/>
          <p:cNvSpPr>
            <a:spLocks noGrp="1"/>
          </p:cNvSpPr>
          <p:nvPr>
            <p:ph type="dt" sz="half" idx="10"/>
          </p:nvPr>
        </p:nvSpPr>
        <p:spPr/>
        <p:txBody>
          <a:bodyPr rtlCol="0"/>
          <a:lstStyle>
            <a:lvl1pPr>
              <a:defRPr/>
            </a:lvl1pPr>
          </a:lstStyle>
          <a:p>
            <a:fld id="{2778B4DA-3734-42E9-92CF-65CC9DF6C4D4}" type="datetime1">
              <a:rPr lang="hu-HU" smtClean="0"/>
              <a:pPr/>
              <a:t>2022. 09. 16.</a:t>
            </a:fld>
            <a:endParaRPr lang="hu-HU" dirty="0"/>
          </a:p>
        </p:txBody>
      </p:sp>
      <p:sp>
        <p:nvSpPr>
          <p:cNvPr id="5" name="Élőláb helye 4"/>
          <p:cNvSpPr>
            <a:spLocks noGrp="1"/>
          </p:cNvSpPr>
          <p:nvPr>
            <p:ph type="ftr" sz="quarter" idx="11"/>
          </p:nvPr>
        </p:nvSpPr>
        <p:spPr/>
        <p:txBody>
          <a:bodyPr rtlCol="0"/>
          <a:lstStyle/>
          <a:p>
            <a:pPr rtl="0"/>
            <a:endParaRPr lang="hu-HU" dirty="0"/>
          </a:p>
        </p:txBody>
      </p:sp>
      <p:sp>
        <p:nvSpPr>
          <p:cNvPr id="6" name="Dia számának helye 5"/>
          <p:cNvSpPr>
            <a:spLocks noGrp="1"/>
          </p:cNvSpPr>
          <p:nvPr>
            <p:ph type="sldNum" sz="quarter" idx="12"/>
          </p:nvPr>
        </p:nvSpPr>
        <p:spPr/>
        <p:txBody>
          <a:bodyPr rtlCol="0"/>
          <a:lstStyle/>
          <a:p>
            <a:pPr rtl="0"/>
            <a:fld id="{2A013F82-EE5E-44EE-A61D-E31C6657F26F}" type="slidenum">
              <a:rPr lang="hu-HU" smtClean="0"/>
              <a:t>‹#›</a:t>
            </a:fld>
            <a:endParaRPr lang="hu-HU" dirty="0"/>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9142412" y="381001"/>
            <a:ext cx="1524001" cy="5638800"/>
          </a:xfrm>
        </p:spPr>
        <p:txBody>
          <a:bodyPr vert="eaVert" rtlCol="0"/>
          <a:lstStyle>
            <a:lvl1pPr rtl="0">
              <a:defRPr/>
            </a:lvl1pPr>
          </a:lstStyle>
          <a:p>
            <a:pPr rtl="0"/>
            <a:r>
              <a:rPr lang="hu-HU"/>
              <a:t>Mintacím szerkesztése</a:t>
            </a:r>
            <a:endParaRPr lang="hu-HU" dirty="0"/>
          </a:p>
        </p:txBody>
      </p:sp>
      <p:sp>
        <p:nvSpPr>
          <p:cNvPr id="3" name="Függőleges szöveg helye 2"/>
          <p:cNvSpPr>
            <a:spLocks noGrp="1"/>
          </p:cNvSpPr>
          <p:nvPr>
            <p:ph type="body" orient="vert" idx="1"/>
          </p:nvPr>
        </p:nvSpPr>
        <p:spPr>
          <a:xfrm>
            <a:off x="1522412" y="381001"/>
            <a:ext cx="7391399" cy="5638800"/>
          </a:xfrm>
        </p:spPr>
        <p:txBody>
          <a:bodyPr vert="eaVert" rtlCol="0"/>
          <a:lstStyle/>
          <a:p>
            <a:pPr lvl="0" rtl="0"/>
            <a:r>
              <a:rPr lang="hu-HU"/>
              <a:t>Mintaszöveg szerkesztése</a:t>
            </a:r>
          </a:p>
          <a:p>
            <a:pPr lvl="1" rtl="0"/>
            <a:r>
              <a:rPr lang="hu-HU"/>
              <a:t>Második szint</a:t>
            </a:r>
          </a:p>
          <a:p>
            <a:pPr lvl="2" rtl="0"/>
            <a:r>
              <a:rPr lang="hu-HU"/>
              <a:t>Harmadik szint</a:t>
            </a:r>
          </a:p>
          <a:p>
            <a:pPr lvl="3" rtl="0"/>
            <a:r>
              <a:rPr lang="hu-HU"/>
              <a:t>Negyedik szint</a:t>
            </a:r>
          </a:p>
          <a:p>
            <a:pPr lvl="4" rtl="0"/>
            <a:r>
              <a:rPr lang="hu-HU"/>
              <a:t>Ötödik szint</a:t>
            </a:r>
            <a:endParaRPr lang="hu-HU" dirty="0"/>
          </a:p>
        </p:txBody>
      </p:sp>
      <p:sp>
        <p:nvSpPr>
          <p:cNvPr id="4" name="Dátum helye 3"/>
          <p:cNvSpPr>
            <a:spLocks noGrp="1"/>
          </p:cNvSpPr>
          <p:nvPr>
            <p:ph type="dt" sz="half" idx="10"/>
          </p:nvPr>
        </p:nvSpPr>
        <p:spPr/>
        <p:txBody>
          <a:bodyPr rtlCol="0"/>
          <a:lstStyle>
            <a:lvl1pPr>
              <a:defRPr/>
            </a:lvl1pPr>
          </a:lstStyle>
          <a:p>
            <a:fld id="{D2AAE6AC-6A91-4C24-BB36-A82EEF4A36BD}" type="datetime1">
              <a:rPr lang="hu-HU" smtClean="0"/>
              <a:pPr/>
              <a:t>2022. 09. 16.</a:t>
            </a:fld>
            <a:endParaRPr lang="hu-HU" dirty="0"/>
          </a:p>
        </p:txBody>
      </p:sp>
      <p:sp>
        <p:nvSpPr>
          <p:cNvPr id="5" name="Élőláb helye 4"/>
          <p:cNvSpPr>
            <a:spLocks noGrp="1"/>
          </p:cNvSpPr>
          <p:nvPr>
            <p:ph type="ftr" sz="quarter" idx="11"/>
          </p:nvPr>
        </p:nvSpPr>
        <p:spPr/>
        <p:txBody>
          <a:bodyPr rtlCol="0"/>
          <a:lstStyle/>
          <a:p>
            <a:pPr rtl="0"/>
            <a:endParaRPr lang="hu-HU" dirty="0"/>
          </a:p>
        </p:txBody>
      </p:sp>
      <p:sp>
        <p:nvSpPr>
          <p:cNvPr id="6" name="Dia számának helye 5"/>
          <p:cNvSpPr>
            <a:spLocks noGrp="1"/>
          </p:cNvSpPr>
          <p:nvPr>
            <p:ph type="sldNum" sz="quarter" idx="12"/>
          </p:nvPr>
        </p:nvSpPr>
        <p:spPr/>
        <p:txBody>
          <a:bodyPr rtlCol="0"/>
          <a:lstStyle/>
          <a:p>
            <a:pPr rtl="0"/>
            <a:fld id="{2A013F82-EE5E-44EE-A61D-E31C6657F26F}" type="slidenum">
              <a:rPr lang="hu-HU" smtClean="0"/>
              <a:t>‹#›</a:t>
            </a:fld>
            <a:endParaRPr lang="hu-HU" dirty="0"/>
          </a:p>
        </p:txBody>
      </p: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Cím helye 1"/>
          <p:cNvSpPr>
            <a:spLocks noGrp="1"/>
          </p:cNvSpPr>
          <p:nvPr>
            <p:ph type="title"/>
          </p:nvPr>
        </p:nvSpPr>
        <p:spPr>
          <a:xfrm>
            <a:off x="1522413" y="381000"/>
            <a:ext cx="9144001" cy="1371600"/>
          </a:xfrm>
          <a:prstGeom prst="rect">
            <a:avLst/>
          </a:prstGeom>
        </p:spPr>
        <p:txBody>
          <a:bodyPr vert="horz" lIns="91440" tIns="45720" rIns="91440" bIns="45720" rtlCol="0" anchor="b">
            <a:normAutofit/>
          </a:bodyPr>
          <a:lstStyle/>
          <a:p>
            <a:pPr rtl="0"/>
            <a:r>
              <a:rPr lang="hu-HU" dirty="0"/>
              <a:t>Mintacím szerkesztése</a:t>
            </a:r>
          </a:p>
        </p:txBody>
      </p:sp>
      <p:sp>
        <p:nvSpPr>
          <p:cNvPr id="3" name="Szöveg helye 2"/>
          <p:cNvSpPr>
            <a:spLocks noGrp="1"/>
          </p:cNvSpPr>
          <p:nvPr>
            <p:ph type="body" idx="1"/>
          </p:nvPr>
        </p:nvSpPr>
        <p:spPr>
          <a:xfrm>
            <a:off x="1522413" y="1904999"/>
            <a:ext cx="9134391" cy="4114801"/>
          </a:xfrm>
          <a:prstGeom prst="rect">
            <a:avLst/>
          </a:prstGeom>
        </p:spPr>
        <p:txBody>
          <a:bodyPr vert="horz" lIns="91440" tIns="45720" rIns="91440" bIns="45720" rtlCol="0">
            <a:normAutofit/>
          </a:bodyPr>
          <a:lstStyle/>
          <a:p>
            <a:pPr lvl="0" rtl="0"/>
            <a:r>
              <a:rPr lang="hu-HU" dirty="0"/>
              <a:t>Mintaszöveg szerkesztése</a:t>
            </a:r>
          </a:p>
          <a:p>
            <a:pPr lvl="1" rtl="0"/>
            <a:r>
              <a:rPr lang="hu-HU" dirty="0"/>
              <a:t>Második szint</a:t>
            </a:r>
          </a:p>
          <a:p>
            <a:pPr lvl="2" rtl="0"/>
            <a:r>
              <a:rPr lang="hu-HU" dirty="0"/>
              <a:t>Harmadik szint</a:t>
            </a:r>
          </a:p>
          <a:p>
            <a:pPr lvl="3" rtl="0"/>
            <a:r>
              <a:rPr lang="hu-HU" dirty="0"/>
              <a:t>Negyedik szint</a:t>
            </a:r>
          </a:p>
          <a:p>
            <a:pPr lvl="4" rtl="0"/>
            <a:r>
              <a:rPr lang="hu-HU" dirty="0"/>
              <a:t>Ötödik szint</a:t>
            </a:r>
          </a:p>
        </p:txBody>
      </p:sp>
      <p:sp>
        <p:nvSpPr>
          <p:cNvPr id="4" name="Dátum helye 3"/>
          <p:cNvSpPr>
            <a:spLocks noGrp="1"/>
          </p:cNvSpPr>
          <p:nvPr>
            <p:ph type="dt" sz="half" idx="2"/>
          </p:nvPr>
        </p:nvSpPr>
        <p:spPr>
          <a:xfrm>
            <a:off x="8226422" y="6400800"/>
            <a:ext cx="1449389" cy="276228"/>
          </a:xfrm>
          <a:prstGeom prst="rect">
            <a:avLst/>
          </a:prstGeom>
        </p:spPr>
        <p:txBody>
          <a:bodyPr vert="horz" lIns="91440" tIns="45720" rIns="91440" bIns="45720" rtlCol="0" anchor="ctr"/>
          <a:lstStyle>
            <a:lvl1pPr algn="r" rtl="0">
              <a:defRPr sz="1000">
                <a:solidFill>
                  <a:schemeClr val="tx1">
                    <a:tint val="75000"/>
                  </a:schemeClr>
                </a:solidFill>
              </a:defRPr>
            </a:lvl1pPr>
          </a:lstStyle>
          <a:p>
            <a:fld id="{391FC95E-103D-4103-918E-8B432099E965}" type="datetime1">
              <a:rPr lang="hu-HU" smtClean="0"/>
              <a:pPr/>
              <a:t>2022. 09. 16.</a:t>
            </a:fld>
            <a:endParaRPr lang="hu-HU" dirty="0"/>
          </a:p>
        </p:txBody>
      </p:sp>
      <p:sp>
        <p:nvSpPr>
          <p:cNvPr id="5" name="Élőláb helye 4"/>
          <p:cNvSpPr>
            <a:spLocks noGrp="1"/>
          </p:cNvSpPr>
          <p:nvPr>
            <p:ph type="ftr" sz="quarter" idx="3"/>
          </p:nvPr>
        </p:nvSpPr>
        <p:spPr>
          <a:xfrm>
            <a:off x="1522413" y="6400800"/>
            <a:ext cx="6553199" cy="276228"/>
          </a:xfrm>
          <a:prstGeom prst="rect">
            <a:avLst/>
          </a:prstGeom>
        </p:spPr>
        <p:txBody>
          <a:bodyPr vert="horz" lIns="91440" tIns="45720" rIns="91440" bIns="45720" rtlCol="0" anchor="ctr"/>
          <a:lstStyle>
            <a:lvl1pPr algn="l" rtl="0">
              <a:defRPr sz="1000">
                <a:solidFill>
                  <a:schemeClr val="tx1">
                    <a:tint val="75000"/>
                  </a:schemeClr>
                </a:solidFill>
              </a:defRPr>
            </a:lvl1pPr>
          </a:lstStyle>
          <a:p>
            <a:pPr rtl="0"/>
            <a:endParaRPr lang="hu-HU" dirty="0"/>
          </a:p>
        </p:txBody>
      </p:sp>
      <p:sp>
        <p:nvSpPr>
          <p:cNvPr id="6" name="Dia számának helye 5"/>
          <p:cNvSpPr>
            <a:spLocks noGrp="1"/>
          </p:cNvSpPr>
          <p:nvPr>
            <p:ph type="sldNum" sz="quarter" idx="4"/>
          </p:nvPr>
        </p:nvSpPr>
        <p:spPr>
          <a:xfrm>
            <a:off x="9828211" y="6400800"/>
            <a:ext cx="838201" cy="276228"/>
          </a:xfrm>
          <a:prstGeom prst="rect">
            <a:avLst/>
          </a:prstGeom>
        </p:spPr>
        <p:txBody>
          <a:bodyPr vert="horz" lIns="91440" tIns="45720" rIns="91440" bIns="45720" rtlCol="0" anchor="ctr"/>
          <a:lstStyle>
            <a:lvl1pPr algn="r" rtl="0">
              <a:defRPr sz="1000">
                <a:solidFill>
                  <a:schemeClr val="tx1">
                    <a:tint val="75000"/>
                  </a:schemeClr>
                </a:solidFill>
              </a:defRPr>
            </a:lvl1pPr>
          </a:lstStyle>
          <a:p>
            <a:fld id="{2A013F82-EE5E-44EE-A61D-E31C6657F26F}" type="slidenum">
              <a:rPr lang="hu-HU" smtClean="0"/>
              <a:pPr/>
              <a:t>‹#›</a:t>
            </a:fld>
            <a:endParaRPr lang="hu-HU" dirty="0"/>
          </a:p>
        </p:txBody>
      </p:sp>
    </p:spTree>
    <p:extLst>
      <p:ext uri="{BB962C8B-B14F-4D97-AF65-F5344CB8AC3E}">
        <p14:creationId xmlns:p14="http://schemas.microsoft.com/office/powerpoint/2010/main" val="140305999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p:titleStyle>
    <p:body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wmf"/></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8.emf"/></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38.png"/><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43.png"/><Relationship Id="rId4" Type="http://schemas.openxmlformats.org/officeDocument/2006/relationships/image" Target="../media/image42.png"/></Relationships>
</file>

<file path=ppt/slides/_rels/slide2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45.png"/><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46.png"/></Relationships>
</file>

<file path=ppt/slides/_rels/slide3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3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48.png"/></Relationships>
</file>

<file path=ppt/slides/_rels/slide3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49.png"/></Relationships>
</file>

<file path=ppt/slides/_rels/slide3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50.png"/></Relationships>
</file>

<file path=ppt/slides/_rels/slide3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51.png"/></Relationships>
</file>

<file path=ppt/slides/_rels/slide3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52.png"/></Relationships>
</file>

<file path=ppt/slides/_rels/slide3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8.xml"/><Relationship Id="rId1" Type="http://schemas.openxmlformats.org/officeDocument/2006/relationships/slideLayout" Target="../slideLayouts/slideLayout1.xml"/><Relationship Id="rId5" Type="http://schemas.openxmlformats.org/officeDocument/2006/relationships/image" Target="../media/image54.png"/><Relationship Id="rId4" Type="http://schemas.openxmlformats.org/officeDocument/2006/relationships/image" Target="../media/image53.png"/></Relationships>
</file>

<file path=ppt/slides/_rels/slide3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55.png"/></Relationships>
</file>

<file path=ppt/slides/_rels/slide4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56.png"/></Relationships>
</file>

<file path=ppt/slides/_rels/slide4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57.png"/></Relationships>
</file>

<file path=ppt/slides/_rels/slide4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58.png"/></Relationships>
</file>

<file path=ppt/slides/_rels/slide4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59.png"/></Relationships>
</file>

<file path=ppt/slides/_rels/slide4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60.png"/></Relationships>
</file>

<file path=ppt/slides/_rels/slide4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61.png"/></Relationships>
</file>

<file path=ppt/slides/_rels/slide4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62.png"/></Relationships>
</file>

<file path=ppt/slides/_rels/slide4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63.png"/></Relationships>
</file>

<file path=ppt/slides/_rels/slide4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64.png"/></Relationships>
</file>

<file path=ppt/slides/_rels/slide4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0.xml"/><Relationship Id="rId1" Type="http://schemas.openxmlformats.org/officeDocument/2006/relationships/slideLayout" Target="../slideLayouts/slideLayout1.xml"/><Relationship Id="rId5" Type="http://schemas.openxmlformats.org/officeDocument/2006/relationships/image" Target="../media/image66.png"/><Relationship Id="rId4" Type="http://schemas.openxmlformats.org/officeDocument/2006/relationships/image" Target="../media/image65.png"/></Relationships>
</file>

<file path=ppt/slides/_rels/slide5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openxmlformats.org/officeDocument/2006/relationships/image" Target="../media/image67.png"/></Relationships>
</file>

<file path=ppt/slides/_rels/slide5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2.xml"/><Relationship Id="rId1" Type="http://schemas.openxmlformats.org/officeDocument/2006/relationships/slideLayout" Target="../slideLayouts/slideLayout1.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5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4.xml"/><Relationship Id="rId1" Type="http://schemas.openxmlformats.org/officeDocument/2006/relationships/slideLayout" Target="../slideLayouts/slideLayout1.xml"/><Relationship Id="rId4" Type="http://schemas.openxmlformats.org/officeDocument/2006/relationships/image" Target="../media/image71.png"/></Relationships>
</file>

<file path=ppt/slides/_rels/slide5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image" Target="../media/image72.png"/></Relationships>
</file>

<file path=ppt/slides/_rels/slide5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6.xml"/><Relationship Id="rId1" Type="http://schemas.openxmlformats.org/officeDocument/2006/relationships/slideLayout" Target="../slideLayouts/slideLayout1.xml"/><Relationship Id="rId4" Type="http://schemas.openxmlformats.org/officeDocument/2006/relationships/image" Target="../media/image73.png"/></Relationships>
</file>

<file path=ppt/slides/_rels/slide5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7.xml"/><Relationship Id="rId1" Type="http://schemas.openxmlformats.org/officeDocument/2006/relationships/slideLayout" Target="../slideLayouts/slideLayout1.xml"/><Relationship Id="rId4" Type="http://schemas.openxmlformats.org/officeDocument/2006/relationships/image" Target="../media/image74.png"/></Relationships>
</file>

<file path=ppt/slides/_rels/slide5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8.xml"/><Relationship Id="rId1" Type="http://schemas.openxmlformats.org/officeDocument/2006/relationships/slideLayout" Target="../slideLayouts/slideLayout1.xml"/><Relationship Id="rId4" Type="http://schemas.openxmlformats.org/officeDocument/2006/relationships/image" Target="../media/image75.png"/></Relationships>
</file>

<file path=ppt/slides/_rels/slide5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9.xml"/><Relationship Id="rId1" Type="http://schemas.openxmlformats.org/officeDocument/2006/relationships/slideLayout" Target="../slideLayouts/slideLayout1.xml"/><Relationship Id="rId4" Type="http://schemas.openxmlformats.org/officeDocument/2006/relationships/image" Target="../media/image76.png"/></Relationships>
</file>

<file path=ppt/slides/_rels/slide6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60.xml"/><Relationship Id="rId1" Type="http://schemas.openxmlformats.org/officeDocument/2006/relationships/slideLayout" Target="../slideLayouts/slideLayout1.xml"/><Relationship Id="rId4" Type="http://schemas.openxmlformats.org/officeDocument/2006/relationships/image" Target="../media/image77.png"/></Relationships>
</file>

<file path=ppt/slides/_rels/slide6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61.xml"/><Relationship Id="rId1" Type="http://schemas.openxmlformats.org/officeDocument/2006/relationships/slideLayout" Target="../slideLayouts/slideLayout1.xml"/><Relationship Id="rId4" Type="http://schemas.openxmlformats.org/officeDocument/2006/relationships/image" Target="../media/image78.png"/></Relationships>
</file>

<file path=ppt/slides/_rels/slide6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63.xml"/><Relationship Id="rId1" Type="http://schemas.openxmlformats.org/officeDocument/2006/relationships/slideLayout" Target="../slideLayouts/slideLayout1.xml"/><Relationship Id="rId4" Type="http://schemas.openxmlformats.org/officeDocument/2006/relationships/image" Target="../media/image79.png"/></Relationships>
</file>

<file path=ppt/slides/_rels/slide6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64.xml"/><Relationship Id="rId1" Type="http://schemas.openxmlformats.org/officeDocument/2006/relationships/slideLayout" Target="../slideLayouts/slideLayout1.xml"/><Relationship Id="rId5" Type="http://schemas.openxmlformats.org/officeDocument/2006/relationships/image" Target="../media/image81.png"/><Relationship Id="rId4" Type="http://schemas.openxmlformats.org/officeDocument/2006/relationships/image" Target="../media/image80.png"/></Relationships>
</file>

<file path=ppt/slides/_rels/slide6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05442" y="47626"/>
            <a:ext cx="7755859" cy="685254"/>
          </a:xfrm>
        </p:spPr>
        <p:txBody>
          <a:bodyPr rtlCol="0">
            <a:normAutofit/>
          </a:bodyPr>
          <a:lstStyle/>
          <a:p>
            <a:pPr algn="ctr"/>
            <a:r>
              <a:rPr lang="hu-HU" sz="2700" b="1" dirty="0">
                <a:latin typeface="Arial" panose="020B0604020202020204" pitchFamily="34" charset="0"/>
                <a:cs typeface="Arial" panose="020B0604020202020204" pitchFamily="34" charset="0"/>
              </a:rPr>
              <a:t>Helyzetérzékelők csoportosítása </a:t>
            </a:r>
            <a:endParaRPr lang="hu-HU" sz="2400" b="1" dirty="0">
              <a:latin typeface="Arial" panose="020B0604020202020204" pitchFamily="34" charset="0"/>
              <a:cs typeface="Arial" panose="020B0604020202020204" pitchFamily="34" charset="0"/>
            </a:endParaRP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pic>
        <p:nvPicPr>
          <p:cNvPr id="2049" name="Kép 90">
            <a:extLst>
              <a:ext uri="{FF2B5EF4-FFF2-40B4-BE49-F238E27FC236}">
                <a16:creationId xmlns:a16="http://schemas.microsoft.com/office/drawing/2014/main" id="{09B4060B-48BA-47C2-BFB3-BD550FD1D90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619125" cy="39052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7EBF6A4C-38F8-4D4F-997C-69EAEDD1ADB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619125" cy="390525"/>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a:extLst>
              <a:ext uri="{FF2B5EF4-FFF2-40B4-BE49-F238E27FC236}">
                <a16:creationId xmlns:a16="http://schemas.microsoft.com/office/drawing/2014/main" id="{0D073423-7187-4F03-94BE-297E0650A84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619125" cy="390525"/>
          </a:xfrm>
          <a:prstGeom prst="rect">
            <a:avLst/>
          </a:prstGeom>
          <a:noFill/>
          <a:extLst>
            <a:ext uri="{909E8E84-426E-40DD-AFC4-6F175D3DCCD1}">
              <a14:hiddenFill xmlns:a14="http://schemas.microsoft.com/office/drawing/2010/main">
                <a:solidFill>
                  <a:srgbClr val="FFFFFF"/>
                </a:solidFill>
              </a14:hiddenFill>
            </a:ext>
          </a:extLst>
        </p:spPr>
      </p:pic>
      <p:sp>
        <p:nvSpPr>
          <p:cNvPr id="2" name="Téglalap 1">
            <a:extLst>
              <a:ext uri="{FF2B5EF4-FFF2-40B4-BE49-F238E27FC236}">
                <a16:creationId xmlns:a16="http://schemas.microsoft.com/office/drawing/2014/main" id="{8F78400B-F23A-4259-A3F2-89B8B69B6A8D}"/>
              </a:ext>
            </a:extLst>
          </p:cNvPr>
          <p:cNvSpPr/>
          <p:nvPr/>
        </p:nvSpPr>
        <p:spPr>
          <a:xfrm>
            <a:off x="28689" y="1397944"/>
            <a:ext cx="12127491" cy="4801314"/>
          </a:xfrm>
          <a:prstGeom prst="rect">
            <a:avLst/>
          </a:prstGeom>
        </p:spPr>
        <p:txBody>
          <a:bodyPr wrap="square">
            <a:spAutoFit/>
          </a:bodyPr>
          <a:lstStyle/>
          <a:p>
            <a:pPr>
              <a:spcAft>
                <a:spcPts val="0"/>
              </a:spcAft>
            </a:pPr>
            <a:r>
              <a:rPr lang="hu-HU" dirty="0">
                <a:latin typeface="Arial" panose="020B0604020202020204" pitchFamily="34" charset="0"/>
                <a:ea typeface="Calibri" panose="020F0502020204030204" pitchFamily="34" charset="0"/>
              </a:rPr>
              <a:t>- analóg helyzetérzékelők</a:t>
            </a:r>
            <a:endParaRPr lang="hu-HU" sz="2800" dirty="0">
              <a:latin typeface="Times New Roman" panose="02020603050405020304" pitchFamily="18" charset="0"/>
              <a:ea typeface="Calibri" panose="020F0502020204030204" pitchFamily="34" charset="0"/>
            </a:endParaRPr>
          </a:p>
          <a:p>
            <a:pPr>
              <a:spcAft>
                <a:spcPts val="0"/>
              </a:spcAft>
            </a:pPr>
            <a:r>
              <a:rPr lang="hu-HU" dirty="0">
                <a:latin typeface="Arial" panose="020B0604020202020204" pitchFamily="34" charset="0"/>
                <a:ea typeface="Calibri" panose="020F0502020204030204" pitchFamily="34" charset="0"/>
              </a:rPr>
              <a:t>- bináris helyzetérzékelők </a:t>
            </a:r>
            <a:endParaRPr lang="hu-HU" sz="2800" dirty="0">
              <a:latin typeface="Times New Roman" panose="02020603050405020304" pitchFamily="18" charset="0"/>
              <a:ea typeface="Calibri" panose="020F0502020204030204" pitchFamily="34" charset="0"/>
            </a:endParaRPr>
          </a:p>
          <a:p>
            <a:pPr indent="467995">
              <a:spcAft>
                <a:spcPts val="0"/>
              </a:spcAft>
            </a:pPr>
            <a:r>
              <a:rPr lang="hu-HU" dirty="0">
                <a:latin typeface="Arial" panose="020B0604020202020204" pitchFamily="34" charset="0"/>
                <a:ea typeface="Calibri" panose="020F0502020204030204" pitchFamily="34" charset="0"/>
              </a:rPr>
              <a:t>- mechanikus helyzetkapcsolók, végálláskapcsolók </a:t>
            </a:r>
            <a:endParaRPr lang="hu-HU" sz="2800" dirty="0">
              <a:latin typeface="Times New Roman" panose="02020603050405020304" pitchFamily="18" charset="0"/>
              <a:ea typeface="Calibri" panose="020F0502020204030204" pitchFamily="34" charset="0"/>
            </a:endParaRPr>
          </a:p>
          <a:p>
            <a:pPr indent="467995">
              <a:spcAft>
                <a:spcPts val="0"/>
              </a:spcAft>
            </a:pPr>
            <a:r>
              <a:rPr lang="hu-HU" dirty="0">
                <a:latin typeface="Arial" panose="020B0604020202020204" pitchFamily="34" charset="0"/>
                <a:ea typeface="Calibri" panose="020F0502020204030204" pitchFamily="34" charset="0"/>
              </a:rPr>
              <a:t>- mágnessel működtetett közelítéskapcsolók </a:t>
            </a:r>
            <a:endParaRPr lang="hu-HU" sz="2800" dirty="0">
              <a:latin typeface="Times New Roman" panose="02020603050405020304" pitchFamily="18" charset="0"/>
              <a:ea typeface="Calibri" panose="020F0502020204030204" pitchFamily="34" charset="0"/>
            </a:endParaRPr>
          </a:p>
          <a:p>
            <a:pPr marL="467995" indent="467995">
              <a:spcAft>
                <a:spcPts val="0"/>
              </a:spcAft>
            </a:pPr>
            <a:r>
              <a:rPr lang="hu-HU" dirty="0">
                <a:latin typeface="Arial" panose="020B0604020202020204" pitchFamily="34" charset="0"/>
                <a:ea typeface="Calibri" panose="020F0502020204030204" pitchFamily="34" charset="0"/>
              </a:rPr>
              <a:t>- érintkezővel működő (Reed) kapcsolók </a:t>
            </a:r>
            <a:endParaRPr lang="hu-HU" sz="2800" dirty="0">
              <a:latin typeface="Times New Roman" panose="02020603050405020304" pitchFamily="18" charset="0"/>
              <a:ea typeface="Calibri" panose="020F0502020204030204" pitchFamily="34" charset="0"/>
            </a:endParaRPr>
          </a:p>
          <a:p>
            <a:pPr marL="467995" indent="467995">
              <a:spcAft>
                <a:spcPts val="0"/>
              </a:spcAft>
            </a:pPr>
            <a:r>
              <a:rPr lang="hu-HU" dirty="0">
                <a:latin typeface="Arial" panose="020B0604020202020204" pitchFamily="34" charset="0"/>
                <a:ea typeface="Calibri" panose="020F0502020204030204" pitchFamily="34" charset="0"/>
              </a:rPr>
              <a:t>- érintkező nélkül működő (</a:t>
            </a:r>
            <a:r>
              <a:rPr lang="hu-HU" dirty="0" err="1">
                <a:latin typeface="Arial" panose="020B0604020202020204" pitchFamily="34" charset="0"/>
                <a:ea typeface="Calibri" panose="020F0502020204030204" pitchFamily="34" charset="0"/>
              </a:rPr>
              <a:t>magnetoinduktív</a:t>
            </a:r>
            <a:r>
              <a:rPr lang="hu-HU" dirty="0">
                <a:latin typeface="Arial" panose="020B0604020202020204" pitchFamily="34" charset="0"/>
                <a:ea typeface="Calibri" panose="020F0502020204030204" pitchFamily="34" charset="0"/>
              </a:rPr>
              <a:t>) kapcsolók </a:t>
            </a:r>
            <a:endParaRPr lang="hu-HU" sz="2800" dirty="0">
              <a:latin typeface="Times New Roman" panose="02020603050405020304" pitchFamily="18" charset="0"/>
              <a:ea typeface="Calibri" panose="020F0502020204030204" pitchFamily="34" charset="0"/>
            </a:endParaRPr>
          </a:p>
          <a:p>
            <a:pPr marL="467995" indent="467995">
              <a:spcAft>
                <a:spcPts val="0"/>
              </a:spcAft>
            </a:pPr>
            <a:r>
              <a:rPr lang="hu-HU" dirty="0">
                <a:latin typeface="Arial" panose="020B0604020202020204" pitchFamily="34" charset="0"/>
                <a:ea typeface="Calibri" panose="020F0502020204030204" pitchFamily="34" charset="0"/>
              </a:rPr>
              <a:t>- pneumatikus jelet adó mágneses érzékelők </a:t>
            </a:r>
            <a:endParaRPr lang="hu-HU" sz="2800" dirty="0">
              <a:latin typeface="Times New Roman" panose="02020603050405020304" pitchFamily="18" charset="0"/>
              <a:ea typeface="Calibri" panose="020F0502020204030204" pitchFamily="34" charset="0"/>
            </a:endParaRPr>
          </a:p>
          <a:p>
            <a:pPr>
              <a:spcAft>
                <a:spcPts val="0"/>
              </a:spcAft>
            </a:pPr>
            <a:r>
              <a:rPr lang="hu-HU" dirty="0">
                <a:latin typeface="Arial" panose="020B0604020202020204" pitchFamily="34" charset="0"/>
                <a:ea typeface="Calibri" panose="020F0502020204030204" pitchFamily="34" charset="0"/>
              </a:rPr>
              <a:t> </a:t>
            </a:r>
            <a:endParaRPr lang="hu-HU" sz="2800" dirty="0">
              <a:latin typeface="Times New Roman" panose="02020603050405020304" pitchFamily="18" charset="0"/>
              <a:ea typeface="Calibri" panose="020F0502020204030204" pitchFamily="34" charset="0"/>
            </a:endParaRPr>
          </a:p>
          <a:p>
            <a:pPr indent="467995">
              <a:spcAft>
                <a:spcPts val="0"/>
              </a:spcAft>
            </a:pPr>
            <a:r>
              <a:rPr lang="hu-HU" dirty="0">
                <a:latin typeface="Arial" panose="020B0604020202020204" pitchFamily="34" charset="0"/>
                <a:ea typeface="Calibri" panose="020F0502020204030204" pitchFamily="34" charset="0"/>
              </a:rPr>
              <a:t>- induktív közelítéskapcsolók </a:t>
            </a:r>
            <a:endParaRPr lang="hu-HU" sz="2800" dirty="0">
              <a:latin typeface="Times New Roman" panose="02020603050405020304" pitchFamily="18" charset="0"/>
              <a:ea typeface="Calibri" panose="020F0502020204030204" pitchFamily="34" charset="0"/>
            </a:endParaRPr>
          </a:p>
          <a:p>
            <a:pPr indent="467995">
              <a:spcAft>
                <a:spcPts val="0"/>
              </a:spcAft>
            </a:pPr>
            <a:r>
              <a:rPr lang="hu-HU" dirty="0">
                <a:latin typeface="Arial" panose="020B0604020202020204" pitchFamily="34" charset="0"/>
                <a:ea typeface="Calibri" panose="020F0502020204030204" pitchFamily="34" charset="0"/>
              </a:rPr>
              <a:t>- kapacitív közelítéskapcsolók </a:t>
            </a:r>
            <a:endParaRPr lang="hu-HU" sz="2800" dirty="0">
              <a:latin typeface="Times New Roman" panose="02020603050405020304" pitchFamily="18" charset="0"/>
              <a:ea typeface="Calibri" panose="020F0502020204030204" pitchFamily="34" charset="0"/>
            </a:endParaRPr>
          </a:p>
          <a:p>
            <a:pPr indent="467995">
              <a:spcAft>
                <a:spcPts val="0"/>
              </a:spcAft>
            </a:pPr>
            <a:r>
              <a:rPr lang="hu-HU" dirty="0">
                <a:latin typeface="Arial" panose="020B0604020202020204" pitchFamily="34" charset="0"/>
                <a:ea typeface="Calibri" panose="020F0502020204030204" pitchFamily="34" charset="0"/>
              </a:rPr>
              <a:t>- optikai érzékelők </a:t>
            </a:r>
            <a:endParaRPr lang="hu-HU" sz="2800" dirty="0">
              <a:latin typeface="Times New Roman" panose="02020603050405020304" pitchFamily="18" charset="0"/>
              <a:ea typeface="Calibri" panose="020F0502020204030204" pitchFamily="34" charset="0"/>
            </a:endParaRPr>
          </a:p>
          <a:p>
            <a:pPr marL="467995" indent="467995">
              <a:spcAft>
                <a:spcPts val="0"/>
              </a:spcAft>
            </a:pPr>
            <a:r>
              <a:rPr lang="hu-HU" dirty="0">
                <a:latin typeface="Arial" panose="020B0604020202020204" pitchFamily="34" charset="0"/>
                <a:ea typeface="Calibri" panose="020F0502020204030204" pitchFamily="34" charset="0"/>
              </a:rPr>
              <a:t>- fénysorompó </a:t>
            </a:r>
            <a:endParaRPr lang="hu-HU" sz="2800" dirty="0">
              <a:latin typeface="Times New Roman" panose="02020603050405020304" pitchFamily="18" charset="0"/>
              <a:ea typeface="Calibri" panose="020F0502020204030204" pitchFamily="34" charset="0"/>
            </a:endParaRPr>
          </a:p>
          <a:p>
            <a:pPr marL="467995" indent="467995">
              <a:spcAft>
                <a:spcPts val="0"/>
              </a:spcAft>
            </a:pPr>
            <a:r>
              <a:rPr lang="hu-HU" dirty="0">
                <a:latin typeface="Arial" panose="020B0604020202020204" pitchFamily="34" charset="0"/>
                <a:ea typeface="Calibri" panose="020F0502020204030204" pitchFamily="34" charset="0"/>
              </a:rPr>
              <a:t>- </a:t>
            </a:r>
            <a:r>
              <a:rPr lang="hu-HU" dirty="0" err="1">
                <a:latin typeface="Arial" panose="020B0604020202020204" pitchFamily="34" charset="0"/>
                <a:ea typeface="Calibri" panose="020F0502020204030204" pitchFamily="34" charset="0"/>
              </a:rPr>
              <a:t>egyutú</a:t>
            </a:r>
            <a:r>
              <a:rPr lang="hu-HU" dirty="0">
                <a:latin typeface="Arial" panose="020B0604020202020204" pitchFamily="34" charset="0"/>
                <a:ea typeface="Calibri" panose="020F0502020204030204" pitchFamily="34" charset="0"/>
              </a:rPr>
              <a:t> </a:t>
            </a:r>
            <a:endParaRPr lang="hu-HU" sz="2800" dirty="0">
              <a:latin typeface="Times New Roman" panose="02020603050405020304" pitchFamily="18" charset="0"/>
              <a:ea typeface="Calibri" panose="020F0502020204030204" pitchFamily="34" charset="0"/>
            </a:endParaRPr>
          </a:p>
          <a:p>
            <a:pPr marL="467995" indent="467995">
              <a:spcAft>
                <a:spcPts val="0"/>
              </a:spcAft>
            </a:pPr>
            <a:r>
              <a:rPr lang="hu-HU" dirty="0">
                <a:latin typeface="Arial" panose="020B0604020202020204" pitchFamily="34" charset="0"/>
                <a:ea typeface="Calibri" panose="020F0502020204030204" pitchFamily="34" charset="0"/>
              </a:rPr>
              <a:t>- reflexiós (tükrös) </a:t>
            </a:r>
            <a:endParaRPr lang="hu-HU" sz="2800" dirty="0">
              <a:latin typeface="Times New Roman" panose="02020603050405020304" pitchFamily="18" charset="0"/>
              <a:ea typeface="Calibri" panose="020F0502020204030204" pitchFamily="34" charset="0"/>
            </a:endParaRPr>
          </a:p>
          <a:p>
            <a:pPr marL="467995" indent="467995">
              <a:spcAft>
                <a:spcPts val="0"/>
              </a:spcAft>
            </a:pPr>
            <a:r>
              <a:rPr lang="hu-HU" dirty="0">
                <a:latin typeface="Arial" panose="020B0604020202020204" pitchFamily="34" charset="0"/>
                <a:ea typeface="Calibri" panose="020F0502020204030204" pitchFamily="34" charset="0"/>
              </a:rPr>
              <a:t>- tárgyreflexiós (fényvezetővel kiegészítve vagy anélkül) </a:t>
            </a:r>
            <a:endParaRPr lang="hu-HU" sz="2800" dirty="0">
              <a:latin typeface="Times New Roman" panose="02020603050405020304" pitchFamily="18" charset="0"/>
              <a:ea typeface="Calibri" panose="020F0502020204030204" pitchFamily="34" charset="0"/>
            </a:endParaRPr>
          </a:p>
          <a:p>
            <a:pPr>
              <a:spcAft>
                <a:spcPts val="0"/>
              </a:spcAft>
            </a:pPr>
            <a:r>
              <a:rPr lang="hu-HU" dirty="0">
                <a:latin typeface="Arial" panose="020B0604020202020204" pitchFamily="34" charset="0"/>
                <a:ea typeface="Calibri" panose="020F0502020204030204" pitchFamily="34" charset="0"/>
              </a:rPr>
              <a:t> </a:t>
            </a:r>
            <a:endParaRPr lang="hu-HU" sz="2800" dirty="0">
              <a:latin typeface="Times New Roman" panose="02020603050405020304" pitchFamily="18" charset="0"/>
              <a:ea typeface="Calibri" panose="020F0502020204030204" pitchFamily="34" charset="0"/>
            </a:endParaRPr>
          </a:p>
          <a:p>
            <a:pPr indent="467995">
              <a:spcAft>
                <a:spcPts val="0"/>
              </a:spcAft>
            </a:pPr>
            <a:r>
              <a:rPr lang="hu-HU" dirty="0">
                <a:solidFill>
                  <a:srgbClr val="000000"/>
                </a:solidFill>
                <a:latin typeface="Arial" panose="020B0604020202020204" pitchFamily="34" charset="0"/>
                <a:ea typeface="Calibri" panose="020F0502020204030204" pitchFamily="34" charset="0"/>
              </a:rPr>
              <a:t> </a:t>
            </a:r>
            <a:endParaRPr lang="hu-HU" sz="2800" dirty="0">
              <a:solidFill>
                <a:srgbClr val="000000"/>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603087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b="1" dirty="0">
                <a:latin typeface="Arial" panose="020B0604020202020204" pitchFamily="34" charset="0"/>
                <a:cs typeface="Arial" panose="020B0604020202020204" pitchFamily="34" charset="0"/>
              </a:rPr>
              <a:t>Mechanikus helyzetkapcsolók</a:t>
            </a: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5" name="Téglalap 4">
            <a:extLst>
              <a:ext uri="{FF2B5EF4-FFF2-40B4-BE49-F238E27FC236}">
                <a16:creationId xmlns:a16="http://schemas.microsoft.com/office/drawing/2014/main" id="{1FE0D63D-3DA3-4D91-92BE-837634C474C4}"/>
              </a:ext>
            </a:extLst>
          </p:cNvPr>
          <p:cNvSpPr/>
          <p:nvPr/>
        </p:nvSpPr>
        <p:spPr>
          <a:xfrm>
            <a:off x="2969354" y="726232"/>
            <a:ext cx="6660798" cy="383823"/>
          </a:xfrm>
          <a:prstGeom prst="rect">
            <a:avLst/>
          </a:prstGeom>
        </p:spPr>
        <p:txBody>
          <a:bodyPr wrap="none">
            <a:spAutoFit/>
          </a:bodyPr>
          <a:lstStyle/>
          <a:p>
            <a:pPr lvl="1">
              <a:lnSpc>
                <a:spcPct val="115000"/>
              </a:lnSpc>
              <a:spcBef>
                <a:spcPts val="600"/>
              </a:spcBef>
              <a:spcAft>
                <a:spcPts val="600"/>
              </a:spcAft>
              <a:tabLst>
                <a:tab pos="431800" algn="l"/>
              </a:tabLst>
            </a:pPr>
            <a:r>
              <a:rPr lang="hu-HU" b="1" dirty="0">
                <a:latin typeface="Arial" panose="020B0604020202020204" pitchFamily="34" charset="0"/>
                <a:ea typeface="Times New Roman" panose="02020603050405020304" pitchFamily="18" charset="0"/>
                <a:cs typeface="Arial" panose="020B0604020202020204" pitchFamily="34" charset="0"/>
              </a:rPr>
              <a:t>Mechanikus működtetésű elektromos helyzetérzékelők</a:t>
            </a:r>
            <a:endParaRPr lang="hu-HU" b="1"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8" name="Téglalap 7">
            <a:extLst>
              <a:ext uri="{FF2B5EF4-FFF2-40B4-BE49-F238E27FC236}">
                <a16:creationId xmlns:a16="http://schemas.microsoft.com/office/drawing/2014/main" id="{BCC57510-8BFE-4567-951C-48EF3B9FDAB0}"/>
              </a:ext>
            </a:extLst>
          </p:cNvPr>
          <p:cNvSpPr/>
          <p:nvPr/>
        </p:nvSpPr>
        <p:spPr>
          <a:xfrm>
            <a:off x="27349" y="1335832"/>
            <a:ext cx="12127492" cy="1659237"/>
          </a:xfrm>
          <a:prstGeom prst="rect">
            <a:avLst/>
          </a:prstGeom>
        </p:spPr>
        <p:txBody>
          <a:bodyPr wrap="square">
            <a:spAutoFit/>
          </a:bodyPr>
          <a:lstStyle/>
          <a:p>
            <a:pPr indent="467995" algn="just">
              <a:lnSpc>
                <a:spcPct val="115000"/>
              </a:lnSpc>
              <a:spcAft>
                <a:spcPts val="0"/>
              </a:spcAft>
            </a:pPr>
            <a:r>
              <a:rPr lang="hu-HU" dirty="0">
                <a:latin typeface="Arial" panose="020B0604020202020204" pitchFamily="34" charset="0"/>
                <a:ea typeface="Calibri" panose="020F0502020204030204" pitchFamily="34" charset="0"/>
              </a:rPr>
              <a:t>A végálláskapcsolók gyakorlatilag </a:t>
            </a:r>
            <a:r>
              <a:rPr lang="hu-HU" dirty="0">
                <a:solidFill>
                  <a:srgbClr val="FFFF00"/>
                </a:solidFill>
                <a:latin typeface="Arial" panose="020B0604020202020204" pitchFamily="34" charset="0"/>
                <a:ea typeface="Calibri" panose="020F0502020204030204" pitchFamily="34" charset="0"/>
              </a:rPr>
              <a:t>egy vagy több érintkezőből és a hozzájuk tartozó mozgató mechanikából álló </a:t>
            </a:r>
            <a:r>
              <a:rPr lang="hu-HU" dirty="0">
                <a:latin typeface="Arial" panose="020B0604020202020204" pitchFamily="34" charset="0"/>
                <a:ea typeface="Calibri" panose="020F0502020204030204" pitchFamily="34" charset="0"/>
              </a:rPr>
              <a:t>eszközök. </a:t>
            </a:r>
            <a:r>
              <a:rPr lang="hu-HU" dirty="0">
                <a:solidFill>
                  <a:srgbClr val="FFFF00"/>
                </a:solidFill>
                <a:latin typeface="Arial" panose="020B0604020202020204" pitchFamily="34" charset="0"/>
                <a:ea typeface="Calibri" panose="020F0502020204030204" pitchFamily="34" charset="0"/>
              </a:rPr>
              <a:t>Külső mechanikai erő hatására történik a kapcsolás</a:t>
            </a:r>
            <a:r>
              <a:rPr lang="hu-HU" dirty="0">
                <a:latin typeface="Arial" panose="020B0604020202020204" pitchFamily="34" charset="0"/>
                <a:ea typeface="Calibri" panose="020F0502020204030204" pitchFamily="34" charset="0"/>
              </a:rPr>
              <a:t>, például egy mozgó géprész véghelyzetében. Természetesen </a:t>
            </a:r>
            <a:r>
              <a:rPr lang="hu-HU" dirty="0">
                <a:solidFill>
                  <a:srgbClr val="FFFF00"/>
                </a:solidFill>
                <a:latin typeface="Arial" panose="020B0604020202020204" pitchFamily="34" charset="0"/>
                <a:ea typeface="Calibri" panose="020F0502020204030204" pitchFamily="34" charset="0"/>
              </a:rPr>
              <a:t>szükség lehet </a:t>
            </a:r>
            <a:r>
              <a:rPr lang="hu-HU" dirty="0">
                <a:latin typeface="Arial" panose="020B0604020202020204" pitchFamily="34" charset="0"/>
                <a:ea typeface="Calibri" panose="020F0502020204030204" pitchFamily="34" charset="0"/>
              </a:rPr>
              <a:t>ezekben a kapcsolóelemekben </a:t>
            </a:r>
            <a:r>
              <a:rPr lang="hu-HU" dirty="0">
                <a:solidFill>
                  <a:srgbClr val="FFFF00"/>
                </a:solidFill>
                <a:latin typeface="Arial" panose="020B0604020202020204" pitchFamily="34" charset="0"/>
                <a:ea typeface="Calibri" panose="020F0502020204030204" pitchFamily="34" charset="0"/>
              </a:rPr>
              <a:t>nagyobb áram, vagy feszültség továbbítására</a:t>
            </a:r>
            <a:r>
              <a:rPr lang="hu-HU" dirty="0">
                <a:latin typeface="Arial" panose="020B0604020202020204" pitchFamily="34" charset="0"/>
                <a:ea typeface="Calibri" panose="020F0502020204030204" pitchFamily="34" charset="0"/>
              </a:rPr>
              <a:t>, </a:t>
            </a:r>
            <a:r>
              <a:rPr lang="hu-HU" dirty="0">
                <a:solidFill>
                  <a:srgbClr val="FFFF00"/>
                </a:solidFill>
                <a:latin typeface="Arial" panose="020B0604020202020204" pitchFamily="34" charset="0"/>
                <a:ea typeface="Calibri" panose="020F0502020204030204" pitchFamily="34" charset="0"/>
              </a:rPr>
              <a:t>kapcsolására</a:t>
            </a:r>
            <a:r>
              <a:rPr lang="hu-HU" dirty="0">
                <a:latin typeface="Arial" panose="020B0604020202020204" pitchFamily="34" charset="0"/>
                <a:ea typeface="Calibri" panose="020F0502020204030204" pitchFamily="34" charset="0"/>
              </a:rPr>
              <a:t> is, </a:t>
            </a:r>
            <a:r>
              <a:rPr lang="hu-HU" dirty="0">
                <a:solidFill>
                  <a:srgbClr val="FFFF00"/>
                </a:solidFill>
                <a:latin typeface="Arial" panose="020B0604020202020204" pitchFamily="34" charset="0"/>
                <a:ea typeface="Calibri" panose="020F0502020204030204" pitchFamily="34" charset="0"/>
              </a:rPr>
              <a:t>nem csak a kontaktus szakítására, vagy zárására</a:t>
            </a:r>
            <a:r>
              <a:rPr lang="hu-HU" dirty="0">
                <a:latin typeface="Arial" panose="020B0604020202020204" pitchFamily="34" charset="0"/>
                <a:ea typeface="Calibri" panose="020F0502020204030204" pitchFamily="34" charset="0"/>
              </a:rPr>
              <a:t>. Az </a:t>
            </a:r>
            <a:r>
              <a:rPr lang="hu-HU" b="1" dirty="0">
                <a:latin typeface="Arial" panose="020B0604020202020204" pitchFamily="34" charset="0"/>
                <a:ea typeface="Calibri" panose="020F0502020204030204" pitchFamily="34" charset="0"/>
              </a:rPr>
              <a:t>ábra</a:t>
            </a:r>
            <a:r>
              <a:rPr lang="hu-HU" dirty="0">
                <a:latin typeface="Arial" panose="020B0604020202020204" pitchFamily="34" charset="0"/>
                <a:ea typeface="Calibri" panose="020F0502020204030204" pitchFamily="34" charset="0"/>
              </a:rPr>
              <a:t> néhány a Balluff cég által gyártott többelemű végálláskapcsolót (Bütykös kapcsolót) mutat.  </a:t>
            </a:r>
            <a:endParaRPr lang="hu-HU" sz="2800" dirty="0">
              <a:effectLst/>
              <a:latin typeface="Times New Roman" panose="02020603050405020304" pitchFamily="18" charset="0"/>
              <a:ea typeface="Calibri" panose="020F0502020204030204" pitchFamily="34" charset="0"/>
            </a:endParaRPr>
          </a:p>
        </p:txBody>
      </p:sp>
      <p:sp>
        <p:nvSpPr>
          <p:cNvPr id="9" name="Téglalap 8">
            <a:extLst>
              <a:ext uri="{FF2B5EF4-FFF2-40B4-BE49-F238E27FC236}">
                <a16:creationId xmlns:a16="http://schemas.microsoft.com/office/drawing/2014/main" id="{62D6D7BF-74C1-457C-898A-B5E3ACABB6FC}"/>
              </a:ext>
            </a:extLst>
          </p:cNvPr>
          <p:cNvSpPr/>
          <p:nvPr/>
        </p:nvSpPr>
        <p:spPr>
          <a:xfrm>
            <a:off x="117748" y="3220846"/>
            <a:ext cx="6092825" cy="3251980"/>
          </a:xfrm>
          <a:prstGeom prst="rect">
            <a:avLst/>
          </a:prstGeom>
        </p:spPr>
        <p:txBody>
          <a:bodyPr>
            <a:spAutoFit/>
          </a:bodyPr>
          <a:lstStyle/>
          <a:p>
            <a:pPr algn="just">
              <a:lnSpc>
                <a:spcPct val="115000"/>
              </a:lnSpc>
              <a:spcAft>
                <a:spcPts val="0"/>
              </a:spcAft>
            </a:pPr>
            <a:r>
              <a:rPr lang="hu-HU" dirty="0">
                <a:latin typeface="Arial" panose="020B0604020202020204" pitchFamily="34" charset="0"/>
                <a:ea typeface="Calibri" panose="020F0502020204030204" pitchFamily="34" charset="0"/>
              </a:rPr>
              <a:t>Néhány jellemző tulajdonság a teljesség igénye nélkül:</a:t>
            </a:r>
            <a:endParaRPr lang="hu-HU" sz="2800" dirty="0">
              <a:latin typeface="Times New Roman" panose="02020603050405020304" pitchFamily="18" charset="0"/>
              <a:ea typeface="Calibri" panose="020F0502020204030204" pitchFamily="34" charset="0"/>
            </a:endParaRPr>
          </a:p>
          <a:p>
            <a:pPr marL="342900" lvl="0" indent="-342900" algn="just">
              <a:lnSpc>
                <a:spcPct val="115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rPr>
              <a:t>megbízható és robusztus, nehéz ipari környezetre</a:t>
            </a:r>
            <a:endParaRPr lang="hu-HU" sz="2800" dirty="0">
              <a:latin typeface="Times New Roman" panose="02020603050405020304" pitchFamily="18" charset="0"/>
              <a:ea typeface="Calibri" panose="020F0502020204030204" pitchFamily="34" charset="0"/>
            </a:endParaRPr>
          </a:p>
          <a:p>
            <a:pPr marL="342900" lvl="0" indent="-342900" algn="just">
              <a:lnSpc>
                <a:spcPct val="115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rPr>
              <a:t>megbízható működés, rezgés, hőmérsékleti hatások, agresszív hűtő-kenőanyagok esetén is</a:t>
            </a:r>
            <a:endParaRPr lang="hu-HU" sz="2800" dirty="0">
              <a:latin typeface="Times New Roman" panose="02020603050405020304" pitchFamily="18" charset="0"/>
              <a:ea typeface="Calibri" panose="020F0502020204030204" pitchFamily="34" charset="0"/>
            </a:endParaRPr>
          </a:p>
          <a:p>
            <a:pPr marL="342900" lvl="0" indent="-342900" algn="just">
              <a:lnSpc>
                <a:spcPct val="115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rPr>
              <a:t>karbantartásmentes, önzsírozó csapvezetés csúszócsapágyas hüvellyel</a:t>
            </a:r>
            <a:endParaRPr lang="hu-HU" sz="2800" dirty="0">
              <a:latin typeface="Times New Roman" panose="02020603050405020304" pitchFamily="18" charset="0"/>
              <a:ea typeface="Calibri" panose="020F0502020204030204" pitchFamily="34" charset="0"/>
            </a:endParaRPr>
          </a:p>
          <a:p>
            <a:pPr marL="342900" lvl="0" indent="-342900" algn="just">
              <a:lnSpc>
                <a:spcPct val="115000"/>
              </a:lnSpc>
              <a:spcAft>
                <a:spcPts val="0"/>
              </a:spcAft>
              <a:buFont typeface="Arial" panose="020B0604020202020204" pitchFamily="34" charset="0"/>
              <a:buChar char="-"/>
            </a:pPr>
            <a:r>
              <a:rPr lang="hu-HU" dirty="0" err="1">
                <a:latin typeface="Arial" panose="020B0604020202020204" pitchFamily="34" charset="0"/>
                <a:ea typeface="Calibri" panose="020F0502020204030204" pitchFamily="34" charset="0"/>
              </a:rPr>
              <a:t>Viton</a:t>
            </a:r>
            <a:r>
              <a:rPr lang="hu-HU" dirty="0">
                <a:latin typeface="Arial" panose="020B0604020202020204" pitchFamily="34" charset="0"/>
                <a:ea typeface="Calibri" panose="020F0502020204030204" pitchFamily="34" charset="0"/>
              </a:rPr>
              <a:t>®-</a:t>
            </a:r>
            <a:r>
              <a:rPr lang="hu-HU" dirty="0" err="1">
                <a:latin typeface="Arial" panose="020B0604020202020204" pitchFamily="34" charset="0"/>
                <a:ea typeface="Calibri" panose="020F0502020204030204" pitchFamily="34" charset="0"/>
              </a:rPr>
              <a:t>ból</a:t>
            </a:r>
            <a:r>
              <a:rPr lang="hu-HU" dirty="0">
                <a:latin typeface="Arial" panose="020B0604020202020204" pitchFamily="34" charset="0"/>
                <a:ea typeface="Calibri" panose="020F0502020204030204" pitchFamily="34" charset="0"/>
              </a:rPr>
              <a:t> készült, kiváló minőségű tömítés</a:t>
            </a:r>
            <a:endParaRPr lang="hu-HU" sz="2800" dirty="0">
              <a:latin typeface="Times New Roman" panose="02020603050405020304" pitchFamily="18" charset="0"/>
              <a:ea typeface="Calibri" panose="020F0502020204030204" pitchFamily="34" charset="0"/>
            </a:endParaRPr>
          </a:p>
          <a:p>
            <a:pPr marL="342900" lvl="0" indent="-342900" algn="just">
              <a:lnSpc>
                <a:spcPct val="115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rPr>
              <a:t>IP67-es védettség</a:t>
            </a:r>
            <a:endParaRPr lang="hu-HU" sz="2800" dirty="0">
              <a:latin typeface="Times New Roman" panose="02020603050405020304" pitchFamily="18" charset="0"/>
              <a:ea typeface="Calibri" panose="020F0502020204030204" pitchFamily="34" charset="0"/>
            </a:endParaRPr>
          </a:p>
          <a:p>
            <a:pPr marL="342900" lvl="0" indent="-342900" algn="just">
              <a:lnSpc>
                <a:spcPct val="115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rPr>
              <a:t>induktív kapcsolási helyekkel is</a:t>
            </a:r>
            <a:endParaRPr lang="hu-HU" sz="2800" dirty="0">
              <a:latin typeface="Times New Roman" panose="02020603050405020304" pitchFamily="18" charset="0"/>
              <a:ea typeface="Calibri" panose="020F0502020204030204" pitchFamily="34" charset="0"/>
            </a:endParaRPr>
          </a:p>
          <a:p>
            <a:pPr algn="just">
              <a:lnSpc>
                <a:spcPct val="115000"/>
              </a:lnSpc>
              <a:spcAft>
                <a:spcPts val="0"/>
              </a:spcAft>
            </a:pPr>
            <a:r>
              <a:rPr lang="hu-HU" dirty="0">
                <a:latin typeface="Arial" panose="020B0604020202020204" pitchFamily="34" charset="0"/>
                <a:ea typeface="Calibri" panose="020F0502020204030204" pitchFamily="34" charset="0"/>
              </a:rPr>
              <a:t> </a:t>
            </a:r>
            <a:endParaRPr lang="hu-HU" sz="2800" dirty="0">
              <a:effectLst/>
              <a:latin typeface="Times New Roman" panose="02020603050405020304" pitchFamily="18" charset="0"/>
              <a:ea typeface="Calibri" panose="020F0502020204030204" pitchFamily="34" charset="0"/>
            </a:endParaRPr>
          </a:p>
        </p:txBody>
      </p:sp>
      <p:pic>
        <p:nvPicPr>
          <p:cNvPr id="10" name="Kép 9">
            <a:extLst>
              <a:ext uri="{FF2B5EF4-FFF2-40B4-BE49-F238E27FC236}">
                <a16:creationId xmlns:a16="http://schemas.microsoft.com/office/drawing/2014/main" id="{0508DE36-C776-4369-AF7B-FF938D0C58DD}"/>
              </a:ext>
            </a:extLst>
          </p:cNvPr>
          <p:cNvPicPr>
            <a:picLocks noChangeAspect="1"/>
          </p:cNvPicPr>
          <p:nvPr/>
        </p:nvPicPr>
        <p:blipFill>
          <a:blip r:embed="rId4"/>
          <a:stretch>
            <a:fillRect/>
          </a:stretch>
        </p:blipFill>
        <p:spPr>
          <a:xfrm>
            <a:off x="7213277" y="3467631"/>
            <a:ext cx="4824536" cy="3312209"/>
          </a:xfrm>
          <a:prstGeom prst="rect">
            <a:avLst/>
          </a:prstGeom>
        </p:spPr>
      </p:pic>
      <p:sp>
        <p:nvSpPr>
          <p:cNvPr id="11" name="Téglalap 10">
            <a:extLst>
              <a:ext uri="{FF2B5EF4-FFF2-40B4-BE49-F238E27FC236}">
                <a16:creationId xmlns:a16="http://schemas.microsoft.com/office/drawing/2014/main" id="{40A9F365-5409-4707-B6E4-31ECAAE60FCE}"/>
              </a:ext>
            </a:extLst>
          </p:cNvPr>
          <p:cNvSpPr/>
          <p:nvPr/>
        </p:nvSpPr>
        <p:spPr>
          <a:xfrm>
            <a:off x="7213277" y="2744038"/>
            <a:ext cx="4824536" cy="646331"/>
          </a:xfrm>
          <a:prstGeom prst="rect">
            <a:avLst/>
          </a:prstGeom>
        </p:spPr>
        <p:txBody>
          <a:bodyPr wrap="square">
            <a:spAutoFit/>
          </a:bodyPr>
          <a:lstStyle/>
          <a:p>
            <a:r>
              <a:rPr lang="hu-HU" b="1" dirty="0">
                <a:latin typeface="Calibri" panose="020F0502020204030204" pitchFamily="34" charset="0"/>
                <a:ea typeface="Calibri" panose="020F0502020204030204" pitchFamily="34" charset="0"/>
                <a:cs typeface="Times New Roman" panose="02020603050405020304" pitchFamily="18" charset="0"/>
              </a:rPr>
              <a:t>Mechanikai többelemű végálláskapcsolók teleszkópos csappal.</a:t>
            </a:r>
            <a:endParaRPr lang="hu-HU" b="1" dirty="0"/>
          </a:p>
        </p:txBody>
      </p:sp>
    </p:spTree>
    <p:extLst>
      <p:ext uri="{BB962C8B-B14F-4D97-AF65-F5344CB8AC3E}">
        <p14:creationId xmlns:p14="http://schemas.microsoft.com/office/powerpoint/2010/main" val="2455164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b="1" dirty="0">
                <a:latin typeface="Arial" panose="020B0604020202020204" pitchFamily="34" charset="0"/>
                <a:cs typeface="Arial" panose="020B0604020202020204" pitchFamily="34" charset="0"/>
              </a:rPr>
              <a:t>Mechanikus helyzetkapcsolók</a:t>
            </a: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10" name="Téglalap 9">
            <a:extLst>
              <a:ext uri="{FF2B5EF4-FFF2-40B4-BE49-F238E27FC236}">
                <a16:creationId xmlns:a16="http://schemas.microsoft.com/office/drawing/2014/main" id="{189BB447-4434-4547-8451-6C0AAE5EF0EE}"/>
              </a:ext>
            </a:extLst>
          </p:cNvPr>
          <p:cNvSpPr/>
          <p:nvPr/>
        </p:nvSpPr>
        <p:spPr>
          <a:xfrm>
            <a:off x="2828590" y="734338"/>
            <a:ext cx="7154904" cy="383823"/>
          </a:xfrm>
          <a:prstGeom prst="rect">
            <a:avLst/>
          </a:prstGeom>
        </p:spPr>
        <p:txBody>
          <a:bodyPr wrap="square">
            <a:spAutoFit/>
          </a:bodyPr>
          <a:lstStyle/>
          <a:p>
            <a:pPr lvl="1">
              <a:lnSpc>
                <a:spcPct val="115000"/>
              </a:lnSpc>
              <a:spcBef>
                <a:spcPts val="600"/>
              </a:spcBef>
              <a:spcAft>
                <a:spcPts val="600"/>
              </a:spcAft>
              <a:tabLst>
                <a:tab pos="431800" algn="l"/>
              </a:tabLst>
            </a:pPr>
            <a:r>
              <a:rPr lang="hu-HU" b="1" dirty="0">
                <a:latin typeface="Arial" panose="020B0604020202020204" pitchFamily="34" charset="0"/>
                <a:ea typeface="Times New Roman" panose="02020603050405020304" pitchFamily="18" charset="0"/>
                <a:cs typeface="Arial" panose="020B0604020202020204" pitchFamily="34" charset="0"/>
              </a:rPr>
              <a:t>Mechanikus működtetésű elektromos helyzetérzékelők</a:t>
            </a:r>
          </a:p>
        </p:txBody>
      </p:sp>
      <p:pic>
        <p:nvPicPr>
          <p:cNvPr id="5" name="Kép 4">
            <a:extLst>
              <a:ext uri="{FF2B5EF4-FFF2-40B4-BE49-F238E27FC236}">
                <a16:creationId xmlns:a16="http://schemas.microsoft.com/office/drawing/2014/main" id="{25552473-57F5-4F83-AF72-C494C621BD30}"/>
              </a:ext>
            </a:extLst>
          </p:cNvPr>
          <p:cNvPicPr>
            <a:picLocks noChangeAspect="1"/>
          </p:cNvPicPr>
          <p:nvPr/>
        </p:nvPicPr>
        <p:blipFill>
          <a:blip r:embed="rId4"/>
          <a:stretch>
            <a:fillRect/>
          </a:stretch>
        </p:blipFill>
        <p:spPr>
          <a:xfrm>
            <a:off x="2638028" y="1099966"/>
            <a:ext cx="6437312" cy="5439342"/>
          </a:xfrm>
          <a:prstGeom prst="rect">
            <a:avLst/>
          </a:prstGeom>
        </p:spPr>
      </p:pic>
      <p:sp>
        <p:nvSpPr>
          <p:cNvPr id="9" name="Szövegdoboz 8">
            <a:extLst>
              <a:ext uri="{FF2B5EF4-FFF2-40B4-BE49-F238E27FC236}">
                <a16:creationId xmlns:a16="http://schemas.microsoft.com/office/drawing/2014/main" id="{4789839A-EDAF-4023-918F-83C9C1AF9CDE}"/>
              </a:ext>
            </a:extLst>
          </p:cNvPr>
          <p:cNvSpPr txBox="1"/>
          <p:nvPr/>
        </p:nvSpPr>
        <p:spPr>
          <a:xfrm>
            <a:off x="2439055" y="6488668"/>
            <a:ext cx="6142382" cy="369332"/>
          </a:xfrm>
          <a:prstGeom prst="rect">
            <a:avLst/>
          </a:prstGeom>
          <a:noFill/>
        </p:spPr>
        <p:txBody>
          <a:bodyPr wrap="square">
            <a:spAutoFit/>
          </a:bodyPr>
          <a:lstStyle/>
          <a:p>
            <a:pPr algn="ctr" fontAlgn="base"/>
            <a:r>
              <a:rPr lang="hu-HU" b="1" i="0" dirty="0" err="1">
                <a:solidFill>
                  <a:srgbClr val="555555"/>
                </a:solidFill>
                <a:effectLst/>
                <a:latin typeface="Arial" panose="020B0604020202020204" pitchFamily="34" charset="0"/>
              </a:rPr>
              <a:t>Ingress</a:t>
            </a:r>
            <a:r>
              <a:rPr lang="hu-HU" b="1" i="0" dirty="0">
                <a:solidFill>
                  <a:srgbClr val="555555"/>
                </a:solidFill>
                <a:effectLst/>
                <a:latin typeface="Arial" panose="020B0604020202020204" pitchFamily="34" charset="0"/>
              </a:rPr>
              <a:t> </a:t>
            </a:r>
            <a:r>
              <a:rPr lang="hu-HU" b="1" i="0" dirty="0" err="1">
                <a:solidFill>
                  <a:srgbClr val="555555"/>
                </a:solidFill>
                <a:effectLst/>
                <a:latin typeface="Arial" panose="020B0604020202020204" pitchFamily="34" charset="0"/>
              </a:rPr>
              <a:t>Protection</a:t>
            </a:r>
            <a:endParaRPr lang="hu-HU" b="1" i="0" dirty="0">
              <a:solidFill>
                <a:srgbClr val="555555"/>
              </a:solidFill>
              <a:effectLst/>
              <a:latin typeface="Arial" panose="020B0604020202020204" pitchFamily="34" charset="0"/>
            </a:endParaRPr>
          </a:p>
        </p:txBody>
      </p:sp>
    </p:spTree>
    <p:extLst>
      <p:ext uri="{BB962C8B-B14F-4D97-AF65-F5344CB8AC3E}">
        <p14:creationId xmlns:p14="http://schemas.microsoft.com/office/powerpoint/2010/main" val="3078592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b="1" dirty="0">
                <a:latin typeface="Arial" panose="020B0604020202020204" pitchFamily="34" charset="0"/>
                <a:cs typeface="Arial" panose="020B0604020202020204" pitchFamily="34" charset="0"/>
              </a:rPr>
              <a:t>Mechanikus helyzetkapcsolók</a:t>
            </a: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4A7FDF77-DFC4-4760-A564-37EBEEE19425}"/>
              </a:ext>
            </a:extLst>
          </p:cNvPr>
          <p:cNvSpPr/>
          <p:nvPr/>
        </p:nvSpPr>
        <p:spPr>
          <a:xfrm>
            <a:off x="2958942" y="725984"/>
            <a:ext cx="7235972" cy="383823"/>
          </a:xfrm>
          <a:prstGeom prst="rect">
            <a:avLst/>
          </a:prstGeom>
        </p:spPr>
        <p:txBody>
          <a:bodyPr wrap="square">
            <a:spAutoFit/>
          </a:bodyPr>
          <a:lstStyle/>
          <a:p>
            <a:pPr lvl="1">
              <a:lnSpc>
                <a:spcPct val="115000"/>
              </a:lnSpc>
              <a:spcBef>
                <a:spcPts val="600"/>
              </a:spcBef>
              <a:spcAft>
                <a:spcPts val="600"/>
              </a:spcAft>
              <a:tabLst>
                <a:tab pos="431800" algn="l"/>
              </a:tabLst>
            </a:pPr>
            <a:r>
              <a:rPr lang="hu-HU" b="1" dirty="0">
                <a:latin typeface="Arial" panose="020B0604020202020204" pitchFamily="34" charset="0"/>
                <a:ea typeface="Times New Roman" panose="02020603050405020304" pitchFamily="18" charset="0"/>
                <a:cs typeface="Arial" panose="020B0604020202020204" pitchFamily="34" charset="0"/>
              </a:rPr>
              <a:t>Mechanikus működtetésű elektromos helyzetérzékelők</a:t>
            </a:r>
          </a:p>
        </p:txBody>
      </p:sp>
      <p:sp>
        <p:nvSpPr>
          <p:cNvPr id="5" name="Téglalap 4">
            <a:extLst>
              <a:ext uri="{FF2B5EF4-FFF2-40B4-BE49-F238E27FC236}">
                <a16:creationId xmlns:a16="http://schemas.microsoft.com/office/drawing/2014/main" id="{80380A12-FA09-4873-9A4C-E084F4450A27}"/>
              </a:ext>
            </a:extLst>
          </p:cNvPr>
          <p:cNvSpPr/>
          <p:nvPr/>
        </p:nvSpPr>
        <p:spPr>
          <a:xfrm>
            <a:off x="61257" y="1267798"/>
            <a:ext cx="12009820" cy="1477328"/>
          </a:xfrm>
          <a:prstGeom prst="rect">
            <a:avLst/>
          </a:prstGeom>
        </p:spPr>
        <p:txBody>
          <a:bodyPr wrap="square">
            <a:spAutoFit/>
          </a:bodyPr>
          <a:lstStyle/>
          <a:p>
            <a:r>
              <a:rPr lang="hu-HU" dirty="0">
                <a:latin typeface="Arial" panose="020B0604020202020204" pitchFamily="34" charset="0"/>
                <a:ea typeface="Calibri" panose="020F0502020204030204" pitchFamily="34" charset="0"/>
                <a:cs typeface="Arial" panose="020B0604020202020204" pitchFamily="34" charset="0"/>
              </a:rPr>
              <a:t>A következő </a:t>
            </a:r>
            <a:r>
              <a:rPr lang="hu-HU" b="1" dirty="0">
                <a:latin typeface="Arial" panose="020B0604020202020204" pitchFamily="34" charset="0"/>
                <a:ea typeface="Calibri" panose="020F0502020204030204" pitchFamily="34" charset="0"/>
                <a:cs typeface="Arial" panose="020B0604020202020204" pitchFamily="34" charset="0"/>
              </a:rPr>
              <a:t> ábra</a:t>
            </a:r>
            <a:r>
              <a:rPr lang="hu-HU" dirty="0">
                <a:latin typeface="Arial" panose="020B0604020202020204" pitchFamily="34" charset="0"/>
                <a:ea typeface="Calibri" panose="020F0502020204030204" pitchFamily="34" charset="0"/>
                <a:cs typeface="Arial" panose="020B0604020202020204" pitchFamily="34" charset="0"/>
              </a:rPr>
              <a:t> egy másik típusa a termékcsaládnak, </a:t>
            </a:r>
            <a:r>
              <a:rPr lang="hu-HU" dirty="0">
                <a:solidFill>
                  <a:srgbClr val="FFFF00"/>
                </a:solidFill>
                <a:latin typeface="Arial" panose="020B0604020202020204" pitchFamily="34" charset="0"/>
                <a:ea typeface="Calibri" panose="020F0502020204030204" pitchFamily="34" charset="0"/>
                <a:cs typeface="Arial" panose="020B0604020202020204" pitchFamily="34" charset="0"/>
              </a:rPr>
              <a:t>amelyet ötvöztek az érintésmentes induktív </a:t>
            </a:r>
            <a:r>
              <a:rPr lang="hu-HU" dirty="0">
                <a:solidFill>
                  <a:srgbClr val="FFFF00"/>
                </a:solidFill>
                <a:latin typeface="Arial" panose="020B0604020202020204" pitchFamily="34" charset="0"/>
                <a:ea typeface="Calibri" panose="020F0502020204030204" pitchFamily="34" charset="0"/>
                <a:cs typeface="Calibri" panose="020F0502020204030204" pitchFamily="34" charset="0"/>
              </a:rPr>
              <a:t>közelítés-kapcsoló elvével</a:t>
            </a:r>
            <a:r>
              <a:rPr lang="hu-HU" dirty="0">
                <a:latin typeface="Arial" panose="020B0604020202020204" pitchFamily="34" charset="0"/>
                <a:ea typeface="Calibri" panose="020F0502020204030204" pitchFamily="34" charset="0"/>
                <a:cs typeface="Calibri" panose="020F0502020204030204" pitchFamily="34" charset="0"/>
              </a:rPr>
              <a:t>, és a </a:t>
            </a:r>
            <a:r>
              <a:rPr lang="hu-HU" dirty="0">
                <a:solidFill>
                  <a:srgbClr val="FFFF00"/>
                </a:solidFill>
                <a:latin typeface="Arial" panose="020B0604020202020204" pitchFamily="34" charset="0"/>
                <a:ea typeface="Calibri" panose="020F0502020204030204" pitchFamily="34" charset="0"/>
                <a:cs typeface="Calibri" panose="020F0502020204030204" pitchFamily="34" charset="0"/>
              </a:rPr>
              <a:t>hagyományos mechanikus kapcsolóval</a:t>
            </a:r>
            <a:r>
              <a:rPr lang="hu-HU" dirty="0">
                <a:latin typeface="Arial" panose="020B0604020202020204" pitchFamily="34" charset="0"/>
                <a:ea typeface="Calibri" panose="020F0502020204030204" pitchFamily="34" charset="0"/>
                <a:cs typeface="Calibri" panose="020F0502020204030204" pitchFamily="34" charset="0"/>
              </a:rPr>
              <a:t>. Az induktív közelítés-kapcsolóról szóló fejezetben majd részletesen ismertetésre kerül a működési elve. </a:t>
            </a:r>
            <a:r>
              <a:rPr lang="hu-HU" dirty="0">
                <a:solidFill>
                  <a:srgbClr val="FFFF00"/>
                </a:solidFill>
                <a:latin typeface="Arial" panose="020B0604020202020204" pitchFamily="34" charset="0"/>
                <a:ea typeface="Calibri" panose="020F0502020204030204" pitchFamily="34" charset="0"/>
                <a:cs typeface="Calibri" panose="020F0502020204030204" pitchFamily="34" charset="0"/>
              </a:rPr>
              <a:t>Annyi a különbség, hogy itt mechanikát mozgat, miután </a:t>
            </a:r>
            <a:r>
              <a:rPr lang="hu-HU" dirty="0" err="1">
                <a:solidFill>
                  <a:srgbClr val="FFFF00"/>
                </a:solidFill>
                <a:latin typeface="Arial" panose="020B0604020202020204" pitchFamily="34" charset="0"/>
                <a:ea typeface="Calibri" panose="020F0502020204030204" pitchFamily="34" charset="0"/>
                <a:cs typeface="Calibri" panose="020F0502020204030204" pitchFamily="34" charset="0"/>
              </a:rPr>
              <a:t>induktíve</a:t>
            </a:r>
            <a:r>
              <a:rPr lang="hu-HU" dirty="0">
                <a:solidFill>
                  <a:srgbClr val="FFFF00"/>
                </a:solidFill>
                <a:latin typeface="Arial" panose="020B0604020202020204" pitchFamily="34" charset="0"/>
                <a:ea typeface="Calibri" panose="020F0502020204030204" pitchFamily="34" charset="0"/>
                <a:cs typeface="Calibri" panose="020F0502020204030204" pitchFamily="34" charset="0"/>
              </a:rPr>
              <a:t> érzékel.  </a:t>
            </a:r>
          </a:p>
          <a:p>
            <a:r>
              <a:rPr lang="hu-HU" dirty="0">
                <a:latin typeface="Arial" panose="020B0604020202020204" pitchFamily="34" charset="0"/>
                <a:ea typeface="Calibri" panose="020F0502020204030204" pitchFamily="34" charset="0"/>
                <a:cs typeface="Arial" panose="020B0604020202020204" pitchFamily="34" charset="0"/>
              </a:rPr>
              <a:t> </a:t>
            </a:r>
            <a:endParaRPr lang="hu-HU" dirty="0">
              <a:latin typeface="Arial" panose="020B0604020202020204" pitchFamily="34" charset="0"/>
              <a:cs typeface="Arial" panose="020B0604020202020204" pitchFamily="34" charset="0"/>
            </a:endParaRPr>
          </a:p>
        </p:txBody>
      </p:sp>
      <p:pic>
        <p:nvPicPr>
          <p:cNvPr id="8" name="Kép 7">
            <a:extLst>
              <a:ext uri="{FF2B5EF4-FFF2-40B4-BE49-F238E27FC236}">
                <a16:creationId xmlns:a16="http://schemas.microsoft.com/office/drawing/2014/main" id="{607544D3-C637-4469-AAD9-9159C81B2696}"/>
              </a:ext>
            </a:extLst>
          </p:cNvPr>
          <p:cNvPicPr>
            <a:picLocks noChangeAspect="1"/>
          </p:cNvPicPr>
          <p:nvPr/>
        </p:nvPicPr>
        <p:blipFill>
          <a:blip r:embed="rId4"/>
          <a:stretch>
            <a:fillRect/>
          </a:stretch>
        </p:blipFill>
        <p:spPr>
          <a:xfrm>
            <a:off x="3993774" y="3149203"/>
            <a:ext cx="4824536" cy="3322860"/>
          </a:xfrm>
          <a:prstGeom prst="rect">
            <a:avLst/>
          </a:prstGeom>
        </p:spPr>
      </p:pic>
    </p:spTree>
    <p:extLst>
      <p:ext uri="{BB962C8B-B14F-4D97-AF65-F5344CB8AC3E}">
        <p14:creationId xmlns:p14="http://schemas.microsoft.com/office/powerpoint/2010/main" val="2417481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b="1" dirty="0">
                <a:latin typeface="Arial" panose="020B0604020202020204" pitchFamily="34" charset="0"/>
                <a:cs typeface="Arial" panose="020B0604020202020204" pitchFamily="34" charset="0"/>
              </a:rPr>
              <a:t>Mechanikus helyzetkapcsolók</a:t>
            </a: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8" name="Téglalap 7">
            <a:extLst>
              <a:ext uri="{FF2B5EF4-FFF2-40B4-BE49-F238E27FC236}">
                <a16:creationId xmlns:a16="http://schemas.microsoft.com/office/drawing/2014/main" id="{E9F42B1B-1AFA-4156-9339-E7F0C05A097A}"/>
              </a:ext>
            </a:extLst>
          </p:cNvPr>
          <p:cNvSpPr/>
          <p:nvPr/>
        </p:nvSpPr>
        <p:spPr>
          <a:xfrm>
            <a:off x="75195" y="1335832"/>
            <a:ext cx="12038433" cy="646331"/>
          </a:xfrm>
          <a:prstGeom prst="rect">
            <a:avLst/>
          </a:prstGeom>
        </p:spPr>
        <p:txBody>
          <a:bodyPr wrap="square">
            <a:spAutoFit/>
          </a:bodyPr>
          <a:lstStyle/>
          <a:p>
            <a:r>
              <a:rPr lang="hu-HU" dirty="0">
                <a:latin typeface="Arial" panose="020B0604020202020204" pitchFamily="34" charset="0"/>
                <a:ea typeface="Calibri" panose="020F0502020204030204" pitchFamily="34" charset="0"/>
              </a:rPr>
              <a:t>Az alábbi </a:t>
            </a:r>
            <a:r>
              <a:rPr lang="hu-HU" b="1" dirty="0">
                <a:latin typeface="Arial" panose="020B0604020202020204" pitchFamily="34" charset="0"/>
                <a:ea typeface="Calibri" panose="020F0502020204030204" pitchFamily="34" charset="0"/>
              </a:rPr>
              <a:t> ábra</a:t>
            </a:r>
            <a:r>
              <a:rPr lang="hu-HU" dirty="0">
                <a:latin typeface="Arial" panose="020B0604020202020204" pitchFamily="34" charset="0"/>
                <a:ea typeface="Calibri" panose="020F0502020204030204" pitchFamily="34" charset="0"/>
              </a:rPr>
              <a:t> olyan eszközöket mutat, </a:t>
            </a:r>
            <a:r>
              <a:rPr lang="hu-HU" dirty="0">
                <a:solidFill>
                  <a:srgbClr val="FFFF00"/>
                </a:solidFill>
                <a:latin typeface="Arial" panose="020B0604020202020204" pitchFamily="34" charset="0"/>
                <a:ea typeface="Calibri" panose="020F0502020204030204" pitchFamily="34" charset="0"/>
              </a:rPr>
              <a:t>amelyek -5°C +180 °C közötti</a:t>
            </a:r>
            <a:r>
              <a:rPr lang="hu-HU" dirty="0">
                <a:latin typeface="Arial" panose="020B0604020202020204" pitchFamily="34" charset="0"/>
                <a:ea typeface="Calibri" panose="020F0502020204030204" pitchFamily="34" charset="0"/>
              </a:rPr>
              <a:t> hőmérséklet tartományban alkalmazhatók. Ilyen magas hőmérséklet például a </a:t>
            </a:r>
            <a:r>
              <a:rPr lang="hu-HU" dirty="0">
                <a:solidFill>
                  <a:srgbClr val="FFFF00"/>
                </a:solidFill>
                <a:latin typeface="Arial" panose="020B0604020202020204" pitchFamily="34" charset="0"/>
                <a:ea typeface="Calibri" panose="020F0502020204030204" pitchFamily="34" charset="0"/>
              </a:rPr>
              <a:t>fröccsöntés vagy a műanyaggyártás</a:t>
            </a:r>
            <a:r>
              <a:rPr lang="hu-HU" dirty="0">
                <a:latin typeface="Arial" panose="020B0604020202020204" pitchFamily="34" charset="0"/>
                <a:ea typeface="Calibri" panose="020F0502020204030204" pitchFamily="34" charset="0"/>
              </a:rPr>
              <a:t>, esetleg az </a:t>
            </a:r>
            <a:r>
              <a:rPr lang="hu-HU" dirty="0">
                <a:solidFill>
                  <a:srgbClr val="FFFF00"/>
                </a:solidFill>
                <a:latin typeface="Arial" panose="020B0604020202020204" pitchFamily="34" charset="0"/>
                <a:ea typeface="Calibri" panose="020F0502020204030204" pitchFamily="34" charset="0"/>
              </a:rPr>
              <a:t>acélipari területen </a:t>
            </a:r>
            <a:r>
              <a:rPr lang="hu-HU" dirty="0">
                <a:latin typeface="Arial" panose="020B0604020202020204" pitchFamily="34" charset="0"/>
                <a:ea typeface="Calibri" panose="020F0502020204030204" pitchFamily="34" charset="0"/>
              </a:rPr>
              <a:t>fordulnak elő</a:t>
            </a:r>
            <a:endParaRPr lang="hu-HU" dirty="0"/>
          </a:p>
        </p:txBody>
      </p:sp>
      <p:pic>
        <p:nvPicPr>
          <p:cNvPr id="9" name="Kép 8">
            <a:extLst>
              <a:ext uri="{FF2B5EF4-FFF2-40B4-BE49-F238E27FC236}">
                <a16:creationId xmlns:a16="http://schemas.microsoft.com/office/drawing/2014/main" id="{33DACEDD-85F2-4D2C-BE23-A767C0A46FDD}"/>
              </a:ext>
            </a:extLst>
          </p:cNvPr>
          <p:cNvPicPr>
            <a:picLocks noChangeAspect="1"/>
          </p:cNvPicPr>
          <p:nvPr/>
        </p:nvPicPr>
        <p:blipFill>
          <a:blip r:embed="rId4"/>
          <a:stretch>
            <a:fillRect/>
          </a:stretch>
        </p:blipFill>
        <p:spPr>
          <a:xfrm>
            <a:off x="3957770" y="3189610"/>
            <a:ext cx="4896544" cy="3372455"/>
          </a:xfrm>
          <a:prstGeom prst="rect">
            <a:avLst/>
          </a:prstGeom>
        </p:spPr>
      </p:pic>
      <p:sp>
        <p:nvSpPr>
          <p:cNvPr id="10" name="Téglalap 9">
            <a:extLst>
              <a:ext uri="{FF2B5EF4-FFF2-40B4-BE49-F238E27FC236}">
                <a16:creationId xmlns:a16="http://schemas.microsoft.com/office/drawing/2014/main" id="{189BB447-4434-4547-8451-6C0AAE5EF0EE}"/>
              </a:ext>
            </a:extLst>
          </p:cNvPr>
          <p:cNvSpPr/>
          <p:nvPr/>
        </p:nvSpPr>
        <p:spPr>
          <a:xfrm>
            <a:off x="2828590" y="734338"/>
            <a:ext cx="7154904" cy="383823"/>
          </a:xfrm>
          <a:prstGeom prst="rect">
            <a:avLst/>
          </a:prstGeom>
        </p:spPr>
        <p:txBody>
          <a:bodyPr wrap="square">
            <a:spAutoFit/>
          </a:bodyPr>
          <a:lstStyle/>
          <a:p>
            <a:pPr lvl="1">
              <a:lnSpc>
                <a:spcPct val="115000"/>
              </a:lnSpc>
              <a:spcBef>
                <a:spcPts val="600"/>
              </a:spcBef>
              <a:spcAft>
                <a:spcPts val="600"/>
              </a:spcAft>
              <a:tabLst>
                <a:tab pos="431800" algn="l"/>
              </a:tabLst>
            </a:pPr>
            <a:r>
              <a:rPr lang="hu-HU" b="1" dirty="0">
                <a:latin typeface="Arial" panose="020B0604020202020204" pitchFamily="34" charset="0"/>
                <a:ea typeface="Times New Roman" panose="02020603050405020304" pitchFamily="18" charset="0"/>
                <a:cs typeface="Arial" panose="020B0604020202020204" pitchFamily="34" charset="0"/>
              </a:rPr>
              <a:t>Mechanikus működtetésű elektromos helyzetérzékelők</a:t>
            </a:r>
          </a:p>
        </p:txBody>
      </p:sp>
    </p:spTree>
    <p:extLst>
      <p:ext uri="{BB962C8B-B14F-4D97-AF65-F5344CB8AC3E}">
        <p14:creationId xmlns:p14="http://schemas.microsoft.com/office/powerpoint/2010/main" val="358598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b="1" dirty="0">
                <a:latin typeface="Arial" panose="020B0604020202020204" pitchFamily="34" charset="0"/>
                <a:cs typeface="Arial" panose="020B0604020202020204" pitchFamily="34" charset="0"/>
              </a:rPr>
              <a:t>Mechanikus helyzetkapcsolók</a:t>
            </a: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4B5E6BD4-C274-4910-AF0F-868AB4BA0BB1}"/>
              </a:ext>
            </a:extLst>
          </p:cNvPr>
          <p:cNvSpPr/>
          <p:nvPr/>
        </p:nvSpPr>
        <p:spPr>
          <a:xfrm>
            <a:off x="5037889" y="797189"/>
            <a:ext cx="2736305" cy="383823"/>
          </a:xfrm>
          <a:prstGeom prst="rect">
            <a:avLst/>
          </a:prstGeom>
        </p:spPr>
        <p:txBody>
          <a:bodyPr wrap="square">
            <a:spAutoFit/>
          </a:bodyPr>
          <a:lstStyle/>
          <a:p>
            <a:pPr lvl="1">
              <a:lnSpc>
                <a:spcPct val="115000"/>
              </a:lnSpc>
              <a:spcBef>
                <a:spcPts val="600"/>
              </a:spcBef>
              <a:spcAft>
                <a:spcPts val="600"/>
              </a:spcAft>
              <a:tabLst>
                <a:tab pos="431800" algn="l"/>
              </a:tabLst>
            </a:pPr>
            <a:r>
              <a:rPr lang="hu-HU" b="1" dirty="0">
                <a:latin typeface="Arial" panose="020B0604020202020204" pitchFamily="34" charset="0"/>
                <a:ea typeface="Times New Roman" panose="02020603050405020304" pitchFamily="18" charset="0"/>
                <a:cs typeface="Arial" panose="020B0604020202020204" pitchFamily="34" charset="0"/>
              </a:rPr>
              <a:t>Mikrokapcsoló</a:t>
            </a:r>
            <a:endParaRPr lang="hu-HU" b="1"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5" name="Téglalap 4">
            <a:extLst>
              <a:ext uri="{FF2B5EF4-FFF2-40B4-BE49-F238E27FC236}">
                <a16:creationId xmlns:a16="http://schemas.microsoft.com/office/drawing/2014/main" id="{30A1F904-649C-4BC1-9269-F9E412386FA4}"/>
              </a:ext>
            </a:extLst>
          </p:cNvPr>
          <p:cNvSpPr/>
          <p:nvPr/>
        </p:nvSpPr>
        <p:spPr>
          <a:xfrm>
            <a:off x="117748" y="1406789"/>
            <a:ext cx="12009744" cy="1020921"/>
          </a:xfrm>
          <a:prstGeom prst="rect">
            <a:avLst/>
          </a:prstGeom>
        </p:spPr>
        <p:txBody>
          <a:bodyPr wrap="square">
            <a:spAutoFit/>
          </a:bodyPr>
          <a:lstStyle/>
          <a:p>
            <a:pPr marL="228600" indent="-228600" algn="just">
              <a:lnSpc>
                <a:spcPct val="115000"/>
              </a:lnSpc>
              <a:spcBef>
                <a:spcPts val="600"/>
              </a:spcBef>
              <a:spcAft>
                <a:spcPts val="1200"/>
              </a:spcAft>
            </a:pPr>
            <a:r>
              <a:rPr lang="hu-HU" dirty="0">
                <a:latin typeface="Arial" panose="020B0604020202020204" pitchFamily="34" charset="0"/>
                <a:ea typeface="Calibri" panose="020F0502020204030204" pitchFamily="34" charset="0"/>
                <a:cs typeface="Arial" panose="020B0604020202020204" pitchFamily="34" charset="0"/>
              </a:rPr>
              <a:t>A mikrokapcsoló tulajdonképpen egy </a:t>
            </a:r>
            <a:r>
              <a:rPr lang="hu-HU" dirty="0" err="1">
                <a:solidFill>
                  <a:srgbClr val="FFFF00"/>
                </a:solidFill>
                <a:latin typeface="Arial" panose="020B0604020202020204" pitchFamily="34" charset="0"/>
                <a:ea typeface="Calibri" panose="020F0502020204030204" pitchFamily="34" charset="0"/>
                <a:cs typeface="Arial" panose="020B0604020202020204" pitchFamily="34" charset="0"/>
              </a:rPr>
              <a:t>nyomásvezérelt</a:t>
            </a:r>
            <a:r>
              <a:rPr lang="hu-HU" dirty="0">
                <a:solidFill>
                  <a:srgbClr val="FFFF00"/>
                </a:solidFill>
                <a:latin typeface="Arial" panose="020B0604020202020204" pitchFamily="34" charset="0"/>
                <a:ea typeface="Calibri" panose="020F0502020204030204" pitchFamily="34" charset="0"/>
                <a:cs typeface="Arial" panose="020B0604020202020204" pitchFamily="34" charset="0"/>
              </a:rPr>
              <a:t> gyorskapcsoló, </a:t>
            </a:r>
            <a:r>
              <a:rPr lang="hu-HU" dirty="0">
                <a:latin typeface="Arial" panose="020B0604020202020204" pitchFamily="34" charset="0"/>
                <a:ea typeface="Calibri" panose="020F0502020204030204" pitchFamily="34" charset="0"/>
                <a:cs typeface="Arial" panose="020B0604020202020204" pitchFamily="34" charset="0"/>
              </a:rPr>
              <a:t>vagy érzékeny kapcsolóként is ismert</a:t>
            </a:r>
            <a:r>
              <a:rPr lang="hu-HU" dirty="0">
                <a:solidFill>
                  <a:srgbClr val="FFFF00"/>
                </a:solidFill>
                <a:latin typeface="Arial" panose="020B0604020202020204" pitchFamily="34" charset="0"/>
                <a:ea typeface="Calibri" panose="020F0502020204030204" pitchFamily="34" charset="0"/>
                <a:cs typeface="Arial" panose="020B0604020202020204" pitchFamily="34" charset="0"/>
              </a:rPr>
              <a:t>. A mozgató energia egy mechanikán felgyülemlik és egy értéket meghaladva hirtelen mozgással szakít, vagy zár. </a:t>
            </a:r>
            <a:r>
              <a:rPr lang="hu-HU" dirty="0">
                <a:latin typeface="Arial" panose="020B0604020202020204" pitchFamily="34" charset="0"/>
                <a:ea typeface="Calibri" panose="020F0502020204030204" pitchFamily="34" charset="0"/>
                <a:cs typeface="Arial" panose="020B0604020202020204" pitchFamily="34" charset="0"/>
              </a:rPr>
              <a:t>Az alábbi táblázatban néhány jellemző paramétere látható.</a:t>
            </a:r>
            <a:endParaRPr lang="hu-HU" dirty="0">
              <a:latin typeface="Arial" panose="020B0604020202020204" pitchFamily="34" charset="0"/>
              <a:ea typeface="Calibri" panose="020F0502020204030204" pitchFamily="34" charset="0"/>
              <a:cs typeface="Calibri" panose="020F0502020204030204" pitchFamily="34" charset="0"/>
            </a:endParaRPr>
          </a:p>
        </p:txBody>
      </p:sp>
      <p:pic>
        <p:nvPicPr>
          <p:cNvPr id="8" name="Kép 7">
            <a:extLst>
              <a:ext uri="{FF2B5EF4-FFF2-40B4-BE49-F238E27FC236}">
                <a16:creationId xmlns:a16="http://schemas.microsoft.com/office/drawing/2014/main" id="{2F9A298E-9C62-4E1A-A7CF-7D48258DCC4A}"/>
              </a:ext>
            </a:extLst>
          </p:cNvPr>
          <p:cNvPicPr>
            <a:picLocks noChangeAspect="1"/>
          </p:cNvPicPr>
          <p:nvPr/>
        </p:nvPicPr>
        <p:blipFill>
          <a:blip r:embed="rId4"/>
          <a:stretch>
            <a:fillRect/>
          </a:stretch>
        </p:blipFill>
        <p:spPr>
          <a:xfrm>
            <a:off x="4366220" y="3587232"/>
            <a:ext cx="7625912" cy="2448272"/>
          </a:xfrm>
          <a:prstGeom prst="rect">
            <a:avLst/>
          </a:prstGeom>
        </p:spPr>
      </p:pic>
      <p:pic>
        <p:nvPicPr>
          <p:cNvPr id="9" name="Kép 8">
            <a:extLst>
              <a:ext uri="{FF2B5EF4-FFF2-40B4-BE49-F238E27FC236}">
                <a16:creationId xmlns:a16="http://schemas.microsoft.com/office/drawing/2014/main" id="{53586052-5A79-4A87-B29A-36622CC2283C}"/>
              </a:ext>
            </a:extLst>
          </p:cNvPr>
          <p:cNvPicPr>
            <a:picLocks noChangeAspect="1"/>
          </p:cNvPicPr>
          <p:nvPr/>
        </p:nvPicPr>
        <p:blipFill>
          <a:blip r:embed="rId5"/>
          <a:stretch>
            <a:fillRect/>
          </a:stretch>
        </p:blipFill>
        <p:spPr>
          <a:xfrm>
            <a:off x="405780" y="3587232"/>
            <a:ext cx="3528392" cy="2451780"/>
          </a:xfrm>
          <a:prstGeom prst="rect">
            <a:avLst/>
          </a:prstGeom>
        </p:spPr>
      </p:pic>
      <p:sp>
        <p:nvSpPr>
          <p:cNvPr id="10" name="Téglalap 9">
            <a:extLst>
              <a:ext uri="{FF2B5EF4-FFF2-40B4-BE49-F238E27FC236}">
                <a16:creationId xmlns:a16="http://schemas.microsoft.com/office/drawing/2014/main" id="{F9A7D333-8EAC-4E9D-BB29-FE0BF98D7F39}"/>
              </a:ext>
            </a:extLst>
          </p:cNvPr>
          <p:cNvSpPr/>
          <p:nvPr/>
        </p:nvSpPr>
        <p:spPr>
          <a:xfrm>
            <a:off x="405780" y="6039012"/>
            <a:ext cx="3528392" cy="646331"/>
          </a:xfrm>
          <a:prstGeom prst="rect">
            <a:avLst/>
          </a:prstGeom>
        </p:spPr>
        <p:txBody>
          <a:bodyPr wrap="square">
            <a:spAutoFit/>
          </a:bodyPr>
          <a:lstStyle/>
          <a:p>
            <a:r>
              <a:rPr lang="hu-HU" dirty="0" err="1">
                <a:latin typeface="Arial" panose="020B0604020202020204" pitchFamily="34" charset="0"/>
                <a:ea typeface="Calibri" panose="020F0502020204030204" pitchFamily="34" charset="0"/>
                <a:cs typeface="Arial" panose="020B0604020202020204" pitchFamily="34" charset="0"/>
              </a:rPr>
              <a:t>Omron</a:t>
            </a:r>
            <a:r>
              <a:rPr lang="hu-HU" dirty="0">
                <a:latin typeface="Arial" panose="020B0604020202020204" pitchFamily="34" charset="0"/>
                <a:ea typeface="Calibri" panose="020F0502020204030204" pitchFamily="34" charset="0"/>
                <a:cs typeface="Arial" panose="020B0604020202020204" pitchFamily="34" charset="0"/>
              </a:rPr>
              <a:t> gyártmányú V-166-1C5 cikkszámú mikrokapcsoló</a:t>
            </a:r>
            <a:endParaRPr lang="hu-H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57247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b="1" dirty="0">
                <a:latin typeface="Arial" panose="020B0604020202020204" pitchFamily="34" charset="0"/>
                <a:cs typeface="Arial" panose="020B0604020202020204" pitchFamily="34" charset="0"/>
              </a:rPr>
              <a:t>Mechanikus helyzetkapcsolók</a:t>
            </a: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89CD77A5-16F0-45C8-ADEB-8ECD448495F2}"/>
              </a:ext>
            </a:extLst>
          </p:cNvPr>
          <p:cNvSpPr/>
          <p:nvPr/>
        </p:nvSpPr>
        <p:spPr>
          <a:xfrm>
            <a:off x="5364244" y="756766"/>
            <a:ext cx="1994539" cy="383823"/>
          </a:xfrm>
          <a:prstGeom prst="rect">
            <a:avLst/>
          </a:prstGeom>
        </p:spPr>
        <p:txBody>
          <a:bodyPr wrap="square">
            <a:spAutoFit/>
          </a:bodyPr>
          <a:lstStyle/>
          <a:p>
            <a:pPr lvl="1">
              <a:lnSpc>
                <a:spcPct val="115000"/>
              </a:lnSpc>
              <a:spcBef>
                <a:spcPts val="600"/>
              </a:spcBef>
              <a:spcAft>
                <a:spcPts val="600"/>
              </a:spcAft>
              <a:tabLst>
                <a:tab pos="431800" algn="l"/>
              </a:tabLst>
            </a:pPr>
            <a:r>
              <a:rPr lang="hu-HU" b="1" dirty="0">
                <a:latin typeface="Arial" panose="020B0604020202020204" pitchFamily="34" charset="0"/>
                <a:ea typeface="Times New Roman" panose="02020603050405020304" pitchFamily="18" charset="0"/>
                <a:cs typeface="Arial" panose="020B0604020202020204" pitchFamily="34" charset="0"/>
              </a:rPr>
              <a:t>Jelfogók</a:t>
            </a:r>
            <a:endParaRPr lang="hu-HU" b="1"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5" name="Téglalap 4">
            <a:extLst>
              <a:ext uri="{FF2B5EF4-FFF2-40B4-BE49-F238E27FC236}">
                <a16:creationId xmlns:a16="http://schemas.microsoft.com/office/drawing/2014/main" id="{A174630B-9AC6-4D6E-B9A1-A76C46909000}"/>
              </a:ext>
            </a:extLst>
          </p:cNvPr>
          <p:cNvSpPr/>
          <p:nvPr/>
        </p:nvSpPr>
        <p:spPr>
          <a:xfrm>
            <a:off x="28690" y="1305342"/>
            <a:ext cx="12127492" cy="2308324"/>
          </a:xfrm>
          <a:prstGeom prst="rect">
            <a:avLst/>
          </a:prstGeom>
        </p:spPr>
        <p:txBody>
          <a:bodyPr wrap="square">
            <a:spAutoFit/>
          </a:bodyPr>
          <a:lstStyle/>
          <a:p>
            <a:r>
              <a:rPr lang="hu-HU" dirty="0">
                <a:latin typeface="Arial" panose="020B0604020202020204" pitchFamily="34" charset="0"/>
                <a:ea typeface="Calibri" panose="020F0502020204030204" pitchFamily="34" charset="0"/>
              </a:rPr>
              <a:t>A jelfogók hasonló rendszerű eszközök, </a:t>
            </a:r>
            <a:r>
              <a:rPr lang="hu-HU" dirty="0">
                <a:solidFill>
                  <a:srgbClr val="FFFF00"/>
                </a:solidFill>
                <a:latin typeface="Arial" panose="020B0604020202020204" pitchFamily="34" charset="0"/>
                <a:ea typeface="Calibri" panose="020F0502020204030204" pitchFamily="34" charset="0"/>
              </a:rPr>
              <a:t>általában több érintkező mozgatására alkalmasak, villamos gerjesztés hatására. </a:t>
            </a:r>
            <a:r>
              <a:rPr lang="hu-HU" dirty="0">
                <a:latin typeface="Arial" panose="020B0604020202020204" pitchFamily="34" charset="0"/>
                <a:ea typeface="Calibri" panose="020F0502020204030204" pitchFamily="34" charset="0"/>
              </a:rPr>
              <a:t>Az </a:t>
            </a:r>
            <a:r>
              <a:rPr lang="hu-HU" dirty="0">
                <a:solidFill>
                  <a:srgbClr val="FFFF00"/>
                </a:solidFill>
                <a:latin typeface="Arial" panose="020B0604020202020204" pitchFamily="34" charset="0"/>
                <a:ea typeface="Calibri" panose="020F0502020204030204" pitchFamily="34" charset="0"/>
              </a:rPr>
              <a:t>érintkezők </a:t>
            </a:r>
            <a:r>
              <a:rPr lang="hu-HU" dirty="0" err="1">
                <a:solidFill>
                  <a:srgbClr val="FFFF00"/>
                </a:solidFill>
                <a:latin typeface="Arial" panose="020B0604020202020204" pitchFamily="34" charset="0"/>
                <a:ea typeface="Calibri" panose="020F0502020204030204" pitchFamily="34" charset="0"/>
              </a:rPr>
              <a:t>anyaga</a:t>
            </a:r>
            <a:r>
              <a:rPr lang="hu-HU" dirty="0">
                <a:solidFill>
                  <a:srgbClr val="FFFF00"/>
                </a:solidFill>
                <a:latin typeface="Arial" panose="020B0604020202020204" pitchFamily="34" charset="0"/>
                <a:ea typeface="Calibri" panose="020F0502020204030204" pitchFamily="34" charset="0"/>
              </a:rPr>
              <a:t> lehet arany-nikkel, ezüst-kadmiumoxid, ezüst, ezüst-palládium, ezüst-nikkel</a:t>
            </a:r>
            <a:r>
              <a:rPr lang="hu-HU" dirty="0">
                <a:latin typeface="Arial" panose="020B0604020202020204" pitchFamily="34" charset="0"/>
                <a:ea typeface="Calibri" panose="020F0502020204030204" pitchFamily="34" charset="0"/>
              </a:rPr>
              <a:t>, stb. Mint az ismert, amikor induktív eszközöket kapcsolunk ki </a:t>
            </a:r>
            <a:r>
              <a:rPr lang="hu-HU" dirty="0">
                <a:solidFill>
                  <a:srgbClr val="FFFF00"/>
                </a:solidFill>
                <a:latin typeface="Arial" panose="020B0604020202020204" pitchFamily="34" charset="0"/>
                <a:ea typeface="Calibri" panose="020F0502020204030204" pitchFamily="34" charset="0"/>
              </a:rPr>
              <a:t>jelentős feszültségcsúcsok keletkezhetnek </a:t>
            </a:r>
            <a:r>
              <a:rPr lang="hu-HU" dirty="0">
                <a:latin typeface="Arial" panose="020B0604020202020204" pitchFamily="34" charset="0"/>
                <a:ea typeface="Calibri" panose="020F0502020204030204" pitchFamily="34" charset="0"/>
              </a:rPr>
              <a:t>a kikapcsolás pillanatában. Ezek kiküszöbölésére </a:t>
            </a:r>
            <a:r>
              <a:rPr lang="hu-HU" dirty="0">
                <a:solidFill>
                  <a:srgbClr val="FFFF00"/>
                </a:solidFill>
                <a:latin typeface="Arial" panose="020B0604020202020204" pitchFamily="34" charset="0"/>
                <a:ea typeface="Calibri" panose="020F0502020204030204" pitchFamily="34" charset="0"/>
              </a:rPr>
              <a:t>védőkapcsolást célszerű </a:t>
            </a:r>
            <a:r>
              <a:rPr lang="hu-HU" dirty="0">
                <a:latin typeface="Arial" panose="020B0604020202020204" pitchFamily="34" charset="0"/>
                <a:ea typeface="Calibri" panose="020F0502020204030204" pitchFamily="34" charset="0"/>
              </a:rPr>
              <a:t>alkalmazni, mert azok hiányában az </a:t>
            </a:r>
            <a:r>
              <a:rPr lang="hu-HU" dirty="0">
                <a:solidFill>
                  <a:srgbClr val="FFFF00"/>
                </a:solidFill>
                <a:latin typeface="Arial" panose="020B0604020202020204" pitchFamily="34" charset="0"/>
                <a:ea typeface="Calibri" panose="020F0502020204030204" pitchFamily="34" charset="0"/>
              </a:rPr>
              <a:t>érintkezők beéghetnek, összeragadhatnak.</a:t>
            </a:r>
            <a:r>
              <a:rPr lang="hu-HU" dirty="0">
                <a:latin typeface="Arial" panose="020B0604020202020204" pitchFamily="34" charset="0"/>
                <a:ea typeface="Calibri" panose="020F0502020204030204" pitchFamily="34" charset="0"/>
              </a:rPr>
              <a:t> Megfelelő megoldást kínálnak </a:t>
            </a:r>
            <a:r>
              <a:rPr lang="hu-HU" dirty="0">
                <a:solidFill>
                  <a:srgbClr val="FFFF00"/>
                </a:solidFill>
                <a:latin typeface="Arial" panose="020B0604020202020204" pitchFamily="34" charset="0"/>
                <a:ea typeface="Calibri" panose="020F0502020204030204" pitchFamily="34" charset="0"/>
              </a:rPr>
              <a:t>diódák, </a:t>
            </a:r>
            <a:r>
              <a:rPr lang="hu-HU" dirty="0" err="1">
                <a:solidFill>
                  <a:srgbClr val="FFFF00"/>
                </a:solidFill>
                <a:latin typeface="Arial" panose="020B0604020202020204" pitchFamily="34" charset="0"/>
                <a:ea typeface="Calibri" panose="020F0502020204030204" pitchFamily="34" charset="0"/>
              </a:rPr>
              <a:t>zener</a:t>
            </a:r>
            <a:r>
              <a:rPr lang="hu-HU" dirty="0">
                <a:solidFill>
                  <a:srgbClr val="FFFF00"/>
                </a:solidFill>
                <a:latin typeface="Arial" panose="020B0604020202020204" pitchFamily="34" charset="0"/>
                <a:ea typeface="Calibri" panose="020F0502020204030204" pitchFamily="34" charset="0"/>
              </a:rPr>
              <a:t> diódák, a </a:t>
            </a:r>
            <a:r>
              <a:rPr lang="hu-HU" dirty="0" err="1">
                <a:solidFill>
                  <a:srgbClr val="FFFF00"/>
                </a:solidFill>
                <a:latin typeface="Arial" panose="020B0604020202020204" pitchFamily="34" charset="0"/>
                <a:ea typeface="Calibri" panose="020F0502020204030204" pitchFamily="34" charset="0"/>
              </a:rPr>
              <a:t>varisztor</a:t>
            </a:r>
            <a:r>
              <a:rPr lang="hu-HU" dirty="0">
                <a:solidFill>
                  <a:srgbClr val="FFFF00"/>
                </a:solidFill>
                <a:latin typeface="Arial" panose="020B0604020202020204" pitchFamily="34" charset="0"/>
                <a:ea typeface="Calibri" panose="020F0502020204030204" pitchFamily="34" charset="0"/>
              </a:rPr>
              <a:t>, esetleg R-C kapcsolások</a:t>
            </a:r>
            <a:r>
              <a:rPr lang="hu-HU" dirty="0">
                <a:latin typeface="Arial" panose="020B0604020202020204" pitchFamily="34" charset="0"/>
                <a:ea typeface="Calibri" panose="020F0502020204030204" pitchFamily="34" charset="0"/>
              </a:rPr>
              <a:t>. Ezek használatakor </a:t>
            </a:r>
            <a:r>
              <a:rPr lang="hu-HU" dirty="0">
                <a:solidFill>
                  <a:srgbClr val="FFFF00"/>
                </a:solidFill>
                <a:latin typeface="Arial" panose="020B0604020202020204" pitchFamily="34" charset="0"/>
                <a:ea typeface="Calibri" panose="020F0502020204030204" pitchFamily="34" charset="0"/>
              </a:rPr>
              <a:t>figyelemmel kell lennünk</a:t>
            </a:r>
            <a:r>
              <a:rPr lang="hu-HU" dirty="0">
                <a:latin typeface="Arial" panose="020B0604020202020204" pitchFamily="34" charset="0"/>
                <a:ea typeface="Calibri" panose="020F0502020204030204" pitchFamily="34" charset="0"/>
              </a:rPr>
              <a:t> a védendő eszköz, áramkör, és a terhelés jellemzőire is, nem megfeledkezve például a </a:t>
            </a:r>
            <a:r>
              <a:rPr lang="hu-HU" dirty="0">
                <a:solidFill>
                  <a:srgbClr val="FFFF00"/>
                </a:solidFill>
                <a:latin typeface="Arial" panose="020B0604020202020204" pitchFamily="34" charset="0"/>
                <a:ea typeface="Calibri" panose="020F0502020204030204" pitchFamily="34" charset="0"/>
              </a:rPr>
              <a:t>jelfogóknál jelentkező 8-10szeres meghúzási áramra, a tartóáramhoz képest.</a:t>
            </a:r>
            <a:r>
              <a:rPr lang="hu-HU" dirty="0">
                <a:latin typeface="Arial" panose="020B0604020202020204" pitchFamily="34" charset="0"/>
                <a:ea typeface="Calibri" panose="020F0502020204030204" pitchFamily="34" charset="0"/>
              </a:rPr>
              <a:t>  (</a:t>
            </a:r>
            <a:r>
              <a:rPr lang="hu-HU" b="1" dirty="0">
                <a:latin typeface="Arial" panose="020B0604020202020204" pitchFamily="34" charset="0"/>
                <a:ea typeface="Calibri" panose="020F0502020204030204" pitchFamily="34" charset="0"/>
              </a:rPr>
              <a:t>1</a:t>
            </a:r>
            <a:r>
              <a:rPr lang="hu-HU" b="1" dirty="0"/>
              <a:t>. ábra)</a:t>
            </a:r>
            <a:endParaRPr lang="hu-HU" dirty="0"/>
          </a:p>
          <a:p>
            <a:endParaRPr lang="hu-HU" dirty="0"/>
          </a:p>
        </p:txBody>
      </p:sp>
      <p:sp>
        <p:nvSpPr>
          <p:cNvPr id="8" name="Téglalap 7">
            <a:extLst>
              <a:ext uri="{FF2B5EF4-FFF2-40B4-BE49-F238E27FC236}">
                <a16:creationId xmlns:a16="http://schemas.microsoft.com/office/drawing/2014/main" id="{AF2560EA-9F44-437D-B354-448AE18D77E2}"/>
              </a:ext>
            </a:extLst>
          </p:cNvPr>
          <p:cNvSpPr/>
          <p:nvPr/>
        </p:nvSpPr>
        <p:spPr>
          <a:xfrm>
            <a:off x="-192801" y="3633634"/>
            <a:ext cx="1401025" cy="385042"/>
          </a:xfrm>
          <a:prstGeom prst="rect">
            <a:avLst/>
          </a:prstGeom>
        </p:spPr>
        <p:txBody>
          <a:bodyPr wrap="none">
            <a:spAutoFit/>
          </a:bodyPr>
          <a:lstStyle/>
          <a:p>
            <a:pPr indent="467995" algn="just">
              <a:lnSpc>
                <a:spcPct val="115000"/>
              </a:lnSpc>
              <a:spcAft>
                <a:spcPts val="0"/>
              </a:spcAft>
            </a:pPr>
            <a:r>
              <a:rPr lang="hu-HU" dirty="0">
                <a:latin typeface="Arial" panose="020B0604020202020204" pitchFamily="34" charset="0"/>
                <a:ea typeface="Calibri" panose="020F0502020204030204" pitchFamily="34" charset="0"/>
              </a:rPr>
              <a:t>1. ábra</a:t>
            </a:r>
            <a:endParaRPr lang="hu-HU" sz="2800" dirty="0">
              <a:effectLst/>
              <a:latin typeface="Times New Roman" panose="02020603050405020304" pitchFamily="18" charset="0"/>
              <a:ea typeface="Calibri" panose="020F0502020204030204" pitchFamily="34" charset="0"/>
            </a:endParaRPr>
          </a:p>
        </p:txBody>
      </p:sp>
      <p:sp>
        <p:nvSpPr>
          <p:cNvPr id="9" name="Téglalap 8">
            <a:extLst>
              <a:ext uri="{FF2B5EF4-FFF2-40B4-BE49-F238E27FC236}">
                <a16:creationId xmlns:a16="http://schemas.microsoft.com/office/drawing/2014/main" id="{05341F05-45AC-4024-AF25-F4FB81A0AA84}"/>
              </a:ext>
            </a:extLst>
          </p:cNvPr>
          <p:cNvSpPr/>
          <p:nvPr/>
        </p:nvSpPr>
        <p:spPr>
          <a:xfrm>
            <a:off x="7003374" y="3775591"/>
            <a:ext cx="1375377" cy="385042"/>
          </a:xfrm>
          <a:prstGeom prst="rect">
            <a:avLst/>
          </a:prstGeom>
        </p:spPr>
        <p:txBody>
          <a:bodyPr wrap="none">
            <a:spAutoFit/>
          </a:bodyPr>
          <a:lstStyle/>
          <a:p>
            <a:pPr indent="467995" algn="just">
              <a:lnSpc>
                <a:spcPct val="115000"/>
              </a:lnSpc>
              <a:spcAft>
                <a:spcPts val="0"/>
              </a:spcAft>
            </a:pPr>
            <a:r>
              <a:rPr lang="hu-HU" dirty="0">
                <a:latin typeface="Arial" panose="020B0604020202020204" pitchFamily="34" charset="0"/>
                <a:ea typeface="Calibri" panose="020F0502020204030204" pitchFamily="34" charset="0"/>
              </a:rPr>
              <a:t>2. ábra</a:t>
            </a:r>
            <a:endParaRPr lang="hu-HU" sz="2800" dirty="0">
              <a:effectLst/>
              <a:latin typeface="Times New Roman" panose="02020603050405020304" pitchFamily="18" charset="0"/>
              <a:ea typeface="Calibri" panose="020F0502020204030204" pitchFamily="34" charset="0"/>
            </a:endParaRPr>
          </a:p>
        </p:txBody>
      </p:sp>
      <p:pic>
        <p:nvPicPr>
          <p:cNvPr id="10" name="Kép 9">
            <a:extLst>
              <a:ext uri="{FF2B5EF4-FFF2-40B4-BE49-F238E27FC236}">
                <a16:creationId xmlns:a16="http://schemas.microsoft.com/office/drawing/2014/main" id="{348DFACC-099F-4A86-9E35-DC56097CAC09}"/>
              </a:ext>
            </a:extLst>
          </p:cNvPr>
          <p:cNvPicPr>
            <a:picLocks noChangeAspect="1"/>
          </p:cNvPicPr>
          <p:nvPr/>
        </p:nvPicPr>
        <p:blipFill>
          <a:blip r:embed="rId4"/>
          <a:stretch>
            <a:fillRect/>
          </a:stretch>
        </p:blipFill>
        <p:spPr>
          <a:xfrm>
            <a:off x="1262000" y="3747363"/>
            <a:ext cx="3729004" cy="2957205"/>
          </a:xfrm>
          <a:prstGeom prst="rect">
            <a:avLst/>
          </a:prstGeom>
        </p:spPr>
      </p:pic>
      <p:pic>
        <p:nvPicPr>
          <p:cNvPr id="11" name="Kép 10">
            <a:extLst>
              <a:ext uri="{FF2B5EF4-FFF2-40B4-BE49-F238E27FC236}">
                <a16:creationId xmlns:a16="http://schemas.microsoft.com/office/drawing/2014/main" id="{6A7B174B-FA80-498A-B624-5B759C5A1769}"/>
              </a:ext>
            </a:extLst>
          </p:cNvPr>
          <p:cNvPicPr>
            <a:picLocks noChangeAspect="1"/>
          </p:cNvPicPr>
          <p:nvPr/>
        </p:nvPicPr>
        <p:blipFill>
          <a:blip r:embed="rId5"/>
          <a:stretch>
            <a:fillRect/>
          </a:stretch>
        </p:blipFill>
        <p:spPr>
          <a:xfrm>
            <a:off x="8398668" y="3775591"/>
            <a:ext cx="3122368" cy="2957205"/>
          </a:xfrm>
          <a:prstGeom prst="rect">
            <a:avLst/>
          </a:prstGeom>
        </p:spPr>
      </p:pic>
    </p:spTree>
    <p:extLst>
      <p:ext uri="{BB962C8B-B14F-4D97-AF65-F5344CB8AC3E}">
        <p14:creationId xmlns:p14="http://schemas.microsoft.com/office/powerpoint/2010/main" val="2839606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b="1" dirty="0">
                <a:latin typeface="Arial" panose="020B0604020202020204" pitchFamily="34" charset="0"/>
                <a:cs typeface="Arial" panose="020B0604020202020204" pitchFamily="34" charset="0"/>
              </a:rPr>
              <a:t>Mechanikus helyzetkapcsolók</a:t>
            </a: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6BB886AA-0B46-43EE-84F4-0D9B72D6FE57}"/>
              </a:ext>
            </a:extLst>
          </p:cNvPr>
          <p:cNvSpPr/>
          <p:nvPr/>
        </p:nvSpPr>
        <p:spPr>
          <a:xfrm>
            <a:off x="0" y="1331021"/>
            <a:ext cx="12127492" cy="1977786"/>
          </a:xfrm>
          <a:prstGeom prst="rect">
            <a:avLst/>
          </a:prstGeom>
        </p:spPr>
        <p:txBody>
          <a:bodyPr wrap="square">
            <a:spAutoFit/>
          </a:bodyPr>
          <a:lstStyle/>
          <a:p>
            <a:pPr algn="just">
              <a:lnSpc>
                <a:spcPct val="115000"/>
              </a:lnSpc>
              <a:spcAft>
                <a:spcPts val="0"/>
              </a:spcAft>
            </a:pPr>
            <a:r>
              <a:rPr lang="hu-HU" dirty="0">
                <a:latin typeface="Arial" panose="020B0604020202020204" pitchFamily="34" charset="0"/>
                <a:ea typeface="Calibri" panose="020F0502020204030204" pitchFamily="34" charset="0"/>
              </a:rPr>
              <a:t>Mivel ezekhez a kapcsolókhoz viszonylag alacsony áron juthat az ipar, ezért </a:t>
            </a:r>
            <a:r>
              <a:rPr lang="hu-HU" dirty="0">
                <a:solidFill>
                  <a:srgbClr val="FFFF00"/>
                </a:solidFill>
                <a:latin typeface="Arial" panose="020B0604020202020204" pitchFamily="34" charset="0"/>
                <a:ea typeface="Calibri" panose="020F0502020204030204" pitchFamily="34" charset="0"/>
              </a:rPr>
              <a:t>létjogosultságuk vitathatatlan,</a:t>
            </a:r>
            <a:r>
              <a:rPr lang="hu-HU" dirty="0">
                <a:latin typeface="Arial" panose="020B0604020202020204" pitchFamily="34" charset="0"/>
                <a:ea typeface="Calibri" panose="020F0502020204030204" pitchFamily="34" charset="0"/>
              </a:rPr>
              <a:t> még a meglévő </a:t>
            </a:r>
            <a:r>
              <a:rPr lang="hu-HU" dirty="0">
                <a:solidFill>
                  <a:srgbClr val="FFFF00"/>
                </a:solidFill>
                <a:latin typeface="Arial" panose="020B0604020202020204" pitchFamily="34" charset="0"/>
                <a:ea typeface="Calibri" panose="020F0502020204030204" pitchFamily="34" charset="0"/>
              </a:rPr>
              <a:t>hátrányaik ellenére is, úgymint </a:t>
            </a:r>
            <a:r>
              <a:rPr lang="hu-HU" dirty="0" err="1">
                <a:solidFill>
                  <a:srgbClr val="FFFF00"/>
                </a:solidFill>
                <a:latin typeface="Arial" panose="020B0604020202020204" pitchFamily="34" charset="0"/>
                <a:ea typeface="Calibri" panose="020F0502020204030204" pitchFamily="34" charset="0"/>
              </a:rPr>
              <a:t>prellegés</a:t>
            </a:r>
            <a:r>
              <a:rPr lang="hu-HU" dirty="0">
                <a:solidFill>
                  <a:srgbClr val="FFFF00"/>
                </a:solidFill>
                <a:latin typeface="Arial" panose="020B0604020202020204" pitchFamily="34" charset="0"/>
                <a:ea typeface="Calibri" panose="020F0502020204030204" pitchFamily="34" charset="0"/>
              </a:rPr>
              <a:t>, vagy pergés, kopás, kisebb kapcsolási frekvencia, az elektronikus kapcsolóelemekhez képest</a:t>
            </a:r>
            <a:r>
              <a:rPr lang="hu-HU" dirty="0">
                <a:latin typeface="Arial" panose="020B0604020202020204" pitchFamily="34" charset="0"/>
                <a:ea typeface="Calibri" panose="020F0502020204030204" pitchFamily="34" charset="0"/>
              </a:rPr>
              <a:t>. </a:t>
            </a:r>
            <a:r>
              <a:rPr lang="hu-HU" dirty="0">
                <a:solidFill>
                  <a:srgbClr val="FFFF00"/>
                </a:solidFill>
                <a:latin typeface="Arial" panose="020B0604020202020204" pitchFamily="34" charset="0"/>
                <a:ea typeface="Calibri" panose="020F0502020204030204" pitchFamily="34" charset="0"/>
              </a:rPr>
              <a:t>Erős mágneses terek közelében, </a:t>
            </a:r>
            <a:r>
              <a:rPr lang="hu-HU" dirty="0">
                <a:latin typeface="Arial" panose="020B0604020202020204" pitchFamily="34" charset="0"/>
                <a:ea typeface="Calibri" panose="020F0502020204030204" pitchFamily="34" charset="0"/>
              </a:rPr>
              <a:t>(pl. hegesztőberendezések), </a:t>
            </a:r>
            <a:r>
              <a:rPr lang="hu-HU" dirty="0">
                <a:solidFill>
                  <a:srgbClr val="FFFF00"/>
                </a:solidFill>
                <a:latin typeface="Arial" panose="020B0604020202020204" pitchFamily="34" charset="0"/>
                <a:ea typeface="Calibri" panose="020F0502020204030204" pitchFamily="34" charset="0"/>
              </a:rPr>
              <a:t>kifejezetten célszerű alkalmazni</a:t>
            </a:r>
            <a:r>
              <a:rPr lang="hu-HU" dirty="0">
                <a:latin typeface="Arial" panose="020B0604020202020204" pitchFamily="34" charset="0"/>
                <a:ea typeface="Calibri" panose="020F0502020204030204" pitchFamily="34" charset="0"/>
              </a:rPr>
              <a:t>, hiszen nincs a működésükre semmilyen ráhatásuk. Ez természetesen csak a mechanikai működtetésű végálláskapcsolókra érvényes. Az</a:t>
            </a:r>
            <a:r>
              <a:rPr lang="hu-HU" b="1" dirty="0">
                <a:latin typeface="Arial" panose="020B0604020202020204" pitchFamily="34" charset="0"/>
                <a:ea typeface="Calibri" panose="020F0502020204030204" pitchFamily="34" charset="0"/>
              </a:rPr>
              <a:t> </a:t>
            </a:r>
            <a:r>
              <a:rPr lang="hu-HU" dirty="0">
                <a:latin typeface="Arial" panose="020B0604020202020204" pitchFamily="34" charset="0"/>
                <a:ea typeface="Calibri" panose="020F0502020204030204" pitchFamily="34" charset="0"/>
              </a:rPr>
              <a:t>ábrán egy végálláskapcsoló szerkezete látható ki és bekapcsolt állapotban, közöttük, pedig a villamos rajzjelük. </a:t>
            </a:r>
            <a:endParaRPr lang="hu-HU" sz="2800" dirty="0">
              <a:effectLst/>
              <a:latin typeface="Times New Roman" panose="02020603050405020304" pitchFamily="18" charset="0"/>
              <a:ea typeface="Calibri" panose="020F0502020204030204" pitchFamily="34" charset="0"/>
            </a:endParaRPr>
          </a:p>
        </p:txBody>
      </p:sp>
      <p:sp>
        <p:nvSpPr>
          <p:cNvPr id="5" name="Téglalap 4">
            <a:extLst>
              <a:ext uri="{FF2B5EF4-FFF2-40B4-BE49-F238E27FC236}">
                <a16:creationId xmlns:a16="http://schemas.microsoft.com/office/drawing/2014/main" id="{A8E2FB1A-51FA-4052-A9F8-9A0262E00FEB}"/>
              </a:ext>
            </a:extLst>
          </p:cNvPr>
          <p:cNvSpPr/>
          <p:nvPr/>
        </p:nvSpPr>
        <p:spPr>
          <a:xfrm>
            <a:off x="5467155" y="682949"/>
            <a:ext cx="1877774" cy="383823"/>
          </a:xfrm>
          <a:prstGeom prst="rect">
            <a:avLst/>
          </a:prstGeom>
        </p:spPr>
        <p:txBody>
          <a:bodyPr wrap="square">
            <a:spAutoFit/>
          </a:bodyPr>
          <a:lstStyle/>
          <a:p>
            <a:pPr lvl="1">
              <a:lnSpc>
                <a:spcPct val="115000"/>
              </a:lnSpc>
              <a:spcBef>
                <a:spcPts val="600"/>
              </a:spcBef>
              <a:spcAft>
                <a:spcPts val="600"/>
              </a:spcAft>
              <a:tabLst>
                <a:tab pos="431800" algn="l"/>
              </a:tabLst>
            </a:pPr>
            <a:r>
              <a:rPr lang="hu-HU" b="1" dirty="0">
                <a:latin typeface="Arial" panose="020B0604020202020204" pitchFamily="34" charset="0"/>
                <a:ea typeface="Times New Roman" panose="02020603050405020304" pitchFamily="18" charset="0"/>
                <a:cs typeface="Arial" panose="020B0604020202020204" pitchFamily="34" charset="0"/>
              </a:rPr>
              <a:t>Jelfogók</a:t>
            </a:r>
          </a:p>
        </p:txBody>
      </p:sp>
      <p:pic>
        <p:nvPicPr>
          <p:cNvPr id="8" name="Kép 7">
            <a:extLst>
              <a:ext uri="{FF2B5EF4-FFF2-40B4-BE49-F238E27FC236}">
                <a16:creationId xmlns:a16="http://schemas.microsoft.com/office/drawing/2014/main" id="{4C2108B0-4853-4551-B94D-A9CE206729A9}"/>
              </a:ext>
            </a:extLst>
          </p:cNvPr>
          <p:cNvPicPr>
            <a:picLocks noChangeAspect="1"/>
          </p:cNvPicPr>
          <p:nvPr/>
        </p:nvPicPr>
        <p:blipFill>
          <a:blip r:embed="rId4"/>
          <a:stretch>
            <a:fillRect/>
          </a:stretch>
        </p:blipFill>
        <p:spPr>
          <a:xfrm>
            <a:off x="1701924" y="3774773"/>
            <a:ext cx="8943979" cy="2473867"/>
          </a:xfrm>
          <a:prstGeom prst="rect">
            <a:avLst/>
          </a:prstGeom>
        </p:spPr>
      </p:pic>
    </p:spTree>
    <p:extLst>
      <p:ext uri="{BB962C8B-B14F-4D97-AF65-F5344CB8AC3E}">
        <p14:creationId xmlns:p14="http://schemas.microsoft.com/office/powerpoint/2010/main" val="4261502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b="1" dirty="0">
                <a:latin typeface="Arial" panose="020B0604020202020204" pitchFamily="34" charset="0"/>
                <a:cs typeface="Arial" panose="020B0604020202020204" pitchFamily="34" charset="0"/>
              </a:rPr>
              <a:t>Mechanikus helyzetkapcsolók</a:t>
            </a: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733EC85E-8C65-4C6B-85BB-E8C7E60707B3}"/>
              </a:ext>
            </a:extLst>
          </p:cNvPr>
          <p:cNvSpPr/>
          <p:nvPr/>
        </p:nvSpPr>
        <p:spPr>
          <a:xfrm>
            <a:off x="2782044" y="756766"/>
            <a:ext cx="6853158" cy="383823"/>
          </a:xfrm>
          <a:prstGeom prst="rect">
            <a:avLst/>
          </a:prstGeom>
        </p:spPr>
        <p:txBody>
          <a:bodyPr wrap="none">
            <a:spAutoFit/>
          </a:bodyPr>
          <a:lstStyle/>
          <a:p>
            <a:pPr lvl="1">
              <a:lnSpc>
                <a:spcPct val="115000"/>
              </a:lnSpc>
              <a:spcBef>
                <a:spcPts val="600"/>
              </a:spcBef>
              <a:spcAft>
                <a:spcPts val="600"/>
              </a:spcAft>
              <a:tabLst>
                <a:tab pos="431800" algn="l"/>
              </a:tabLst>
            </a:pPr>
            <a:r>
              <a:rPr lang="hu-HU" b="1" dirty="0">
                <a:latin typeface="Arial" panose="020B0604020202020204" pitchFamily="34" charset="0"/>
                <a:ea typeface="Times New Roman" panose="02020603050405020304" pitchFamily="18" charset="0"/>
                <a:cs typeface="Arial" panose="020B0604020202020204" pitchFamily="34" charset="0"/>
              </a:rPr>
              <a:t>Mechanikus működtetésű pneumatikus helyzetérzékelők</a:t>
            </a:r>
            <a:endParaRPr lang="hu-HU" b="1"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5" name="Téglalap 4">
            <a:extLst>
              <a:ext uri="{FF2B5EF4-FFF2-40B4-BE49-F238E27FC236}">
                <a16:creationId xmlns:a16="http://schemas.microsoft.com/office/drawing/2014/main" id="{FA435293-B7A3-48CB-9F84-FD84E1EEE42F}"/>
              </a:ext>
            </a:extLst>
          </p:cNvPr>
          <p:cNvSpPr/>
          <p:nvPr/>
        </p:nvSpPr>
        <p:spPr>
          <a:xfrm>
            <a:off x="21556" y="1452464"/>
            <a:ext cx="12127492" cy="646331"/>
          </a:xfrm>
          <a:prstGeom prst="rect">
            <a:avLst/>
          </a:prstGeom>
        </p:spPr>
        <p:txBody>
          <a:bodyPr wrap="square">
            <a:spAutoFit/>
          </a:bodyPr>
          <a:lstStyle/>
          <a:p>
            <a:r>
              <a:rPr lang="hu-HU" dirty="0">
                <a:latin typeface="Arial" panose="020B0604020202020204" pitchFamily="34" charset="0"/>
                <a:ea typeface="Calibri" panose="020F0502020204030204" pitchFamily="34" charset="0"/>
              </a:rPr>
              <a:t>Az </a:t>
            </a:r>
            <a:r>
              <a:rPr lang="hu-HU" b="1" dirty="0">
                <a:latin typeface="Arial" panose="020B0604020202020204" pitchFamily="34" charset="0"/>
                <a:ea typeface="Calibri" panose="020F0502020204030204" pitchFamily="34" charset="0"/>
              </a:rPr>
              <a:t> </a:t>
            </a:r>
            <a:r>
              <a:rPr lang="hu-HU" dirty="0">
                <a:latin typeface="Arial" panose="020B0604020202020204" pitchFamily="34" charset="0"/>
                <a:ea typeface="Calibri" panose="020F0502020204030204" pitchFamily="34" charset="0"/>
              </a:rPr>
              <a:t>ábrán látható </a:t>
            </a:r>
            <a:r>
              <a:rPr lang="hu-HU" dirty="0">
                <a:solidFill>
                  <a:srgbClr val="FFFF00"/>
                </a:solidFill>
                <a:latin typeface="Arial" panose="020B0604020202020204" pitchFamily="34" charset="0"/>
                <a:ea typeface="Calibri" panose="020F0502020204030204" pitchFamily="34" charset="0"/>
              </a:rPr>
              <a:t>nyomócsapos pneumatikus szelep</a:t>
            </a:r>
            <a:r>
              <a:rPr lang="hu-HU" dirty="0">
                <a:latin typeface="Arial" panose="020B0604020202020204" pitchFamily="34" charset="0"/>
                <a:ea typeface="Calibri" panose="020F0502020204030204" pitchFamily="34" charset="0"/>
              </a:rPr>
              <a:t>, a </a:t>
            </a:r>
            <a:r>
              <a:rPr lang="hu-HU" dirty="0">
                <a:solidFill>
                  <a:srgbClr val="FFFF00"/>
                </a:solidFill>
                <a:latin typeface="Arial" panose="020B0604020202020204" pitchFamily="34" charset="0"/>
                <a:ea typeface="Calibri" panose="020F0502020204030204" pitchFamily="34" charset="0"/>
              </a:rPr>
              <a:t>görgős változatával együtt</a:t>
            </a:r>
            <a:r>
              <a:rPr lang="hu-HU" dirty="0">
                <a:latin typeface="Arial" panose="020B0604020202020204" pitchFamily="34" charset="0"/>
                <a:ea typeface="Calibri" panose="020F0502020204030204" pitchFamily="34" charset="0"/>
              </a:rPr>
              <a:t>, pneumatikus vezérlésekben alkalmazott eszközök. </a:t>
            </a:r>
            <a:r>
              <a:rPr lang="hu-HU" dirty="0">
                <a:solidFill>
                  <a:srgbClr val="FFFF00"/>
                </a:solidFill>
                <a:latin typeface="Arial" panose="020B0604020202020204" pitchFamily="34" charset="0"/>
                <a:ea typeface="Calibri" panose="020F0502020204030204" pitchFamily="34" charset="0"/>
              </a:rPr>
              <a:t>Munkahengerek és egyéb mozgó elemek pozíciójáról szolgáltatnak pneumatikus jelet</a:t>
            </a:r>
            <a:r>
              <a:rPr lang="hu-HU" dirty="0">
                <a:latin typeface="Arial" panose="020B0604020202020204" pitchFamily="34" charset="0"/>
                <a:ea typeface="Calibri" panose="020F0502020204030204" pitchFamily="34" charset="0"/>
              </a:rPr>
              <a:t>.</a:t>
            </a:r>
            <a:endParaRPr lang="hu-HU" dirty="0"/>
          </a:p>
        </p:txBody>
      </p:sp>
      <p:pic>
        <p:nvPicPr>
          <p:cNvPr id="8" name="Kép 7">
            <a:extLst>
              <a:ext uri="{FF2B5EF4-FFF2-40B4-BE49-F238E27FC236}">
                <a16:creationId xmlns:a16="http://schemas.microsoft.com/office/drawing/2014/main" id="{5FEEC7CA-8D29-4119-B352-E3CA6C47FCD5}"/>
              </a:ext>
            </a:extLst>
          </p:cNvPr>
          <p:cNvPicPr>
            <a:picLocks noChangeAspect="1"/>
          </p:cNvPicPr>
          <p:nvPr/>
        </p:nvPicPr>
        <p:blipFill>
          <a:blip r:embed="rId4"/>
          <a:stretch>
            <a:fillRect/>
          </a:stretch>
        </p:blipFill>
        <p:spPr>
          <a:xfrm>
            <a:off x="3509268" y="3090556"/>
            <a:ext cx="5170288" cy="3337300"/>
          </a:xfrm>
          <a:prstGeom prst="rect">
            <a:avLst/>
          </a:prstGeom>
        </p:spPr>
      </p:pic>
      <p:sp>
        <p:nvSpPr>
          <p:cNvPr id="9" name="Téglalap 8">
            <a:extLst>
              <a:ext uri="{FF2B5EF4-FFF2-40B4-BE49-F238E27FC236}">
                <a16:creationId xmlns:a16="http://schemas.microsoft.com/office/drawing/2014/main" id="{6A759143-849E-4092-99B7-41B6FCFAC965}"/>
              </a:ext>
            </a:extLst>
          </p:cNvPr>
          <p:cNvSpPr/>
          <p:nvPr/>
        </p:nvSpPr>
        <p:spPr>
          <a:xfrm>
            <a:off x="477788" y="4175584"/>
            <a:ext cx="2614364" cy="1167243"/>
          </a:xfrm>
          <a:prstGeom prst="rect">
            <a:avLst/>
          </a:prstGeom>
        </p:spPr>
        <p:txBody>
          <a:bodyPr wrap="square">
            <a:spAutoFit/>
          </a:bodyPr>
          <a:lstStyle/>
          <a:p>
            <a:pPr>
              <a:lnSpc>
                <a:spcPct val="107000"/>
              </a:lnSpc>
              <a:spcAft>
                <a:spcPts val="800"/>
              </a:spcAft>
            </a:pPr>
            <a:r>
              <a:rPr lang="hu-HU" dirty="0">
                <a:latin typeface="Arial" panose="020B0604020202020204" pitchFamily="34" charset="0"/>
                <a:ea typeface="Calibri" panose="020F0502020204030204" pitchFamily="34" charset="0"/>
                <a:cs typeface="Arial" panose="020B0604020202020204" pitchFamily="34" charset="0"/>
              </a:rPr>
              <a:t>1. Bemeneti csatlakozó</a:t>
            </a:r>
          </a:p>
          <a:p>
            <a:pPr>
              <a:lnSpc>
                <a:spcPct val="107000"/>
              </a:lnSpc>
              <a:spcAft>
                <a:spcPts val="800"/>
              </a:spcAft>
            </a:pPr>
            <a:r>
              <a:rPr lang="hu-HU" dirty="0">
                <a:latin typeface="Arial" panose="020B0604020202020204" pitchFamily="34" charset="0"/>
                <a:ea typeface="Calibri" panose="020F0502020204030204" pitchFamily="34" charset="0"/>
                <a:cs typeface="Arial" panose="020B0604020202020204" pitchFamily="34" charset="0"/>
              </a:rPr>
              <a:t>2. Kimeneti csatlakozó</a:t>
            </a:r>
          </a:p>
          <a:p>
            <a:r>
              <a:rPr lang="hu-HU" dirty="0">
                <a:latin typeface="Arial" panose="020B0604020202020204" pitchFamily="34" charset="0"/>
                <a:ea typeface="Calibri" panose="020F0502020204030204" pitchFamily="34" charset="0"/>
                <a:cs typeface="Arial" panose="020B0604020202020204" pitchFamily="34" charset="0"/>
              </a:rPr>
              <a:t>3. Leszellőzés</a:t>
            </a:r>
            <a:endParaRPr lang="hu-H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0007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b="1" dirty="0">
                <a:latin typeface="Arial" panose="020B0604020202020204" pitchFamily="34" charset="0"/>
                <a:cs typeface="Arial" panose="020B0604020202020204" pitchFamily="34" charset="0"/>
              </a:rPr>
              <a:t>Mágnessel működtetett közelítéskapcsolók</a:t>
            </a: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E0D28A3A-49FA-4598-965B-979679A961C9}"/>
              </a:ext>
            </a:extLst>
          </p:cNvPr>
          <p:cNvSpPr/>
          <p:nvPr/>
        </p:nvSpPr>
        <p:spPr>
          <a:xfrm>
            <a:off x="4942284" y="756766"/>
            <a:ext cx="2650206" cy="383823"/>
          </a:xfrm>
          <a:prstGeom prst="rect">
            <a:avLst/>
          </a:prstGeom>
        </p:spPr>
        <p:txBody>
          <a:bodyPr wrap="square">
            <a:spAutoFit/>
          </a:bodyPr>
          <a:lstStyle/>
          <a:p>
            <a:pPr lvl="1">
              <a:lnSpc>
                <a:spcPct val="115000"/>
              </a:lnSpc>
              <a:spcBef>
                <a:spcPts val="600"/>
              </a:spcBef>
              <a:spcAft>
                <a:spcPts val="600"/>
              </a:spcAft>
              <a:tabLst>
                <a:tab pos="431800" algn="l"/>
              </a:tabLst>
            </a:pPr>
            <a:r>
              <a:rPr lang="hu-HU" b="1" dirty="0">
                <a:solidFill>
                  <a:srgbClr val="FFFF00"/>
                </a:solidFill>
                <a:latin typeface="Arial" panose="020B0604020202020204" pitchFamily="34" charset="0"/>
                <a:ea typeface="Times New Roman" panose="02020603050405020304" pitchFamily="18" charset="0"/>
                <a:cs typeface="Arial" panose="020B0604020202020204" pitchFamily="34" charset="0"/>
              </a:rPr>
              <a:t>Reed-kapcsoló</a:t>
            </a:r>
            <a:endParaRPr lang="hu-HU" b="1" dirty="0">
              <a:solidFill>
                <a:srgbClr val="FFFF00"/>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5" name="Téglalap 4">
            <a:extLst>
              <a:ext uri="{FF2B5EF4-FFF2-40B4-BE49-F238E27FC236}">
                <a16:creationId xmlns:a16="http://schemas.microsoft.com/office/drawing/2014/main" id="{5000FB65-4747-417D-A648-DB0A11086065}"/>
              </a:ext>
            </a:extLst>
          </p:cNvPr>
          <p:cNvSpPr/>
          <p:nvPr/>
        </p:nvSpPr>
        <p:spPr>
          <a:xfrm>
            <a:off x="61333" y="1171123"/>
            <a:ext cx="12079867" cy="1477328"/>
          </a:xfrm>
          <a:prstGeom prst="rect">
            <a:avLst/>
          </a:prstGeom>
        </p:spPr>
        <p:txBody>
          <a:bodyPr wrap="square">
            <a:spAutoFit/>
          </a:bodyPr>
          <a:lstStyle/>
          <a:p>
            <a:r>
              <a:rPr lang="hu-HU" dirty="0">
                <a:solidFill>
                  <a:srgbClr val="FFFF00"/>
                </a:solidFill>
                <a:latin typeface="Arial" panose="020B0604020202020204" pitchFamily="34" charset="0"/>
                <a:ea typeface="Calibri" panose="020F0502020204030204" pitchFamily="34" charset="0"/>
              </a:rPr>
              <a:t>Üvegcsőben két érintkezőnyelvet helyeznek el kis távolságban </a:t>
            </a:r>
            <a:r>
              <a:rPr lang="hu-HU" dirty="0">
                <a:latin typeface="Arial" panose="020B0604020202020204" pitchFamily="34" charset="0"/>
                <a:ea typeface="Calibri" panose="020F0502020204030204" pitchFamily="34" charset="0"/>
              </a:rPr>
              <a:t>egymástól, </a:t>
            </a:r>
            <a:r>
              <a:rPr lang="hu-HU" dirty="0">
                <a:solidFill>
                  <a:srgbClr val="FFFF00"/>
                </a:solidFill>
                <a:latin typeface="Arial" panose="020B0604020202020204" pitchFamily="34" charset="0"/>
                <a:ea typeface="Calibri" panose="020F0502020204030204" pitchFamily="34" charset="0"/>
              </a:rPr>
              <a:t>ferromágneses anyagból (vas-nikkel ötvözet) </a:t>
            </a:r>
            <a:r>
              <a:rPr lang="hu-HU" dirty="0">
                <a:latin typeface="Arial" panose="020B0604020202020204" pitchFamily="34" charset="0"/>
                <a:ea typeface="Calibri" panose="020F0502020204030204" pitchFamily="34" charset="0"/>
              </a:rPr>
              <a:t>készítve, a </a:t>
            </a:r>
            <a:r>
              <a:rPr lang="hu-HU" dirty="0">
                <a:solidFill>
                  <a:srgbClr val="FFFF00"/>
                </a:solidFill>
                <a:latin typeface="Arial" panose="020B0604020202020204" pitchFamily="34" charset="0"/>
                <a:ea typeface="Calibri" panose="020F0502020204030204" pitchFamily="34" charset="0"/>
              </a:rPr>
              <a:t>találkozási pontokon arannyal futtatva</a:t>
            </a:r>
            <a:r>
              <a:rPr lang="hu-HU" dirty="0">
                <a:latin typeface="Arial" panose="020B0604020202020204" pitchFamily="34" charset="0"/>
                <a:ea typeface="Calibri" panose="020F0502020204030204" pitchFamily="34" charset="0"/>
              </a:rPr>
              <a:t>. A csövet</a:t>
            </a:r>
            <a:r>
              <a:rPr lang="hu-HU" dirty="0">
                <a:solidFill>
                  <a:srgbClr val="FF0000"/>
                </a:solidFill>
                <a:latin typeface="Arial" panose="020B0604020202020204" pitchFamily="34" charset="0"/>
                <a:ea typeface="Calibri" panose="020F0502020204030204" pitchFamily="34" charset="0"/>
              </a:rPr>
              <a:t> </a:t>
            </a:r>
            <a:r>
              <a:rPr lang="hu-HU" dirty="0">
                <a:latin typeface="Arial" panose="020B0604020202020204" pitchFamily="34" charset="0"/>
                <a:ea typeface="Calibri" panose="020F0502020204030204" pitchFamily="34" charset="0"/>
              </a:rPr>
              <a:t>un. </a:t>
            </a:r>
            <a:r>
              <a:rPr lang="hu-HU" dirty="0">
                <a:solidFill>
                  <a:srgbClr val="FFFF00"/>
                </a:solidFill>
                <a:latin typeface="Arial" panose="020B0604020202020204" pitchFamily="34" charset="0"/>
                <a:ea typeface="Calibri" panose="020F0502020204030204" pitchFamily="34" charset="0"/>
              </a:rPr>
              <a:t>inert gázzal töltik fel a korrózió, a nedvesség, valamint a szennyeződések elleni védelem érdekében.  </a:t>
            </a:r>
            <a:r>
              <a:rPr lang="hu-HU" dirty="0">
                <a:latin typeface="Arial" panose="020B0604020202020204" pitchFamily="34" charset="0"/>
                <a:ea typeface="Calibri" panose="020F0502020204030204" pitchFamily="34" charset="0"/>
              </a:rPr>
              <a:t>A </a:t>
            </a:r>
            <a:r>
              <a:rPr lang="hu-HU" dirty="0">
                <a:solidFill>
                  <a:srgbClr val="FFFF00"/>
                </a:solidFill>
                <a:latin typeface="Arial" panose="020B0604020202020204" pitchFamily="34" charset="0"/>
                <a:ea typeface="Calibri" panose="020F0502020204030204" pitchFamily="34" charset="0"/>
              </a:rPr>
              <a:t>védőgáz 97% nitrogénből és 3% hidrogénből áll</a:t>
            </a:r>
            <a:r>
              <a:rPr lang="hu-HU" dirty="0">
                <a:latin typeface="Arial" panose="020B0604020202020204" pitchFamily="34" charset="0"/>
                <a:ea typeface="Calibri" panose="020F0502020204030204" pitchFamily="34" charset="0"/>
              </a:rPr>
              <a:t>. </a:t>
            </a:r>
            <a:r>
              <a:rPr lang="hu-HU" dirty="0">
                <a:solidFill>
                  <a:srgbClr val="FFFF00"/>
                </a:solidFill>
                <a:latin typeface="Arial" panose="020B0604020202020204" pitchFamily="34" charset="0"/>
                <a:ea typeface="Calibri" panose="020F0502020204030204" pitchFamily="34" charset="0"/>
              </a:rPr>
              <a:t>Működésbe mágneses tér megjelenésekor lép,</a:t>
            </a:r>
            <a:r>
              <a:rPr lang="hu-HU" dirty="0">
                <a:latin typeface="Arial" panose="020B0604020202020204" pitchFamily="34" charset="0"/>
                <a:ea typeface="Calibri" panose="020F0502020204030204" pitchFamily="34" charset="0"/>
              </a:rPr>
              <a:t> mégpedig úgy, hogy a </a:t>
            </a:r>
            <a:r>
              <a:rPr lang="hu-HU" dirty="0">
                <a:solidFill>
                  <a:srgbClr val="FFFF00"/>
                </a:solidFill>
                <a:latin typeface="Arial" panose="020B0604020202020204" pitchFamily="34" charset="0"/>
                <a:ea typeface="Calibri" panose="020F0502020204030204" pitchFamily="34" charset="0"/>
              </a:rPr>
              <a:t>két érintkező nyelv </a:t>
            </a:r>
            <a:r>
              <a:rPr lang="hu-HU" dirty="0" err="1">
                <a:solidFill>
                  <a:srgbClr val="FFFF00"/>
                </a:solidFill>
                <a:latin typeface="Arial" panose="020B0604020202020204" pitchFamily="34" charset="0"/>
                <a:ea typeface="Calibri" panose="020F0502020204030204" pitchFamily="34" charset="0"/>
              </a:rPr>
              <a:t>átmágneseződik</a:t>
            </a:r>
            <a:r>
              <a:rPr lang="hu-HU" dirty="0">
                <a:solidFill>
                  <a:srgbClr val="FFFF00"/>
                </a:solidFill>
                <a:latin typeface="Arial" panose="020B0604020202020204" pitchFamily="34" charset="0"/>
                <a:ea typeface="Calibri" panose="020F0502020204030204" pitchFamily="34" charset="0"/>
              </a:rPr>
              <a:t>, így vonzóerő ébred, és ennek következtében összetapadnak. </a:t>
            </a:r>
            <a:endParaRPr lang="hu-HU" dirty="0">
              <a:solidFill>
                <a:srgbClr val="FFFF00"/>
              </a:solidFill>
            </a:endParaRPr>
          </a:p>
        </p:txBody>
      </p:sp>
      <p:pic>
        <p:nvPicPr>
          <p:cNvPr id="8" name="Kép 7">
            <a:extLst>
              <a:ext uri="{FF2B5EF4-FFF2-40B4-BE49-F238E27FC236}">
                <a16:creationId xmlns:a16="http://schemas.microsoft.com/office/drawing/2014/main" id="{E41EDA3B-6C7F-4E94-A4FC-FF697EA75742}"/>
              </a:ext>
            </a:extLst>
          </p:cNvPr>
          <p:cNvPicPr>
            <a:picLocks noChangeAspect="1"/>
          </p:cNvPicPr>
          <p:nvPr/>
        </p:nvPicPr>
        <p:blipFill>
          <a:blip r:embed="rId4"/>
          <a:stretch>
            <a:fillRect/>
          </a:stretch>
        </p:blipFill>
        <p:spPr>
          <a:xfrm>
            <a:off x="3487549" y="3933056"/>
            <a:ext cx="5213726" cy="2693587"/>
          </a:xfrm>
          <a:prstGeom prst="rect">
            <a:avLst/>
          </a:prstGeom>
        </p:spPr>
      </p:pic>
      <p:sp>
        <p:nvSpPr>
          <p:cNvPr id="9" name="Téglalap 8">
            <a:extLst>
              <a:ext uri="{FF2B5EF4-FFF2-40B4-BE49-F238E27FC236}">
                <a16:creationId xmlns:a16="http://schemas.microsoft.com/office/drawing/2014/main" id="{4FDA2B3A-7F36-4F69-9589-461C7A483FA0}"/>
              </a:ext>
            </a:extLst>
          </p:cNvPr>
          <p:cNvSpPr/>
          <p:nvPr/>
        </p:nvSpPr>
        <p:spPr>
          <a:xfrm>
            <a:off x="26388" y="2691313"/>
            <a:ext cx="12079867" cy="646331"/>
          </a:xfrm>
          <a:prstGeom prst="rect">
            <a:avLst/>
          </a:prstGeom>
        </p:spPr>
        <p:txBody>
          <a:bodyPr wrap="square">
            <a:spAutoFit/>
          </a:bodyPr>
          <a:lstStyle/>
          <a:p>
            <a:r>
              <a:rPr lang="hu-HU" dirty="0">
                <a:latin typeface="Arial" panose="020B0604020202020204" pitchFamily="34" charset="0"/>
                <a:ea typeface="Calibri" panose="020F0502020204030204" pitchFamily="34" charset="0"/>
              </a:rPr>
              <a:t>A működés </a:t>
            </a:r>
            <a:r>
              <a:rPr lang="hu-HU" dirty="0">
                <a:solidFill>
                  <a:srgbClr val="FFFF00"/>
                </a:solidFill>
                <a:latin typeface="Arial" panose="020B0604020202020204" pitchFamily="34" charset="0"/>
                <a:ea typeface="Calibri" panose="020F0502020204030204" pitchFamily="34" charset="0"/>
              </a:rPr>
              <a:t>vizuális ellenőrzését segítendő, LED-</a:t>
            </a:r>
            <a:r>
              <a:rPr lang="hu-HU" dirty="0" err="1">
                <a:solidFill>
                  <a:srgbClr val="FFFF00"/>
                </a:solidFill>
                <a:latin typeface="Arial" panose="020B0604020202020204" pitchFamily="34" charset="0"/>
                <a:ea typeface="Calibri" panose="020F0502020204030204" pitchFamily="34" charset="0"/>
              </a:rPr>
              <a:t>et</a:t>
            </a:r>
            <a:r>
              <a:rPr lang="hu-HU" dirty="0">
                <a:solidFill>
                  <a:srgbClr val="FFFF00"/>
                </a:solidFill>
                <a:latin typeface="Arial" panose="020B0604020202020204" pitchFamily="34" charset="0"/>
                <a:ea typeface="Calibri" panose="020F0502020204030204" pitchFamily="34" charset="0"/>
              </a:rPr>
              <a:t> kapcsolnak sorba az érintkezővel </a:t>
            </a:r>
            <a:r>
              <a:rPr lang="hu-HU" dirty="0">
                <a:latin typeface="Arial" panose="020B0604020202020204" pitchFamily="34" charset="0"/>
                <a:ea typeface="Calibri" panose="020F0502020204030204" pitchFamily="34" charset="0"/>
              </a:rPr>
              <a:t>egy előtétellenállással kiegészítve, az induktív terhelés kompenzálására, így erre </a:t>
            </a:r>
            <a:r>
              <a:rPr lang="hu-HU" dirty="0">
                <a:solidFill>
                  <a:srgbClr val="FFFF00"/>
                </a:solidFill>
                <a:latin typeface="Arial" panose="020B0604020202020204" pitchFamily="34" charset="0"/>
                <a:ea typeface="Calibri" panose="020F0502020204030204" pitchFamily="34" charset="0"/>
              </a:rPr>
              <a:t>védőkapcsolásként is tekinthetünk</a:t>
            </a:r>
            <a:r>
              <a:rPr lang="hu-HU" dirty="0">
                <a:latin typeface="Arial" panose="020B0604020202020204" pitchFamily="34" charset="0"/>
                <a:ea typeface="Calibri" panose="020F0502020204030204" pitchFamily="34" charset="0"/>
              </a:rPr>
              <a:t>. </a:t>
            </a:r>
            <a:endParaRPr lang="hu-HU" dirty="0"/>
          </a:p>
        </p:txBody>
      </p:sp>
    </p:spTree>
    <p:extLst>
      <p:ext uri="{BB962C8B-B14F-4D97-AF65-F5344CB8AC3E}">
        <p14:creationId xmlns:p14="http://schemas.microsoft.com/office/powerpoint/2010/main" val="2471795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b="1" dirty="0">
                <a:latin typeface="Arial" panose="020B0604020202020204" pitchFamily="34" charset="0"/>
                <a:cs typeface="Arial" panose="020B0604020202020204" pitchFamily="34" charset="0"/>
              </a:rPr>
              <a:t>Mágnessel működtetett közelítéskapcsolók</a:t>
            </a: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8B2164F9-6270-4D0A-B92E-072D6C155A92}"/>
              </a:ext>
            </a:extLst>
          </p:cNvPr>
          <p:cNvSpPr/>
          <p:nvPr/>
        </p:nvSpPr>
        <p:spPr>
          <a:xfrm>
            <a:off x="4802380" y="777850"/>
            <a:ext cx="2584064" cy="383823"/>
          </a:xfrm>
          <a:prstGeom prst="rect">
            <a:avLst/>
          </a:prstGeom>
        </p:spPr>
        <p:txBody>
          <a:bodyPr wrap="square">
            <a:spAutoFit/>
          </a:bodyPr>
          <a:lstStyle/>
          <a:p>
            <a:pPr lvl="1">
              <a:lnSpc>
                <a:spcPct val="115000"/>
              </a:lnSpc>
              <a:spcBef>
                <a:spcPts val="600"/>
              </a:spcBef>
              <a:spcAft>
                <a:spcPts val="600"/>
              </a:spcAft>
              <a:tabLst>
                <a:tab pos="431800" algn="l"/>
              </a:tabLst>
            </a:pPr>
            <a:r>
              <a:rPr lang="hu-HU" b="1" dirty="0">
                <a:latin typeface="Arial" panose="020B0604020202020204" pitchFamily="34" charset="0"/>
                <a:ea typeface="Times New Roman" panose="02020603050405020304" pitchFamily="18" charset="0"/>
                <a:cs typeface="Arial" panose="020B0604020202020204" pitchFamily="34" charset="0"/>
              </a:rPr>
              <a:t>Reed-kapcsoló</a:t>
            </a:r>
          </a:p>
        </p:txBody>
      </p:sp>
      <p:pic>
        <p:nvPicPr>
          <p:cNvPr id="5" name="Kép 4">
            <a:extLst>
              <a:ext uri="{FF2B5EF4-FFF2-40B4-BE49-F238E27FC236}">
                <a16:creationId xmlns:a16="http://schemas.microsoft.com/office/drawing/2014/main" id="{43E738DB-CFFC-4544-B9F5-9DA8D5E4CA7E}"/>
              </a:ext>
            </a:extLst>
          </p:cNvPr>
          <p:cNvPicPr>
            <a:picLocks noChangeAspect="1"/>
          </p:cNvPicPr>
          <p:nvPr/>
        </p:nvPicPr>
        <p:blipFill>
          <a:blip r:embed="rId4"/>
          <a:stretch>
            <a:fillRect/>
          </a:stretch>
        </p:blipFill>
        <p:spPr>
          <a:xfrm>
            <a:off x="2528113" y="3717032"/>
            <a:ext cx="7409469" cy="2608494"/>
          </a:xfrm>
          <a:prstGeom prst="rect">
            <a:avLst/>
          </a:prstGeom>
        </p:spPr>
      </p:pic>
      <p:sp>
        <p:nvSpPr>
          <p:cNvPr id="8" name="Téglalap 7">
            <a:extLst>
              <a:ext uri="{FF2B5EF4-FFF2-40B4-BE49-F238E27FC236}">
                <a16:creationId xmlns:a16="http://schemas.microsoft.com/office/drawing/2014/main" id="{14F3A4D0-2797-41B1-ADD3-2AA01A0BF7C2}"/>
              </a:ext>
            </a:extLst>
          </p:cNvPr>
          <p:cNvSpPr/>
          <p:nvPr/>
        </p:nvSpPr>
        <p:spPr>
          <a:xfrm>
            <a:off x="75195" y="1249525"/>
            <a:ext cx="12038433" cy="1664558"/>
          </a:xfrm>
          <a:prstGeom prst="rect">
            <a:avLst/>
          </a:prstGeom>
        </p:spPr>
        <p:txBody>
          <a:bodyPr wrap="square">
            <a:spAutoFit/>
          </a:bodyPr>
          <a:lstStyle/>
          <a:p>
            <a:pPr algn="just">
              <a:lnSpc>
                <a:spcPct val="115000"/>
              </a:lnSpc>
              <a:spcAft>
                <a:spcPts val="800"/>
              </a:spcAft>
            </a:pPr>
            <a:r>
              <a:rPr lang="hu-HU" dirty="0">
                <a:latin typeface="Arial" panose="020B0604020202020204" pitchFamily="34" charset="0"/>
                <a:ea typeface="Calibri" panose="020F0502020204030204" pitchFamily="34" charset="0"/>
                <a:cs typeface="Times New Roman" panose="02020603050405020304" pitchFamily="18" charset="0"/>
              </a:rPr>
              <a:t>A </a:t>
            </a:r>
            <a:r>
              <a:rPr lang="hu-HU" dirty="0" err="1">
                <a:latin typeface="Arial" panose="020B0604020202020204" pitchFamily="34" charset="0"/>
                <a:ea typeface="Calibri" panose="020F0502020204030204" pitchFamily="34" charset="0"/>
                <a:cs typeface="Times New Roman" panose="02020603050405020304" pitchFamily="18" charset="0"/>
              </a:rPr>
              <a:t>reed</a:t>
            </a:r>
            <a:r>
              <a:rPr lang="hu-HU" dirty="0">
                <a:latin typeface="Arial" panose="020B0604020202020204" pitchFamily="34" charset="0"/>
                <a:ea typeface="Calibri" panose="020F0502020204030204" pitchFamily="34" charset="0"/>
                <a:cs typeface="Times New Roman" panose="02020603050405020304" pitchFamily="18" charset="0"/>
              </a:rPr>
              <a:t>-relé használatakor az esetleges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zavaró mágneses indukció nem haladhatja meg a 0,5mT </a:t>
            </a:r>
            <a:r>
              <a:rPr lang="hu-HU" dirty="0">
                <a:latin typeface="Arial" panose="020B0604020202020204" pitchFamily="34" charset="0"/>
                <a:ea typeface="Calibri" panose="020F0502020204030204" pitchFamily="34" charset="0"/>
                <a:cs typeface="Times New Roman" panose="02020603050405020304" pitchFamily="18" charset="0"/>
              </a:rPr>
              <a:t>értéket, ezért erre figyelemmel kell lenni beépítéskor, vagy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megszüntethető árnyékolással. </a:t>
            </a:r>
            <a:r>
              <a:rPr lang="hu-HU" dirty="0">
                <a:latin typeface="Arial" panose="020B0604020202020204" pitchFamily="34" charset="0"/>
                <a:ea typeface="Calibri" panose="020F0502020204030204" pitchFamily="34" charset="0"/>
                <a:cs typeface="Times New Roman" panose="02020603050405020304" pitchFamily="18" charset="0"/>
              </a:rPr>
              <a:t>Ezzel az eszközzel leginkább a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pneumatika hengerek végállásának figyelésénél találkozhatunk</a:t>
            </a:r>
            <a:r>
              <a:rPr lang="hu-HU" dirty="0">
                <a:latin typeface="Arial" panose="020B0604020202020204" pitchFamily="34" charset="0"/>
                <a:ea typeface="Calibri" panose="020F0502020204030204" pitchFamily="34" charset="0"/>
                <a:cs typeface="Times New Roman" panose="02020603050405020304" pitchFamily="18" charset="0"/>
              </a:rPr>
              <a:t>. Egymás mellett elhelyezett munkahengerek esetén legalább 60 mm távolság tartandó. A </a:t>
            </a:r>
            <a:r>
              <a:rPr lang="hu-HU" b="1" dirty="0">
                <a:latin typeface="Arial" panose="020B0604020202020204" pitchFamily="34" charset="0"/>
                <a:ea typeface="Calibri" panose="020F0502020204030204" pitchFamily="34" charset="0"/>
                <a:cs typeface="Times New Roman" panose="02020603050405020304" pitchFamily="18" charset="0"/>
              </a:rPr>
              <a:t>következő dián látható ábra</a:t>
            </a:r>
            <a:r>
              <a:rPr lang="hu-HU" dirty="0">
                <a:latin typeface="Arial" panose="020B0604020202020204" pitchFamily="34" charset="0"/>
                <a:ea typeface="Calibri" panose="020F0502020204030204" pitchFamily="34" charset="0"/>
                <a:cs typeface="Times New Roman" panose="02020603050405020304" pitchFamily="18" charset="0"/>
              </a:rPr>
              <a:t> pedig a </a:t>
            </a:r>
            <a:r>
              <a:rPr lang="hu-HU" dirty="0" err="1">
                <a:latin typeface="Arial" panose="020B0604020202020204" pitchFamily="34" charset="0"/>
                <a:ea typeface="Calibri" panose="020F0502020204030204" pitchFamily="34" charset="0"/>
                <a:cs typeface="Times New Roman" panose="02020603050405020304" pitchFamily="18" charset="0"/>
              </a:rPr>
              <a:t>reed</a:t>
            </a:r>
            <a:r>
              <a:rPr lang="hu-HU" dirty="0">
                <a:latin typeface="Arial" panose="020B0604020202020204" pitchFamily="34" charset="0"/>
                <a:ea typeface="Calibri" panose="020F0502020204030204" pitchFamily="34" charset="0"/>
                <a:cs typeface="Times New Roman" panose="02020603050405020304" pitchFamily="18" charset="0"/>
              </a:rPr>
              <a:t> –kapcsoló kapcsolási tartományait mutatja a közelítő mágnes tengelyének állása szerint. [1]</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88586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b="1" dirty="0">
                <a:latin typeface="Arial" panose="020B0604020202020204" pitchFamily="34" charset="0"/>
                <a:cs typeface="Arial" panose="020B0604020202020204" pitchFamily="34" charset="0"/>
              </a:rPr>
              <a:t>Mágnessel működtetett közelítéskapcsolók</a:t>
            </a: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7E77C437-1D06-435D-BB92-9454265985F7}"/>
              </a:ext>
            </a:extLst>
          </p:cNvPr>
          <p:cNvSpPr/>
          <p:nvPr/>
        </p:nvSpPr>
        <p:spPr>
          <a:xfrm>
            <a:off x="4730372" y="756766"/>
            <a:ext cx="2728079" cy="383823"/>
          </a:xfrm>
          <a:prstGeom prst="rect">
            <a:avLst/>
          </a:prstGeom>
        </p:spPr>
        <p:txBody>
          <a:bodyPr wrap="square">
            <a:spAutoFit/>
          </a:bodyPr>
          <a:lstStyle/>
          <a:p>
            <a:pPr lvl="1">
              <a:lnSpc>
                <a:spcPct val="115000"/>
              </a:lnSpc>
              <a:spcBef>
                <a:spcPts val="600"/>
              </a:spcBef>
              <a:spcAft>
                <a:spcPts val="600"/>
              </a:spcAft>
              <a:tabLst>
                <a:tab pos="431800" algn="l"/>
              </a:tabLst>
            </a:pPr>
            <a:r>
              <a:rPr lang="hu-HU" b="1" dirty="0">
                <a:latin typeface="Arial" panose="020B0604020202020204" pitchFamily="34" charset="0"/>
                <a:ea typeface="Times New Roman" panose="02020603050405020304" pitchFamily="18" charset="0"/>
                <a:cs typeface="Arial" panose="020B0604020202020204" pitchFamily="34" charset="0"/>
              </a:rPr>
              <a:t>Reed-kapcsoló</a:t>
            </a:r>
          </a:p>
        </p:txBody>
      </p:sp>
      <p:pic>
        <p:nvPicPr>
          <p:cNvPr id="5" name="Kép 4">
            <a:extLst>
              <a:ext uri="{FF2B5EF4-FFF2-40B4-BE49-F238E27FC236}">
                <a16:creationId xmlns:a16="http://schemas.microsoft.com/office/drawing/2014/main" id="{B74E2D65-952A-4623-9F64-9489C6899655}"/>
              </a:ext>
            </a:extLst>
          </p:cNvPr>
          <p:cNvPicPr>
            <a:picLocks noChangeAspect="1"/>
          </p:cNvPicPr>
          <p:nvPr/>
        </p:nvPicPr>
        <p:blipFill>
          <a:blip r:embed="rId4"/>
          <a:stretch>
            <a:fillRect/>
          </a:stretch>
        </p:blipFill>
        <p:spPr>
          <a:xfrm>
            <a:off x="6094410" y="1338469"/>
            <a:ext cx="3140110" cy="2696816"/>
          </a:xfrm>
          <a:prstGeom prst="rect">
            <a:avLst/>
          </a:prstGeom>
        </p:spPr>
      </p:pic>
      <p:pic>
        <p:nvPicPr>
          <p:cNvPr id="8" name="Kép 7">
            <a:extLst>
              <a:ext uri="{FF2B5EF4-FFF2-40B4-BE49-F238E27FC236}">
                <a16:creationId xmlns:a16="http://schemas.microsoft.com/office/drawing/2014/main" id="{0442DCB5-3813-499C-AF59-42D28DD80498}"/>
              </a:ext>
            </a:extLst>
          </p:cNvPr>
          <p:cNvPicPr>
            <a:picLocks noChangeAspect="1"/>
          </p:cNvPicPr>
          <p:nvPr/>
        </p:nvPicPr>
        <p:blipFill>
          <a:blip r:embed="rId5"/>
          <a:stretch>
            <a:fillRect/>
          </a:stretch>
        </p:blipFill>
        <p:spPr>
          <a:xfrm>
            <a:off x="3122381" y="1335832"/>
            <a:ext cx="2766015" cy="2699453"/>
          </a:xfrm>
          <a:prstGeom prst="rect">
            <a:avLst/>
          </a:prstGeom>
        </p:spPr>
      </p:pic>
      <p:pic>
        <p:nvPicPr>
          <p:cNvPr id="9" name="Kép 8">
            <a:extLst>
              <a:ext uri="{FF2B5EF4-FFF2-40B4-BE49-F238E27FC236}">
                <a16:creationId xmlns:a16="http://schemas.microsoft.com/office/drawing/2014/main" id="{677B2693-5371-47E6-A779-7491E35DFF16}"/>
              </a:ext>
            </a:extLst>
          </p:cNvPr>
          <p:cNvPicPr>
            <a:picLocks noChangeAspect="1"/>
          </p:cNvPicPr>
          <p:nvPr/>
        </p:nvPicPr>
        <p:blipFill>
          <a:blip r:embed="rId6"/>
          <a:stretch>
            <a:fillRect/>
          </a:stretch>
        </p:blipFill>
        <p:spPr>
          <a:xfrm>
            <a:off x="2642286" y="4110510"/>
            <a:ext cx="6904249" cy="2669330"/>
          </a:xfrm>
          <a:prstGeom prst="rect">
            <a:avLst/>
          </a:prstGeom>
        </p:spPr>
      </p:pic>
      <p:sp>
        <p:nvSpPr>
          <p:cNvPr id="10" name="Téglalap 9">
            <a:extLst>
              <a:ext uri="{FF2B5EF4-FFF2-40B4-BE49-F238E27FC236}">
                <a16:creationId xmlns:a16="http://schemas.microsoft.com/office/drawing/2014/main" id="{83538B5B-680D-4A21-BCBD-B1E4DF1B3D52}"/>
              </a:ext>
            </a:extLst>
          </p:cNvPr>
          <p:cNvSpPr/>
          <p:nvPr/>
        </p:nvSpPr>
        <p:spPr>
          <a:xfrm>
            <a:off x="231919" y="4521444"/>
            <a:ext cx="2410367" cy="923330"/>
          </a:xfrm>
          <a:prstGeom prst="rect">
            <a:avLst/>
          </a:prstGeom>
        </p:spPr>
        <p:txBody>
          <a:bodyPr wrap="square">
            <a:spAutoFit/>
          </a:bodyPr>
          <a:lstStyle/>
          <a:p>
            <a:r>
              <a:rPr lang="hu-HU" dirty="0">
                <a:latin typeface="Arial" panose="020B0604020202020204" pitchFamily="34" charset="0"/>
                <a:ea typeface="Calibri" panose="020F0502020204030204" pitchFamily="34" charset="0"/>
                <a:cs typeface="Arial" panose="020B0604020202020204" pitchFamily="34" charset="0"/>
              </a:rPr>
              <a:t>Reed-érzékelő kapcsolási tartománya </a:t>
            </a:r>
            <a:endParaRPr lang="hu-H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18944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b="1" dirty="0">
                <a:latin typeface="Arial" panose="020B0604020202020204" pitchFamily="34" charset="0"/>
                <a:cs typeface="Arial" panose="020B0604020202020204" pitchFamily="34" charset="0"/>
              </a:rPr>
              <a:t>Mágnessel működtetett közelítéskapcsolók</a:t>
            </a: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E78F3D95-AFDD-438C-8893-F833A7B1DEEC}"/>
              </a:ext>
            </a:extLst>
          </p:cNvPr>
          <p:cNvSpPr/>
          <p:nvPr/>
        </p:nvSpPr>
        <p:spPr>
          <a:xfrm>
            <a:off x="4878282" y="756766"/>
            <a:ext cx="3031599" cy="369332"/>
          </a:xfrm>
          <a:prstGeom prst="rect">
            <a:avLst/>
          </a:prstGeom>
        </p:spPr>
        <p:txBody>
          <a:bodyPr wrap="none">
            <a:spAutoFit/>
          </a:bodyPr>
          <a:lstStyle/>
          <a:p>
            <a:r>
              <a:rPr lang="hu-HU" dirty="0">
                <a:latin typeface="Arial" panose="020B0604020202020204" pitchFamily="34" charset="0"/>
                <a:ea typeface="Calibri" panose="020F0502020204030204" pitchFamily="34" charset="0"/>
                <a:cs typeface="Arial" panose="020B0604020202020204" pitchFamily="34" charset="0"/>
              </a:rPr>
              <a:t>Reed-érzékelő alkalmazása</a:t>
            </a:r>
            <a:endParaRPr lang="hu-HU" dirty="0">
              <a:latin typeface="Arial" panose="020B0604020202020204" pitchFamily="34" charset="0"/>
              <a:cs typeface="Arial" panose="020B0604020202020204" pitchFamily="34" charset="0"/>
            </a:endParaRPr>
          </a:p>
        </p:txBody>
      </p:sp>
      <p:pic>
        <p:nvPicPr>
          <p:cNvPr id="5" name="Kép 4">
            <a:extLst>
              <a:ext uri="{FF2B5EF4-FFF2-40B4-BE49-F238E27FC236}">
                <a16:creationId xmlns:a16="http://schemas.microsoft.com/office/drawing/2014/main" id="{87B2E790-8F5B-4414-828C-C390F619E27F}"/>
              </a:ext>
            </a:extLst>
          </p:cNvPr>
          <p:cNvPicPr>
            <a:picLocks noChangeAspect="1"/>
          </p:cNvPicPr>
          <p:nvPr/>
        </p:nvPicPr>
        <p:blipFill>
          <a:blip r:embed="rId4"/>
          <a:stretch>
            <a:fillRect/>
          </a:stretch>
        </p:blipFill>
        <p:spPr>
          <a:xfrm>
            <a:off x="693812" y="2538077"/>
            <a:ext cx="4847543" cy="2423772"/>
          </a:xfrm>
          <a:prstGeom prst="rect">
            <a:avLst/>
          </a:prstGeom>
        </p:spPr>
      </p:pic>
      <p:pic>
        <p:nvPicPr>
          <p:cNvPr id="9" name="Kép 8">
            <a:extLst>
              <a:ext uri="{FF2B5EF4-FFF2-40B4-BE49-F238E27FC236}">
                <a16:creationId xmlns:a16="http://schemas.microsoft.com/office/drawing/2014/main" id="{ABBB90EE-C57E-419F-A401-06B6A779DF1C}"/>
              </a:ext>
            </a:extLst>
          </p:cNvPr>
          <p:cNvPicPr>
            <a:picLocks noChangeAspect="1"/>
          </p:cNvPicPr>
          <p:nvPr/>
        </p:nvPicPr>
        <p:blipFill>
          <a:blip r:embed="rId5"/>
          <a:stretch>
            <a:fillRect/>
          </a:stretch>
        </p:blipFill>
        <p:spPr>
          <a:xfrm>
            <a:off x="6422660" y="2538326"/>
            <a:ext cx="4818869" cy="2423524"/>
          </a:xfrm>
          <a:prstGeom prst="rect">
            <a:avLst/>
          </a:prstGeom>
        </p:spPr>
      </p:pic>
      <p:sp>
        <p:nvSpPr>
          <p:cNvPr id="10" name="Téglalap 9">
            <a:extLst>
              <a:ext uri="{FF2B5EF4-FFF2-40B4-BE49-F238E27FC236}">
                <a16:creationId xmlns:a16="http://schemas.microsoft.com/office/drawing/2014/main" id="{01456CE5-0233-4C77-BD5C-A6D747FA0148}"/>
              </a:ext>
            </a:extLst>
          </p:cNvPr>
          <p:cNvSpPr/>
          <p:nvPr/>
        </p:nvSpPr>
        <p:spPr>
          <a:xfrm>
            <a:off x="3347668" y="1595999"/>
            <a:ext cx="6092825" cy="646331"/>
          </a:xfrm>
          <a:prstGeom prst="rect">
            <a:avLst/>
          </a:prstGeom>
        </p:spPr>
        <p:txBody>
          <a:bodyPr>
            <a:spAutoFit/>
          </a:bodyPr>
          <a:lstStyle/>
          <a:p>
            <a:r>
              <a:rPr lang="hu-HU" dirty="0">
                <a:latin typeface="Arial" panose="020B0604020202020204" pitchFamily="34" charset="0"/>
                <a:ea typeface="Calibri" panose="020F0502020204030204" pitchFamily="34" charset="0"/>
                <a:cs typeface="Arial" panose="020B0604020202020204" pitchFamily="34" charset="0"/>
              </a:rPr>
              <a:t>Mágnesgyűrűs dugattyú helyzetének jelzése pneumatikus munkahengerben </a:t>
            </a:r>
            <a:endParaRPr lang="hu-H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1829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b="1" dirty="0">
                <a:latin typeface="Arial" panose="020B0604020202020204" pitchFamily="34" charset="0"/>
                <a:cs typeface="Arial" panose="020B0604020202020204" pitchFamily="34" charset="0"/>
              </a:rPr>
              <a:t>Mágnessel működtetett közelítéskapcsolók</a:t>
            </a: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73860355-BB73-4D29-B3C0-BDF6AE35E27A}"/>
              </a:ext>
            </a:extLst>
          </p:cNvPr>
          <p:cNvSpPr/>
          <p:nvPr/>
        </p:nvSpPr>
        <p:spPr>
          <a:xfrm>
            <a:off x="3718147" y="756766"/>
            <a:ext cx="4752529" cy="383823"/>
          </a:xfrm>
          <a:prstGeom prst="rect">
            <a:avLst/>
          </a:prstGeom>
        </p:spPr>
        <p:txBody>
          <a:bodyPr wrap="square">
            <a:spAutoFit/>
          </a:bodyPr>
          <a:lstStyle/>
          <a:p>
            <a:pPr lvl="1">
              <a:lnSpc>
                <a:spcPct val="115000"/>
              </a:lnSpc>
              <a:spcBef>
                <a:spcPts val="600"/>
              </a:spcBef>
              <a:spcAft>
                <a:spcPts val="600"/>
              </a:spcAft>
              <a:tabLst>
                <a:tab pos="431800" algn="l"/>
              </a:tabLst>
            </a:pPr>
            <a:r>
              <a:rPr lang="hu-HU" b="1" dirty="0">
                <a:latin typeface="Arial" panose="020B0604020202020204" pitchFamily="34" charset="0"/>
                <a:ea typeface="Times New Roman" panose="02020603050405020304" pitchFamily="18" charset="0"/>
                <a:cs typeface="Arial" panose="020B0604020202020204" pitchFamily="34" charset="0"/>
              </a:rPr>
              <a:t>Magnetoinduktív közelítéskapcsoló</a:t>
            </a:r>
            <a:endParaRPr lang="hu-HU" b="1"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5" name="Téglalap 4">
            <a:extLst>
              <a:ext uri="{FF2B5EF4-FFF2-40B4-BE49-F238E27FC236}">
                <a16:creationId xmlns:a16="http://schemas.microsoft.com/office/drawing/2014/main" id="{6F662199-1D27-41BC-9272-B7E2CBB8B74F}"/>
              </a:ext>
            </a:extLst>
          </p:cNvPr>
          <p:cNvSpPr/>
          <p:nvPr/>
        </p:nvSpPr>
        <p:spPr>
          <a:xfrm>
            <a:off x="60121" y="1366366"/>
            <a:ext cx="12068580" cy="2862322"/>
          </a:xfrm>
          <a:prstGeom prst="rect">
            <a:avLst/>
          </a:prstGeom>
        </p:spPr>
        <p:txBody>
          <a:bodyPr wrap="square">
            <a:spAutoFit/>
          </a:bodyPr>
          <a:lstStyle/>
          <a:p>
            <a:r>
              <a:rPr lang="hu-HU" dirty="0">
                <a:latin typeface="Arial" panose="020B0604020202020204" pitchFamily="34" charset="0"/>
                <a:ea typeface="Calibri" panose="020F0502020204030204" pitchFamily="34" charset="0"/>
              </a:rPr>
              <a:t>A </a:t>
            </a:r>
            <a:r>
              <a:rPr lang="hu-HU" dirty="0" err="1">
                <a:solidFill>
                  <a:srgbClr val="FFFF00"/>
                </a:solidFill>
                <a:latin typeface="Arial" panose="020B0604020202020204" pitchFamily="34" charset="0"/>
                <a:ea typeface="Calibri" panose="020F0502020204030204" pitchFamily="34" charset="0"/>
              </a:rPr>
              <a:t>magnetoinduktív</a:t>
            </a:r>
            <a:r>
              <a:rPr lang="hu-HU" dirty="0">
                <a:solidFill>
                  <a:srgbClr val="FFFF00"/>
                </a:solidFill>
                <a:latin typeface="Arial" panose="020B0604020202020204" pitchFamily="34" charset="0"/>
                <a:ea typeface="Calibri" panose="020F0502020204030204" pitchFamily="34" charset="0"/>
              </a:rPr>
              <a:t> közelítéskapcsoló </a:t>
            </a:r>
            <a:r>
              <a:rPr lang="hu-HU" dirty="0">
                <a:latin typeface="Arial" panose="020B0604020202020204" pitchFamily="34" charset="0"/>
                <a:ea typeface="Calibri" panose="020F0502020204030204" pitchFamily="34" charset="0"/>
              </a:rPr>
              <a:t>szerkezetében, és </a:t>
            </a:r>
            <a:r>
              <a:rPr lang="hu-HU" dirty="0">
                <a:solidFill>
                  <a:srgbClr val="FFFF00"/>
                </a:solidFill>
                <a:latin typeface="Arial" panose="020B0604020202020204" pitchFamily="34" charset="0"/>
                <a:ea typeface="Calibri" panose="020F0502020204030204" pitchFamily="34" charset="0"/>
              </a:rPr>
              <a:t>működésében nagyban hasonlít</a:t>
            </a:r>
            <a:r>
              <a:rPr lang="hu-HU" dirty="0">
                <a:latin typeface="Arial" panose="020B0604020202020204" pitchFamily="34" charset="0"/>
                <a:ea typeface="Calibri" panose="020F0502020204030204" pitchFamily="34" charset="0"/>
              </a:rPr>
              <a:t> a későbbiekben részletesen kifejtett </a:t>
            </a:r>
            <a:r>
              <a:rPr lang="hu-HU" dirty="0">
                <a:solidFill>
                  <a:srgbClr val="FFFF00"/>
                </a:solidFill>
                <a:latin typeface="Arial" panose="020B0604020202020204" pitchFamily="34" charset="0"/>
                <a:ea typeface="Calibri" panose="020F0502020204030204" pitchFamily="34" charset="0"/>
              </a:rPr>
              <a:t>induktív közelítéskapcsolóhoz</a:t>
            </a:r>
            <a:r>
              <a:rPr lang="hu-HU" dirty="0">
                <a:latin typeface="Arial" panose="020B0604020202020204" pitchFamily="34" charset="0"/>
                <a:ea typeface="Calibri" panose="020F0502020204030204" pitchFamily="34" charset="0"/>
              </a:rPr>
              <a:t>. Azaz </a:t>
            </a:r>
            <a:r>
              <a:rPr lang="hu-HU" dirty="0">
                <a:solidFill>
                  <a:srgbClr val="FFFF00"/>
                </a:solidFill>
                <a:latin typeface="Arial" panose="020B0604020202020204" pitchFamily="34" charset="0"/>
                <a:ea typeface="Calibri" panose="020F0502020204030204" pitchFamily="34" charset="0"/>
              </a:rPr>
              <a:t>egy L-C oszcillátort tartunk rezgésben</a:t>
            </a:r>
            <a:r>
              <a:rPr lang="hu-HU" dirty="0">
                <a:latin typeface="Arial" panose="020B0604020202020204" pitchFamily="34" charset="0"/>
                <a:ea typeface="Calibri" panose="020F0502020204030204" pitchFamily="34" charset="0"/>
              </a:rPr>
              <a:t>, és ha állandó mágnest közelítünk felé, ez </a:t>
            </a:r>
            <a:r>
              <a:rPr lang="hu-HU" dirty="0">
                <a:solidFill>
                  <a:srgbClr val="FFFF00"/>
                </a:solidFill>
                <a:latin typeface="Arial" panose="020B0604020202020204" pitchFamily="34" charset="0"/>
                <a:ea typeface="Calibri" panose="020F0502020204030204" pitchFamily="34" charset="0"/>
              </a:rPr>
              <a:t>a rezgésállapot fog megváltozni, </a:t>
            </a:r>
            <a:r>
              <a:rPr lang="hu-HU" dirty="0">
                <a:latin typeface="Arial" panose="020B0604020202020204" pitchFamily="34" charset="0"/>
                <a:ea typeface="Calibri" panose="020F0502020204030204" pitchFamily="34" charset="0"/>
              </a:rPr>
              <a:t>amelynek hatására a bináris kimeneti jel fog megváltozni.  Ebben az eszközben </a:t>
            </a:r>
            <a:r>
              <a:rPr lang="hu-HU" dirty="0">
                <a:solidFill>
                  <a:srgbClr val="FFFF00"/>
                </a:solidFill>
                <a:latin typeface="Arial" panose="020B0604020202020204" pitchFamily="34" charset="0"/>
                <a:ea typeface="Calibri" panose="020F0502020204030204" pitchFamily="34" charset="0"/>
              </a:rPr>
              <a:t>a szenzorelem, amely a mágneses teret érzékeli egy zárt vasmagú tekercs, </a:t>
            </a:r>
            <a:r>
              <a:rPr lang="hu-HU" dirty="0">
                <a:latin typeface="Arial" panose="020B0604020202020204" pitchFamily="34" charset="0"/>
                <a:ea typeface="Calibri" panose="020F0502020204030204" pitchFamily="34" charset="0"/>
              </a:rPr>
              <a:t>ellentétben az induktív közelítéskapcsolónál, amely nyitott vasmaggal rendelkezik. </a:t>
            </a:r>
            <a:r>
              <a:rPr lang="hu-HU" dirty="0">
                <a:solidFill>
                  <a:srgbClr val="FFFF00"/>
                </a:solidFill>
                <a:latin typeface="Arial" panose="020B0604020202020204" pitchFamily="34" charset="0"/>
                <a:ea typeface="Calibri" panose="020F0502020204030204" pitchFamily="34" charset="0"/>
              </a:rPr>
              <a:t>A mágnes hatására a vasmag telítésbe megy mágnesesen, és ezért megváltozik az oszcillátor áram</a:t>
            </a:r>
            <a:r>
              <a:rPr lang="hu-HU" dirty="0">
                <a:latin typeface="Arial" panose="020B0604020202020204" pitchFamily="34" charset="0"/>
                <a:ea typeface="Calibri" panose="020F0502020204030204" pitchFamily="34" charset="0"/>
              </a:rPr>
              <a:t>, amelyet egy </a:t>
            </a:r>
            <a:r>
              <a:rPr lang="hu-HU" dirty="0">
                <a:solidFill>
                  <a:srgbClr val="FFFF00"/>
                </a:solidFill>
                <a:latin typeface="Arial" panose="020B0604020202020204" pitchFamily="34" charset="0"/>
                <a:ea typeface="Calibri" panose="020F0502020204030204" pitchFamily="34" charset="0"/>
              </a:rPr>
              <a:t>kiértékelő áramkör érzékel</a:t>
            </a:r>
            <a:r>
              <a:rPr lang="hu-HU" dirty="0">
                <a:latin typeface="Arial" panose="020B0604020202020204" pitchFamily="34" charset="0"/>
                <a:ea typeface="Calibri" panose="020F0502020204030204" pitchFamily="34" charset="0"/>
              </a:rPr>
              <a:t>, és meghatározott kimeneti jelet biztosít. A zárt vasmag miatt a szenzor csak mágnesre érzékeny, míg az induktív közelítőkapcsoló a nyitott vasmag miatt fémekre is reagálni képes, mint azt majd részletesebben olvashatják a későbbiekben. A </a:t>
            </a:r>
            <a:r>
              <a:rPr lang="hu-HU" dirty="0" err="1">
                <a:solidFill>
                  <a:srgbClr val="FFFF00"/>
                </a:solidFill>
                <a:latin typeface="Arial" panose="020B0604020202020204" pitchFamily="34" charset="0"/>
                <a:ea typeface="Calibri" panose="020F0502020204030204" pitchFamily="34" charset="0"/>
              </a:rPr>
              <a:t>magnetoinduktív</a:t>
            </a:r>
            <a:r>
              <a:rPr lang="hu-HU" dirty="0">
                <a:solidFill>
                  <a:srgbClr val="FFFF00"/>
                </a:solidFill>
                <a:latin typeface="Arial" panose="020B0604020202020204" pitchFamily="34" charset="0"/>
                <a:ea typeface="Calibri" panose="020F0502020204030204" pitchFamily="34" charset="0"/>
              </a:rPr>
              <a:t> érzékelő a </a:t>
            </a:r>
            <a:r>
              <a:rPr lang="hu-HU" dirty="0" err="1">
                <a:solidFill>
                  <a:srgbClr val="FFFF00"/>
                </a:solidFill>
                <a:latin typeface="Arial" panose="020B0604020202020204" pitchFamily="34" charset="0"/>
                <a:ea typeface="Calibri" panose="020F0502020204030204" pitchFamily="34" charset="0"/>
              </a:rPr>
              <a:t>reed</a:t>
            </a:r>
            <a:r>
              <a:rPr lang="hu-HU" dirty="0">
                <a:solidFill>
                  <a:srgbClr val="FFFF00"/>
                </a:solidFill>
                <a:latin typeface="Arial" panose="020B0604020202020204" pitchFamily="34" charset="0"/>
                <a:ea typeface="Calibri" panose="020F0502020204030204" pitchFamily="34" charset="0"/>
              </a:rPr>
              <a:t>-reléhez hasonlóan, eltérő kapcsolási tartománnyal rendelkezik a vezérlőmágnes tengelyének állásától függően</a:t>
            </a:r>
            <a:r>
              <a:rPr lang="hu-HU" dirty="0">
                <a:latin typeface="Arial" panose="020B0604020202020204" pitchFamily="34" charset="0"/>
                <a:ea typeface="Calibri" panose="020F0502020204030204" pitchFamily="34" charset="0"/>
              </a:rPr>
              <a:t>.</a:t>
            </a:r>
            <a:endParaRPr lang="hu-HU" dirty="0"/>
          </a:p>
        </p:txBody>
      </p:sp>
      <p:pic>
        <p:nvPicPr>
          <p:cNvPr id="8" name="Kép 7">
            <a:extLst>
              <a:ext uri="{FF2B5EF4-FFF2-40B4-BE49-F238E27FC236}">
                <a16:creationId xmlns:a16="http://schemas.microsoft.com/office/drawing/2014/main" id="{BDE0D617-A993-4D4B-8405-A09AEB9E433F}"/>
              </a:ext>
            </a:extLst>
          </p:cNvPr>
          <p:cNvPicPr>
            <a:picLocks noChangeAspect="1"/>
          </p:cNvPicPr>
          <p:nvPr/>
        </p:nvPicPr>
        <p:blipFill>
          <a:blip r:embed="rId4"/>
          <a:stretch>
            <a:fillRect/>
          </a:stretch>
        </p:blipFill>
        <p:spPr>
          <a:xfrm>
            <a:off x="3394113" y="4009528"/>
            <a:ext cx="2808312" cy="2767135"/>
          </a:xfrm>
          <a:prstGeom prst="rect">
            <a:avLst/>
          </a:prstGeom>
        </p:spPr>
      </p:pic>
      <p:pic>
        <p:nvPicPr>
          <p:cNvPr id="9" name="Kép 8">
            <a:extLst>
              <a:ext uri="{FF2B5EF4-FFF2-40B4-BE49-F238E27FC236}">
                <a16:creationId xmlns:a16="http://schemas.microsoft.com/office/drawing/2014/main" id="{C3EBFDF6-597E-4A0B-AC65-07FA92827603}"/>
              </a:ext>
            </a:extLst>
          </p:cNvPr>
          <p:cNvPicPr>
            <a:picLocks noChangeAspect="1"/>
          </p:cNvPicPr>
          <p:nvPr/>
        </p:nvPicPr>
        <p:blipFill>
          <a:blip r:embed="rId5"/>
          <a:stretch>
            <a:fillRect/>
          </a:stretch>
        </p:blipFill>
        <p:spPr>
          <a:xfrm>
            <a:off x="6202425" y="4149743"/>
            <a:ext cx="3384376" cy="2626920"/>
          </a:xfrm>
          <a:prstGeom prst="rect">
            <a:avLst/>
          </a:prstGeom>
        </p:spPr>
      </p:pic>
    </p:spTree>
    <p:extLst>
      <p:ext uri="{BB962C8B-B14F-4D97-AF65-F5344CB8AC3E}">
        <p14:creationId xmlns:p14="http://schemas.microsoft.com/office/powerpoint/2010/main" val="3686748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b="1" dirty="0">
                <a:latin typeface="Arial" panose="020B0604020202020204" pitchFamily="34" charset="0"/>
                <a:cs typeface="Arial" panose="020B0604020202020204" pitchFamily="34" charset="0"/>
              </a:rPr>
              <a:t>Mágnessel működtetett közelítéskapcsolók</a:t>
            </a: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0B0D9285-6D4D-49AA-9126-20DA3C0AAC3E}"/>
              </a:ext>
            </a:extLst>
          </p:cNvPr>
          <p:cNvSpPr/>
          <p:nvPr/>
        </p:nvSpPr>
        <p:spPr>
          <a:xfrm>
            <a:off x="3944097" y="769342"/>
            <a:ext cx="4923890" cy="383823"/>
          </a:xfrm>
          <a:prstGeom prst="rect">
            <a:avLst/>
          </a:prstGeom>
        </p:spPr>
        <p:txBody>
          <a:bodyPr wrap="square">
            <a:spAutoFit/>
          </a:bodyPr>
          <a:lstStyle/>
          <a:p>
            <a:pPr lvl="1">
              <a:lnSpc>
                <a:spcPct val="115000"/>
              </a:lnSpc>
              <a:spcBef>
                <a:spcPts val="600"/>
              </a:spcBef>
              <a:spcAft>
                <a:spcPts val="600"/>
              </a:spcAft>
              <a:tabLst>
                <a:tab pos="431800" algn="l"/>
              </a:tabLst>
            </a:pPr>
            <a:r>
              <a:rPr lang="hu-HU" b="1" dirty="0">
                <a:latin typeface="Arial" panose="020B0604020202020204" pitchFamily="34" charset="0"/>
                <a:ea typeface="Times New Roman" panose="02020603050405020304" pitchFamily="18" charset="0"/>
                <a:cs typeface="Arial" panose="020B0604020202020204" pitchFamily="34" charset="0"/>
              </a:rPr>
              <a:t>Magnetoinduktív közelítéskapcsoló</a:t>
            </a:r>
          </a:p>
        </p:txBody>
      </p:sp>
      <p:pic>
        <p:nvPicPr>
          <p:cNvPr id="5" name="Kép 4">
            <a:extLst>
              <a:ext uri="{FF2B5EF4-FFF2-40B4-BE49-F238E27FC236}">
                <a16:creationId xmlns:a16="http://schemas.microsoft.com/office/drawing/2014/main" id="{C9FF2DB9-4757-4A5A-AE29-B313F9E613BB}"/>
              </a:ext>
            </a:extLst>
          </p:cNvPr>
          <p:cNvPicPr>
            <a:picLocks noChangeAspect="1"/>
          </p:cNvPicPr>
          <p:nvPr/>
        </p:nvPicPr>
        <p:blipFill>
          <a:blip r:embed="rId4"/>
          <a:stretch>
            <a:fillRect/>
          </a:stretch>
        </p:blipFill>
        <p:spPr>
          <a:xfrm>
            <a:off x="3214092" y="4091081"/>
            <a:ext cx="5976664" cy="2728646"/>
          </a:xfrm>
          <a:prstGeom prst="rect">
            <a:avLst/>
          </a:prstGeom>
        </p:spPr>
      </p:pic>
      <p:sp>
        <p:nvSpPr>
          <p:cNvPr id="8" name="Téglalap 7">
            <a:extLst>
              <a:ext uri="{FF2B5EF4-FFF2-40B4-BE49-F238E27FC236}">
                <a16:creationId xmlns:a16="http://schemas.microsoft.com/office/drawing/2014/main" id="{B6909C09-4645-4EAF-90FE-D90F6F7018FA}"/>
              </a:ext>
            </a:extLst>
          </p:cNvPr>
          <p:cNvSpPr/>
          <p:nvPr/>
        </p:nvSpPr>
        <p:spPr>
          <a:xfrm>
            <a:off x="11484" y="1402596"/>
            <a:ext cx="12156181" cy="2714461"/>
          </a:xfrm>
          <a:prstGeom prst="rect">
            <a:avLst/>
          </a:prstGeom>
        </p:spPr>
        <p:txBody>
          <a:bodyPr wrap="square">
            <a:spAutoFit/>
          </a:bodyPr>
          <a:lstStyle/>
          <a:p>
            <a:pPr>
              <a:lnSpc>
                <a:spcPct val="107000"/>
              </a:lnSpc>
              <a:spcAft>
                <a:spcPts val="800"/>
              </a:spcAft>
            </a:pPr>
            <a:r>
              <a:rPr lang="hu-HU" dirty="0">
                <a:latin typeface="Arial" panose="020B0604020202020204" pitchFamily="34" charset="0"/>
                <a:ea typeface="Calibri" panose="020F0502020204030204" pitchFamily="34" charset="0"/>
                <a:cs typeface="Times New Roman" panose="02020603050405020304" pitchFamily="18" charset="0"/>
              </a:rPr>
              <a:t>Magnetoinduktív érzékelők előnyei a </a:t>
            </a:r>
            <a:r>
              <a:rPr lang="hu-HU" dirty="0" err="1">
                <a:latin typeface="Arial" panose="020B0604020202020204" pitchFamily="34" charset="0"/>
                <a:ea typeface="Calibri" panose="020F0502020204030204" pitchFamily="34" charset="0"/>
                <a:cs typeface="Times New Roman" panose="02020603050405020304" pitchFamily="18" charset="0"/>
              </a:rPr>
              <a:t>reed</a:t>
            </a:r>
            <a:r>
              <a:rPr lang="hu-HU" dirty="0">
                <a:latin typeface="Arial" panose="020B0604020202020204" pitchFamily="34" charset="0"/>
                <a:ea typeface="Calibri" panose="020F0502020204030204" pitchFamily="34" charset="0"/>
                <a:cs typeface="Times New Roman" panose="02020603050405020304" pitchFamily="18" charset="0"/>
              </a:rPr>
              <a:t>-kapcsolókkal szemben</a:t>
            </a:r>
            <a:r>
              <a:rPr lang="hu-HU" dirty="0">
                <a:solidFill>
                  <a:srgbClr val="FF0000"/>
                </a:solidFill>
                <a:latin typeface="Arial" panose="020B0604020202020204" pitchFamily="34" charset="0"/>
                <a:ea typeface="Calibri" panose="020F0502020204030204" pitchFamily="34" charset="0"/>
                <a:cs typeface="Times New Roman" panose="02020603050405020304" pitchFamily="18" charset="0"/>
              </a:rPr>
              <a:t>:</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A kapcsolómechanikából, érintkezőkből következő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kopás, és </a:t>
            </a:r>
            <a:r>
              <a:rPr lang="hu-HU" dirty="0" err="1">
                <a:solidFill>
                  <a:srgbClr val="FFFF00"/>
                </a:solidFill>
                <a:latin typeface="Arial" panose="020B0604020202020204" pitchFamily="34" charset="0"/>
                <a:ea typeface="Calibri" panose="020F0502020204030204" pitchFamily="34" charset="0"/>
                <a:cs typeface="Times New Roman" panose="02020603050405020304" pitchFamily="18" charset="0"/>
              </a:rPr>
              <a:t>prellegés</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 elmarad</a:t>
            </a:r>
            <a:endParaRPr lang="hu-HU" sz="2400" dirty="0">
              <a:solidFill>
                <a:srgbClr val="FFFF0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Helyes állású mágnes esetén,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csak egy kapcsolási tartomány alakul</a:t>
            </a:r>
            <a:endParaRPr lang="hu-HU" sz="2400" dirty="0">
              <a:solidFill>
                <a:srgbClr val="FFFF0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pP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Magasabb kapcsolási frekvencia</a:t>
            </a:r>
            <a:endParaRPr lang="hu-HU" sz="2400" dirty="0">
              <a:solidFill>
                <a:srgbClr val="FFFF0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pP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Hosszabb élettartam</a:t>
            </a:r>
            <a:endParaRPr lang="hu-HU" sz="2400" dirty="0">
              <a:solidFill>
                <a:srgbClr val="FFFF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hu-HU" dirty="0">
                <a:latin typeface="Arial" panose="020B0604020202020204" pitchFamily="34" charset="0"/>
                <a:ea typeface="Calibri" panose="020F0502020204030204" pitchFamily="34" charset="0"/>
                <a:cs typeface="Times New Roman" panose="02020603050405020304" pitchFamily="18" charset="0"/>
              </a:rPr>
              <a:t>A </a:t>
            </a:r>
            <a:r>
              <a:rPr lang="hu-HU" dirty="0" err="1">
                <a:latin typeface="Arial" panose="020B0604020202020204" pitchFamily="34" charset="0"/>
                <a:ea typeface="Calibri" panose="020F0502020204030204" pitchFamily="34" charset="0"/>
                <a:cs typeface="Times New Roman" panose="02020603050405020304" pitchFamily="18" charset="0"/>
              </a:rPr>
              <a:t>magnetoinduktív</a:t>
            </a:r>
            <a:r>
              <a:rPr lang="hu-HU" dirty="0">
                <a:latin typeface="Arial" panose="020B0604020202020204" pitchFamily="34" charset="0"/>
                <a:ea typeface="Calibri" panose="020F0502020204030204" pitchFamily="34" charset="0"/>
                <a:cs typeface="Times New Roman" panose="02020603050405020304" pitchFamily="18" charset="0"/>
              </a:rPr>
              <a:t> érzékelők hibamentes működésének feltételei megegyeznek a </a:t>
            </a:r>
            <a:r>
              <a:rPr lang="hu-HU" dirty="0" err="1">
                <a:latin typeface="Arial" panose="020B0604020202020204" pitchFamily="34" charset="0"/>
                <a:ea typeface="Calibri" panose="020F0502020204030204" pitchFamily="34" charset="0"/>
                <a:cs typeface="Times New Roman" panose="02020603050405020304" pitchFamily="18" charset="0"/>
              </a:rPr>
              <a:t>reed</a:t>
            </a:r>
            <a:r>
              <a:rPr lang="hu-HU" dirty="0">
                <a:latin typeface="Arial" panose="020B0604020202020204" pitchFamily="34" charset="0"/>
                <a:ea typeface="Calibri" panose="020F0502020204030204" pitchFamily="34" charset="0"/>
                <a:cs typeface="Times New Roman" panose="02020603050405020304" pitchFamily="18" charset="0"/>
              </a:rPr>
              <a:t>- kapcsolóra már megismert előírásokkal. A pontos </a:t>
            </a:r>
            <a:r>
              <a:rPr lang="hu-HU" dirty="0" err="1">
                <a:latin typeface="Arial" panose="020B0604020202020204" pitchFamily="34" charset="0"/>
                <a:ea typeface="Calibri" panose="020F0502020204030204" pitchFamily="34" charset="0"/>
                <a:cs typeface="Times New Roman" panose="02020603050405020304" pitchFamily="18" charset="0"/>
              </a:rPr>
              <a:t>beállíthatóságot</a:t>
            </a:r>
            <a:r>
              <a:rPr lang="hu-HU" dirty="0">
                <a:latin typeface="Arial" panose="020B0604020202020204" pitchFamily="34" charset="0"/>
                <a:ea typeface="Calibri" panose="020F0502020204030204" pitchFamily="34" charset="0"/>
                <a:cs typeface="Times New Roman" panose="02020603050405020304" pitchFamily="18" charset="0"/>
              </a:rPr>
              <a:t> a felszerelés helyén biztosítani kell a rögzítőelemekkel.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Felhasználási lehetőségeik szintén megegyeznek a </a:t>
            </a:r>
            <a:r>
              <a:rPr lang="hu-HU" dirty="0" err="1">
                <a:solidFill>
                  <a:srgbClr val="FFFF00"/>
                </a:solidFill>
                <a:latin typeface="Arial" panose="020B0604020202020204" pitchFamily="34" charset="0"/>
                <a:ea typeface="Calibri" panose="020F0502020204030204" pitchFamily="34" charset="0"/>
                <a:cs typeface="Times New Roman" panose="02020603050405020304" pitchFamily="18" charset="0"/>
              </a:rPr>
              <a:t>reed</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 kapcsolóéval.</a:t>
            </a:r>
            <a:endParaRPr lang="hu-HU" sz="2400"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93034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b="1" dirty="0">
                <a:latin typeface="Arial" panose="020B0604020202020204" pitchFamily="34" charset="0"/>
                <a:cs typeface="Arial" panose="020B0604020202020204" pitchFamily="34" charset="0"/>
              </a:rPr>
              <a:t>Mágnessel működtetett közelítéskapcsolók</a:t>
            </a: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387C6A81-7F58-435F-AEC8-2224D218343E}"/>
              </a:ext>
            </a:extLst>
          </p:cNvPr>
          <p:cNvSpPr/>
          <p:nvPr/>
        </p:nvSpPr>
        <p:spPr>
          <a:xfrm>
            <a:off x="3430116" y="777850"/>
            <a:ext cx="5468164" cy="369332"/>
          </a:xfrm>
          <a:prstGeom prst="rect">
            <a:avLst/>
          </a:prstGeom>
        </p:spPr>
        <p:txBody>
          <a:bodyPr wrap="none">
            <a:spAutoFit/>
          </a:bodyPr>
          <a:lstStyle/>
          <a:p>
            <a:r>
              <a:rPr lang="hu-HU" dirty="0">
                <a:latin typeface="Arial" panose="020B0604020202020204" pitchFamily="34" charset="0"/>
                <a:ea typeface="Calibri" panose="020F0502020204030204" pitchFamily="34" charset="0"/>
                <a:cs typeface="Arial" panose="020B0604020202020204" pitchFamily="34" charset="0"/>
              </a:rPr>
              <a:t>Mágnessel kapcsolt pneumatikus közelítéskapcsoló</a:t>
            </a:r>
            <a:endParaRPr lang="hu-HU" dirty="0">
              <a:latin typeface="Arial" panose="020B0604020202020204" pitchFamily="34" charset="0"/>
              <a:cs typeface="Arial" panose="020B0604020202020204" pitchFamily="34" charset="0"/>
            </a:endParaRPr>
          </a:p>
        </p:txBody>
      </p:sp>
      <p:sp>
        <p:nvSpPr>
          <p:cNvPr id="5" name="Téglalap 4">
            <a:extLst>
              <a:ext uri="{FF2B5EF4-FFF2-40B4-BE49-F238E27FC236}">
                <a16:creationId xmlns:a16="http://schemas.microsoft.com/office/drawing/2014/main" id="{A379AAF6-953F-40BB-9709-C7C2FF7798B8}"/>
              </a:ext>
            </a:extLst>
          </p:cNvPr>
          <p:cNvSpPr/>
          <p:nvPr/>
        </p:nvSpPr>
        <p:spPr>
          <a:xfrm>
            <a:off x="48940" y="1335832"/>
            <a:ext cx="12038433" cy="1292662"/>
          </a:xfrm>
          <a:prstGeom prst="rect">
            <a:avLst/>
          </a:prstGeom>
        </p:spPr>
        <p:txBody>
          <a:bodyPr wrap="square">
            <a:spAutoFit/>
          </a:bodyPr>
          <a:lstStyle/>
          <a:p>
            <a:r>
              <a:rPr lang="hu-HU" sz="2400" dirty="0">
                <a:latin typeface="Calibri" panose="020F0502020204030204" pitchFamily="34" charset="0"/>
                <a:ea typeface="Calibri" panose="020F0502020204030204" pitchFamily="34" charset="0"/>
                <a:cs typeface="Times New Roman" panose="02020603050405020304" pitchFamily="18" charset="0"/>
              </a:rPr>
              <a:t> </a:t>
            </a:r>
            <a:r>
              <a:rPr lang="hu-HU" dirty="0">
                <a:latin typeface="Arial" panose="020B0604020202020204" pitchFamily="34" charset="0"/>
                <a:ea typeface="Calibri" panose="020F0502020204030204" pitchFamily="34" charset="0"/>
              </a:rPr>
              <a:t>Van olyan megoldás, </a:t>
            </a:r>
            <a:r>
              <a:rPr lang="hu-HU" dirty="0">
                <a:solidFill>
                  <a:srgbClr val="FFFF00"/>
                </a:solidFill>
                <a:latin typeface="Arial" panose="020B0604020202020204" pitchFamily="34" charset="0"/>
                <a:ea typeface="Calibri" panose="020F0502020204030204" pitchFamily="34" charset="0"/>
              </a:rPr>
              <a:t>amelynél mágneses térrel pneumatikus kapcsolót tudunk vezérelni</a:t>
            </a:r>
            <a:r>
              <a:rPr lang="hu-HU" dirty="0">
                <a:latin typeface="Arial" panose="020B0604020202020204" pitchFamily="34" charset="0"/>
                <a:ea typeface="Calibri" panose="020F0502020204030204" pitchFamily="34" charset="0"/>
              </a:rPr>
              <a:t>. A pneumatikus útszelep tehát alacsony nyomású pneumatikus jelet szolgáltat. </a:t>
            </a:r>
            <a:r>
              <a:rPr lang="hu-HU" dirty="0">
                <a:solidFill>
                  <a:srgbClr val="FFFF00"/>
                </a:solidFill>
                <a:latin typeface="Arial" panose="020B0604020202020204" pitchFamily="34" charset="0"/>
                <a:ea typeface="Calibri" panose="020F0502020204030204" pitchFamily="34" charset="0"/>
              </a:rPr>
              <a:t>Nyomásfokozóval, vagy közvetítő kapcsolóval nagynyomású jellé átalakítva lehet különféle vezérlésekben használni</a:t>
            </a:r>
            <a:r>
              <a:rPr lang="hu-HU" dirty="0">
                <a:latin typeface="Arial" panose="020B0604020202020204" pitchFamily="34" charset="0"/>
                <a:ea typeface="Calibri" panose="020F0502020204030204" pitchFamily="34" charset="0"/>
              </a:rPr>
              <a:t>. Munkahengerek esetében az érzékelők között legalább 50 mm távolságot kell tartani. </a:t>
            </a:r>
            <a:endParaRPr lang="hu-HU" dirty="0"/>
          </a:p>
        </p:txBody>
      </p:sp>
      <p:pic>
        <p:nvPicPr>
          <p:cNvPr id="8" name="Kép 7">
            <a:extLst>
              <a:ext uri="{FF2B5EF4-FFF2-40B4-BE49-F238E27FC236}">
                <a16:creationId xmlns:a16="http://schemas.microsoft.com/office/drawing/2014/main" id="{19BC7EED-D4AC-4A07-B4C7-A3E19607A9EF}"/>
              </a:ext>
            </a:extLst>
          </p:cNvPr>
          <p:cNvPicPr>
            <a:picLocks noChangeAspect="1"/>
          </p:cNvPicPr>
          <p:nvPr/>
        </p:nvPicPr>
        <p:blipFill>
          <a:blip r:embed="rId4"/>
          <a:stretch>
            <a:fillRect/>
          </a:stretch>
        </p:blipFill>
        <p:spPr>
          <a:xfrm>
            <a:off x="153596" y="3956895"/>
            <a:ext cx="6010602" cy="2275442"/>
          </a:xfrm>
          <a:prstGeom prst="rect">
            <a:avLst/>
          </a:prstGeom>
        </p:spPr>
      </p:pic>
      <p:pic>
        <p:nvPicPr>
          <p:cNvPr id="9" name="Kép 8">
            <a:extLst>
              <a:ext uri="{FF2B5EF4-FFF2-40B4-BE49-F238E27FC236}">
                <a16:creationId xmlns:a16="http://schemas.microsoft.com/office/drawing/2014/main" id="{2775B718-6904-4410-92A5-B25F8EECAB20}"/>
              </a:ext>
            </a:extLst>
          </p:cNvPr>
          <p:cNvPicPr>
            <a:picLocks noChangeAspect="1"/>
          </p:cNvPicPr>
          <p:nvPr/>
        </p:nvPicPr>
        <p:blipFill>
          <a:blip r:embed="rId5"/>
          <a:stretch>
            <a:fillRect/>
          </a:stretch>
        </p:blipFill>
        <p:spPr>
          <a:xfrm>
            <a:off x="6814492" y="3933056"/>
            <a:ext cx="5112568" cy="2805306"/>
          </a:xfrm>
          <a:prstGeom prst="rect">
            <a:avLst/>
          </a:prstGeom>
        </p:spPr>
      </p:pic>
      <p:sp>
        <p:nvSpPr>
          <p:cNvPr id="10" name="Téglalap 9">
            <a:extLst>
              <a:ext uri="{FF2B5EF4-FFF2-40B4-BE49-F238E27FC236}">
                <a16:creationId xmlns:a16="http://schemas.microsoft.com/office/drawing/2014/main" id="{FAF8B145-3149-4E5F-B339-B3FD1B823208}"/>
              </a:ext>
            </a:extLst>
          </p:cNvPr>
          <p:cNvSpPr/>
          <p:nvPr/>
        </p:nvSpPr>
        <p:spPr>
          <a:xfrm>
            <a:off x="117748" y="3301188"/>
            <a:ext cx="6010601" cy="646331"/>
          </a:xfrm>
          <a:prstGeom prst="rect">
            <a:avLst/>
          </a:prstGeom>
        </p:spPr>
        <p:txBody>
          <a:bodyPr wrap="square">
            <a:spAutoFit/>
          </a:bodyPr>
          <a:lstStyle/>
          <a:p>
            <a:r>
              <a:rPr lang="hu-HU" dirty="0">
                <a:latin typeface="Arial" panose="020B0604020202020204" pitchFamily="34" charset="0"/>
                <a:ea typeface="Calibri" panose="020F0502020204030204" pitchFamily="34" charset="0"/>
                <a:cs typeface="Arial" panose="020B0604020202020204" pitchFamily="34" charset="0"/>
              </a:rPr>
              <a:t>Mágnessel kapcsolt pneumatikus érzékelő (kikapcsolt állapot</a:t>
            </a:r>
            <a:endParaRPr lang="hu-HU" dirty="0">
              <a:latin typeface="Arial" panose="020B0604020202020204" pitchFamily="34" charset="0"/>
              <a:cs typeface="Arial" panose="020B0604020202020204" pitchFamily="34" charset="0"/>
            </a:endParaRPr>
          </a:p>
        </p:txBody>
      </p:sp>
      <p:sp>
        <p:nvSpPr>
          <p:cNvPr id="11" name="Téglalap 10">
            <a:extLst>
              <a:ext uri="{FF2B5EF4-FFF2-40B4-BE49-F238E27FC236}">
                <a16:creationId xmlns:a16="http://schemas.microsoft.com/office/drawing/2014/main" id="{85A64D5D-37E3-4AB4-A8C2-E0EE47244327}"/>
              </a:ext>
            </a:extLst>
          </p:cNvPr>
          <p:cNvSpPr/>
          <p:nvPr/>
        </p:nvSpPr>
        <p:spPr>
          <a:xfrm>
            <a:off x="6814493" y="3134668"/>
            <a:ext cx="5112568" cy="702372"/>
          </a:xfrm>
          <a:prstGeom prst="rect">
            <a:avLst/>
          </a:prstGeom>
        </p:spPr>
        <p:txBody>
          <a:bodyPr wrap="square">
            <a:spAutoFit/>
          </a:bodyPr>
          <a:lstStyle/>
          <a:p>
            <a:pPr lvl="0" algn="ctr">
              <a:lnSpc>
                <a:spcPct val="115000"/>
              </a:lnSpc>
              <a:spcBef>
                <a:spcPts val="600"/>
              </a:spcBef>
              <a:spcAft>
                <a:spcPts val="1200"/>
              </a:spcAft>
              <a:buSzPts val="1000"/>
            </a:pPr>
            <a:r>
              <a:rPr lang="hu-HU" dirty="0">
                <a:latin typeface="Arial" panose="020B0604020202020204" pitchFamily="34" charset="0"/>
                <a:ea typeface="Calibri" panose="020F0502020204030204" pitchFamily="34" charset="0"/>
                <a:cs typeface="Calibri" panose="020F0502020204030204" pitchFamily="34" charset="0"/>
              </a:rPr>
              <a:t>Mágnessel kapcsolt pneumatikus érzékelő (bekapcsolt állapot)</a:t>
            </a:r>
          </a:p>
        </p:txBody>
      </p:sp>
    </p:spTree>
    <p:extLst>
      <p:ext uri="{BB962C8B-B14F-4D97-AF65-F5344CB8AC3E}">
        <p14:creationId xmlns:p14="http://schemas.microsoft.com/office/powerpoint/2010/main" val="2435296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b="1" dirty="0">
                <a:latin typeface="Arial" panose="020B0604020202020204" pitchFamily="34" charset="0"/>
                <a:cs typeface="Arial" panose="020B0604020202020204" pitchFamily="34" charset="0"/>
              </a:rPr>
              <a:t>Mágnessel működtetett közelítéskapcsolók</a:t>
            </a: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5C75AAA8-00BB-42C7-BFF8-7F1A64A3A6CF}"/>
              </a:ext>
            </a:extLst>
          </p:cNvPr>
          <p:cNvSpPr/>
          <p:nvPr/>
        </p:nvSpPr>
        <p:spPr>
          <a:xfrm>
            <a:off x="4566319" y="777850"/>
            <a:ext cx="3056186" cy="383823"/>
          </a:xfrm>
          <a:prstGeom prst="rect">
            <a:avLst/>
          </a:prstGeom>
        </p:spPr>
        <p:txBody>
          <a:bodyPr wrap="square">
            <a:spAutoFit/>
          </a:bodyPr>
          <a:lstStyle/>
          <a:p>
            <a:pPr lvl="1">
              <a:lnSpc>
                <a:spcPct val="115000"/>
              </a:lnSpc>
              <a:spcBef>
                <a:spcPts val="600"/>
              </a:spcBef>
              <a:spcAft>
                <a:spcPts val="600"/>
              </a:spcAft>
              <a:tabLst>
                <a:tab pos="431800" algn="l"/>
              </a:tabLst>
            </a:pPr>
            <a:r>
              <a:rPr lang="hu-HU" b="1" dirty="0">
                <a:latin typeface="Arial" panose="020B0604020202020204" pitchFamily="34" charset="0"/>
                <a:ea typeface="Times New Roman" panose="02020603050405020304" pitchFamily="18" charset="0"/>
                <a:cs typeface="Arial" panose="020B0604020202020204" pitchFamily="34" charset="0"/>
              </a:rPr>
              <a:t>A Wiegand-szenzor </a:t>
            </a:r>
            <a:endParaRPr lang="hu-HU" b="1"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5" name="Téglalap 4">
            <a:extLst>
              <a:ext uri="{FF2B5EF4-FFF2-40B4-BE49-F238E27FC236}">
                <a16:creationId xmlns:a16="http://schemas.microsoft.com/office/drawing/2014/main" id="{43738858-A035-4F0F-84A0-4481C963EA03}"/>
              </a:ext>
            </a:extLst>
          </p:cNvPr>
          <p:cNvSpPr/>
          <p:nvPr/>
        </p:nvSpPr>
        <p:spPr>
          <a:xfrm>
            <a:off x="28690" y="1305342"/>
            <a:ext cx="12127492" cy="2031325"/>
          </a:xfrm>
          <a:prstGeom prst="rect">
            <a:avLst/>
          </a:prstGeom>
        </p:spPr>
        <p:txBody>
          <a:bodyPr wrap="square">
            <a:spAutoFit/>
          </a:bodyPr>
          <a:lstStyle/>
          <a:p>
            <a:r>
              <a:rPr lang="hu-HU" dirty="0">
                <a:latin typeface="Arial" panose="020B0604020202020204" pitchFamily="34" charset="0"/>
                <a:ea typeface="Calibri" panose="020F0502020204030204" pitchFamily="34" charset="0"/>
              </a:rPr>
              <a:t>A Wiegand szenzor két fő elemből áll, lásd </a:t>
            </a:r>
            <a:r>
              <a:rPr lang="hu-HU" b="1" dirty="0">
                <a:latin typeface="Arial" panose="020B0604020202020204" pitchFamily="34" charset="0"/>
                <a:ea typeface="Calibri" panose="020F0502020204030204" pitchFamily="34" charset="0"/>
              </a:rPr>
              <a:t>az </a:t>
            </a:r>
            <a:r>
              <a:rPr lang="hu-HU" dirty="0">
                <a:latin typeface="Arial" panose="020B0604020202020204" pitchFamily="34" charset="0"/>
                <a:ea typeface="Calibri" panose="020F0502020204030204" pitchFamily="34" charset="0"/>
              </a:rPr>
              <a:t>ábrán. Egy </a:t>
            </a:r>
            <a:r>
              <a:rPr lang="hu-HU" dirty="0">
                <a:solidFill>
                  <a:srgbClr val="FFFF00"/>
                </a:solidFill>
                <a:latin typeface="Arial" panose="020B0604020202020204" pitchFamily="34" charset="0"/>
                <a:ea typeface="Calibri" panose="020F0502020204030204" pitchFamily="34" charset="0"/>
              </a:rPr>
              <a:t>mágnesesen lágy ferromágneses anyagból készült huzalból, amelyet mágnesesen kemény héj vesz körül.</a:t>
            </a:r>
            <a:r>
              <a:rPr lang="hu-HU" dirty="0">
                <a:latin typeface="Arial" panose="020B0604020202020204" pitchFamily="34" charset="0"/>
                <a:ea typeface="Calibri" panose="020F0502020204030204" pitchFamily="34" charset="0"/>
              </a:rPr>
              <a:t> </a:t>
            </a:r>
            <a:r>
              <a:rPr lang="hu-HU" dirty="0">
                <a:solidFill>
                  <a:srgbClr val="FFFF00"/>
                </a:solidFill>
                <a:latin typeface="Arial" panose="020B0604020202020204" pitchFamily="34" charset="0"/>
                <a:ea typeface="Calibri" panose="020F0502020204030204" pitchFamily="34" charset="0"/>
              </a:rPr>
              <a:t>Mágneses térbe kerülve a huzal teljes hosszában </a:t>
            </a:r>
            <a:r>
              <a:rPr lang="hu-HU" dirty="0" err="1">
                <a:solidFill>
                  <a:srgbClr val="FFFF00"/>
                </a:solidFill>
                <a:latin typeface="Arial" panose="020B0604020202020204" pitchFamily="34" charset="0"/>
                <a:ea typeface="Calibri" panose="020F0502020204030204" pitchFamily="34" charset="0"/>
              </a:rPr>
              <a:t>átmágneseződik</a:t>
            </a:r>
            <a:r>
              <a:rPr lang="hu-HU" dirty="0">
                <a:solidFill>
                  <a:srgbClr val="FFFF00"/>
                </a:solidFill>
                <a:latin typeface="Arial" panose="020B0604020202020204" pitchFamily="34" charset="0"/>
                <a:ea typeface="Calibri" panose="020F0502020204030204" pitchFamily="34" charset="0"/>
              </a:rPr>
              <a:t>,</a:t>
            </a:r>
            <a:r>
              <a:rPr lang="hu-HU" dirty="0">
                <a:latin typeface="Arial" panose="020B0604020202020204" pitchFamily="34" charset="0"/>
                <a:ea typeface="Calibri" panose="020F0502020204030204" pitchFamily="34" charset="0"/>
              </a:rPr>
              <a:t> mégpedig úgy, hogy a mágneses polarizációja mindkét irányban párhuzamos lesz a dróttal.  A másik része pedig a drótra feltekert nagymenetszámú tekercs, melyben a drót mágneses terének hatására </a:t>
            </a:r>
            <a:r>
              <a:rPr lang="hu-HU" dirty="0">
                <a:solidFill>
                  <a:srgbClr val="FFFF00"/>
                </a:solidFill>
                <a:latin typeface="Arial" panose="020B0604020202020204" pitchFamily="34" charset="0"/>
                <a:ea typeface="Calibri" panose="020F0502020204030204" pitchFamily="34" charset="0"/>
              </a:rPr>
              <a:t>feszültség </a:t>
            </a:r>
            <a:r>
              <a:rPr lang="hu-HU" dirty="0" err="1">
                <a:solidFill>
                  <a:srgbClr val="FFFF00"/>
                </a:solidFill>
                <a:latin typeface="Arial" panose="020B0604020202020204" pitchFamily="34" charset="0"/>
                <a:ea typeface="Calibri" panose="020F0502020204030204" pitchFamily="34" charset="0"/>
              </a:rPr>
              <a:t>indukálódik</a:t>
            </a:r>
            <a:r>
              <a:rPr lang="hu-HU" dirty="0">
                <a:latin typeface="Arial" panose="020B0604020202020204" pitchFamily="34" charset="0"/>
                <a:ea typeface="Calibri" panose="020F0502020204030204" pitchFamily="34" charset="0"/>
              </a:rPr>
              <a:t>. Ez a </a:t>
            </a:r>
            <a:r>
              <a:rPr lang="hu-HU" dirty="0">
                <a:solidFill>
                  <a:srgbClr val="FFFF00"/>
                </a:solidFill>
                <a:latin typeface="Arial" panose="020B0604020202020204" pitchFamily="34" charset="0"/>
                <a:ea typeface="Calibri" panose="020F0502020204030204" pitchFamily="34" charset="0"/>
              </a:rPr>
              <a:t>feszültség a 15-30mm hosszú szenzor esetén akár 2….8 V is lehet</a:t>
            </a:r>
            <a:r>
              <a:rPr lang="hu-HU" dirty="0">
                <a:latin typeface="Arial" panose="020B0604020202020204" pitchFamily="34" charset="0"/>
                <a:ea typeface="Calibri" panose="020F0502020204030204" pitchFamily="34" charset="0"/>
              </a:rPr>
              <a:t>, mindez úgy, hogy nem kell külső energiaforrás a működéséhez. Ez műszakilag egy nagyon jól kezelhető tartomány, nem kell erősíteni. Jelentős előnyként jelentkezik, a </a:t>
            </a:r>
            <a:r>
              <a:rPr lang="hu-HU" dirty="0">
                <a:solidFill>
                  <a:srgbClr val="FFFF00"/>
                </a:solidFill>
                <a:latin typeface="Arial" panose="020B0604020202020204" pitchFamily="34" charset="0"/>
                <a:ea typeface="Calibri" panose="020F0502020204030204" pitchFamily="34" charset="0"/>
              </a:rPr>
              <a:t>széles hőmérsékleti tartomány is, amelyben –196°C-tól +175 °C-ig alkalmazható</a:t>
            </a:r>
            <a:r>
              <a:rPr lang="hu-HU" dirty="0">
                <a:latin typeface="Arial" panose="020B0604020202020204" pitchFamily="34" charset="0"/>
                <a:ea typeface="Calibri" panose="020F0502020204030204" pitchFamily="34" charset="0"/>
              </a:rPr>
              <a:t>. </a:t>
            </a:r>
            <a:endParaRPr lang="hu-HU" dirty="0"/>
          </a:p>
        </p:txBody>
      </p:sp>
      <p:pic>
        <p:nvPicPr>
          <p:cNvPr id="8" name="Kép 7">
            <a:extLst>
              <a:ext uri="{FF2B5EF4-FFF2-40B4-BE49-F238E27FC236}">
                <a16:creationId xmlns:a16="http://schemas.microsoft.com/office/drawing/2014/main" id="{15B98FEB-662B-42DC-8674-74354FE74660}"/>
              </a:ext>
            </a:extLst>
          </p:cNvPr>
          <p:cNvPicPr>
            <a:picLocks noChangeAspect="1"/>
          </p:cNvPicPr>
          <p:nvPr/>
        </p:nvPicPr>
        <p:blipFill>
          <a:blip r:embed="rId4"/>
          <a:stretch>
            <a:fillRect/>
          </a:stretch>
        </p:blipFill>
        <p:spPr>
          <a:xfrm>
            <a:off x="3574132" y="3430612"/>
            <a:ext cx="5040560" cy="3209185"/>
          </a:xfrm>
          <a:prstGeom prst="rect">
            <a:avLst/>
          </a:prstGeom>
        </p:spPr>
      </p:pic>
    </p:spTree>
    <p:extLst>
      <p:ext uri="{BB962C8B-B14F-4D97-AF65-F5344CB8AC3E}">
        <p14:creationId xmlns:p14="http://schemas.microsoft.com/office/powerpoint/2010/main" val="634044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dirty="0">
                <a:latin typeface="Arial" panose="020B0604020202020204" pitchFamily="34" charset="0"/>
                <a:cs typeface="Arial" panose="020B0604020202020204" pitchFamily="34" charset="0"/>
              </a:rPr>
              <a:t>Induktív közelítéskapcsolók</a:t>
            </a:r>
            <a:endParaRPr lang="hu-HU" sz="2400" b="1" dirty="0">
              <a:latin typeface="Arial" panose="020B0604020202020204" pitchFamily="34" charset="0"/>
              <a:cs typeface="Arial" panose="020B0604020202020204" pitchFamily="34" charset="0"/>
            </a:endParaRP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6F79B150-C65A-4E4F-9332-B4042BB4CF20}"/>
              </a:ext>
            </a:extLst>
          </p:cNvPr>
          <p:cNvSpPr/>
          <p:nvPr/>
        </p:nvSpPr>
        <p:spPr>
          <a:xfrm>
            <a:off x="1" y="1196752"/>
            <a:ext cx="12156180" cy="3693319"/>
          </a:xfrm>
          <a:prstGeom prst="rect">
            <a:avLst/>
          </a:prstGeom>
        </p:spPr>
        <p:txBody>
          <a:bodyPr wrap="square">
            <a:spAutoFit/>
          </a:bodyPr>
          <a:lstStyle/>
          <a:p>
            <a:r>
              <a:rPr lang="hu-HU" dirty="0">
                <a:solidFill>
                  <a:srgbClr val="FFFF00"/>
                </a:solidFill>
                <a:latin typeface="Arial" panose="020B0604020202020204" pitchFamily="34" charset="0"/>
                <a:ea typeface="Calibri" panose="020F0502020204030204" pitchFamily="34" charset="0"/>
              </a:rPr>
              <a:t>Az induktív közelítéskapcsoló,</a:t>
            </a:r>
            <a:r>
              <a:rPr lang="hu-HU" dirty="0">
                <a:latin typeface="Arial" panose="020B0604020202020204" pitchFamily="34" charset="0"/>
                <a:ea typeface="Calibri" panose="020F0502020204030204" pitchFamily="34" charset="0"/>
              </a:rPr>
              <a:t> akár csak a később tárgyalt kapacitív változat </a:t>
            </a:r>
            <a:r>
              <a:rPr lang="hu-HU" dirty="0">
                <a:solidFill>
                  <a:srgbClr val="FFFF00"/>
                </a:solidFill>
                <a:latin typeface="Arial" panose="020B0604020202020204" pitchFamily="34" charset="0"/>
                <a:ea typeface="Calibri" panose="020F0502020204030204" pitchFamily="34" charset="0"/>
              </a:rPr>
              <a:t>működési elve azon alapul, hogy egy rezgőkör rezgésállapotát befolyásolja az aktív zónájába kerülő érzékelendő tárgy</a:t>
            </a:r>
            <a:r>
              <a:rPr lang="hu-HU" dirty="0">
                <a:latin typeface="Arial" panose="020B0604020202020204" pitchFamily="34" charset="0"/>
                <a:ea typeface="Calibri" panose="020F0502020204030204" pitchFamily="34" charset="0"/>
              </a:rPr>
              <a:t>. </a:t>
            </a:r>
            <a:r>
              <a:rPr lang="hu-HU" dirty="0">
                <a:solidFill>
                  <a:srgbClr val="FFFF00"/>
                </a:solidFill>
                <a:latin typeface="Arial" panose="020B0604020202020204" pitchFamily="34" charset="0"/>
                <a:ea typeface="Calibri" panose="020F0502020204030204" pitchFamily="34" charset="0"/>
              </a:rPr>
              <a:t>Az oszcillátor rezgését egy erősítő, és a pozitív visszacsatolás tartja fent, a frekvenciát pedig az induktív érzékelőknél egy párhuzamos LC-rezgőkör határozza meg. </a:t>
            </a:r>
            <a:r>
              <a:rPr lang="hu-HU" dirty="0">
                <a:latin typeface="Arial" panose="020B0604020202020204" pitchFamily="34" charset="0"/>
                <a:ea typeface="Calibri" panose="020F0502020204030204" pitchFamily="34" charset="0"/>
              </a:rPr>
              <a:t>A LC rezgőkörben elektromágneses rezgések keletkeznek. A feltöltött kondenzátor árama a tekercsen keresztül folyik, így az kisül. A tekercsen átfolyó áram a tekercsben mágneses teret hoz létre, de amint a kondenzátor árama csökken, a tekercsben ez a változás feszültséget indukál. </a:t>
            </a:r>
          </a:p>
          <a:p>
            <a:r>
              <a:rPr lang="hu-HU" dirty="0">
                <a:latin typeface="Arial" panose="020B0604020202020204" pitchFamily="34" charset="0"/>
                <a:ea typeface="Calibri" panose="020F0502020204030204" pitchFamily="34" charset="0"/>
              </a:rPr>
              <a:t>Ez a feszültség áramot indít, de a Lenz törvénye szerint ennek az áramnak az iránya olyan, hogy mágneses hatásával gátolni igyekszik az őt létrehozó indukáló folyamatot, azaz ellenkező polaritásra fogja tölteni a kondenzátort. A változás periodikusan zajlik le, így a feszültség és az áram is periodikusan változik. Tehát az elektromos és mágneses tér váltja egymást, mindaddig, amíg az energia el nem fogy, és a mágneses tér le nem épül. Az ideális rezgőköznél ez a folyamat a végtelenségig tartana, de a valós LC kör mindig tartalmaz ellenállást is, ezért a szükséges csillapítatlan rezgés fenntartásához erősítőt kell alkalmazni, amely kompenzálja az ellenállás által okozott csillapítást.   Az alábbi Thomson képlet alapján számolható az LC-kör rezonanciafrekvenciája. </a:t>
            </a:r>
            <a:endParaRPr lang="hu-HU" dirty="0"/>
          </a:p>
        </p:txBody>
      </p:sp>
      <p:pic>
        <p:nvPicPr>
          <p:cNvPr id="5" name="Kép 4">
            <a:extLst>
              <a:ext uri="{FF2B5EF4-FFF2-40B4-BE49-F238E27FC236}">
                <a16:creationId xmlns:a16="http://schemas.microsoft.com/office/drawing/2014/main" id="{0106FEF0-E783-4EB7-9CB9-1B379DFE11E4}"/>
              </a:ext>
            </a:extLst>
          </p:cNvPr>
          <p:cNvPicPr>
            <a:picLocks noChangeAspect="1"/>
          </p:cNvPicPr>
          <p:nvPr/>
        </p:nvPicPr>
        <p:blipFill>
          <a:blip r:embed="rId4"/>
          <a:stretch>
            <a:fillRect/>
          </a:stretch>
        </p:blipFill>
        <p:spPr>
          <a:xfrm>
            <a:off x="4584427" y="5183991"/>
            <a:ext cx="3019970" cy="1149863"/>
          </a:xfrm>
          <a:prstGeom prst="rect">
            <a:avLst/>
          </a:prstGeom>
        </p:spPr>
      </p:pic>
    </p:spTree>
    <p:extLst>
      <p:ext uri="{BB962C8B-B14F-4D97-AF65-F5344CB8AC3E}">
        <p14:creationId xmlns:p14="http://schemas.microsoft.com/office/powerpoint/2010/main" val="2065459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dirty="0">
                <a:latin typeface="Arial" panose="020B0604020202020204" pitchFamily="34" charset="0"/>
                <a:cs typeface="Arial" panose="020B0604020202020204" pitchFamily="34" charset="0"/>
              </a:rPr>
              <a:t>Induktív közelítéskapcsolók</a:t>
            </a:r>
            <a:endParaRPr lang="hu-HU" sz="2400" b="1" dirty="0">
              <a:latin typeface="Arial" panose="020B0604020202020204" pitchFamily="34" charset="0"/>
              <a:cs typeface="Arial" panose="020B0604020202020204" pitchFamily="34" charset="0"/>
            </a:endParaRP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8E15B10C-EA4C-43A3-83C0-2EEEDB071DC8}"/>
              </a:ext>
            </a:extLst>
          </p:cNvPr>
          <p:cNvSpPr/>
          <p:nvPr/>
        </p:nvSpPr>
        <p:spPr>
          <a:xfrm>
            <a:off x="0" y="1024874"/>
            <a:ext cx="12127492" cy="2585323"/>
          </a:xfrm>
          <a:prstGeom prst="rect">
            <a:avLst/>
          </a:prstGeom>
        </p:spPr>
        <p:txBody>
          <a:bodyPr wrap="square">
            <a:spAutoFit/>
          </a:bodyPr>
          <a:lstStyle/>
          <a:p>
            <a:pPr lvl="0"/>
            <a:r>
              <a:rPr lang="hu-HU" dirty="0">
                <a:latin typeface="Arial" panose="020B0604020202020204" pitchFamily="34" charset="0"/>
                <a:ea typeface="Calibri" panose="020F0502020204030204" pitchFamily="34" charset="0"/>
                <a:cs typeface="Times New Roman" panose="02020603050405020304" pitchFamily="18" charset="0"/>
              </a:rPr>
              <a:t>Az induktív közelítéskapcsolóban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a tekercs egy mágneses szempontból nyitott vasmagon helyezkedik el</a:t>
            </a:r>
            <a:r>
              <a:rPr lang="hu-HU" dirty="0">
                <a:latin typeface="Arial" panose="020B0604020202020204" pitchFamily="34" charset="0"/>
                <a:ea typeface="Calibri" panose="020F0502020204030204" pitchFamily="34" charset="0"/>
                <a:cs typeface="Times New Roman" panose="02020603050405020304" pitchFamily="18" charset="0"/>
              </a:rPr>
              <a:t>. A frekvenciát általában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100-1000kHz </a:t>
            </a:r>
            <a:r>
              <a:rPr lang="hu-HU" dirty="0">
                <a:latin typeface="Arial" panose="020B0604020202020204" pitchFamily="34" charset="0"/>
                <a:ea typeface="Calibri" panose="020F0502020204030204" pitchFamily="34" charset="0"/>
                <a:cs typeface="Times New Roman" panose="02020603050405020304" pitchFamily="18" charset="0"/>
              </a:rPr>
              <a:t>közé állítják be, amely ilyen frekvenciával változó mágneses teret hol létre, amely az érzékelő aktív felületén kilép. Amennyiben ebbe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az aktív zónába fémtárgyat helyezünk abban a mágneses tér örvényáramokat indukál, </a:t>
            </a:r>
            <a:r>
              <a:rPr lang="hu-HU" dirty="0">
                <a:latin typeface="Arial" panose="020B0604020202020204" pitchFamily="34" charset="0"/>
                <a:ea typeface="Calibri" panose="020F0502020204030204" pitchFamily="34" charset="0"/>
                <a:cs typeface="Times New Roman" panose="02020603050405020304" pitchFamily="18" charset="0"/>
              </a:rPr>
              <a:t>amely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energia elvételt eredményez, </a:t>
            </a:r>
            <a:r>
              <a:rPr lang="hu-HU" dirty="0">
                <a:latin typeface="Arial" panose="020B0604020202020204" pitchFamily="34" charset="0"/>
                <a:ea typeface="Calibri" panose="020F0502020204030204" pitchFamily="34" charset="0"/>
                <a:cs typeface="Times New Roman" panose="02020603050405020304" pitchFamily="18" charset="0"/>
              </a:rPr>
              <a:t>melynek következtében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lecsökken a rezgőkör rezgésamplitúdója.</a:t>
            </a:r>
            <a:r>
              <a:rPr lang="hu-HU" dirty="0">
                <a:latin typeface="Arial" panose="020B0604020202020204" pitchFamily="34" charset="0"/>
                <a:ea typeface="Calibri" panose="020F0502020204030204" pitchFamily="34" charset="0"/>
                <a:cs typeface="Times New Roman" panose="02020603050405020304" pitchFamily="18" charset="0"/>
              </a:rPr>
              <a:t>  A fémtárgy szempontjából az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energia-felvétel mindössze néhány </a:t>
            </a:r>
            <a:r>
              <a:rPr lang="hu-HU" dirty="0" err="1">
                <a:solidFill>
                  <a:srgbClr val="FFFF00"/>
                </a:solidFill>
                <a:latin typeface="Arial" panose="020B0604020202020204" pitchFamily="34" charset="0"/>
                <a:ea typeface="Calibri" panose="020F0502020204030204" pitchFamily="34" charset="0"/>
                <a:cs typeface="Times New Roman" panose="02020603050405020304" pitchFamily="18" charset="0"/>
              </a:rPr>
              <a:t>mikrowatt</a:t>
            </a:r>
            <a:r>
              <a:rPr lang="hu-HU" dirty="0">
                <a:latin typeface="Arial" panose="020B0604020202020204" pitchFamily="34" charset="0"/>
                <a:ea typeface="Calibri" panose="020F0502020204030204" pitchFamily="34" charset="0"/>
                <a:cs typeface="Times New Roman" panose="02020603050405020304" pitchFamily="18" charset="0"/>
              </a:rPr>
              <a:t>. Ez az alábbi előnyökkel jár:</a:t>
            </a:r>
          </a:p>
          <a:p>
            <a:pPr lvl="0"/>
            <a:r>
              <a:rPr lang="hu-HU" dirty="0">
                <a:latin typeface="Arial" panose="020B0604020202020204" pitchFamily="34" charset="0"/>
                <a:cs typeface="Arial" panose="020B0604020202020204" pitchFamily="34" charset="0"/>
              </a:rPr>
              <a:t>- Nincs mágnesező hatása a jelzett fémtárgyra</a:t>
            </a:r>
          </a:p>
          <a:p>
            <a:pPr lvl="0"/>
            <a:r>
              <a:rPr lang="hu-HU" dirty="0">
                <a:latin typeface="Arial" panose="020B0604020202020204" pitchFamily="34" charset="0"/>
                <a:cs typeface="Arial" panose="020B0604020202020204" pitchFamily="34" charset="0"/>
              </a:rPr>
              <a:t>- Nem okoz rádióvételi zavarokat</a:t>
            </a:r>
          </a:p>
          <a:p>
            <a:r>
              <a:rPr lang="hu-HU" dirty="0">
                <a:latin typeface="Arial" panose="020B0604020202020204" pitchFamily="34" charset="0"/>
                <a:cs typeface="Arial" panose="020B0604020202020204" pitchFamily="34" charset="0"/>
              </a:rPr>
              <a:t>- Nem melegszik a jelzett fémtárgy</a:t>
            </a:r>
            <a:endParaRPr lang="hu-HU" sz="24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5" name="Kép 4">
            <a:extLst>
              <a:ext uri="{FF2B5EF4-FFF2-40B4-BE49-F238E27FC236}">
                <a16:creationId xmlns:a16="http://schemas.microsoft.com/office/drawing/2014/main" id="{71360AF5-AE8A-45C4-9334-FDB099C6BB4D}"/>
              </a:ext>
            </a:extLst>
          </p:cNvPr>
          <p:cNvPicPr>
            <a:picLocks noChangeAspect="1"/>
          </p:cNvPicPr>
          <p:nvPr/>
        </p:nvPicPr>
        <p:blipFill>
          <a:blip r:embed="rId4"/>
          <a:stretch>
            <a:fillRect/>
          </a:stretch>
        </p:blipFill>
        <p:spPr>
          <a:xfrm>
            <a:off x="4197318" y="4207795"/>
            <a:ext cx="3732855" cy="1987725"/>
          </a:xfrm>
          <a:prstGeom prst="rect">
            <a:avLst/>
          </a:prstGeom>
        </p:spPr>
      </p:pic>
      <p:pic>
        <p:nvPicPr>
          <p:cNvPr id="8" name="Kép 7">
            <a:extLst>
              <a:ext uri="{FF2B5EF4-FFF2-40B4-BE49-F238E27FC236}">
                <a16:creationId xmlns:a16="http://schemas.microsoft.com/office/drawing/2014/main" id="{A8BE0F09-C58C-4061-90A5-CBCEB555F94A}"/>
              </a:ext>
            </a:extLst>
          </p:cNvPr>
          <p:cNvPicPr>
            <a:picLocks noChangeAspect="1"/>
          </p:cNvPicPr>
          <p:nvPr/>
        </p:nvPicPr>
        <p:blipFill>
          <a:blip r:embed="rId5"/>
          <a:stretch>
            <a:fillRect/>
          </a:stretch>
        </p:blipFill>
        <p:spPr>
          <a:xfrm>
            <a:off x="8229440" y="4207795"/>
            <a:ext cx="3828814" cy="1987725"/>
          </a:xfrm>
          <a:prstGeom prst="rect">
            <a:avLst/>
          </a:prstGeom>
        </p:spPr>
      </p:pic>
      <p:sp>
        <p:nvSpPr>
          <p:cNvPr id="9" name="Téglalap 8">
            <a:extLst>
              <a:ext uri="{FF2B5EF4-FFF2-40B4-BE49-F238E27FC236}">
                <a16:creationId xmlns:a16="http://schemas.microsoft.com/office/drawing/2014/main" id="{44CDCE10-D75E-43FF-9048-08BAF517ED27}"/>
              </a:ext>
            </a:extLst>
          </p:cNvPr>
          <p:cNvSpPr/>
          <p:nvPr/>
        </p:nvSpPr>
        <p:spPr>
          <a:xfrm>
            <a:off x="97431" y="3610197"/>
            <a:ext cx="3523287" cy="2585323"/>
          </a:xfrm>
          <a:prstGeom prst="rect">
            <a:avLst/>
          </a:prstGeom>
        </p:spPr>
        <p:txBody>
          <a:bodyPr wrap="square">
            <a:spAutoFit/>
          </a:bodyPr>
          <a:lstStyle/>
          <a:p>
            <a:r>
              <a:rPr lang="hu-HU" dirty="0">
                <a:latin typeface="Arial" panose="020B0604020202020204" pitchFamily="34" charset="0"/>
                <a:ea typeface="Calibri" panose="020F0502020204030204" pitchFamily="34" charset="0"/>
              </a:rPr>
              <a:t>A szinuszos rezgésben lévő oszcillátor jelét egy </a:t>
            </a:r>
            <a:r>
              <a:rPr lang="hu-HU" dirty="0" err="1">
                <a:latin typeface="Arial" panose="020B0604020202020204" pitchFamily="34" charset="0"/>
                <a:ea typeface="Calibri" panose="020F0502020204030204" pitchFamily="34" charset="0"/>
              </a:rPr>
              <a:t>demodulátor</a:t>
            </a:r>
            <a:r>
              <a:rPr lang="hu-HU" dirty="0">
                <a:latin typeface="Arial" panose="020B0604020202020204" pitchFamily="34" charset="0"/>
                <a:ea typeface="Calibri" panose="020F0502020204030204" pitchFamily="34" charset="0"/>
              </a:rPr>
              <a:t> </a:t>
            </a:r>
            <a:r>
              <a:rPr lang="hu-HU" dirty="0" err="1">
                <a:latin typeface="Arial" panose="020B0604020202020204" pitchFamily="34" charset="0"/>
                <a:ea typeface="Calibri" panose="020F0502020204030204" pitchFamily="34" charset="0"/>
              </a:rPr>
              <a:t>egyenirányítja</a:t>
            </a:r>
            <a:r>
              <a:rPr lang="hu-HU" dirty="0">
                <a:latin typeface="Arial" panose="020B0604020202020204" pitchFamily="34" charset="0"/>
                <a:ea typeface="Calibri" panose="020F0502020204030204" pitchFamily="34" charset="0"/>
              </a:rPr>
              <a:t>, majd egy </a:t>
            </a:r>
            <a:r>
              <a:rPr lang="hu-HU" dirty="0" err="1">
                <a:latin typeface="Arial" panose="020B0604020202020204" pitchFamily="34" charset="0"/>
                <a:ea typeface="Calibri" panose="020F0502020204030204" pitchFamily="34" charset="0"/>
              </a:rPr>
              <a:t>triggerfokozat</a:t>
            </a:r>
            <a:r>
              <a:rPr lang="hu-HU" dirty="0">
                <a:latin typeface="Arial" panose="020B0604020202020204" pitchFamily="34" charset="0"/>
                <a:ea typeface="Calibri" panose="020F0502020204030204" pitchFamily="34" charset="0"/>
              </a:rPr>
              <a:t> </a:t>
            </a:r>
            <a:r>
              <a:rPr lang="hu-HU" dirty="0" err="1">
                <a:latin typeface="Arial" panose="020B0604020202020204" pitchFamily="34" charset="0"/>
                <a:ea typeface="Calibri" panose="020F0502020204030204" pitchFamily="34" charset="0"/>
              </a:rPr>
              <a:t>triggereli</a:t>
            </a:r>
            <a:r>
              <a:rPr lang="hu-HU" dirty="0">
                <a:latin typeface="Arial" panose="020B0604020202020204" pitchFamily="34" charset="0"/>
                <a:ea typeface="Calibri" panose="020F0502020204030204" pitchFamily="34" charset="0"/>
              </a:rPr>
              <a:t>, azaz egy küszöbértékhez viszonyítja, és attól függően, hogy az alatta vagy felette van, bináris alacsony vagy magas jelet szolgáltat a vezérlő felé. </a:t>
            </a:r>
            <a:endParaRPr lang="hu-HU" dirty="0"/>
          </a:p>
        </p:txBody>
      </p:sp>
    </p:spTree>
    <p:extLst>
      <p:ext uri="{BB962C8B-B14F-4D97-AF65-F5344CB8AC3E}">
        <p14:creationId xmlns:p14="http://schemas.microsoft.com/office/powerpoint/2010/main" val="3912524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dirty="0">
                <a:latin typeface="Arial" panose="020B0604020202020204" pitchFamily="34" charset="0"/>
                <a:cs typeface="Arial" panose="020B0604020202020204" pitchFamily="34" charset="0"/>
              </a:rPr>
              <a:t>Induktív közelítéskapcsolók</a:t>
            </a:r>
            <a:endParaRPr lang="hu-HU" sz="2400" b="1" dirty="0">
              <a:latin typeface="Arial" panose="020B0604020202020204" pitchFamily="34" charset="0"/>
              <a:cs typeface="Arial" panose="020B0604020202020204" pitchFamily="34" charset="0"/>
            </a:endParaRP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04D7E4CC-9F76-4DA5-A9A9-9D9DF735B702}"/>
              </a:ext>
            </a:extLst>
          </p:cNvPr>
          <p:cNvSpPr/>
          <p:nvPr/>
        </p:nvSpPr>
        <p:spPr>
          <a:xfrm>
            <a:off x="117748" y="1140650"/>
            <a:ext cx="7433874" cy="390363"/>
          </a:xfrm>
          <a:prstGeom prst="rect">
            <a:avLst/>
          </a:prstGeom>
        </p:spPr>
        <p:txBody>
          <a:bodyPr wrap="square">
            <a:spAutoFit/>
          </a:bodyPr>
          <a:lstStyle/>
          <a:p>
            <a:pPr>
              <a:lnSpc>
                <a:spcPct val="115000"/>
              </a:lnSpc>
              <a:spcAft>
                <a:spcPts val="800"/>
              </a:spcAft>
            </a:pPr>
            <a:r>
              <a:rPr lang="hu-HU" dirty="0">
                <a:latin typeface="Arial" panose="020B0604020202020204" pitchFamily="34" charset="0"/>
                <a:ea typeface="Calibri" panose="020F0502020204030204" pitchFamily="34" charset="0"/>
                <a:cs typeface="Times New Roman" panose="02020603050405020304" pitchFamily="18" charset="0"/>
              </a:rPr>
              <a:t>Az induktív közelítéskapcsoló elvi felépítése az alábbi </a:t>
            </a:r>
            <a:r>
              <a:rPr lang="hu-HU" b="1" dirty="0">
                <a:latin typeface="Arial" panose="020B0604020202020204" pitchFamily="34" charset="0"/>
                <a:ea typeface="Calibri" panose="020F0502020204030204" pitchFamily="34" charset="0"/>
                <a:cs typeface="Times New Roman" panose="02020603050405020304" pitchFamily="18" charset="0"/>
              </a:rPr>
              <a:t>ábrán</a:t>
            </a:r>
            <a:r>
              <a:rPr lang="hu-HU" dirty="0">
                <a:latin typeface="Arial" panose="020B0604020202020204" pitchFamily="34" charset="0"/>
                <a:ea typeface="Calibri" panose="020F0502020204030204" pitchFamily="34" charset="0"/>
                <a:cs typeface="Times New Roman" panose="02020603050405020304" pitchFamily="18" charset="0"/>
              </a:rPr>
              <a:t> látható.</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Kép 4">
            <a:extLst>
              <a:ext uri="{FF2B5EF4-FFF2-40B4-BE49-F238E27FC236}">
                <a16:creationId xmlns:a16="http://schemas.microsoft.com/office/drawing/2014/main" id="{A528E6B9-DFE2-472D-B31B-2C251D404842}"/>
              </a:ext>
            </a:extLst>
          </p:cNvPr>
          <p:cNvPicPr>
            <a:picLocks noChangeAspect="1"/>
          </p:cNvPicPr>
          <p:nvPr/>
        </p:nvPicPr>
        <p:blipFill>
          <a:blip r:embed="rId4"/>
          <a:stretch>
            <a:fillRect/>
          </a:stretch>
        </p:blipFill>
        <p:spPr>
          <a:xfrm>
            <a:off x="5479867" y="2564902"/>
            <a:ext cx="6370274" cy="4077701"/>
          </a:xfrm>
          <a:prstGeom prst="rect">
            <a:avLst/>
          </a:prstGeom>
        </p:spPr>
      </p:pic>
      <p:sp>
        <p:nvSpPr>
          <p:cNvPr id="10" name="Téglalap 9">
            <a:extLst>
              <a:ext uri="{FF2B5EF4-FFF2-40B4-BE49-F238E27FC236}">
                <a16:creationId xmlns:a16="http://schemas.microsoft.com/office/drawing/2014/main" id="{DEFDD9AB-A9E5-45E5-AE82-3C8599C1A75F}"/>
              </a:ext>
            </a:extLst>
          </p:cNvPr>
          <p:cNvSpPr/>
          <p:nvPr/>
        </p:nvSpPr>
        <p:spPr>
          <a:xfrm>
            <a:off x="333772" y="2820156"/>
            <a:ext cx="4642081" cy="3567195"/>
          </a:xfrm>
          <a:prstGeom prst="rect">
            <a:avLst/>
          </a:prstGeom>
        </p:spPr>
        <p:txBody>
          <a:bodyPr wrap="square">
            <a:spAutoFit/>
          </a:bodyPr>
          <a:lstStyle/>
          <a:p>
            <a:pPr>
              <a:lnSpc>
                <a:spcPct val="107000"/>
              </a:lnSpc>
              <a:spcAft>
                <a:spcPts val="800"/>
              </a:spcAft>
            </a:pPr>
            <a:r>
              <a:rPr lang="hu-HU" dirty="0">
                <a:latin typeface="Arial" panose="020B0604020202020204" pitchFamily="34" charset="0"/>
                <a:ea typeface="Calibri" panose="020F0502020204030204" pitchFamily="34" charset="0"/>
                <a:cs typeface="Arial" panose="020B0604020202020204" pitchFamily="34" charset="0"/>
              </a:rPr>
              <a:t>1.Oszcillátor</a:t>
            </a:r>
          </a:p>
          <a:p>
            <a:pPr>
              <a:lnSpc>
                <a:spcPct val="107000"/>
              </a:lnSpc>
              <a:spcAft>
                <a:spcPts val="800"/>
              </a:spcAft>
            </a:pPr>
            <a:r>
              <a:rPr lang="hu-HU" dirty="0">
                <a:latin typeface="Arial" panose="020B0604020202020204" pitchFamily="34" charset="0"/>
                <a:ea typeface="Calibri" panose="020F0502020204030204" pitchFamily="34" charset="0"/>
                <a:cs typeface="Arial" panose="020B0604020202020204" pitchFamily="34" charset="0"/>
              </a:rPr>
              <a:t>2. </a:t>
            </a:r>
            <a:r>
              <a:rPr lang="hu-HU" dirty="0" err="1">
                <a:latin typeface="Arial" panose="020B0604020202020204" pitchFamily="34" charset="0"/>
                <a:ea typeface="Calibri" panose="020F0502020204030204" pitchFamily="34" charset="0"/>
                <a:cs typeface="Arial" panose="020B0604020202020204" pitchFamily="34" charset="0"/>
              </a:rPr>
              <a:t>Demodulátor</a:t>
            </a:r>
            <a:endParaRPr lang="hu-HU"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hu-HU" dirty="0">
                <a:latin typeface="Arial" panose="020B0604020202020204" pitchFamily="34" charset="0"/>
                <a:ea typeface="Calibri" panose="020F0502020204030204" pitchFamily="34" charset="0"/>
                <a:cs typeface="Arial" panose="020B0604020202020204" pitchFamily="34" charset="0"/>
              </a:rPr>
              <a:t>3. </a:t>
            </a:r>
            <a:r>
              <a:rPr lang="hu-HU" dirty="0" err="1">
                <a:latin typeface="Arial" panose="020B0604020202020204" pitchFamily="34" charset="0"/>
                <a:ea typeface="Calibri" panose="020F0502020204030204" pitchFamily="34" charset="0"/>
                <a:cs typeface="Arial" panose="020B0604020202020204" pitchFamily="34" charset="0"/>
              </a:rPr>
              <a:t>Trigger</a:t>
            </a:r>
            <a:endParaRPr lang="hu-HU"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hu-HU" dirty="0">
                <a:latin typeface="Arial" panose="020B0604020202020204" pitchFamily="34" charset="0"/>
                <a:ea typeface="Calibri" panose="020F0502020204030204" pitchFamily="34" charset="0"/>
                <a:cs typeface="Arial" panose="020B0604020202020204" pitchFamily="34" charset="0"/>
              </a:rPr>
              <a:t>4. Kapcsolási állapot jelzése(LED)</a:t>
            </a:r>
          </a:p>
          <a:p>
            <a:pPr>
              <a:lnSpc>
                <a:spcPct val="107000"/>
              </a:lnSpc>
              <a:spcAft>
                <a:spcPts val="800"/>
              </a:spcAft>
            </a:pPr>
            <a:r>
              <a:rPr lang="hu-HU" dirty="0">
                <a:latin typeface="Arial" panose="020B0604020202020204" pitchFamily="34" charset="0"/>
                <a:ea typeface="Calibri" panose="020F0502020204030204" pitchFamily="34" charset="0"/>
                <a:cs typeface="Arial" panose="020B0604020202020204" pitchFamily="34" charset="0"/>
              </a:rPr>
              <a:t>5. Kimenet (védőkapcsolással)</a:t>
            </a:r>
          </a:p>
          <a:p>
            <a:pPr>
              <a:lnSpc>
                <a:spcPct val="107000"/>
              </a:lnSpc>
              <a:spcAft>
                <a:spcPts val="800"/>
              </a:spcAft>
            </a:pPr>
            <a:r>
              <a:rPr lang="hu-HU" dirty="0">
                <a:latin typeface="Arial" panose="020B0604020202020204" pitchFamily="34" charset="0"/>
                <a:ea typeface="Calibri" panose="020F0502020204030204" pitchFamily="34" charset="0"/>
                <a:cs typeface="Arial" panose="020B0604020202020204" pitchFamily="34" charset="0"/>
              </a:rPr>
              <a:t>6. Tápfeszültség</a:t>
            </a:r>
          </a:p>
          <a:p>
            <a:pPr>
              <a:lnSpc>
                <a:spcPct val="107000"/>
              </a:lnSpc>
              <a:spcAft>
                <a:spcPts val="800"/>
              </a:spcAft>
            </a:pPr>
            <a:r>
              <a:rPr lang="hu-HU" dirty="0">
                <a:latin typeface="Arial" panose="020B0604020202020204" pitchFamily="34" charset="0"/>
                <a:ea typeface="Calibri" panose="020F0502020204030204" pitchFamily="34" charset="0"/>
                <a:cs typeface="Arial" panose="020B0604020202020204" pitchFamily="34" charset="0"/>
              </a:rPr>
              <a:t>7. Belső feszültségszabályozó</a:t>
            </a:r>
          </a:p>
          <a:p>
            <a:pPr>
              <a:lnSpc>
                <a:spcPct val="107000"/>
              </a:lnSpc>
              <a:spcAft>
                <a:spcPts val="800"/>
              </a:spcAft>
            </a:pPr>
            <a:r>
              <a:rPr lang="hu-HU" dirty="0">
                <a:latin typeface="Arial" panose="020B0604020202020204" pitchFamily="34" charset="0"/>
                <a:ea typeface="Calibri" panose="020F0502020204030204" pitchFamily="34" charset="0"/>
                <a:cs typeface="Arial" panose="020B0604020202020204" pitchFamily="34" charset="0"/>
              </a:rPr>
              <a:t>8. Aktív zóna (tekercs)</a:t>
            </a:r>
          </a:p>
          <a:p>
            <a:pPr>
              <a:lnSpc>
                <a:spcPct val="107000"/>
              </a:lnSpc>
              <a:spcAft>
                <a:spcPts val="800"/>
              </a:spcAft>
            </a:pPr>
            <a:r>
              <a:rPr lang="hu-HU" dirty="0">
                <a:latin typeface="Arial" panose="020B0604020202020204" pitchFamily="34" charset="0"/>
                <a:ea typeface="Calibri" panose="020F0502020204030204" pitchFamily="34" charset="0"/>
                <a:cs typeface="Arial" panose="020B0604020202020204" pitchFamily="34" charset="0"/>
              </a:rPr>
              <a:t>9. Kapcsolási kimenet</a:t>
            </a:r>
          </a:p>
        </p:txBody>
      </p:sp>
    </p:spTree>
    <p:extLst>
      <p:ext uri="{BB962C8B-B14F-4D97-AF65-F5344CB8AC3E}">
        <p14:creationId xmlns:p14="http://schemas.microsoft.com/office/powerpoint/2010/main" val="2281922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dirty="0">
                <a:latin typeface="Arial" panose="020B0604020202020204" pitchFamily="34" charset="0"/>
                <a:cs typeface="Arial" panose="020B0604020202020204" pitchFamily="34" charset="0"/>
              </a:rPr>
              <a:t>Induktív közelítéskapcsolók</a:t>
            </a:r>
            <a:endParaRPr lang="hu-HU" sz="2400" b="1" dirty="0">
              <a:latin typeface="Arial" panose="020B0604020202020204" pitchFamily="34" charset="0"/>
              <a:cs typeface="Arial" panose="020B0604020202020204" pitchFamily="34" charset="0"/>
            </a:endParaRP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2F438E02-8B46-4709-BB25-ECFB721DBF9E}"/>
              </a:ext>
            </a:extLst>
          </p:cNvPr>
          <p:cNvSpPr/>
          <p:nvPr/>
        </p:nvSpPr>
        <p:spPr>
          <a:xfrm>
            <a:off x="3379382" y="765150"/>
            <a:ext cx="6053320" cy="383823"/>
          </a:xfrm>
          <a:prstGeom prst="rect">
            <a:avLst/>
          </a:prstGeom>
        </p:spPr>
        <p:txBody>
          <a:bodyPr wrap="square">
            <a:spAutoFit/>
          </a:bodyPr>
          <a:lstStyle/>
          <a:p>
            <a:pPr lvl="1">
              <a:lnSpc>
                <a:spcPct val="115000"/>
              </a:lnSpc>
              <a:spcBef>
                <a:spcPts val="600"/>
              </a:spcBef>
              <a:spcAft>
                <a:spcPts val="600"/>
              </a:spcAft>
              <a:tabLst>
                <a:tab pos="431800" algn="l"/>
              </a:tabLst>
            </a:pPr>
            <a:r>
              <a:rPr lang="hu-HU" b="1" dirty="0">
                <a:latin typeface="Arial" panose="020B0604020202020204" pitchFamily="34" charset="0"/>
                <a:ea typeface="Times New Roman" panose="02020603050405020304" pitchFamily="18" charset="0"/>
                <a:cs typeface="Arial" panose="020B0604020202020204" pitchFamily="34" charset="0"/>
              </a:rPr>
              <a:t>A kapcsolási távolságot befolyásoló tényezők</a:t>
            </a:r>
            <a:endParaRPr lang="hu-HU" b="1"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5" name="Téglalap 4">
            <a:extLst>
              <a:ext uri="{FF2B5EF4-FFF2-40B4-BE49-F238E27FC236}">
                <a16:creationId xmlns:a16="http://schemas.microsoft.com/office/drawing/2014/main" id="{939534E3-7E10-437F-A13B-E2393BE9CB8D}"/>
              </a:ext>
            </a:extLst>
          </p:cNvPr>
          <p:cNvSpPr/>
          <p:nvPr/>
        </p:nvSpPr>
        <p:spPr>
          <a:xfrm>
            <a:off x="28690" y="1305342"/>
            <a:ext cx="12127492" cy="2031325"/>
          </a:xfrm>
          <a:prstGeom prst="rect">
            <a:avLst/>
          </a:prstGeom>
        </p:spPr>
        <p:txBody>
          <a:bodyPr wrap="square">
            <a:spAutoFit/>
          </a:bodyPr>
          <a:lstStyle/>
          <a:p>
            <a:r>
              <a:rPr lang="hu-HU" dirty="0">
                <a:latin typeface="Arial" panose="020B0604020202020204" pitchFamily="34" charset="0"/>
                <a:ea typeface="Calibri" panose="020F0502020204030204" pitchFamily="34" charset="0"/>
              </a:rPr>
              <a:t>Ennél az eszköznél a gyártó gondban volt, hogy a katalógusban </a:t>
            </a:r>
            <a:r>
              <a:rPr lang="hu-HU" dirty="0">
                <a:solidFill>
                  <a:srgbClr val="FFFF00"/>
                </a:solidFill>
                <a:latin typeface="Arial" panose="020B0604020202020204" pitchFamily="34" charset="0"/>
                <a:ea typeface="Calibri" panose="020F0502020204030204" pitchFamily="34" charset="0"/>
              </a:rPr>
              <a:t>milyen kapcsolási távolságot adjon meg, </a:t>
            </a:r>
            <a:r>
              <a:rPr lang="hu-HU" dirty="0">
                <a:latin typeface="Arial" panose="020B0604020202020204" pitchFamily="34" charset="0"/>
                <a:ea typeface="Calibri" panose="020F0502020204030204" pitchFamily="34" charset="0"/>
              </a:rPr>
              <a:t>hiszen az érzékelt </a:t>
            </a:r>
            <a:r>
              <a:rPr lang="hu-HU" dirty="0">
                <a:solidFill>
                  <a:srgbClr val="FFFF00"/>
                </a:solidFill>
                <a:latin typeface="Arial" panose="020B0604020202020204" pitchFamily="34" charset="0"/>
                <a:ea typeface="Calibri" panose="020F0502020204030204" pitchFamily="34" charset="0"/>
              </a:rPr>
              <a:t>anyag elektromos vezetőképessége alapvetően befolyásolja a kapcsolási távolságot</a:t>
            </a:r>
            <a:r>
              <a:rPr lang="hu-HU" dirty="0">
                <a:latin typeface="Arial" panose="020B0604020202020204" pitchFamily="34" charset="0"/>
                <a:ea typeface="Calibri" panose="020F0502020204030204" pitchFamily="34" charset="0"/>
              </a:rPr>
              <a:t>, oly módon, hogy amennyiben </a:t>
            </a:r>
            <a:r>
              <a:rPr lang="hu-HU" dirty="0">
                <a:solidFill>
                  <a:srgbClr val="FFFF00"/>
                </a:solidFill>
                <a:latin typeface="Arial" panose="020B0604020202020204" pitchFamily="34" charset="0"/>
                <a:ea typeface="Calibri" panose="020F0502020204030204" pitchFamily="34" charset="0"/>
              </a:rPr>
              <a:t>kisebb az ellenállása, kisebb örvényáramú veszteséget okoz</a:t>
            </a:r>
            <a:r>
              <a:rPr lang="hu-HU" dirty="0">
                <a:latin typeface="Arial" panose="020B0604020202020204" pitchFamily="34" charset="0"/>
                <a:ea typeface="Calibri" panose="020F0502020204030204" pitchFamily="34" charset="0"/>
              </a:rPr>
              <a:t>, azaz kisebb lesz az energia elszívás az oszcillátoron. A névleges </a:t>
            </a:r>
            <a:r>
              <a:rPr lang="hu-HU" dirty="0">
                <a:solidFill>
                  <a:srgbClr val="FFFF00"/>
                </a:solidFill>
                <a:latin typeface="Arial" panose="020B0604020202020204" pitchFamily="34" charset="0"/>
                <a:ea typeface="Calibri" panose="020F0502020204030204" pitchFamily="34" charset="0"/>
              </a:rPr>
              <a:t>kapcsolási távolság megadásának feltételeit tehát szabványosítani kellett.</a:t>
            </a:r>
            <a:r>
              <a:rPr lang="hu-HU" dirty="0">
                <a:latin typeface="Arial" panose="020B0604020202020204" pitchFamily="34" charset="0"/>
                <a:ea typeface="Calibri" panose="020F0502020204030204" pitchFamily="34" charset="0"/>
              </a:rPr>
              <a:t> Ezt úgy oldották meg, hogy </a:t>
            </a:r>
            <a:r>
              <a:rPr lang="hu-HU" dirty="0">
                <a:solidFill>
                  <a:srgbClr val="FFFF00"/>
                </a:solidFill>
                <a:latin typeface="Arial" panose="020B0604020202020204" pitchFamily="34" charset="0"/>
                <a:ea typeface="Calibri" panose="020F0502020204030204" pitchFamily="34" charset="0"/>
              </a:rPr>
              <a:t>egy 1mm vastag St37 -es acéllemez próbatesten határozzák meg</a:t>
            </a:r>
            <a:r>
              <a:rPr lang="hu-HU" dirty="0">
                <a:latin typeface="Arial" panose="020B0604020202020204" pitchFamily="34" charset="0"/>
                <a:ea typeface="Calibri" panose="020F0502020204030204" pitchFamily="34" charset="0"/>
              </a:rPr>
              <a:t>. A próbatest négyzet alakú és a mérete, vagy az </a:t>
            </a:r>
            <a:r>
              <a:rPr lang="hu-HU" dirty="0">
                <a:solidFill>
                  <a:srgbClr val="FFFF00"/>
                </a:solidFill>
                <a:latin typeface="Arial" panose="020B0604020202020204" pitchFamily="34" charset="0"/>
                <a:ea typeface="Calibri" panose="020F0502020204030204" pitchFamily="34" charset="0"/>
              </a:rPr>
              <a:t>érzékelő aktív felületévnek átmérőjével megegyező</a:t>
            </a:r>
            <a:r>
              <a:rPr lang="hu-HU" dirty="0">
                <a:latin typeface="Arial" panose="020B0604020202020204" pitchFamily="34" charset="0"/>
                <a:ea typeface="Calibri" panose="020F0502020204030204" pitchFamily="34" charset="0"/>
              </a:rPr>
              <a:t>, vagy pedig a </a:t>
            </a:r>
            <a:r>
              <a:rPr lang="hu-HU" dirty="0">
                <a:solidFill>
                  <a:srgbClr val="FFFF00"/>
                </a:solidFill>
                <a:latin typeface="Arial" panose="020B0604020202020204" pitchFamily="34" charset="0"/>
                <a:ea typeface="Calibri" panose="020F0502020204030204" pitchFamily="34" charset="0"/>
              </a:rPr>
              <a:t>névleges kapcsolási távolság háromszorosával egyezik meg</a:t>
            </a:r>
            <a:r>
              <a:rPr lang="hu-HU" dirty="0">
                <a:latin typeface="Arial" panose="020B0604020202020204" pitchFamily="34" charset="0"/>
                <a:ea typeface="Calibri" panose="020F0502020204030204" pitchFamily="34" charset="0"/>
              </a:rPr>
              <a:t>. A </a:t>
            </a:r>
            <a:r>
              <a:rPr lang="hu-HU" dirty="0">
                <a:solidFill>
                  <a:srgbClr val="FFFF00"/>
                </a:solidFill>
                <a:latin typeface="Arial" panose="020B0604020202020204" pitchFamily="34" charset="0"/>
                <a:ea typeface="Calibri" panose="020F0502020204030204" pitchFamily="34" charset="0"/>
              </a:rPr>
              <a:t>két érték közül, a nagyobbat kell választani</a:t>
            </a:r>
            <a:r>
              <a:rPr lang="hu-HU" dirty="0">
                <a:latin typeface="Arial" panose="020B0604020202020204" pitchFamily="34" charset="0"/>
                <a:ea typeface="Calibri" panose="020F0502020204030204" pitchFamily="34" charset="0"/>
              </a:rPr>
              <a:t>, és azon meghatározni a pontos értéket. </a:t>
            </a:r>
            <a:endParaRPr lang="hu-HU" dirty="0"/>
          </a:p>
        </p:txBody>
      </p:sp>
      <p:sp>
        <p:nvSpPr>
          <p:cNvPr id="8" name="Téglalap 7">
            <a:extLst>
              <a:ext uri="{FF2B5EF4-FFF2-40B4-BE49-F238E27FC236}">
                <a16:creationId xmlns:a16="http://schemas.microsoft.com/office/drawing/2014/main" id="{985BBEC6-B35C-45BE-8713-62692557A453}"/>
              </a:ext>
            </a:extLst>
          </p:cNvPr>
          <p:cNvSpPr/>
          <p:nvPr/>
        </p:nvSpPr>
        <p:spPr>
          <a:xfrm>
            <a:off x="28689" y="3353187"/>
            <a:ext cx="12127492" cy="923330"/>
          </a:xfrm>
          <a:prstGeom prst="rect">
            <a:avLst/>
          </a:prstGeom>
        </p:spPr>
        <p:txBody>
          <a:bodyPr wrap="square">
            <a:spAutoFit/>
          </a:bodyPr>
          <a:lstStyle/>
          <a:p>
            <a:r>
              <a:rPr lang="hu-HU" dirty="0">
                <a:latin typeface="Arial" panose="020B0604020202020204" pitchFamily="34" charset="0"/>
                <a:ea typeface="Calibri" panose="020F0502020204030204" pitchFamily="34" charset="0"/>
              </a:rPr>
              <a:t>Amennyiben nem a szabvány acélt kell érzékelnie az eszköznek</a:t>
            </a:r>
            <a:r>
              <a:rPr lang="hu-HU">
                <a:latin typeface="Arial" panose="020B0604020202020204" pitchFamily="34" charset="0"/>
                <a:ea typeface="Calibri" panose="020F0502020204030204" pitchFamily="34" charset="0"/>
              </a:rPr>
              <a:t>, </a:t>
            </a:r>
            <a:r>
              <a:rPr lang="hu-HU">
                <a:solidFill>
                  <a:srgbClr val="FFFF00"/>
                </a:solidFill>
                <a:latin typeface="Arial" panose="020B0604020202020204" pitchFamily="34" charset="0"/>
                <a:ea typeface="Calibri" panose="020F0502020204030204" pitchFamily="34" charset="0"/>
              </a:rPr>
              <a:t>ún</a:t>
            </a:r>
            <a:r>
              <a:rPr lang="hu-HU" dirty="0">
                <a:solidFill>
                  <a:srgbClr val="FFFF00"/>
                </a:solidFill>
                <a:latin typeface="Arial" panose="020B0604020202020204" pitchFamily="34" charset="0"/>
                <a:ea typeface="Calibri" panose="020F0502020204030204" pitchFamily="34" charset="0"/>
              </a:rPr>
              <a:t>.</a:t>
            </a:r>
            <a:r>
              <a:rPr lang="hu-HU">
                <a:solidFill>
                  <a:srgbClr val="FFFF00"/>
                </a:solidFill>
                <a:latin typeface="Arial" panose="020B0604020202020204" pitchFamily="34" charset="0"/>
                <a:ea typeface="Calibri" panose="020F0502020204030204" pitchFamily="34" charset="0"/>
              </a:rPr>
              <a:t> </a:t>
            </a:r>
            <a:r>
              <a:rPr lang="hu-HU" dirty="0">
                <a:solidFill>
                  <a:srgbClr val="FFFF00"/>
                </a:solidFill>
                <a:latin typeface="Arial" panose="020B0604020202020204" pitchFamily="34" charset="0"/>
                <a:ea typeface="Calibri" panose="020F0502020204030204" pitchFamily="34" charset="0"/>
              </a:rPr>
              <a:t>redukciós tényezőt kell alkalmazni az egyes anyagokhoz tartozó kapcsolási távolságok meghatározásához</a:t>
            </a:r>
            <a:r>
              <a:rPr lang="hu-HU" dirty="0">
                <a:latin typeface="Arial" panose="020B0604020202020204" pitchFamily="34" charset="0"/>
                <a:ea typeface="Calibri" panose="020F0502020204030204" pitchFamily="34" charset="0"/>
              </a:rPr>
              <a:t>. Az alábbi táblázat ilyen adatokat tartalmaz néhány anyagra. </a:t>
            </a:r>
            <a:endParaRPr lang="hu-HU" dirty="0"/>
          </a:p>
        </p:txBody>
      </p:sp>
      <p:pic>
        <p:nvPicPr>
          <p:cNvPr id="9" name="Kép 8">
            <a:extLst>
              <a:ext uri="{FF2B5EF4-FFF2-40B4-BE49-F238E27FC236}">
                <a16:creationId xmlns:a16="http://schemas.microsoft.com/office/drawing/2014/main" id="{6D19AD89-8DDD-4F96-9516-95EE61BCDFE0}"/>
              </a:ext>
            </a:extLst>
          </p:cNvPr>
          <p:cNvPicPr>
            <a:picLocks noChangeAspect="1"/>
          </p:cNvPicPr>
          <p:nvPr/>
        </p:nvPicPr>
        <p:blipFill>
          <a:blip r:embed="rId4"/>
          <a:stretch>
            <a:fillRect/>
          </a:stretch>
        </p:blipFill>
        <p:spPr>
          <a:xfrm>
            <a:off x="2855761" y="4653136"/>
            <a:ext cx="7100562" cy="971530"/>
          </a:xfrm>
          <a:prstGeom prst="rect">
            <a:avLst/>
          </a:prstGeom>
        </p:spPr>
      </p:pic>
    </p:spTree>
    <p:extLst>
      <p:ext uri="{BB962C8B-B14F-4D97-AF65-F5344CB8AC3E}">
        <p14:creationId xmlns:p14="http://schemas.microsoft.com/office/powerpoint/2010/main" val="1808469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dirty="0">
                <a:latin typeface="Arial" panose="020B0604020202020204" pitchFamily="34" charset="0"/>
                <a:cs typeface="Arial" panose="020B0604020202020204" pitchFamily="34" charset="0"/>
              </a:rPr>
              <a:t>Induktív közelítéskapcsolók</a:t>
            </a:r>
            <a:endParaRPr lang="hu-HU" sz="2400" b="1" dirty="0">
              <a:latin typeface="Arial" panose="020B0604020202020204" pitchFamily="34" charset="0"/>
              <a:cs typeface="Arial" panose="020B0604020202020204" pitchFamily="34" charset="0"/>
            </a:endParaRP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D5B5ACC7-71A6-4922-8ECA-82220057E9DF}"/>
              </a:ext>
            </a:extLst>
          </p:cNvPr>
          <p:cNvSpPr/>
          <p:nvPr/>
        </p:nvSpPr>
        <p:spPr>
          <a:xfrm>
            <a:off x="3330341" y="756766"/>
            <a:ext cx="6000730" cy="383823"/>
          </a:xfrm>
          <a:prstGeom prst="rect">
            <a:avLst/>
          </a:prstGeom>
        </p:spPr>
        <p:txBody>
          <a:bodyPr wrap="square">
            <a:spAutoFit/>
          </a:bodyPr>
          <a:lstStyle/>
          <a:p>
            <a:pPr lvl="1">
              <a:lnSpc>
                <a:spcPct val="115000"/>
              </a:lnSpc>
              <a:spcBef>
                <a:spcPts val="600"/>
              </a:spcBef>
              <a:spcAft>
                <a:spcPts val="600"/>
              </a:spcAft>
              <a:tabLst>
                <a:tab pos="431800" algn="l"/>
              </a:tabLst>
            </a:pPr>
            <a:r>
              <a:rPr lang="hu-HU" b="1" dirty="0">
                <a:latin typeface="Arial" panose="020B0604020202020204" pitchFamily="34" charset="0"/>
                <a:ea typeface="Times New Roman" panose="02020603050405020304" pitchFamily="18" charset="0"/>
                <a:cs typeface="Arial" panose="020B0604020202020204" pitchFamily="34" charset="0"/>
              </a:rPr>
              <a:t>A kapcsolási távolságot befolyásoló tényezők</a:t>
            </a:r>
          </a:p>
        </p:txBody>
      </p:sp>
      <p:pic>
        <p:nvPicPr>
          <p:cNvPr id="5" name="Kép 4">
            <a:extLst>
              <a:ext uri="{FF2B5EF4-FFF2-40B4-BE49-F238E27FC236}">
                <a16:creationId xmlns:a16="http://schemas.microsoft.com/office/drawing/2014/main" id="{6C13BFE7-4BBF-4CC3-9327-ECCCC61508B2}"/>
              </a:ext>
            </a:extLst>
          </p:cNvPr>
          <p:cNvPicPr>
            <a:picLocks noChangeAspect="1"/>
          </p:cNvPicPr>
          <p:nvPr/>
        </p:nvPicPr>
        <p:blipFill>
          <a:blip r:embed="rId4"/>
          <a:stretch>
            <a:fillRect/>
          </a:stretch>
        </p:blipFill>
        <p:spPr>
          <a:xfrm>
            <a:off x="2153289" y="5157192"/>
            <a:ext cx="8354833" cy="1440160"/>
          </a:xfrm>
          <a:prstGeom prst="rect">
            <a:avLst/>
          </a:prstGeom>
        </p:spPr>
      </p:pic>
      <p:sp>
        <p:nvSpPr>
          <p:cNvPr id="8" name="Téglalap 7">
            <a:extLst>
              <a:ext uri="{FF2B5EF4-FFF2-40B4-BE49-F238E27FC236}">
                <a16:creationId xmlns:a16="http://schemas.microsoft.com/office/drawing/2014/main" id="{DC4F1C19-1624-444B-9F58-CC5B40AA2966}"/>
              </a:ext>
            </a:extLst>
          </p:cNvPr>
          <p:cNvSpPr/>
          <p:nvPr/>
        </p:nvSpPr>
        <p:spPr>
          <a:xfrm>
            <a:off x="28689" y="1366366"/>
            <a:ext cx="12127492" cy="2301656"/>
          </a:xfrm>
          <a:prstGeom prst="rect">
            <a:avLst/>
          </a:prstGeom>
        </p:spPr>
        <p:txBody>
          <a:bodyPr wrap="square">
            <a:spAutoFit/>
          </a:bodyPr>
          <a:lstStyle/>
          <a:p>
            <a:pPr algn="just">
              <a:lnSpc>
                <a:spcPct val="115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Az érzékelő aktív zónáját a tekercs adja, ennek átmérője befolyásolja a kapcsolási távolságot, oly módon, hogy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minél nagyobb az átmérője annál nagyobb lesz a kapcsolási távolság.</a:t>
            </a:r>
            <a:r>
              <a:rPr lang="hu-HU" dirty="0">
                <a:latin typeface="Arial" panose="020B0604020202020204" pitchFamily="34" charset="0"/>
                <a:ea typeface="Calibri" panose="020F0502020204030204" pitchFamily="34" charset="0"/>
                <a:cs typeface="Times New Roman" panose="02020603050405020304" pitchFamily="18" charset="0"/>
              </a:rPr>
              <a:t> E mellet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még fontos befolyásoló tényező a </a:t>
            </a:r>
            <a:r>
              <a:rPr lang="hu-HU" dirty="0" err="1">
                <a:solidFill>
                  <a:srgbClr val="FFFF00"/>
                </a:solidFill>
                <a:latin typeface="Arial" panose="020B0604020202020204" pitchFamily="34" charset="0"/>
                <a:ea typeface="Calibri" panose="020F0502020204030204" pitchFamily="34" charset="0"/>
                <a:cs typeface="Times New Roman" panose="02020603050405020304" pitchFamily="18" charset="0"/>
              </a:rPr>
              <a:t>skin</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-hatás,</a:t>
            </a:r>
            <a:r>
              <a:rPr lang="hu-HU" dirty="0">
                <a:latin typeface="Arial" panose="020B0604020202020204" pitchFamily="34" charset="0"/>
                <a:ea typeface="Calibri" panose="020F0502020204030204" pitchFamily="34" charset="0"/>
                <a:cs typeface="Times New Roman" panose="02020603050405020304" pitchFamily="18" charset="0"/>
              </a:rPr>
              <a:t> amely a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frekvencia növekedésével egyre markánsabban jelentkezik</a:t>
            </a:r>
            <a:r>
              <a:rPr lang="hu-HU" dirty="0">
                <a:latin typeface="Arial" panose="020B0604020202020204" pitchFamily="34" charset="0"/>
                <a:ea typeface="Calibri" panose="020F0502020204030204" pitchFamily="34" charset="0"/>
                <a:cs typeface="Times New Roman" panose="02020603050405020304" pitchFamily="18" charset="0"/>
              </a:rPr>
              <a:t>. Sőt a nagyobb mágneses </a:t>
            </a:r>
            <a:r>
              <a:rPr lang="hu-HU" dirty="0" err="1">
                <a:latin typeface="Arial" panose="020B0604020202020204" pitchFamily="34" charset="0"/>
                <a:ea typeface="Calibri" panose="020F0502020204030204" pitchFamily="34" charset="0"/>
                <a:cs typeface="Times New Roman" panose="02020603050405020304" pitchFamily="18" charset="0"/>
              </a:rPr>
              <a:t>permeabilitású</a:t>
            </a:r>
            <a:r>
              <a:rPr lang="hu-HU" dirty="0">
                <a:latin typeface="Arial" panose="020B0604020202020204" pitchFamily="34" charset="0"/>
                <a:ea typeface="Calibri" panose="020F0502020204030204" pitchFamily="34" charset="0"/>
                <a:cs typeface="Times New Roman" panose="02020603050405020304" pitchFamily="18" charset="0"/>
              </a:rPr>
              <a:t> és elektromos vezetőképességű anyagban még jelentősebb. Ilyenkor az áram, a jelenség kapcsán, kiszorul a vezető anyag felületére, nem a teljes keresztmetszet vezet.  </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hu-HU" dirty="0">
                <a:latin typeface="Arial" panose="020B0604020202020204" pitchFamily="34" charset="0"/>
                <a:ea typeface="Calibri" panose="020F0502020204030204" pitchFamily="34" charset="0"/>
                <a:cs typeface="Times New Roman" panose="02020603050405020304" pitchFamily="18" charset="0"/>
              </a:rPr>
              <a:t>Az előbbiek kapcsán meg kell még említsük a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behatolási mélységet,</a:t>
            </a:r>
            <a:r>
              <a:rPr lang="hu-HU" dirty="0">
                <a:latin typeface="Arial" panose="020B0604020202020204" pitchFamily="34" charset="0"/>
                <a:ea typeface="Calibri" panose="020F0502020204030204" pitchFamily="34" charset="0"/>
                <a:cs typeface="Times New Roman" panose="02020603050405020304" pitchFamily="18" charset="0"/>
              </a:rPr>
              <a:t> azt a távolságot a tárgy felszínétől ahol az áram amplitúdója már az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1/e-szeresre csökken</a:t>
            </a:r>
            <a:r>
              <a:rPr lang="hu-HU" dirty="0">
                <a:latin typeface="Arial" panose="020B0604020202020204" pitchFamily="34" charset="0"/>
                <a:ea typeface="Calibri" panose="020F0502020204030204" pitchFamily="34" charset="0"/>
                <a:cs typeface="Times New Roman" panose="02020603050405020304" pitchFamily="18" charset="0"/>
              </a:rPr>
              <a:t>.</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Kép 9">
            <a:extLst>
              <a:ext uri="{FF2B5EF4-FFF2-40B4-BE49-F238E27FC236}">
                <a16:creationId xmlns:a16="http://schemas.microsoft.com/office/drawing/2014/main" id="{A67F7597-785C-4BDE-A0F0-D1FD894DB53C}"/>
              </a:ext>
            </a:extLst>
          </p:cNvPr>
          <p:cNvPicPr>
            <a:picLocks noChangeAspect="1"/>
          </p:cNvPicPr>
          <p:nvPr/>
        </p:nvPicPr>
        <p:blipFill>
          <a:blip r:embed="rId5"/>
          <a:stretch>
            <a:fillRect/>
          </a:stretch>
        </p:blipFill>
        <p:spPr>
          <a:xfrm>
            <a:off x="4417052" y="3749695"/>
            <a:ext cx="3350765" cy="1116921"/>
          </a:xfrm>
          <a:prstGeom prst="rect">
            <a:avLst/>
          </a:prstGeom>
        </p:spPr>
      </p:pic>
    </p:spTree>
    <p:extLst>
      <p:ext uri="{BB962C8B-B14F-4D97-AF65-F5344CB8AC3E}">
        <p14:creationId xmlns:p14="http://schemas.microsoft.com/office/powerpoint/2010/main" val="4169569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dirty="0">
                <a:latin typeface="Arial" panose="020B0604020202020204" pitchFamily="34" charset="0"/>
                <a:cs typeface="Arial" panose="020B0604020202020204" pitchFamily="34" charset="0"/>
              </a:rPr>
              <a:t>Induktív közelítéskapcsolók</a:t>
            </a:r>
            <a:endParaRPr lang="hu-HU" sz="2400" b="1" dirty="0">
              <a:latin typeface="Arial" panose="020B0604020202020204" pitchFamily="34" charset="0"/>
              <a:cs typeface="Arial" panose="020B0604020202020204" pitchFamily="34" charset="0"/>
            </a:endParaRP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0D076D27-77C1-4182-8B57-BE27A8347B93}"/>
              </a:ext>
            </a:extLst>
          </p:cNvPr>
          <p:cNvSpPr/>
          <p:nvPr/>
        </p:nvSpPr>
        <p:spPr>
          <a:xfrm>
            <a:off x="4078188" y="777850"/>
            <a:ext cx="4201736" cy="383823"/>
          </a:xfrm>
          <a:prstGeom prst="rect">
            <a:avLst/>
          </a:prstGeom>
        </p:spPr>
        <p:txBody>
          <a:bodyPr wrap="square">
            <a:spAutoFit/>
          </a:bodyPr>
          <a:lstStyle/>
          <a:p>
            <a:pPr lvl="1">
              <a:lnSpc>
                <a:spcPct val="115000"/>
              </a:lnSpc>
              <a:spcBef>
                <a:spcPts val="600"/>
              </a:spcBef>
              <a:spcAft>
                <a:spcPts val="600"/>
              </a:spcAft>
              <a:tabLst>
                <a:tab pos="431800" algn="l"/>
              </a:tabLst>
            </a:pPr>
            <a:r>
              <a:rPr lang="hu-HU" b="1" dirty="0">
                <a:solidFill>
                  <a:srgbClr val="FF0000"/>
                </a:solidFill>
                <a:latin typeface="Arial" panose="020B0604020202020204" pitchFamily="34" charset="0"/>
                <a:ea typeface="Times New Roman" panose="02020603050405020304" pitchFamily="18" charset="0"/>
                <a:cs typeface="Arial" panose="020B0604020202020204" pitchFamily="34" charset="0"/>
              </a:rPr>
              <a:t> </a:t>
            </a:r>
            <a:r>
              <a:rPr lang="hu-HU" b="1" dirty="0">
                <a:latin typeface="Arial" panose="020B0604020202020204" pitchFamily="34" charset="0"/>
                <a:ea typeface="Times New Roman" panose="02020603050405020304" pitchFamily="18" charset="0"/>
                <a:cs typeface="Arial" panose="020B0604020202020204" pitchFamily="34" charset="0"/>
              </a:rPr>
              <a:t>Induktív érzékelők beépítése</a:t>
            </a:r>
            <a:endParaRPr lang="hu-HU" b="1"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5" name="Téglalap 4">
            <a:extLst>
              <a:ext uri="{FF2B5EF4-FFF2-40B4-BE49-F238E27FC236}">
                <a16:creationId xmlns:a16="http://schemas.microsoft.com/office/drawing/2014/main" id="{3601C207-7026-4A08-898F-BBAAD90D8ED7}"/>
              </a:ext>
            </a:extLst>
          </p:cNvPr>
          <p:cNvSpPr/>
          <p:nvPr/>
        </p:nvSpPr>
        <p:spPr>
          <a:xfrm>
            <a:off x="28689" y="1387450"/>
            <a:ext cx="12127492" cy="1477328"/>
          </a:xfrm>
          <a:prstGeom prst="rect">
            <a:avLst/>
          </a:prstGeom>
        </p:spPr>
        <p:txBody>
          <a:bodyPr wrap="square">
            <a:spAutoFit/>
          </a:bodyPr>
          <a:lstStyle/>
          <a:p>
            <a:r>
              <a:rPr lang="hu-HU" dirty="0">
                <a:latin typeface="Arial" panose="020B0604020202020204" pitchFamily="34" charset="0"/>
                <a:ea typeface="Calibri" panose="020F0502020204030204" pitchFamily="34" charset="0"/>
              </a:rPr>
              <a:t>Az eszköz használatakor, azaz a beépítésekor, bizonyos szabályait figyelembe kell vennünk, hiszen a környezetében különféle fém tárgyak lehetnek, amelyeket nem szeretnénk érzékelni. A beépítésnek kétféle módja van, illetve az eszközök ezek alapján két csoportra oszthatók a szintbe, </a:t>
            </a:r>
            <a:r>
              <a:rPr lang="hu-HU" b="1" dirty="0">
                <a:solidFill>
                  <a:srgbClr val="FFFF00"/>
                </a:solidFill>
                <a:latin typeface="Arial" panose="020B0604020202020204" pitchFamily="34" charset="0"/>
                <a:ea typeface="Calibri" panose="020F0502020204030204" pitchFamily="34" charset="0"/>
              </a:rPr>
              <a:t>1. ábra</a:t>
            </a:r>
            <a:r>
              <a:rPr lang="hu-HU" dirty="0">
                <a:solidFill>
                  <a:srgbClr val="FFFF00"/>
                </a:solidFill>
                <a:latin typeface="Arial" panose="020B0604020202020204" pitchFamily="34" charset="0"/>
                <a:ea typeface="Calibri" panose="020F0502020204030204" pitchFamily="34" charset="0"/>
              </a:rPr>
              <a:t> és szintbe nem építhető érzékelők </a:t>
            </a:r>
            <a:r>
              <a:rPr lang="hu-HU" b="1" dirty="0">
                <a:latin typeface="Arial" panose="020B0604020202020204" pitchFamily="34" charset="0"/>
                <a:ea typeface="Calibri" panose="020F0502020204030204" pitchFamily="34" charset="0"/>
              </a:rPr>
              <a:t>2. ábra.</a:t>
            </a:r>
            <a:r>
              <a:rPr lang="hu-HU" dirty="0">
                <a:latin typeface="Arial" panose="020B0604020202020204" pitchFamily="34" charset="0"/>
                <a:ea typeface="Calibri" panose="020F0502020204030204" pitchFamily="34" charset="0"/>
              </a:rPr>
              <a:t> A szintbe építhető verziónál a kapcsolási távolság kisebb, mert a konstrukciót úgy kellett kialakítani, hogy a mágneses erővonalak csak előre a felületre merőlegesen lépjenek ki az aktív zónába, ezt árnyékolás biztosítja</a:t>
            </a:r>
            <a:endParaRPr lang="hu-HU" dirty="0"/>
          </a:p>
        </p:txBody>
      </p:sp>
      <p:pic>
        <p:nvPicPr>
          <p:cNvPr id="8" name="Kép 7">
            <a:extLst>
              <a:ext uri="{FF2B5EF4-FFF2-40B4-BE49-F238E27FC236}">
                <a16:creationId xmlns:a16="http://schemas.microsoft.com/office/drawing/2014/main" id="{688F49BB-B96B-45A4-AA43-4F205EB13865}"/>
              </a:ext>
            </a:extLst>
          </p:cNvPr>
          <p:cNvPicPr>
            <a:picLocks noChangeAspect="1"/>
          </p:cNvPicPr>
          <p:nvPr/>
        </p:nvPicPr>
        <p:blipFill>
          <a:blip r:embed="rId4"/>
          <a:stretch>
            <a:fillRect/>
          </a:stretch>
        </p:blipFill>
        <p:spPr>
          <a:xfrm>
            <a:off x="981844" y="3325978"/>
            <a:ext cx="4618022" cy="2754172"/>
          </a:xfrm>
          <a:prstGeom prst="rect">
            <a:avLst/>
          </a:prstGeom>
        </p:spPr>
      </p:pic>
      <p:pic>
        <p:nvPicPr>
          <p:cNvPr id="9" name="Kép 8">
            <a:extLst>
              <a:ext uri="{FF2B5EF4-FFF2-40B4-BE49-F238E27FC236}">
                <a16:creationId xmlns:a16="http://schemas.microsoft.com/office/drawing/2014/main" id="{0AD03188-A21B-49A0-81B9-DF2590668511}"/>
              </a:ext>
            </a:extLst>
          </p:cNvPr>
          <p:cNvPicPr>
            <a:picLocks noChangeAspect="1"/>
          </p:cNvPicPr>
          <p:nvPr/>
        </p:nvPicPr>
        <p:blipFill>
          <a:blip r:embed="rId5"/>
          <a:stretch>
            <a:fillRect/>
          </a:stretch>
        </p:blipFill>
        <p:spPr>
          <a:xfrm>
            <a:off x="7144577" y="3325978"/>
            <a:ext cx="4062404" cy="2754172"/>
          </a:xfrm>
          <a:prstGeom prst="rect">
            <a:avLst/>
          </a:prstGeom>
        </p:spPr>
      </p:pic>
      <p:sp>
        <p:nvSpPr>
          <p:cNvPr id="10" name="Téglalap 9">
            <a:extLst>
              <a:ext uri="{FF2B5EF4-FFF2-40B4-BE49-F238E27FC236}">
                <a16:creationId xmlns:a16="http://schemas.microsoft.com/office/drawing/2014/main" id="{4FAA5CE9-DBDB-4638-BDE3-1A753CB6A152}"/>
              </a:ext>
            </a:extLst>
          </p:cNvPr>
          <p:cNvSpPr/>
          <p:nvPr/>
        </p:nvSpPr>
        <p:spPr>
          <a:xfrm>
            <a:off x="28689" y="3325978"/>
            <a:ext cx="963890" cy="369332"/>
          </a:xfrm>
          <a:prstGeom prst="rect">
            <a:avLst/>
          </a:prstGeom>
        </p:spPr>
        <p:txBody>
          <a:bodyPr wrap="square">
            <a:spAutoFit/>
          </a:bodyPr>
          <a:lstStyle/>
          <a:p>
            <a:r>
              <a:rPr lang="hu-HU" b="1" dirty="0">
                <a:latin typeface="Arial" panose="020B0604020202020204" pitchFamily="34" charset="0"/>
                <a:ea typeface="Calibri" panose="020F0502020204030204" pitchFamily="34" charset="0"/>
              </a:rPr>
              <a:t>1. ábra</a:t>
            </a:r>
            <a:r>
              <a:rPr lang="hu-HU" dirty="0">
                <a:latin typeface="Arial" panose="020B0604020202020204" pitchFamily="34" charset="0"/>
                <a:ea typeface="Calibri" panose="020F0502020204030204" pitchFamily="34" charset="0"/>
              </a:rPr>
              <a:t> </a:t>
            </a:r>
            <a:endParaRPr lang="hu-HU" dirty="0"/>
          </a:p>
        </p:txBody>
      </p:sp>
      <p:sp>
        <p:nvSpPr>
          <p:cNvPr id="11" name="Téglalap 10">
            <a:extLst>
              <a:ext uri="{FF2B5EF4-FFF2-40B4-BE49-F238E27FC236}">
                <a16:creationId xmlns:a16="http://schemas.microsoft.com/office/drawing/2014/main" id="{D2E422D2-862B-43B5-994B-5A39D23AAC1E}"/>
              </a:ext>
            </a:extLst>
          </p:cNvPr>
          <p:cNvSpPr/>
          <p:nvPr/>
        </p:nvSpPr>
        <p:spPr>
          <a:xfrm>
            <a:off x="6179056" y="3341330"/>
            <a:ext cx="992579" cy="369332"/>
          </a:xfrm>
          <a:prstGeom prst="rect">
            <a:avLst/>
          </a:prstGeom>
        </p:spPr>
        <p:txBody>
          <a:bodyPr wrap="none">
            <a:spAutoFit/>
          </a:bodyPr>
          <a:lstStyle/>
          <a:p>
            <a:r>
              <a:rPr lang="hu-HU" b="1" dirty="0">
                <a:latin typeface="Arial" panose="020B0604020202020204" pitchFamily="34" charset="0"/>
                <a:ea typeface="Calibri" panose="020F0502020204030204" pitchFamily="34" charset="0"/>
              </a:rPr>
              <a:t>2. ábra</a:t>
            </a:r>
            <a:r>
              <a:rPr lang="hu-HU" dirty="0">
                <a:latin typeface="Arial" panose="020B0604020202020204" pitchFamily="34" charset="0"/>
                <a:ea typeface="Calibri" panose="020F0502020204030204" pitchFamily="34" charset="0"/>
              </a:rPr>
              <a:t> </a:t>
            </a:r>
            <a:endParaRPr lang="hu-HU" dirty="0"/>
          </a:p>
        </p:txBody>
      </p:sp>
    </p:spTree>
    <p:extLst>
      <p:ext uri="{BB962C8B-B14F-4D97-AF65-F5344CB8AC3E}">
        <p14:creationId xmlns:p14="http://schemas.microsoft.com/office/powerpoint/2010/main" val="3583629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dirty="0">
                <a:latin typeface="Arial" panose="020B0604020202020204" pitchFamily="34" charset="0"/>
                <a:cs typeface="Arial" panose="020B0604020202020204" pitchFamily="34" charset="0"/>
              </a:rPr>
              <a:t>Induktív közelítéskapcsolók</a:t>
            </a:r>
            <a:endParaRPr lang="hu-HU" sz="2400" b="1" dirty="0">
              <a:latin typeface="Arial" panose="020B0604020202020204" pitchFamily="34" charset="0"/>
              <a:cs typeface="Arial" panose="020B0604020202020204" pitchFamily="34" charset="0"/>
            </a:endParaRP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56496234-407D-45AA-B161-5FA53624B068}"/>
              </a:ext>
            </a:extLst>
          </p:cNvPr>
          <p:cNvSpPr/>
          <p:nvPr/>
        </p:nvSpPr>
        <p:spPr>
          <a:xfrm>
            <a:off x="94463" y="1404368"/>
            <a:ext cx="11999896" cy="373757"/>
          </a:xfrm>
          <a:prstGeom prst="rect">
            <a:avLst/>
          </a:prstGeom>
        </p:spPr>
        <p:txBody>
          <a:bodyPr wrap="square">
            <a:spAutoFit/>
          </a:bodyPr>
          <a:lstStyle/>
          <a:p>
            <a:pPr>
              <a:lnSpc>
                <a:spcPct val="107000"/>
              </a:lnSpc>
              <a:spcAft>
                <a:spcPts val="800"/>
              </a:spcAft>
            </a:pPr>
            <a:r>
              <a:rPr lang="hu-HU" dirty="0">
                <a:latin typeface="Arial" panose="020B0604020202020204" pitchFamily="34" charset="0"/>
                <a:ea typeface="Calibri" panose="020F0502020204030204" pitchFamily="34" charset="0"/>
                <a:cs typeface="Times New Roman" panose="02020603050405020304" pitchFamily="18" charset="0"/>
              </a:rPr>
              <a:t>Az alábbi táblázatban pedig néhány jellemző fizikai paramétert láthatunk az induktív érzékelők vonatkozásában.</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églalap 4">
            <a:extLst>
              <a:ext uri="{FF2B5EF4-FFF2-40B4-BE49-F238E27FC236}">
                <a16:creationId xmlns:a16="http://schemas.microsoft.com/office/drawing/2014/main" id="{28C6626A-CF34-40BF-9706-7F3AFE7A3A1E}"/>
              </a:ext>
            </a:extLst>
          </p:cNvPr>
          <p:cNvSpPr/>
          <p:nvPr/>
        </p:nvSpPr>
        <p:spPr>
          <a:xfrm>
            <a:off x="4174655" y="726232"/>
            <a:ext cx="3839513" cy="383823"/>
          </a:xfrm>
          <a:prstGeom prst="rect">
            <a:avLst/>
          </a:prstGeom>
        </p:spPr>
        <p:txBody>
          <a:bodyPr wrap="none">
            <a:spAutoFit/>
          </a:bodyPr>
          <a:lstStyle/>
          <a:p>
            <a:pPr lvl="1">
              <a:lnSpc>
                <a:spcPct val="115000"/>
              </a:lnSpc>
              <a:spcBef>
                <a:spcPts val="600"/>
              </a:spcBef>
              <a:spcAft>
                <a:spcPts val="600"/>
              </a:spcAft>
              <a:tabLst>
                <a:tab pos="431800" algn="l"/>
              </a:tabLst>
            </a:pPr>
            <a:r>
              <a:rPr lang="hu-HU" b="1" dirty="0">
                <a:solidFill>
                  <a:srgbClr val="FF0000"/>
                </a:solidFill>
                <a:latin typeface="Arial" panose="020B0604020202020204" pitchFamily="34" charset="0"/>
                <a:ea typeface="Times New Roman" panose="02020603050405020304" pitchFamily="18" charset="0"/>
                <a:cs typeface="Arial" panose="020B0604020202020204" pitchFamily="34" charset="0"/>
              </a:rPr>
              <a:t> </a:t>
            </a:r>
            <a:r>
              <a:rPr lang="hu-HU" b="1" dirty="0">
                <a:latin typeface="Arial" panose="020B0604020202020204" pitchFamily="34" charset="0"/>
                <a:ea typeface="Times New Roman" panose="02020603050405020304" pitchFamily="18" charset="0"/>
                <a:cs typeface="Arial" panose="020B0604020202020204" pitchFamily="34" charset="0"/>
              </a:rPr>
              <a:t>Induktív érzékelők beépítése</a:t>
            </a:r>
          </a:p>
        </p:txBody>
      </p:sp>
      <p:pic>
        <p:nvPicPr>
          <p:cNvPr id="8" name="Kép 7">
            <a:extLst>
              <a:ext uri="{FF2B5EF4-FFF2-40B4-BE49-F238E27FC236}">
                <a16:creationId xmlns:a16="http://schemas.microsoft.com/office/drawing/2014/main" id="{44791C9D-C0A7-4F25-A62E-FFD7262EC374}"/>
              </a:ext>
            </a:extLst>
          </p:cNvPr>
          <p:cNvPicPr>
            <a:picLocks noChangeAspect="1"/>
          </p:cNvPicPr>
          <p:nvPr/>
        </p:nvPicPr>
        <p:blipFill>
          <a:blip r:embed="rId4"/>
          <a:stretch>
            <a:fillRect/>
          </a:stretch>
        </p:blipFill>
        <p:spPr>
          <a:xfrm>
            <a:off x="2710036" y="2230718"/>
            <a:ext cx="6984776" cy="4390149"/>
          </a:xfrm>
          <a:prstGeom prst="rect">
            <a:avLst/>
          </a:prstGeom>
        </p:spPr>
      </p:pic>
    </p:spTree>
    <p:extLst>
      <p:ext uri="{BB962C8B-B14F-4D97-AF65-F5344CB8AC3E}">
        <p14:creationId xmlns:p14="http://schemas.microsoft.com/office/powerpoint/2010/main" val="3671663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dirty="0">
                <a:latin typeface="Arial" panose="020B0604020202020204" pitchFamily="34" charset="0"/>
                <a:cs typeface="Arial" panose="020B0604020202020204" pitchFamily="34" charset="0"/>
              </a:rPr>
              <a:t>Induktív közelítéskapcsolók</a:t>
            </a:r>
            <a:endParaRPr lang="hu-HU" sz="2400" b="1" dirty="0">
              <a:latin typeface="Arial" panose="020B0604020202020204" pitchFamily="34" charset="0"/>
              <a:cs typeface="Arial" panose="020B0604020202020204" pitchFamily="34" charset="0"/>
            </a:endParaRP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26CEA552-D29D-4165-A578-4AFC5647A642}"/>
              </a:ext>
            </a:extLst>
          </p:cNvPr>
          <p:cNvSpPr/>
          <p:nvPr/>
        </p:nvSpPr>
        <p:spPr>
          <a:xfrm>
            <a:off x="4161656" y="756766"/>
            <a:ext cx="4380764" cy="383823"/>
          </a:xfrm>
          <a:prstGeom prst="rect">
            <a:avLst/>
          </a:prstGeom>
        </p:spPr>
        <p:txBody>
          <a:bodyPr wrap="square">
            <a:spAutoFit/>
          </a:bodyPr>
          <a:lstStyle/>
          <a:p>
            <a:pPr lvl="1">
              <a:lnSpc>
                <a:spcPct val="115000"/>
              </a:lnSpc>
              <a:spcBef>
                <a:spcPts val="600"/>
              </a:spcBef>
              <a:spcAft>
                <a:spcPts val="600"/>
              </a:spcAft>
              <a:tabLst>
                <a:tab pos="431800" algn="l"/>
              </a:tabLst>
            </a:pPr>
            <a:r>
              <a:rPr lang="hu-HU" b="1" dirty="0">
                <a:latin typeface="Arial" panose="020B0604020202020204" pitchFamily="34" charset="0"/>
                <a:ea typeface="Times New Roman" panose="02020603050405020304" pitchFamily="18" charset="0"/>
                <a:cs typeface="Arial" panose="020B0604020202020204" pitchFamily="34" charset="0"/>
              </a:rPr>
              <a:t>Balluff induktív érzékelőcsalád</a:t>
            </a:r>
            <a:endParaRPr lang="hu-HU" b="1"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5" name="Téglalap 4">
            <a:extLst>
              <a:ext uri="{FF2B5EF4-FFF2-40B4-BE49-F238E27FC236}">
                <a16:creationId xmlns:a16="http://schemas.microsoft.com/office/drawing/2014/main" id="{504BB913-7E37-4CB9-A343-18434CC20A82}"/>
              </a:ext>
            </a:extLst>
          </p:cNvPr>
          <p:cNvSpPr/>
          <p:nvPr/>
        </p:nvSpPr>
        <p:spPr>
          <a:xfrm>
            <a:off x="30666" y="1335832"/>
            <a:ext cx="12127492" cy="966483"/>
          </a:xfrm>
          <a:prstGeom prst="rect">
            <a:avLst/>
          </a:prstGeom>
        </p:spPr>
        <p:txBody>
          <a:bodyPr wrap="square">
            <a:spAutoFit/>
          </a:bodyPr>
          <a:lstStyle/>
          <a:p>
            <a:pPr algn="just">
              <a:lnSpc>
                <a:spcPct val="107000"/>
              </a:lnSpc>
              <a:spcAft>
                <a:spcPts val="800"/>
              </a:spcAft>
            </a:pPr>
            <a:r>
              <a:rPr lang="hu-HU" dirty="0">
                <a:latin typeface="Arial" panose="020B0604020202020204" pitchFamily="34" charset="0"/>
                <a:ea typeface="Calibri" panose="020F0502020204030204" pitchFamily="34" charset="0"/>
                <a:cs typeface="Times New Roman" panose="02020603050405020304" pitchFamily="18" charset="0"/>
              </a:rPr>
              <a:t>Az alábbiakban ismerjék meg a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Balluff cég által kifejlesztett induktív érzékelők típusainak széles palettáját</a:t>
            </a:r>
            <a:r>
              <a:rPr lang="hu-HU" dirty="0">
                <a:latin typeface="Arial" panose="020B0604020202020204" pitchFamily="34" charset="0"/>
                <a:ea typeface="Calibri" panose="020F0502020204030204" pitchFamily="34" charset="0"/>
                <a:cs typeface="Times New Roman" panose="02020603050405020304" pitchFamily="18" charset="0"/>
              </a:rPr>
              <a:t>, hogy lássák, milyen speciális feladatokra van igény az ipar felől, és arra milyen választ ad a gyártó. A Balluff cég jóvoltából jónéhány típusát a Hallgatóság rendelkezésére tudjuk bocsátani az Egyetemünk laboratóriumaiban.</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églalap 8">
            <a:extLst>
              <a:ext uri="{FF2B5EF4-FFF2-40B4-BE49-F238E27FC236}">
                <a16:creationId xmlns:a16="http://schemas.microsoft.com/office/drawing/2014/main" id="{E0B0C916-7B8E-493A-AEB8-764977636AF4}"/>
              </a:ext>
            </a:extLst>
          </p:cNvPr>
          <p:cNvSpPr/>
          <p:nvPr/>
        </p:nvSpPr>
        <p:spPr>
          <a:xfrm>
            <a:off x="40049" y="2497558"/>
            <a:ext cx="3249608" cy="369332"/>
          </a:xfrm>
          <a:prstGeom prst="rect">
            <a:avLst/>
          </a:prstGeom>
        </p:spPr>
        <p:txBody>
          <a:bodyPr wrap="none">
            <a:spAutoFit/>
          </a:bodyPr>
          <a:lstStyle/>
          <a:p>
            <a:r>
              <a:rPr lang="hu-HU" b="1" dirty="0">
                <a:latin typeface="Arial" panose="020B0604020202020204" pitchFamily="34" charset="0"/>
                <a:cs typeface="Arial" panose="020B0604020202020204" pitchFamily="34" charset="0"/>
              </a:rPr>
              <a:t>Standard induktív érzékelők</a:t>
            </a:r>
          </a:p>
        </p:txBody>
      </p:sp>
      <p:sp>
        <p:nvSpPr>
          <p:cNvPr id="10" name="Téglalap 9">
            <a:extLst>
              <a:ext uri="{FF2B5EF4-FFF2-40B4-BE49-F238E27FC236}">
                <a16:creationId xmlns:a16="http://schemas.microsoft.com/office/drawing/2014/main" id="{BECDC54E-90D7-46B7-9F23-6BC7A47ED0D4}"/>
              </a:ext>
            </a:extLst>
          </p:cNvPr>
          <p:cNvSpPr/>
          <p:nvPr/>
        </p:nvSpPr>
        <p:spPr>
          <a:xfrm>
            <a:off x="134416" y="3078358"/>
            <a:ext cx="10007868" cy="1477328"/>
          </a:xfrm>
          <a:prstGeom prst="rect">
            <a:avLst/>
          </a:prstGeom>
        </p:spPr>
        <p:txBody>
          <a:bodyPr wrap="none">
            <a:spAutoFit/>
          </a:bodyPr>
          <a:lstStyle/>
          <a:p>
            <a:pPr marL="285750" lvl="0" indent="-285750">
              <a:buFont typeface="Arial" panose="020B0604020202020204" pitchFamily="34" charset="0"/>
              <a:buChar char="•"/>
            </a:pPr>
            <a:r>
              <a:rPr lang="hu-HU" dirty="0">
                <a:latin typeface="Arial" panose="020B0604020202020204" pitchFamily="34" charset="0"/>
                <a:ea typeface="Times New Roman" panose="02020603050405020304" pitchFamily="18" charset="0"/>
                <a:cs typeface="Arial" panose="020B0604020202020204" pitchFamily="34" charset="0"/>
              </a:rPr>
              <a:t>hengeres érzékelők, Ø 6,5 mm, M8, M12, M18, M30 és</a:t>
            </a:r>
            <a:r>
              <a:rPr lang="hu-HU" dirty="0">
                <a:latin typeface="Arial" panose="020B0604020202020204" pitchFamily="34" charset="0"/>
                <a:cs typeface="Arial" panose="020B0604020202020204" pitchFamily="34" charset="0"/>
              </a:rPr>
              <a:t>40 × 40 mm-es hasáb alakú formában</a:t>
            </a:r>
          </a:p>
          <a:p>
            <a:pPr marL="285750" lvl="0" indent="-285750">
              <a:buFont typeface="Arial" panose="020B0604020202020204" pitchFamily="34" charset="0"/>
              <a:buChar char="•"/>
            </a:pPr>
            <a:r>
              <a:rPr lang="hu-HU" dirty="0" err="1">
                <a:latin typeface="Arial" panose="020B0604020202020204" pitchFamily="34" charset="0"/>
                <a:cs typeface="Arial" panose="020B0604020202020204" pitchFamily="34" charset="0"/>
              </a:rPr>
              <a:t>színtbe</a:t>
            </a:r>
            <a:r>
              <a:rPr lang="hu-HU" dirty="0">
                <a:latin typeface="Arial" panose="020B0604020202020204" pitchFamily="34" charset="0"/>
                <a:cs typeface="Arial" panose="020B0604020202020204" pitchFamily="34" charset="0"/>
              </a:rPr>
              <a:t> építve beszerelhető, </a:t>
            </a:r>
            <a:r>
              <a:rPr lang="hu-HU" dirty="0" err="1">
                <a:latin typeface="Arial" panose="020B0604020202020204" pitchFamily="34" charset="0"/>
                <a:cs typeface="Arial" panose="020B0604020202020204" pitchFamily="34" charset="0"/>
              </a:rPr>
              <a:t>max</a:t>
            </a:r>
            <a:r>
              <a:rPr lang="hu-HU" dirty="0">
                <a:latin typeface="Arial" panose="020B0604020202020204" pitchFamily="34" charset="0"/>
                <a:cs typeface="Arial" panose="020B0604020202020204" pitchFamily="34" charset="0"/>
              </a:rPr>
              <a:t>. 15 mm-es hatótávolságú változatok</a:t>
            </a:r>
          </a:p>
          <a:p>
            <a:pPr marL="285750" lvl="0" indent="-285750">
              <a:buFont typeface="Arial" panose="020B0604020202020204" pitchFamily="34" charset="0"/>
              <a:buChar char="•"/>
            </a:pPr>
            <a:r>
              <a:rPr lang="hu-HU" dirty="0" err="1">
                <a:latin typeface="Arial" panose="020B0604020202020204" pitchFamily="34" charset="0"/>
                <a:cs typeface="Arial" panose="020B0604020202020204" pitchFamily="34" charset="0"/>
              </a:rPr>
              <a:t>színtbe</a:t>
            </a:r>
            <a:r>
              <a:rPr lang="hu-HU" dirty="0">
                <a:latin typeface="Arial" panose="020B0604020202020204" pitchFamily="34" charset="0"/>
                <a:cs typeface="Arial" panose="020B0604020202020204" pitchFamily="34" charset="0"/>
              </a:rPr>
              <a:t> építve nem beszerelhető, </a:t>
            </a:r>
            <a:r>
              <a:rPr lang="hu-HU" dirty="0" err="1">
                <a:latin typeface="Arial" panose="020B0604020202020204" pitchFamily="34" charset="0"/>
                <a:cs typeface="Arial" panose="020B0604020202020204" pitchFamily="34" charset="0"/>
              </a:rPr>
              <a:t>max</a:t>
            </a:r>
            <a:r>
              <a:rPr lang="hu-HU" dirty="0">
                <a:latin typeface="Arial" panose="020B0604020202020204" pitchFamily="34" charset="0"/>
                <a:cs typeface="Arial" panose="020B0604020202020204" pitchFamily="34" charset="0"/>
              </a:rPr>
              <a:t>. 30 mm-es hatótávolságú változatok</a:t>
            </a:r>
          </a:p>
          <a:p>
            <a:pPr marL="285750" lvl="0" indent="-285750">
              <a:buFont typeface="Arial" panose="020B0604020202020204" pitchFamily="34" charset="0"/>
              <a:buChar char="•"/>
            </a:pPr>
            <a:r>
              <a:rPr lang="hu-HU" dirty="0">
                <a:latin typeface="Arial" panose="020B0604020202020204" pitchFamily="34" charset="0"/>
                <a:cs typeface="Arial" panose="020B0604020202020204" pitchFamily="34" charset="0"/>
              </a:rPr>
              <a:t>csatlakozás dugaszolható csatlakozóval vagy kábellel</a:t>
            </a:r>
          </a:p>
          <a:p>
            <a:r>
              <a:rPr lang="hu-HU"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endParaRPr lang="hu-HU" dirty="0">
              <a:latin typeface="Arial" panose="020B0604020202020204" pitchFamily="34" charset="0"/>
              <a:cs typeface="Arial" panose="020B0604020202020204" pitchFamily="34" charset="0"/>
            </a:endParaRPr>
          </a:p>
        </p:txBody>
      </p:sp>
      <p:pic>
        <p:nvPicPr>
          <p:cNvPr id="11" name="Kép 10">
            <a:extLst>
              <a:ext uri="{FF2B5EF4-FFF2-40B4-BE49-F238E27FC236}">
                <a16:creationId xmlns:a16="http://schemas.microsoft.com/office/drawing/2014/main" id="{727AE191-2863-4A5F-86FC-CB4B293A7254}"/>
              </a:ext>
            </a:extLst>
          </p:cNvPr>
          <p:cNvPicPr>
            <a:picLocks noChangeAspect="1"/>
          </p:cNvPicPr>
          <p:nvPr/>
        </p:nvPicPr>
        <p:blipFill>
          <a:blip r:embed="rId4"/>
          <a:stretch>
            <a:fillRect/>
          </a:stretch>
        </p:blipFill>
        <p:spPr>
          <a:xfrm>
            <a:off x="4621284" y="4330977"/>
            <a:ext cx="3461508" cy="2382382"/>
          </a:xfrm>
          <a:prstGeom prst="rect">
            <a:avLst/>
          </a:prstGeom>
        </p:spPr>
      </p:pic>
    </p:spTree>
    <p:extLst>
      <p:ext uri="{BB962C8B-B14F-4D97-AF65-F5344CB8AC3E}">
        <p14:creationId xmlns:p14="http://schemas.microsoft.com/office/powerpoint/2010/main" val="3903388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dirty="0">
                <a:latin typeface="Arial" panose="020B0604020202020204" pitchFamily="34" charset="0"/>
                <a:cs typeface="Arial" panose="020B0604020202020204" pitchFamily="34" charset="0"/>
              </a:rPr>
              <a:t>Induktív közelítéskapcsolók</a:t>
            </a:r>
            <a:endParaRPr lang="hu-HU" sz="2400" b="1" dirty="0">
              <a:latin typeface="Arial" panose="020B0604020202020204" pitchFamily="34" charset="0"/>
              <a:cs typeface="Arial" panose="020B0604020202020204" pitchFamily="34" charset="0"/>
            </a:endParaRP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pic>
        <p:nvPicPr>
          <p:cNvPr id="2" name="Kép 1">
            <a:extLst>
              <a:ext uri="{FF2B5EF4-FFF2-40B4-BE49-F238E27FC236}">
                <a16:creationId xmlns:a16="http://schemas.microsoft.com/office/drawing/2014/main" id="{F97A8E88-3F6F-4A92-A56F-1E3B3EE5A2CC}"/>
              </a:ext>
            </a:extLst>
          </p:cNvPr>
          <p:cNvPicPr>
            <a:picLocks noChangeAspect="1"/>
          </p:cNvPicPr>
          <p:nvPr/>
        </p:nvPicPr>
        <p:blipFill>
          <a:blip r:embed="rId4"/>
          <a:stretch>
            <a:fillRect/>
          </a:stretch>
        </p:blipFill>
        <p:spPr>
          <a:xfrm>
            <a:off x="3646140" y="1820827"/>
            <a:ext cx="5412220" cy="4264968"/>
          </a:xfrm>
          <a:prstGeom prst="rect">
            <a:avLst/>
          </a:prstGeom>
        </p:spPr>
      </p:pic>
      <p:sp>
        <p:nvSpPr>
          <p:cNvPr id="5" name="Téglalap 4">
            <a:extLst>
              <a:ext uri="{FF2B5EF4-FFF2-40B4-BE49-F238E27FC236}">
                <a16:creationId xmlns:a16="http://schemas.microsoft.com/office/drawing/2014/main" id="{0FE75826-5103-48F8-A697-D8B81339866E}"/>
              </a:ext>
            </a:extLst>
          </p:cNvPr>
          <p:cNvSpPr/>
          <p:nvPr/>
        </p:nvSpPr>
        <p:spPr>
          <a:xfrm>
            <a:off x="4084886" y="772205"/>
            <a:ext cx="4019049" cy="383823"/>
          </a:xfrm>
          <a:prstGeom prst="rect">
            <a:avLst/>
          </a:prstGeom>
        </p:spPr>
        <p:txBody>
          <a:bodyPr wrap="none">
            <a:spAutoFit/>
          </a:bodyPr>
          <a:lstStyle/>
          <a:p>
            <a:pPr lvl="1">
              <a:lnSpc>
                <a:spcPct val="115000"/>
              </a:lnSpc>
              <a:spcBef>
                <a:spcPts val="600"/>
              </a:spcBef>
              <a:spcAft>
                <a:spcPts val="600"/>
              </a:spcAft>
              <a:tabLst>
                <a:tab pos="431800" algn="l"/>
              </a:tabLst>
            </a:pPr>
            <a:r>
              <a:rPr lang="hu-HU" b="1" dirty="0">
                <a:latin typeface="Arial" panose="020B0604020202020204" pitchFamily="34" charset="0"/>
                <a:ea typeface="Times New Roman" panose="02020603050405020304" pitchFamily="18" charset="0"/>
                <a:cs typeface="Arial" panose="020B0604020202020204" pitchFamily="34" charset="0"/>
              </a:rPr>
              <a:t>Balluff induktív érzékelőcsalád</a:t>
            </a:r>
          </a:p>
        </p:txBody>
      </p:sp>
      <p:sp>
        <p:nvSpPr>
          <p:cNvPr id="8" name="Téglalap 7">
            <a:extLst>
              <a:ext uri="{FF2B5EF4-FFF2-40B4-BE49-F238E27FC236}">
                <a16:creationId xmlns:a16="http://schemas.microsoft.com/office/drawing/2014/main" id="{FA20BCEB-CB03-41A8-A597-450DDC55EEE9}"/>
              </a:ext>
            </a:extLst>
          </p:cNvPr>
          <p:cNvSpPr/>
          <p:nvPr/>
        </p:nvSpPr>
        <p:spPr>
          <a:xfrm>
            <a:off x="3391292" y="6237312"/>
            <a:ext cx="5763116" cy="383823"/>
          </a:xfrm>
          <a:prstGeom prst="rect">
            <a:avLst/>
          </a:prstGeom>
        </p:spPr>
        <p:txBody>
          <a:bodyPr wrap="none">
            <a:spAutoFit/>
          </a:bodyPr>
          <a:lstStyle/>
          <a:p>
            <a:pPr lvl="0" algn="ctr">
              <a:lnSpc>
                <a:spcPct val="115000"/>
              </a:lnSpc>
              <a:spcBef>
                <a:spcPts val="600"/>
              </a:spcBef>
              <a:spcAft>
                <a:spcPts val="1200"/>
              </a:spcAft>
              <a:buSzPts val="1000"/>
            </a:pPr>
            <a:r>
              <a:rPr lang="hu-HU" dirty="0">
                <a:latin typeface="Arial" panose="020B0604020202020204" pitchFamily="34" charset="0"/>
                <a:ea typeface="Calibri" panose="020F0502020204030204" pitchFamily="34" charset="0"/>
                <a:cs typeface="Calibri" panose="020F0502020204030204" pitchFamily="34" charset="0"/>
              </a:rPr>
              <a:t>Standard induktív érzékelő egy felhasználási példában</a:t>
            </a:r>
          </a:p>
        </p:txBody>
      </p:sp>
      <p:sp>
        <p:nvSpPr>
          <p:cNvPr id="9" name="Téglalap 8">
            <a:extLst>
              <a:ext uri="{FF2B5EF4-FFF2-40B4-BE49-F238E27FC236}">
                <a16:creationId xmlns:a16="http://schemas.microsoft.com/office/drawing/2014/main" id="{0BCDB59B-0C61-4008-A198-12DCB5A028FE}"/>
              </a:ext>
            </a:extLst>
          </p:cNvPr>
          <p:cNvSpPr/>
          <p:nvPr/>
        </p:nvSpPr>
        <p:spPr>
          <a:xfrm>
            <a:off x="141684" y="1338270"/>
            <a:ext cx="3249608" cy="369332"/>
          </a:xfrm>
          <a:prstGeom prst="rect">
            <a:avLst/>
          </a:prstGeom>
        </p:spPr>
        <p:txBody>
          <a:bodyPr wrap="none">
            <a:spAutoFit/>
          </a:bodyPr>
          <a:lstStyle/>
          <a:p>
            <a:r>
              <a:rPr lang="hu-HU" b="1" dirty="0">
                <a:latin typeface="Arial" panose="020B0604020202020204" pitchFamily="34" charset="0"/>
                <a:cs typeface="Arial" panose="020B0604020202020204" pitchFamily="34" charset="0"/>
              </a:rPr>
              <a:t>Standard induktív érzékelők</a:t>
            </a:r>
          </a:p>
        </p:txBody>
      </p:sp>
    </p:spTree>
    <p:extLst>
      <p:ext uri="{BB962C8B-B14F-4D97-AF65-F5344CB8AC3E}">
        <p14:creationId xmlns:p14="http://schemas.microsoft.com/office/powerpoint/2010/main" val="2680765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dirty="0">
                <a:latin typeface="Arial" panose="020B0604020202020204" pitchFamily="34" charset="0"/>
                <a:cs typeface="Arial" panose="020B0604020202020204" pitchFamily="34" charset="0"/>
              </a:rPr>
              <a:t>Induktív közelítéskapcsolók</a:t>
            </a:r>
            <a:endParaRPr lang="hu-HU" sz="2400" b="1" dirty="0">
              <a:latin typeface="Arial" panose="020B0604020202020204" pitchFamily="34" charset="0"/>
              <a:cs typeface="Arial" panose="020B0604020202020204" pitchFamily="34" charset="0"/>
            </a:endParaRP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05BA4A1D-44E1-4136-B912-5778A41EEC8E}"/>
              </a:ext>
            </a:extLst>
          </p:cNvPr>
          <p:cNvSpPr/>
          <p:nvPr/>
        </p:nvSpPr>
        <p:spPr>
          <a:xfrm>
            <a:off x="3646140" y="786358"/>
            <a:ext cx="4896543" cy="367216"/>
          </a:xfrm>
          <a:prstGeom prst="rect">
            <a:avLst/>
          </a:prstGeom>
        </p:spPr>
        <p:txBody>
          <a:bodyPr wrap="square">
            <a:spAutoFit/>
          </a:bodyPr>
          <a:lstStyle/>
          <a:p>
            <a:pPr lvl="2">
              <a:lnSpc>
                <a:spcPct val="107000"/>
              </a:lnSpc>
              <a:spcBef>
                <a:spcPts val="200"/>
              </a:spcBef>
              <a:spcAft>
                <a:spcPts val="0"/>
              </a:spcAft>
            </a:pPr>
            <a:r>
              <a:rPr lang="hu-HU" b="1" dirty="0">
                <a:latin typeface="Arial" panose="020B0604020202020204" pitchFamily="34" charset="0"/>
                <a:ea typeface="Times New Roman" panose="02020603050405020304" pitchFamily="18" charset="0"/>
                <a:cs typeface="Arial" panose="020B0604020202020204" pitchFamily="34" charset="0"/>
              </a:rPr>
              <a:t>Induktív kétvezetékes érzékelők</a:t>
            </a:r>
            <a:endParaRPr lang="hu-HU" b="1"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5" name="Téglalap 4">
            <a:extLst>
              <a:ext uri="{FF2B5EF4-FFF2-40B4-BE49-F238E27FC236}">
                <a16:creationId xmlns:a16="http://schemas.microsoft.com/office/drawing/2014/main" id="{28A2F79D-755D-4FA7-AC49-5CD66E6D6C2D}"/>
              </a:ext>
            </a:extLst>
          </p:cNvPr>
          <p:cNvSpPr/>
          <p:nvPr/>
        </p:nvSpPr>
        <p:spPr>
          <a:xfrm>
            <a:off x="28690" y="1443841"/>
            <a:ext cx="12127492" cy="2031325"/>
          </a:xfrm>
          <a:prstGeom prst="rect">
            <a:avLst/>
          </a:prstGeom>
        </p:spPr>
        <p:txBody>
          <a:bodyPr wrap="square">
            <a:spAutoFit/>
          </a:bodyPr>
          <a:lstStyle/>
          <a:p>
            <a:r>
              <a:rPr lang="hu-HU" dirty="0">
                <a:latin typeface="Arial" panose="020B0604020202020204" pitchFamily="34" charset="0"/>
                <a:ea typeface="Calibri" panose="020F0502020204030204" pitchFamily="34" charset="0"/>
              </a:rPr>
              <a:t>A Balluff induktív kétvezetékes érzékelői azt a célt szolgálják, hogy általuk lecsökkenthetik a cégek az alkalmazott eszköztípusok fajtáinak számát, sokféle változatát, így tárolási helyet és költséget lehet megtakarítani, anélkül, hogy le kellene mondania a különféle funkciókról.  </a:t>
            </a:r>
            <a:r>
              <a:rPr lang="hu-HU" dirty="0">
                <a:solidFill>
                  <a:srgbClr val="FFFF00"/>
                </a:solidFill>
                <a:latin typeface="Arial" panose="020B0604020202020204" pitchFamily="34" charset="0"/>
                <a:ea typeface="Calibri" panose="020F0502020204030204" pitchFamily="34" charset="0"/>
              </a:rPr>
              <a:t>A standard kétvezetékes technikájú, 0...50 mm-es hatótávolságú (ez megnövelt hatótávolságnak </a:t>
            </a:r>
            <a:r>
              <a:rPr lang="hu-HU" dirty="0" err="1">
                <a:solidFill>
                  <a:srgbClr val="FFFF00"/>
                </a:solidFill>
                <a:latin typeface="Arial" panose="020B0604020202020204" pitchFamily="34" charset="0"/>
                <a:ea typeface="Calibri" panose="020F0502020204030204" pitchFamily="34" charset="0"/>
              </a:rPr>
              <a:t>számit</a:t>
            </a:r>
            <a:r>
              <a:rPr lang="hu-HU" dirty="0">
                <a:solidFill>
                  <a:srgbClr val="FFFF00"/>
                </a:solidFill>
                <a:latin typeface="Arial" panose="020B0604020202020204" pitchFamily="34" charset="0"/>
                <a:ea typeface="Calibri" panose="020F0502020204030204" pitchFamily="34" charset="0"/>
              </a:rPr>
              <a:t>) </a:t>
            </a:r>
            <a:r>
              <a:rPr lang="hu-HU" dirty="0">
                <a:latin typeface="Arial" panose="020B0604020202020204" pitchFamily="34" charset="0"/>
                <a:ea typeface="Calibri" panose="020F0502020204030204" pitchFamily="34" charset="0"/>
              </a:rPr>
              <a:t>érzékelők, M8...M30 hengeres, és négyszögű hasáb alakú kivitelűek. Használhatók a legtöbb PNP- vagy NPN-vezérléshez.  Jellemzőik, hasonlóan az előbbi típushoz a henger és kocka alakú kialakítás, </a:t>
            </a:r>
            <a:r>
              <a:rPr lang="hu-HU" dirty="0" err="1">
                <a:latin typeface="Arial" panose="020B0604020202020204" pitchFamily="34" charset="0"/>
                <a:ea typeface="Calibri" panose="020F0502020204030204" pitchFamily="34" charset="0"/>
              </a:rPr>
              <a:t>színtbe</a:t>
            </a:r>
            <a:r>
              <a:rPr lang="hu-HU" dirty="0">
                <a:latin typeface="Arial" panose="020B0604020202020204" pitchFamily="34" charset="0"/>
                <a:ea typeface="Calibri" panose="020F0502020204030204" pitchFamily="34" charset="0"/>
              </a:rPr>
              <a:t>, és nem </a:t>
            </a:r>
            <a:r>
              <a:rPr lang="hu-HU" dirty="0" err="1">
                <a:latin typeface="Arial" panose="020B0604020202020204" pitchFamily="34" charset="0"/>
                <a:ea typeface="Calibri" panose="020F0502020204030204" pitchFamily="34" charset="0"/>
              </a:rPr>
              <a:t>színtbe</a:t>
            </a:r>
            <a:r>
              <a:rPr lang="hu-HU" dirty="0">
                <a:latin typeface="Arial" panose="020B0604020202020204" pitchFamily="34" charset="0"/>
                <a:ea typeface="Calibri" panose="020F0502020204030204" pitchFamily="34" charset="0"/>
              </a:rPr>
              <a:t> építhető verzióban, kábeles, vagy dugaszolható kivitelben, energiaellátás szempontjából a DC-, AC-, vagy AC/DC.</a:t>
            </a:r>
            <a:endParaRPr lang="hu-HU" dirty="0"/>
          </a:p>
        </p:txBody>
      </p:sp>
      <p:pic>
        <p:nvPicPr>
          <p:cNvPr id="8" name="Kép 7">
            <a:extLst>
              <a:ext uri="{FF2B5EF4-FFF2-40B4-BE49-F238E27FC236}">
                <a16:creationId xmlns:a16="http://schemas.microsoft.com/office/drawing/2014/main" id="{48F2AB5A-46E7-4B6E-B5E3-CC3562855D6D}"/>
              </a:ext>
            </a:extLst>
          </p:cNvPr>
          <p:cNvPicPr>
            <a:picLocks noChangeAspect="1"/>
          </p:cNvPicPr>
          <p:nvPr/>
        </p:nvPicPr>
        <p:blipFill>
          <a:blip r:embed="rId4"/>
          <a:stretch>
            <a:fillRect/>
          </a:stretch>
        </p:blipFill>
        <p:spPr>
          <a:xfrm>
            <a:off x="1917947" y="3583175"/>
            <a:ext cx="4021235" cy="2964492"/>
          </a:xfrm>
          <a:prstGeom prst="rect">
            <a:avLst/>
          </a:prstGeom>
        </p:spPr>
      </p:pic>
      <p:pic>
        <p:nvPicPr>
          <p:cNvPr id="9" name="Kép 8">
            <a:extLst>
              <a:ext uri="{FF2B5EF4-FFF2-40B4-BE49-F238E27FC236}">
                <a16:creationId xmlns:a16="http://schemas.microsoft.com/office/drawing/2014/main" id="{3C0EE6F8-FEA6-4EA2-9A82-2E2CD317802B}"/>
              </a:ext>
            </a:extLst>
          </p:cNvPr>
          <p:cNvPicPr>
            <a:picLocks noChangeAspect="1"/>
          </p:cNvPicPr>
          <p:nvPr/>
        </p:nvPicPr>
        <p:blipFill>
          <a:blip r:embed="rId5"/>
          <a:stretch>
            <a:fillRect/>
          </a:stretch>
        </p:blipFill>
        <p:spPr>
          <a:xfrm>
            <a:off x="7030516" y="3583175"/>
            <a:ext cx="4043263" cy="2964492"/>
          </a:xfrm>
          <a:prstGeom prst="rect">
            <a:avLst/>
          </a:prstGeom>
        </p:spPr>
      </p:pic>
    </p:spTree>
    <p:extLst>
      <p:ext uri="{BB962C8B-B14F-4D97-AF65-F5344CB8AC3E}">
        <p14:creationId xmlns:p14="http://schemas.microsoft.com/office/powerpoint/2010/main" val="3598077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dirty="0">
                <a:latin typeface="Arial" panose="020B0604020202020204" pitchFamily="34" charset="0"/>
                <a:cs typeface="Arial" panose="020B0604020202020204" pitchFamily="34" charset="0"/>
              </a:rPr>
              <a:t>Induktív közelítéskapcsolók</a:t>
            </a:r>
            <a:endParaRPr lang="hu-HU" sz="2400" b="1" dirty="0">
              <a:latin typeface="Arial" panose="020B0604020202020204" pitchFamily="34" charset="0"/>
              <a:cs typeface="Arial" panose="020B0604020202020204" pitchFamily="34" charset="0"/>
            </a:endParaRP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8FD59597-982B-4C57-8EC6-5D204377CD26}"/>
              </a:ext>
            </a:extLst>
          </p:cNvPr>
          <p:cNvSpPr/>
          <p:nvPr/>
        </p:nvSpPr>
        <p:spPr>
          <a:xfrm>
            <a:off x="3453166" y="756766"/>
            <a:ext cx="5282492" cy="367216"/>
          </a:xfrm>
          <a:prstGeom prst="rect">
            <a:avLst/>
          </a:prstGeom>
        </p:spPr>
        <p:txBody>
          <a:bodyPr wrap="square">
            <a:spAutoFit/>
          </a:bodyPr>
          <a:lstStyle/>
          <a:p>
            <a:pPr lvl="2">
              <a:lnSpc>
                <a:spcPct val="107000"/>
              </a:lnSpc>
              <a:spcBef>
                <a:spcPts val="200"/>
              </a:spcBef>
              <a:spcAft>
                <a:spcPts val="0"/>
              </a:spcAft>
            </a:pPr>
            <a:r>
              <a:rPr lang="hu-HU" b="1" dirty="0">
                <a:latin typeface="Arial" panose="020B0604020202020204" pitchFamily="34" charset="0"/>
                <a:ea typeface="Times New Roman" panose="02020603050405020304" pitchFamily="18" charset="0"/>
                <a:cs typeface="Arial" panose="020B0604020202020204" pitchFamily="34" charset="0"/>
              </a:rPr>
              <a:t>Néhány fontos jellemző tisztázása</a:t>
            </a:r>
            <a:endParaRPr lang="hu-HU" b="1"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5" name="Téglalap 4">
            <a:extLst>
              <a:ext uri="{FF2B5EF4-FFF2-40B4-BE49-F238E27FC236}">
                <a16:creationId xmlns:a16="http://schemas.microsoft.com/office/drawing/2014/main" id="{68669033-0F14-448F-BB7A-2D60CFBCC205}"/>
              </a:ext>
            </a:extLst>
          </p:cNvPr>
          <p:cNvSpPr/>
          <p:nvPr/>
        </p:nvSpPr>
        <p:spPr>
          <a:xfrm>
            <a:off x="117748" y="1335832"/>
            <a:ext cx="2536272" cy="470000"/>
          </a:xfrm>
          <a:prstGeom prst="rect">
            <a:avLst/>
          </a:prstGeom>
        </p:spPr>
        <p:txBody>
          <a:bodyPr wrap="none">
            <a:spAutoFit/>
          </a:bodyPr>
          <a:lstStyle/>
          <a:p>
            <a:pPr marL="342900" lvl="0" indent="-342900">
              <a:lnSpc>
                <a:spcPct val="107000"/>
              </a:lnSpc>
              <a:spcAft>
                <a:spcPts val="800"/>
              </a:spcAft>
              <a:buFont typeface="+mj-lt"/>
              <a:buAutoNum type="arabicPeriod"/>
            </a:pPr>
            <a:r>
              <a:rPr lang="hu-HU" sz="2400" dirty="0">
                <a:latin typeface="Calibri" panose="020F0502020204030204" pitchFamily="34" charset="0"/>
                <a:ea typeface="Calibri" panose="020F0502020204030204" pitchFamily="34" charset="0"/>
                <a:cs typeface="Times New Roman" panose="02020603050405020304" pitchFamily="18" charset="0"/>
              </a:rPr>
              <a:t> </a:t>
            </a:r>
            <a:r>
              <a:rPr lang="hu-HU" dirty="0">
                <a:latin typeface="Arial" panose="020B0604020202020204" pitchFamily="34" charset="0"/>
                <a:ea typeface="Calibri" panose="020F0502020204030204" pitchFamily="34" charset="0"/>
                <a:cs typeface="Times New Roman" panose="02020603050405020304" pitchFamily="18" charset="0"/>
              </a:rPr>
              <a:t>PNP/NPN Kimenet</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églalap 7">
            <a:extLst>
              <a:ext uri="{FF2B5EF4-FFF2-40B4-BE49-F238E27FC236}">
                <a16:creationId xmlns:a16="http://schemas.microsoft.com/office/drawing/2014/main" id="{06F1F528-0B52-4AF5-8FCE-7D40EC69E030}"/>
              </a:ext>
            </a:extLst>
          </p:cNvPr>
          <p:cNvSpPr/>
          <p:nvPr/>
        </p:nvSpPr>
        <p:spPr>
          <a:xfrm>
            <a:off x="58873" y="1930064"/>
            <a:ext cx="12071077" cy="2997872"/>
          </a:xfrm>
          <a:prstGeom prst="rect">
            <a:avLst/>
          </a:prstGeom>
        </p:spPr>
        <p:txBody>
          <a:bodyPr wrap="square">
            <a:spAutoFit/>
          </a:bodyPr>
          <a:lstStyle/>
          <a:p>
            <a:pPr algn="just">
              <a:lnSpc>
                <a:spcPct val="107000"/>
              </a:lnSpc>
              <a:spcAft>
                <a:spcPts val="0"/>
              </a:spcAft>
            </a:pP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Aszerint, hogy a közelítéskapcsolók elektronikus kimenetét milyen típusú tranzisztor kapcsolja, lehet </a:t>
            </a:r>
            <a:r>
              <a:rPr lang="hu-HU" dirty="0" err="1">
                <a:solidFill>
                  <a:srgbClr val="FFFF00"/>
                </a:solidFill>
                <a:latin typeface="Arial" panose="020B0604020202020204" pitchFamily="34" charset="0"/>
                <a:ea typeface="Calibri" panose="020F0502020204030204" pitchFamily="34" charset="0"/>
                <a:cs typeface="Times New Roman" panose="02020603050405020304" pitchFamily="18" charset="0"/>
              </a:rPr>
              <a:t>npn</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 vagy </a:t>
            </a:r>
            <a:r>
              <a:rPr lang="hu-HU" dirty="0" err="1">
                <a:solidFill>
                  <a:srgbClr val="FFFF00"/>
                </a:solidFill>
                <a:latin typeface="Arial" panose="020B0604020202020204" pitchFamily="34" charset="0"/>
                <a:ea typeface="Calibri" panose="020F0502020204030204" pitchFamily="34" charset="0"/>
                <a:cs typeface="Times New Roman" panose="02020603050405020304" pitchFamily="18" charset="0"/>
              </a:rPr>
              <a:t>pnp</a:t>
            </a:r>
            <a:r>
              <a:rPr lang="hu-HU" dirty="0">
                <a:latin typeface="Arial" panose="020B0604020202020204" pitchFamily="34" charset="0"/>
                <a:ea typeface="Calibri" panose="020F0502020204030204" pitchFamily="34" charset="0"/>
                <a:cs typeface="Times New Roman" panose="02020603050405020304" pitchFamily="18" charset="0"/>
              </a:rPr>
              <a:t>. A </a:t>
            </a:r>
            <a:r>
              <a:rPr lang="hu-HU" dirty="0" err="1">
                <a:solidFill>
                  <a:srgbClr val="FFFF00"/>
                </a:solidFill>
                <a:latin typeface="Arial" panose="020B0604020202020204" pitchFamily="34" charset="0"/>
                <a:ea typeface="Calibri" panose="020F0502020204030204" pitchFamily="34" charset="0"/>
                <a:cs typeface="Times New Roman" panose="02020603050405020304" pitchFamily="18" charset="0"/>
              </a:rPr>
              <a:t>pnp</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 tranzisztor által kapcsolt kimenet esetén aktivált, azaz kapcsolt állapotban, tápfeszültség jelenik meg</a:t>
            </a:r>
            <a:r>
              <a:rPr lang="hu-HU" dirty="0">
                <a:latin typeface="Arial" panose="020B0604020202020204" pitchFamily="34" charset="0"/>
                <a:ea typeface="Calibri" panose="020F0502020204030204" pitchFamily="34" charset="0"/>
                <a:cs typeface="Times New Roman" panose="02020603050405020304" pitchFamily="18" charset="0"/>
              </a:rPr>
              <a:t>. Az </a:t>
            </a:r>
            <a:r>
              <a:rPr lang="hu-HU" dirty="0" err="1">
                <a:solidFill>
                  <a:srgbClr val="FFFF00"/>
                </a:solidFill>
                <a:latin typeface="Arial" panose="020B0604020202020204" pitchFamily="34" charset="0"/>
                <a:ea typeface="Calibri" panose="020F0502020204030204" pitchFamily="34" charset="0"/>
                <a:cs typeface="Times New Roman" panose="02020603050405020304" pitchFamily="18" charset="0"/>
              </a:rPr>
              <a:t>npn</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 tranzisztoros kimenet esetén pont fordítva, azaz kapcsoláskor lesz feszültségmentes a kimenet</a:t>
            </a:r>
            <a:r>
              <a:rPr lang="hu-HU" dirty="0">
                <a:latin typeface="Arial" panose="020B0604020202020204" pitchFamily="34" charset="0"/>
                <a:ea typeface="Calibri" panose="020F0502020204030204" pitchFamily="34" charset="0"/>
                <a:cs typeface="Times New Roman" panose="02020603050405020304" pitchFamily="18" charset="0"/>
              </a:rPr>
              <a:t>. Mindkét esetben a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kikapcsolt állapotban a kimenet nagyimpedanciás állapotot vesz fel azaz, mintegy szakadásként értelmezhető</a:t>
            </a:r>
            <a:r>
              <a:rPr lang="hu-HU" dirty="0">
                <a:latin typeface="Arial" panose="020B0604020202020204" pitchFamily="34" charset="0"/>
                <a:ea typeface="Calibri" panose="020F0502020204030204" pitchFamily="34" charset="0"/>
                <a:cs typeface="Times New Roman" panose="02020603050405020304" pitchFamily="18" charset="0"/>
              </a:rPr>
              <a:t>.</a:t>
            </a:r>
          </a:p>
          <a:p>
            <a:pPr algn="just">
              <a:lnSpc>
                <a:spcPct val="107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 Az előzőkből következik, hogy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a </a:t>
            </a:r>
            <a:r>
              <a:rPr lang="hu-HU" dirty="0" err="1">
                <a:solidFill>
                  <a:srgbClr val="FFFF00"/>
                </a:solidFill>
                <a:latin typeface="Arial" panose="020B0604020202020204" pitchFamily="34" charset="0"/>
                <a:ea typeface="Calibri" panose="020F0502020204030204" pitchFamily="34" charset="0"/>
                <a:cs typeface="Times New Roman" panose="02020603050405020304" pitchFamily="18" charset="0"/>
              </a:rPr>
              <a:t>pnp</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 kimenet mellett a terhelést a kimenet és a 0V tápfeszültség közé </a:t>
            </a:r>
            <a:r>
              <a:rPr lang="hu-HU" dirty="0">
                <a:latin typeface="Arial" panose="020B0604020202020204" pitchFamily="34" charset="0"/>
                <a:ea typeface="Calibri" panose="020F0502020204030204" pitchFamily="34" charset="0"/>
                <a:cs typeface="Times New Roman" panose="02020603050405020304" pitchFamily="18" charset="0"/>
              </a:rPr>
              <a:t>kell kötni, míg </a:t>
            </a:r>
            <a:r>
              <a:rPr lang="hu-HU" dirty="0" err="1">
                <a:latin typeface="Arial" panose="020B0604020202020204" pitchFamily="34" charset="0"/>
                <a:ea typeface="Calibri" panose="020F0502020204030204" pitchFamily="34" charset="0"/>
                <a:cs typeface="Times New Roman" panose="02020603050405020304" pitchFamily="18" charset="0"/>
              </a:rPr>
              <a:t>npn</a:t>
            </a:r>
            <a:r>
              <a:rPr lang="hu-HU" dirty="0">
                <a:latin typeface="Arial" panose="020B0604020202020204" pitchFamily="34" charset="0"/>
                <a:ea typeface="Calibri" panose="020F0502020204030204" pitchFamily="34" charset="0"/>
                <a:cs typeface="Times New Roman" panose="02020603050405020304" pitchFamily="18" charset="0"/>
              </a:rPr>
              <a:t>-es kimenet esetén a terhelést a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kimenet és a pozitív tápfeszültség között kell elhelyezni.</a:t>
            </a:r>
            <a:r>
              <a:rPr lang="hu-HU" dirty="0">
                <a:latin typeface="Arial" panose="020B0604020202020204" pitchFamily="34" charset="0"/>
                <a:ea typeface="Calibri" panose="020F0502020204030204" pitchFamily="34" charset="0"/>
                <a:cs typeface="Times New Roman" panose="02020603050405020304" pitchFamily="18" charset="0"/>
              </a:rPr>
              <a:t> A </a:t>
            </a:r>
            <a:r>
              <a:rPr lang="hu-HU" dirty="0" err="1">
                <a:latin typeface="Arial" panose="020B0604020202020204" pitchFamily="34" charset="0"/>
                <a:ea typeface="Calibri" panose="020F0502020204030204" pitchFamily="34" charset="0"/>
                <a:cs typeface="Times New Roman" panose="02020603050405020304" pitchFamily="18" charset="0"/>
              </a:rPr>
              <a:t>pnp</a:t>
            </a:r>
            <a:r>
              <a:rPr lang="hu-HU" dirty="0">
                <a:latin typeface="Arial" panose="020B0604020202020204" pitchFamily="34" charset="0"/>
                <a:ea typeface="Calibri" panose="020F0502020204030204" pitchFamily="34" charset="0"/>
                <a:cs typeface="Times New Roman" panose="02020603050405020304" pitchFamily="18" charset="0"/>
              </a:rPr>
              <a:t> tranzisztoros kimenetű érzékelők Európában kedveltek, míg a távol keleten az </a:t>
            </a:r>
            <a:r>
              <a:rPr lang="hu-HU" dirty="0" err="1">
                <a:latin typeface="Arial" panose="020B0604020202020204" pitchFamily="34" charset="0"/>
                <a:ea typeface="Calibri" panose="020F0502020204030204" pitchFamily="34" charset="0"/>
                <a:cs typeface="Times New Roman" panose="02020603050405020304" pitchFamily="18" charset="0"/>
              </a:rPr>
              <a:t>npn</a:t>
            </a:r>
            <a:r>
              <a:rPr lang="hu-HU" dirty="0">
                <a:latin typeface="Arial" panose="020B0604020202020204" pitchFamily="34" charset="0"/>
                <a:ea typeface="Calibri" panose="020F0502020204030204" pitchFamily="34" charset="0"/>
                <a:cs typeface="Times New Roman" panose="02020603050405020304" pitchFamily="18" charset="0"/>
              </a:rPr>
              <a:t> kimenetűeket részesítik előnyben.</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r>
              <a:rPr lang="hu-HU" dirty="0">
                <a:latin typeface="Arial" panose="020B0604020202020204" pitchFamily="34" charset="0"/>
                <a:ea typeface="Calibri" panose="020F0502020204030204" pitchFamily="34" charset="0"/>
              </a:rPr>
              <a:t>Létezik egy megoldás, az un</a:t>
            </a:r>
            <a:r>
              <a:rPr lang="hu-HU" dirty="0">
                <a:solidFill>
                  <a:srgbClr val="FFFF00"/>
                </a:solidFill>
                <a:latin typeface="Arial" panose="020B0604020202020204" pitchFamily="34" charset="0"/>
                <a:ea typeface="Calibri" panose="020F0502020204030204" pitchFamily="34" charset="0"/>
              </a:rPr>
              <a:t>. ellenütemű kimenet</a:t>
            </a:r>
            <a:r>
              <a:rPr lang="hu-HU" dirty="0">
                <a:latin typeface="Arial" panose="020B0604020202020204" pitchFamily="34" charset="0"/>
                <a:ea typeface="Calibri" panose="020F0502020204030204" pitchFamily="34" charset="0"/>
              </a:rPr>
              <a:t>, amelyet akár </a:t>
            </a:r>
            <a:r>
              <a:rPr lang="hu-HU" dirty="0" err="1">
                <a:latin typeface="Arial" panose="020B0604020202020204" pitchFamily="34" charset="0"/>
                <a:ea typeface="Calibri" panose="020F0502020204030204" pitchFamily="34" charset="0"/>
              </a:rPr>
              <a:t>npn</a:t>
            </a:r>
            <a:r>
              <a:rPr lang="hu-HU" dirty="0">
                <a:latin typeface="Arial" panose="020B0604020202020204" pitchFamily="34" charset="0"/>
                <a:ea typeface="Calibri" panose="020F0502020204030204" pitchFamily="34" charset="0"/>
              </a:rPr>
              <a:t>, akár </a:t>
            </a:r>
            <a:r>
              <a:rPr lang="hu-HU" dirty="0" err="1">
                <a:latin typeface="Arial" panose="020B0604020202020204" pitchFamily="34" charset="0"/>
                <a:ea typeface="Calibri" panose="020F0502020204030204" pitchFamily="34" charset="0"/>
              </a:rPr>
              <a:t>pnp</a:t>
            </a:r>
            <a:r>
              <a:rPr lang="hu-HU" dirty="0">
                <a:latin typeface="Arial" panose="020B0604020202020204" pitchFamily="34" charset="0"/>
                <a:ea typeface="Calibri" panose="020F0502020204030204" pitchFamily="34" charset="0"/>
              </a:rPr>
              <a:t> típusú jelet fogadó bemenetre is rá lehet kötni. Működése közben </a:t>
            </a:r>
            <a:r>
              <a:rPr lang="hu-HU" dirty="0">
                <a:solidFill>
                  <a:srgbClr val="FFFF00"/>
                </a:solidFill>
                <a:latin typeface="Arial" panose="020B0604020202020204" pitchFamily="34" charset="0"/>
                <a:ea typeface="Calibri" panose="020F0502020204030204" pitchFamily="34" charset="0"/>
              </a:rPr>
              <a:t>vagy a pozitív, vagy a negatív tápfeszültséget kapcsolja a kimenetre, és nagyimpedanciás állapota nincs. </a:t>
            </a:r>
            <a:endParaRPr lang="hu-HU" dirty="0">
              <a:solidFill>
                <a:srgbClr val="FFFF00"/>
              </a:solidFill>
            </a:endParaRPr>
          </a:p>
        </p:txBody>
      </p:sp>
    </p:spTree>
    <p:extLst>
      <p:ext uri="{BB962C8B-B14F-4D97-AF65-F5344CB8AC3E}">
        <p14:creationId xmlns:p14="http://schemas.microsoft.com/office/powerpoint/2010/main" val="1201284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4" y="89367"/>
            <a:ext cx="7755859" cy="373757"/>
          </a:xfrm>
        </p:spPr>
        <p:txBody>
          <a:bodyPr rtlCol="0">
            <a:noAutofit/>
          </a:bodyPr>
          <a:lstStyle/>
          <a:p>
            <a:pPr algn="ctr"/>
            <a:r>
              <a:rPr lang="hu-HU" sz="2400" dirty="0">
                <a:latin typeface="Arial" panose="020B0604020202020204" pitchFamily="34" charset="0"/>
                <a:cs typeface="Arial" panose="020B0604020202020204" pitchFamily="34" charset="0"/>
              </a:rPr>
              <a:t>Induktív közelítéskapcsolók</a:t>
            </a:r>
            <a:endParaRPr lang="hu-HU" sz="2400" b="1" dirty="0">
              <a:latin typeface="Arial" panose="020B0604020202020204" pitchFamily="34" charset="0"/>
              <a:cs typeface="Arial" panose="020B0604020202020204" pitchFamily="34" charset="0"/>
            </a:endParaRP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9FC4AE3B-B627-4D9D-B8DF-711DC2621EEB}"/>
              </a:ext>
            </a:extLst>
          </p:cNvPr>
          <p:cNvSpPr/>
          <p:nvPr/>
        </p:nvSpPr>
        <p:spPr>
          <a:xfrm>
            <a:off x="3524462" y="441503"/>
            <a:ext cx="5372221" cy="367216"/>
          </a:xfrm>
          <a:prstGeom prst="rect">
            <a:avLst/>
          </a:prstGeom>
        </p:spPr>
        <p:txBody>
          <a:bodyPr wrap="square">
            <a:spAutoFit/>
          </a:bodyPr>
          <a:lstStyle/>
          <a:p>
            <a:pPr lvl="2">
              <a:lnSpc>
                <a:spcPct val="107000"/>
              </a:lnSpc>
              <a:spcBef>
                <a:spcPts val="200"/>
              </a:spcBef>
              <a:spcAft>
                <a:spcPts val="0"/>
              </a:spcAft>
            </a:pPr>
            <a:r>
              <a:rPr lang="hu-HU" b="1" dirty="0">
                <a:latin typeface="Arial" panose="020B0604020202020204" pitchFamily="34" charset="0"/>
                <a:ea typeface="Times New Roman" panose="02020603050405020304" pitchFamily="18" charset="0"/>
                <a:cs typeface="Arial" panose="020B0604020202020204" pitchFamily="34" charset="0"/>
              </a:rPr>
              <a:t>Néhány fontos jellemző tisztázása</a:t>
            </a:r>
          </a:p>
        </p:txBody>
      </p:sp>
      <p:sp>
        <p:nvSpPr>
          <p:cNvPr id="5" name="Téglalap 4">
            <a:extLst>
              <a:ext uri="{FF2B5EF4-FFF2-40B4-BE49-F238E27FC236}">
                <a16:creationId xmlns:a16="http://schemas.microsoft.com/office/drawing/2014/main" id="{16CA787F-6E59-49A1-B78F-12353375B2C5}"/>
              </a:ext>
            </a:extLst>
          </p:cNvPr>
          <p:cNvSpPr/>
          <p:nvPr/>
        </p:nvSpPr>
        <p:spPr>
          <a:xfrm>
            <a:off x="16321" y="934211"/>
            <a:ext cx="4942379" cy="373757"/>
          </a:xfrm>
          <a:prstGeom prst="rect">
            <a:avLst/>
          </a:prstGeom>
        </p:spPr>
        <p:txBody>
          <a:bodyPr wrap="none">
            <a:spAutoFit/>
          </a:bodyPr>
          <a:lstStyle/>
          <a:p>
            <a:pPr lvl="0">
              <a:lnSpc>
                <a:spcPct val="107000"/>
              </a:lnSpc>
              <a:spcAft>
                <a:spcPts val="800"/>
              </a:spcAft>
            </a:pPr>
            <a:r>
              <a:rPr lang="hu-HU" b="1" dirty="0">
                <a:latin typeface="Arial" panose="020B0604020202020204" pitchFamily="34" charset="0"/>
                <a:ea typeface="Calibri" panose="020F0502020204030204" pitchFamily="34" charset="0"/>
                <a:cs typeface="Times New Roman" panose="02020603050405020304" pitchFamily="18" charset="0"/>
              </a:rPr>
              <a:t>2. NO/NC illetve ZÁRÓ/BONTÓ kontaktusok</a:t>
            </a:r>
            <a:endParaRPr lang="hu-HU" sz="24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églalap 7">
            <a:extLst>
              <a:ext uri="{FF2B5EF4-FFF2-40B4-BE49-F238E27FC236}">
                <a16:creationId xmlns:a16="http://schemas.microsoft.com/office/drawing/2014/main" id="{DBC7E0BF-67B6-46A9-B97C-17B87CAD498F}"/>
              </a:ext>
            </a:extLst>
          </p:cNvPr>
          <p:cNvSpPr/>
          <p:nvPr/>
        </p:nvSpPr>
        <p:spPr>
          <a:xfrm>
            <a:off x="0" y="1208541"/>
            <a:ext cx="12038433" cy="2151936"/>
          </a:xfrm>
          <a:prstGeom prst="rect">
            <a:avLst/>
          </a:prstGeom>
        </p:spPr>
        <p:txBody>
          <a:bodyPr wrap="square">
            <a:spAutoFit/>
          </a:bodyPr>
          <a:lstStyle/>
          <a:p>
            <a:pPr algn="just">
              <a:lnSpc>
                <a:spcPct val="107000"/>
              </a:lnSpc>
              <a:spcAft>
                <a:spcPts val="0"/>
              </a:spcAft>
            </a:pP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Egy kimenet bármely feszültségszinten lehet, NO (</a:t>
            </a:r>
            <a:r>
              <a:rPr lang="hu-HU" dirty="0" err="1">
                <a:solidFill>
                  <a:srgbClr val="FFFF00"/>
                </a:solidFill>
                <a:latin typeface="Arial" panose="020B0604020202020204" pitchFamily="34" charset="0"/>
                <a:ea typeface="Calibri" panose="020F0502020204030204" pitchFamily="34" charset="0"/>
                <a:cs typeface="Times New Roman" panose="02020603050405020304" pitchFamily="18" charset="0"/>
              </a:rPr>
              <a:t>Normally</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 Open) azaz záró, illetve NC (</a:t>
            </a:r>
            <a:r>
              <a:rPr lang="hu-HU" dirty="0" err="1">
                <a:solidFill>
                  <a:srgbClr val="FFFF00"/>
                </a:solidFill>
                <a:latin typeface="Arial" panose="020B0604020202020204" pitchFamily="34" charset="0"/>
                <a:ea typeface="Calibri" panose="020F0502020204030204" pitchFamily="34" charset="0"/>
                <a:cs typeface="Times New Roman" panose="02020603050405020304" pitchFamily="18" charset="0"/>
              </a:rPr>
              <a:t>Normally</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 </a:t>
            </a:r>
            <a:r>
              <a:rPr lang="hu-HU" dirty="0" err="1">
                <a:solidFill>
                  <a:srgbClr val="FFFF00"/>
                </a:solidFill>
                <a:latin typeface="Arial" panose="020B0604020202020204" pitchFamily="34" charset="0"/>
                <a:ea typeface="Calibri" panose="020F0502020204030204" pitchFamily="34" charset="0"/>
                <a:cs typeface="Times New Roman" panose="02020603050405020304" pitchFamily="18" charset="0"/>
              </a:rPr>
              <a:t>closed</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 vagyis </a:t>
            </a:r>
            <a:r>
              <a:rPr lang="hu-HU" dirty="0">
                <a:latin typeface="Arial" panose="020B0604020202020204" pitchFamily="34" charset="0"/>
                <a:ea typeface="Calibri" panose="020F0502020204030204" pitchFamily="34" charset="0"/>
                <a:cs typeface="Times New Roman" panose="02020603050405020304" pitchFamily="18" charset="0"/>
              </a:rPr>
              <a:t>bontó érintkező,  tehát alaphelyzetben nyitott illetve zárt.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Alaphelyzetnek mindig azt az állapotot kell tekinteni, amikor nincs vezérlés az eszközön,</a:t>
            </a:r>
            <a:r>
              <a:rPr lang="hu-HU" dirty="0">
                <a:latin typeface="Arial" panose="020B0604020202020204" pitchFamily="34" charset="0"/>
                <a:ea typeface="Calibri" panose="020F0502020204030204" pitchFamily="34" charset="0"/>
                <a:cs typeface="Times New Roman" panose="02020603050405020304" pitchFamily="18" charset="0"/>
              </a:rPr>
              <a:t> vagy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érzékelőknél nem található az aktív zónájában érzékelendő tárgy</a:t>
            </a:r>
            <a:r>
              <a:rPr lang="hu-HU" dirty="0">
                <a:latin typeface="Arial" panose="020B0604020202020204" pitchFamily="34" charset="0"/>
                <a:ea typeface="Calibri" panose="020F0502020204030204" pitchFamily="34" charset="0"/>
                <a:cs typeface="Times New Roman" panose="02020603050405020304" pitchFamily="18" charset="0"/>
              </a:rPr>
              <a:t>. NO/NC vagyis záró/bontó helyett optikai érzékelőknél a világosra/sötétre kapcsoló kifejezést is szokás használni. Amennyiben az érzékelő két kimenettel is rendelkezik, az egyik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az NO záró, a másik az NC bontó funkciójú,</a:t>
            </a:r>
            <a:r>
              <a:rPr lang="hu-HU" dirty="0">
                <a:latin typeface="Arial" panose="020B0604020202020204" pitchFamily="34" charset="0"/>
                <a:ea typeface="Calibri" panose="020F0502020204030204" pitchFamily="34" charset="0"/>
                <a:cs typeface="Times New Roman" panose="02020603050405020304" pitchFamily="18" charset="0"/>
              </a:rPr>
              <a:t> akkor az ilyen érzékelőt </a:t>
            </a:r>
            <a:r>
              <a:rPr lang="hu-HU" dirty="0" err="1">
                <a:solidFill>
                  <a:srgbClr val="FFFF00"/>
                </a:solidFill>
                <a:latin typeface="Arial" panose="020B0604020202020204" pitchFamily="34" charset="0"/>
                <a:ea typeface="Calibri" panose="020F0502020204030204" pitchFamily="34" charset="0"/>
                <a:cs typeface="Times New Roman" panose="02020603050405020304" pitchFamily="18" charset="0"/>
              </a:rPr>
              <a:t>antivalensnek</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 nevezzük</a:t>
            </a:r>
            <a:r>
              <a:rPr lang="hu-HU" dirty="0">
                <a:latin typeface="Arial" panose="020B0604020202020204" pitchFamily="34" charset="0"/>
                <a:ea typeface="Calibri" panose="020F0502020204030204" pitchFamily="34" charset="0"/>
                <a:cs typeface="Times New Roman" panose="02020603050405020304" pitchFamily="18" charset="0"/>
              </a:rPr>
              <a:t>. </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hu-HU" dirty="0">
                <a:latin typeface="Arial" panose="020B0604020202020204" pitchFamily="34" charset="0"/>
                <a:ea typeface="Calibri" panose="020F0502020204030204" pitchFamily="34" charset="0"/>
                <a:cs typeface="Times New Roman" panose="02020603050405020304" pitchFamily="18" charset="0"/>
              </a:rPr>
              <a:t>A fentiek figyelembe véve e közelítéskapcsolók az ellenütemű és </a:t>
            </a:r>
            <a:r>
              <a:rPr lang="hu-HU" dirty="0" err="1">
                <a:latin typeface="Arial" panose="020B0604020202020204" pitchFamily="34" charset="0"/>
                <a:ea typeface="Calibri" panose="020F0502020204030204" pitchFamily="34" charset="0"/>
                <a:cs typeface="Times New Roman" panose="02020603050405020304" pitchFamily="18" charset="0"/>
              </a:rPr>
              <a:t>antivalens</a:t>
            </a:r>
            <a:r>
              <a:rPr lang="hu-HU" dirty="0">
                <a:latin typeface="Arial" panose="020B0604020202020204" pitchFamily="34" charset="0"/>
                <a:ea typeface="Calibri" panose="020F0502020204030204" pitchFamily="34" charset="0"/>
                <a:cs typeface="Times New Roman" panose="02020603050405020304" pitchFamily="18" charset="0"/>
              </a:rPr>
              <a:t> kivételével négyféle lehet:</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églalap 8">
            <a:extLst>
              <a:ext uri="{FF2B5EF4-FFF2-40B4-BE49-F238E27FC236}">
                <a16:creationId xmlns:a16="http://schemas.microsoft.com/office/drawing/2014/main" id="{3174AD6A-3DB5-41E1-A4C8-5B1BE8D82A1B}"/>
              </a:ext>
            </a:extLst>
          </p:cNvPr>
          <p:cNvSpPr/>
          <p:nvPr/>
        </p:nvSpPr>
        <p:spPr>
          <a:xfrm>
            <a:off x="38437" y="3274095"/>
            <a:ext cx="6092825" cy="1256306"/>
          </a:xfrm>
          <a:prstGeom prst="rect">
            <a:avLst/>
          </a:prstGeom>
        </p:spPr>
        <p:txBody>
          <a:bodyPr>
            <a:spAutoFit/>
          </a:bodyPr>
          <a:lstStyle/>
          <a:p>
            <a:pPr marL="342900" lvl="0" indent="-342900">
              <a:lnSpc>
                <a:spcPct val="107000"/>
              </a:lnSpc>
              <a:spcAft>
                <a:spcPts val="0"/>
              </a:spcAft>
              <a:buFont typeface="Arial" panose="020B0604020202020204" pitchFamily="34" charset="0"/>
              <a:buChar char="-"/>
            </a:pPr>
            <a:r>
              <a:rPr lang="hu-HU" dirty="0" err="1">
                <a:latin typeface="Arial" panose="020B0604020202020204" pitchFamily="34" charset="0"/>
                <a:ea typeface="Calibri" panose="020F0502020204030204" pitchFamily="34" charset="0"/>
                <a:cs typeface="Times New Roman" panose="02020603050405020304" pitchFamily="18" charset="0"/>
              </a:rPr>
              <a:t>pnp</a:t>
            </a:r>
            <a:r>
              <a:rPr lang="hu-HU" dirty="0">
                <a:latin typeface="Arial" panose="020B0604020202020204" pitchFamily="34" charset="0"/>
                <a:ea typeface="Calibri" panose="020F0502020204030204" pitchFamily="34" charset="0"/>
                <a:cs typeface="Times New Roman" panose="02020603050405020304" pitchFamily="18" charset="0"/>
              </a:rPr>
              <a:t> záró (NO)</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pPr>
            <a:r>
              <a:rPr lang="hu-HU" dirty="0" err="1">
                <a:latin typeface="Arial" panose="020B0604020202020204" pitchFamily="34" charset="0"/>
                <a:ea typeface="Calibri" panose="020F0502020204030204" pitchFamily="34" charset="0"/>
                <a:cs typeface="Times New Roman" panose="02020603050405020304" pitchFamily="18" charset="0"/>
              </a:rPr>
              <a:t>pnp</a:t>
            </a:r>
            <a:r>
              <a:rPr lang="hu-HU" dirty="0">
                <a:latin typeface="Arial" panose="020B0604020202020204" pitchFamily="34" charset="0"/>
                <a:ea typeface="Calibri" panose="020F0502020204030204" pitchFamily="34" charset="0"/>
                <a:cs typeface="Times New Roman" panose="02020603050405020304" pitchFamily="18" charset="0"/>
              </a:rPr>
              <a:t> bontó (NC)</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pPr>
            <a:r>
              <a:rPr lang="hu-HU" dirty="0" err="1">
                <a:latin typeface="Arial" panose="020B0604020202020204" pitchFamily="34" charset="0"/>
                <a:ea typeface="Calibri" panose="020F0502020204030204" pitchFamily="34" charset="0"/>
                <a:cs typeface="Times New Roman" panose="02020603050405020304" pitchFamily="18" charset="0"/>
              </a:rPr>
              <a:t>npn</a:t>
            </a:r>
            <a:r>
              <a:rPr lang="hu-HU" dirty="0">
                <a:latin typeface="Arial" panose="020B0604020202020204" pitchFamily="34" charset="0"/>
                <a:ea typeface="Calibri" panose="020F0502020204030204" pitchFamily="34" charset="0"/>
                <a:cs typeface="Times New Roman" panose="02020603050405020304" pitchFamily="18" charset="0"/>
              </a:rPr>
              <a:t> záró (NO)</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pPr>
            <a:r>
              <a:rPr lang="hu-HU" dirty="0" err="1">
                <a:latin typeface="Arial" panose="020B0604020202020204" pitchFamily="34" charset="0"/>
                <a:ea typeface="Calibri" panose="020F0502020204030204" pitchFamily="34" charset="0"/>
                <a:cs typeface="Times New Roman" panose="02020603050405020304" pitchFamily="18" charset="0"/>
              </a:rPr>
              <a:t>npn</a:t>
            </a:r>
            <a:r>
              <a:rPr lang="hu-HU" dirty="0">
                <a:latin typeface="Arial" panose="020B0604020202020204" pitchFamily="34" charset="0"/>
                <a:ea typeface="Calibri" panose="020F0502020204030204" pitchFamily="34" charset="0"/>
                <a:cs typeface="Times New Roman" panose="02020603050405020304" pitchFamily="18" charset="0"/>
              </a:rPr>
              <a:t> bontó (NC)</a:t>
            </a:r>
          </a:p>
        </p:txBody>
      </p:sp>
      <p:sp>
        <p:nvSpPr>
          <p:cNvPr id="10" name="Téglalap 9">
            <a:extLst>
              <a:ext uri="{FF2B5EF4-FFF2-40B4-BE49-F238E27FC236}">
                <a16:creationId xmlns:a16="http://schemas.microsoft.com/office/drawing/2014/main" id="{DA6C6D8E-79AF-4E3E-9893-4ABFBF3EEE9D}"/>
              </a:ext>
            </a:extLst>
          </p:cNvPr>
          <p:cNvSpPr/>
          <p:nvPr/>
        </p:nvSpPr>
        <p:spPr>
          <a:xfrm>
            <a:off x="38437" y="4624224"/>
            <a:ext cx="2326278" cy="373757"/>
          </a:xfrm>
          <a:prstGeom prst="rect">
            <a:avLst/>
          </a:prstGeom>
        </p:spPr>
        <p:txBody>
          <a:bodyPr wrap="none">
            <a:spAutoFit/>
          </a:bodyPr>
          <a:lstStyle/>
          <a:p>
            <a:pPr lvl="0">
              <a:lnSpc>
                <a:spcPct val="107000"/>
              </a:lnSpc>
              <a:spcAft>
                <a:spcPts val="800"/>
              </a:spcAft>
            </a:pPr>
            <a:r>
              <a:rPr lang="hu-HU" b="1" dirty="0">
                <a:latin typeface="Arial" panose="020B0604020202020204" pitchFamily="34" charset="0"/>
                <a:ea typeface="Calibri" panose="020F0502020204030204" pitchFamily="34" charset="0"/>
                <a:cs typeface="Times New Roman" panose="02020603050405020304" pitchFamily="18" charset="0"/>
              </a:rPr>
              <a:t>3. Egyéb változatok</a:t>
            </a:r>
            <a:endParaRPr lang="hu-HU" sz="24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églalap 10">
            <a:extLst>
              <a:ext uri="{FF2B5EF4-FFF2-40B4-BE49-F238E27FC236}">
                <a16:creationId xmlns:a16="http://schemas.microsoft.com/office/drawing/2014/main" id="{80FE9B9B-E9B6-4731-85A4-C8BA0463E289}"/>
              </a:ext>
            </a:extLst>
          </p:cNvPr>
          <p:cNvSpPr/>
          <p:nvPr/>
        </p:nvSpPr>
        <p:spPr>
          <a:xfrm>
            <a:off x="16321" y="5030840"/>
            <a:ext cx="12156181" cy="1812419"/>
          </a:xfrm>
          <a:prstGeom prst="rect">
            <a:avLst/>
          </a:prstGeom>
        </p:spPr>
        <p:txBody>
          <a:bodyPr wrap="square">
            <a:spAutoFit/>
          </a:bodyPr>
          <a:lstStyle/>
          <a:p>
            <a:pPr algn="just">
              <a:lnSpc>
                <a:spcPct val="107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A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kétvezetékes AC vagy DC táplálású, manapság egyre gyakrabban AC/DC típusok</a:t>
            </a:r>
            <a:r>
              <a:rPr lang="hu-HU" dirty="0">
                <a:latin typeface="Arial" panose="020B0604020202020204" pitchFamily="34" charset="0"/>
                <a:ea typeface="Calibri" panose="020F0502020204030204" pitchFamily="34" charset="0"/>
                <a:cs typeface="Times New Roman" panose="02020603050405020304" pitchFamily="18" charset="0"/>
              </a:rPr>
              <a:t>, azaz mindkét feszültségről táplálható érzékelőket a terheléssel sorba kell kötni.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Ezeknek is létezik bontó és záró kivitele, </a:t>
            </a:r>
            <a:r>
              <a:rPr lang="hu-HU" dirty="0">
                <a:latin typeface="Arial" panose="020B0604020202020204" pitchFamily="34" charset="0"/>
                <a:ea typeface="Calibri" panose="020F0502020204030204" pitchFamily="34" charset="0"/>
                <a:cs typeface="Times New Roman" panose="02020603050405020304" pitchFamily="18" charset="0"/>
              </a:rPr>
              <a:t>sőt olyan is, amelynél a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felhasználó választhat e két működési mód közül</a:t>
            </a:r>
            <a:r>
              <a:rPr lang="hu-HU" dirty="0">
                <a:latin typeface="Arial" panose="020B0604020202020204" pitchFamily="34" charset="0"/>
                <a:ea typeface="Calibri" panose="020F0502020204030204" pitchFamily="34" charset="0"/>
                <a:cs typeface="Times New Roman" panose="02020603050405020304" pitchFamily="18" charset="0"/>
              </a:rPr>
              <a:t>, például a tápfeszültség megfordításával. </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r>
              <a:rPr lang="hu-HU" dirty="0">
                <a:latin typeface="Arial" panose="020B0604020202020204" pitchFamily="34" charset="0"/>
                <a:ea typeface="Calibri" panose="020F0502020204030204" pitchFamily="34" charset="0"/>
              </a:rPr>
              <a:t>A </a:t>
            </a:r>
            <a:r>
              <a:rPr lang="hu-HU" dirty="0">
                <a:solidFill>
                  <a:srgbClr val="FFFF00"/>
                </a:solidFill>
                <a:latin typeface="Arial" panose="020B0604020202020204" pitchFamily="34" charset="0"/>
                <a:ea typeface="Calibri" panose="020F0502020204030204" pitchFamily="34" charset="0"/>
              </a:rPr>
              <a:t>kétvezetékes szenzorok között találhatók </a:t>
            </a:r>
            <a:r>
              <a:rPr lang="hu-HU" dirty="0">
                <a:latin typeface="Arial" panose="020B0604020202020204" pitchFamily="34" charset="0"/>
                <a:ea typeface="Calibri" panose="020F0502020204030204" pitchFamily="34" charset="0"/>
              </a:rPr>
              <a:t>az un</a:t>
            </a:r>
            <a:r>
              <a:rPr lang="hu-HU" dirty="0">
                <a:solidFill>
                  <a:srgbClr val="FFFF00"/>
                </a:solidFill>
                <a:latin typeface="Arial" panose="020B0604020202020204" pitchFamily="34" charset="0"/>
                <a:ea typeface="Calibri" panose="020F0502020204030204" pitchFamily="34" charset="0"/>
              </a:rPr>
              <a:t>. NAMUR érzékelők, amelyeket robbanásbiztos helyeken célszerű </a:t>
            </a:r>
            <a:r>
              <a:rPr lang="hu-HU" dirty="0">
                <a:latin typeface="Arial" panose="020B0604020202020204" pitchFamily="34" charset="0"/>
                <a:ea typeface="Calibri" panose="020F0502020204030204" pitchFamily="34" charset="0"/>
              </a:rPr>
              <a:t>alkalmazni. Működésük azon alapszik, hogy kapcsoláskor a szenzor áramfelvétele változik meg, amelyet egy gyújtószikramentes kialakítású kiértékelő áramkör érzékel és alakít át kimeneti jellé. </a:t>
            </a:r>
            <a:endParaRPr lang="hu-HU" dirty="0"/>
          </a:p>
        </p:txBody>
      </p:sp>
      <p:sp>
        <p:nvSpPr>
          <p:cNvPr id="12" name="Téglalap 11">
            <a:extLst>
              <a:ext uri="{FF2B5EF4-FFF2-40B4-BE49-F238E27FC236}">
                <a16:creationId xmlns:a16="http://schemas.microsoft.com/office/drawing/2014/main" id="{5AA97465-9E45-48D7-8B3C-8CCF6BE8C0F4}"/>
              </a:ext>
            </a:extLst>
          </p:cNvPr>
          <p:cNvSpPr/>
          <p:nvPr/>
        </p:nvSpPr>
        <p:spPr>
          <a:xfrm>
            <a:off x="3371532" y="3313916"/>
            <a:ext cx="5519460" cy="367216"/>
          </a:xfrm>
          <a:prstGeom prst="rect">
            <a:avLst/>
          </a:prstGeom>
        </p:spPr>
        <p:txBody>
          <a:bodyPr wrap="none">
            <a:spAutoFit/>
          </a:bodyPr>
          <a:lstStyle/>
          <a:p>
            <a:pPr lvl="0">
              <a:lnSpc>
                <a:spcPct val="107000"/>
              </a:lnSpc>
              <a:spcAft>
                <a:spcPts val="800"/>
              </a:spcAft>
            </a:pPr>
            <a:r>
              <a:rPr lang="hu-HU" dirty="0">
                <a:solidFill>
                  <a:srgbClr val="FFFF00"/>
                </a:solidFill>
                <a:latin typeface="Arial" panose="020B0604020202020204" pitchFamily="34" charset="0"/>
                <a:cs typeface="Arial" panose="020B0604020202020204" pitchFamily="34" charset="0"/>
              </a:rPr>
              <a:t>Európában a </a:t>
            </a:r>
            <a:r>
              <a:rPr lang="hu-HU" dirty="0" err="1">
                <a:solidFill>
                  <a:srgbClr val="FFFF00"/>
                </a:solidFill>
                <a:latin typeface="Arial" panose="020B0604020202020204" pitchFamily="34" charset="0"/>
                <a:cs typeface="Arial" panose="020B0604020202020204" pitchFamily="34" charset="0"/>
              </a:rPr>
              <a:t>pnp</a:t>
            </a:r>
            <a:r>
              <a:rPr lang="hu-HU" dirty="0">
                <a:solidFill>
                  <a:srgbClr val="FFFF00"/>
                </a:solidFill>
                <a:latin typeface="Arial" panose="020B0604020202020204" pitchFamily="34" charset="0"/>
                <a:cs typeface="Arial" panose="020B0604020202020204" pitchFamily="34" charset="0"/>
              </a:rPr>
              <a:t> záró változat terjedt el a leginkább</a:t>
            </a:r>
            <a:endParaRPr lang="hu-HU" sz="2400" dirty="0">
              <a:solidFill>
                <a:srgbClr val="FFFF00"/>
              </a:solidFill>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0962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dirty="0">
                <a:latin typeface="Arial" panose="020B0604020202020204" pitchFamily="34" charset="0"/>
                <a:cs typeface="Arial" panose="020B0604020202020204" pitchFamily="34" charset="0"/>
              </a:rPr>
              <a:t>Induktív közelítéskapcsolók</a:t>
            </a:r>
            <a:endParaRPr lang="hu-HU" sz="2400" b="1" dirty="0">
              <a:latin typeface="Arial" panose="020B0604020202020204" pitchFamily="34" charset="0"/>
              <a:cs typeface="Arial" panose="020B0604020202020204" pitchFamily="34" charset="0"/>
            </a:endParaRP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030E7BCB-3331-40D3-9985-B95FDAE5A2A7}"/>
              </a:ext>
            </a:extLst>
          </p:cNvPr>
          <p:cNvSpPr/>
          <p:nvPr/>
        </p:nvSpPr>
        <p:spPr>
          <a:xfrm>
            <a:off x="4582244" y="777850"/>
            <a:ext cx="3300904" cy="369332"/>
          </a:xfrm>
          <a:prstGeom prst="rect">
            <a:avLst/>
          </a:prstGeom>
        </p:spPr>
        <p:txBody>
          <a:bodyPr wrap="none">
            <a:spAutoFit/>
          </a:bodyPr>
          <a:lstStyle/>
          <a:p>
            <a:r>
              <a:rPr lang="hu-HU" dirty="0">
                <a:latin typeface="Arial" panose="020B0604020202020204" pitchFamily="34" charset="0"/>
                <a:ea typeface="Calibri" panose="020F0502020204030204" pitchFamily="34" charset="0"/>
                <a:cs typeface="Arial" panose="020B0604020202020204" pitchFamily="34" charset="0"/>
              </a:rPr>
              <a:t>Nyomásálló induktív érzékelők</a:t>
            </a:r>
            <a:endParaRPr lang="hu-HU" dirty="0">
              <a:latin typeface="Arial" panose="020B0604020202020204" pitchFamily="34" charset="0"/>
              <a:cs typeface="Arial" panose="020B0604020202020204" pitchFamily="34" charset="0"/>
            </a:endParaRPr>
          </a:p>
        </p:txBody>
      </p:sp>
      <p:sp>
        <p:nvSpPr>
          <p:cNvPr id="5" name="Téglalap 4">
            <a:extLst>
              <a:ext uri="{FF2B5EF4-FFF2-40B4-BE49-F238E27FC236}">
                <a16:creationId xmlns:a16="http://schemas.microsoft.com/office/drawing/2014/main" id="{F2B71574-CE3C-4B02-92FF-F439C67DEF0F}"/>
              </a:ext>
            </a:extLst>
          </p:cNvPr>
          <p:cNvSpPr/>
          <p:nvPr/>
        </p:nvSpPr>
        <p:spPr>
          <a:xfrm>
            <a:off x="28689" y="1335832"/>
            <a:ext cx="12042388" cy="1200329"/>
          </a:xfrm>
          <a:prstGeom prst="rect">
            <a:avLst/>
          </a:prstGeom>
        </p:spPr>
        <p:txBody>
          <a:bodyPr wrap="square">
            <a:spAutoFit/>
          </a:bodyPr>
          <a:lstStyle/>
          <a:p>
            <a:r>
              <a:rPr lang="hu-HU" dirty="0">
                <a:solidFill>
                  <a:srgbClr val="FFFF00"/>
                </a:solidFill>
                <a:latin typeface="Arial" panose="020B0604020202020204" pitchFamily="34" charset="0"/>
                <a:ea typeface="Calibri" panose="020F0502020204030204" pitchFamily="34" charset="0"/>
              </a:rPr>
              <a:t>Ez a BHS nyomásálló érzékelőcsalád tagjai között lehet olyan, amely 500 bar nyomást is elvisel</a:t>
            </a:r>
            <a:r>
              <a:rPr lang="hu-HU" dirty="0">
                <a:latin typeface="Arial" panose="020B0604020202020204" pitchFamily="34" charset="0"/>
                <a:ea typeface="Calibri" panose="020F0502020204030204" pitchFamily="34" charset="0"/>
              </a:rPr>
              <a:t>. Alkalmazhatók például </a:t>
            </a:r>
            <a:r>
              <a:rPr lang="hu-HU" dirty="0">
                <a:solidFill>
                  <a:srgbClr val="FFFF00"/>
                </a:solidFill>
                <a:latin typeface="Arial" panose="020B0604020202020204" pitchFamily="34" charset="0"/>
                <a:ea typeface="Calibri" panose="020F0502020204030204" pitchFamily="34" charset="0"/>
              </a:rPr>
              <a:t>hidraulikus hengerek végállás figyelésére, vagy szelepek pozíciójának felügyeletére. </a:t>
            </a:r>
            <a:r>
              <a:rPr lang="hu-HU" dirty="0">
                <a:latin typeface="Arial" panose="020B0604020202020204" pitchFamily="34" charset="0"/>
                <a:ea typeface="Calibri" panose="020F0502020204030204" pitchFamily="34" charset="0"/>
              </a:rPr>
              <a:t>Ahhoz hogy ennek a feltételnek eleget tudjanak tenni, </a:t>
            </a:r>
            <a:r>
              <a:rPr lang="hu-HU" dirty="0">
                <a:solidFill>
                  <a:srgbClr val="FFFF00"/>
                </a:solidFill>
                <a:latin typeface="Arial" panose="020B0604020202020204" pitchFamily="34" charset="0"/>
                <a:ea typeface="Calibri" panose="020F0502020204030204" pitchFamily="34" charset="0"/>
              </a:rPr>
              <a:t>robusztus, ellenálló házzal, speciális tömítéstechnikával kell rendelkezniük. </a:t>
            </a:r>
            <a:r>
              <a:rPr lang="hu-HU" dirty="0">
                <a:latin typeface="Arial" panose="020B0604020202020204" pitchFamily="34" charset="0"/>
                <a:ea typeface="Calibri" panose="020F0502020204030204" pitchFamily="34" charset="0"/>
              </a:rPr>
              <a:t>Természetesen sokféle formában, átmérőben, és menetméretben kerülnek a piacra. </a:t>
            </a:r>
            <a:endParaRPr lang="hu-HU" dirty="0"/>
          </a:p>
        </p:txBody>
      </p:sp>
      <p:sp>
        <p:nvSpPr>
          <p:cNvPr id="9" name="Téglalap 8">
            <a:extLst>
              <a:ext uri="{FF2B5EF4-FFF2-40B4-BE49-F238E27FC236}">
                <a16:creationId xmlns:a16="http://schemas.microsoft.com/office/drawing/2014/main" id="{7F9E1680-BE9B-4303-8C3C-DA87C4450285}"/>
              </a:ext>
            </a:extLst>
          </p:cNvPr>
          <p:cNvSpPr/>
          <p:nvPr/>
        </p:nvSpPr>
        <p:spPr>
          <a:xfrm>
            <a:off x="72190" y="2619613"/>
            <a:ext cx="3441968" cy="373757"/>
          </a:xfrm>
          <a:prstGeom prst="rect">
            <a:avLst/>
          </a:prstGeom>
        </p:spPr>
        <p:txBody>
          <a:bodyPr wrap="none">
            <a:spAutoFit/>
          </a:bodyPr>
          <a:lstStyle/>
          <a:p>
            <a:pPr>
              <a:lnSpc>
                <a:spcPct val="107000"/>
              </a:lnSpc>
              <a:spcBef>
                <a:spcPts val="1200"/>
              </a:spcBef>
              <a:spcAft>
                <a:spcPts val="800"/>
              </a:spcAft>
            </a:pPr>
            <a:r>
              <a:rPr lang="hu-HU" dirty="0">
                <a:latin typeface="Arial" panose="020B0604020202020204" pitchFamily="34" charset="0"/>
                <a:ea typeface="Calibri" panose="020F0502020204030204" pitchFamily="34" charset="0"/>
                <a:cs typeface="Times New Roman" panose="02020603050405020304" pitchFamily="18" charset="0"/>
              </a:rPr>
              <a:t>Néhány jellemző tulajdonságuk:</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églalap 10">
            <a:extLst>
              <a:ext uri="{FF2B5EF4-FFF2-40B4-BE49-F238E27FC236}">
                <a16:creationId xmlns:a16="http://schemas.microsoft.com/office/drawing/2014/main" id="{28AA1C23-4E7A-4AF0-BF83-56DEE02A02BF}"/>
              </a:ext>
            </a:extLst>
          </p:cNvPr>
          <p:cNvSpPr/>
          <p:nvPr/>
        </p:nvSpPr>
        <p:spPr>
          <a:xfrm>
            <a:off x="76644" y="3145761"/>
            <a:ext cx="2723823" cy="373757"/>
          </a:xfrm>
          <a:prstGeom prst="rect">
            <a:avLst/>
          </a:prstGeom>
        </p:spPr>
        <p:txBody>
          <a:bodyPr wrap="none">
            <a:spAutoFit/>
          </a:bodyPr>
          <a:lstStyle/>
          <a:p>
            <a:pPr marL="342900" lvl="0" indent="-342900">
              <a:lnSpc>
                <a:spcPct val="107000"/>
              </a:lnSpc>
              <a:spcBef>
                <a:spcPts val="1200"/>
              </a:spcBef>
              <a:spcAft>
                <a:spcPts val="80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500 barig nyomásálló</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Téglalap 11">
            <a:extLst>
              <a:ext uri="{FF2B5EF4-FFF2-40B4-BE49-F238E27FC236}">
                <a16:creationId xmlns:a16="http://schemas.microsoft.com/office/drawing/2014/main" id="{BA707A91-D241-4970-B35F-82BB77309A7F}"/>
              </a:ext>
            </a:extLst>
          </p:cNvPr>
          <p:cNvSpPr/>
          <p:nvPr/>
        </p:nvSpPr>
        <p:spPr>
          <a:xfrm>
            <a:off x="72190" y="3519518"/>
            <a:ext cx="2161169" cy="373757"/>
          </a:xfrm>
          <a:prstGeom prst="rect">
            <a:avLst/>
          </a:prstGeom>
        </p:spPr>
        <p:txBody>
          <a:bodyPr wrap="none">
            <a:spAutoFit/>
          </a:bodyPr>
          <a:lstStyle/>
          <a:p>
            <a:pPr marL="342900" lvl="0" indent="-342900">
              <a:lnSpc>
                <a:spcPct val="107000"/>
              </a:lnSpc>
              <a:spcBef>
                <a:spcPts val="1200"/>
              </a:spcBef>
              <a:spcAft>
                <a:spcPts val="80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120 °C-ig hőálló</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églalap 12">
            <a:extLst>
              <a:ext uri="{FF2B5EF4-FFF2-40B4-BE49-F238E27FC236}">
                <a16:creationId xmlns:a16="http://schemas.microsoft.com/office/drawing/2014/main" id="{58CB031E-0512-4BCF-9CD9-60177DAB2202}"/>
              </a:ext>
            </a:extLst>
          </p:cNvPr>
          <p:cNvSpPr/>
          <p:nvPr/>
        </p:nvSpPr>
        <p:spPr>
          <a:xfrm>
            <a:off x="72190" y="3871706"/>
            <a:ext cx="5878532" cy="373757"/>
          </a:xfrm>
          <a:prstGeom prst="rect">
            <a:avLst/>
          </a:prstGeom>
        </p:spPr>
        <p:txBody>
          <a:bodyPr wrap="none">
            <a:spAutoFit/>
          </a:bodyPr>
          <a:lstStyle/>
          <a:p>
            <a:pPr marL="342900" lvl="0" indent="-342900">
              <a:lnSpc>
                <a:spcPct val="107000"/>
              </a:lnSpc>
              <a:spcBef>
                <a:spcPts val="1200"/>
              </a:spcBef>
              <a:spcAft>
                <a:spcPts val="80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robbanásvédett területeken való használatra ajánlott</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Téglalap 13">
            <a:extLst>
              <a:ext uri="{FF2B5EF4-FFF2-40B4-BE49-F238E27FC236}">
                <a16:creationId xmlns:a16="http://schemas.microsoft.com/office/drawing/2014/main" id="{B8163655-0D07-4F73-8C92-49CF8C97E9A2}"/>
              </a:ext>
            </a:extLst>
          </p:cNvPr>
          <p:cNvSpPr/>
          <p:nvPr/>
        </p:nvSpPr>
        <p:spPr>
          <a:xfrm>
            <a:off x="72190" y="4210975"/>
            <a:ext cx="3108543" cy="373757"/>
          </a:xfrm>
          <a:prstGeom prst="rect">
            <a:avLst/>
          </a:prstGeom>
        </p:spPr>
        <p:txBody>
          <a:bodyPr wrap="none">
            <a:spAutoFit/>
          </a:bodyPr>
          <a:lstStyle/>
          <a:p>
            <a:pPr marL="342900" lvl="0" indent="-342900">
              <a:lnSpc>
                <a:spcPct val="107000"/>
              </a:lnSpc>
              <a:spcBef>
                <a:spcPts val="1200"/>
              </a:spcBef>
              <a:spcAft>
                <a:spcPts val="800"/>
              </a:spcAft>
              <a:buFont typeface="Arial" panose="020B0604020202020204" pitchFamily="34" charset="0"/>
              <a:buChar char="-"/>
            </a:pPr>
            <a:r>
              <a:rPr lang="hu-HU">
                <a:latin typeface="Arial" panose="020B0604020202020204" pitchFamily="34" charset="0"/>
                <a:ea typeface="Calibri" panose="020F0502020204030204" pitchFamily="34" charset="0"/>
                <a:cs typeface="Times New Roman" panose="02020603050405020304" pitchFamily="18" charset="0"/>
              </a:rPr>
              <a:t>M5 és M18 közti méretek</a:t>
            </a:r>
            <a:endParaRPr lang="hu-HU" sz="2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Téglalap 14">
            <a:extLst>
              <a:ext uri="{FF2B5EF4-FFF2-40B4-BE49-F238E27FC236}">
                <a16:creationId xmlns:a16="http://schemas.microsoft.com/office/drawing/2014/main" id="{6528D6E0-AA5C-4A2D-ABAB-EBC8FCA05F90}"/>
              </a:ext>
            </a:extLst>
          </p:cNvPr>
          <p:cNvSpPr/>
          <p:nvPr/>
        </p:nvSpPr>
        <p:spPr>
          <a:xfrm>
            <a:off x="72190" y="4571021"/>
            <a:ext cx="3903633" cy="373757"/>
          </a:xfrm>
          <a:prstGeom prst="rect">
            <a:avLst/>
          </a:prstGeom>
        </p:spPr>
        <p:txBody>
          <a:bodyPr wrap="none">
            <a:spAutoFit/>
          </a:bodyPr>
          <a:lstStyle/>
          <a:p>
            <a:pPr marL="342900" lvl="0" indent="-342900">
              <a:lnSpc>
                <a:spcPct val="107000"/>
              </a:lnSpc>
              <a:spcBef>
                <a:spcPts val="1200"/>
              </a:spcBef>
              <a:spcAft>
                <a:spcPts val="800"/>
              </a:spcAft>
              <a:buFont typeface="Arial" panose="020B0604020202020204" pitchFamily="34" charset="0"/>
              <a:buChar char="-"/>
            </a:pPr>
            <a:r>
              <a:rPr lang="hu-HU">
                <a:latin typeface="Arial" panose="020B0604020202020204" pitchFamily="34" charset="0"/>
                <a:ea typeface="Calibri" panose="020F0502020204030204" pitchFamily="34" charset="0"/>
                <a:cs typeface="Times New Roman" panose="02020603050405020304" pitchFamily="18" charset="0"/>
              </a:rPr>
              <a:t>rövid és hosszú beépítési formák</a:t>
            </a:r>
            <a:endParaRPr lang="hu-HU" sz="240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7" name="Kép 16">
            <a:extLst>
              <a:ext uri="{FF2B5EF4-FFF2-40B4-BE49-F238E27FC236}">
                <a16:creationId xmlns:a16="http://schemas.microsoft.com/office/drawing/2014/main" id="{663B9A15-D802-44F0-9C66-1BA57534D019}"/>
              </a:ext>
            </a:extLst>
          </p:cNvPr>
          <p:cNvPicPr>
            <a:picLocks noChangeAspect="1"/>
          </p:cNvPicPr>
          <p:nvPr/>
        </p:nvPicPr>
        <p:blipFill>
          <a:blip r:embed="rId4"/>
          <a:stretch>
            <a:fillRect/>
          </a:stretch>
        </p:blipFill>
        <p:spPr>
          <a:xfrm>
            <a:off x="4404924" y="4335135"/>
            <a:ext cx="3410240" cy="2351889"/>
          </a:xfrm>
          <a:prstGeom prst="rect">
            <a:avLst/>
          </a:prstGeom>
        </p:spPr>
      </p:pic>
      <p:pic>
        <p:nvPicPr>
          <p:cNvPr id="18" name="Kép 17">
            <a:extLst>
              <a:ext uri="{FF2B5EF4-FFF2-40B4-BE49-F238E27FC236}">
                <a16:creationId xmlns:a16="http://schemas.microsoft.com/office/drawing/2014/main" id="{7ABA6150-E5F7-477B-8AC0-8E40530F9D77}"/>
              </a:ext>
            </a:extLst>
          </p:cNvPr>
          <p:cNvPicPr>
            <a:picLocks noChangeAspect="1"/>
          </p:cNvPicPr>
          <p:nvPr/>
        </p:nvPicPr>
        <p:blipFill>
          <a:blip r:embed="rId5"/>
          <a:stretch>
            <a:fillRect/>
          </a:stretch>
        </p:blipFill>
        <p:spPr>
          <a:xfrm>
            <a:off x="8107312" y="4346223"/>
            <a:ext cx="3952577" cy="2351889"/>
          </a:xfrm>
          <a:prstGeom prst="rect">
            <a:avLst/>
          </a:prstGeom>
        </p:spPr>
      </p:pic>
    </p:spTree>
    <p:extLst>
      <p:ext uri="{BB962C8B-B14F-4D97-AF65-F5344CB8AC3E}">
        <p14:creationId xmlns:p14="http://schemas.microsoft.com/office/powerpoint/2010/main" val="1605194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dirty="0">
                <a:latin typeface="Arial" panose="020B0604020202020204" pitchFamily="34" charset="0"/>
                <a:cs typeface="Arial" panose="020B0604020202020204" pitchFamily="34" charset="0"/>
              </a:rPr>
              <a:t>Induktív közelítéskapcsolók</a:t>
            </a:r>
            <a:endParaRPr lang="hu-HU" sz="2400" b="1" dirty="0">
              <a:latin typeface="Arial" panose="020B0604020202020204" pitchFamily="34" charset="0"/>
              <a:cs typeface="Arial" panose="020B0604020202020204" pitchFamily="34" charset="0"/>
            </a:endParaRP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4039F964-ACDC-468C-9255-12757D3EF98D}"/>
              </a:ext>
            </a:extLst>
          </p:cNvPr>
          <p:cNvSpPr/>
          <p:nvPr/>
        </p:nvSpPr>
        <p:spPr>
          <a:xfrm>
            <a:off x="3934172" y="777850"/>
            <a:ext cx="4134465" cy="367216"/>
          </a:xfrm>
          <a:prstGeom prst="rect">
            <a:avLst/>
          </a:prstGeom>
        </p:spPr>
        <p:txBody>
          <a:bodyPr wrap="none">
            <a:spAutoFit/>
          </a:bodyPr>
          <a:lstStyle/>
          <a:p>
            <a:pPr lvl="2">
              <a:lnSpc>
                <a:spcPct val="107000"/>
              </a:lnSpc>
              <a:spcBef>
                <a:spcPts val="200"/>
              </a:spcBef>
              <a:spcAft>
                <a:spcPts val="0"/>
              </a:spcAft>
            </a:pPr>
            <a:r>
              <a:rPr lang="hu-HU" b="1" dirty="0">
                <a:latin typeface="Arial" panose="020B0604020202020204" pitchFamily="34" charset="0"/>
                <a:ea typeface="Times New Roman" panose="02020603050405020304" pitchFamily="18" charset="0"/>
                <a:cs typeface="Arial" panose="020B0604020202020204" pitchFamily="34" charset="0"/>
              </a:rPr>
              <a:t>Higiéniai induktív érzékelők</a:t>
            </a:r>
            <a:endParaRPr lang="hu-HU" b="1"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5" name="Téglalap 4">
            <a:extLst>
              <a:ext uri="{FF2B5EF4-FFF2-40B4-BE49-F238E27FC236}">
                <a16:creationId xmlns:a16="http://schemas.microsoft.com/office/drawing/2014/main" id="{D974334D-0A63-4CC0-BDD3-FC5EC963DED8}"/>
              </a:ext>
            </a:extLst>
          </p:cNvPr>
          <p:cNvSpPr/>
          <p:nvPr/>
        </p:nvSpPr>
        <p:spPr>
          <a:xfrm>
            <a:off x="117748" y="1351508"/>
            <a:ext cx="12038433" cy="2185214"/>
          </a:xfrm>
          <a:prstGeom prst="rect">
            <a:avLst/>
          </a:prstGeom>
        </p:spPr>
        <p:txBody>
          <a:bodyPr wrap="square">
            <a:spAutoFit/>
          </a:bodyPr>
          <a:lstStyle/>
          <a:p>
            <a:r>
              <a:rPr lang="hu-HU" dirty="0">
                <a:solidFill>
                  <a:srgbClr val="FFFF00"/>
                </a:solidFill>
                <a:latin typeface="Arial" panose="020B0604020202020204" pitchFamily="34" charset="0"/>
                <a:ea typeface="Calibri" panose="020F0502020204030204" pitchFamily="34" charset="0"/>
              </a:rPr>
              <a:t>A BES higiéniai induktív érzékelők extrém ellenállók az </a:t>
            </a:r>
            <a:r>
              <a:rPr lang="hu-HU" dirty="0" err="1">
                <a:solidFill>
                  <a:srgbClr val="FFFF00"/>
                </a:solidFill>
                <a:latin typeface="Arial" panose="020B0604020202020204" pitchFamily="34" charset="0"/>
                <a:ea typeface="Calibri" panose="020F0502020204030204" pitchFamily="34" charset="0"/>
              </a:rPr>
              <a:t>abrazív</a:t>
            </a:r>
            <a:r>
              <a:rPr lang="hu-HU" dirty="0">
                <a:solidFill>
                  <a:srgbClr val="FFFF00"/>
                </a:solidFill>
                <a:latin typeface="Arial" panose="020B0604020202020204" pitchFamily="34" charset="0"/>
                <a:ea typeface="Calibri" panose="020F0502020204030204" pitchFamily="34" charset="0"/>
              </a:rPr>
              <a:t> (kopás) és agresszív vegyi közegekkel szemben</a:t>
            </a:r>
            <a:r>
              <a:rPr lang="hu-HU" dirty="0">
                <a:latin typeface="Arial" panose="020B0604020202020204" pitchFamily="34" charset="0"/>
                <a:ea typeface="Calibri" panose="020F0502020204030204" pitchFamily="34" charset="0"/>
              </a:rPr>
              <a:t>.  A LED-es aktivitásjelző jelentős védelmet kapott roncsolás ellen, valamint a szenzorház tisztítási lehetőségét optimalizálták, így nem szennyeződhetnek. Az extrém agresszív közegekhez teljesen </a:t>
            </a:r>
            <a:r>
              <a:rPr lang="hu-HU" dirty="0">
                <a:solidFill>
                  <a:srgbClr val="FFFF00"/>
                </a:solidFill>
                <a:latin typeface="Arial" panose="020B0604020202020204" pitchFamily="34" charset="0"/>
                <a:ea typeface="Calibri" panose="020F0502020204030204" pitchFamily="34" charset="0"/>
              </a:rPr>
              <a:t>PTFE azaz</a:t>
            </a:r>
            <a:r>
              <a:rPr lang="hu-HU" sz="2400" dirty="0">
                <a:solidFill>
                  <a:srgbClr val="FFFF00"/>
                </a:solidFill>
                <a:latin typeface="Calibri" panose="020F0502020204030204" pitchFamily="34" charset="0"/>
                <a:ea typeface="Calibri" panose="020F0502020204030204" pitchFamily="34" charset="0"/>
                <a:cs typeface="Times New Roman" panose="02020603050405020304" pitchFamily="18" charset="0"/>
              </a:rPr>
              <a:t> </a:t>
            </a:r>
            <a:r>
              <a:rPr lang="hu-HU" dirty="0" err="1">
                <a:solidFill>
                  <a:srgbClr val="FF0000"/>
                </a:solidFill>
                <a:latin typeface="Arial" panose="020B0604020202020204" pitchFamily="34" charset="0"/>
                <a:ea typeface="Calibri" panose="020F0502020204030204" pitchFamily="34" charset="0"/>
              </a:rPr>
              <a:t>poli</a:t>
            </a:r>
            <a:r>
              <a:rPr lang="hu-HU" dirty="0">
                <a:solidFill>
                  <a:srgbClr val="FF0000"/>
                </a:solidFill>
                <a:latin typeface="Arial" panose="020B0604020202020204" pitchFamily="34" charset="0"/>
                <a:ea typeface="Calibri" panose="020F0502020204030204" pitchFamily="34" charset="0"/>
              </a:rPr>
              <a:t>-</a:t>
            </a:r>
            <a:r>
              <a:rPr lang="hu-HU" dirty="0" err="1">
                <a:solidFill>
                  <a:srgbClr val="FF0000"/>
                </a:solidFill>
                <a:latin typeface="Arial" panose="020B0604020202020204" pitchFamily="34" charset="0"/>
                <a:ea typeface="Calibri" panose="020F0502020204030204" pitchFamily="34" charset="0"/>
              </a:rPr>
              <a:t>tetrafluor</a:t>
            </a:r>
            <a:r>
              <a:rPr lang="hu-HU" dirty="0">
                <a:solidFill>
                  <a:srgbClr val="FF0000"/>
                </a:solidFill>
                <a:latin typeface="Arial" panose="020B0604020202020204" pitchFamily="34" charset="0"/>
                <a:ea typeface="Calibri" panose="020F0502020204030204" pitchFamily="34" charset="0"/>
              </a:rPr>
              <a:t>-etilén </a:t>
            </a:r>
            <a:r>
              <a:rPr lang="hu-HU" dirty="0">
                <a:latin typeface="Arial" panose="020B0604020202020204" pitchFamily="34" charset="0"/>
                <a:ea typeface="Calibri" panose="020F0502020204030204" pitchFamily="34" charset="0"/>
              </a:rPr>
              <a:t>bevonattal ellátott típusok is rendelkezésre állnak. A PTFE bevonat a fémek felületén jelentősen növeli a kopásállóságot, mégpedig úgy, hogy a </a:t>
            </a:r>
            <a:r>
              <a:rPr lang="hu-HU" dirty="0">
                <a:solidFill>
                  <a:srgbClr val="FFFF00"/>
                </a:solidFill>
                <a:latin typeface="Arial" panose="020B0604020202020204" pitchFamily="34" charset="0"/>
                <a:ea typeface="Calibri" panose="020F0502020204030204" pitchFamily="34" charset="0"/>
              </a:rPr>
              <a:t>polimer bevonat kivételesen alacsony felületi súrlódást biztosít az anyagoknak,</a:t>
            </a:r>
            <a:r>
              <a:rPr lang="hu-HU" dirty="0">
                <a:latin typeface="Arial" panose="020B0604020202020204" pitchFamily="34" charset="0"/>
                <a:ea typeface="Calibri" panose="020F0502020204030204" pitchFamily="34" charset="0"/>
              </a:rPr>
              <a:t> mert a </a:t>
            </a:r>
            <a:r>
              <a:rPr lang="hu-HU" dirty="0">
                <a:solidFill>
                  <a:srgbClr val="FFFF00"/>
                </a:solidFill>
                <a:latin typeface="Arial" panose="020B0604020202020204" pitchFamily="34" charset="0"/>
                <a:ea typeface="Calibri" panose="020F0502020204030204" pitchFamily="34" charset="0"/>
              </a:rPr>
              <a:t>súrlódási együtthatója </a:t>
            </a:r>
            <a:r>
              <a:rPr lang="hu-HU" dirty="0">
                <a:latin typeface="Arial" panose="020B0604020202020204" pitchFamily="34" charset="0"/>
                <a:ea typeface="Calibri" panose="020F0502020204030204" pitchFamily="34" charset="0"/>
              </a:rPr>
              <a:t>(</a:t>
            </a:r>
            <a:r>
              <a:rPr lang="hu-HU" sz="2000" dirty="0">
                <a:latin typeface="Arial" panose="020B0604020202020204" pitchFamily="34" charset="0"/>
                <a:ea typeface="Calibri" panose="020F0502020204030204" pitchFamily="34" charset="0"/>
              </a:rPr>
              <a:t>ami az érintkező felületek </a:t>
            </a:r>
            <a:r>
              <a:rPr lang="hu-HU" sz="2000" dirty="0">
                <a:solidFill>
                  <a:srgbClr val="FFFF00"/>
                </a:solidFill>
                <a:latin typeface="Arial" panose="020B0604020202020204" pitchFamily="34" charset="0"/>
                <a:ea typeface="Calibri" panose="020F0502020204030204" pitchFamily="34" charset="0"/>
              </a:rPr>
              <a:t>anyagminőségétől függő empirikus mennyiség</a:t>
            </a:r>
            <a:r>
              <a:rPr lang="hu-HU" dirty="0">
                <a:solidFill>
                  <a:srgbClr val="FFFF00"/>
                </a:solidFill>
                <a:latin typeface="Arial" panose="020B0604020202020204" pitchFamily="34" charset="0"/>
                <a:ea typeface="Calibri" panose="020F0502020204030204" pitchFamily="34" charset="0"/>
              </a:rPr>
              <a:t>) µ=0,05 – 0,2 viszonyításként megemlíteném, hogy vas a vason 0,14.</a:t>
            </a:r>
            <a:endParaRPr lang="hu-HU" dirty="0">
              <a:solidFill>
                <a:srgbClr val="FFFF00"/>
              </a:solidFill>
            </a:endParaRPr>
          </a:p>
        </p:txBody>
      </p:sp>
      <p:pic>
        <p:nvPicPr>
          <p:cNvPr id="8" name="Kép 7">
            <a:extLst>
              <a:ext uri="{FF2B5EF4-FFF2-40B4-BE49-F238E27FC236}">
                <a16:creationId xmlns:a16="http://schemas.microsoft.com/office/drawing/2014/main" id="{5A30B14B-4B28-48A8-A835-12C32F5E8CCD}"/>
              </a:ext>
            </a:extLst>
          </p:cNvPr>
          <p:cNvPicPr>
            <a:picLocks noChangeAspect="1"/>
          </p:cNvPicPr>
          <p:nvPr/>
        </p:nvPicPr>
        <p:blipFill>
          <a:blip r:embed="rId4"/>
          <a:stretch>
            <a:fillRect/>
          </a:stretch>
        </p:blipFill>
        <p:spPr>
          <a:xfrm>
            <a:off x="4072905" y="3743164"/>
            <a:ext cx="4043014" cy="2793876"/>
          </a:xfrm>
          <a:prstGeom prst="rect">
            <a:avLst/>
          </a:prstGeom>
        </p:spPr>
      </p:pic>
    </p:spTree>
    <p:extLst>
      <p:ext uri="{BB962C8B-B14F-4D97-AF65-F5344CB8AC3E}">
        <p14:creationId xmlns:p14="http://schemas.microsoft.com/office/powerpoint/2010/main" val="743053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dirty="0">
                <a:latin typeface="Arial" panose="020B0604020202020204" pitchFamily="34" charset="0"/>
                <a:cs typeface="Arial" panose="020B0604020202020204" pitchFamily="34" charset="0"/>
              </a:rPr>
              <a:t>Induktív közelítéskapcsolók</a:t>
            </a:r>
            <a:endParaRPr lang="hu-HU" sz="2400" b="1" dirty="0">
              <a:latin typeface="Arial" panose="020B0604020202020204" pitchFamily="34" charset="0"/>
              <a:cs typeface="Arial" panose="020B0604020202020204" pitchFamily="34" charset="0"/>
            </a:endParaRP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14332196-8DFF-4AA9-8EE7-152008805E91}"/>
              </a:ext>
            </a:extLst>
          </p:cNvPr>
          <p:cNvSpPr/>
          <p:nvPr/>
        </p:nvSpPr>
        <p:spPr>
          <a:xfrm>
            <a:off x="117748" y="1267798"/>
            <a:ext cx="3600400" cy="369332"/>
          </a:xfrm>
          <a:prstGeom prst="rect">
            <a:avLst/>
          </a:prstGeom>
        </p:spPr>
        <p:txBody>
          <a:bodyPr wrap="square">
            <a:spAutoFit/>
          </a:bodyPr>
          <a:lstStyle/>
          <a:p>
            <a:r>
              <a:rPr lang="hu-HU" dirty="0">
                <a:latin typeface="Arial" panose="020B0604020202020204" pitchFamily="34" charset="0"/>
                <a:ea typeface="Calibri" panose="020F0502020204030204" pitchFamily="34" charset="0"/>
              </a:rPr>
              <a:t>Néhány jellemző tulajdonságuk:</a:t>
            </a:r>
            <a:endParaRPr lang="hu-HU" dirty="0"/>
          </a:p>
        </p:txBody>
      </p:sp>
      <p:sp>
        <p:nvSpPr>
          <p:cNvPr id="5" name="Téglalap 4">
            <a:extLst>
              <a:ext uri="{FF2B5EF4-FFF2-40B4-BE49-F238E27FC236}">
                <a16:creationId xmlns:a16="http://schemas.microsoft.com/office/drawing/2014/main" id="{52451505-00FC-4E7D-BFBD-CD286CC365D7}"/>
              </a:ext>
            </a:extLst>
          </p:cNvPr>
          <p:cNvSpPr/>
          <p:nvPr/>
        </p:nvSpPr>
        <p:spPr>
          <a:xfrm>
            <a:off x="3862164" y="762600"/>
            <a:ext cx="4134465" cy="367216"/>
          </a:xfrm>
          <a:prstGeom prst="rect">
            <a:avLst/>
          </a:prstGeom>
        </p:spPr>
        <p:txBody>
          <a:bodyPr wrap="none">
            <a:spAutoFit/>
          </a:bodyPr>
          <a:lstStyle/>
          <a:p>
            <a:pPr lvl="2">
              <a:lnSpc>
                <a:spcPct val="107000"/>
              </a:lnSpc>
              <a:spcBef>
                <a:spcPts val="200"/>
              </a:spcBef>
              <a:spcAft>
                <a:spcPts val="0"/>
              </a:spcAft>
            </a:pPr>
            <a:r>
              <a:rPr lang="hu-HU" b="1" dirty="0">
                <a:latin typeface="Arial" panose="020B0604020202020204" pitchFamily="34" charset="0"/>
                <a:ea typeface="Times New Roman" panose="02020603050405020304" pitchFamily="18" charset="0"/>
                <a:cs typeface="Arial" panose="020B0604020202020204" pitchFamily="34" charset="0"/>
              </a:rPr>
              <a:t>Higiéniai induktív érzékelők</a:t>
            </a:r>
          </a:p>
        </p:txBody>
      </p:sp>
      <p:sp>
        <p:nvSpPr>
          <p:cNvPr id="8" name="Téglalap 7">
            <a:extLst>
              <a:ext uri="{FF2B5EF4-FFF2-40B4-BE49-F238E27FC236}">
                <a16:creationId xmlns:a16="http://schemas.microsoft.com/office/drawing/2014/main" id="{15B98C5C-E293-469C-B8F2-010BC5961901}"/>
              </a:ext>
            </a:extLst>
          </p:cNvPr>
          <p:cNvSpPr/>
          <p:nvPr/>
        </p:nvSpPr>
        <p:spPr>
          <a:xfrm>
            <a:off x="117748" y="1671382"/>
            <a:ext cx="6092825" cy="2767489"/>
          </a:xfrm>
          <a:prstGeom prst="rect">
            <a:avLst/>
          </a:prstGeom>
        </p:spPr>
        <p:txBody>
          <a:bodyPr>
            <a:spAutoFit/>
          </a:bodyPr>
          <a:lstStyle/>
          <a:p>
            <a:pPr marL="342900" lvl="0" indent="-342900">
              <a:lnSpc>
                <a:spcPct val="107000"/>
              </a:lnSpc>
              <a:spcAft>
                <a:spcPts val="800"/>
              </a:spcAft>
              <a:buSzPts val="1000"/>
              <a:buFont typeface="Symbol" panose="05050102010706020507" pitchFamily="18" charset="2"/>
              <a:buChar char=""/>
              <a:tabLst>
                <a:tab pos="457200" algn="l"/>
              </a:tabLst>
            </a:pPr>
            <a:r>
              <a:rPr lang="hu-HU" dirty="0">
                <a:latin typeface="Arial" panose="020B0604020202020204" pitchFamily="34" charset="0"/>
                <a:ea typeface="Calibri" panose="020F0502020204030204" pitchFamily="34" charset="0"/>
                <a:cs typeface="Times New Roman" panose="02020603050405020304" pitchFamily="18" charset="0"/>
              </a:rPr>
              <a:t>speciális rozsdamentes acél, pl. 1.4404, 1.4571</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hu-HU" dirty="0">
                <a:latin typeface="Arial" panose="020B0604020202020204" pitchFamily="34" charset="0"/>
                <a:ea typeface="Calibri" panose="020F0502020204030204" pitchFamily="34" charset="0"/>
                <a:cs typeface="Times New Roman" panose="02020603050405020304" pitchFamily="18" charset="0"/>
              </a:rPr>
              <a:t>vegyszereknek való magas fokú ellenállás</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hu-HU" dirty="0">
                <a:latin typeface="Arial" panose="020B0604020202020204" pitchFamily="34" charset="0"/>
                <a:ea typeface="Calibri" panose="020F0502020204030204" pitchFamily="34" charset="0"/>
                <a:cs typeface="Times New Roman" panose="02020603050405020304" pitchFamily="18" charset="0"/>
              </a:rPr>
              <a:t>magas fokú védettség (IP67...IP69K)</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hu-HU" dirty="0">
                <a:latin typeface="Arial" panose="020B0604020202020204" pitchFamily="34" charset="0"/>
                <a:ea typeface="Calibri" panose="020F0502020204030204" pitchFamily="34" charset="0"/>
                <a:cs typeface="Times New Roman" panose="02020603050405020304" pitchFamily="18" charset="0"/>
              </a:rPr>
              <a:t>megnövelt hőmérséklet-tartomány</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hu-HU" dirty="0" err="1">
                <a:latin typeface="Arial" panose="020B0604020202020204" pitchFamily="34" charset="0"/>
                <a:ea typeface="Calibri" panose="020F0502020204030204" pitchFamily="34" charset="0"/>
                <a:cs typeface="Times New Roman" panose="02020603050405020304" pitchFamily="18" charset="0"/>
              </a:rPr>
              <a:t>Ecolab</a:t>
            </a:r>
            <a:r>
              <a:rPr lang="hu-HU" dirty="0">
                <a:latin typeface="Arial" panose="020B0604020202020204" pitchFamily="34" charset="0"/>
                <a:ea typeface="Calibri" panose="020F0502020204030204" pitchFamily="34" charset="0"/>
                <a:cs typeface="Times New Roman" panose="02020603050405020304" pitchFamily="18" charset="0"/>
              </a:rPr>
              <a:t>, FDA tanúsítvány</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hu-HU" dirty="0">
                <a:latin typeface="Arial" panose="020B0604020202020204" pitchFamily="34" charset="0"/>
                <a:ea typeface="Calibri" panose="020F0502020204030204" pitchFamily="34" charset="0"/>
                <a:cs typeface="Times New Roman" panose="02020603050405020304" pitchFamily="18" charset="0"/>
              </a:rPr>
              <a:t>biztos tisztítás (CIP)</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hu-HU" dirty="0">
                <a:latin typeface="Arial" panose="020B0604020202020204" pitchFamily="34" charset="0"/>
                <a:ea typeface="Calibri" panose="020F0502020204030204" pitchFamily="34" charset="0"/>
                <a:cs typeface="Times New Roman" panose="02020603050405020304" pitchFamily="18" charset="0"/>
              </a:rPr>
              <a:t>különböző kialakítások és méretek</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églalap 8">
            <a:extLst>
              <a:ext uri="{FF2B5EF4-FFF2-40B4-BE49-F238E27FC236}">
                <a16:creationId xmlns:a16="http://schemas.microsoft.com/office/drawing/2014/main" id="{4CD25671-881F-4151-A767-BC508A562BE0}"/>
              </a:ext>
            </a:extLst>
          </p:cNvPr>
          <p:cNvSpPr/>
          <p:nvPr/>
        </p:nvSpPr>
        <p:spPr>
          <a:xfrm>
            <a:off x="3882528" y="4293096"/>
            <a:ext cx="6092825" cy="545021"/>
          </a:xfrm>
          <a:prstGeom prst="rect">
            <a:avLst/>
          </a:prstGeom>
        </p:spPr>
        <p:txBody>
          <a:bodyPr>
            <a:spAutoFit/>
          </a:bodyPr>
          <a:lstStyle/>
          <a:p>
            <a:pPr lvl="2">
              <a:lnSpc>
                <a:spcPct val="107000"/>
              </a:lnSpc>
              <a:spcBef>
                <a:spcPts val="200"/>
              </a:spcBef>
              <a:spcAft>
                <a:spcPts val="0"/>
              </a:spcAft>
            </a:pPr>
            <a:r>
              <a:rPr lang="hu-HU" b="1" dirty="0">
                <a:latin typeface="Arial" panose="020B0604020202020204" pitchFamily="34" charset="0"/>
                <a:ea typeface="Times New Roman" panose="02020603050405020304" pitchFamily="18" charset="0"/>
                <a:cs typeface="Arial" panose="020B0604020202020204" pitchFamily="34" charset="0"/>
              </a:rPr>
              <a:t>Induktív Faktor 1-es érzékelők</a:t>
            </a:r>
          </a:p>
          <a:p>
            <a:pPr>
              <a:lnSpc>
                <a:spcPct val="107000"/>
              </a:lnSpc>
              <a:spcAft>
                <a:spcPts val="800"/>
              </a:spcAft>
            </a:pPr>
            <a:r>
              <a:rPr lang="hu-HU" sz="1000" dirty="0">
                <a:latin typeface="Arial" panose="020B0604020202020204" pitchFamily="34" charset="0"/>
                <a:ea typeface="Calibri" panose="020F0502020204030204" pitchFamily="34" charset="0"/>
                <a:cs typeface="Times New Roman" panose="02020603050405020304" pitchFamily="18" charset="0"/>
              </a:rPr>
              <a:t> </a:t>
            </a:r>
            <a:endParaRPr lang="hu-HU"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églalap 9">
            <a:extLst>
              <a:ext uri="{FF2B5EF4-FFF2-40B4-BE49-F238E27FC236}">
                <a16:creationId xmlns:a16="http://schemas.microsoft.com/office/drawing/2014/main" id="{09AC1BD0-A3D1-447F-A781-3DBE61F19254}"/>
              </a:ext>
            </a:extLst>
          </p:cNvPr>
          <p:cNvSpPr/>
          <p:nvPr/>
        </p:nvSpPr>
        <p:spPr>
          <a:xfrm>
            <a:off x="28689" y="4696680"/>
            <a:ext cx="8586003" cy="1754326"/>
          </a:xfrm>
          <a:prstGeom prst="rect">
            <a:avLst/>
          </a:prstGeom>
        </p:spPr>
        <p:txBody>
          <a:bodyPr wrap="square">
            <a:spAutoFit/>
          </a:bodyPr>
          <a:lstStyle/>
          <a:p>
            <a:r>
              <a:rPr lang="hu-HU" dirty="0">
                <a:latin typeface="Arial" panose="020B0604020202020204" pitchFamily="34" charset="0"/>
                <a:ea typeface="Calibri" panose="020F0502020204030204" pitchFamily="34" charset="0"/>
              </a:rPr>
              <a:t>A </a:t>
            </a:r>
            <a:r>
              <a:rPr lang="hu-HU" dirty="0">
                <a:solidFill>
                  <a:srgbClr val="FFFF00"/>
                </a:solidFill>
                <a:latin typeface="Arial" panose="020B0604020202020204" pitchFamily="34" charset="0"/>
                <a:ea typeface="Calibri" panose="020F0502020204030204" pitchFamily="34" charset="0"/>
              </a:rPr>
              <a:t>Balluff BES induktív Faktor 1-es érzékelői minden fajta fém precíz érzékelésére alkalmasak.</a:t>
            </a:r>
            <a:r>
              <a:rPr lang="hu-HU" dirty="0">
                <a:latin typeface="Arial" panose="020B0604020202020204" pitchFamily="34" charset="0"/>
                <a:ea typeface="Calibri" panose="020F0502020204030204" pitchFamily="34" charset="0"/>
              </a:rPr>
              <a:t>  Alkalmas tehát acél, színesfémek, sárgaréz, alumínium érzékelésére a kapcsolási </a:t>
            </a:r>
            <a:r>
              <a:rPr lang="hu-HU" dirty="0">
                <a:solidFill>
                  <a:srgbClr val="FFFF00"/>
                </a:solidFill>
                <a:latin typeface="Arial" panose="020B0604020202020204" pitchFamily="34" charset="0"/>
                <a:ea typeface="Calibri" panose="020F0502020204030204" pitchFamily="34" charset="0"/>
              </a:rPr>
              <a:t>távolság csökkenése nélkül</a:t>
            </a:r>
            <a:r>
              <a:rPr lang="hu-HU" dirty="0">
                <a:latin typeface="Arial" panose="020B0604020202020204" pitchFamily="34" charset="0"/>
                <a:ea typeface="Calibri" panose="020F0502020204030204" pitchFamily="34" charset="0"/>
              </a:rPr>
              <a:t>, mindezt úgy, hogy a </a:t>
            </a:r>
            <a:r>
              <a:rPr lang="hu-HU" dirty="0">
                <a:solidFill>
                  <a:srgbClr val="FFFF00"/>
                </a:solidFill>
                <a:latin typeface="Arial" panose="020B0604020202020204" pitchFamily="34" charset="0"/>
                <a:ea typeface="Calibri" panose="020F0502020204030204" pitchFamily="34" charset="0"/>
              </a:rPr>
              <a:t>mágneses mezőre érzéketlen, ezért erős elektromágneses térben is használható</a:t>
            </a:r>
            <a:r>
              <a:rPr lang="hu-HU" dirty="0">
                <a:latin typeface="Arial" panose="020B0604020202020204" pitchFamily="34" charset="0"/>
                <a:ea typeface="Calibri" panose="020F0502020204030204" pitchFamily="34" charset="0"/>
              </a:rPr>
              <a:t>, mint például a hegesztőberendezéseken. Itt is megtalálhatók a fröccsenő fém ellen védő PTFE-bevonatú változatok is.</a:t>
            </a:r>
            <a:endParaRPr lang="hu-HU" dirty="0"/>
          </a:p>
        </p:txBody>
      </p:sp>
      <p:pic>
        <p:nvPicPr>
          <p:cNvPr id="11" name="Kép 10">
            <a:extLst>
              <a:ext uri="{FF2B5EF4-FFF2-40B4-BE49-F238E27FC236}">
                <a16:creationId xmlns:a16="http://schemas.microsoft.com/office/drawing/2014/main" id="{8AC42095-4DE8-41EE-A319-D0F467CACB06}"/>
              </a:ext>
            </a:extLst>
          </p:cNvPr>
          <p:cNvPicPr>
            <a:picLocks noChangeAspect="1"/>
          </p:cNvPicPr>
          <p:nvPr/>
        </p:nvPicPr>
        <p:blipFill>
          <a:blip r:embed="rId4"/>
          <a:stretch>
            <a:fillRect/>
          </a:stretch>
        </p:blipFill>
        <p:spPr>
          <a:xfrm>
            <a:off x="8781040" y="4696680"/>
            <a:ext cx="3005863" cy="2078821"/>
          </a:xfrm>
          <a:prstGeom prst="rect">
            <a:avLst/>
          </a:prstGeom>
        </p:spPr>
      </p:pic>
    </p:spTree>
    <p:extLst>
      <p:ext uri="{BB962C8B-B14F-4D97-AF65-F5344CB8AC3E}">
        <p14:creationId xmlns:p14="http://schemas.microsoft.com/office/powerpoint/2010/main" val="1622430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dirty="0">
                <a:latin typeface="Arial" panose="020B0604020202020204" pitchFamily="34" charset="0"/>
                <a:cs typeface="Arial" panose="020B0604020202020204" pitchFamily="34" charset="0"/>
              </a:rPr>
              <a:t>Induktív közelítéskapcsolók</a:t>
            </a:r>
            <a:endParaRPr lang="hu-HU" sz="2400" b="1" dirty="0">
              <a:latin typeface="Arial" panose="020B0604020202020204" pitchFamily="34" charset="0"/>
              <a:cs typeface="Arial" panose="020B0604020202020204" pitchFamily="34" charset="0"/>
            </a:endParaRP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5DD6D2A0-F423-4D97-A070-6DCCA6018FBD}"/>
              </a:ext>
            </a:extLst>
          </p:cNvPr>
          <p:cNvSpPr/>
          <p:nvPr/>
        </p:nvSpPr>
        <p:spPr>
          <a:xfrm>
            <a:off x="3678318" y="865799"/>
            <a:ext cx="4403770" cy="367216"/>
          </a:xfrm>
          <a:prstGeom prst="rect">
            <a:avLst/>
          </a:prstGeom>
        </p:spPr>
        <p:txBody>
          <a:bodyPr wrap="none">
            <a:spAutoFit/>
          </a:bodyPr>
          <a:lstStyle/>
          <a:p>
            <a:pPr lvl="2">
              <a:lnSpc>
                <a:spcPct val="107000"/>
              </a:lnSpc>
              <a:spcBef>
                <a:spcPts val="200"/>
              </a:spcBef>
              <a:spcAft>
                <a:spcPts val="0"/>
              </a:spcAft>
            </a:pPr>
            <a:r>
              <a:rPr lang="hu-HU" b="1" dirty="0">
                <a:latin typeface="Arial" panose="020B0604020202020204" pitchFamily="34" charset="0"/>
                <a:ea typeface="Times New Roman" panose="02020603050405020304" pitchFamily="18" charset="0"/>
                <a:cs typeface="Arial" panose="020B0604020202020204" pitchFamily="34" charset="0"/>
              </a:rPr>
              <a:t>Induktív Faktor 1-es érzékelők</a:t>
            </a:r>
          </a:p>
        </p:txBody>
      </p:sp>
      <p:sp>
        <p:nvSpPr>
          <p:cNvPr id="5" name="Téglalap 4">
            <a:extLst>
              <a:ext uri="{FF2B5EF4-FFF2-40B4-BE49-F238E27FC236}">
                <a16:creationId xmlns:a16="http://schemas.microsoft.com/office/drawing/2014/main" id="{36082906-52A9-416C-8B97-6C7A5C1E0A04}"/>
              </a:ext>
            </a:extLst>
          </p:cNvPr>
          <p:cNvSpPr/>
          <p:nvPr/>
        </p:nvSpPr>
        <p:spPr>
          <a:xfrm>
            <a:off x="186490" y="1477740"/>
            <a:ext cx="3441968" cy="373757"/>
          </a:xfrm>
          <a:prstGeom prst="rect">
            <a:avLst/>
          </a:prstGeom>
        </p:spPr>
        <p:txBody>
          <a:bodyPr wrap="none">
            <a:spAutoFit/>
          </a:bodyPr>
          <a:lstStyle/>
          <a:p>
            <a:pPr>
              <a:lnSpc>
                <a:spcPct val="107000"/>
              </a:lnSpc>
              <a:spcAft>
                <a:spcPts val="800"/>
              </a:spcAft>
            </a:pPr>
            <a:r>
              <a:rPr lang="hu-HU">
                <a:latin typeface="Arial" panose="020B0604020202020204" pitchFamily="34" charset="0"/>
                <a:ea typeface="Calibri" panose="020F0502020204030204" pitchFamily="34" charset="0"/>
                <a:cs typeface="Times New Roman" panose="02020603050405020304" pitchFamily="18" charset="0"/>
              </a:rPr>
              <a:t>Néhány jellemző tulajdonságuk:</a:t>
            </a:r>
            <a:endParaRPr lang="hu-HU" sz="2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églalap 7">
            <a:extLst>
              <a:ext uri="{FF2B5EF4-FFF2-40B4-BE49-F238E27FC236}">
                <a16:creationId xmlns:a16="http://schemas.microsoft.com/office/drawing/2014/main" id="{BF7B4B67-0852-4007-B3A5-0D30B2B4FDA1}"/>
              </a:ext>
            </a:extLst>
          </p:cNvPr>
          <p:cNvSpPr/>
          <p:nvPr/>
        </p:nvSpPr>
        <p:spPr>
          <a:xfrm>
            <a:off x="117748" y="2078212"/>
            <a:ext cx="6092825" cy="1855573"/>
          </a:xfrm>
          <a:prstGeom prst="rect">
            <a:avLst/>
          </a:prstGeom>
        </p:spPr>
        <p:txBody>
          <a:bodyPr>
            <a:spAutoFit/>
          </a:bodyPr>
          <a:lstStyle/>
          <a:p>
            <a:pPr marL="342900" lvl="0" indent="-342900">
              <a:lnSpc>
                <a:spcPct val="107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nem csökkenő, nagy kapcsolási távolság minden fémnél</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a mágneses mezőnek ellenálló</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különböző fémekbe is beépíthető</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nagy precizitás és rugalmas használat</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különböző kialakítások és méretek</a:t>
            </a:r>
            <a:endParaRPr lang="hu-HU" sz="24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Kép 8">
            <a:extLst>
              <a:ext uri="{FF2B5EF4-FFF2-40B4-BE49-F238E27FC236}">
                <a16:creationId xmlns:a16="http://schemas.microsoft.com/office/drawing/2014/main" id="{44E2F7D7-369D-4221-8C91-2964C91D27D3}"/>
              </a:ext>
            </a:extLst>
          </p:cNvPr>
          <p:cNvPicPr>
            <a:picLocks noChangeAspect="1"/>
          </p:cNvPicPr>
          <p:nvPr/>
        </p:nvPicPr>
        <p:blipFill>
          <a:blip r:embed="rId4"/>
          <a:stretch>
            <a:fillRect/>
          </a:stretch>
        </p:blipFill>
        <p:spPr>
          <a:xfrm>
            <a:off x="6053284" y="3130009"/>
            <a:ext cx="5950386" cy="3539298"/>
          </a:xfrm>
          <a:prstGeom prst="rect">
            <a:avLst/>
          </a:prstGeom>
        </p:spPr>
      </p:pic>
      <p:sp>
        <p:nvSpPr>
          <p:cNvPr id="10" name="Téglalap 9">
            <a:extLst>
              <a:ext uri="{FF2B5EF4-FFF2-40B4-BE49-F238E27FC236}">
                <a16:creationId xmlns:a16="http://schemas.microsoft.com/office/drawing/2014/main" id="{6DF2DA32-D40C-46D9-AA80-350A8C353E20}"/>
              </a:ext>
            </a:extLst>
          </p:cNvPr>
          <p:cNvSpPr/>
          <p:nvPr/>
        </p:nvSpPr>
        <p:spPr>
          <a:xfrm>
            <a:off x="5910845" y="2093322"/>
            <a:ext cx="6092825" cy="923330"/>
          </a:xfrm>
          <a:prstGeom prst="rect">
            <a:avLst/>
          </a:prstGeom>
        </p:spPr>
        <p:txBody>
          <a:bodyPr>
            <a:spAutoFit/>
          </a:bodyPr>
          <a:lstStyle/>
          <a:p>
            <a:r>
              <a:rPr lang="hu-HU" dirty="0">
                <a:latin typeface="Arial" panose="020B0604020202020204" pitchFamily="34" charset="0"/>
                <a:ea typeface="Calibri" panose="020F0502020204030204" pitchFamily="34" charset="0"/>
                <a:cs typeface="Arial" panose="020B0604020202020204" pitchFamily="34" charset="0"/>
              </a:rPr>
              <a:t>A Faktor 1-es érzékelők az objektumokat (pl. acél, alumínium vagy sárgaréz) azonos kapcsolási távolságról ismeri fel, nagy biztonsággal. </a:t>
            </a:r>
            <a:endParaRPr lang="hu-H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62279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dirty="0">
                <a:latin typeface="Arial" panose="020B0604020202020204" pitchFamily="34" charset="0"/>
                <a:cs typeface="Arial" panose="020B0604020202020204" pitchFamily="34" charset="0"/>
              </a:rPr>
              <a:t>Induktív közelítéskapcsolók</a:t>
            </a:r>
            <a:endParaRPr lang="hu-HU" sz="2400" b="1" dirty="0">
              <a:latin typeface="Arial" panose="020B0604020202020204" pitchFamily="34" charset="0"/>
              <a:cs typeface="Arial" panose="020B0604020202020204" pitchFamily="34" charset="0"/>
            </a:endParaRP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DDBA3E1D-763D-4D20-92FB-E1D4214FC1B2}"/>
              </a:ext>
            </a:extLst>
          </p:cNvPr>
          <p:cNvSpPr/>
          <p:nvPr/>
        </p:nvSpPr>
        <p:spPr>
          <a:xfrm>
            <a:off x="3794397" y="786358"/>
            <a:ext cx="4320480" cy="367216"/>
          </a:xfrm>
          <a:prstGeom prst="rect">
            <a:avLst/>
          </a:prstGeom>
        </p:spPr>
        <p:txBody>
          <a:bodyPr wrap="square">
            <a:spAutoFit/>
          </a:bodyPr>
          <a:lstStyle/>
          <a:p>
            <a:pPr lvl="2">
              <a:lnSpc>
                <a:spcPct val="107000"/>
              </a:lnSpc>
              <a:spcBef>
                <a:spcPts val="200"/>
              </a:spcBef>
              <a:spcAft>
                <a:spcPts val="0"/>
              </a:spcAft>
            </a:pPr>
            <a:r>
              <a:rPr lang="hu-HU" b="1" dirty="0">
                <a:latin typeface="Arial" panose="020B0604020202020204" pitchFamily="34" charset="0"/>
                <a:ea typeface="Times New Roman" panose="02020603050405020304" pitchFamily="18" charset="0"/>
                <a:cs typeface="Arial" panose="020B0604020202020204" pitchFamily="34" charset="0"/>
              </a:rPr>
              <a:t>Steel </a:t>
            </a:r>
            <a:r>
              <a:rPr lang="hu-HU" b="1" dirty="0" err="1">
                <a:latin typeface="Arial" panose="020B0604020202020204" pitchFamily="34" charset="0"/>
                <a:ea typeface="Times New Roman" panose="02020603050405020304" pitchFamily="18" charset="0"/>
                <a:cs typeface="Arial" panose="020B0604020202020204" pitchFamily="34" charset="0"/>
              </a:rPr>
              <a:t>Face</a:t>
            </a:r>
            <a:r>
              <a:rPr lang="hu-HU" b="1" dirty="0">
                <a:latin typeface="Arial" panose="020B0604020202020204" pitchFamily="34" charset="0"/>
                <a:ea typeface="Times New Roman" panose="02020603050405020304" pitchFamily="18" charset="0"/>
                <a:cs typeface="Arial" panose="020B0604020202020204" pitchFamily="34" charset="0"/>
              </a:rPr>
              <a:t> induktív érzékelő</a:t>
            </a:r>
            <a:endParaRPr lang="hu-HU" b="1"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5" name="Téglalap 4">
            <a:extLst>
              <a:ext uri="{FF2B5EF4-FFF2-40B4-BE49-F238E27FC236}">
                <a16:creationId xmlns:a16="http://schemas.microsoft.com/office/drawing/2014/main" id="{9BCB0F86-88C7-4616-B4A6-1E4CC00EC26A}"/>
              </a:ext>
            </a:extLst>
          </p:cNvPr>
          <p:cNvSpPr/>
          <p:nvPr/>
        </p:nvSpPr>
        <p:spPr>
          <a:xfrm>
            <a:off x="32816" y="1335832"/>
            <a:ext cx="12127492" cy="1559209"/>
          </a:xfrm>
          <a:prstGeom prst="rect">
            <a:avLst/>
          </a:prstGeom>
        </p:spPr>
        <p:txBody>
          <a:bodyPr wrap="square">
            <a:spAutoFit/>
          </a:bodyPr>
          <a:lstStyle/>
          <a:p>
            <a:pPr>
              <a:lnSpc>
                <a:spcPct val="107000"/>
              </a:lnSpc>
              <a:spcAft>
                <a:spcPts val="800"/>
              </a:spcAft>
            </a:pPr>
            <a:r>
              <a:rPr lang="hu-HU" dirty="0">
                <a:latin typeface="Arial" panose="020B0604020202020204" pitchFamily="34" charset="0"/>
                <a:ea typeface="Calibri" panose="020F0502020204030204" pitchFamily="34" charset="0"/>
                <a:cs typeface="Times New Roman" panose="02020603050405020304" pitchFamily="18" charset="0"/>
              </a:rPr>
              <a:t> </a:t>
            </a:r>
            <a:r>
              <a:rPr lang="hu-HU" dirty="0">
                <a:latin typeface="Arial" panose="020B0604020202020204" pitchFamily="34" charset="0"/>
                <a:ea typeface="Calibri" panose="020F0502020204030204" pitchFamily="34" charset="0"/>
              </a:rPr>
              <a:t>A </a:t>
            </a:r>
            <a:r>
              <a:rPr lang="hu-HU" dirty="0">
                <a:solidFill>
                  <a:srgbClr val="FFFF00"/>
                </a:solidFill>
                <a:latin typeface="Arial" panose="020B0604020202020204" pitchFamily="34" charset="0"/>
                <a:ea typeface="Calibri" panose="020F0502020204030204" pitchFamily="34" charset="0"/>
              </a:rPr>
              <a:t>Balluff különösen ellenálló BES Steel </a:t>
            </a:r>
            <a:r>
              <a:rPr lang="hu-HU" dirty="0" err="1">
                <a:solidFill>
                  <a:srgbClr val="FFFF00"/>
                </a:solidFill>
                <a:latin typeface="Arial" panose="020B0604020202020204" pitchFamily="34" charset="0"/>
                <a:ea typeface="Calibri" panose="020F0502020204030204" pitchFamily="34" charset="0"/>
              </a:rPr>
              <a:t>Face</a:t>
            </a:r>
            <a:r>
              <a:rPr lang="hu-HU" dirty="0">
                <a:solidFill>
                  <a:srgbClr val="FFFF00"/>
                </a:solidFill>
                <a:latin typeface="Arial" panose="020B0604020202020204" pitchFamily="34" charset="0"/>
                <a:ea typeface="Calibri" panose="020F0502020204030204" pitchFamily="34" charset="0"/>
              </a:rPr>
              <a:t> induktív érzékelőit kifejezetten a durva környezetekben való alkalmazásra fejlesztették. </a:t>
            </a:r>
            <a:r>
              <a:rPr lang="hu-HU" dirty="0">
                <a:latin typeface="Arial" panose="020B0604020202020204" pitchFamily="34" charset="0"/>
                <a:ea typeface="Calibri" panose="020F0502020204030204" pitchFamily="34" charset="0"/>
              </a:rPr>
              <a:t>Ezt úgy érték el, hogy a szenzorház és az érzékelőfelület rozsdamentes acélból készült, valamint a robusztus aktív felület ellenáll az ütéseknek, a mechanikai terheléseknek és az </a:t>
            </a:r>
            <a:r>
              <a:rPr lang="hu-HU" dirty="0" err="1">
                <a:latin typeface="Arial" panose="020B0604020202020204" pitchFamily="34" charset="0"/>
                <a:ea typeface="Calibri" panose="020F0502020204030204" pitchFamily="34" charset="0"/>
              </a:rPr>
              <a:t>abrazív</a:t>
            </a:r>
            <a:r>
              <a:rPr lang="hu-HU" dirty="0">
                <a:latin typeface="Arial" panose="020B0604020202020204" pitchFamily="34" charset="0"/>
                <a:ea typeface="Calibri" panose="020F0502020204030204" pitchFamily="34" charset="0"/>
              </a:rPr>
              <a:t> anyagoknak. Hegesztési alkalmazásokhoz PTFE- és kerámiabevonatú változatokat is kialakítottak, melyek így a hegesztéskor fröccsenő szikrák ellen is védettek. </a:t>
            </a:r>
            <a:endParaRPr lang="hu-HU" dirty="0"/>
          </a:p>
        </p:txBody>
      </p:sp>
      <p:pic>
        <p:nvPicPr>
          <p:cNvPr id="8" name="Kép 7">
            <a:extLst>
              <a:ext uri="{FF2B5EF4-FFF2-40B4-BE49-F238E27FC236}">
                <a16:creationId xmlns:a16="http://schemas.microsoft.com/office/drawing/2014/main" id="{9BC00BE0-62F7-43F4-B0A9-80969028465D}"/>
              </a:ext>
            </a:extLst>
          </p:cNvPr>
          <p:cNvPicPr>
            <a:picLocks noChangeAspect="1"/>
          </p:cNvPicPr>
          <p:nvPr/>
        </p:nvPicPr>
        <p:blipFill>
          <a:blip r:embed="rId4"/>
          <a:stretch>
            <a:fillRect/>
          </a:stretch>
        </p:blipFill>
        <p:spPr>
          <a:xfrm>
            <a:off x="3891443" y="3352250"/>
            <a:ext cx="4405937" cy="3036990"/>
          </a:xfrm>
          <a:prstGeom prst="rect">
            <a:avLst/>
          </a:prstGeom>
        </p:spPr>
      </p:pic>
    </p:spTree>
    <p:extLst>
      <p:ext uri="{BB962C8B-B14F-4D97-AF65-F5344CB8AC3E}">
        <p14:creationId xmlns:p14="http://schemas.microsoft.com/office/powerpoint/2010/main" val="511899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dirty="0">
                <a:latin typeface="Arial" panose="020B0604020202020204" pitchFamily="34" charset="0"/>
                <a:cs typeface="Arial" panose="020B0604020202020204" pitchFamily="34" charset="0"/>
              </a:rPr>
              <a:t>Induktív közelítéskapcsolók</a:t>
            </a:r>
            <a:endParaRPr lang="hu-HU" sz="2400" b="1" dirty="0">
              <a:latin typeface="Arial" panose="020B0604020202020204" pitchFamily="34" charset="0"/>
              <a:cs typeface="Arial" panose="020B0604020202020204" pitchFamily="34" charset="0"/>
            </a:endParaRP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E3294643-3BDB-4D71-BC61-DE0E603F3F1C}"/>
              </a:ext>
            </a:extLst>
          </p:cNvPr>
          <p:cNvSpPr/>
          <p:nvPr/>
        </p:nvSpPr>
        <p:spPr>
          <a:xfrm>
            <a:off x="3790156" y="771789"/>
            <a:ext cx="4185761" cy="367216"/>
          </a:xfrm>
          <a:prstGeom prst="rect">
            <a:avLst/>
          </a:prstGeom>
        </p:spPr>
        <p:txBody>
          <a:bodyPr wrap="none">
            <a:spAutoFit/>
          </a:bodyPr>
          <a:lstStyle/>
          <a:p>
            <a:pPr lvl="2">
              <a:lnSpc>
                <a:spcPct val="107000"/>
              </a:lnSpc>
              <a:spcBef>
                <a:spcPts val="200"/>
              </a:spcBef>
              <a:spcAft>
                <a:spcPts val="0"/>
              </a:spcAft>
            </a:pPr>
            <a:r>
              <a:rPr lang="hu-HU" b="1" dirty="0">
                <a:latin typeface="Arial" panose="020B0604020202020204" pitchFamily="34" charset="0"/>
                <a:ea typeface="Times New Roman" panose="02020603050405020304" pitchFamily="18" charset="0"/>
                <a:cs typeface="Arial" panose="020B0604020202020204" pitchFamily="34" charset="0"/>
              </a:rPr>
              <a:t>Steel </a:t>
            </a:r>
            <a:r>
              <a:rPr lang="hu-HU" b="1" dirty="0" err="1">
                <a:latin typeface="Arial" panose="020B0604020202020204" pitchFamily="34" charset="0"/>
                <a:ea typeface="Times New Roman" panose="02020603050405020304" pitchFamily="18" charset="0"/>
                <a:cs typeface="Arial" panose="020B0604020202020204" pitchFamily="34" charset="0"/>
              </a:rPr>
              <a:t>Face</a:t>
            </a:r>
            <a:r>
              <a:rPr lang="hu-HU" b="1" dirty="0">
                <a:latin typeface="Arial" panose="020B0604020202020204" pitchFamily="34" charset="0"/>
                <a:ea typeface="Times New Roman" panose="02020603050405020304" pitchFamily="18" charset="0"/>
                <a:cs typeface="Arial" panose="020B0604020202020204" pitchFamily="34" charset="0"/>
              </a:rPr>
              <a:t> induktív érzékelő</a:t>
            </a:r>
          </a:p>
        </p:txBody>
      </p:sp>
      <p:sp>
        <p:nvSpPr>
          <p:cNvPr id="5" name="Téglalap 4">
            <a:extLst>
              <a:ext uri="{FF2B5EF4-FFF2-40B4-BE49-F238E27FC236}">
                <a16:creationId xmlns:a16="http://schemas.microsoft.com/office/drawing/2014/main" id="{8F6BE361-DC51-4676-8159-250BE9268259}"/>
              </a:ext>
            </a:extLst>
          </p:cNvPr>
          <p:cNvSpPr/>
          <p:nvPr/>
        </p:nvSpPr>
        <p:spPr>
          <a:xfrm>
            <a:off x="117748" y="1452464"/>
            <a:ext cx="3506088" cy="373757"/>
          </a:xfrm>
          <a:prstGeom prst="rect">
            <a:avLst/>
          </a:prstGeom>
        </p:spPr>
        <p:txBody>
          <a:bodyPr wrap="none">
            <a:spAutoFit/>
          </a:bodyPr>
          <a:lstStyle/>
          <a:p>
            <a:pPr>
              <a:lnSpc>
                <a:spcPct val="107000"/>
              </a:lnSpc>
              <a:spcAft>
                <a:spcPts val="800"/>
              </a:spcAft>
            </a:pPr>
            <a:r>
              <a:rPr lang="hu-HU" dirty="0">
                <a:latin typeface="Arial" panose="020B0604020202020204" pitchFamily="34" charset="0"/>
                <a:ea typeface="Calibri" panose="020F0502020204030204" pitchFamily="34" charset="0"/>
                <a:cs typeface="Times New Roman" panose="02020603050405020304" pitchFamily="18" charset="0"/>
              </a:rPr>
              <a:t>Néhány jellemző tulajdonságuk: </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églalap 7">
            <a:extLst>
              <a:ext uri="{FF2B5EF4-FFF2-40B4-BE49-F238E27FC236}">
                <a16:creationId xmlns:a16="http://schemas.microsoft.com/office/drawing/2014/main" id="{F93F3983-8F69-4FD4-BECB-5AADE81D71C4}"/>
              </a:ext>
            </a:extLst>
          </p:cNvPr>
          <p:cNvSpPr/>
          <p:nvPr/>
        </p:nvSpPr>
        <p:spPr>
          <a:xfrm>
            <a:off x="148390" y="2115799"/>
            <a:ext cx="6092825" cy="2151936"/>
          </a:xfrm>
          <a:prstGeom prst="rect">
            <a:avLst/>
          </a:prstGeom>
        </p:spPr>
        <p:txBody>
          <a:bodyPr>
            <a:spAutoFit/>
          </a:bodyPr>
          <a:lstStyle/>
          <a:p>
            <a:pPr marL="342900" lvl="0" indent="-342900">
              <a:lnSpc>
                <a:spcPct val="107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nagy kapcsolási távolság</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extrém robusztus</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Faktor 1-es érzékelők és szelektív érzékelők (vas/nemvas)</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ellenálló az </a:t>
            </a:r>
            <a:r>
              <a:rPr lang="hu-HU" dirty="0" err="1">
                <a:latin typeface="Arial" panose="020B0604020202020204" pitchFamily="34" charset="0"/>
                <a:ea typeface="Calibri" panose="020F0502020204030204" pitchFamily="34" charset="0"/>
                <a:cs typeface="Times New Roman" panose="02020603050405020304" pitchFamily="18" charset="0"/>
              </a:rPr>
              <a:t>abrazív</a:t>
            </a:r>
            <a:r>
              <a:rPr lang="hu-HU" dirty="0">
                <a:latin typeface="Arial" panose="020B0604020202020204" pitchFamily="34" charset="0"/>
                <a:ea typeface="Calibri" panose="020F0502020204030204" pitchFamily="34" charset="0"/>
                <a:cs typeface="Times New Roman" panose="02020603050405020304" pitchFamily="18" charset="0"/>
              </a:rPr>
              <a:t> közegekkel, és tisztítószerekkel szemben</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különböző kialakítások és méretek</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Kép 8">
            <a:extLst>
              <a:ext uri="{FF2B5EF4-FFF2-40B4-BE49-F238E27FC236}">
                <a16:creationId xmlns:a16="http://schemas.microsoft.com/office/drawing/2014/main" id="{1DF40579-81A0-4C40-BA71-AA7AABF2AFB6}"/>
              </a:ext>
            </a:extLst>
          </p:cNvPr>
          <p:cNvPicPr>
            <a:picLocks noChangeAspect="1"/>
          </p:cNvPicPr>
          <p:nvPr/>
        </p:nvPicPr>
        <p:blipFill>
          <a:blip r:embed="rId4"/>
          <a:stretch>
            <a:fillRect/>
          </a:stretch>
        </p:blipFill>
        <p:spPr>
          <a:xfrm>
            <a:off x="6094412" y="3191767"/>
            <a:ext cx="5805297" cy="3456384"/>
          </a:xfrm>
          <a:prstGeom prst="rect">
            <a:avLst/>
          </a:prstGeom>
        </p:spPr>
      </p:pic>
      <p:sp>
        <p:nvSpPr>
          <p:cNvPr id="10" name="Téglalap 9">
            <a:extLst>
              <a:ext uri="{FF2B5EF4-FFF2-40B4-BE49-F238E27FC236}">
                <a16:creationId xmlns:a16="http://schemas.microsoft.com/office/drawing/2014/main" id="{B0233303-2933-4DAE-9B1D-162B3DF88D40}"/>
              </a:ext>
            </a:extLst>
          </p:cNvPr>
          <p:cNvSpPr/>
          <p:nvPr/>
        </p:nvSpPr>
        <p:spPr>
          <a:xfrm>
            <a:off x="6109373" y="2219877"/>
            <a:ext cx="5775373" cy="923330"/>
          </a:xfrm>
          <a:prstGeom prst="rect">
            <a:avLst/>
          </a:prstGeom>
        </p:spPr>
        <p:txBody>
          <a:bodyPr wrap="square">
            <a:spAutoFit/>
          </a:bodyPr>
          <a:lstStyle/>
          <a:p>
            <a:r>
              <a:rPr lang="hu-HU" dirty="0">
                <a:latin typeface="Calibri" panose="020F0502020204030204" pitchFamily="34" charset="0"/>
                <a:ea typeface="Calibri" panose="020F0502020204030204" pitchFamily="34" charset="0"/>
                <a:cs typeface="Times New Roman" panose="02020603050405020304" pitchFamily="18" charset="0"/>
              </a:rPr>
              <a:t>A </a:t>
            </a:r>
            <a:r>
              <a:rPr lang="hu-HU" dirty="0">
                <a:solidFill>
                  <a:srgbClr val="FFFF00"/>
                </a:solidFill>
                <a:latin typeface="Calibri" panose="020F0502020204030204" pitchFamily="34" charset="0"/>
                <a:ea typeface="Calibri" panose="020F0502020204030204" pitchFamily="34" charset="0"/>
                <a:cs typeface="Times New Roman" panose="02020603050405020304" pitchFamily="18" charset="0"/>
              </a:rPr>
              <a:t>szelektív viselkedésű Steel </a:t>
            </a:r>
            <a:r>
              <a:rPr lang="hu-HU" dirty="0" err="1">
                <a:solidFill>
                  <a:srgbClr val="FFFF00"/>
                </a:solidFill>
                <a:latin typeface="Calibri" panose="020F0502020204030204" pitchFamily="34" charset="0"/>
                <a:ea typeface="Calibri" panose="020F0502020204030204" pitchFamily="34" charset="0"/>
                <a:cs typeface="Times New Roman" panose="02020603050405020304" pitchFamily="18" charset="0"/>
              </a:rPr>
              <a:t>Face</a:t>
            </a:r>
            <a:r>
              <a:rPr lang="hu-HU" dirty="0">
                <a:latin typeface="Calibri" panose="020F0502020204030204" pitchFamily="34" charset="0"/>
                <a:ea typeface="Calibri" panose="020F0502020204030204" pitchFamily="34" charset="0"/>
                <a:cs typeface="Times New Roman" panose="02020603050405020304" pitchFamily="18" charset="0"/>
              </a:rPr>
              <a:t> induktív érzékelők kivitelüktől függően </a:t>
            </a:r>
            <a:r>
              <a:rPr lang="hu-HU" dirty="0">
                <a:solidFill>
                  <a:srgbClr val="FFFF00"/>
                </a:solidFill>
                <a:latin typeface="Calibri" panose="020F0502020204030204" pitchFamily="34" charset="0"/>
                <a:ea typeface="Calibri" panose="020F0502020204030204" pitchFamily="34" charset="0"/>
                <a:cs typeface="Times New Roman" panose="02020603050405020304" pitchFamily="18" charset="0"/>
              </a:rPr>
              <a:t>nem reagálnak a vas vagy nemvas fémekre. </a:t>
            </a:r>
            <a:endParaRPr lang="hu-HU" dirty="0">
              <a:solidFill>
                <a:srgbClr val="FFFF00"/>
              </a:solidFill>
            </a:endParaRPr>
          </a:p>
        </p:txBody>
      </p:sp>
    </p:spTree>
    <p:extLst>
      <p:ext uri="{BB962C8B-B14F-4D97-AF65-F5344CB8AC3E}">
        <p14:creationId xmlns:p14="http://schemas.microsoft.com/office/powerpoint/2010/main" val="1880392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dirty="0">
                <a:latin typeface="Arial" panose="020B0604020202020204" pitchFamily="34" charset="0"/>
                <a:cs typeface="Arial" panose="020B0604020202020204" pitchFamily="34" charset="0"/>
              </a:rPr>
              <a:t>Induktív közelítéskapcsolók</a:t>
            </a:r>
            <a:endParaRPr lang="hu-HU" sz="2400" b="1" dirty="0">
              <a:latin typeface="Arial" panose="020B0604020202020204" pitchFamily="34" charset="0"/>
              <a:cs typeface="Arial" panose="020B0604020202020204" pitchFamily="34" charset="0"/>
            </a:endParaRP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402DFC6C-71BE-4421-A4D1-D0A4FF35959E}"/>
              </a:ext>
            </a:extLst>
          </p:cNvPr>
          <p:cNvSpPr/>
          <p:nvPr/>
        </p:nvSpPr>
        <p:spPr>
          <a:xfrm>
            <a:off x="2930725" y="773658"/>
            <a:ext cx="6327373" cy="367216"/>
          </a:xfrm>
          <a:prstGeom prst="rect">
            <a:avLst/>
          </a:prstGeom>
        </p:spPr>
        <p:txBody>
          <a:bodyPr wrap="none">
            <a:spAutoFit/>
          </a:bodyPr>
          <a:lstStyle/>
          <a:p>
            <a:pPr lvl="2">
              <a:lnSpc>
                <a:spcPct val="107000"/>
              </a:lnSpc>
              <a:spcBef>
                <a:spcPts val="200"/>
              </a:spcBef>
              <a:spcAft>
                <a:spcPts val="0"/>
              </a:spcAft>
            </a:pPr>
            <a:r>
              <a:rPr lang="hu-HU" b="1" dirty="0">
                <a:latin typeface="Arial" panose="020B0604020202020204" pitchFamily="34" charset="0"/>
                <a:ea typeface="Times New Roman" panose="02020603050405020304" pitchFamily="18" charset="0"/>
                <a:cs typeface="Arial" panose="020B0604020202020204" pitchFamily="34" charset="0"/>
              </a:rPr>
              <a:t>Mágneses mezőnek ellenálló induktív érzékelők</a:t>
            </a:r>
            <a:endParaRPr lang="hu-HU" b="1"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5" name="Téglalap 4">
            <a:extLst>
              <a:ext uri="{FF2B5EF4-FFF2-40B4-BE49-F238E27FC236}">
                <a16:creationId xmlns:a16="http://schemas.microsoft.com/office/drawing/2014/main" id="{B790C469-00DE-465F-A761-DAC32EFB913C}"/>
              </a:ext>
            </a:extLst>
          </p:cNvPr>
          <p:cNvSpPr/>
          <p:nvPr/>
        </p:nvSpPr>
        <p:spPr>
          <a:xfrm>
            <a:off x="28689" y="1484784"/>
            <a:ext cx="12127492" cy="1262846"/>
          </a:xfrm>
          <a:prstGeom prst="rect">
            <a:avLst/>
          </a:prstGeom>
        </p:spPr>
        <p:txBody>
          <a:bodyPr wrap="square">
            <a:spAutoFit/>
          </a:bodyPr>
          <a:lstStyle/>
          <a:p>
            <a:pPr>
              <a:lnSpc>
                <a:spcPct val="107000"/>
              </a:lnSpc>
              <a:spcAft>
                <a:spcPts val="800"/>
              </a:spcAft>
            </a:pPr>
            <a:r>
              <a:rPr lang="hu-HU" dirty="0">
                <a:latin typeface="Arial" panose="020B0604020202020204" pitchFamily="34" charset="0"/>
                <a:ea typeface="Calibri" panose="020F0502020204030204" pitchFamily="34" charset="0"/>
                <a:cs typeface="Times New Roman" panose="02020603050405020304" pitchFamily="18" charset="0"/>
              </a:rPr>
              <a:t> </a:t>
            </a:r>
            <a:r>
              <a:rPr lang="hu-HU" dirty="0">
                <a:solidFill>
                  <a:srgbClr val="FFFF00"/>
                </a:solidFill>
                <a:latin typeface="Arial" panose="020B0604020202020204" pitchFamily="34" charset="0"/>
                <a:ea typeface="Calibri" panose="020F0502020204030204" pitchFamily="34" charset="0"/>
              </a:rPr>
              <a:t>A BES mágneses mezőnek ellenálló induktív érzékelő alkalmas erős elektromágneses térben való alkalmazásra, mint például hegesztőberendezéseknél </a:t>
            </a:r>
            <a:r>
              <a:rPr lang="hu-HU" dirty="0">
                <a:latin typeface="Arial" panose="020B0604020202020204" pitchFamily="34" charset="0"/>
                <a:ea typeface="Calibri" panose="020F0502020204030204" pitchFamily="34" charset="0"/>
              </a:rPr>
              <a:t>vagy indukciós edzőberendezéseknél. </a:t>
            </a:r>
            <a:r>
              <a:rPr lang="hu-HU" dirty="0">
                <a:solidFill>
                  <a:srgbClr val="FFFF00"/>
                </a:solidFill>
                <a:latin typeface="Arial" panose="020B0604020202020204" pitchFamily="34" charset="0"/>
                <a:ea typeface="Calibri" panose="020F0502020204030204" pitchFamily="34" charset="0"/>
              </a:rPr>
              <a:t>Érzéketlenek az akár 25 </a:t>
            </a:r>
            <a:r>
              <a:rPr lang="hu-HU" dirty="0" err="1">
                <a:solidFill>
                  <a:srgbClr val="FFFF00"/>
                </a:solidFill>
                <a:latin typeface="Arial" panose="020B0604020202020204" pitchFamily="34" charset="0"/>
                <a:ea typeface="Calibri" panose="020F0502020204030204" pitchFamily="34" charset="0"/>
              </a:rPr>
              <a:t>kA</a:t>
            </a:r>
            <a:r>
              <a:rPr lang="hu-HU" dirty="0">
                <a:solidFill>
                  <a:srgbClr val="FFFF00"/>
                </a:solidFill>
                <a:latin typeface="Arial" panose="020B0604020202020204" pitchFamily="34" charset="0"/>
                <a:ea typeface="Calibri" panose="020F0502020204030204" pitchFamily="34" charset="0"/>
              </a:rPr>
              <a:t> hegesztési áram mellett kialakuló mágneses mezőkre is</a:t>
            </a:r>
            <a:r>
              <a:rPr lang="hu-HU" dirty="0">
                <a:latin typeface="Arial" panose="020B0604020202020204" pitchFamily="34" charset="0"/>
                <a:ea typeface="Calibri" panose="020F0502020204030204" pitchFamily="34" charset="0"/>
              </a:rPr>
              <a:t>. Kiegészítő kerámia bevonattal ellenállók a fröccsenő fémeknek, a salaknak és az égési maradványoknak.</a:t>
            </a:r>
            <a:endParaRPr lang="hu-HU" dirty="0"/>
          </a:p>
        </p:txBody>
      </p:sp>
      <p:pic>
        <p:nvPicPr>
          <p:cNvPr id="8" name="Kép 7">
            <a:extLst>
              <a:ext uri="{FF2B5EF4-FFF2-40B4-BE49-F238E27FC236}">
                <a16:creationId xmlns:a16="http://schemas.microsoft.com/office/drawing/2014/main" id="{E81AEA2E-6C7B-4D4C-8FAC-8BF49F334E65}"/>
              </a:ext>
            </a:extLst>
          </p:cNvPr>
          <p:cNvPicPr>
            <a:picLocks noChangeAspect="1"/>
          </p:cNvPicPr>
          <p:nvPr/>
        </p:nvPicPr>
        <p:blipFill>
          <a:blip r:embed="rId4"/>
          <a:stretch>
            <a:fillRect/>
          </a:stretch>
        </p:blipFill>
        <p:spPr>
          <a:xfrm>
            <a:off x="3754152" y="3306164"/>
            <a:ext cx="4680520" cy="3219857"/>
          </a:xfrm>
          <a:prstGeom prst="rect">
            <a:avLst/>
          </a:prstGeom>
        </p:spPr>
      </p:pic>
    </p:spTree>
    <p:extLst>
      <p:ext uri="{BB962C8B-B14F-4D97-AF65-F5344CB8AC3E}">
        <p14:creationId xmlns:p14="http://schemas.microsoft.com/office/powerpoint/2010/main" val="2172482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dirty="0">
                <a:latin typeface="Arial" panose="020B0604020202020204" pitchFamily="34" charset="0"/>
                <a:cs typeface="Arial" panose="020B0604020202020204" pitchFamily="34" charset="0"/>
              </a:rPr>
              <a:t>Induktív közelítéskapcsolók</a:t>
            </a:r>
            <a:endParaRPr lang="hu-HU" sz="2400" b="1" dirty="0">
              <a:latin typeface="Arial" panose="020B0604020202020204" pitchFamily="34" charset="0"/>
              <a:cs typeface="Arial" panose="020B0604020202020204" pitchFamily="34" charset="0"/>
            </a:endParaRP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87C631E4-A4D5-4BBC-BDAA-7AE28E0206F6}"/>
              </a:ext>
            </a:extLst>
          </p:cNvPr>
          <p:cNvSpPr/>
          <p:nvPr/>
        </p:nvSpPr>
        <p:spPr>
          <a:xfrm>
            <a:off x="2854052" y="765026"/>
            <a:ext cx="6646812" cy="367216"/>
          </a:xfrm>
          <a:prstGeom prst="rect">
            <a:avLst/>
          </a:prstGeom>
        </p:spPr>
        <p:txBody>
          <a:bodyPr wrap="square">
            <a:spAutoFit/>
          </a:bodyPr>
          <a:lstStyle/>
          <a:p>
            <a:pPr lvl="2">
              <a:lnSpc>
                <a:spcPct val="107000"/>
              </a:lnSpc>
              <a:spcBef>
                <a:spcPts val="200"/>
              </a:spcBef>
              <a:spcAft>
                <a:spcPts val="0"/>
              </a:spcAft>
            </a:pPr>
            <a:r>
              <a:rPr lang="hu-HU" b="1" dirty="0">
                <a:latin typeface="Arial" panose="020B0604020202020204" pitchFamily="34" charset="0"/>
                <a:ea typeface="Times New Roman" panose="02020603050405020304" pitchFamily="18" charset="0"/>
                <a:cs typeface="Arial" panose="020B0604020202020204" pitchFamily="34" charset="0"/>
              </a:rPr>
              <a:t>Mágneses mezőnek ellenálló induktív érzékelők</a:t>
            </a:r>
          </a:p>
        </p:txBody>
      </p:sp>
      <p:sp>
        <p:nvSpPr>
          <p:cNvPr id="5" name="Téglalap 4">
            <a:extLst>
              <a:ext uri="{FF2B5EF4-FFF2-40B4-BE49-F238E27FC236}">
                <a16:creationId xmlns:a16="http://schemas.microsoft.com/office/drawing/2014/main" id="{76706226-B12C-4857-9C4B-66108D5B5D3D}"/>
              </a:ext>
            </a:extLst>
          </p:cNvPr>
          <p:cNvSpPr/>
          <p:nvPr/>
        </p:nvSpPr>
        <p:spPr>
          <a:xfrm>
            <a:off x="117748" y="1465040"/>
            <a:ext cx="3506088" cy="373757"/>
          </a:xfrm>
          <a:prstGeom prst="rect">
            <a:avLst/>
          </a:prstGeom>
        </p:spPr>
        <p:txBody>
          <a:bodyPr wrap="none">
            <a:spAutoFit/>
          </a:bodyPr>
          <a:lstStyle/>
          <a:p>
            <a:pPr>
              <a:lnSpc>
                <a:spcPct val="107000"/>
              </a:lnSpc>
              <a:spcAft>
                <a:spcPts val="800"/>
              </a:spcAft>
            </a:pPr>
            <a:r>
              <a:rPr lang="hu-HU" dirty="0">
                <a:latin typeface="Arial" panose="020B0604020202020204" pitchFamily="34" charset="0"/>
                <a:ea typeface="Calibri" panose="020F0502020204030204" pitchFamily="34" charset="0"/>
                <a:cs typeface="Times New Roman" panose="02020603050405020304" pitchFamily="18" charset="0"/>
              </a:rPr>
              <a:t>Néhány jellemző tulajdonságuk: </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églalap 7">
            <a:extLst>
              <a:ext uri="{FF2B5EF4-FFF2-40B4-BE49-F238E27FC236}">
                <a16:creationId xmlns:a16="http://schemas.microsoft.com/office/drawing/2014/main" id="{F1F10D03-623A-43B9-AE57-987188061C81}"/>
              </a:ext>
            </a:extLst>
          </p:cNvPr>
          <p:cNvSpPr/>
          <p:nvPr/>
        </p:nvSpPr>
        <p:spPr>
          <a:xfrm>
            <a:off x="133424" y="2074640"/>
            <a:ext cx="6092825" cy="1959960"/>
          </a:xfrm>
          <a:prstGeom prst="rect">
            <a:avLst/>
          </a:prstGeom>
        </p:spPr>
        <p:txBody>
          <a:bodyPr>
            <a:spAutoFit/>
          </a:bodyPr>
          <a:lstStyle/>
          <a:p>
            <a:pPr marL="342900" lvl="0" indent="-342900">
              <a:lnSpc>
                <a:spcPct val="107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extrém robusztus</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a mágneses mezőnek ellenálló</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hegesztésálló</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ellenálló az </a:t>
            </a:r>
            <a:r>
              <a:rPr lang="hu-HU" dirty="0" err="1">
                <a:latin typeface="Arial" panose="020B0604020202020204" pitchFamily="34" charset="0"/>
                <a:ea typeface="Calibri" panose="020F0502020204030204" pitchFamily="34" charset="0"/>
                <a:cs typeface="Times New Roman" panose="02020603050405020304" pitchFamily="18" charset="0"/>
              </a:rPr>
              <a:t>abrazív</a:t>
            </a:r>
            <a:r>
              <a:rPr lang="hu-HU" dirty="0">
                <a:latin typeface="Arial" panose="020B0604020202020204" pitchFamily="34" charset="0"/>
                <a:ea typeface="Calibri" panose="020F0502020204030204" pitchFamily="34" charset="0"/>
                <a:cs typeface="Times New Roman" panose="02020603050405020304" pitchFamily="18" charset="0"/>
              </a:rPr>
              <a:t> közegekkel és tisztítószerekkel szemben</a:t>
            </a:r>
          </a:p>
          <a:p>
            <a:pPr marL="342900" indent="-342900">
              <a:lnSpc>
                <a:spcPct val="107000"/>
              </a:lnSpc>
              <a:spcAft>
                <a:spcPts val="800"/>
              </a:spcAft>
              <a:buFont typeface="Arial" panose="020B0604020202020204" pitchFamily="34" charset="0"/>
              <a:buChar char="-"/>
            </a:pPr>
            <a:r>
              <a:rPr lang="hu-HU" dirty="0">
                <a:latin typeface="Arial" panose="020B0604020202020204" pitchFamily="34" charset="0"/>
                <a:cs typeface="Arial" panose="020B0604020202020204" pitchFamily="34" charset="0"/>
              </a:rPr>
              <a:t>különböző kialakítások és méretek</a:t>
            </a:r>
          </a:p>
        </p:txBody>
      </p:sp>
      <p:pic>
        <p:nvPicPr>
          <p:cNvPr id="9" name="Kép 8">
            <a:extLst>
              <a:ext uri="{FF2B5EF4-FFF2-40B4-BE49-F238E27FC236}">
                <a16:creationId xmlns:a16="http://schemas.microsoft.com/office/drawing/2014/main" id="{9A9F07B6-531E-4CB7-AF05-026932ACF376}"/>
              </a:ext>
            </a:extLst>
          </p:cNvPr>
          <p:cNvPicPr>
            <a:picLocks noChangeAspect="1"/>
          </p:cNvPicPr>
          <p:nvPr/>
        </p:nvPicPr>
        <p:blipFill>
          <a:blip r:embed="rId4"/>
          <a:stretch>
            <a:fillRect/>
          </a:stretch>
        </p:blipFill>
        <p:spPr>
          <a:xfrm>
            <a:off x="6409730" y="3356992"/>
            <a:ext cx="5645671" cy="3330165"/>
          </a:xfrm>
          <a:prstGeom prst="rect">
            <a:avLst/>
          </a:prstGeom>
        </p:spPr>
      </p:pic>
    </p:spTree>
    <p:extLst>
      <p:ext uri="{BB962C8B-B14F-4D97-AF65-F5344CB8AC3E}">
        <p14:creationId xmlns:p14="http://schemas.microsoft.com/office/powerpoint/2010/main" val="2831947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dirty="0">
                <a:latin typeface="Arial" panose="020B0604020202020204" pitchFamily="34" charset="0"/>
                <a:cs typeface="Arial" panose="020B0604020202020204" pitchFamily="34" charset="0"/>
              </a:rPr>
              <a:t>Induktív közelítéskapcsolók</a:t>
            </a:r>
            <a:endParaRPr lang="hu-HU" sz="2400" b="1" dirty="0">
              <a:latin typeface="Arial" panose="020B0604020202020204" pitchFamily="34" charset="0"/>
              <a:cs typeface="Arial" panose="020B0604020202020204" pitchFamily="34" charset="0"/>
            </a:endParaRP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43DCFE9D-C862-4935-97B2-1FF7D5E2FE08}"/>
              </a:ext>
            </a:extLst>
          </p:cNvPr>
          <p:cNvSpPr/>
          <p:nvPr/>
        </p:nvSpPr>
        <p:spPr>
          <a:xfrm>
            <a:off x="3574132" y="756766"/>
            <a:ext cx="4711546" cy="367216"/>
          </a:xfrm>
          <a:prstGeom prst="rect">
            <a:avLst/>
          </a:prstGeom>
        </p:spPr>
        <p:txBody>
          <a:bodyPr wrap="none">
            <a:spAutoFit/>
          </a:bodyPr>
          <a:lstStyle/>
          <a:p>
            <a:pPr lvl="2">
              <a:lnSpc>
                <a:spcPct val="107000"/>
              </a:lnSpc>
              <a:spcBef>
                <a:spcPts val="200"/>
              </a:spcBef>
              <a:spcAft>
                <a:spcPts val="0"/>
              </a:spcAft>
            </a:pPr>
            <a:r>
              <a:rPr lang="hu-HU" b="1" dirty="0">
                <a:latin typeface="Arial" panose="020B0604020202020204" pitchFamily="34" charset="0"/>
                <a:ea typeface="Times New Roman" panose="02020603050405020304" pitchFamily="18" charset="0"/>
                <a:cs typeface="Arial" panose="020B0604020202020204" pitchFamily="34" charset="0"/>
              </a:rPr>
              <a:t>Hegesztésálló induktív érzékelők</a:t>
            </a:r>
            <a:endParaRPr lang="hu-HU" b="1"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5" name="Téglalap 4">
            <a:extLst>
              <a:ext uri="{FF2B5EF4-FFF2-40B4-BE49-F238E27FC236}">
                <a16:creationId xmlns:a16="http://schemas.microsoft.com/office/drawing/2014/main" id="{250A8E0D-BF5C-4B6B-93E0-E1E89A1D4DA8}"/>
              </a:ext>
            </a:extLst>
          </p:cNvPr>
          <p:cNvSpPr/>
          <p:nvPr/>
        </p:nvSpPr>
        <p:spPr>
          <a:xfrm>
            <a:off x="15428" y="1330772"/>
            <a:ext cx="12127492" cy="1477328"/>
          </a:xfrm>
          <a:prstGeom prst="rect">
            <a:avLst/>
          </a:prstGeom>
        </p:spPr>
        <p:txBody>
          <a:bodyPr wrap="square">
            <a:spAutoFit/>
          </a:bodyPr>
          <a:lstStyle/>
          <a:p>
            <a:r>
              <a:rPr lang="hu-HU" dirty="0">
                <a:latin typeface="Arial" panose="020B0604020202020204" pitchFamily="34" charset="0"/>
                <a:ea typeface="Calibri" panose="020F0502020204030204" pitchFamily="34" charset="0"/>
              </a:rPr>
              <a:t>A Balluff hegesztésálló induktív érzékelők azonos kapcsolási távolsággal felismerik a fém, alumínium vagy sárgaréz objektumokat. </a:t>
            </a:r>
            <a:r>
              <a:rPr lang="hu-HU" dirty="0">
                <a:solidFill>
                  <a:srgbClr val="FFFF00"/>
                </a:solidFill>
                <a:latin typeface="Arial" panose="020B0604020202020204" pitchFamily="34" charset="0"/>
                <a:ea typeface="Calibri" panose="020F0502020204030204" pitchFamily="34" charset="0"/>
              </a:rPr>
              <a:t>Kerámia bevonatukkal ugyanolyan ellenállók fröccsenő fémekkel, salakkal és égési maradványokkal szemben, mint a 25 </a:t>
            </a:r>
            <a:r>
              <a:rPr lang="hu-HU" dirty="0" err="1">
                <a:solidFill>
                  <a:srgbClr val="FFFF00"/>
                </a:solidFill>
                <a:latin typeface="Arial" panose="020B0604020202020204" pitchFamily="34" charset="0"/>
                <a:ea typeface="Calibri" panose="020F0502020204030204" pitchFamily="34" charset="0"/>
              </a:rPr>
              <a:t>kA</a:t>
            </a:r>
            <a:r>
              <a:rPr lang="hu-HU" dirty="0">
                <a:solidFill>
                  <a:srgbClr val="FFFF00"/>
                </a:solidFill>
                <a:latin typeface="Arial" panose="020B0604020202020204" pitchFamily="34" charset="0"/>
                <a:ea typeface="Calibri" panose="020F0502020204030204" pitchFamily="34" charset="0"/>
              </a:rPr>
              <a:t> hegesztési áram mellett fellépő mágneses mezővel szemben</a:t>
            </a:r>
            <a:r>
              <a:rPr lang="hu-HU" dirty="0">
                <a:latin typeface="Arial" panose="020B0604020202020204" pitchFamily="34" charset="0"/>
                <a:ea typeface="Calibri" panose="020F0502020204030204" pitchFamily="34" charset="0"/>
              </a:rPr>
              <a:t>. Az </a:t>
            </a:r>
            <a:r>
              <a:rPr lang="hu-HU" dirty="0" err="1">
                <a:latin typeface="Arial" panose="020B0604020202020204" pitchFamily="34" charset="0"/>
                <a:ea typeface="Calibri" panose="020F0502020204030204" pitchFamily="34" charset="0"/>
              </a:rPr>
              <a:t>abrazív</a:t>
            </a:r>
            <a:r>
              <a:rPr lang="hu-HU" dirty="0">
                <a:latin typeface="Arial" panose="020B0604020202020204" pitchFamily="34" charset="0"/>
                <a:ea typeface="Calibri" panose="020F0502020204030204" pitchFamily="34" charset="0"/>
              </a:rPr>
              <a:t> közegek, például a tisztítószerek semmilyen hatással nincsenek rájuk. Tökéletesen használható hegesztő- vagy indukciós edzőberendezéseknél és más, hasonlóan mostoha ipari környezetben. </a:t>
            </a:r>
            <a:endParaRPr lang="hu-HU" dirty="0"/>
          </a:p>
        </p:txBody>
      </p:sp>
      <p:pic>
        <p:nvPicPr>
          <p:cNvPr id="8" name="Kép 7">
            <a:extLst>
              <a:ext uri="{FF2B5EF4-FFF2-40B4-BE49-F238E27FC236}">
                <a16:creationId xmlns:a16="http://schemas.microsoft.com/office/drawing/2014/main" id="{10749C0E-FBB6-4F4F-BFB6-8A12C29194A2}"/>
              </a:ext>
            </a:extLst>
          </p:cNvPr>
          <p:cNvPicPr>
            <a:picLocks noChangeAspect="1"/>
          </p:cNvPicPr>
          <p:nvPr/>
        </p:nvPicPr>
        <p:blipFill>
          <a:blip r:embed="rId4"/>
          <a:stretch>
            <a:fillRect/>
          </a:stretch>
        </p:blipFill>
        <p:spPr>
          <a:xfrm>
            <a:off x="621804" y="3387487"/>
            <a:ext cx="4752528" cy="3271221"/>
          </a:xfrm>
          <a:prstGeom prst="rect">
            <a:avLst/>
          </a:prstGeom>
        </p:spPr>
      </p:pic>
      <p:pic>
        <p:nvPicPr>
          <p:cNvPr id="9" name="Kép 8">
            <a:extLst>
              <a:ext uri="{FF2B5EF4-FFF2-40B4-BE49-F238E27FC236}">
                <a16:creationId xmlns:a16="http://schemas.microsoft.com/office/drawing/2014/main" id="{06682104-0301-41EC-8A66-38F7FDBF8A0A}"/>
              </a:ext>
            </a:extLst>
          </p:cNvPr>
          <p:cNvPicPr>
            <a:picLocks noChangeAspect="1"/>
          </p:cNvPicPr>
          <p:nvPr/>
        </p:nvPicPr>
        <p:blipFill>
          <a:blip r:embed="rId5"/>
          <a:stretch>
            <a:fillRect/>
          </a:stretch>
        </p:blipFill>
        <p:spPr>
          <a:xfrm>
            <a:off x="6508704" y="3630316"/>
            <a:ext cx="5084981" cy="3025564"/>
          </a:xfrm>
          <a:prstGeom prst="rect">
            <a:avLst/>
          </a:prstGeom>
        </p:spPr>
      </p:pic>
      <p:sp>
        <p:nvSpPr>
          <p:cNvPr id="10" name="Téglalap 9">
            <a:extLst>
              <a:ext uri="{FF2B5EF4-FFF2-40B4-BE49-F238E27FC236}">
                <a16:creationId xmlns:a16="http://schemas.microsoft.com/office/drawing/2014/main" id="{849C5E2B-917E-4390-8756-F6A78C78A757}"/>
              </a:ext>
            </a:extLst>
          </p:cNvPr>
          <p:cNvSpPr/>
          <p:nvPr/>
        </p:nvSpPr>
        <p:spPr>
          <a:xfrm>
            <a:off x="6591884" y="2706986"/>
            <a:ext cx="4918620" cy="923330"/>
          </a:xfrm>
          <a:prstGeom prst="rect">
            <a:avLst/>
          </a:prstGeom>
        </p:spPr>
        <p:txBody>
          <a:bodyPr wrap="square">
            <a:spAutoFit/>
          </a:bodyPr>
          <a:lstStyle/>
          <a:p>
            <a:r>
              <a:rPr lang="hu-HU" dirty="0">
                <a:latin typeface="Calibri" panose="020F0502020204030204" pitchFamily="34" charset="0"/>
                <a:ea typeface="Calibri" panose="020F0502020204030204" pitchFamily="34" charset="0"/>
                <a:cs typeface="Times New Roman" panose="02020603050405020304" pitchFamily="18" charset="0"/>
              </a:rPr>
              <a:t>A mágneses mezőnek ellenálló induktív érzékelő 25 </a:t>
            </a:r>
            <a:r>
              <a:rPr lang="hu-HU" dirty="0" err="1">
                <a:latin typeface="Calibri" panose="020F0502020204030204" pitchFamily="34" charset="0"/>
                <a:ea typeface="Calibri" panose="020F0502020204030204" pitchFamily="34" charset="0"/>
                <a:cs typeface="Times New Roman" panose="02020603050405020304" pitchFamily="18" charset="0"/>
              </a:rPr>
              <a:t>kA</a:t>
            </a:r>
            <a:r>
              <a:rPr lang="hu-HU" dirty="0">
                <a:latin typeface="Calibri" panose="020F0502020204030204" pitchFamily="34" charset="0"/>
                <a:ea typeface="Calibri" panose="020F0502020204030204" pitchFamily="34" charset="0"/>
                <a:cs typeface="Times New Roman" panose="02020603050405020304" pitchFamily="18" charset="0"/>
              </a:rPr>
              <a:t> áramerősséggel történő hegesztéskor, az áramvezető kábeltől kb. 5 cm távolságra. </a:t>
            </a:r>
            <a:endParaRPr lang="hu-HU" dirty="0"/>
          </a:p>
        </p:txBody>
      </p:sp>
    </p:spTree>
    <p:extLst>
      <p:ext uri="{BB962C8B-B14F-4D97-AF65-F5344CB8AC3E}">
        <p14:creationId xmlns:p14="http://schemas.microsoft.com/office/powerpoint/2010/main" val="2265418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dirty="0">
                <a:latin typeface="Arial" panose="020B0604020202020204" pitchFamily="34" charset="0"/>
                <a:cs typeface="Arial" panose="020B0604020202020204" pitchFamily="34" charset="0"/>
              </a:rPr>
              <a:t>Induktív közelítéskapcsolók</a:t>
            </a:r>
            <a:endParaRPr lang="hu-HU" sz="2400" b="1" dirty="0">
              <a:latin typeface="Arial" panose="020B0604020202020204" pitchFamily="34" charset="0"/>
              <a:cs typeface="Arial" panose="020B0604020202020204" pitchFamily="34" charset="0"/>
            </a:endParaRP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7815DD50-56B8-4C00-B558-99D5432FF836}"/>
              </a:ext>
            </a:extLst>
          </p:cNvPr>
          <p:cNvSpPr/>
          <p:nvPr/>
        </p:nvSpPr>
        <p:spPr>
          <a:xfrm>
            <a:off x="116284" y="1148953"/>
            <a:ext cx="3506088" cy="373757"/>
          </a:xfrm>
          <a:prstGeom prst="rect">
            <a:avLst/>
          </a:prstGeom>
        </p:spPr>
        <p:txBody>
          <a:bodyPr wrap="none">
            <a:spAutoFit/>
          </a:bodyPr>
          <a:lstStyle/>
          <a:p>
            <a:pPr>
              <a:lnSpc>
                <a:spcPct val="107000"/>
              </a:lnSpc>
              <a:spcAft>
                <a:spcPts val="800"/>
              </a:spcAft>
            </a:pPr>
            <a:r>
              <a:rPr lang="hu-HU">
                <a:latin typeface="Arial" panose="020B0604020202020204" pitchFamily="34" charset="0"/>
                <a:ea typeface="Calibri" panose="020F0502020204030204" pitchFamily="34" charset="0"/>
                <a:cs typeface="Times New Roman" panose="02020603050405020304" pitchFamily="18" charset="0"/>
              </a:rPr>
              <a:t>Néhány jellemző tulajdonságuk: </a:t>
            </a:r>
            <a:endParaRPr lang="hu-HU" sz="2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églalap 4">
            <a:extLst>
              <a:ext uri="{FF2B5EF4-FFF2-40B4-BE49-F238E27FC236}">
                <a16:creationId xmlns:a16="http://schemas.microsoft.com/office/drawing/2014/main" id="{178FD827-BEB4-4742-8886-71C5A0D33858}"/>
              </a:ext>
            </a:extLst>
          </p:cNvPr>
          <p:cNvSpPr/>
          <p:nvPr/>
        </p:nvSpPr>
        <p:spPr>
          <a:xfrm>
            <a:off x="3622372" y="781737"/>
            <a:ext cx="4711546" cy="367216"/>
          </a:xfrm>
          <a:prstGeom prst="rect">
            <a:avLst/>
          </a:prstGeom>
        </p:spPr>
        <p:txBody>
          <a:bodyPr wrap="none">
            <a:spAutoFit/>
          </a:bodyPr>
          <a:lstStyle/>
          <a:p>
            <a:pPr lvl="2">
              <a:lnSpc>
                <a:spcPct val="107000"/>
              </a:lnSpc>
              <a:spcBef>
                <a:spcPts val="200"/>
              </a:spcBef>
              <a:spcAft>
                <a:spcPts val="0"/>
              </a:spcAft>
            </a:pPr>
            <a:r>
              <a:rPr lang="hu-HU" b="1" dirty="0">
                <a:latin typeface="Arial" panose="020B0604020202020204" pitchFamily="34" charset="0"/>
                <a:ea typeface="Times New Roman" panose="02020603050405020304" pitchFamily="18" charset="0"/>
                <a:cs typeface="Arial" panose="020B0604020202020204" pitchFamily="34" charset="0"/>
              </a:rPr>
              <a:t>Hegesztésálló induktív érzékelők</a:t>
            </a:r>
          </a:p>
        </p:txBody>
      </p:sp>
      <p:sp>
        <p:nvSpPr>
          <p:cNvPr id="8" name="Téglalap 7">
            <a:extLst>
              <a:ext uri="{FF2B5EF4-FFF2-40B4-BE49-F238E27FC236}">
                <a16:creationId xmlns:a16="http://schemas.microsoft.com/office/drawing/2014/main" id="{EB37C6D5-2F6F-4629-8BF1-5BC4CF034E43}"/>
              </a:ext>
            </a:extLst>
          </p:cNvPr>
          <p:cNvSpPr/>
          <p:nvPr/>
        </p:nvSpPr>
        <p:spPr>
          <a:xfrm>
            <a:off x="136152" y="1703048"/>
            <a:ext cx="6092825" cy="2448299"/>
          </a:xfrm>
          <a:prstGeom prst="rect">
            <a:avLst/>
          </a:prstGeom>
        </p:spPr>
        <p:txBody>
          <a:bodyPr>
            <a:spAutoFit/>
          </a:bodyPr>
          <a:lstStyle/>
          <a:p>
            <a:pPr marL="342900" lvl="0" indent="-342900">
              <a:lnSpc>
                <a:spcPct val="107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a távolság csökkenése nélkül felismerik a fém objektumokat</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rendkívül </a:t>
            </a:r>
            <a:r>
              <a:rPr lang="hu-HU" dirty="0" err="1">
                <a:latin typeface="Arial" panose="020B0604020202020204" pitchFamily="34" charset="0"/>
                <a:ea typeface="Calibri" panose="020F0502020204030204" pitchFamily="34" charset="0"/>
                <a:cs typeface="Times New Roman" panose="02020603050405020304" pitchFamily="18" charset="0"/>
              </a:rPr>
              <a:t>robusztusak</a:t>
            </a:r>
            <a:r>
              <a:rPr lang="hu-HU" dirty="0">
                <a:latin typeface="Arial" panose="020B0604020202020204" pitchFamily="34" charset="0"/>
                <a:ea typeface="Calibri" panose="020F0502020204030204" pitchFamily="34" charset="0"/>
                <a:cs typeface="Times New Roman" panose="02020603050405020304" pitchFamily="18" charset="0"/>
              </a:rPr>
              <a:t>, ellenáll a mágneses mezőnek és hegesztési fröccsenéseknek</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ellenálló az </a:t>
            </a:r>
            <a:r>
              <a:rPr lang="hu-HU" dirty="0" err="1">
                <a:latin typeface="Arial" panose="020B0604020202020204" pitchFamily="34" charset="0"/>
                <a:ea typeface="Calibri" panose="020F0502020204030204" pitchFamily="34" charset="0"/>
                <a:cs typeface="Times New Roman" panose="02020603050405020304" pitchFamily="18" charset="0"/>
              </a:rPr>
              <a:t>abrazív</a:t>
            </a:r>
            <a:r>
              <a:rPr lang="hu-HU" dirty="0">
                <a:latin typeface="Arial" panose="020B0604020202020204" pitchFamily="34" charset="0"/>
                <a:ea typeface="Calibri" panose="020F0502020204030204" pitchFamily="34" charset="0"/>
                <a:cs typeface="Times New Roman" panose="02020603050405020304" pitchFamily="18" charset="0"/>
              </a:rPr>
              <a:t> közegekkel és tisztítószerekkel szemben</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különböző kialakításban és méretben készülnek</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696595">
              <a:lnSpc>
                <a:spcPct val="107000"/>
              </a:lnSpc>
              <a:spcAft>
                <a:spcPts val="800"/>
              </a:spcAft>
            </a:pPr>
            <a:r>
              <a:rPr lang="hu-HU" dirty="0">
                <a:latin typeface="Arial" panose="020B0604020202020204" pitchFamily="34" charset="0"/>
                <a:ea typeface="Calibri" panose="020F0502020204030204" pitchFamily="34" charset="0"/>
                <a:cs typeface="Times New Roman" panose="02020603050405020304" pitchFamily="18" charset="0"/>
              </a:rPr>
              <a:t> </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églalap 8">
            <a:extLst>
              <a:ext uri="{FF2B5EF4-FFF2-40B4-BE49-F238E27FC236}">
                <a16:creationId xmlns:a16="http://schemas.microsoft.com/office/drawing/2014/main" id="{D62902B4-C2C5-4DDC-8F44-12240211CFE1}"/>
              </a:ext>
            </a:extLst>
          </p:cNvPr>
          <p:cNvSpPr/>
          <p:nvPr/>
        </p:nvSpPr>
        <p:spPr>
          <a:xfrm>
            <a:off x="5086300" y="3782015"/>
            <a:ext cx="2952328" cy="369332"/>
          </a:xfrm>
          <a:prstGeom prst="rect">
            <a:avLst/>
          </a:prstGeom>
        </p:spPr>
        <p:txBody>
          <a:bodyPr wrap="square">
            <a:spAutoFit/>
          </a:bodyPr>
          <a:lstStyle/>
          <a:p>
            <a:r>
              <a:rPr lang="hu-HU" b="1" dirty="0">
                <a:latin typeface="Arial" panose="020B0604020202020204" pitchFamily="34" charset="0"/>
                <a:ea typeface="Calibri" panose="020F0502020204030204" pitchFamily="34" charset="0"/>
                <a:cs typeface="Arial" panose="020B0604020202020204" pitchFamily="34" charset="0"/>
              </a:rPr>
              <a:t>Hőálló induktív érzékelők</a:t>
            </a:r>
            <a:endParaRPr lang="hu-HU" b="1" dirty="0">
              <a:latin typeface="Arial" panose="020B0604020202020204" pitchFamily="34" charset="0"/>
              <a:cs typeface="Arial" panose="020B0604020202020204" pitchFamily="34" charset="0"/>
            </a:endParaRPr>
          </a:p>
        </p:txBody>
      </p:sp>
      <p:sp>
        <p:nvSpPr>
          <p:cNvPr id="10" name="Téglalap 9">
            <a:extLst>
              <a:ext uri="{FF2B5EF4-FFF2-40B4-BE49-F238E27FC236}">
                <a16:creationId xmlns:a16="http://schemas.microsoft.com/office/drawing/2014/main" id="{60A393C2-E7EA-4E31-B764-A12BC1AB322F}"/>
              </a:ext>
            </a:extLst>
          </p:cNvPr>
          <p:cNvSpPr/>
          <p:nvPr/>
        </p:nvSpPr>
        <p:spPr>
          <a:xfrm>
            <a:off x="28689" y="4725009"/>
            <a:ext cx="6092825" cy="2031325"/>
          </a:xfrm>
          <a:prstGeom prst="rect">
            <a:avLst/>
          </a:prstGeom>
        </p:spPr>
        <p:txBody>
          <a:bodyPr wrap="square">
            <a:spAutoFit/>
          </a:bodyPr>
          <a:lstStyle/>
          <a:p>
            <a:r>
              <a:rPr lang="hu-HU" dirty="0">
                <a:solidFill>
                  <a:srgbClr val="FFFF00"/>
                </a:solidFill>
                <a:latin typeface="Arial" panose="020B0604020202020204" pitchFamily="34" charset="0"/>
                <a:ea typeface="Calibri" panose="020F0502020204030204" pitchFamily="34" charset="0"/>
              </a:rPr>
              <a:t>BES hőálló induktív érzékelői az akár +230 °C-ot is elérő, ultra magas hőmérsékleti tartományban is használhatók. </a:t>
            </a:r>
            <a:r>
              <a:rPr lang="hu-HU" dirty="0">
                <a:latin typeface="Arial" panose="020B0604020202020204" pitchFamily="34" charset="0"/>
                <a:ea typeface="Calibri" panose="020F0502020204030204" pitchFamily="34" charset="0"/>
              </a:rPr>
              <a:t>Bizonyos változatukban a ház mellett a kábelszerkezetnek is ellenállónak kell lennie a magas hőmérsékletre. Ezek a típusú érzékelők eltérő formájúak, és különféle beépítési helyzetűnek készülnek. Egyes változatok emellett nagynyomású érzékelőként is alkalmazhatók. </a:t>
            </a:r>
            <a:endParaRPr lang="hu-HU" dirty="0"/>
          </a:p>
        </p:txBody>
      </p:sp>
      <p:pic>
        <p:nvPicPr>
          <p:cNvPr id="11" name="Kép 10">
            <a:extLst>
              <a:ext uri="{FF2B5EF4-FFF2-40B4-BE49-F238E27FC236}">
                <a16:creationId xmlns:a16="http://schemas.microsoft.com/office/drawing/2014/main" id="{0497020A-A509-40E5-B080-43FFEA99F1FE}"/>
              </a:ext>
            </a:extLst>
          </p:cNvPr>
          <p:cNvPicPr>
            <a:picLocks noChangeAspect="1"/>
          </p:cNvPicPr>
          <p:nvPr/>
        </p:nvPicPr>
        <p:blipFill>
          <a:blip r:embed="rId4"/>
          <a:stretch>
            <a:fillRect/>
          </a:stretch>
        </p:blipFill>
        <p:spPr>
          <a:xfrm>
            <a:off x="8251989" y="4102778"/>
            <a:ext cx="3904192" cy="2691656"/>
          </a:xfrm>
          <a:prstGeom prst="rect">
            <a:avLst/>
          </a:prstGeom>
        </p:spPr>
      </p:pic>
    </p:spTree>
    <p:extLst>
      <p:ext uri="{BB962C8B-B14F-4D97-AF65-F5344CB8AC3E}">
        <p14:creationId xmlns:p14="http://schemas.microsoft.com/office/powerpoint/2010/main" val="2118229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dirty="0">
                <a:latin typeface="Arial" panose="020B0604020202020204" pitchFamily="34" charset="0"/>
                <a:cs typeface="Arial" panose="020B0604020202020204" pitchFamily="34" charset="0"/>
              </a:rPr>
              <a:t>Induktív közelítéskapcsolók</a:t>
            </a:r>
            <a:endParaRPr lang="hu-HU" sz="2400" b="1" dirty="0">
              <a:latin typeface="Arial" panose="020B0604020202020204" pitchFamily="34" charset="0"/>
              <a:cs typeface="Arial" panose="020B0604020202020204" pitchFamily="34" charset="0"/>
            </a:endParaRP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E9D2731A-1C04-4943-8E3B-85646B8E835A}"/>
              </a:ext>
            </a:extLst>
          </p:cNvPr>
          <p:cNvSpPr/>
          <p:nvPr/>
        </p:nvSpPr>
        <p:spPr>
          <a:xfrm>
            <a:off x="4884186" y="769342"/>
            <a:ext cx="2954655" cy="369332"/>
          </a:xfrm>
          <a:prstGeom prst="rect">
            <a:avLst/>
          </a:prstGeom>
        </p:spPr>
        <p:txBody>
          <a:bodyPr wrap="none">
            <a:spAutoFit/>
          </a:bodyPr>
          <a:lstStyle/>
          <a:p>
            <a:r>
              <a:rPr lang="hu-HU" b="1">
                <a:latin typeface="Arial" panose="020B0604020202020204" pitchFamily="34" charset="0"/>
                <a:ea typeface="Calibri" panose="020F0502020204030204" pitchFamily="34" charset="0"/>
                <a:cs typeface="Arial" panose="020B0604020202020204" pitchFamily="34" charset="0"/>
              </a:rPr>
              <a:t>Hőálló induktív érzékelők</a:t>
            </a:r>
            <a:endParaRPr lang="hu-HU" b="1" dirty="0">
              <a:latin typeface="Arial" panose="020B0604020202020204" pitchFamily="34" charset="0"/>
              <a:cs typeface="Arial" panose="020B0604020202020204" pitchFamily="34" charset="0"/>
            </a:endParaRPr>
          </a:p>
        </p:txBody>
      </p:sp>
      <p:sp>
        <p:nvSpPr>
          <p:cNvPr id="5" name="Téglalap 4">
            <a:extLst>
              <a:ext uri="{FF2B5EF4-FFF2-40B4-BE49-F238E27FC236}">
                <a16:creationId xmlns:a16="http://schemas.microsoft.com/office/drawing/2014/main" id="{74F24C68-C865-4311-9AC7-E6AA3C8A47A1}"/>
              </a:ext>
            </a:extLst>
          </p:cNvPr>
          <p:cNvSpPr/>
          <p:nvPr/>
        </p:nvSpPr>
        <p:spPr>
          <a:xfrm>
            <a:off x="117748" y="1335832"/>
            <a:ext cx="3506088" cy="373757"/>
          </a:xfrm>
          <a:prstGeom prst="rect">
            <a:avLst/>
          </a:prstGeom>
        </p:spPr>
        <p:txBody>
          <a:bodyPr wrap="none">
            <a:spAutoFit/>
          </a:bodyPr>
          <a:lstStyle/>
          <a:p>
            <a:pPr>
              <a:lnSpc>
                <a:spcPct val="107000"/>
              </a:lnSpc>
              <a:spcAft>
                <a:spcPts val="800"/>
              </a:spcAft>
            </a:pPr>
            <a:r>
              <a:rPr lang="hu-HU" dirty="0">
                <a:latin typeface="Arial" panose="020B0604020202020204" pitchFamily="34" charset="0"/>
                <a:ea typeface="Calibri" panose="020F0502020204030204" pitchFamily="34" charset="0"/>
                <a:cs typeface="Times New Roman" panose="02020603050405020304" pitchFamily="18" charset="0"/>
              </a:rPr>
              <a:t>Néhány jellemző tulajdonságuk: </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églalap 7">
            <a:extLst>
              <a:ext uri="{FF2B5EF4-FFF2-40B4-BE49-F238E27FC236}">
                <a16:creationId xmlns:a16="http://schemas.microsoft.com/office/drawing/2014/main" id="{CE81D098-27BC-44AB-B568-8186AABC403F}"/>
              </a:ext>
            </a:extLst>
          </p:cNvPr>
          <p:cNvSpPr/>
          <p:nvPr/>
        </p:nvSpPr>
        <p:spPr>
          <a:xfrm>
            <a:off x="117748" y="1745414"/>
            <a:ext cx="6092825" cy="1361014"/>
          </a:xfrm>
          <a:prstGeom prst="rect">
            <a:avLst/>
          </a:prstGeom>
        </p:spPr>
        <p:txBody>
          <a:bodyPr>
            <a:spAutoFit/>
          </a:bodyPr>
          <a:lstStyle/>
          <a:p>
            <a:pPr marL="342900" lvl="0" indent="-342900">
              <a:lnSpc>
                <a:spcPct val="107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230 °C-ig tartó hőmérséklet-tartománnyal készül</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Magas védettség, IP68-ig</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Rozsdamentes acél ház</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r>
              <a:rPr lang="hu-HU" dirty="0">
                <a:latin typeface="Arial" panose="020B0604020202020204" pitchFamily="34" charset="0"/>
                <a:ea typeface="Calibri" panose="020F0502020204030204" pitchFamily="34" charset="0"/>
              </a:rPr>
              <a:t>Különböző kialakítások és méretek</a:t>
            </a:r>
            <a:endParaRPr lang="hu-HU" dirty="0"/>
          </a:p>
        </p:txBody>
      </p:sp>
      <p:pic>
        <p:nvPicPr>
          <p:cNvPr id="9" name="Kép 8">
            <a:extLst>
              <a:ext uri="{FF2B5EF4-FFF2-40B4-BE49-F238E27FC236}">
                <a16:creationId xmlns:a16="http://schemas.microsoft.com/office/drawing/2014/main" id="{88054CEA-3696-437E-B34F-80F9637AE151}"/>
              </a:ext>
            </a:extLst>
          </p:cNvPr>
          <p:cNvPicPr>
            <a:picLocks noChangeAspect="1"/>
          </p:cNvPicPr>
          <p:nvPr/>
        </p:nvPicPr>
        <p:blipFill>
          <a:blip r:embed="rId4"/>
          <a:stretch>
            <a:fillRect/>
          </a:stretch>
        </p:blipFill>
        <p:spPr>
          <a:xfrm>
            <a:off x="3428603" y="3429000"/>
            <a:ext cx="5563939" cy="3313634"/>
          </a:xfrm>
          <a:prstGeom prst="rect">
            <a:avLst/>
          </a:prstGeom>
        </p:spPr>
      </p:pic>
      <p:sp>
        <p:nvSpPr>
          <p:cNvPr id="10" name="Téglalap 9">
            <a:extLst>
              <a:ext uri="{FF2B5EF4-FFF2-40B4-BE49-F238E27FC236}">
                <a16:creationId xmlns:a16="http://schemas.microsoft.com/office/drawing/2014/main" id="{0AF88C87-8558-465B-A002-D7FB9F77E397}"/>
              </a:ext>
            </a:extLst>
          </p:cNvPr>
          <p:cNvSpPr/>
          <p:nvPr/>
        </p:nvSpPr>
        <p:spPr>
          <a:xfrm>
            <a:off x="117748" y="4941168"/>
            <a:ext cx="3046412" cy="1658018"/>
          </a:xfrm>
          <a:prstGeom prst="rect">
            <a:avLst/>
          </a:prstGeom>
        </p:spPr>
        <p:txBody>
          <a:bodyPr wrap="square">
            <a:spAutoFit/>
          </a:bodyPr>
          <a:lstStyle/>
          <a:p>
            <a:pPr lvl="0" algn="ctr">
              <a:lnSpc>
                <a:spcPct val="115000"/>
              </a:lnSpc>
              <a:spcBef>
                <a:spcPts val="600"/>
              </a:spcBef>
              <a:spcAft>
                <a:spcPts val="1200"/>
              </a:spcAft>
              <a:buSzPts val="1000"/>
            </a:pPr>
            <a:r>
              <a:rPr lang="hu-HU" dirty="0">
                <a:latin typeface="Arial" panose="020B0604020202020204" pitchFamily="34" charset="0"/>
                <a:ea typeface="Calibri" panose="020F0502020204030204" pitchFamily="34" charset="0"/>
                <a:cs typeface="Calibri" panose="020F0502020204030204" pitchFamily="34" charset="0"/>
              </a:rPr>
              <a:t>A hőálló induktív érzékelők akár a +230 °C-ot elérő hőmérséklet mellett a kohászatban, az öntödében.</a:t>
            </a:r>
          </a:p>
        </p:txBody>
      </p:sp>
    </p:spTree>
    <p:extLst>
      <p:ext uri="{BB962C8B-B14F-4D97-AF65-F5344CB8AC3E}">
        <p14:creationId xmlns:p14="http://schemas.microsoft.com/office/powerpoint/2010/main" val="2569479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dirty="0">
                <a:latin typeface="Arial" panose="020B0604020202020204" pitchFamily="34" charset="0"/>
                <a:cs typeface="Arial" panose="020B0604020202020204" pitchFamily="34" charset="0"/>
              </a:rPr>
              <a:t>Induktív közelítéskapcsolók</a:t>
            </a:r>
            <a:endParaRPr lang="hu-HU" sz="2400" b="1" dirty="0">
              <a:latin typeface="Arial" panose="020B0604020202020204" pitchFamily="34" charset="0"/>
              <a:cs typeface="Arial" panose="020B0604020202020204" pitchFamily="34" charset="0"/>
            </a:endParaRP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ECC7FF64-D79D-422C-8F90-2CC6B9D3DF50}"/>
              </a:ext>
            </a:extLst>
          </p:cNvPr>
          <p:cNvSpPr/>
          <p:nvPr/>
        </p:nvSpPr>
        <p:spPr>
          <a:xfrm>
            <a:off x="2710036" y="878623"/>
            <a:ext cx="6532558" cy="367216"/>
          </a:xfrm>
          <a:prstGeom prst="rect">
            <a:avLst/>
          </a:prstGeom>
        </p:spPr>
        <p:txBody>
          <a:bodyPr wrap="none">
            <a:spAutoFit/>
          </a:bodyPr>
          <a:lstStyle/>
          <a:p>
            <a:pPr lvl="2">
              <a:lnSpc>
                <a:spcPct val="107000"/>
              </a:lnSpc>
              <a:spcBef>
                <a:spcPts val="200"/>
              </a:spcBef>
              <a:spcAft>
                <a:spcPts val="0"/>
              </a:spcAft>
            </a:pPr>
            <a:r>
              <a:rPr lang="hu-HU" b="1" dirty="0">
                <a:latin typeface="Arial" panose="020B0604020202020204" pitchFamily="34" charset="0"/>
                <a:ea typeface="Times New Roman" panose="02020603050405020304" pitchFamily="18" charset="0"/>
                <a:cs typeface="Arial" panose="020B0604020202020204" pitchFamily="34" charset="0"/>
              </a:rPr>
              <a:t>Induktív érzékelők robbanásveszélyes területekre</a:t>
            </a:r>
            <a:endParaRPr lang="hu-HU" b="1"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5" name="Téglalap 4">
            <a:extLst>
              <a:ext uri="{FF2B5EF4-FFF2-40B4-BE49-F238E27FC236}">
                <a16:creationId xmlns:a16="http://schemas.microsoft.com/office/drawing/2014/main" id="{CD4F68C9-B6D8-4C9E-85E1-AE339A9E4973}"/>
              </a:ext>
            </a:extLst>
          </p:cNvPr>
          <p:cNvSpPr/>
          <p:nvPr/>
        </p:nvSpPr>
        <p:spPr>
          <a:xfrm>
            <a:off x="28689" y="1628800"/>
            <a:ext cx="12127492" cy="1477328"/>
          </a:xfrm>
          <a:prstGeom prst="rect">
            <a:avLst/>
          </a:prstGeom>
        </p:spPr>
        <p:txBody>
          <a:bodyPr wrap="square">
            <a:spAutoFit/>
          </a:bodyPr>
          <a:lstStyle/>
          <a:p>
            <a:r>
              <a:rPr lang="hu-HU" dirty="0">
                <a:latin typeface="Arial" panose="020B0604020202020204" pitchFamily="34" charset="0"/>
                <a:ea typeface="Calibri" panose="020F0502020204030204" pitchFamily="34" charset="0"/>
              </a:rPr>
              <a:t>A </a:t>
            </a:r>
            <a:r>
              <a:rPr lang="hu-HU" dirty="0">
                <a:solidFill>
                  <a:srgbClr val="FFFF00"/>
                </a:solidFill>
                <a:latin typeface="Arial" panose="020B0604020202020204" pitchFamily="34" charset="0"/>
                <a:ea typeface="Calibri" panose="020F0502020204030204" pitchFamily="34" charset="0"/>
              </a:rPr>
              <a:t>különféle Ex-zónához alkalmazható induktív érzékelők kopásmentes kapcsolók alkalmazási területe a robbanásveszélyes atmoszférát csak ritkán </a:t>
            </a:r>
            <a:r>
              <a:rPr lang="hu-HU" dirty="0">
                <a:latin typeface="Arial" panose="020B0604020202020204" pitchFamily="34" charset="0"/>
                <a:ea typeface="Calibri" panose="020F0502020204030204" pitchFamily="34" charset="0"/>
              </a:rPr>
              <a:t>tartalmazó (</a:t>
            </a:r>
            <a:r>
              <a:rPr lang="hu-HU" dirty="0">
                <a:solidFill>
                  <a:srgbClr val="FFFF00"/>
                </a:solidFill>
                <a:latin typeface="Arial" panose="020B0604020202020204" pitchFamily="34" charset="0"/>
                <a:ea typeface="Calibri" panose="020F0502020204030204" pitchFamily="34" charset="0"/>
              </a:rPr>
              <a:t>3G/3D kategória) 2/22-es zónáktól a legnagyobb robbanásveszéllyel jellemezhető 0/20-as zónákig terjed.</a:t>
            </a:r>
            <a:r>
              <a:rPr lang="hu-HU" dirty="0">
                <a:latin typeface="Arial" panose="020B0604020202020204" pitchFamily="34" charset="0"/>
                <a:ea typeface="Calibri" panose="020F0502020204030204" pitchFamily="34" charset="0"/>
              </a:rPr>
              <a:t> A robbanásbiztosság mellet </a:t>
            </a:r>
            <a:r>
              <a:rPr lang="hu-HU" dirty="0">
                <a:solidFill>
                  <a:srgbClr val="FFFF00"/>
                </a:solidFill>
                <a:latin typeface="Arial" panose="020B0604020202020204" pitchFamily="34" charset="0"/>
                <a:ea typeface="Calibri" panose="020F0502020204030204" pitchFamily="34" charset="0"/>
              </a:rPr>
              <a:t>akár 500 barig nyomásálló, kibővített hőmérséklet-tartományú érzékelőket is kialakítottak</a:t>
            </a:r>
            <a:r>
              <a:rPr lang="hu-HU" dirty="0">
                <a:latin typeface="Arial" panose="020B0604020202020204" pitchFamily="34" charset="0"/>
                <a:ea typeface="Calibri" panose="020F0502020204030204" pitchFamily="34" charset="0"/>
              </a:rPr>
              <a:t>. A szenzorokhoz tartozékként, például NAMUR leválasztó erősítő, és csatlakozó kábelek is tartoznak. </a:t>
            </a:r>
            <a:endParaRPr lang="hu-HU" dirty="0"/>
          </a:p>
        </p:txBody>
      </p:sp>
      <p:pic>
        <p:nvPicPr>
          <p:cNvPr id="8" name="Kép 7">
            <a:extLst>
              <a:ext uri="{FF2B5EF4-FFF2-40B4-BE49-F238E27FC236}">
                <a16:creationId xmlns:a16="http://schemas.microsoft.com/office/drawing/2014/main" id="{09B2F067-F419-4C6C-996F-612A7F1872A4}"/>
              </a:ext>
            </a:extLst>
          </p:cNvPr>
          <p:cNvPicPr>
            <a:picLocks noChangeAspect="1"/>
          </p:cNvPicPr>
          <p:nvPr/>
        </p:nvPicPr>
        <p:blipFill>
          <a:blip r:embed="rId4"/>
          <a:stretch>
            <a:fillRect/>
          </a:stretch>
        </p:blipFill>
        <p:spPr>
          <a:xfrm>
            <a:off x="3865497" y="3489089"/>
            <a:ext cx="4453876" cy="3076617"/>
          </a:xfrm>
          <a:prstGeom prst="rect">
            <a:avLst/>
          </a:prstGeom>
        </p:spPr>
      </p:pic>
    </p:spTree>
    <p:extLst>
      <p:ext uri="{BB962C8B-B14F-4D97-AF65-F5344CB8AC3E}">
        <p14:creationId xmlns:p14="http://schemas.microsoft.com/office/powerpoint/2010/main" val="2223659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dirty="0">
                <a:latin typeface="Arial" panose="020B0604020202020204" pitchFamily="34" charset="0"/>
                <a:cs typeface="Arial" panose="020B0604020202020204" pitchFamily="34" charset="0"/>
              </a:rPr>
              <a:t>Induktív közelítéskapcsolók</a:t>
            </a:r>
            <a:endParaRPr lang="hu-HU" sz="2400" b="1" dirty="0">
              <a:latin typeface="Arial" panose="020B0604020202020204" pitchFamily="34" charset="0"/>
              <a:cs typeface="Arial" panose="020B0604020202020204" pitchFamily="34" charset="0"/>
            </a:endParaRP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60251F49-7F45-4456-9707-971DF6DDDD8D}"/>
              </a:ext>
            </a:extLst>
          </p:cNvPr>
          <p:cNvSpPr/>
          <p:nvPr/>
        </p:nvSpPr>
        <p:spPr>
          <a:xfrm>
            <a:off x="2771006" y="790426"/>
            <a:ext cx="6646812" cy="367216"/>
          </a:xfrm>
          <a:prstGeom prst="rect">
            <a:avLst/>
          </a:prstGeom>
        </p:spPr>
        <p:txBody>
          <a:bodyPr wrap="square">
            <a:spAutoFit/>
          </a:bodyPr>
          <a:lstStyle/>
          <a:p>
            <a:pPr lvl="2">
              <a:lnSpc>
                <a:spcPct val="107000"/>
              </a:lnSpc>
              <a:spcBef>
                <a:spcPts val="200"/>
              </a:spcBef>
              <a:spcAft>
                <a:spcPts val="0"/>
              </a:spcAft>
            </a:pPr>
            <a:r>
              <a:rPr lang="hu-HU" b="1" dirty="0">
                <a:latin typeface="Arial" panose="020B0604020202020204" pitchFamily="34" charset="0"/>
                <a:ea typeface="Times New Roman" panose="02020603050405020304" pitchFamily="18" charset="0"/>
                <a:cs typeface="Arial" panose="020B0604020202020204" pitchFamily="34" charset="0"/>
              </a:rPr>
              <a:t>Induktív érzékelők robbanásveszélyes területekre</a:t>
            </a:r>
          </a:p>
        </p:txBody>
      </p:sp>
      <p:sp>
        <p:nvSpPr>
          <p:cNvPr id="5" name="Téglalap 4">
            <a:extLst>
              <a:ext uri="{FF2B5EF4-FFF2-40B4-BE49-F238E27FC236}">
                <a16:creationId xmlns:a16="http://schemas.microsoft.com/office/drawing/2014/main" id="{DAEE14E3-5B8B-42B3-9520-AE0D5EAFD4F8}"/>
              </a:ext>
            </a:extLst>
          </p:cNvPr>
          <p:cNvSpPr/>
          <p:nvPr/>
        </p:nvSpPr>
        <p:spPr>
          <a:xfrm>
            <a:off x="124916" y="1452464"/>
            <a:ext cx="3441968" cy="373757"/>
          </a:xfrm>
          <a:prstGeom prst="rect">
            <a:avLst/>
          </a:prstGeom>
        </p:spPr>
        <p:txBody>
          <a:bodyPr wrap="none">
            <a:spAutoFit/>
          </a:bodyPr>
          <a:lstStyle/>
          <a:p>
            <a:pPr>
              <a:lnSpc>
                <a:spcPct val="107000"/>
              </a:lnSpc>
              <a:spcAft>
                <a:spcPts val="800"/>
              </a:spcAft>
            </a:pPr>
            <a:r>
              <a:rPr lang="hu-HU">
                <a:latin typeface="Arial" panose="020B0604020202020204" pitchFamily="34" charset="0"/>
                <a:ea typeface="Calibri" panose="020F0502020204030204" pitchFamily="34" charset="0"/>
                <a:cs typeface="Times New Roman" panose="02020603050405020304" pitchFamily="18" charset="0"/>
              </a:rPr>
              <a:t>Néhány jellemző tulajdonságuk:</a:t>
            </a:r>
            <a:endParaRPr lang="hu-HU" sz="2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églalap 7">
            <a:extLst>
              <a:ext uri="{FF2B5EF4-FFF2-40B4-BE49-F238E27FC236}">
                <a16:creationId xmlns:a16="http://schemas.microsoft.com/office/drawing/2014/main" id="{722770AB-9B1D-424A-AFF6-89C1891C5247}"/>
              </a:ext>
            </a:extLst>
          </p:cNvPr>
          <p:cNvSpPr/>
          <p:nvPr/>
        </p:nvSpPr>
        <p:spPr>
          <a:xfrm>
            <a:off x="117748" y="1862046"/>
            <a:ext cx="6092825" cy="2448299"/>
          </a:xfrm>
          <a:prstGeom prst="rect">
            <a:avLst/>
          </a:prstGeom>
        </p:spPr>
        <p:txBody>
          <a:bodyPr>
            <a:spAutoFit/>
          </a:bodyPr>
          <a:lstStyle/>
          <a:p>
            <a:pPr marL="342900" lvl="0" indent="-342900">
              <a:lnSpc>
                <a:spcPct val="107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a következő zónákra: 0, 1, 2, 20, 21 és 22</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nagy nyomást álló 500 barig</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a legkülönfélébb hőmérséklet-tartományokban való használatra</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illeszkedő NAMUR leválasztó erősítőkkel</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kopásmentes, mivel érintés nélkül működik</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közegeknek ellenálló</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érzéketlen a szennyezésre</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Kép 8">
            <a:extLst>
              <a:ext uri="{FF2B5EF4-FFF2-40B4-BE49-F238E27FC236}">
                <a16:creationId xmlns:a16="http://schemas.microsoft.com/office/drawing/2014/main" id="{B1C370DB-8703-4EDF-AA71-0A23E9599CE3}"/>
              </a:ext>
            </a:extLst>
          </p:cNvPr>
          <p:cNvPicPr>
            <a:picLocks noChangeAspect="1"/>
          </p:cNvPicPr>
          <p:nvPr/>
        </p:nvPicPr>
        <p:blipFill>
          <a:blip r:embed="rId4"/>
          <a:stretch>
            <a:fillRect/>
          </a:stretch>
        </p:blipFill>
        <p:spPr>
          <a:xfrm>
            <a:off x="5210613" y="3789040"/>
            <a:ext cx="6658952" cy="2887280"/>
          </a:xfrm>
          <a:prstGeom prst="rect">
            <a:avLst/>
          </a:prstGeom>
        </p:spPr>
      </p:pic>
    </p:spTree>
    <p:extLst>
      <p:ext uri="{BB962C8B-B14F-4D97-AF65-F5344CB8AC3E}">
        <p14:creationId xmlns:p14="http://schemas.microsoft.com/office/powerpoint/2010/main" val="1588950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dirty="0">
                <a:latin typeface="Arial" panose="020B0604020202020204" pitchFamily="34" charset="0"/>
                <a:cs typeface="Arial" panose="020B0604020202020204" pitchFamily="34" charset="0"/>
              </a:rPr>
              <a:t>Induktív közelítéskapcsolók</a:t>
            </a:r>
            <a:endParaRPr lang="hu-HU" sz="2400" b="1" dirty="0">
              <a:latin typeface="Arial" panose="020B0604020202020204" pitchFamily="34" charset="0"/>
              <a:cs typeface="Arial" panose="020B0604020202020204" pitchFamily="34" charset="0"/>
            </a:endParaRP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6E64B809-577C-49FF-83DB-EFA2B563FFC9}"/>
              </a:ext>
            </a:extLst>
          </p:cNvPr>
          <p:cNvSpPr/>
          <p:nvPr/>
        </p:nvSpPr>
        <p:spPr>
          <a:xfrm>
            <a:off x="4884186" y="797189"/>
            <a:ext cx="2954655" cy="369332"/>
          </a:xfrm>
          <a:prstGeom prst="rect">
            <a:avLst/>
          </a:prstGeom>
        </p:spPr>
        <p:txBody>
          <a:bodyPr wrap="none">
            <a:spAutoFit/>
          </a:bodyPr>
          <a:lstStyle/>
          <a:p>
            <a:r>
              <a:rPr lang="hu-HU" dirty="0">
                <a:latin typeface="Arial" panose="020B0604020202020204" pitchFamily="34" charset="0"/>
                <a:ea typeface="Calibri" panose="020F0502020204030204" pitchFamily="34" charset="0"/>
                <a:cs typeface="Arial" panose="020B0604020202020204" pitchFamily="34" charset="0"/>
              </a:rPr>
              <a:t>Induktív NAMUR érzékelők</a:t>
            </a:r>
            <a:endParaRPr lang="hu-HU" dirty="0">
              <a:latin typeface="Arial" panose="020B0604020202020204" pitchFamily="34" charset="0"/>
              <a:cs typeface="Arial" panose="020B0604020202020204" pitchFamily="34" charset="0"/>
            </a:endParaRPr>
          </a:p>
        </p:txBody>
      </p:sp>
      <p:sp>
        <p:nvSpPr>
          <p:cNvPr id="5" name="Téglalap 4">
            <a:extLst>
              <a:ext uri="{FF2B5EF4-FFF2-40B4-BE49-F238E27FC236}">
                <a16:creationId xmlns:a16="http://schemas.microsoft.com/office/drawing/2014/main" id="{5FB83332-12E4-490F-B403-55E38D558614}"/>
              </a:ext>
            </a:extLst>
          </p:cNvPr>
          <p:cNvSpPr/>
          <p:nvPr/>
        </p:nvSpPr>
        <p:spPr>
          <a:xfrm>
            <a:off x="28689" y="1484784"/>
            <a:ext cx="12127492" cy="1477328"/>
          </a:xfrm>
          <a:prstGeom prst="rect">
            <a:avLst/>
          </a:prstGeom>
        </p:spPr>
        <p:txBody>
          <a:bodyPr wrap="square">
            <a:spAutoFit/>
          </a:bodyPr>
          <a:lstStyle/>
          <a:p>
            <a:r>
              <a:rPr lang="hu-HU" dirty="0">
                <a:solidFill>
                  <a:srgbClr val="FFFF00"/>
                </a:solidFill>
                <a:latin typeface="Arial" panose="020B0604020202020204" pitchFamily="34" charset="0"/>
                <a:ea typeface="Calibri" panose="020F0502020204030204" pitchFamily="34" charset="0"/>
              </a:rPr>
              <a:t>Az induktív </a:t>
            </a:r>
            <a:r>
              <a:rPr lang="hu-HU" dirty="0" err="1">
                <a:solidFill>
                  <a:srgbClr val="FFFF00"/>
                </a:solidFill>
                <a:latin typeface="Arial" panose="020B0604020202020204" pitchFamily="34" charset="0"/>
                <a:ea typeface="Calibri" panose="020F0502020204030204" pitchFamily="34" charset="0"/>
              </a:rPr>
              <a:t>Namur</a:t>
            </a:r>
            <a:r>
              <a:rPr lang="hu-HU" dirty="0">
                <a:solidFill>
                  <a:srgbClr val="FFFF00"/>
                </a:solidFill>
                <a:latin typeface="Arial" panose="020B0604020202020204" pitchFamily="34" charset="0"/>
                <a:ea typeface="Calibri" panose="020F0502020204030204" pitchFamily="34" charset="0"/>
              </a:rPr>
              <a:t> érzékelők és kapcsolási erősítők könnyű, érintkezés nélküli állapotérzékelést tesznek lehetővé</a:t>
            </a:r>
            <a:r>
              <a:rPr lang="hu-HU" dirty="0">
                <a:latin typeface="Arial" panose="020B0604020202020204" pitchFamily="34" charset="0"/>
                <a:ea typeface="Calibri" panose="020F0502020204030204" pitchFamily="34" charset="0"/>
              </a:rPr>
              <a:t>. Az érzékelőket a munkatartományon belül, a kapcsolási erősítőket azon kívül kell elhelyezni. Standard kivitelek mellett nagynyomású változatok is készültek például véghelyzet ellenőrzésére hidraulikacilinderekben való felhasználásra. vagy a szeleppozíciók felügyeletére. A robbanásvédett változatokat robbanásveszélyes berendezésekhez vagy 1., ill. 2. zónájú helyiségekben alkalmazhatók. </a:t>
            </a:r>
            <a:endParaRPr lang="hu-HU" dirty="0"/>
          </a:p>
        </p:txBody>
      </p:sp>
      <p:pic>
        <p:nvPicPr>
          <p:cNvPr id="8" name="Kép 7">
            <a:extLst>
              <a:ext uri="{FF2B5EF4-FFF2-40B4-BE49-F238E27FC236}">
                <a16:creationId xmlns:a16="http://schemas.microsoft.com/office/drawing/2014/main" id="{8B3ED4ED-DFA8-4398-BF01-D06BF20708D1}"/>
              </a:ext>
            </a:extLst>
          </p:cNvPr>
          <p:cNvPicPr>
            <a:picLocks noChangeAspect="1"/>
          </p:cNvPicPr>
          <p:nvPr/>
        </p:nvPicPr>
        <p:blipFill>
          <a:blip r:embed="rId4"/>
          <a:stretch>
            <a:fillRect/>
          </a:stretch>
        </p:blipFill>
        <p:spPr>
          <a:xfrm>
            <a:off x="7246540" y="3427612"/>
            <a:ext cx="4752529" cy="3266055"/>
          </a:xfrm>
          <a:prstGeom prst="rect">
            <a:avLst/>
          </a:prstGeom>
        </p:spPr>
      </p:pic>
      <p:sp>
        <p:nvSpPr>
          <p:cNvPr id="9" name="Téglalap 8">
            <a:extLst>
              <a:ext uri="{FF2B5EF4-FFF2-40B4-BE49-F238E27FC236}">
                <a16:creationId xmlns:a16="http://schemas.microsoft.com/office/drawing/2014/main" id="{7C6CC36B-F9C5-412A-8263-5DB427B44F29}"/>
              </a:ext>
            </a:extLst>
          </p:cNvPr>
          <p:cNvSpPr/>
          <p:nvPr/>
        </p:nvSpPr>
        <p:spPr>
          <a:xfrm>
            <a:off x="65602" y="3055243"/>
            <a:ext cx="3441968" cy="373757"/>
          </a:xfrm>
          <a:prstGeom prst="rect">
            <a:avLst/>
          </a:prstGeom>
        </p:spPr>
        <p:txBody>
          <a:bodyPr wrap="none">
            <a:spAutoFit/>
          </a:bodyPr>
          <a:lstStyle/>
          <a:p>
            <a:pPr>
              <a:lnSpc>
                <a:spcPct val="107000"/>
              </a:lnSpc>
              <a:spcAft>
                <a:spcPts val="800"/>
              </a:spcAft>
            </a:pPr>
            <a:r>
              <a:rPr lang="hu-HU" dirty="0">
                <a:latin typeface="Arial" panose="020B0604020202020204" pitchFamily="34" charset="0"/>
                <a:ea typeface="Calibri" panose="020F0502020204030204" pitchFamily="34" charset="0"/>
                <a:cs typeface="Times New Roman" panose="02020603050405020304" pitchFamily="18" charset="0"/>
              </a:rPr>
              <a:t>Néhány jellemző tulajdonságuk:</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églalap 9">
            <a:extLst>
              <a:ext uri="{FF2B5EF4-FFF2-40B4-BE49-F238E27FC236}">
                <a16:creationId xmlns:a16="http://schemas.microsoft.com/office/drawing/2014/main" id="{855AC682-C683-42FB-B7AA-FAE53BA9EC7B}"/>
              </a:ext>
            </a:extLst>
          </p:cNvPr>
          <p:cNvSpPr/>
          <p:nvPr/>
        </p:nvSpPr>
        <p:spPr>
          <a:xfrm>
            <a:off x="117748" y="3576069"/>
            <a:ext cx="6092825" cy="1559209"/>
          </a:xfrm>
          <a:prstGeom prst="rect">
            <a:avLst/>
          </a:prstGeom>
        </p:spPr>
        <p:txBody>
          <a:bodyPr>
            <a:spAutoFit/>
          </a:bodyPr>
          <a:lstStyle/>
          <a:p>
            <a:pPr marL="342900" lvl="0" indent="-342900">
              <a:lnSpc>
                <a:spcPct val="107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folyamatstabilitás támogatása</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hidraulikacilinderhez és robbanásveszélyes tartományokhoz</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felismerhető hibaesetek</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696595">
              <a:lnSpc>
                <a:spcPct val="107000"/>
              </a:lnSpc>
              <a:spcAft>
                <a:spcPts val="800"/>
              </a:spcAft>
            </a:pPr>
            <a:r>
              <a:rPr lang="hu-HU" dirty="0">
                <a:latin typeface="Arial" panose="020B0604020202020204" pitchFamily="34" charset="0"/>
                <a:ea typeface="Calibri" panose="020F0502020204030204" pitchFamily="34" charset="0"/>
                <a:cs typeface="Times New Roman" panose="02020603050405020304" pitchFamily="18" charset="0"/>
              </a:rPr>
              <a:t> </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11133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dirty="0">
                <a:latin typeface="Arial" panose="020B0604020202020204" pitchFamily="34" charset="0"/>
                <a:cs typeface="Arial" panose="020B0604020202020204" pitchFamily="34" charset="0"/>
              </a:rPr>
              <a:t>Induktív közelítéskapcsolók</a:t>
            </a:r>
            <a:endParaRPr lang="hu-HU" sz="2400" b="1" dirty="0">
              <a:latin typeface="Arial" panose="020B0604020202020204" pitchFamily="34" charset="0"/>
              <a:cs typeface="Arial" panose="020B0604020202020204" pitchFamily="34" charset="0"/>
            </a:endParaRP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D480FAE8-1378-4FB5-B183-FC9725AE8E65}"/>
              </a:ext>
            </a:extLst>
          </p:cNvPr>
          <p:cNvSpPr/>
          <p:nvPr/>
        </p:nvSpPr>
        <p:spPr>
          <a:xfrm>
            <a:off x="3502124" y="733698"/>
            <a:ext cx="4891083" cy="367216"/>
          </a:xfrm>
          <a:prstGeom prst="rect">
            <a:avLst/>
          </a:prstGeom>
        </p:spPr>
        <p:txBody>
          <a:bodyPr wrap="none">
            <a:spAutoFit/>
          </a:bodyPr>
          <a:lstStyle/>
          <a:p>
            <a:pPr lvl="2">
              <a:lnSpc>
                <a:spcPct val="107000"/>
              </a:lnSpc>
              <a:spcBef>
                <a:spcPts val="200"/>
              </a:spcBef>
              <a:spcAft>
                <a:spcPts val="0"/>
              </a:spcAft>
            </a:pPr>
            <a:r>
              <a:rPr lang="hu-HU" b="1" dirty="0">
                <a:latin typeface="Arial" panose="020B0604020202020204" pitchFamily="34" charset="0"/>
                <a:ea typeface="Times New Roman" panose="02020603050405020304" pitchFamily="18" charset="0"/>
                <a:cs typeface="Arial" panose="020B0604020202020204" pitchFamily="34" charset="0"/>
              </a:rPr>
              <a:t>Induktív gyűrűs és tömlőérzékelők</a:t>
            </a:r>
            <a:endParaRPr lang="hu-HU" b="1"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5" name="Téglalap 4">
            <a:extLst>
              <a:ext uri="{FF2B5EF4-FFF2-40B4-BE49-F238E27FC236}">
                <a16:creationId xmlns:a16="http://schemas.microsoft.com/office/drawing/2014/main" id="{82099B6E-73C6-41F2-AC8B-995E518D237B}"/>
              </a:ext>
            </a:extLst>
          </p:cNvPr>
          <p:cNvSpPr/>
          <p:nvPr/>
        </p:nvSpPr>
        <p:spPr>
          <a:xfrm>
            <a:off x="28690" y="1397675"/>
            <a:ext cx="12127492" cy="1200329"/>
          </a:xfrm>
          <a:prstGeom prst="rect">
            <a:avLst/>
          </a:prstGeom>
        </p:spPr>
        <p:txBody>
          <a:bodyPr wrap="square">
            <a:spAutoFit/>
          </a:bodyPr>
          <a:lstStyle/>
          <a:p>
            <a:r>
              <a:rPr lang="hu-HU" dirty="0">
                <a:latin typeface="Arial" panose="020B0604020202020204" pitchFamily="34" charset="0"/>
                <a:ea typeface="Calibri" panose="020F0502020204030204" pitchFamily="34" charset="0"/>
              </a:rPr>
              <a:t>Az </a:t>
            </a:r>
            <a:r>
              <a:rPr lang="hu-HU" dirty="0">
                <a:solidFill>
                  <a:srgbClr val="FFFF00"/>
                </a:solidFill>
                <a:latin typeface="Arial" panose="020B0604020202020204" pitchFamily="34" charset="0"/>
                <a:ea typeface="Calibri" panose="020F0502020204030204" pitchFamily="34" charset="0"/>
              </a:rPr>
              <a:t>induktív gyűrűs és tömlőérzékelők nagy megbízhatósággal működnek, anyagtovábbító tömlőkre szerelve, az abban elhaladó objektumok érzékelésére. </a:t>
            </a:r>
            <a:r>
              <a:rPr lang="hu-HU" dirty="0">
                <a:latin typeface="Arial" panose="020B0604020202020204" pitchFamily="34" charset="0"/>
                <a:ea typeface="Calibri" panose="020F0502020204030204" pitchFamily="34" charset="0"/>
              </a:rPr>
              <a:t>Kifejezetten alkalmasak az apró alkatrészek felismerésére magas, akár </a:t>
            </a:r>
            <a:r>
              <a:rPr lang="hu-HU" dirty="0">
                <a:solidFill>
                  <a:srgbClr val="FFFF00"/>
                </a:solidFill>
                <a:latin typeface="Arial" panose="020B0604020202020204" pitchFamily="34" charset="0"/>
                <a:ea typeface="Calibri" panose="020F0502020204030204" pitchFamily="34" charset="0"/>
              </a:rPr>
              <a:t>20 m/s objektumsebesség </a:t>
            </a:r>
            <a:r>
              <a:rPr lang="hu-HU" dirty="0">
                <a:latin typeface="Arial" panose="020B0604020202020204" pitchFamily="34" charset="0"/>
                <a:ea typeface="Calibri" panose="020F0502020204030204" pitchFamily="34" charset="0"/>
              </a:rPr>
              <a:t>mellett. Ezeket az eszközöket egyszerűen lehet installálni, és univerzálisan felszerelhetők, </a:t>
            </a:r>
            <a:r>
              <a:rPr lang="hu-HU" dirty="0">
                <a:solidFill>
                  <a:srgbClr val="FFFF00"/>
                </a:solidFill>
                <a:latin typeface="Arial" panose="020B0604020202020204" pitchFamily="34" charset="0"/>
                <a:ea typeface="Calibri" panose="020F0502020204030204" pitchFamily="34" charset="0"/>
              </a:rPr>
              <a:t>egymás után &gt; 20 mm távolságban. </a:t>
            </a:r>
            <a:endParaRPr lang="hu-HU" dirty="0">
              <a:solidFill>
                <a:srgbClr val="FFFF00"/>
              </a:solidFill>
            </a:endParaRPr>
          </a:p>
        </p:txBody>
      </p:sp>
      <p:sp>
        <p:nvSpPr>
          <p:cNvPr id="8" name="Téglalap 7">
            <a:extLst>
              <a:ext uri="{FF2B5EF4-FFF2-40B4-BE49-F238E27FC236}">
                <a16:creationId xmlns:a16="http://schemas.microsoft.com/office/drawing/2014/main" id="{7A0DA824-4A80-44D0-AA1E-B458BD153BE4}"/>
              </a:ext>
            </a:extLst>
          </p:cNvPr>
          <p:cNvSpPr/>
          <p:nvPr/>
        </p:nvSpPr>
        <p:spPr>
          <a:xfrm>
            <a:off x="28976" y="2695672"/>
            <a:ext cx="3441968" cy="373757"/>
          </a:xfrm>
          <a:prstGeom prst="rect">
            <a:avLst/>
          </a:prstGeom>
        </p:spPr>
        <p:txBody>
          <a:bodyPr wrap="none">
            <a:spAutoFit/>
          </a:bodyPr>
          <a:lstStyle/>
          <a:p>
            <a:pPr>
              <a:lnSpc>
                <a:spcPct val="107000"/>
              </a:lnSpc>
              <a:spcBef>
                <a:spcPts val="1200"/>
              </a:spcBef>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Néhány jellemző tulajdonságuk:</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églalap 8">
            <a:extLst>
              <a:ext uri="{FF2B5EF4-FFF2-40B4-BE49-F238E27FC236}">
                <a16:creationId xmlns:a16="http://schemas.microsoft.com/office/drawing/2014/main" id="{D4EC9F5E-9C5F-4B45-A3FD-6FFBABAF8254}"/>
              </a:ext>
            </a:extLst>
          </p:cNvPr>
          <p:cNvSpPr/>
          <p:nvPr/>
        </p:nvSpPr>
        <p:spPr>
          <a:xfrm>
            <a:off x="117748" y="3191877"/>
            <a:ext cx="6092825" cy="2158924"/>
          </a:xfrm>
          <a:prstGeom prst="rect">
            <a:avLst/>
          </a:prstGeom>
        </p:spPr>
        <p:txBody>
          <a:bodyPr>
            <a:spAutoFit/>
          </a:bodyPr>
          <a:lstStyle/>
          <a:p>
            <a:pPr marL="342900" lvl="0" indent="-342900">
              <a:lnSpc>
                <a:spcPct val="107000"/>
              </a:lnSpc>
              <a:spcBef>
                <a:spcPts val="1200"/>
              </a:spcBef>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megbízható érzékelési elv nagy objektumsebességhez</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Bef>
                <a:spcPts val="1200"/>
              </a:spcBef>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a különböző méretek révén az induktív gyűrűs </a:t>
            </a:r>
            <a:r>
              <a:rPr lang="hu-HU">
                <a:latin typeface="Arial" panose="020B0604020202020204" pitchFamily="34" charset="0"/>
                <a:ea typeface="Calibri" panose="020F0502020204030204" pitchFamily="34" charset="0"/>
                <a:cs typeface="Times New Roman" panose="02020603050405020304" pitchFamily="18" charset="0"/>
              </a:rPr>
              <a:t>érzékelők univerzálisan </a:t>
            </a:r>
            <a:r>
              <a:rPr lang="hu-HU" dirty="0">
                <a:latin typeface="Arial" panose="020B0604020202020204" pitchFamily="34" charset="0"/>
                <a:ea typeface="Calibri" panose="020F0502020204030204" pitchFamily="34" charset="0"/>
                <a:cs typeface="Times New Roman" panose="02020603050405020304" pitchFamily="18" charset="0"/>
              </a:rPr>
              <a:t>felszerelhetők</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Bef>
                <a:spcPts val="1200"/>
              </a:spcBef>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az anyagtovábbító tömlőre egyszerűen telepíthető induktív tömlőérzékelők</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r>
              <a:rPr lang="hu-HU" dirty="0">
                <a:latin typeface="Arial" panose="020B0604020202020204" pitchFamily="34" charset="0"/>
                <a:ea typeface="Calibri" panose="020F0502020204030204" pitchFamily="34" charset="0"/>
              </a:rPr>
              <a:t>rakatba halmozható &gt; 20 mm távolságban</a:t>
            </a:r>
            <a:endParaRPr lang="hu-HU" dirty="0"/>
          </a:p>
        </p:txBody>
      </p:sp>
      <p:pic>
        <p:nvPicPr>
          <p:cNvPr id="10" name="Kép 9">
            <a:extLst>
              <a:ext uri="{FF2B5EF4-FFF2-40B4-BE49-F238E27FC236}">
                <a16:creationId xmlns:a16="http://schemas.microsoft.com/office/drawing/2014/main" id="{D0FBB866-7009-441A-98BE-EB21A3D06D1F}"/>
              </a:ext>
            </a:extLst>
          </p:cNvPr>
          <p:cNvPicPr>
            <a:picLocks noChangeAspect="1"/>
          </p:cNvPicPr>
          <p:nvPr/>
        </p:nvPicPr>
        <p:blipFill>
          <a:blip r:embed="rId4"/>
          <a:stretch>
            <a:fillRect/>
          </a:stretch>
        </p:blipFill>
        <p:spPr>
          <a:xfrm>
            <a:off x="6886500" y="3201129"/>
            <a:ext cx="5060999" cy="3490792"/>
          </a:xfrm>
          <a:prstGeom prst="rect">
            <a:avLst/>
          </a:prstGeom>
        </p:spPr>
      </p:pic>
    </p:spTree>
    <p:extLst>
      <p:ext uri="{BB962C8B-B14F-4D97-AF65-F5344CB8AC3E}">
        <p14:creationId xmlns:p14="http://schemas.microsoft.com/office/powerpoint/2010/main" val="3418632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dirty="0">
                <a:latin typeface="Arial" panose="020B0604020202020204" pitchFamily="34" charset="0"/>
                <a:cs typeface="Arial" panose="020B0604020202020204" pitchFamily="34" charset="0"/>
              </a:rPr>
              <a:t>Induktív közelítéskapcsolók</a:t>
            </a:r>
            <a:endParaRPr lang="hu-HU" sz="2400" b="1" dirty="0">
              <a:latin typeface="Arial" panose="020B0604020202020204" pitchFamily="34" charset="0"/>
              <a:cs typeface="Arial" panose="020B0604020202020204" pitchFamily="34" charset="0"/>
            </a:endParaRP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43457B25-16CE-4614-8680-41F0C9757BDC}"/>
              </a:ext>
            </a:extLst>
          </p:cNvPr>
          <p:cNvSpPr/>
          <p:nvPr/>
        </p:nvSpPr>
        <p:spPr>
          <a:xfrm>
            <a:off x="4909834" y="790550"/>
            <a:ext cx="2903359" cy="369332"/>
          </a:xfrm>
          <a:prstGeom prst="rect">
            <a:avLst/>
          </a:prstGeom>
        </p:spPr>
        <p:txBody>
          <a:bodyPr wrap="none">
            <a:spAutoFit/>
          </a:bodyPr>
          <a:lstStyle/>
          <a:p>
            <a:r>
              <a:rPr lang="hu-HU" dirty="0">
                <a:latin typeface="Arial" panose="020B0604020202020204" pitchFamily="34" charset="0"/>
                <a:ea typeface="Calibri" panose="020F0502020204030204" pitchFamily="34" charset="0"/>
                <a:cs typeface="Arial" panose="020B0604020202020204" pitchFamily="34" charset="0"/>
              </a:rPr>
              <a:t>Induktív távolságérzékelők</a:t>
            </a:r>
            <a:endParaRPr lang="hu-HU" dirty="0">
              <a:latin typeface="Arial" panose="020B0604020202020204" pitchFamily="34" charset="0"/>
              <a:cs typeface="Arial" panose="020B0604020202020204" pitchFamily="34" charset="0"/>
            </a:endParaRPr>
          </a:p>
        </p:txBody>
      </p:sp>
      <p:sp>
        <p:nvSpPr>
          <p:cNvPr id="5" name="Téglalap 4">
            <a:extLst>
              <a:ext uri="{FF2B5EF4-FFF2-40B4-BE49-F238E27FC236}">
                <a16:creationId xmlns:a16="http://schemas.microsoft.com/office/drawing/2014/main" id="{E2ED7B4F-E660-4DB0-96CA-950B70781C2F}"/>
              </a:ext>
            </a:extLst>
          </p:cNvPr>
          <p:cNvSpPr/>
          <p:nvPr/>
        </p:nvSpPr>
        <p:spPr>
          <a:xfrm>
            <a:off x="28689" y="1335832"/>
            <a:ext cx="12127492" cy="2366417"/>
          </a:xfrm>
          <a:prstGeom prst="rect">
            <a:avLst/>
          </a:prstGeom>
        </p:spPr>
        <p:txBody>
          <a:bodyPr wrap="square">
            <a:spAutoFit/>
          </a:bodyPr>
          <a:lstStyle/>
          <a:p>
            <a:pPr algn="just">
              <a:lnSpc>
                <a:spcPct val="107000"/>
              </a:lnSpc>
              <a:spcAft>
                <a:spcPts val="0"/>
              </a:spcAft>
            </a:pP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BAW induktív távolságérzékelőket pozíció és távolság mérésére fejlesztették ki, ezen kívül különféle anyagváltozatok megkülönböztetésére is alkalmasak.</a:t>
            </a:r>
            <a:r>
              <a:rPr lang="hu-HU" dirty="0">
                <a:latin typeface="Arial" panose="020B0604020202020204" pitchFamily="34" charset="0"/>
                <a:ea typeface="Calibri" panose="020F0502020204030204" pitchFamily="34" charset="0"/>
                <a:cs typeface="Times New Roman" panose="02020603050405020304" pitchFamily="18" charset="0"/>
              </a:rPr>
              <a:t> Mint ahogy a legtöbb induktív érzékelő, ezek is érintésmentesen működnek, ezáltal elmarad a kopás, jelensége, aminek következtében élettartamuk jelentősen megnőt.</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r>
              <a:rPr lang="hu-HU" dirty="0">
                <a:latin typeface="Arial" panose="020B0604020202020204" pitchFamily="34" charset="0"/>
                <a:ea typeface="Calibri" panose="020F0502020204030204" pitchFamily="34" charset="0"/>
              </a:rPr>
              <a:t>Az eszközök un. </a:t>
            </a:r>
            <a:r>
              <a:rPr lang="hu-HU" dirty="0">
                <a:solidFill>
                  <a:srgbClr val="FFFF00"/>
                </a:solidFill>
                <a:latin typeface="Arial" panose="020B0604020202020204" pitchFamily="34" charset="0"/>
                <a:ea typeface="Calibri" panose="020F0502020204030204" pitchFamily="34" charset="0"/>
              </a:rPr>
              <a:t>betanítási funkcióval is rendelkeznek, a linearitási tartomány beállítható</a:t>
            </a:r>
            <a:r>
              <a:rPr lang="hu-HU" dirty="0">
                <a:latin typeface="Arial" panose="020B0604020202020204" pitchFamily="34" charset="0"/>
                <a:ea typeface="Calibri" panose="020F0502020204030204" pitchFamily="34" charset="0"/>
              </a:rPr>
              <a:t>, ami gyors </a:t>
            </a:r>
            <a:r>
              <a:rPr lang="hu-HU" dirty="0">
                <a:solidFill>
                  <a:srgbClr val="FFFF00"/>
                </a:solidFill>
                <a:latin typeface="Arial" panose="020B0604020202020204" pitchFamily="34" charset="0"/>
                <a:ea typeface="Calibri" panose="020F0502020204030204" pitchFamily="34" charset="0"/>
              </a:rPr>
              <a:t>beüzemelést tesz lehetővé</a:t>
            </a:r>
            <a:r>
              <a:rPr lang="hu-HU" dirty="0">
                <a:latin typeface="Arial" panose="020B0604020202020204" pitchFamily="34" charset="0"/>
                <a:ea typeface="Calibri" panose="020F0502020204030204" pitchFamily="34" charset="0"/>
              </a:rPr>
              <a:t> az első üzembe helyezéskor, és rövid állásidőt biztosít az érzékelő cseréje során. Alkalmazási területekhez tartozik a mozgások felügyelete illesztő-, lyukasztó- vagy feszítőberendezéseknél a gépgyártásban, illetve tengelyek kiegyensúlyozatlanságának és tágulásának mérése. Az </a:t>
            </a:r>
            <a:r>
              <a:rPr lang="hu-HU" dirty="0">
                <a:solidFill>
                  <a:srgbClr val="FFFF00"/>
                </a:solidFill>
                <a:latin typeface="Arial" panose="020B0604020202020204" pitchFamily="34" charset="0"/>
                <a:ea typeface="Calibri" panose="020F0502020204030204" pitchFamily="34" charset="0"/>
              </a:rPr>
              <a:t>induktív távolságérzékelők abszolút analóg feszültség-, áram- vagy IO-Link-jelet szolgáltatnak</a:t>
            </a:r>
            <a:r>
              <a:rPr lang="hu-HU" dirty="0">
                <a:latin typeface="Arial" panose="020B0604020202020204" pitchFamily="34" charset="0"/>
                <a:ea typeface="Calibri" panose="020F0502020204030204" pitchFamily="34" charset="0"/>
              </a:rPr>
              <a:t>.</a:t>
            </a:r>
            <a:endParaRPr lang="hu-HU" dirty="0"/>
          </a:p>
        </p:txBody>
      </p:sp>
      <p:pic>
        <p:nvPicPr>
          <p:cNvPr id="8" name="Kép 7">
            <a:extLst>
              <a:ext uri="{FF2B5EF4-FFF2-40B4-BE49-F238E27FC236}">
                <a16:creationId xmlns:a16="http://schemas.microsoft.com/office/drawing/2014/main" id="{8F4AA15F-0D9E-48BA-AF5B-17C3D3C343E3}"/>
              </a:ext>
            </a:extLst>
          </p:cNvPr>
          <p:cNvPicPr>
            <a:picLocks noChangeAspect="1"/>
          </p:cNvPicPr>
          <p:nvPr/>
        </p:nvPicPr>
        <p:blipFill>
          <a:blip r:embed="rId4"/>
          <a:stretch>
            <a:fillRect/>
          </a:stretch>
        </p:blipFill>
        <p:spPr>
          <a:xfrm>
            <a:off x="7390556" y="3673401"/>
            <a:ext cx="4501610" cy="3106439"/>
          </a:xfrm>
          <a:prstGeom prst="rect">
            <a:avLst/>
          </a:prstGeom>
        </p:spPr>
      </p:pic>
      <p:sp>
        <p:nvSpPr>
          <p:cNvPr id="9" name="Téglalap 8">
            <a:extLst>
              <a:ext uri="{FF2B5EF4-FFF2-40B4-BE49-F238E27FC236}">
                <a16:creationId xmlns:a16="http://schemas.microsoft.com/office/drawing/2014/main" id="{AF9FC69A-95BE-491E-9B53-65B951228D81}"/>
              </a:ext>
            </a:extLst>
          </p:cNvPr>
          <p:cNvSpPr/>
          <p:nvPr/>
        </p:nvSpPr>
        <p:spPr>
          <a:xfrm>
            <a:off x="28128" y="3785701"/>
            <a:ext cx="3441968" cy="373757"/>
          </a:xfrm>
          <a:prstGeom prst="rect">
            <a:avLst/>
          </a:prstGeom>
        </p:spPr>
        <p:txBody>
          <a:bodyPr wrap="none">
            <a:spAutoFit/>
          </a:bodyPr>
          <a:lstStyle/>
          <a:p>
            <a:pPr>
              <a:lnSpc>
                <a:spcPct val="107000"/>
              </a:lnSpc>
              <a:spcAft>
                <a:spcPts val="800"/>
              </a:spcAft>
            </a:pPr>
            <a:r>
              <a:rPr lang="hu-HU" dirty="0">
                <a:latin typeface="Arial" panose="020B0604020202020204" pitchFamily="34" charset="0"/>
                <a:ea typeface="Calibri" panose="020F0502020204030204" pitchFamily="34" charset="0"/>
                <a:cs typeface="Times New Roman" panose="02020603050405020304" pitchFamily="18" charset="0"/>
              </a:rPr>
              <a:t>Néhány jellemző tulajdonságuk:</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églalap 9">
            <a:extLst>
              <a:ext uri="{FF2B5EF4-FFF2-40B4-BE49-F238E27FC236}">
                <a16:creationId xmlns:a16="http://schemas.microsoft.com/office/drawing/2014/main" id="{5FC861BD-0E30-4B7E-9960-3257628D7C67}"/>
              </a:ext>
            </a:extLst>
          </p:cNvPr>
          <p:cNvSpPr/>
          <p:nvPr/>
        </p:nvSpPr>
        <p:spPr>
          <a:xfrm>
            <a:off x="66529" y="4195283"/>
            <a:ext cx="7350915" cy="2151936"/>
          </a:xfrm>
          <a:prstGeom prst="rect">
            <a:avLst/>
          </a:prstGeom>
        </p:spPr>
        <p:txBody>
          <a:bodyPr wrap="square">
            <a:spAutoFit/>
          </a:bodyPr>
          <a:lstStyle/>
          <a:p>
            <a:pPr marL="342900" lvl="0" indent="-342900">
              <a:lnSpc>
                <a:spcPct val="107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kompakt, robusztus, megbízható</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kopásmentes, mivel érintés nélkül működik</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abszolút mérési elv</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0,2 és 50 mm közötti mérési tartomány, szintén betanítható</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rövid válaszidő, magas fokú megismételhetőség, linearitás</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széles hőmérséklet-tartomány, csekély hőmérsékleti eltérés</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egyszerű használat az analóg interfészek és az IO-Link révén</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68209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dirty="0">
                <a:latin typeface="Arial" panose="020B0604020202020204" pitchFamily="34" charset="0"/>
                <a:cs typeface="Arial" panose="020B0604020202020204" pitchFamily="34" charset="0"/>
              </a:rPr>
              <a:t>Induktív közelítéskapcsolók</a:t>
            </a:r>
            <a:endParaRPr lang="hu-HU" sz="2400" b="1" dirty="0">
              <a:latin typeface="Arial" panose="020B0604020202020204" pitchFamily="34" charset="0"/>
              <a:cs typeface="Arial" panose="020B0604020202020204" pitchFamily="34" charset="0"/>
            </a:endParaRP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FAF6FB77-4BFC-48FD-BF8F-432ACD2D18DC}"/>
              </a:ext>
            </a:extLst>
          </p:cNvPr>
          <p:cNvSpPr/>
          <p:nvPr/>
        </p:nvSpPr>
        <p:spPr>
          <a:xfrm>
            <a:off x="4561314" y="726232"/>
            <a:ext cx="3600400" cy="369332"/>
          </a:xfrm>
          <a:prstGeom prst="rect">
            <a:avLst/>
          </a:prstGeom>
        </p:spPr>
        <p:txBody>
          <a:bodyPr wrap="square">
            <a:spAutoFit/>
          </a:bodyPr>
          <a:lstStyle/>
          <a:p>
            <a:r>
              <a:rPr lang="hu-HU" dirty="0">
                <a:latin typeface="Arial" panose="020B0604020202020204" pitchFamily="34" charset="0"/>
                <a:ea typeface="Calibri" panose="020F0502020204030204" pitchFamily="34" charset="0"/>
                <a:cs typeface="Arial" panose="020B0604020202020204" pitchFamily="34" charset="0"/>
              </a:rPr>
              <a:t>Induktív pozíciómérő rendszerek</a:t>
            </a:r>
            <a:endParaRPr lang="hu-HU" dirty="0">
              <a:latin typeface="Arial" panose="020B0604020202020204" pitchFamily="34" charset="0"/>
              <a:cs typeface="Arial" panose="020B0604020202020204" pitchFamily="34" charset="0"/>
            </a:endParaRPr>
          </a:p>
        </p:txBody>
      </p:sp>
      <p:sp>
        <p:nvSpPr>
          <p:cNvPr id="5" name="Téglalap 4">
            <a:extLst>
              <a:ext uri="{FF2B5EF4-FFF2-40B4-BE49-F238E27FC236}">
                <a16:creationId xmlns:a16="http://schemas.microsoft.com/office/drawing/2014/main" id="{C8196128-03F2-4969-A927-EC3CC247413F}"/>
              </a:ext>
            </a:extLst>
          </p:cNvPr>
          <p:cNvSpPr/>
          <p:nvPr/>
        </p:nvSpPr>
        <p:spPr>
          <a:xfrm>
            <a:off x="28690" y="1227885"/>
            <a:ext cx="12127492" cy="2385781"/>
          </a:xfrm>
          <a:prstGeom prst="rect">
            <a:avLst/>
          </a:prstGeom>
        </p:spPr>
        <p:txBody>
          <a:bodyPr wrap="square">
            <a:spAutoFit/>
          </a:bodyPr>
          <a:lstStyle/>
          <a:p>
            <a:pPr algn="just">
              <a:lnSpc>
                <a:spcPct val="107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A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BIP induktív pozíciómérő fémes objektumok pozícióját nagy pontossággal, érintésmentesen (és ezáltal kopásmentesen) képes mérni. </a:t>
            </a:r>
            <a:r>
              <a:rPr lang="hu-HU" dirty="0">
                <a:latin typeface="Arial" panose="020B0604020202020204" pitchFamily="34" charset="0"/>
                <a:ea typeface="Calibri" panose="020F0502020204030204" pitchFamily="34" charset="0"/>
                <a:cs typeface="Times New Roman" panose="02020603050405020304" pitchFamily="18" charset="0"/>
              </a:rPr>
              <a:t>Ennek során biztosan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észleli egy egyszerű célpont lineáris távolságát</a:t>
            </a:r>
            <a:r>
              <a:rPr lang="hu-HU" dirty="0">
                <a:latin typeface="Arial" panose="020B0604020202020204" pitchFamily="34" charset="0"/>
                <a:ea typeface="Calibri" panose="020F0502020204030204" pitchFamily="34" charset="0"/>
                <a:cs typeface="Times New Roman" panose="02020603050405020304" pitchFamily="18" charset="0"/>
              </a:rPr>
              <a:t>. Egy gép bármely alkotóelemének, akár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egy forgó tárcsájának </a:t>
            </a:r>
            <a:r>
              <a:rPr lang="hu-HU" dirty="0">
                <a:latin typeface="Arial" panose="020B0604020202020204" pitchFamily="34" charset="0"/>
                <a:ea typeface="Calibri" panose="020F0502020204030204" pitchFamily="34" charset="0"/>
                <a:cs typeface="Times New Roman" panose="02020603050405020304" pitchFamily="18" charset="0"/>
              </a:rPr>
              <a:t>is képes a távolságát mérni, amely értéket kiviteltől függően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IO-Link-kapcsolaton vagy analóg kimeneti jelként küldi tovább</a:t>
            </a:r>
            <a:r>
              <a:rPr lang="hu-HU" dirty="0">
                <a:latin typeface="Arial" panose="020B0604020202020204" pitchFamily="34" charset="0"/>
                <a:ea typeface="Calibri" panose="020F0502020204030204" pitchFamily="34" charset="0"/>
                <a:cs typeface="Times New Roman" panose="02020603050405020304" pitchFamily="18" charset="0"/>
              </a:rPr>
              <a:t>.</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r>
              <a:rPr lang="hu-HU" dirty="0">
                <a:latin typeface="Arial" panose="020B0604020202020204" pitchFamily="34" charset="0"/>
                <a:ea typeface="Calibri" panose="020F0502020204030204" pitchFamily="34" charset="0"/>
              </a:rPr>
              <a:t>Ezen típusú érzékelők fő alkalmazási területeként említhető a </a:t>
            </a:r>
            <a:r>
              <a:rPr lang="hu-HU" dirty="0">
                <a:solidFill>
                  <a:srgbClr val="FFFF00"/>
                </a:solidFill>
                <a:latin typeface="Arial" panose="020B0604020202020204" pitchFamily="34" charset="0"/>
                <a:ea typeface="Calibri" panose="020F0502020204030204" pitchFamily="34" charset="0"/>
              </a:rPr>
              <a:t>meghajtóorsók és befogóberendezések felügyelete</a:t>
            </a:r>
            <a:r>
              <a:rPr lang="hu-HU" dirty="0">
                <a:latin typeface="Arial" panose="020B0604020202020204" pitchFamily="34" charset="0"/>
                <a:ea typeface="Calibri" panose="020F0502020204030204" pitchFamily="34" charset="0"/>
              </a:rPr>
              <a:t>, emellett a gépgyártásban is számos alkalmazásban használható, </a:t>
            </a:r>
            <a:r>
              <a:rPr lang="hu-HU" dirty="0">
                <a:solidFill>
                  <a:srgbClr val="FFFF00"/>
                </a:solidFill>
                <a:latin typeface="Arial" panose="020B0604020202020204" pitchFamily="34" charset="0"/>
                <a:ea typeface="Calibri" panose="020F0502020204030204" pitchFamily="34" charset="0"/>
              </a:rPr>
              <a:t>így például a lyukasztási mélység</a:t>
            </a:r>
            <a:r>
              <a:rPr lang="hu-HU" dirty="0">
                <a:latin typeface="Arial" panose="020B0604020202020204" pitchFamily="34" charset="0"/>
                <a:ea typeface="Calibri" panose="020F0502020204030204" pitchFamily="34" charset="0"/>
              </a:rPr>
              <a:t>, a </a:t>
            </a:r>
            <a:r>
              <a:rPr lang="hu-HU" dirty="0" err="1">
                <a:latin typeface="Arial" panose="020B0604020202020204" pitchFamily="34" charset="0"/>
                <a:ea typeface="Calibri" panose="020F0502020204030204" pitchFamily="34" charset="0"/>
              </a:rPr>
              <a:t>megfogóhelyzet</a:t>
            </a:r>
            <a:r>
              <a:rPr lang="hu-HU" dirty="0">
                <a:latin typeface="Arial" panose="020B0604020202020204" pitchFamily="34" charset="0"/>
                <a:ea typeface="Calibri" panose="020F0502020204030204" pitchFamily="34" charset="0"/>
              </a:rPr>
              <a:t>, a henger- vagy szelepállás stb. észlelése során. A nagy ismétlési pontosság optimális folyamatminőséget garantál. </a:t>
            </a:r>
            <a:endParaRPr lang="hu-HU" dirty="0"/>
          </a:p>
        </p:txBody>
      </p:sp>
      <p:pic>
        <p:nvPicPr>
          <p:cNvPr id="8" name="Kép 7">
            <a:extLst>
              <a:ext uri="{FF2B5EF4-FFF2-40B4-BE49-F238E27FC236}">
                <a16:creationId xmlns:a16="http://schemas.microsoft.com/office/drawing/2014/main" id="{7400B749-8DB0-4C67-99F7-7E56A3E2AC81}"/>
              </a:ext>
            </a:extLst>
          </p:cNvPr>
          <p:cNvPicPr>
            <a:picLocks noChangeAspect="1"/>
          </p:cNvPicPr>
          <p:nvPr/>
        </p:nvPicPr>
        <p:blipFill>
          <a:blip r:embed="rId4"/>
          <a:stretch>
            <a:fillRect/>
          </a:stretch>
        </p:blipFill>
        <p:spPr>
          <a:xfrm>
            <a:off x="7894612" y="3353397"/>
            <a:ext cx="4063450" cy="3426045"/>
          </a:xfrm>
          <a:prstGeom prst="rect">
            <a:avLst/>
          </a:prstGeom>
        </p:spPr>
      </p:pic>
      <p:sp>
        <p:nvSpPr>
          <p:cNvPr id="9" name="Téglalap 8">
            <a:extLst>
              <a:ext uri="{FF2B5EF4-FFF2-40B4-BE49-F238E27FC236}">
                <a16:creationId xmlns:a16="http://schemas.microsoft.com/office/drawing/2014/main" id="{B776F5F2-5EC7-4328-A290-19DA6F2B9AF0}"/>
              </a:ext>
            </a:extLst>
          </p:cNvPr>
          <p:cNvSpPr/>
          <p:nvPr/>
        </p:nvSpPr>
        <p:spPr>
          <a:xfrm>
            <a:off x="92596" y="3741562"/>
            <a:ext cx="3441968" cy="373757"/>
          </a:xfrm>
          <a:prstGeom prst="rect">
            <a:avLst/>
          </a:prstGeom>
        </p:spPr>
        <p:txBody>
          <a:bodyPr wrap="none">
            <a:spAutoFit/>
          </a:bodyPr>
          <a:lstStyle/>
          <a:p>
            <a:pPr>
              <a:lnSpc>
                <a:spcPct val="107000"/>
              </a:lnSpc>
              <a:spcAft>
                <a:spcPts val="800"/>
              </a:spcAft>
            </a:pPr>
            <a:r>
              <a:rPr lang="hu-HU" dirty="0">
                <a:latin typeface="Arial" panose="020B0604020202020204" pitchFamily="34" charset="0"/>
                <a:ea typeface="Calibri" panose="020F0502020204030204" pitchFamily="34" charset="0"/>
                <a:cs typeface="Times New Roman" panose="02020603050405020304" pitchFamily="18" charset="0"/>
              </a:rPr>
              <a:t>Néhány jellemző tulajdonságuk:</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églalap 9">
            <a:extLst>
              <a:ext uri="{FF2B5EF4-FFF2-40B4-BE49-F238E27FC236}">
                <a16:creationId xmlns:a16="http://schemas.microsoft.com/office/drawing/2014/main" id="{26CAC2AC-EB88-4700-94A4-6E0CB7407541}"/>
              </a:ext>
            </a:extLst>
          </p:cNvPr>
          <p:cNvSpPr/>
          <p:nvPr/>
        </p:nvSpPr>
        <p:spPr>
          <a:xfrm>
            <a:off x="199831" y="4437112"/>
            <a:ext cx="6092825" cy="1855573"/>
          </a:xfrm>
          <a:prstGeom prst="rect">
            <a:avLst/>
          </a:prstGeom>
        </p:spPr>
        <p:txBody>
          <a:bodyPr>
            <a:spAutoFit/>
          </a:bodyPr>
          <a:lstStyle/>
          <a:p>
            <a:pPr marL="342900" lvl="0" indent="-342900">
              <a:lnSpc>
                <a:spcPct val="107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0…133 mm között beállítható mérési tartományok</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mechanikus behangolás nem szükséges</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kopásmentes, mivel érintés nélkül működik</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magas ismétlési pontosság és precíz pozicionálás</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pPr>
            <a:r>
              <a:rPr lang="hu-HU" dirty="0">
                <a:latin typeface="Arial" panose="020B0604020202020204" pitchFamily="34" charset="0"/>
                <a:ea typeface="Calibri" panose="020F0502020204030204" pitchFamily="34" charset="0"/>
                <a:cs typeface="Times New Roman" panose="02020603050405020304" pitchFamily="18" charset="0"/>
              </a:rPr>
              <a:t>analóg és digitális interfészek</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696595">
              <a:lnSpc>
                <a:spcPct val="107000"/>
              </a:lnSpc>
              <a:spcAft>
                <a:spcPts val="800"/>
              </a:spcAft>
            </a:pPr>
            <a:r>
              <a:rPr lang="hu-HU" dirty="0">
                <a:latin typeface="Arial" panose="020B0604020202020204" pitchFamily="34" charset="0"/>
                <a:ea typeface="Calibri" panose="020F0502020204030204" pitchFamily="34" charset="0"/>
                <a:cs typeface="Times New Roman" panose="02020603050405020304" pitchFamily="18" charset="0"/>
              </a:rPr>
              <a:t> </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95859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b="1" dirty="0">
                <a:latin typeface="Arial" panose="020B0604020202020204" pitchFamily="34" charset="0"/>
                <a:cs typeface="Arial" panose="020B0604020202020204" pitchFamily="34" charset="0"/>
              </a:rPr>
              <a:t>Kapacitív közelítéskapcsolók</a:t>
            </a: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7B1AE5C7-1B79-44DE-BE41-6A89DB3DD150}"/>
              </a:ext>
            </a:extLst>
          </p:cNvPr>
          <p:cNvSpPr/>
          <p:nvPr/>
        </p:nvSpPr>
        <p:spPr>
          <a:xfrm>
            <a:off x="28689" y="1338164"/>
            <a:ext cx="12112511" cy="2885405"/>
          </a:xfrm>
          <a:prstGeom prst="rect">
            <a:avLst/>
          </a:prstGeom>
        </p:spPr>
        <p:txBody>
          <a:bodyPr wrap="square">
            <a:spAutoFit/>
          </a:bodyPr>
          <a:lstStyle/>
          <a:p>
            <a:pPr algn="just">
              <a:lnSpc>
                <a:spcPct val="115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A kapacitív közelítéskapcsolók lelke (az induktívhoz hasonlóan) egy rezgőkör, ebben az esetben egy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RC oszcillátor, amely úgy van méretezve, hogy akkor fog berezegni, ha az aktív zónába kerülő anyag hatására kapacitásváltozás lép fel. </a:t>
            </a:r>
            <a:r>
              <a:rPr lang="hu-HU" dirty="0">
                <a:latin typeface="Arial" panose="020B0604020202020204" pitchFamily="34" charset="0"/>
                <a:ea typeface="Calibri" panose="020F0502020204030204" pitchFamily="34" charset="0"/>
                <a:cs typeface="Times New Roman" panose="02020603050405020304" pitchFamily="18" charset="0"/>
              </a:rPr>
              <a:t>Tehát ezeknél az eszközöknél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nem az amplitúdó változik</a:t>
            </a:r>
            <a:r>
              <a:rPr lang="hu-HU" dirty="0">
                <a:latin typeface="Arial" panose="020B0604020202020204" pitchFamily="34" charset="0"/>
                <a:ea typeface="Calibri" panose="020F0502020204030204" pitchFamily="34" charset="0"/>
                <a:cs typeface="Times New Roman" panose="02020603050405020304" pitchFamily="18" charset="0"/>
              </a:rPr>
              <a:t>, mint az induktív közelítéskapcsolók esetében, hanem a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frekvenciaváltozás szolgáltatja a hasznos jelet</a:t>
            </a:r>
            <a:r>
              <a:rPr lang="hu-HU" dirty="0">
                <a:latin typeface="Arial" panose="020B0604020202020204" pitchFamily="34" charset="0"/>
                <a:ea typeface="Calibri" panose="020F0502020204030204" pitchFamily="34" charset="0"/>
                <a:cs typeface="Times New Roman" panose="02020603050405020304" pitchFamily="18" charset="0"/>
              </a:rPr>
              <a:t>, (frekvenciamoduláció). A kondenzátor az aktív zónában helyezkedik el, és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egy tárcsa alakú, valamint egy kehely formájú elektródából áll</a:t>
            </a:r>
            <a:r>
              <a:rPr lang="hu-HU" dirty="0">
                <a:latin typeface="Arial" panose="020B0604020202020204" pitchFamily="34" charset="0"/>
                <a:ea typeface="Calibri" panose="020F0502020204030204" pitchFamily="34" charset="0"/>
                <a:cs typeface="Times New Roman" panose="02020603050405020304" pitchFamily="18" charset="0"/>
              </a:rPr>
              <a:t>, amely az aktív felületet határolja. </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r>
              <a:rPr lang="hu-HU" dirty="0">
                <a:latin typeface="Arial" panose="020B0604020202020204" pitchFamily="34" charset="0"/>
                <a:ea typeface="Calibri" panose="020F0502020204030204" pitchFamily="34" charset="0"/>
              </a:rPr>
              <a:t>A kondenzátornál a </a:t>
            </a:r>
            <a:r>
              <a:rPr lang="hu-HU" dirty="0">
                <a:solidFill>
                  <a:srgbClr val="FFFF00"/>
                </a:solidFill>
                <a:latin typeface="Arial" panose="020B0604020202020204" pitchFamily="34" charset="0"/>
                <a:ea typeface="Calibri" panose="020F0502020204030204" pitchFamily="34" charset="0"/>
              </a:rPr>
              <a:t>fegyverzetek között elhelyezkedő dielektrikum alapvetően befolyásolja a kapacitás értéket</a:t>
            </a:r>
            <a:r>
              <a:rPr lang="hu-HU" dirty="0">
                <a:latin typeface="Arial" panose="020B0604020202020204" pitchFamily="34" charset="0"/>
                <a:ea typeface="Calibri" panose="020F0502020204030204" pitchFamily="34" charset="0"/>
              </a:rPr>
              <a:t>, így ha az aktív zónában a levegő helyét bármilyen más anyag tölti ki, azaz lehet fém vagy műanyag, folyékony vagy porított anyag, az kapacitásváltozást eredményez, amelynek hatására az oszcillátor berezeg, amit egy kiértékelő áramkör érzékel és kimeneti jelet szolgáltat.</a:t>
            </a:r>
            <a:r>
              <a:rPr lang="hu-HU" sz="2400" dirty="0">
                <a:latin typeface="Calibri" panose="020F0502020204030204" pitchFamily="34" charset="0"/>
                <a:ea typeface="Calibri" panose="020F0502020204030204" pitchFamily="34" charset="0"/>
                <a:cs typeface="Times New Roman" panose="02020603050405020304" pitchFamily="18" charset="0"/>
              </a:rPr>
              <a:t> </a:t>
            </a:r>
            <a:endParaRPr lang="hu-HU" dirty="0"/>
          </a:p>
        </p:txBody>
      </p:sp>
      <p:sp>
        <p:nvSpPr>
          <p:cNvPr id="5" name="Téglalap 4">
            <a:extLst>
              <a:ext uri="{FF2B5EF4-FFF2-40B4-BE49-F238E27FC236}">
                <a16:creationId xmlns:a16="http://schemas.microsoft.com/office/drawing/2014/main" id="{5885245C-B3B4-4DCD-82B5-53F9E6F0DE85}"/>
              </a:ext>
            </a:extLst>
          </p:cNvPr>
          <p:cNvSpPr/>
          <p:nvPr/>
        </p:nvSpPr>
        <p:spPr>
          <a:xfrm>
            <a:off x="95076" y="4313778"/>
            <a:ext cx="3313728" cy="369332"/>
          </a:xfrm>
          <a:prstGeom prst="rect">
            <a:avLst/>
          </a:prstGeom>
        </p:spPr>
        <p:txBody>
          <a:bodyPr wrap="none">
            <a:spAutoFit/>
          </a:bodyPr>
          <a:lstStyle/>
          <a:p>
            <a:r>
              <a:rPr lang="hu-HU" dirty="0">
                <a:latin typeface="Arial" panose="020B0604020202020204" pitchFamily="34" charset="0"/>
                <a:ea typeface="Calibri" panose="020F0502020204030204" pitchFamily="34" charset="0"/>
              </a:rPr>
              <a:t>Az RC-oszcillátor frekvenciája:</a:t>
            </a:r>
            <a:endParaRPr lang="hu-HU" dirty="0"/>
          </a:p>
        </p:txBody>
      </p:sp>
      <p:pic>
        <p:nvPicPr>
          <p:cNvPr id="8" name="Kép 7">
            <a:extLst>
              <a:ext uri="{FF2B5EF4-FFF2-40B4-BE49-F238E27FC236}">
                <a16:creationId xmlns:a16="http://schemas.microsoft.com/office/drawing/2014/main" id="{B63B00E5-5DAC-4F4B-852D-58DBA919E144}"/>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4979705" y="4871764"/>
            <a:ext cx="2229413" cy="1296144"/>
          </a:xfrm>
          <a:prstGeom prst="rect">
            <a:avLst/>
          </a:prstGeom>
          <a:noFill/>
          <a:ln>
            <a:noFill/>
          </a:ln>
        </p:spPr>
      </p:pic>
    </p:spTree>
    <p:extLst>
      <p:ext uri="{BB962C8B-B14F-4D97-AF65-F5344CB8AC3E}">
        <p14:creationId xmlns:p14="http://schemas.microsoft.com/office/powerpoint/2010/main" val="1878532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b="1" dirty="0">
                <a:latin typeface="Arial" panose="020B0604020202020204" pitchFamily="34" charset="0"/>
                <a:cs typeface="Arial" panose="020B0604020202020204" pitchFamily="34" charset="0"/>
              </a:rPr>
              <a:t>Kapacitív közelítéskapcsolók</a:t>
            </a: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pic>
        <p:nvPicPr>
          <p:cNvPr id="2" name="Kép 1">
            <a:extLst>
              <a:ext uri="{FF2B5EF4-FFF2-40B4-BE49-F238E27FC236}">
                <a16:creationId xmlns:a16="http://schemas.microsoft.com/office/drawing/2014/main" id="{DD64301F-5F4C-4341-941B-F3CA43D19D92}"/>
              </a:ext>
            </a:extLst>
          </p:cNvPr>
          <p:cNvPicPr>
            <a:picLocks noChangeAspect="1"/>
          </p:cNvPicPr>
          <p:nvPr/>
        </p:nvPicPr>
        <p:blipFill>
          <a:blip r:embed="rId4"/>
          <a:stretch>
            <a:fillRect/>
          </a:stretch>
        </p:blipFill>
        <p:spPr>
          <a:xfrm>
            <a:off x="5729007" y="2276872"/>
            <a:ext cx="6328884" cy="4380707"/>
          </a:xfrm>
          <a:prstGeom prst="rect">
            <a:avLst/>
          </a:prstGeom>
        </p:spPr>
      </p:pic>
      <p:sp>
        <p:nvSpPr>
          <p:cNvPr id="5" name="Téglalap 4">
            <a:extLst>
              <a:ext uri="{FF2B5EF4-FFF2-40B4-BE49-F238E27FC236}">
                <a16:creationId xmlns:a16="http://schemas.microsoft.com/office/drawing/2014/main" id="{5D61C3E7-48A4-444B-B927-4EC143280AAD}"/>
              </a:ext>
            </a:extLst>
          </p:cNvPr>
          <p:cNvSpPr/>
          <p:nvPr/>
        </p:nvSpPr>
        <p:spPr>
          <a:xfrm>
            <a:off x="116284" y="1313508"/>
            <a:ext cx="6092825" cy="3964355"/>
          </a:xfrm>
          <a:prstGeom prst="rect">
            <a:avLst/>
          </a:prstGeom>
        </p:spPr>
        <p:txBody>
          <a:bodyPr>
            <a:spAutoFit/>
          </a:bodyPr>
          <a:lstStyle/>
          <a:p>
            <a:pPr>
              <a:lnSpc>
                <a:spcPct val="107000"/>
              </a:lnSpc>
              <a:spcAft>
                <a:spcPts val="800"/>
              </a:spcAft>
            </a:pPr>
            <a:r>
              <a:rPr lang="hu-HU" dirty="0">
                <a:latin typeface="Arial" panose="020B0604020202020204" pitchFamily="34" charset="0"/>
                <a:ea typeface="Calibri" panose="020F0502020204030204" pitchFamily="34" charset="0"/>
                <a:cs typeface="Times New Roman" panose="02020603050405020304" pitchFamily="18" charset="0"/>
              </a:rPr>
              <a:t>A kapacitív érzékelő elemei:</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hu-HU" dirty="0">
                <a:latin typeface="Arial" panose="020B0604020202020204" pitchFamily="34" charset="0"/>
                <a:ea typeface="Calibri" panose="020F0502020204030204" pitchFamily="34" charset="0"/>
                <a:cs typeface="Times New Roman" panose="02020603050405020304" pitchFamily="18" charset="0"/>
              </a:rPr>
              <a:t>1. Oszcillátor</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hu-HU" dirty="0">
                <a:latin typeface="Arial" panose="020B0604020202020204" pitchFamily="34" charset="0"/>
                <a:ea typeface="Calibri" panose="020F0502020204030204" pitchFamily="34" charset="0"/>
                <a:cs typeface="Times New Roman" panose="02020603050405020304" pitchFamily="18" charset="0"/>
              </a:rPr>
              <a:t>2. </a:t>
            </a:r>
            <a:r>
              <a:rPr lang="hu-HU" dirty="0" err="1">
                <a:latin typeface="Arial" panose="020B0604020202020204" pitchFamily="34" charset="0"/>
                <a:ea typeface="Calibri" panose="020F0502020204030204" pitchFamily="34" charset="0"/>
                <a:cs typeface="Times New Roman" panose="02020603050405020304" pitchFamily="18" charset="0"/>
              </a:rPr>
              <a:t>Demodulátor</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hu-HU" dirty="0">
                <a:latin typeface="Arial" panose="020B0604020202020204" pitchFamily="34" charset="0"/>
                <a:ea typeface="Calibri" panose="020F0502020204030204" pitchFamily="34" charset="0"/>
                <a:cs typeface="Times New Roman" panose="02020603050405020304" pitchFamily="18" charset="0"/>
              </a:rPr>
              <a:t>3. </a:t>
            </a:r>
            <a:r>
              <a:rPr lang="hu-HU" dirty="0" err="1">
                <a:latin typeface="Arial" panose="020B0604020202020204" pitchFamily="34" charset="0"/>
                <a:ea typeface="Calibri" panose="020F0502020204030204" pitchFamily="34" charset="0"/>
                <a:cs typeface="Times New Roman" panose="02020603050405020304" pitchFamily="18" charset="0"/>
              </a:rPr>
              <a:t>Trigger</a:t>
            </a:r>
            <a:r>
              <a:rPr lang="hu-HU" dirty="0">
                <a:latin typeface="Arial" panose="020B0604020202020204" pitchFamily="34" charset="0"/>
                <a:ea typeface="Calibri" panose="020F0502020204030204" pitchFamily="34" charset="0"/>
                <a:cs typeface="Times New Roman" panose="02020603050405020304" pitchFamily="18" charset="0"/>
              </a:rPr>
              <a:t>-fokozat</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hu-HU" dirty="0">
                <a:latin typeface="Arial" panose="020B0604020202020204" pitchFamily="34" charset="0"/>
                <a:ea typeface="Calibri" panose="020F0502020204030204" pitchFamily="34" charset="0"/>
                <a:cs typeface="Times New Roman" panose="02020603050405020304" pitchFamily="18" charset="0"/>
              </a:rPr>
              <a:t>4. Kapcsolási állapot jelzése (LED)</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hu-HU" dirty="0">
                <a:latin typeface="Arial" panose="020B0604020202020204" pitchFamily="34" charset="0"/>
                <a:ea typeface="Calibri" panose="020F0502020204030204" pitchFamily="34" charset="0"/>
                <a:cs typeface="Times New Roman" panose="02020603050405020304" pitchFamily="18" charset="0"/>
              </a:rPr>
              <a:t>5. Kimeneti fokozat védő kapcsolással</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hu-HU" dirty="0">
                <a:latin typeface="Arial" panose="020B0604020202020204" pitchFamily="34" charset="0"/>
                <a:ea typeface="Calibri" panose="020F0502020204030204" pitchFamily="34" charset="0"/>
                <a:cs typeface="Times New Roman" panose="02020603050405020304" pitchFamily="18" charset="0"/>
              </a:rPr>
              <a:t>6. Tápfeszültség</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hu-HU" dirty="0">
                <a:latin typeface="Arial" panose="020B0604020202020204" pitchFamily="34" charset="0"/>
                <a:ea typeface="Calibri" panose="020F0502020204030204" pitchFamily="34" charset="0"/>
                <a:cs typeface="Times New Roman" panose="02020603050405020304" pitchFamily="18" charset="0"/>
              </a:rPr>
              <a:t>7. Belső feszültségstabilizátor</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hu-HU" dirty="0">
                <a:latin typeface="Arial" panose="020B0604020202020204" pitchFamily="34" charset="0"/>
                <a:ea typeface="Calibri" panose="020F0502020204030204" pitchFamily="34" charset="0"/>
                <a:cs typeface="Times New Roman" panose="02020603050405020304" pitchFamily="18" charset="0"/>
              </a:rPr>
              <a:t>8. Aktív zóna (kondenzátor)</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hu-HU" dirty="0">
                <a:latin typeface="Arial" panose="020B0604020202020204" pitchFamily="34" charset="0"/>
                <a:ea typeface="Calibri" panose="020F0502020204030204" pitchFamily="34" charset="0"/>
                <a:cs typeface="Times New Roman" panose="02020603050405020304" pitchFamily="18" charset="0"/>
              </a:rPr>
              <a:t>9. Jelkimenet.(kapcsolás)</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2540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b="1" dirty="0">
                <a:latin typeface="Arial" panose="020B0604020202020204" pitchFamily="34" charset="0"/>
                <a:cs typeface="Arial" panose="020B0604020202020204" pitchFamily="34" charset="0"/>
              </a:rPr>
              <a:t>Kapacitív közelítéskapcsolók</a:t>
            </a: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53312312-84FD-46CA-A103-B222C32A1915}"/>
              </a:ext>
            </a:extLst>
          </p:cNvPr>
          <p:cNvSpPr/>
          <p:nvPr/>
        </p:nvSpPr>
        <p:spPr>
          <a:xfrm>
            <a:off x="117748" y="1164566"/>
            <a:ext cx="12038433" cy="1911357"/>
          </a:xfrm>
          <a:prstGeom prst="rect">
            <a:avLst/>
          </a:prstGeom>
        </p:spPr>
        <p:txBody>
          <a:bodyPr wrap="square">
            <a:spAutoFit/>
          </a:bodyPr>
          <a:lstStyle/>
          <a:p>
            <a:pPr>
              <a:lnSpc>
                <a:spcPct val="115000"/>
              </a:lnSpc>
              <a:spcAft>
                <a:spcPts val="800"/>
              </a:spcAft>
            </a:pPr>
            <a:r>
              <a:rPr lang="hu-HU" dirty="0">
                <a:latin typeface="Arial" panose="020B0604020202020204" pitchFamily="34" charset="0"/>
                <a:ea typeface="Calibri" panose="020F0502020204030204" pitchFamily="34" charset="0"/>
                <a:cs typeface="Times New Roman" panose="02020603050405020304" pitchFamily="18" charset="0"/>
              </a:rPr>
              <a:t>A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kapacitásváltozás mértéke befolyásolja </a:t>
            </a:r>
            <a:r>
              <a:rPr lang="hu-HU" dirty="0">
                <a:latin typeface="Arial" panose="020B0604020202020204" pitchFamily="34" charset="0"/>
                <a:ea typeface="Calibri" panose="020F0502020204030204" pitchFamily="34" charset="0"/>
                <a:cs typeface="Times New Roman" panose="02020603050405020304" pitchFamily="18" charset="0"/>
              </a:rPr>
              <a:t>a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kapcsolási távolságot</a:t>
            </a:r>
            <a:r>
              <a:rPr lang="hu-HU" dirty="0">
                <a:latin typeface="Arial" panose="020B0604020202020204" pitchFamily="34" charset="0"/>
                <a:ea typeface="Calibri" panose="020F0502020204030204" pitchFamily="34" charset="0"/>
                <a:cs typeface="Times New Roman" panose="02020603050405020304" pitchFamily="18" charset="0"/>
              </a:rPr>
              <a:t>, ezért ismernünk kell azokat a paramétereket, amelyek a kapacitás értékét befolyásolják.</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hu-HU" dirty="0">
                <a:latin typeface="Arial" panose="020B0604020202020204" pitchFamily="34" charset="0"/>
                <a:ea typeface="Calibri" panose="020F0502020204030204" pitchFamily="34" charset="0"/>
                <a:cs typeface="Times New Roman" panose="02020603050405020304" pitchFamily="18" charset="0"/>
              </a:rPr>
              <a:t>-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A tárgy (anyag) helyzete, és távolsága az érzékelőtől</a:t>
            </a:r>
            <a:endParaRPr lang="hu-HU" sz="2400" dirty="0">
              <a:solidFill>
                <a:srgbClr val="FFFF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 Az érzékelendő anyag </a:t>
            </a:r>
            <a:r>
              <a:rPr lang="hu-HU" dirty="0" err="1">
                <a:solidFill>
                  <a:srgbClr val="FFFF00"/>
                </a:solidFill>
                <a:latin typeface="Arial" panose="020B0604020202020204" pitchFamily="34" charset="0"/>
                <a:ea typeface="Calibri" panose="020F0502020204030204" pitchFamily="34" charset="0"/>
                <a:cs typeface="Times New Roman" panose="02020603050405020304" pitchFamily="18" charset="0"/>
              </a:rPr>
              <a:t>dielektromos</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 állandója</a:t>
            </a:r>
            <a:endParaRPr lang="hu-HU" sz="2400" dirty="0">
              <a:solidFill>
                <a:srgbClr val="FFFF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 A tárgy méretei</a:t>
            </a:r>
            <a:endParaRPr lang="hu-HU" sz="2400"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églalap 4">
            <a:extLst>
              <a:ext uri="{FF2B5EF4-FFF2-40B4-BE49-F238E27FC236}">
                <a16:creationId xmlns:a16="http://schemas.microsoft.com/office/drawing/2014/main" id="{A3AD3703-1BF5-4321-9A12-1F3290B9C5AA}"/>
              </a:ext>
            </a:extLst>
          </p:cNvPr>
          <p:cNvSpPr/>
          <p:nvPr/>
        </p:nvSpPr>
        <p:spPr>
          <a:xfrm>
            <a:off x="117748" y="3075923"/>
            <a:ext cx="11953329" cy="1754326"/>
          </a:xfrm>
          <a:prstGeom prst="rect">
            <a:avLst/>
          </a:prstGeom>
        </p:spPr>
        <p:txBody>
          <a:bodyPr wrap="square">
            <a:spAutoFit/>
          </a:bodyPr>
          <a:lstStyle/>
          <a:p>
            <a:r>
              <a:rPr lang="hu-HU" dirty="0">
                <a:latin typeface="Arial" panose="020B0604020202020204" pitchFamily="34" charset="0"/>
                <a:ea typeface="Calibri" panose="020F0502020204030204" pitchFamily="34" charset="0"/>
              </a:rPr>
              <a:t>Az elektromosan nem vezető anyagok esetén a kialakuló kapacitásérték az </a:t>
            </a:r>
            <a:r>
              <a:rPr lang="hu-HU" dirty="0">
                <a:solidFill>
                  <a:srgbClr val="FFFF00"/>
                </a:solidFill>
                <a:latin typeface="Arial" panose="020B0604020202020204" pitchFamily="34" charset="0"/>
                <a:ea typeface="Calibri" panose="020F0502020204030204" pitchFamily="34" charset="0"/>
              </a:rPr>
              <a:t>anyag </a:t>
            </a:r>
            <a:r>
              <a:rPr lang="hu-HU" dirty="0" err="1">
                <a:solidFill>
                  <a:srgbClr val="FFFF00"/>
                </a:solidFill>
                <a:latin typeface="Arial" panose="020B0604020202020204" pitchFamily="34" charset="0"/>
                <a:ea typeface="Calibri" panose="020F0502020204030204" pitchFamily="34" charset="0"/>
              </a:rPr>
              <a:t>dielektromos</a:t>
            </a:r>
            <a:r>
              <a:rPr lang="hu-HU" dirty="0">
                <a:solidFill>
                  <a:srgbClr val="FFFF00"/>
                </a:solidFill>
                <a:latin typeface="Arial" panose="020B0604020202020204" pitchFamily="34" charset="0"/>
                <a:ea typeface="Calibri" panose="020F0502020204030204" pitchFamily="34" charset="0"/>
              </a:rPr>
              <a:t> állandójával (</a:t>
            </a:r>
            <a:r>
              <a:rPr lang="hu-HU" dirty="0" err="1">
                <a:solidFill>
                  <a:srgbClr val="FFFF00"/>
                </a:solidFill>
                <a:latin typeface="Arial" panose="020B0604020202020204" pitchFamily="34" charset="0"/>
                <a:ea typeface="Calibri" panose="020F0502020204030204" pitchFamily="34" charset="0"/>
              </a:rPr>
              <a:t>εr</a:t>
            </a:r>
            <a:r>
              <a:rPr lang="hu-HU" dirty="0">
                <a:solidFill>
                  <a:srgbClr val="FFFF00"/>
                </a:solidFill>
                <a:latin typeface="Arial" panose="020B0604020202020204" pitchFamily="34" charset="0"/>
                <a:ea typeface="Calibri" panose="020F0502020204030204" pitchFamily="34" charset="0"/>
              </a:rPr>
              <a:t>)</a:t>
            </a:r>
            <a:r>
              <a:rPr lang="hu-HU" dirty="0">
                <a:latin typeface="Arial" panose="020B0604020202020204" pitchFamily="34" charset="0"/>
                <a:ea typeface="Calibri" panose="020F0502020204030204" pitchFamily="34" charset="0"/>
              </a:rPr>
              <a:t> </a:t>
            </a:r>
            <a:r>
              <a:rPr lang="hu-HU" dirty="0">
                <a:solidFill>
                  <a:srgbClr val="FFFF00"/>
                </a:solidFill>
                <a:latin typeface="Arial" panose="020B0604020202020204" pitchFamily="34" charset="0"/>
                <a:ea typeface="Calibri" panose="020F0502020204030204" pitchFamily="34" charset="0"/>
              </a:rPr>
              <a:t>egyenes arányban</a:t>
            </a:r>
            <a:r>
              <a:rPr lang="hu-HU" dirty="0">
                <a:latin typeface="Arial" panose="020B0604020202020204" pitchFamily="34" charset="0"/>
                <a:ea typeface="Calibri" panose="020F0502020204030204" pitchFamily="34" charset="0"/>
              </a:rPr>
              <a:t>, míg a </a:t>
            </a:r>
            <a:r>
              <a:rPr lang="hu-HU" dirty="0">
                <a:solidFill>
                  <a:srgbClr val="FFFF00"/>
                </a:solidFill>
                <a:latin typeface="Arial" panose="020B0604020202020204" pitchFamily="34" charset="0"/>
                <a:ea typeface="Calibri" panose="020F0502020204030204" pitchFamily="34" charset="0"/>
              </a:rPr>
              <a:t>távolsággal fordított arányban változik</a:t>
            </a:r>
            <a:r>
              <a:rPr lang="hu-HU" dirty="0">
                <a:latin typeface="Arial" panose="020B0604020202020204" pitchFamily="34" charset="0"/>
                <a:ea typeface="Calibri" panose="020F0502020204030204" pitchFamily="34" charset="0"/>
              </a:rPr>
              <a:t>. </a:t>
            </a:r>
            <a:r>
              <a:rPr lang="hu-HU" dirty="0">
                <a:solidFill>
                  <a:srgbClr val="FFFF00"/>
                </a:solidFill>
                <a:latin typeface="Arial" panose="020B0604020202020204" pitchFamily="34" charset="0"/>
                <a:ea typeface="Calibri" panose="020F0502020204030204" pitchFamily="34" charset="0"/>
              </a:rPr>
              <a:t>A kapcsolási távolság maximális értéke vízfelület, vagy földelt elektromosan jól vezető anyag esetén alakul.</a:t>
            </a:r>
            <a:r>
              <a:rPr lang="hu-HU" dirty="0">
                <a:latin typeface="Arial" panose="020B0604020202020204" pitchFamily="34" charset="0"/>
                <a:ea typeface="Calibri" panose="020F0502020204030204" pitchFamily="34" charset="0"/>
              </a:rPr>
              <a:t> A nem vezető anyag </a:t>
            </a:r>
            <a:r>
              <a:rPr lang="hu-HU" dirty="0" err="1">
                <a:solidFill>
                  <a:srgbClr val="FFFF00"/>
                </a:solidFill>
                <a:latin typeface="Arial" panose="020B0604020202020204" pitchFamily="34" charset="0"/>
                <a:ea typeface="Calibri" panose="020F0502020204030204" pitchFamily="34" charset="0"/>
              </a:rPr>
              <a:t>dielektromos</a:t>
            </a:r>
            <a:r>
              <a:rPr lang="hu-HU" dirty="0">
                <a:solidFill>
                  <a:srgbClr val="FFFF00"/>
                </a:solidFill>
                <a:latin typeface="Arial" panose="020B0604020202020204" pitchFamily="34" charset="0"/>
                <a:ea typeface="Calibri" panose="020F0502020204030204" pitchFamily="34" charset="0"/>
              </a:rPr>
              <a:t> állandója minél kisebb, annál kisebb a realizálható kapcsolási távolság</a:t>
            </a:r>
            <a:r>
              <a:rPr lang="hu-HU" dirty="0">
                <a:latin typeface="Arial" panose="020B0604020202020204" pitchFamily="34" charset="0"/>
                <a:ea typeface="Calibri" panose="020F0502020204030204" pitchFamily="34" charset="0"/>
              </a:rPr>
              <a:t>. Általában a kapacitív érzékelőket egy az </a:t>
            </a:r>
            <a:r>
              <a:rPr lang="hu-HU" dirty="0">
                <a:solidFill>
                  <a:srgbClr val="FFFF00"/>
                </a:solidFill>
                <a:latin typeface="Arial" panose="020B0604020202020204" pitchFamily="34" charset="0"/>
                <a:ea typeface="Calibri" panose="020F0502020204030204" pitchFamily="34" charset="0"/>
              </a:rPr>
              <a:t>érzékenységét befolyásoló potenciométerrel is ellátják</a:t>
            </a:r>
            <a:r>
              <a:rPr lang="hu-HU" dirty="0">
                <a:latin typeface="Arial" panose="020B0604020202020204" pitchFamily="34" charset="0"/>
                <a:ea typeface="Calibri" panose="020F0502020204030204" pitchFamily="34" charset="0"/>
              </a:rPr>
              <a:t>, amellyel megoldható bizonyos anyagok </a:t>
            </a:r>
            <a:r>
              <a:rPr lang="hu-HU" dirty="0">
                <a:solidFill>
                  <a:srgbClr val="FFFF00"/>
                </a:solidFill>
                <a:latin typeface="Arial" panose="020B0604020202020204" pitchFamily="34" charset="0"/>
                <a:ea typeface="Calibri" panose="020F0502020204030204" pitchFamily="34" charset="0"/>
              </a:rPr>
              <a:t>érzékelésének elfojtása. Így megoldható például egy műanyag falú tartályban lévő folyadék szintjének érzékelése. </a:t>
            </a:r>
            <a:endParaRPr lang="hu-HU" dirty="0">
              <a:solidFill>
                <a:srgbClr val="FFFF00"/>
              </a:solidFill>
            </a:endParaRPr>
          </a:p>
        </p:txBody>
      </p:sp>
    </p:spTree>
    <p:extLst>
      <p:ext uri="{BB962C8B-B14F-4D97-AF65-F5344CB8AC3E}">
        <p14:creationId xmlns:p14="http://schemas.microsoft.com/office/powerpoint/2010/main" val="291747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b="1" dirty="0">
                <a:latin typeface="Arial" panose="020B0604020202020204" pitchFamily="34" charset="0"/>
                <a:cs typeface="Arial" panose="020B0604020202020204" pitchFamily="34" charset="0"/>
              </a:rPr>
              <a:t>Kapacitív közelítéskapcsolók</a:t>
            </a: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pic>
        <p:nvPicPr>
          <p:cNvPr id="2" name="Kép 1">
            <a:extLst>
              <a:ext uri="{FF2B5EF4-FFF2-40B4-BE49-F238E27FC236}">
                <a16:creationId xmlns:a16="http://schemas.microsoft.com/office/drawing/2014/main" id="{11D6BACF-DD16-4739-B292-B82C60A6DDB7}"/>
              </a:ext>
            </a:extLst>
          </p:cNvPr>
          <p:cNvPicPr>
            <a:picLocks noChangeAspect="1"/>
          </p:cNvPicPr>
          <p:nvPr/>
        </p:nvPicPr>
        <p:blipFill>
          <a:blip r:embed="rId4"/>
          <a:stretch>
            <a:fillRect/>
          </a:stretch>
        </p:blipFill>
        <p:spPr>
          <a:xfrm>
            <a:off x="549796" y="2809817"/>
            <a:ext cx="5656424" cy="3120443"/>
          </a:xfrm>
          <a:prstGeom prst="rect">
            <a:avLst/>
          </a:prstGeom>
        </p:spPr>
      </p:pic>
      <p:sp>
        <p:nvSpPr>
          <p:cNvPr id="5" name="Téglalap 4">
            <a:extLst>
              <a:ext uri="{FF2B5EF4-FFF2-40B4-BE49-F238E27FC236}">
                <a16:creationId xmlns:a16="http://schemas.microsoft.com/office/drawing/2014/main" id="{9DF7E164-B333-402D-9D04-F8725FBB7ABC}"/>
              </a:ext>
            </a:extLst>
          </p:cNvPr>
          <p:cNvSpPr/>
          <p:nvPr/>
        </p:nvSpPr>
        <p:spPr>
          <a:xfrm>
            <a:off x="565925" y="2030903"/>
            <a:ext cx="5640296" cy="646331"/>
          </a:xfrm>
          <a:prstGeom prst="rect">
            <a:avLst/>
          </a:prstGeom>
        </p:spPr>
        <p:txBody>
          <a:bodyPr wrap="square">
            <a:spAutoFit/>
          </a:bodyPr>
          <a:lstStyle/>
          <a:p>
            <a:r>
              <a:rPr lang="hu-HU" dirty="0">
                <a:latin typeface="Arial" panose="020B0604020202020204" pitchFamily="34" charset="0"/>
                <a:ea typeface="Calibri" panose="020F0502020204030204" pitchFamily="34" charset="0"/>
                <a:cs typeface="Arial" panose="020B0604020202020204" pitchFamily="34" charset="0"/>
              </a:rPr>
              <a:t>Néhány anyag </a:t>
            </a:r>
            <a:r>
              <a:rPr lang="hu-HU" dirty="0" err="1">
                <a:latin typeface="Arial" panose="020B0604020202020204" pitchFamily="34" charset="0"/>
                <a:ea typeface="Calibri" panose="020F0502020204030204" pitchFamily="34" charset="0"/>
                <a:cs typeface="Arial" panose="020B0604020202020204" pitchFamily="34" charset="0"/>
              </a:rPr>
              <a:t>dielektromos</a:t>
            </a:r>
            <a:r>
              <a:rPr lang="hu-HU" dirty="0">
                <a:latin typeface="Arial" panose="020B0604020202020204" pitchFamily="34" charset="0"/>
                <a:ea typeface="Calibri" panose="020F0502020204030204" pitchFamily="34" charset="0"/>
                <a:cs typeface="Arial" panose="020B0604020202020204" pitchFamily="34" charset="0"/>
              </a:rPr>
              <a:t> állandója és redukciós </a:t>
            </a:r>
            <a:r>
              <a:rPr lang="hu-HU" dirty="0" err="1">
                <a:latin typeface="Arial" panose="020B0604020202020204" pitchFamily="34" charset="0"/>
                <a:ea typeface="Calibri" panose="020F0502020204030204" pitchFamily="34" charset="0"/>
                <a:cs typeface="Arial" panose="020B0604020202020204" pitchFamily="34" charset="0"/>
              </a:rPr>
              <a:t>faktora</a:t>
            </a:r>
            <a:endParaRPr lang="hu-HU" dirty="0">
              <a:latin typeface="Arial" panose="020B0604020202020204" pitchFamily="34" charset="0"/>
              <a:cs typeface="Arial" panose="020B0604020202020204" pitchFamily="34" charset="0"/>
            </a:endParaRPr>
          </a:p>
        </p:txBody>
      </p:sp>
      <p:pic>
        <p:nvPicPr>
          <p:cNvPr id="8" name="Kép 7">
            <a:extLst>
              <a:ext uri="{FF2B5EF4-FFF2-40B4-BE49-F238E27FC236}">
                <a16:creationId xmlns:a16="http://schemas.microsoft.com/office/drawing/2014/main" id="{34E59BB5-D397-4922-BBB7-756068FB9D86}"/>
              </a:ext>
            </a:extLst>
          </p:cNvPr>
          <p:cNvPicPr>
            <a:picLocks noChangeAspect="1"/>
          </p:cNvPicPr>
          <p:nvPr/>
        </p:nvPicPr>
        <p:blipFill>
          <a:blip r:embed="rId5"/>
          <a:stretch>
            <a:fillRect/>
          </a:stretch>
        </p:blipFill>
        <p:spPr>
          <a:xfrm>
            <a:off x="6598468" y="2804789"/>
            <a:ext cx="5447869" cy="3125471"/>
          </a:xfrm>
          <a:prstGeom prst="rect">
            <a:avLst/>
          </a:prstGeom>
        </p:spPr>
      </p:pic>
      <p:sp>
        <p:nvSpPr>
          <p:cNvPr id="9" name="Téglalap 8">
            <a:extLst>
              <a:ext uri="{FF2B5EF4-FFF2-40B4-BE49-F238E27FC236}">
                <a16:creationId xmlns:a16="http://schemas.microsoft.com/office/drawing/2014/main" id="{779EC2CE-09D7-4AE9-A88D-50F8B2F35401}"/>
              </a:ext>
            </a:extLst>
          </p:cNvPr>
          <p:cNvSpPr/>
          <p:nvPr/>
        </p:nvSpPr>
        <p:spPr>
          <a:xfrm>
            <a:off x="6598467" y="1729068"/>
            <a:ext cx="5447869" cy="923330"/>
          </a:xfrm>
          <a:prstGeom prst="rect">
            <a:avLst/>
          </a:prstGeom>
        </p:spPr>
        <p:txBody>
          <a:bodyPr wrap="square">
            <a:spAutoFit/>
          </a:bodyPr>
          <a:lstStyle/>
          <a:p>
            <a:r>
              <a:rPr lang="hu-HU" dirty="0">
                <a:latin typeface="Arial" panose="020B0604020202020204" pitchFamily="34" charset="0"/>
                <a:ea typeface="Calibri" panose="020F0502020204030204" pitchFamily="34" charset="0"/>
                <a:cs typeface="Arial" panose="020B0604020202020204" pitchFamily="34" charset="0"/>
              </a:rPr>
              <a:t>Példa a kapcsolási távolság változására, a vastagságtól függően 30 mm széles műanyagszalag esetén </a:t>
            </a:r>
            <a:endParaRPr lang="hu-H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2341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b="1" dirty="0">
                <a:latin typeface="Arial" panose="020B0604020202020204" pitchFamily="34" charset="0"/>
                <a:cs typeface="Arial" panose="020B0604020202020204" pitchFamily="34" charset="0"/>
              </a:rPr>
              <a:t>Kapacitív közelítéskapcsolók</a:t>
            </a: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B2DD7E6B-A572-4962-874A-B2D804AAA122}"/>
              </a:ext>
            </a:extLst>
          </p:cNvPr>
          <p:cNvSpPr/>
          <p:nvPr/>
        </p:nvSpPr>
        <p:spPr>
          <a:xfrm>
            <a:off x="4181067" y="700708"/>
            <a:ext cx="3826689" cy="383823"/>
          </a:xfrm>
          <a:prstGeom prst="rect">
            <a:avLst/>
          </a:prstGeom>
        </p:spPr>
        <p:txBody>
          <a:bodyPr wrap="none">
            <a:spAutoFit/>
          </a:bodyPr>
          <a:lstStyle/>
          <a:p>
            <a:pPr lvl="1">
              <a:lnSpc>
                <a:spcPct val="115000"/>
              </a:lnSpc>
              <a:spcBef>
                <a:spcPts val="600"/>
              </a:spcBef>
              <a:spcAft>
                <a:spcPts val="600"/>
              </a:spcAft>
              <a:tabLst>
                <a:tab pos="431800" algn="l"/>
              </a:tabLst>
            </a:pPr>
            <a:r>
              <a:rPr lang="hu-HU" b="1" dirty="0">
                <a:latin typeface="Arial" panose="020B0604020202020204" pitchFamily="34" charset="0"/>
                <a:ea typeface="Times New Roman" panose="02020603050405020304" pitchFamily="18" charset="0"/>
                <a:cs typeface="Arial" panose="020B0604020202020204" pitchFamily="34" charset="0"/>
              </a:rPr>
              <a:t>Kapacitív érzékelők jellemzői</a:t>
            </a:r>
            <a:endParaRPr lang="hu-HU" b="1"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5" name="Kép 4">
            <a:extLst>
              <a:ext uri="{FF2B5EF4-FFF2-40B4-BE49-F238E27FC236}">
                <a16:creationId xmlns:a16="http://schemas.microsoft.com/office/drawing/2014/main" id="{CF5C7D37-97AB-402D-A418-752CDC9CA471}"/>
              </a:ext>
            </a:extLst>
          </p:cNvPr>
          <p:cNvPicPr>
            <a:picLocks noChangeAspect="1"/>
          </p:cNvPicPr>
          <p:nvPr/>
        </p:nvPicPr>
        <p:blipFill>
          <a:blip r:embed="rId4"/>
          <a:stretch>
            <a:fillRect/>
          </a:stretch>
        </p:blipFill>
        <p:spPr>
          <a:xfrm>
            <a:off x="3250096" y="3543627"/>
            <a:ext cx="5688632" cy="3222778"/>
          </a:xfrm>
          <a:prstGeom prst="rect">
            <a:avLst/>
          </a:prstGeom>
        </p:spPr>
      </p:pic>
      <p:sp>
        <p:nvSpPr>
          <p:cNvPr id="9" name="Téglalap 8">
            <a:extLst>
              <a:ext uri="{FF2B5EF4-FFF2-40B4-BE49-F238E27FC236}">
                <a16:creationId xmlns:a16="http://schemas.microsoft.com/office/drawing/2014/main" id="{E84AC3F4-8205-4C35-93F5-4D442704AEC4}"/>
              </a:ext>
            </a:extLst>
          </p:cNvPr>
          <p:cNvSpPr/>
          <p:nvPr/>
        </p:nvSpPr>
        <p:spPr>
          <a:xfrm>
            <a:off x="117748" y="1163251"/>
            <a:ext cx="12038433" cy="2301656"/>
          </a:xfrm>
          <a:prstGeom prst="rect">
            <a:avLst/>
          </a:prstGeom>
        </p:spPr>
        <p:txBody>
          <a:bodyPr wrap="square">
            <a:spAutoFit/>
          </a:bodyPr>
          <a:lstStyle/>
          <a:p>
            <a:pPr algn="just">
              <a:lnSpc>
                <a:spcPct val="115000"/>
              </a:lnSpc>
              <a:spcAft>
                <a:spcPts val="800"/>
              </a:spcAft>
            </a:pPr>
            <a:r>
              <a:rPr lang="hu-HU" dirty="0">
                <a:latin typeface="Arial" panose="020B0604020202020204" pitchFamily="34" charset="0"/>
                <a:ea typeface="Calibri" panose="020F0502020204030204" pitchFamily="34" charset="0"/>
                <a:cs typeface="Times New Roman" panose="02020603050405020304" pitchFamily="18" charset="0"/>
              </a:rPr>
              <a:t>Sajnos jelentős hátrányként jelentkezik a kapacitív érzékelők vonatkozásában a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szennyeződésekre való érzékenység</a:t>
            </a:r>
            <a:r>
              <a:rPr lang="hu-HU" dirty="0">
                <a:latin typeface="Arial" panose="020B0604020202020204" pitchFamily="34" charset="0"/>
                <a:ea typeface="Calibri" panose="020F0502020204030204" pitchFamily="34" charset="0"/>
                <a:cs typeface="Times New Roman" panose="02020603050405020304" pitchFamily="18" charset="0"/>
              </a:rPr>
              <a:t>. A lecsapódó pára is okozhat téves kimenetet, ha nedves környezetbe helyezzük. Amennyiben, nem fém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tartály falán keresztül szeretnénk anyagokat érzékelni</a:t>
            </a:r>
            <a:r>
              <a:rPr lang="hu-HU" dirty="0">
                <a:latin typeface="Arial" panose="020B0604020202020204" pitchFamily="34" charset="0"/>
                <a:ea typeface="Calibri" panose="020F0502020204030204" pitchFamily="34" charset="0"/>
                <a:cs typeface="Times New Roman" panose="02020603050405020304" pitchFamily="18" charset="0"/>
              </a:rPr>
              <a:t>, tudnunk kell, hogy ez csak abban az esetben lehetséges, ha a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mérendő anyag </a:t>
            </a:r>
            <a:r>
              <a:rPr lang="hu-HU" dirty="0" err="1">
                <a:solidFill>
                  <a:srgbClr val="FFFF00"/>
                </a:solidFill>
                <a:latin typeface="Arial" panose="020B0604020202020204" pitchFamily="34" charset="0"/>
                <a:ea typeface="Calibri" panose="020F0502020204030204" pitchFamily="34" charset="0"/>
                <a:cs typeface="Times New Roman" panose="02020603050405020304" pitchFamily="18" charset="0"/>
              </a:rPr>
              <a:t>dielektromos</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 állandója legalább 4-szerese a tartály faláénak</a:t>
            </a:r>
            <a:r>
              <a:rPr lang="hu-HU" dirty="0">
                <a:latin typeface="Arial" panose="020B0604020202020204" pitchFamily="34" charset="0"/>
                <a:ea typeface="Calibri" panose="020F0502020204030204" pitchFamily="34" charset="0"/>
                <a:cs typeface="Times New Roman" panose="02020603050405020304" pitchFamily="18" charset="0"/>
              </a:rPr>
              <a:t>. A szennyeződésérzékenység okán fémek érzékelésére inkább az induktív közelítéskapcsoló a jobb választás, míg a nemfémek vonatkozásában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sokszor az optikai változatot alkalmazzák</a:t>
            </a:r>
            <a:r>
              <a:rPr lang="hu-HU" dirty="0">
                <a:latin typeface="Arial" panose="020B0604020202020204" pitchFamily="34" charset="0"/>
                <a:ea typeface="Calibri" panose="020F0502020204030204" pitchFamily="34" charset="0"/>
                <a:cs typeface="Times New Roman" panose="02020603050405020304" pitchFamily="18" charset="0"/>
              </a:rPr>
              <a:t>. Van az iparban néhány olyan terület, ahol azért előnyt élvez, és létjogosultsággal bír. Készülnek szintén síkba, és síkba nem építhető változatban.</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38063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b="1" dirty="0">
                <a:latin typeface="Arial" panose="020B0604020202020204" pitchFamily="34" charset="0"/>
                <a:cs typeface="Arial" panose="020B0604020202020204" pitchFamily="34" charset="0"/>
              </a:rPr>
              <a:t>Kapacitív közelítéskapcsolók</a:t>
            </a: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3F784D98-E502-436B-880E-012763F98BAA}"/>
              </a:ext>
            </a:extLst>
          </p:cNvPr>
          <p:cNvSpPr/>
          <p:nvPr/>
        </p:nvSpPr>
        <p:spPr>
          <a:xfrm>
            <a:off x="2349996" y="776502"/>
            <a:ext cx="7712368" cy="383823"/>
          </a:xfrm>
          <a:prstGeom prst="rect">
            <a:avLst/>
          </a:prstGeom>
        </p:spPr>
        <p:txBody>
          <a:bodyPr wrap="none">
            <a:spAutoFit/>
          </a:bodyPr>
          <a:lstStyle/>
          <a:p>
            <a:pPr lvl="1">
              <a:lnSpc>
                <a:spcPct val="115000"/>
              </a:lnSpc>
              <a:spcBef>
                <a:spcPts val="600"/>
              </a:spcBef>
              <a:spcAft>
                <a:spcPts val="600"/>
              </a:spcAft>
              <a:tabLst>
                <a:tab pos="431800" algn="l"/>
              </a:tabLst>
            </a:pPr>
            <a:r>
              <a:rPr lang="hu-HU" b="1" dirty="0">
                <a:latin typeface="Arial" panose="020B0604020202020204" pitchFamily="34" charset="0"/>
                <a:ea typeface="Times New Roman" panose="02020603050405020304" pitchFamily="18" charset="0"/>
                <a:cs typeface="Arial" panose="020B0604020202020204" pitchFamily="34" charset="0"/>
              </a:rPr>
              <a:t>Néhány alkalmazási példa a kapacitív érzékelők vonatkozásában</a:t>
            </a:r>
            <a:endParaRPr lang="hu-HU" b="1"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5" name="Kép 4">
            <a:extLst>
              <a:ext uri="{FF2B5EF4-FFF2-40B4-BE49-F238E27FC236}">
                <a16:creationId xmlns:a16="http://schemas.microsoft.com/office/drawing/2014/main" id="{0ED61A2E-8D9C-4BC3-885E-1D38F24CCC23}"/>
              </a:ext>
            </a:extLst>
          </p:cNvPr>
          <p:cNvPicPr>
            <a:picLocks noChangeAspect="1"/>
          </p:cNvPicPr>
          <p:nvPr/>
        </p:nvPicPr>
        <p:blipFill>
          <a:blip r:embed="rId4"/>
          <a:stretch>
            <a:fillRect/>
          </a:stretch>
        </p:blipFill>
        <p:spPr>
          <a:xfrm>
            <a:off x="117748" y="3696570"/>
            <a:ext cx="3295212" cy="2744849"/>
          </a:xfrm>
          <a:prstGeom prst="rect">
            <a:avLst/>
          </a:prstGeom>
        </p:spPr>
      </p:pic>
      <p:pic>
        <p:nvPicPr>
          <p:cNvPr id="8" name="Kép 7">
            <a:extLst>
              <a:ext uri="{FF2B5EF4-FFF2-40B4-BE49-F238E27FC236}">
                <a16:creationId xmlns:a16="http://schemas.microsoft.com/office/drawing/2014/main" id="{4425701A-1A54-4DE5-8A1D-B71D91701AE1}"/>
              </a:ext>
            </a:extLst>
          </p:cNvPr>
          <p:cNvPicPr>
            <a:picLocks noChangeAspect="1"/>
          </p:cNvPicPr>
          <p:nvPr/>
        </p:nvPicPr>
        <p:blipFill>
          <a:blip r:embed="rId5"/>
          <a:stretch>
            <a:fillRect/>
          </a:stretch>
        </p:blipFill>
        <p:spPr>
          <a:xfrm>
            <a:off x="3398490" y="4149080"/>
            <a:ext cx="5096560" cy="2292339"/>
          </a:xfrm>
          <a:prstGeom prst="rect">
            <a:avLst/>
          </a:prstGeom>
        </p:spPr>
      </p:pic>
      <p:pic>
        <p:nvPicPr>
          <p:cNvPr id="9" name="Kép 8">
            <a:extLst>
              <a:ext uri="{FF2B5EF4-FFF2-40B4-BE49-F238E27FC236}">
                <a16:creationId xmlns:a16="http://schemas.microsoft.com/office/drawing/2014/main" id="{E34DBD64-5A87-4226-8073-83FCD8534951}"/>
              </a:ext>
            </a:extLst>
          </p:cNvPr>
          <p:cNvPicPr>
            <a:picLocks noChangeAspect="1"/>
          </p:cNvPicPr>
          <p:nvPr/>
        </p:nvPicPr>
        <p:blipFill>
          <a:blip r:embed="rId6"/>
          <a:stretch>
            <a:fillRect/>
          </a:stretch>
        </p:blipFill>
        <p:spPr>
          <a:xfrm>
            <a:off x="8452346" y="3478351"/>
            <a:ext cx="3703835" cy="2963068"/>
          </a:xfrm>
          <a:prstGeom prst="rect">
            <a:avLst/>
          </a:prstGeom>
        </p:spPr>
      </p:pic>
      <p:sp>
        <p:nvSpPr>
          <p:cNvPr id="10" name="Téglalap 9">
            <a:extLst>
              <a:ext uri="{FF2B5EF4-FFF2-40B4-BE49-F238E27FC236}">
                <a16:creationId xmlns:a16="http://schemas.microsoft.com/office/drawing/2014/main" id="{80AF864B-F7BD-4A87-948B-59A279D25FAC}"/>
              </a:ext>
            </a:extLst>
          </p:cNvPr>
          <p:cNvSpPr/>
          <p:nvPr/>
        </p:nvSpPr>
        <p:spPr>
          <a:xfrm>
            <a:off x="223906" y="3203815"/>
            <a:ext cx="3082895" cy="369332"/>
          </a:xfrm>
          <a:prstGeom prst="rect">
            <a:avLst/>
          </a:prstGeom>
        </p:spPr>
        <p:txBody>
          <a:bodyPr wrap="none">
            <a:spAutoFit/>
          </a:bodyPr>
          <a:lstStyle/>
          <a:p>
            <a:r>
              <a:rPr lang="hu-HU" dirty="0">
                <a:latin typeface="Arial" panose="020B0604020202020204" pitchFamily="34" charset="0"/>
                <a:ea typeface="Calibri" panose="020F0502020204030204" pitchFamily="34" charset="0"/>
                <a:cs typeface="Arial" panose="020B0604020202020204" pitchFamily="34" charset="0"/>
              </a:rPr>
              <a:t>Gumitalpú cipők érzékelése </a:t>
            </a:r>
            <a:endParaRPr lang="hu-HU" dirty="0">
              <a:latin typeface="Arial" panose="020B0604020202020204" pitchFamily="34" charset="0"/>
              <a:cs typeface="Arial" panose="020B0604020202020204" pitchFamily="34" charset="0"/>
            </a:endParaRPr>
          </a:p>
        </p:txBody>
      </p:sp>
      <p:sp>
        <p:nvSpPr>
          <p:cNvPr id="11" name="Téglalap 10">
            <a:extLst>
              <a:ext uri="{FF2B5EF4-FFF2-40B4-BE49-F238E27FC236}">
                <a16:creationId xmlns:a16="http://schemas.microsoft.com/office/drawing/2014/main" id="{21D7CB27-34F1-4C2F-BA37-CCEA39D13989}"/>
              </a:ext>
            </a:extLst>
          </p:cNvPr>
          <p:cNvSpPr/>
          <p:nvPr/>
        </p:nvSpPr>
        <p:spPr>
          <a:xfrm>
            <a:off x="4181204" y="3615360"/>
            <a:ext cx="2810962" cy="369332"/>
          </a:xfrm>
          <a:prstGeom prst="rect">
            <a:avLst/>
          </a:prstGeom>
        </p:spPr>
        <p:txBody>
          <a:bodyPr wrap="square">
            <a:spAutoFit/>
          </a:bodyPr>
          <a:lstStyle/>
          <a:p>
            <a:r>
              <a:rPr lang="hu-HU" dirty="0">
                <a:latin typeface="Arial" panose="020B0604020202020204" pitchFamily="34" charset="0"/>
                <a:ea typeface="Calibri" panose="020F0502020204030204" pitchFamily="34" charset="0"/>
                <a:cs typeface="Arial" panose="020B0604020202020204" pitchFamily="34" charset="0"/>
              </a:rPr>
              <a:t>Folyadékszint érzékelés </a:t>
            </a:r>
            <a:endParaRPr lang="hu-HU" dirty="0">
              <a:latin typeface="Arial" panose="020B0604020202020204" pitchFamily="34" charset="0"/>
              <a:cs typeface="Arial" panose="020B0604020202020204" pitchFamily="34" charset="0"/>
            </a:endParaRPr>
          </a:p>
        </p:txBody>
      </p:sp>
      <p:sp>
        <p:nvSpPr>
          <p:cNvPr id="12" name="Téglalap 11">
            <a:extLst>
              <a:ext uri="{FF2B5EF4-FFF2-40B4-BE49-F238E27FC236}">
                <a16:creationId xmlns:a16="http://schemas.microsoft.com/office/drawing/2014/main" id="{CDA6797E-CAB2-4C63-AADF-F08760F049B7}"/>
              </a:ext>
            </a:extLst>
          </p:cNvPr>
          <p:cNvSpPr/>
          <p:nvPr/>
        </p:nvSpPr>
        <p:spPr>
          <a:xfrm>
            <a:off x="8629149" y="2679922"/>
            <a:ext cx="3350227" cy="702372"/>
          </a:xfrm>
          <a:prstGeom prst="rect">
            <a:avLst/>
          </a:prstGeom>
        </p:spPr>
        <p:txBody>
          <a:bodyPr wrap="square">
            <a:spAutoFit/>
          </a:bodyPr>
          <a:lstStyle/>
          <a:p>
            <a:pPr lvl="0" algn="ctr">
              <a:lnSpc>
                <a:spcPct val="115000"/>
              </a:lnSpc>
              <a:spcBef>
                <a:spcPts val="600"/>
              </a:spcBef>
              <a:spcAft>
                <a:spcPts val="1200"/>
              </a:spcAft>
              <a:buSzPts val="1000"/>
            </a:pPr>
            <a:r>
              <a:rPr lang="hu-HU" dirty="0">
                <a:latin typeface="Arial" panose="020B0604020202020204" pitchFamily="34" charset="0"/>
                <a:ea typeface="Calibri" panose="020F0502020204030204" pitchFamily="34" charset="0"/>
                <a:cs typeface="Calibri" panose="020F0502020204030204" pitchFamily="34" charset="0"/>
              </a:rPr>
              <a:t>Tárgyak érzékelése kartondoboz falán keresztül</a:t>
            </a:r>
          </a:p>
        </p:txBody>
      </p:sp>
    </p:spTree>
    <p:extLst>
      <p:ext uri="{BB962C8B-B14F-4D97-AF65-F5344CB8AC3E}">
        <p14:creationId xmlns:p14="http://schemas.microsoft.com/office/powerpoint/2010/main" val="909713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b="1" dirty="0">
                <a:latin typeface="Arial" panose="020B0604020202020204" pitchFamily="34" charset="0"/>
                <a:cs typeface="Arial" panose="020B0604020202020204" pitchFamily="34" charset="0"/>
              </a:rPr>
              <a:t>Optikai érzékelők </a:t>
            </a: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5" name="Téglalap 4">
            <a:extLst>
              <a:ext uri="{FF2B5EF4-FFF2-40B4-BE49-F238E27FC236}">
                <a16:creationId xmlns:a16="http://schemas.microsoft.com/office/drawing/2014/main" id="{98766E77-38A9-47EE-AB7B-9794CD2B26A9}"/>
              </a:ext>
            </a:extLst>
          </p:cNvPr>
          <p:cNvSpPr/>
          <p:nvPr/>
        </p:nvSpPr>
        <p:spPr>
          <a:xfrm>
            <a:off x="3934172" y="739750"/>
            <a:ext cx="4570482" cy="383823"/>
          </a:xfrm>
          <a:prstGeom prst="rect">
            <a:avLst/>
          </a:prstGeom>
        </p:spPr>
        <p:txBody>
          <a:bodyPr wrap="none">
            <a:spAutoFit/>
          </a:bodyPr>
          <a:lstStyle/>
          <a:p>
            <a:pPr lvl="1">
              <a:lnSpc>
                <a:spcPct val="115000"/>
              </a:lnSpc>
              <a:spcBef>
                <a:spcPts val="600"/>
              </a:spcBef>
              <a:spcAft>
                <a:spcPts val="600"/>
              </a:spcAft>
              <a:tabLst>
                <a:tab pos="431800" algn="l"/>
              </a:tabLst>
            </a:pPr>
            <a:r>
              <a:rPr lang="hu-HU" b="1" dirty="0">
                <a:latin typeface="Arial" panose="020B0604020202020204" pitchFamily="34" charset="0"/>
                <a:ea typeface="Times New Roman" panose="02020603050405020304" pitchFamily="18" charset="0"/>
                <a:cs typeface="Arial" panose="020B0604020202020204" pitchFamily="34" charset="0"/>
              </a:rPr>
              <a:t>Az optikai érzékelők működési elve </a:t>
            </a:r>
            <a:endParaRPr lang="hu-HU" b="1"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8" name="Téglalap 7">
            <a:extLst>
              <a:ext uri="{FF2B5EF4-FFF2-40B4-BE49-F238E27FC236}">
                <a16:creationId xmlns:a16="http://schemas.microsoft.com/office/drawing/2014/main" id="{156D5A02-5DE1-4E4F-BACC-0A6E60CFBAAB}"/>
              </a:ext>
            </a:extLst>
          </p:cNvPr>
          <p:cNvSpPr/>
          <p:nvPr/>
        </p:nvSpPr>
        <p:spPr>
          <a:xfrm>
            <a:off x="28689" y="1322526"/>
            <a:ext cx="12160136" cy="4212948"/>
          </a:xfrm>
          <a:prstGeom prst="rect">
            <a:avLst/>
          </a:prstGeom>
        </p:spPr>
        <p:txBody>
          <a:bodyPr wrap="square">
            <a:spAutoFit/>
          </a:bodyPr>
          <a:lstStyle/>
          <a:p>
            <a:pPr algn="just">
              <a:lnSpc>
                <a:spcPct val="115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Az optikai érzékelők, optikai és elektronikus elemek kombinációja, melyek segítségével különféle tárgyak, eszközök, objektumok, akár emberek jelenlétének érzékelésére képesek. Az eszközök adóból és vevő egységből állnak. Az adóegységek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fényforrásként általában LED-</a:t>
            </a:r>
            <a:r>
              <a:rPr lang="hu-HU" dirty="0" err="1">
                <a:latin typeface="Arial" panose="020B0604020202020204" pitchFamily="34" charset="0"/>
                <a:ea typeface="Calibri" panose="020F0502020204030204" pitchFamily="34" charset="0"/>
                <a:cs typeface="Times New Roman" panose="02020603050405020304" pitchFamily="18" charset="0"/>
              </a:rPr>
              <a:t>et</a:t>
            </a:r>
            <a:r>
              <a:rPr lang="hu-HU" dirty="0">
                <a:latin typeface="Arial" panose="020B0604020202020204" pitchFamily="34" charset="0"/>
                <a:ea typeface="Calibri" panose="020F0502020204030204" pitchFamily="34" charset="0"/>
                <a:cs typeface="Times New Roman" panose="02020603050405020304" pitchFamily="18" charset="0"/>
              </a:rPr>
              <a:t>, vagyis fény kibocsátó (emittáló) diódákat alkalmaznak, mert hosszú élettartamúak, kisméretűek, könnyen modulálhatók, és nagyon költséghatékonyak.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A vevőegység vagy fotodiódát, vagy </a:t>
            </a:r>
            <a:r>
              <a:rPr lang="hu-HU" dirty="0" err="1">
                <a:solidFill>
                  <a:srgbClr val="FFFF00"/>
                </a:solidFill>
                <a:latin typeface="Arial" panose="020B0604020202020204" pitchFamily="34" charset="0"/>
                <a:ea typeface="Calibri" panose="020F0502020204030204" pitchFamily="34" charset="0"/>
                <a:cs typeface="Times New Roman" panose="02020603050405020304" pitchFamily="18" charset="0"/>
              </a:rPr>
              <a:t>fototranzisztort</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 tartalmaz</a:t>
            </a:r>
            <a:r>
              <a:rPr lang="hu-HU" dirty="0">
                <a:latin typeface="Arial" panose="020B0604020202020204" pitchFamily="34" charset="0"/>
                <a:ea typeface="Calibri" panose="020F0502020204030204" pitchFamily="34" charset="0"/>
                <a:cs typeface="Times New Roman" panose="02020603050405020304" pitchFamily="18" charset="0"/>
              </a:rPr>
              <a:t>, melyek érzékelik az adóoldalról érkező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infravörös, vagy vörös fényt</a:t>
            </a:r>
            <a:r>
              <a:rPr lang="hu-HU" dirty="0">
                <a:latin typeface="Arial" panose="020B0604020202020204" pitchFamily="34" charset="0"/>
                <a:ea typeface="Calibri" panose="020F0502020204030204" pitchFamily="34" charset="0"/>
                <a:cs typeface="Times New Roman" panose="02020603050405020304" pitchFamily="18" charset="0"/>
              </a:rPr>
              <a:t>. Az adóoldalon elhelyezett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LED-ek általában </a:t>
            </a:r>
            <a:r>
              <a:rPr lang="hu-HU" dirty="0" err="1">
                <a:solidFill>
                  <a:srgbClr val="FFFF00"/>
                </a:solidFill>
                <a:latin typeface="Arial" panose="020B0604020202020204" pitchFamily="34" charset="0"/>
                <a:ea typeface="Calibri" panose="020F0502020204030204" pitchFamily="34" charset="0"/>
                <a:cs typeface="Times New Roman" panose="02020603050405020304" pitchFamily="18" charset="0"/>
              </a:rPr>
              <a:t>GaAlAs</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 alapúak </a:t>
            </a:r>
            <a:r>
              <a:rPr lang="hu-HU" dirty="0">
                <a:latin typeface="Arial" panose="020B0604020202020204" pitchFamily="34" charset="0"/>
                <a:ea typeface="Calibri" panose="020F0502020204030204" pitchFamily="34" charset="0"/>
                <a:cs typeface="Times New Roman" panose="02020603050405020304" pitchFamily="18" charset="0"/>
              </a:rPr>
              <a:t>(hullámhosszuk az összetételtől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függően λ =880 nm infravörös tartományú, vagy λ=660 nm látható tartományba eső vörös fény. </a:t>
            </a:r>
            <a:endParaRPr lang="hu-HU" sz="2400" dirty="0">
              <a:solidFill>
                <a:srgbClr val="FFFF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Ahol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nagyobb távolságo</a:t>
            </a:r>
            <a:r>
              <a:rPr lang="hu-HU" dirty="0">
                <a:latin typeface="Arial" panose="020B0604020202020204" pitchFamily="34" charset="0"/>
                <a:ea typeface="Calibri" panose="020F0502020204030204" pitchFamily="34" charset="0"/>
                <a:cs typeface="Times New Roman" panose="02020603050405020304" pitchFamily="18" charset="0"/>
              </a:rPr>
              <a:t>t kell áthidalni, oda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nagyobb fényerő is kell, </a:t>
            </a:r>
            <a:r>
              <a:rPr lang="hu-HU" dirty="0">
                <a:latin typeface="Arial" panose="020B0604020202020204" pitchFamily="34" charset="0"/>
                <a:ea typeface="Calibri" panose="020F0502020204030204" pitchFamily="34" charset="0"/>
                <a:cs typeface="Times New Roman" panose="02020603050405020304" pitchFamily="18" charset="0"/>
              </a:rPr>
              <a:t>tehát célszerű az </a:t>
            </a:r>
            <a:r>
              <a:rPr lang="hu-HU" dirty="0" err="1">
                <a:solidFill>
                  <a:srgbClr val="FFFF00"/>
                </a:solidFill>
                <a:latin typeface="Arial" panose="020B0604020202020204" pitchFamily="34" charset="0"/>
                <a:ea typeface="Calibri" panose="020F0502020204030204" pitchFamily="34" charset="0"/>
                <a:cs typeface="Times New Roman" panose="02020603050405020304" pitchFamily="18" charset="0"/>
              </a:rPr>
              <a:t>infratartományú</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 nem látható fényű verziót alkalmazni,</a:t>
            </a:r>
            <a:r>
              <a:rPr lang="hu-HU" dirty="0">
                <a:latin typeface="Arial" panose="020B0604020202020204" pitchFamily="34" charset="0"/>
                <a:ea typeface="Calibri" panose="020F0502020204030204" pitchFamily="34" charset="0"/>
                <a:cs typeface="Times New Roman" panose="02020603050405020304" pitchFamily="18" charset="0"/>
              </a:rPr>
              <a:t> és ráadásul ebben a tartományban,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kevesebb a zavaró fényhatások </a:t>
            </a:r>
            <a:r>
              <a:rPr lang="hu-HU" dirty="0">
                <a:latin typeface="Arial" panose="020B0604020202020204" pitchFamily="34" charset="0"/>
                <a:ea typeface="Calibri" panose="020F0502020204030204" pitchFamily="34" charset="0"/>
                <a:cs typeface="Times New Roman" panose="02020603050405020304" pitchFamily="18" charset="0"/>
              </a:rPr>
              <a:t>jelentkezésének esélye. </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A látható vörös fénnyel működő eszköznél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élvezhetjük azt az előnyt, hogy beállításkor láthatjuk a fényforrás optikai tengelyét,</a:t>
            </a:r>
            <a:r>
              <a:rPr lang="hu-HU" dirty="0">
                <a:latin typeface="Arial" panose="020B0604020202020204" pitchFamily="34" charset="0"/>
                <a:ea typeface="Calibri" panose="020F0502020204030204" pitchFamily="34" charset="0"/>
                <a:cs typeface="Times New Roman" panose="02020603050405020304" pitchFamily="18" charset="0"/>
              </a:rPr>
              <a:t> valamint a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polimer fényvezetők csillapítása sem akkora, ebben a hullámhossz</a:t>
            </a:r>
            <a:r>
              <a:rPr lang="hu-HU" dirty="0">
                <a:latin typeface="Arial" panose="020B0604020202020204" pitchFamily="34" charset="0"/>
                <a:ea typeface="Calibri" panose="020F0502020204030204" pitchFamily="34" charset="0"/>
                <a:cs typeface="Times New Roman" panose="02020603050405020304" pitchFamily="18" charset="0"/>
              </a:rPr>
              <a:t> tartományban. A külső látható fényhatások jelentős zavaró hatása ellen ezeknél az eszközöknél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modulációt kell</a:t>
            </a:r>
            <a:r>
              <a:rPr lang="hu-HU" dirty="0">
                <a:latin typeface="Arial" panose="020B0604020202020204" pitchFamily="34" charset="0"/>
                <a:ea typeface="Calibri" panose="020F0502020204030204" pitchFamily="34" charset="0"/>
                <a:cs typeface="Times New Roman" panose="02020603050405020304" pitchFamily="18" charset="0"/>
              </a:rPr>
              <a:t> alkalmazni, összehangolva az adót a vevővel.       </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81917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b="1" dirty="0">
                <a:latin typeface="Arial" panose="020B0604020202020204" pitchFamily="34" charset="0"/>
                <a:cs typeface="Arial" panose="020B0604020202020204" pitchFamily="34" charset="0"/>
              </a:rPr>
              <a:t>Optikai érzékelők </a:t>
            </a: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7A6DA9C3-339A-4BC8-A182-64C58906BA15}"/>
              </a:ext>
            </a:extLst>
          </p:cNvPr>
          <p:cNvSpPr/>
          <p:nvPr/>
        </p:nvSpPr>
        <p:spPr>
          <a:xfrm>
            <a:off x="3809171" y="769342"/>
            <a:ext cx="4570482" cy="383823"/>
          </a:xfrm>
          <a:prstGeom prst="rect">
            <a:avLst/>
          </a:prstGeom>
        </p:spPr>
        <p:txBody>
          <a:bodyPr wrap="none">
            <a:spAutoFit/>
          </a:bodyPr>
          <a:lstStyle/>
          <a:p>
            <a:pPr lvl="1">
              <a:lnSpc>
                <a:spcPct val="115000"/>
              </a:lnSpc>
              <a:spcBef>
                <a:spcPts val="600"/>
              </a:spcBef>
              <a:spcAft>
                <a:spcPts val="600"/>
              </a:spcAft>
              <a:tabLst>
                <a:tab pos="431800" algn="l"/>
              </a:tabLst>
            </a:pPr>
            <a:r>
              <a:rPr lang="hu-HU" b="1" dirty="0">
                <a:latin typeface="Arial" panose="020B0604020202020204" pitchFamily="34" charset="0"/>
                <a:ea typeface="Times New Roman" panose="02020603050405020304" pitchFamily="18" charset="0"/>
                <a:cs typeface="Arial" panose="020B0604020202020204" pitchFamily="34" charset="0"/>
              </a:rPr>
              <a:t>Az optikai érzékelők működési elve </a:t>
            </a:r>
          </a:p>
        </p:txBody>
      </p:sp>
      <p:sp>
        <p:nvSpPr>
          <p:cNvPr id="5" name="Téglalap 4">
            <a:extLst>
              <a:ext uri="{FF2B5EF4-FFF2-40B4-BE49-F238E27FC236}">
                <a16:creationId xmlns:a16="http://schemas.microsoft.com/office/drawing/2014/main" id="{D60DEFC4-25A0-4B9A-83BB-940B89DA2BFC}"/>
              </a:ext>
            </a:extLst>
          </p:cNvPr>
          <p:cNvSpPr/>
          <p:nvPr/>
        </p:nvSpPr>
        <p:spPr>
          <a:xfrm>
            <a:off x="82376" y="1452464"/>
            <a:ext cx="2646878" cy="373757"/>
          </a:xfrm>
          <a:prstGeom prst="rect">
            <a:avLst/>
          </a:prstGeom>
        </p:spPr>
        <p:txBody>
          <a:bodyPr wrap="none">
            <a:spAutoFit/>
          </a:bodyPr>
          <a:lstStyle/>
          <a:p>
            <a:pPr algn="just">
              <a:lnSpc>
                <a:spcPct val="107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Optikai érzékelő elemei:</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églalap 7">
            <a:extLst>
              <a:ext uri="{FF2B5EF4-FFF2-40B4-BE49-F238E27FC236}">
                <a16:creationId xmlns:a16="http://schemas.microsoft.com/office/drawing/2014/main" id="{8026DF9E-36FE-4429-AAA1-391A09BB9D48}"/>
              </a:ext>
            </a:extLst>
          </p:cNvPr>
          <p:cNvSpPr/>
          <p:nvPr/>
        </p:nvSpPr>
        <p:spPr>
          <a:xfrm>
            <a:off x="117749" y="2063106"/>
            <a:ext cx="5112568" cy="3629327"/>
          </a:xfrm>
          <a:prstGeom prst="rect">
            <a:avLst/>
          </a:prstGeom>
        </p:spPr>
        <p:txBody>
          <a:bodyPr wrap="square">
            <a:spAutoFit/>
          </a:bodyPr>
          <a:lstStyle/>
          <a:p>
            <a:pPr algn="just">
              <a:lnSpc>
                <a:spcPct val="107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1. Oszcillátor</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2. </a:t>
            </a:r>
            <a:r>
              <a:rPr lang="hu-HU" dirty="0" err="1">
                <a:latin typeface="Arial" panose="020B0604020202020204" pitchFamily="34" charset="0"/>
                <a:ea typeface="Calibri" panose="020F0502020204030204" pitchFamily="34" charset="0"/>
                <a:cs typeface="Times New Roman" panose="02020603050405020304" pitchFamily="18" charset="0"/>
              </a:rPr>
              <a:t>Fotoelektromos</a:t>
            </a:r>
            <a:r>
              <a:rPr lang="hu-HU" dirty="0">
                <a:latin typeface="Arial" panose="020B0604020202020204" pitchFamily="34" charset="0"/>
                <a:ea typeface="Calibri" panose="020F0502020204030204" pitchFamily="34" charset="0"/>
                <a:cs typeface="Times New Roman" panose="02020603050405020304" pitchFamily="18" charset="0"/>
              </a:rPr>
              <a:t> adó</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3. </a:t>
            </a:r>
            <a:r>
              <a:rPr lang="hu-HU" dirty="0" err="1">
                <a:latin typeface="Arial" panose="020B0604020202020204" pitchFamily="34" charset="0"/>
                <a:ea typeface="Calibri" panose="020F0502020204030204" pitchFamily="34" charset="0"/>
                <a:cs typeface="Times New Roman" panose="02020603050405020304" pitchFamily="18" charset="0"/>
              </a:rPr>
              <a:t>Fotoelektromos</a:t>
            </a:r>
            <a:r>
              <a:rPr lang="hu-HU" dirty="0">
                <a:latin typeface="Arial" panose="020B0604020202020204" pitchFamily="34" charset="0"/>
                <a:ea typeface="Calibri" panose="020F0502020204030204" pitchFamily="34" charset="0"/>
                <a:cs typeface="Times New Roman" panose="02020603050405020304" pitchFamily="18" charset="0"/>
              </a:rPr>
              <a:t> vevő</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4. Előerősítő</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5. Elektronikus csatolás</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6.Impulzus/</a:t>
            </a:r>
            <a:r>
              <a:rPr lang="hu-HU" dirty="0" err="1">
                <a:latin typeface="Arial" panose="020B0604020202020204" pitchFamily="34" charset="0"/>
                <a:ea typeface="Calibri" panose="020F0502020204030204" pitchFamily="34" charset="0"/>
                <a:cs typeface="Times New Roman" panose="02020603050405020304" pitchFamily="18" charset="0"/>
              </a:rPr>
              <a:t>jelszint,átalakító</a:t>
            </a:r>
            <a:r>
              <a:rPr lang="hu-HU" dirty="0">
                <a:latin typeface="Arial" panose="020B0604020202020204" pitchFamily="34" charset="0"/>
                <a:ea typeface="Calibri" panose="020F0502020204030204" pitchFamily="34" charset="0"/>
                <a:cs typeface="Times New Roman" panose="02020603050405020304" pitchFamily="18" charset="0"/>
              </a:rPr>
              <a:t> fokozat</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7. Kapcsolási állapot kijelzése 8.Kimenetifokozat védőkapcsolással</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9. Külső feszültségforrás</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10. Feszültségstabilizálás</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11. Optikai szakasz</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r>
              <a:rPr lang="hu-HU" dirty="0">
                <a:latin typeface="Arial" panose="020B0604020202020204" pitchFamily="34" charset="0"/>
                <a:ea typeface="Calibri" panose="020F0502020204030204" pitchFamily="34" charset="0"/>
              </a:rPr>
              <a:t>12. Kapcsoló kimenet </a:t>
            </a:r>
            <a:endParaRPr lang="hu-HU" dirty="0"/>
          </a:p>
        </p:txBody>
      </p:sp>
      <p:pic>
        <p:nvPicPr>
          <p:cNvPr id="9" name="Kép 8">
            <a:extLst>
              <a:ext uri="{FF2B5EF4-FFF2-40B4-BE49-F238E27FC236}">
                <a16:creationId xmlns:a16="http://schemas.microsoft.com/office/drawing/2014/main" id="{F7A274A8-CC90-4FCB-AED5-90A13EDBE76F}"/>
              </a:ext>
            </a:extLst>
          </p:cNvPr>
          <p:cNvPicPr>
            <a:picLocks noChangeAspect="1"/>
          </p:cNvPicPr>
          <p:nvPr/>
        </p:nvPicPr>
        <p:blipFill>
          <a:blip r:embed="rId4"/>
          <a:stretch>
            <a:fillRect/>
          </a:stretch>
        </p:blipFill>
        <p:spPr>
          <a:xfrm>
            <a:off x="5230317" y="1942945"/>
            <a:ext cx="6853232" cy="3749488"/>
          </a:xfrm>
          <a:prstGeom prst="rect">
            <a:avLst/>
          </a:prstGeom>
        </p:spPr>
      </p:pic>
    </p:spTree>
    <p:extLst>
      <p:ext uri="{BB962C8B-B14F-4D97-AF65-F5344CB8AC3E}">
        <p14:creationId xmlns:p14="http://schemas.microsoft.com/office/powerpoint/2010/main" val="2992313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b="1" dirty="0">
                <a:latin typeface="Arial" panose="020B0604020202020204" pitchFamily="34" charset="0"/>
                <a:cs typeface="Arial" panose="020B0604020202020204" pitchFamily="34" charset="0"/>
              </a:rPr>
              <a:t>Optikai érzékelők </a:t>
            </a: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9A69450C-4C76-4DFB-A7B2-1C9DBCD0E122}"/>
              </a:ext>
            </a:extLst>
          </p:cNvPr>
          <p:cNvSpPr/>
          <p:nvPr/>
        </p:nvSpPr>
        <p:spPr>
          <a:xfrm>
            <a:off x="4841505" y="756766"/>
            <a:ext cx="2505814" cy="383823"/>
          </a:xfrm>
          <a:prstGeom prst="rect">
            <a:avLst/>
          </a:prstGeom>
        </p:spPr>
        <p:txBody>
          <a:bodyPr wrap="none">
            <a:spAutoFit/>
          </a:bodyPr>
          <a:lstStyle/>
          <a:p>
            <a:pPr lvl="1">
              <a:lnSpc>
                <a:spcPct val="115000"/>
              </a:lnSpc>
              <a:spcBef>
                <a:spcPts val="600"/>
              </a:spcBef>
              <a:spcAft>
                <a:spcPts val="600"/>
              </a:spcAft>
              <a:tabLst>
                <a:tab pos="431800" algn="l"/>
              </a:tabLst>
            </a:pPr>
            <a:r>
              <a:rPr lang="hu-HU" b="1" dirty="0">
                <a:latin typeface="Arial" panose="020B0604020202020204" pitchFamily="34" charset="0"/>
                <a:ea typeface="Times New Roman" panose="02020603050405020304" pitchFamily="18" charset="0"/>
                <a:cs typeface="Arial" panose="020B0604020202020204" pitchFamily="34" charset="0"/>
              </a:rPr>
              <a:t>Egyutú fénykapu</a:t>
            </a:r>
            <a:endParaRPr lang="hu-HU" b="1"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5" name="Kép 4">
            <a:extLst>
              <a:ext uri="{FF2B5EF4-FFF2-40B4-BE49-F238E27FC236}">
                <a16:creationId xmlns:a16="http://schemas.microsoft.com/office/drawing/2014/main" id="{998E522C-4819-4C76-8752-9D64ABEA2529}"/>
              </a:ext>
            </a:extLst>
          </p:cNvPr>
          <p:cNvPicPr>
            <a:picLocks noChangeAspect="1"/>
          </p:cNvPicPr>
          <p:nvPr/>
        </p:nvPicPr>
        <p:blipFill>
          <a:blip r:embed="rId4"/>
          <a:stretch>
            <a:fillRect/>
          </a:stretch>
        </p:blipFill>
        <p:spPr>
          <a:xfrm>
            <a:off x="1917948" y="2788866"/>
            <a:ext cx="8657648" cy="3312368"/>
          </a:xfrm>
          <a:prstGeom prst="rect">
            <a:avLst/>
          </a:prstGeom>
        </p:spPr>
      </p:pic>
      <p:sp>
        <p:nvSpPr>
          <p:cNvPr id="8" name="Téglalap 7">
            <a:extLst>
              <a:ext uri="{FF2B5EF4-FFF2-40B4-BE49-F238E27FC236}">
                <a16:creationId xmlns:a16="http://schemas.microsoft.com/office/drawing/2014/main" id="{A6BC759E-F2E0-4091-96FB-E8B384835A48}"/>
              </a:ext>
            </a:extLst>
          </p:cNvPr>
          <p:cNvSpPr/>
          <p:nvPr/>
        </p:nvSpPr>
        <p:spPr>
          <a:xfrm>
            <a:off x="205819" y="1350725"/>
            <a:ext cx="4352474" cy="369332"/>
          </a:xfrm>
          <a:prstGeom prst="rect">
            <a:avLst/>
          </a:prstGeom>
        </p:spPr>
        <p:txBody>
          <a:bodyPr wrap="none">
            <a:spAutoFit/>
          </a:bodyPr>
          <a:lstStyle/>
          <a:p>
            <a:r>
              <a:rPr lang="hu-HU" dirty="0">
                <a:latin typeface="Arial" panose="020B0604020202020204" pitchFamily="34" charset="0"/>
                <a:ea typeface="Calibri" panose="020F0502020204030204" pitchFamily="34" charset="0"/>
                <a:cs typeface="Arial" panose="020B0604020202020204" pitchFamily="34" charset="0"/>
              </a:rPr>
              <a:t>Egyutú fénykapu érzékelési tartománya: </a:t>
            </a:r>
            <a:endParaRPr lang="hu-H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1175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b="1" dirty="0">
                <a:latin typeface="Arial" panose="020B0604020202020204" pitchFamily="34" charset="0"/>
                <a:cs typeface="Arial" panose="020B0604020202020204" pitchFamily="34" charset="0"/>
              </a:rPr>
              <a:t>Optikai érzékelők </a:t>
            </a: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5" name="Téglalap 4">
            <a:extLst>
              <a:ext uri="{FF2B5EF4-FFF2-40B4-BE49-F238E27FC236}">
                <a16:creationId xmlns:a16="http://schemas.microsoft.com/office/drawing/2014/main" id="{9CDDA59D-6BCA-472C-80BC-A8853D49B5F5}"/>
              </a:ext>
            </a:extLst>
          </p:cNvPr>
          <p:cNvSpPr/>
          <p:nvPr/>
        </p:nvSpPr>
        <p:spPr>
          <a:xfrm>
            <a:off x="46631" y="1116916"/>
            <a:ext cx="2826415" cy="369332"/>
          </a:xfrm>
          <a:prstGeom prst="rect">
            <a:avLst/>
          </a:prstGeom>
        </p:spPr>
        <p:txBody>
          <a:bodyPr wrap="none">
            <a:spAutoFit/>
          </a:bodyPr>
          <a:lstStyle/>
          <a:p>
            <a:r>
              <a:rPr lang="hu-HU" dirty="0">
                <a:latin typeface="Arial" panose="020B0604020202020204" pitchFamily="34" charset="0"/>
                <a:cs typeface="Arial" panose="020B0604020202020204" pitchFamily="34" charset="0"/>
              </a:rPr>
              <a:t>Egyutú fénykapu előnyei: </a:t>
            </a:r>
          </a:p>
        </p:txBody>
      </p:sp>
      <p:sp>
        <p:nvSpPr>
          <p:cNvPr id="8" name="Téglalap 7">
            <a:extLst>
              <a:ext uri="{FF2B5EF4-FFF2-40B4-BE49-F238E27FC236}">
                <a16:creationId xmlns:a16="http://schemas.microsoft.com/office/drawing/2014/main" id="{0C5DFFDD-5CC6-443B-B836-2030E395701A}"/>
              </a:ext>
            </a:extLst>
          </p:cNvPr>
          <p:cNvSpPr/>
          <p:nvPr/>
        </p:nvSpPr>
        <p:spPr>
          <a:xfrm>
            <a:off x="25524" y="3837179"/>
            <a:ext cx="3044423" cy="369332"/>
          </a:xfrm>
          <a:prstGeom prst="rect">
            <a:avLst/>
          </a:prstGeom>
        </p:spPr>
        <p:txBody>
          <a:bodyPr wrap="none">
            <a:spAutoFit/>
          </a:bodyPr>
          <a:lstStyle/>
          <a:p>
            <a:r>
              <a:rPr lang="hu-HU" dirty="0">
                <a:latin typeface="Arial" panose="020B0604020202020204" pitchFamily="34" charset="0"/>
                <a:cs typeface="Arial" panose="020B0604020202020204" pitchFamily="34" charset="0"/>
              </a:rPr>
              <a:t>Egyutú fénykapu hátrányai: </a:t>
            </a:r>
          </a:p>
        </p:txBody>
      </p:sp>
      <p:sp>
        <p:nvSpPr>
          <p:cNvPr id="9" name="Téglalap 8">
            <a:extLst>
              <a:ext uri="{FF2B5EF4-FFF2-40B4-BE49-F238E27FC236}">
                <a16:creationId xmlns:a16="http://schemas.microsoft.com/office/drawing/2014/main" id="{FCD554BD-4188-4BA9-B17A-15C44E27B81E}"/>
              </a:ext>
            </a:extLst>
          </p:cNvPr>
          <p:cNvSpPr/>
          <p:nvPr/>
        </p:nvSpPr>
        <p:spPr>
          <a:xfrm>
            <a:off x="117747" y="1606489"/>
            <a:ext cx="11868187" cy="2295115"/>
          </a:xfrm>
          <a:prstGeom prst="rect">
            <a:avLst/>
          </a:prstGeom>
        </p:spPr>
        <p:txBody>
          <a:bodyPr wrap="square">
            <a:spAutoFit/>
          </a:bodyPr>
          <a:lstStyle/>
          <a:p>
            <a:pPr marL="1117600" indent="-673100">
              <a:lnSpc>
                <a:spcPct val="115000"/>
              </a:lnSpc>
              <a:spcAft>
                <a:spcPts val="0"/>
              </a:spcAft>
            </a:pPr>
            <a:r>
              <a:rPr lang="hu-HU" dirty="0">
                <a:latin typeface="Arial" panose="020B0604020202020204" pitchFamily="34" charset="0"/>
                <a:ea typeface="Calibri" panose="020F0502020204030204" pitchFamily="34" charset="0"/>
                <a:cs typeface="Arial" panose="020B0604020202020204" pitchFamily="34" charset="0"/>
              </a:rPr>
              <a:t>- nagyobb biztonság </a:t>
            </a:r>
            <a:endParaRPr lang="hu-HU" sz="2400" dirty="0">
              <a:latin typeface="Arial" panose="020B0604020202020204" pitchFamily="34" charset="0"/>
              <a:ea typeface="Calibri" panose="020F0502020204030204" pitchFamily="34" charset="0"/>
              <a:cs typeface="Arial" panose="020B0604020202020204" pitchFamily="34" charset="0"/>
            </a:endParaRPr>
          </a:p>
          <a:p>
            <a:pPr marL="1117600" indent="-673100">
              <a:lnSpc>
                <a:spcPct val="115000"/>
              </a:lnSpc>
              <a:spcAft>
                <a:spcPts val="0"/>
              </a:spcAft>
            </a:pPr>
            <a:r>
              <a:rPr lang="hu-HU" dirty="0">
                <a:latin typeface="Arial" panose="020B0604020202020204" pitchFamily="34" charset="0"/>
                <a:ea typeface="Calibri" panose="020F0502020204030204" pitchFamily="34" charset="0"/>
                <a:cs typeface="Arial" panose="020B0604020202020204" pitchFamily="34" charset="0"/>
              </a:rPr>
              <a:t>- nagy érzékelési távolság </a:t>
            </a:r>
            <a:endParaRPr lang="hu-HU" sz="2400" dirty="0">
              <a:latin typeface="Arial" panose="020B0604020202020204" pitchFamily="34" charset="0"/>
              <a:ea typeface="Calibri" panose="020F0502020204030204" pitchFamily="34" charset="0"/>
              <a:cs typeface="Arial" panose="020B0604020202020204" pitchFamily="34" charset="0"/>
            </a:endParaRPr>
          </a:p>
          <a:p>
            <a:pPr marL="1117600" indent="-673100">
              <a:lnSpc>
                <a:spcPct val="115000"/>
              </a:lnSpc>
              <a:spcAft>
                <a:spcPts val="0"/>
              </a:spcAft>
            </a:pPr>
            <a:r>
              <a:rPr lang="hu-HU" dirty="0">
                <a:latin typeface="Arial" panose="020B0604020202020204" pitchFamily="34" charset="0"/>
                <a:ea typeface="Calibri" panose="020F0502020204030204" pitchFamily="34" charset="0"/>
                <a:cs typeface="Arial" panose="020B0604020202020204" pitchFamily="34" charset="0"/>
              </a:rPr>
              <a:t>- kisméretű tárgyak érzékelhetők nagy távolságból is </a:t>
            </a:r>
            <a:endParaRPr lang="hu-HU" sz="2400" dirty="0">
              <a:latin typeface="Arial" panose="020B0604020202020204" pitchFamily="34" charset="0"/>
              <a:ea typeface="Calibri" panose="020F0502020204030204" pitchFamily="34" charset="0"/>
              <a:cs typeface="Arial" panose="020B0604020202020204" pitchFamily="34" charset="0"/>
            </a:endParaRPr>
          </a:p>
          <a:p>
            <a:pPr marL="622300" indent="-177800">
              <a:lnSpc>
                <a:spcPct val="115000"/>
              </a:lnSpc>
              <a:spcAft>
                <a:spcPts val="0"/>
              </a:spcAft>
            </a:pPr>
            <a:r>
              <a:rPr lang="hu-HU" dirty="0">
                <a:latin typeface="Arial" panose="020B0604020202020204" pitchFamily="34" charset="0"/>
                <a:ea typeface="Calibri" panose="020F0502020204030204" pitchFamily="34" charset="0"/>
                <a:cs typeface="Arial" panose="020B0604020202020204" pitchFamily="34" charset="0"/>
              </a:rPr>
              <a:t>- a tárgy fényvisszaverő képessége tetszőleges, korlátozott fényáteresztő képességű objektum jelzésére is alkalmas </a:t>
            </a:r>
            <a:endParaRPr lang="hu-HU" sz="2400" dirty="0">
              <a:latin typeface="Arial" panose="020B0604020202020204" pitchFamily="34" charset="0"/>
              <a:ea typeface="Calibri" panose="020F0502020204030204" pitchFamily="34" charset="0"/>
              <a:cs typeface="Arial" panose="020B0604020202020204" pitchFamily="34" charset="0"/>
            </a:endParaRPr>
          </a:p>
          <a:p>
            <a:pPr marL="622300" indent="-177800">
              <a:lnSpc>
                <a:spcPct val="115000"/>
              </a:lnSpc>
              <a:spcAft>
                <a:spcPts val="0"/>
              </a:spcAft>
            </a:pPr>
            <a:r>
              <a:rPr lang="hu-HU" dirty="0">
                <a:latin typeface="Arial" panose="020B0604020202020204" pitchFamily="34" charset="0"/>
                <a:ea typeface="Calibri" panose="020F0502020204030204" pitchFamily="34" charset="0"/>
                <a:cs typeface="Arial" panose="020B0604020202020204" pitchFamily="34" charset="0"/>
              </a:rPr>
              <a:t>- nagy pozicionálási pontosság </a:t>
            </a:r>
            <a:endParaRPr lang="hu-HU" sz="2400" dirty="0">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0"/>
              </a:spcAft>
            </a:pPr>
            <a:r>
              <a:rPr lang="hu-HU" dirty="0">
                <a:latin typeface="Arial" panose="020B0604020202020204" pitchFamily="34" charset="0"/>
                <a:ea typeface="Calibri" panose="020F0502020204030204" pitchFamily="34" charset="0"/>
                <a:cs typeface="Arial" panose="020B0604020202020204" pitchFamily="34" charset="0"/>
              </a:rPr>
              <a:t> </a:t>
            </a:r>
            <a:endParaRPr lang="hu-HU" sz="2400" dirty="0">
              <a:effectLst/>
              <a:latin typeface="Arial" panose="020B0604020202020204" pitchFamily="34" charset="0"/>
              <a:ea typeface="Calibri" panose="020F0502020204030204" pitchFamily="34" charset="0"/>
              <a:cs typeface="Arial" panose="020B0604020202020204" pitchFamily="34" charset="0"/>
            </a:endParaRPr>
          </a:p>
        </p:txBody>
      </p:sp>
      <p:sp>
        <p:nvSpPr>
          <p:cNvPr id="10" name="Téglalap 9">
            <a:extLst>
              <a:ext uri="{FF2B5EF4-FFF2-40B4-BE49-F238E27FC236}">
                <a16:creationId xmlns:a16="http://schemas.microsoft.com/office/drawing/2014/main" id="{3A6C4698-7B5B-4040-8B64-DEE6550950BF}"/>
              </a:ext>
            </a:extLst>
          </p:cNvPr>
          <p:cNvSpPr/>
          <p:nvPr/>
        </p:nvSpPr>
        <p:spPr>
          <a:xfrm>
            <a:off x="47871" y="4397177"/>
            <a:ext cx="6092825" cy="708912"/>
          </a:xfrm>
          <a:prstGeom prst="rect">
            <a:avLst/>
          </a:prstGeom>
        </p:spPr>
        <p:txBody>
          <a:bodyPr>
            <a:spAutoFit/>
          </a:bodyPr>
          <a:lstStyle/>
          <a:p>
            <a:pPr marL="622300" indent="-177800" algn="just">
              <a:lnSpc>
                <a:spcPct val="115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 két különálló eszközből áll </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622300" indent="-177800" algn="just">
              <a:lnSpc>
                <a:spcPct val="115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 az átlátszó objektumokat nem jelzi </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Kép 10">
            <a:extLst>
              <a:ext uri="{FF2B5EF4-FFF2-40B4-BE49-F238E27FC236}">
                <a16:creationId xmlns:a16="http://schemas.microsoft.com/office/drawing/2014/main" id="{6E8E20DC-6E4B-4A9A-88F8-80956385C6C0}"/>
              </a:ext>
            </a:extLst>
          </p:cNvPr>
          <p:cNvPicPr>
            <a:picLocks noChangeAspect="1"/>
          </p:cNvPicPr>
          <p:nvPr/>
        </p:nvPicPr>
        <p:blipFill>
          <a:blip r:embed="rId4"/>
          <a:stretch>
            <a:fillRect/>
          </a:stretch>
        </p:blipFill>
        <p:spPr>
          <a:xfrm>
            <a:off x="4883186" y="3252703"/>
            <a:ext cx="7128792" cy="3527137"/>
          </a:xfrm>
          <a:prstGeom prst="rect">
            <a:avLst/>
          </a:prstGeom>
        </p:spPr>
      </p:pic>
    </p:spTree>
    <p:extLst>
      <p:ext uri="{BB962C8B-B14F-4D97-AF65-F5344CB8AC3E}">
        <p14:creationId xmlns:p14="http://schemas.microsoft.com/office/powerpoint/2010/main" val="310064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b="1" dirty="0">
                <a:latin typeface="Arial" panose="020B0604020202020204" pitchFamily="34" charset="0"/>
                <a:cs typeface="Arial" panose="020B0604020202020204" pitchFamily="34" charset="0"/>
              </a:rPr>
              <a:t>Optikai érzékelők </a:t>
            </a: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F03F860D-F705-400F-A62E-6109060BD327}"/>
              </a:ext>
            </a:extLst>
          </p:cNvPr>
          <p:cNvSpPr/>
          <p:nvPr/>
        </p:nvSpPr>
        <p:spPr>
          <a:xfrm>
            <a:off x="4798268" y="734338"/>
            <a:ext cx="2749471" cy="383823"/>
          </a:xfrm>
          <a:prstGeom prst="rect">
            <a:avLst/>
          </a:prstGeom>
        </p:spPr>
        <p:txBody>
          <a:bodyPr wrap="none">
            <a:spAutoFit/>
          </a:bodyPr>
          <a:lstStyle/>
          <a:p>
            <a:pPr lvl="1">
              <a:lnSpc>
                <a:spcPct val="115000"/>
              </a:lnSpc>
              <a:spcBef>
                <a:spcPts val="600"/>
              </a:spcBef>
              <a:spcAft>
                <a:spcPts val="600"/>
              </a:spcAft>
              <a:tabLst>
                <a:tab pos="431800" algn="l"/>
              </a:tabLst>
            </a:pPr>
            <a:r>
              <a:rPr lang="hu-HU" b="1" dirty="0">
                <a:latin typeface="Arial" panose="020B0604020202020204" pitchFamily="34" charset="0"/>
                <a:ea typeface="Times New Roman" panose="02020603050405020304" pitchFamily="18" charset="0"/>
                <a:cs typeface="Arial" panose="020B0604020202020204" pitchFamily="34" charset="0"/>
              </a:rPr>
              <a:t>Reflexiós fénykapu</a:t>
            </a:r>
            <a:endParaRPr lang="hu-HU" b="1"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5" name="Kép 4">
            <a:extLst>
              <a:ext uri="{FF2B5EF4-FFF2-40B4-BE49-F238E27FC236}">
                <a16:creationId xmlns:a16="http://schemas.microsoft.com/office/drawing/2014/main" id="{6B2B987F-490F-4541-9DA6-31DE4BC23F2C}"/>
              </a:ext>
            </a:extLst>
          </p:cNvPr>
          <p:cNvPicPr>
            <a:picLocks noChangeAspect="1"/>
          </p:cNvPicPr>
          <p:nvPr/>
        </p:nvPicPr>
        <p:blipFill>
          <a:blip r:embed="rId4"/>
          <a:stretch>
            <a:fillRect/>
          </a:stretch>
        </p:blipFill>
        <p:spPr>
          <a:xfrm>
            <a:off x="3836630" y="1367919"/>
            <a:ext cx="5616624" cy="2329518"/>
          </a:xfrm>
          <a:prstGeom prst="rect">
            <a:avLst/>
          </a:prstGeom>
        </p:spPr>
      </p:pic>
      <p:sp>
        <p:nvSpPr>
          <p:cNvPr id="8" name="Téglalap 7">
            <a:extLst>
              <a:ext uri="{FF2B5EF4-FFF2-40B4-BE49-F238E27FC236}">
                <a16:creationId xmlns:a16="http://schemas.microsoft.com/office/drawing/2014/main" id="{ED2388BB-F886-4EB8-8373-8D3454151850}"/>
              </a:ext>
            </a:extLst>
          </p:cNvPr>
          <p:cNvSpPr/>
          <p:nvPr/>
        </p:nvSpPr>
        <p:spPr>
          <a:xfrm>
            <a:off x="117748" y="1271771"/>
            <a:ext cx="3718882" cy="646331"/>
          </a:xfrm>
          <a:prstGeom prst="rect">
            <a:avLst/>
          </a:prstGeom>
        </p:spPr>
        <p:txBody>
          <a:bodyPr wrap="square">
            <a:spAutoFit/>
          </a:bodyPr>
          <a:lstStyle/>
          <a:p>
            <a:r>
              <a:rPr lang="hu-HU" dirty="0">
                <a:latin typeface="Arial" panose="020B0604020202020204" pitchFamily="34" charset="0"/>
                <a:ea typeface="Calibri" panose="020F0502020204030204" pitchFamily="34" charset="0"/>
                <a:cs typeface="Arial" panose="020B0604020202020204" pitchFamily="34" charset="0"/>
              </a:rPr>
              <a:t>Reflexiós fénykapu érzékelési tartománya </a:t>
            </a:r>
            <a:endParaRPr lang="hu-HU" dirty="0">
              <a:latin typeface="Arial" panose="020B0604020202020204" pitchFamily="34" charset="0"/>
              <a:cs typeface="Arial" panose="020B0604020202020204" pitchFamily="34" charset="0"/>
            </a:endParaRPr>
          </a:p>
        </p:txBody>
      </p:sp>
      <p:sp>
        <p:nvSpPr>
          <p:cNvPr id="10" name="Téglalap 9">
            <a:extLst>
              <a:ext uri="{FF2B5EF4-FFF2-40B4-BE49-F238E27FC236}">
                <a16:creationId xmlns:a16="http://schemas.microsoft.com/office/drawing/2014/main" id="{20E1CEC8-D354-40F6-867F-848B729373A8}"/>
              </a:ext>
            </a:extLst>
          </p:cNvPr>
          <p:cNvSpPr/>
          <p:nvPr/>
        </p:nvSpPr>
        <p:spPr>
          <a:xfrm>
            <a:off x="101476" y="3429000"/>
            <a:ext cx="3057247" cy="369332"/>
          </a:xfrm>
          <a:prstGeom prst="rect">
            <a:avLst/>
          </a:prstGeom>
        </p:spPr>
        <p:txBody>
          <a:bodyPr wrap="none">
            <a:spAutoFit/>
          </a:bodyPr>
          <a:lstStyle/>
          <a:p>
            <a:r>
              <a:rPr lang="hu-HU" dirty="0">
                <a:latin typeface="Arial" panose="020B0604020202020204" pitchFamily="34" charset="0"/>
                <a:cs typeface="Arial" panose="020B0604020202020204" pitchFamily="34" charset="0"/>
              </a:rPr>
              <a:t>Reflexiós fénykapu előnyei: </a:t>
            </a:r>
          </a:p>
        </p:txBody>
      </p:sp>
      <p:sp>
        <p:nvSpPr>
          <p:cNvPr id="11" name="Téglalap 10">
            <a:extLst>
              <a:ext uri="{FF2B5EF4-FFF2-40B4-BE49-F238E27FC236}">
                <a16:creationId xmlns:a16="http://schemas.microsoft.com/office/drawing/2014/main" id="{501554C4-9A13-40DA-967F-3FA72DBD6A43}"/>
              </a:ext>
            </a:extLst>
          </p:cNvPr>
          <p:cNvSpPr/>
          <p:nvPr/>
        </p:nvSpPr>
        <p:spPr>
          <a:xfrm>
            <a:off x="28689" y="5796300"/>
            <a:ext cx="3339376" cy="369332"/>
          </a:xfrm>
          <a:prstGeom prst="rect">
            <a:avLst/>
          </a:prstGeom>
        </p:spPr>
        <p:txBody>
          <a:bodyPr wrap="none">
            <a:spAutoFit/>
          </a:bodyPr>
          <a:lstStyle/>
          <a:p>
            <a:r>
              <a:rPr lang="hu-HU" dirty="0">
                <a:latin typeface="Arial" panose="020B0604020202020204" pitchFamily="34" charset="0"/>
                <a:cs typeface="Arial" panose="020B0604020202020204" pitchFamily="34" charset="0"/>
              </a:rPr>
              <a:t>Reflexiós fénykapu hátrányai: </a:t>
            </a:r>
          </a:p>
        </p:txBody>
      </p:sp>
      <p:sp>
        <p:nvSpPr>
          <p:cNvPr id="12" name="Téglalap 11">
            <a:extLst>
              <a:ext uri="{FF2B5EF4-FFF2-40B4-BE49-F238E27FC236}">
                <a16:creationId xmlns:a16="http://schemas.microsoft.com/office/drawing/2014/main" id="{4DA9CA91-BBF9-48E2-8C2F-2DFF1F824A9F}"/>
              </a:ext>
            </a:extLst>
          </p:cNvPr>
          <p:cNvSpPr/>
          <p:nvPr/>
        </p:nvSpPr>
        <p:spPr>
          <a:xfrm>
            <a:off x="101476" y="3828874"/>
            <a:ext cx="11756777" cy="1855893"/>
          </a:xfrm>
          <a:prstGeom prst="rect">
            <a:avLst/>
          </a:prstGeom>
        </p:spPr>
        <p:txBody>
          <a:bodyPr wrap="square">
            <a:spAutoFit/>
          </a:bodyPr>
          <a:lstStyle/>
          <a:p>
            <a:pPr marL="533400" indent="-266700" algn="just">
              <a:lnSpc>
                <a:spcPct val="107000"/>
              </a:lnSpc>
              <a:spcAft>
                <a:spcPts val="0"/>
              </a:spcAft>
            </a:pPr>
            <a:r>
              <a:rPr lang="hu-HU" dirty="0">
                <a:latin typeface="Times New Roman" panose="02020603050405020304" pitchFamily="18" charset="0"/>
                <a:ea typeface="Calibri" panose="020F0502020204030204" pitchFamily="34" charset="0"/>
                <a:cs typeface="Times New Roman" panose="02020603050405020304" pitchFamily="18" charset="0"/>
              </a:rPr>
              <a:t>- nagy érzékelési biztonság </a:t>
            </a:r>
            <a:endParaRPr lang="hu-HU" sz="1600" dirty="0">
              <a:latin typeface="Calibri" panose="020F0502020204030204" pitchFamily="34" charset="0"/>
              <a:ea typeface="Calibri" panose="020F0502020204030204" pitchFamily="34" charset="0"/>
              <a:cs typeface="Times New Roman" panose="02020603050405020304" pitchFamily="18" charset="0"/>
            </a:endParaRPr>
          </a:p>
          <a:p>
            <a:pPr marL="533400" indent="-266700" algn="just">
              <a:lnSpc>
                <a:spcPct val="107000"/>
              </a:lnSpc>
              <a:spcAft>
                <a:spcPts val="0"/>
              </a:spcAft>
            </a:pPr>
            <a:r>
              <a:rPr lang="hu-HU" dirty="0">
                <a:latin typeface="Times New Roman" panose="02020603050405020304" pitchFamily="18" charset="0"/>
                <a:ea typeface="Calibri" panose="020F0502020204030204" pitchFamily="34" charset="0"/>
                <a:cs typeface="Times New Roman" panose="02020603050405020304" pitchFamily="18" charset="0"/>
              </a:rPr>
              <a:t>- adó és vevő egybe van építve </a:t>
            </a:r>
            <a:endParaRPr lang="hu-HU" sz="1600" dirty="0">
              <a:latin typeface="Calibri" panose="020F0502020204030204" pitchFamily="34" charset="0"/>
              <a:ea typeface="Calibri" panose="020F0502020204030204" pitchFamily="34" charset="0"/>
              <a:cs typeface="Times New Roman" panose="02020603050405020304" pitchFamily="18" charset="0"/>
            </a:endParaRPr>
          </a:p>
          <a:p>
            <a:pPr marL="533400" indent="-266700" algn="just">
              <a:lnSpc>
                <a:spcPct val="107000"/>
              </a:lnSpc>
              <a:spcAft>
                <a:spcPts val="0"/>
              </a:spcAft>
            </a:pPr>
            <a:r>
              <a:rPr lang="hu-HU" dirty="0">
                <a:latin typeface="Times New Roman" panose="02020603050405020304" pitchFamily="18" charset="0"/>
                <a:ea typeface="Calibri" panose="020F0502020204030204" pitchFamily="34" charset="0"/>
                <a:cs typeface="Times New Roman" panose="02020603050405020304" pitchFamily="18" charset="0"/>
              </a:rPr>
              <a:t>- egyszerű beállítás </a:t>
            </a:r>
            <a:endParaRPr lang="hu-HU"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hu-HU" dirty="0">
                <a:latin typeface="Times New Roman" panose="02020603050405020304" pitchFamily="18" charset="0"/>
                <a:ea typeface="Calibri" panose="020F0502020204030204" pitchFamily="34" charset="0"/>
                <a:cs typeface="Times New Roman" panose="02020603050405020304" pitchFamily="18" charset="0"/>
              </a:rPr>
              <a:t>       - a fényt szórtan visszaverő, korlátozottan tükröző és korlátozottan átlátszó tárgyak egyaránt </a:t>
            </a:r>
            <a:endParaRPr lang="hu-HU"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hu-HU" dirty="0">
                <a:latin typeface="Times New Roman" panose="02020603050405020304" pitchFamily="18" charset="0"/>
                <a:ea typeface="Calibri" panose="020F0502020204030204" pitchFamily="34" charset="0"/>
                <a:cs typeface="Times New Roman" panose="02020603050405020304" pitchFamily="18" charset="0"/>
              </a:rPr>
              <a:t>	detektálhatók</a:t>
            </a:r>
            <a:endParaRPr lang="hu-HU" sz="1600" dirty="0">
              <a:latin typeface="Calibri" panose="020F0502020204030204" pitchFamily="34" charset="0"/>
              <a:ea typeface="Calibri" panose="020F0502020204030204" pitchFamily="34" charset="0"/>
              <a:cs typeface="Times New Roman" panose="02020603050405020304" pitchFamily="18" charset="0"/>
            </a:endParaRPr>
          </a:p>
          <a:p>
            <a:pPr marL="533400" indent="-266700" algn="just">
              <a:lnSpc>
                <a:spcPct val="107000"/>
              </a:lnSpc>
              <a:spcAft>
                <a:spcPts val="0"/>
              </a:spcAft>
            </a:pPr>
            <a:r>
              <a:rPr lang="hu-HU" dirty="0">
                <a:latin typeface="Times New Roman" panose="02020603050405020304" pitchFamily="18" charset="0"/>
                <a:ea typeface="Calibri" panose="020F0502020204030204" pitchFamily="34" charset="0"/>
                <a:cs typeface="Times New Roman" panose="02020603050405020304" pitchFamily="18" charset="0"/>
              </a:rPr>
              <a:t>- a tárgyreflexiós </a:t>
            </a:r>
            <a:r>
              <a:rPr lang="hu-HU" dirty="0" err="1">
                <a:latin typeface="Times New Roman" panose="02020603050405020304" pitchFamily="18" charset="0"/>
                <a:ea typeface="Calibri" panose="020F0502020204030204" pitchFamily="34" charset="0"/>
                <a:cs typeface="Times New Roman" panose="02020603050405020304" pitchFamily="18" charset="0"/>
              </a:rPr>
              <a:t>érzékelőkhöz</a:t>
            </a:r>
            <a:r>
              <a:rPr lang="hu-HU" dirty="0">
                <a:latin typeface="Times New Roman" panose="02020603050405020304" pitchFamily="18" charset="0"/>
                <a:ea typeface="Calibri" panose="020F0502020204030204" pitchFamily="34" charset="0"/>
                <a:cs typeface="Times New Roman" panose="02020603050405020304" pitchFamily="18" charset="0"/>
              </a:rPr>
              <a:t> képest nagyobb érzékelési távolság </a:t>
            </a:r>
            <a:endParaRPr lang="hu-HU"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églalap 12">
            <a:extLst>
              <a:ext uri="{FF2B5EF4-FFF2-40B4-BE49-F238E27FC236}">
                <a16:creationId xmlns:a16="http://schemas.microsoft.com/office/drawing/2014/main" id="{514BD6EC-4C36-499B-A8FF-DF9BE7C8112C}"/>
              </a:ext>
            </a:extLst>
          </p:cNvPr>
          <p:cNvSpPr/>
          <p:nvPr/>
        </p:nvSpPr>
        <p:spPr>
          <a:xfrm>
            <a:off x="75195" y="6082888"/>
            <a:ext cx="12038433" cy="665695"/>
          </a:xfrm>
          <a:prstGeom prst="rect">
            <a:avLst/>
          </a:prstGeom>
        </p:spPr>
        <p:txBody>
          <a:bodyPr wrap="square">
            <a:spAutoFit/>
          </a:bodyPr>
          <a:lstStyle/>
          <a:p>
            <a:pPr marL="444500" indent="-177800" algn="just">
              <a:lnSpc>
                <a:spcPct val="107000"/>
              </a:lnSpc>
              <a:spcAft>
                <a:spcPts val="0"/>
              </a:spcAft>
            </a:pPr>
            <a:r>
              <a:rPr lang="hu-HU" dirty="0">
                <a:latin typeface="Times New Roman" panose="02020603050405020304" pitchFamily="18" charset="0"/>
                <a:ea typeface="Calibri" panose="020F0502020204030204" pitchFamily="34" charset="0"/>
                <a:cs typeface="Times New Roman" panose="02020603050405020304" pitchFamily="18" charset="0"/>
              </a:rPr>
              <a:t>- jól átlátszó objektumok és erősen tükröző felületek esetén nem jelez (beállítással korrigálható) </a:t>
            </a:r>
            <a:endParaRPr lang="hu-HU" sz="1600" dirty="0">
              <a:latin typeface="Calibri" panose="020F0502020204030204" pitchFamily="34" charset="0"/>
              <a:ea typeface="Calibri" panose="020F0502020204030204" pitchFamily="34" charset="0"/>
              <a:cs typeface="Times New Roman" panose="02020603050405020304" pitchFamily="18" charset="0"/>
            </a:endParaRPr>
          </a:p>
          <a:p>
            <a:r>
              <a:rPr lang="hu-HU" dirty="0">
                <a:latin typeface="Times New Roman" panose="02020603050405020304" pitchFamily="18" charset="0"/>
                <a:ea typeface="Calibri" panose="020F0502020204030204" pitchFamily="34" charset="0"/>
              </a:rPr>
              <a:t>    - tükröt kell felszerelni, beállítani és karbantartani </a:t>
            </a:r>
            <a:endParaRPr lang="hu-HU" dirty="0"/>
          </a:p>
        </p:txBody>
      </p:sp>
    </p:spTree>
    <p:extLst>
      <p:ext uri="{BB962C8B-B14F-4D97-AF65-F5344CB8AC3E}">
        <p14:creationId xmlns:p14="http://schemas.microsoft.com/office/powerpoint/2010/main" val="4175551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b="1" dirty="0">
                <a:latin typeface="Arial" panose="020B0604020202020204" pitchFamily="34" charset="0"/>
                <a:cs typeface="Arial" panose="020B0604020202020204" pitchFamily="34" charset="0"/>
              </a:rPr>
              <a:t>Optikai érzékelők </a:t>
            </a: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pic>
        <p:nvPicPr>
          <p:cNvPr id="2" name="Kép 1">
            <a:extLst>
              <a:ext uri="{FF2B5EF4-FFF2-40B4-BE49-F238E27FC236}">
                <a16:creationId xmlns:a16="http://schemas.microsoft.com/office/drawing/2014/main" id="{5758DAE4-A3BC-4E96-B1F6-02333085D34B}"/>
              </a:ext>
            </a:extLst>
          </p:cNvPr>
          <p:cNvPicPr>
            <a:picLocks noChangeAspect="1"/>
          </p:cNvPicPr>
          <p:nvPr/>
        </p:nvPicPr>
        <p:blipFill>
          <a:blip r:embed="rId4"/>
          <a:stretch>
            <a:fillRect/>
          </a:stretch>
        </p:blipFill>
        <p:spPr>
          <a:xfrm>
            <a:off x="1773932" y="1700808"/>
            <a:ext cx="8928992" cy="4648112"/>
          </a:xfrm>
          <a:prstGeom prst="rect">
            <a:avLst/>
          </a:prstGeom>
        </p:spPr>
      </p:pic>
    </p:spTree>
    <p:extLst>
      <p:ext uri="{BB962C8B-B14F-4D97-AF65-F5344CB8AC3E}">
        <p14:creationId xmlns:p14="http://schemas.microsoft.com/office/powerpoint/2010/main" val="4004430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16863" y="113643"/>
            <a:ext cx="7755859" cy="424421"/>
          </a:xfrm>
        </p:spPr>
        <p:txBody>
          <a:bodyPr rtlCol="0">
            <a:noAutofit/>
          </a:bodyPr>
          <a:lstStyle/>
          <a:p>
            <a:pPr algn="ctr"/>
            <a:r>
              <a:rPr lang="hu-HU" sz="2400" b="1" dirty="0">
                <a:latin typeface="Arial" panose="020B0604020202020204" pitchFamily="34" charset="0"/>
                <a:cs typeface="Arial" panose="020B0604020202020204" pitchFamily="34" charset="0"/>
              </a:rPr>
              <a:t>Optikai érzékelők </a:t>
            </a: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22732691-8151-4100-9B2C-9FE6BF2CBB5E}"/>
              </a:ext>
            </a:extLst>
          </p:cNvPr>
          <p:cNvSpPr/>
          <p:nvPr/>
        </p:nvSpPr>
        <p:spPr>
          <a:xfrm>
            <a:off x="4488844" y="522523"/>
            <a:ext cx="3211135" cy="383823"/>
          </a:xfrm>
          <a:prstGeom prst="rect">
            <a:avLst/>
          </a:prstGeom>
        </p:spPr>
        <p:txBody>
          <a:bodyPr wrap="none">
            <a:spAutoFit/>
          </a:bodyPr>
          <a:lstStyle/>
          <a:p>
            <a:pPr lvl="1">
              <a:lnSpc>
                <a:spcPct val="115000"/>
              </a:lnSpc>
              <a:spcBef>
                <a:spcPts val="600"/>
              </a:spcBef>
              <a:spcAft>
                <a:spcPts val="600"/>
              </a:spcAft>
              <a:tabLst>
                <a:tab pos="431800" algn="l"/>
              </a:tabLst>
            </a:pPr>
            <a:r>
              <a:rPr lang="hu-HU" b="1" dirty="0">
                <a:latin typeface="Arial" panose="020B0604020202020204" pitchFamily="34" charset="0"/>
                <a:ea typeface="Times New Roman" panose="02020603050405020304" pitchFamily="18" charset="0"/>
                <a:cs typeface="Arial" panose="020B0604020202020204" pitchFamily="34" charset="0"/>
              </a:rPr>
              <a:t>Tárgyreflexiós érzékelő</a:t>
            </a:r>
            <a:endParaRPr lang="hu-HU" b="1"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5" name="Kép 4">
            <a:extLst>
              <a:ext uri="{FF2B5EF4-FFF2-40B4-BE49-F238E27FC236}">
                <a16:creationId xmlns:a16="http://schemas.microsoft.com/office/drawing/2014/main" id="{EC10D7C4-3650-4DBE-964B-407B66B8C5FD}"/>
              </a:ext>
            </a:extLst>
          </p:cNvPr>
          <p:cNvPicPr>
            <a:picLocks noChangeAspect="1"/>
          </p:cNvPicPr>
          <p:nvPr/>
        </p:nvPicPr>
        <p:blipFill>
          <a:blip r:embed="rId4"/>
          <a:stretch>
            <a:fillRect/>
          </a:stretch>
        </p:blipFill>
        <p:spPr>
          <a:xfrm>
            <a:off x="4178072" y="1114876"/>
            <a:ext cx="4433440" cy="2488305"/>
          </a:xfrm>
          <a:prstGeom prst="rect">
            <a:avLst/>
          </a:prstGeom>
        </p:spPr>
      </p:pic>
      <p:sp>
        <p:nvSpPr>
          <p:cNvPr id="8" name="Téglalap 7">
            <a:extLst>
              <a:ext uri="{FF2B5EF4-FFF2-40B4-BE49-F238E27FC236}">
                <a16:creationId xmlns:a16="http://schemas.microsoft.com/office/drawing/2014/main" id="{77FCE097-DB79-4CCD-B24A-0D3AB5F4B796}"/>
              </a:ext>
            </a:extLst>
          </p:cNvPr>
          <p:cNvSpPr/>
          <p:nvPr/>
        </p:nvSpPr>
        <p:spPr>
          <a:xfrm>
            <a:off x="111103" y="981526"/>
            <a:ext cx="3803476" cy="646331"/>
          </a:xfrm>
          <a:prstGeom prst="rect">
            <a:avLst/>
          </a:prstGeom>
        </p:spPr>
        <p:txBody>
          <a:bodyPr wrap="square">
            <a:spAutoFit/>
          </a:bodyPr>
          <a:lstStyle/>
          <a:p>
            <a:r>
              <a:rPr lang="hu-HU" dirty="0">
                <a:latin typeface="Arial" panose="020B0604020202020204" pitchFamily="34" charset="0"/>
                <a:ea typeface="Calibri" panose="020F0502020204030204" pitchFamily="34" charset="0"/>
                <a:cs typeface="Arial" panose="020B0604020202020204" pitchFamily="34" charset="0"/>
              </a:rPr>
              <a:t>Tárgyreflexiós fénykapu érzékelési tartománya </a:t>
            </a:r>
            <a:endParaRPr lang="hu-HU" dirty="0">
              <a:latin typeface="Arial" panose="020B0604020202020204" pitchFamily="34" charset="0"/>
              <a:cs typeface="Arial" panose="020B0604020202020204" pitchFamily="34" charset="0"/>
            </a:endParaRPr>
          </a:p>
        </p:txBody>
      </p:sp>
      <p:sp>
        <p:nvSpPr>
          <p:cNvPr id="10" name="Téglalap 9">
            <a:extLst>
              <a:ext uri="{FF2B5EF4-FFF2-40B4-BE49-F238E27FC236}">
                <a16:creationId xmlns:a16="http://schemas.microsoft.com/office/drawing/2014/main" id="{DDE5F232-0A5D-49EE-84D1-E1F7BF8888A8}"/>
              </a:ext>
            </a:extLst>
          </p:cNvPr>
          <p:cNvSpPr/>
          <p:nvPr/>
        </p:nvSpPr>
        <p:spPr>
          <a:xfrm>
            <a:off x="117748" y="3021179"/>
            <a:ext cx="3839513" cy="369332"/>
          </a:xfrm>
          <a:prstGeom prst="rect">
            <a:avLst/>
          </a:prstGeom>
        </p:spPr>
        <p:txBody>
          <a:bodyPr wrap="none">
            <a:spAutoFit/>
          </a:bodyPr>
          <a:lstStyle/>
          <a:p>
            <a:r>
              <a:rPr lang="hu-HU" b="1" dirty="0">
                <a:latin typeface="Arial" panose="020B0604020202020204" pitchFamily="34" charset="0"/>
                <a:cs typeface="Arial" panose="020B0604020202020204" pitchFamily="34" charset="0"/>
              </a:rPr>
              <a:t>Tárgyreflexiós fénykapu előnyei: </a:t>
            </a:r>
          </a:p>
        </p:txBody>
      </p:sp>
      <p:sp>
        <p:nvSpPr>
          <p:cNvPr id="11" name="Téglalap 10">
            <a:extLst>
              <a:ext uri="{FF2B5EF4-FFF2-40B4-BE49-F238E27FC236}">
                <a16:creationId xmlns:a16="http://schemas.microsoft.com/office/drawing/2014/main" id="{C48A7411-388B-40F7-ABAB-B807960DFDFA}"/>
              </a:ext>
            </a:extLst>
          </p:cNvPr>
          <p:cNvSpPr/>
          <p:nvPr/>
        </p:nvSpPr>
        <p:spPr>
          <a:xfrm>
            <a:off x="-49458" y="3603181"/>
            <a:ext cx="12160136" cy="1664558"/>
          </a:xfrm>
          <a:prstGeom prst="rect">
            <a:avLst/>
          </a:prstGeom>
        </p:spPr>
        <p:txBody>
          <a:bodyPr wrap="square">
            <a:spAutoFit/>
          </a:bodyPr>
          <a:lstStyle/>
          <a:p>
            <a:pPr marL="533400" indent="-266700" algn="just">
              <a:lnSpc>
                <a:spcPct val="115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adó és vevő egy elemet alkot illetve nincs szükség tükörre </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533400" indent="-266700" algn="just">
              <a:lnSpc>
                <a:spcPct val="115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 a fényt szórtan visszaverő, tükröző és korlátozottan átlátszó tárgyak egyaránt detektál-hatók, ha elegendő a visszavert fény erőssége </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533400" indent="-266700" algn="just">
              <a:lnSpc>
                <a:spcPct val="115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 nem csak oldalirányból érkező objektumokat jelez, hanem szemben is használható </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533400" indent="-266700" algn="just">
              <a:lnSpc>
                <a:spcPct val="115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 beállítástól függően az objektum a háttértől elkülöníthető (háttérkioltás) </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Téglalap 11">
            <a:extLst>
              <a:ext uri="{FF2B5EF4-FFF2-40B4-BE49-F238E27FC236}">
                <a16:creationId xmlns:a16="http://schemas.microsoft.com/office/drawing/2014/main" id="{049A351D-3949-48BA-9789-8C1A25C6E6E5}"/>
              </a:ext>
            </a:extLst>
          </p:cNvPr>
          <p:cNvSpPr/>
          <p:nvPr/>
        </p:nvSpPr>
        <p:spPr>
          <a:xfrm>
            <a:off x="117748" y="5362387"/>
            <a:ext cx="5096267" cy="369332"/>
          </a:xfrm>
          <a:prstGeom prst="rect">
            <a:avLst/>
          </a:prstGeom>
        </p:spPr>
        <p:txBody>
          <a:bodyPr wrap="none">
            <a:spAutoFit/>
          </a:bodyPr>
          <a:lstStyle/>
          <a:p>
            <a:r>
              <a:rPr lang="hu-HU" b="1" dirty="0">
                <a:latin typeface="Arial" panose="020B0604020202020204" pitchFamily="34" charset="0"/>
                <a:cs typeface="Arial" panose="020B0604020202020204" pitchFamily="34" charset="0"/>
              </a:rPr>
              <a:t>Tárgyreflexiós közelítéskapcsolók hátrányai:</a:t>
            </a:r>
          </a:p>
        </p:txBody>
      </p:sp>
      <p:sp>
        <p:nvSpPr>
          <p:cNvPr id="13" name="Téglalap 12">
            <a:extLst>
              <a:ext uri="{FF2B5EF4-FFF2-40B4-BE49-F238E27FC236}">
                <a16:creationId xmlns:a16="http://schemas.microsoft.com/office/drawing/2014/main" id="{7A54D5B7-CCC9-41C2-886B-D5CFA9EFC69C}"/>
              </a:ext>
            </a:extLst>
          </p:cNvPr>
          <p:cNvSpPr/>
          <p:nvPr/>
        </p:nvSpPr>
        <p:spPr>
          <a:xfrm>
            <a:off x="111103" y="5806490"/>
            <a:ext cx="11839014" cy="1027461"/>
          </a:xfrm>
          <a:prstGeom prst="rect">
            <a:avLst/>
          </a:prstGeom>
        </p:spPr>
        <p:txBody>
          <a:bodyPr wrap="square">
            <a:spAutoFit/>
          </a:bodyPr>
          <a:lstStyle/>
          <a:p>
            <a:pPr marL="444500" indent="-177800" algn="just">
              <a:lnSpc>
                <a:spcPct val="115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a visszavert fény iránya nem egzakt, a fénykapu pontosabb </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444500" indent="-177800" algn="just">
              <a:lnSpc>
                <a:spcPct val="115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 kisebb érzékelési tartomány </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444500" indent="-177800" algn="just">
              <a:lnSpc>
                <a:spcPct val="115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 fényelnyelő (pl. fekete) objektumokat nem jelez </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39696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b="1" dirty="0">
                <a:latin typeface="Arial" panose="020B0604020202020204" pitchFamily="34" charset="0"/>
                <a:cs typeface="Arial" panose="020B0604020202020204" pitchFamily="34" charset="0"/>
              </a:rPr>
              <a:t>Optikai érzékelők </a:t>
            </a: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pic>
        <p:nvPicPr>
          <p:cNvPr id="2" name="Kép 1">
            <a:extLst>
              <a:ext uri="{FF2B5EF4-FFF2-40B4-BE49-F238E27FC236}">
                <a16:creationId xmlns:a16="http://schemas.microsoft.com/office/drawing/2014/main" id="{FBF9BF0A-7167-405A-8582-F196EC2055B2}"/>
              </a:ext>
            </a:extLst>
          </p:cNvPr>
          <p:cNvPicPr>
            <a:picLocks noChangeAspect="1"/>
          </p:cNvPicPr>
          <p:nvPr/>
        </p:nvPicPr>
        <p:blipFill>
          <a:blip r:embed="rId4"/>
          <a:stretch>
            <a:fillRect/>
          </a:stretch>
        </p:blipFill>
        <p:spPr>
          <a:xfrm>
            <a:off x="1989956" y="1700808"/>
            <a:ext cx="8568952" cy="4474898"/>
          </a:xfrm>
          <a:prstGeom prst="rect">
            <a:avLst/>
          </a:prstGeom>
        </p:spPr>
      </p:pic>
    </p:spTree>
    <p:extLst>
      <p:ext uri="{BB962C8B-B14F-4D97-AF65-F5344CB8AC3E}">
        <p14:creationId xmlns:p14="http://schemas.microsoft.com/office/powerpoint/2010/main" val="2726216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b="1" dirty="0">
                <a:latin typeface="Arial" panose="020B0604020202020204" pitchFamily="34" charset="0"/>
                <a:cs typeface="Arial" panose="020B0604020202020204" pitchFamily="34" charset="0"/>
              </a:rPr>
              <a:t>Optikai érzékelők </a:t>
            </a: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42436B2E-CFAA-41AB-B01D-C0FBC802D382}"/>
              </a:ext>
            </a:extLst>
          </p:cNvPr>
          <p:cNvSpPr/>
          <p:nvPr/>
        </p:nvSpPr>
        <p:spPr>
          <a:xfrm>
            <a:off x="4582244" y="756766"/>
            <a:ext cx="2710999" cy="367216"/>
          </a:xfrm>
          <a:prstGeom prst="rect">
            <a:avLst/>
          </a:prstGeom>
        </p:spPr>
        <p:txBody>
          <a:bodyPr wrap="none">
            <a:spAutoFit/>
          </a:bodyPr>
          <a:lstStyle/>
          <a:p>
            <a:pPr lvl="2">
              <a:lnSpc>
                <a:spcPct val="107000"/>
              </a:lnSpc>
              <a:spcBef>
                <a:spcPts val="200"/>
              </a:spcBef>
              <a:spcAft>
                <a:spcPts val="1200"/>
              </a:spcAft>
            </a:pPr>
            <a:r>
              <a:rPr lang="hu-HU" b="1" dirty="0">
                <a:latin typeface="Arial" panose="020B0604020202020204" pitchFamily="34" charset="0"/>
                <a:ea typeface="Times New Roman" panose="02020603050405020304" pitchFamily="18" charset="0"/>
                <a:cs typeface="Arial" panose="020B0604020202020204" pitchFamily="34" charset="0"/>
              </a:rPr>
              <a:t>Háttér kioltás: </a:t>
            </a:r>
            <a:endParaRPr lang="hu-HU" b="1"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5" name="Téglalap 4">
            <a:extLst>
              <a:ext uri="{FF2B5EF4-FFF2-40B4-BE49-F238E27FC236}">
                <a16:creationId xmlns:a16="http://schemas.microsoft.com/office/drawing/2014/main" id="{9A3E3E4E-EF48-441C-8245-2842F61CFD51}"/>
              </a:ext>
            </a:extLst>
          </p:cNvPr>
          <p:cNvSpPr/>
          <p:nvPr/>
        </p:nvSpPr>
        <p:spPr>
          <a:xfrm>
            <a:off x="117748" y="1364804"/>
            <a:ext cx="11953328" cy="1200329"/>
          </a:xfrm>
          <a:prstGeom prst="rect">
            <a:avLst/>
          </a:prstGeom>
        </p:spPr>
        <p:txBody>
          <a:bodyPr wrap="square">
            <a:spAutoFit/>
          </a:bodyPr>
          <a:lstStyle/>
          <a:p>
            <a:r>
              <a:rPr lang="hu-HU" dirty="0">
                <a:latin typeface="Arial" panose="020B0604020202020204" pitchFamily="34" charset="0"/>
                <a:ea typeface="Calibri" panose="020F0502020204030204" pitchFamily="34" charset="0"/>
              </a:rPr>
              <a:t>Az érzékelési távolságon túli tárgyakat nem szabad, hogy érzékelje az eszköz, ezt a </a:t>
            </a:r>
            <a:r>
              <a:rPr lang="hu-HU" dirty="0">
                <a:solidFill>
                  <a:srgbClr val="FFFF00"/>
                </a:solidFill>
                <a:latin typeface="Arial" panose="020B0604020202020204" pitchFamily="34" charset="0"/>
                <a:ea typeface="Calibri" panose="020F0502020204030204" pitchFamily="34" charset="0"/>
              </a:rPr>
              <a:t>háttér kioltás beállításával </a:t>
            </a:r>
            <a:r>
              <a:rPr lang="hu-HU" dirty="0">
                <a:latin typeface="Arial" panose="020B0604020202020204" pitchFamily="34" charset="0"/>
                <a:ea typeface="Calibri" panose="020F0502020204030204" pitchFamily="34" charset="0"/>
              </a:rPr>
              <a:t>lehet elérni, amelyet egy erre a célra </a:t>
            </a:r>
            <a:r>
              <a:rPr lang="hu-HU" dirty="0">
                <a:solidFill>
                  <a:srgbClr val="FFFF00"/>
                </a:solidFill>
                <a:latin typeface="Arial" panose="020B0604020202020204" pitchFamily="34" charset="0"/>
                <a:ea typeface="Calibri" panose="020F0502020204030204" pitchFamily="34" charset="0"/>
              </a:rPr>
              <a:t>beépített potenciométerrel </a:t>
            </a:r>
            <a:r>
              <a:rPr lang="hu-HU" dirty="0">
                <a:latin typeface="Arial" panose="020B0604020202020204" pitchFamily="34" charset="0"/>
                <a:ea typeface="Calibri" panose="020F0502020204030204" pitchFamily="34" charset="0"/>
              </a:rPr>
              <a:t>lehet megvalósítani. Az üzem közbeni szennyeződés hatását </a:t>
            </a:r>
            <a:r>
              <a:rPr lang="hu-HU" dirty="0">
                <a:solidFill>
                  <a:srgbClr val="FFFF00"/>
                </a:solidFill>
                <a:latin typeface="Arial" panose="020B0604020202020204" pitchFamily="34" charset="0"/>
                <a:ea typeface="Calibri" panose="020F0502020204030204" pitchFamily="34" charset="0"/>
              </a:rPr>
              <a:t>tartalékkal kell kompenzálni. </a:t>
            </a:r>
            <a:r>
              <a:rPr lang="hu-HU" dirty="0">
                <a:latin typeface="Arial" panose="020B0604020202020204" pitchFamily="34" charset="0"/>
                <a:ea typeface="Calibri" panose="020F0502020204030204" pitchFamily="34" charset="0"/>
              </a:rPr>
              <a:t>Némely típusok a kapcsolási állapot jelzésére beépített LED-</a:t>
            </a:r>
            <a:r>
              <a:rPr lang="hu-HU" dirty="0" err="1">
                <a:latin typeface="Arial" panose="020B0604020202020204" pitchFamily="34" charset="0"/>
                <a:ea typeface="Calibri" panose="020F0502020204030204" pitchFamily="34" charset="0"/>
              </a:rPr>
              <a:t>jük</a:t>
            </a:r>
            <a:r>
              <a:rPr lang="hu-HU" dirty="0">
                <a:latin typeface="Arial" panose="020B0604020202020204" pitchFamily="34" charset="0"/>
                <a:ea typeface="Calibri" panose="020F0502020204030204" pitchFamily="34" charset="0"/>
              </a:rPr>
              <a:t> villogtatásával jelzik a bizonytalan üzemet, ilyenkor célszerű megtisztítani az adó és vevő felületeket.</a:t>
            </a:r>
            <a:endParaRPr lang="hu-HU" dirty="0"/>
          </a:p>
        </p:txBody>
      </p:sp>
      <p:sp>
        <p:nvSpPr>
          <p:cNvPr id="8" name="Téglalap 7">
            <a:extLst>
              <a:ext uri="{FF2B5EF4-FFF2-40B4-BE49-F238E27FC236}">
                <a16:creationId xmlns:a16="http://schemas.microsoft.com/office/drawing/2014/main" id="{04A9C935-709F-4A12-84BD-7FCEF62677D5}"/>
              </a:ext>
            </a:extLst>
          </p:cNvPr>
          <p:cNvSpPr/>
          <p:nvPr/>
        </p:nvSpPr>
        <p:spPr>
          <a:xfrm>
            <a:off x="4547120" y="2801639"/>
            <a:ext cx="2757999" cy="367216"/>
          </a:xfrm>
          <a:prstGeom prst="rect">
            <a:avLst/>
          </a:prstGeom>
        </p:spPr>
        <p:txBody>
          <a:bodyPr wrap="none">
            <a:spAutoFit/>
          </a:bodyPr>
          <a:lstStyle/>
          <a:p>
            <a:pPr lvl="2">
              <a:lnSpc>
                <a:spcPct val="107000"/>
              </a:lnSpc>
              <a:spcBef>
                <a:spcPts val="200"/>
              </a:spcBef>
              <a:spcAft>
                <a:spcPts val="1200"/>
              </a:spcAft>
            </a:pPr>
            <a:r>
              <a:rPr lang="hu-HU" b="1" dirty="0">
                <a:latin typeface="Arial" panose="020B0604020202020204" pitchFamily="34" charset="0"/>
                <a:ea typeface="Times New Roman" panose="02020603050405020304" pitchFamily="18" charset="0"/>
                <a:cs typeface="Arial" panose="020B0604020202020204" pitchFamily="34" charset="0"/>
              </a:rPr>
              <a:t>Tartalékfaktor: </a:t>
            </a:r>
            <a:endParaRPr lang="hu-HU" b="1"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9" name="Téglalap 8">
            <a:extLst>
              <a:ext uri="{FF2B5EF4-FFF2-40B4-BE49-F238E27FC236}">
                <a16:creationId xmlns:a16="http://schemas.microsoft.com/office/drawing/2014/main" id="{A8DF46E0-8F06-4EE4-B302-FA5F7A4D4528}"/>
              </a:ext>
            </a:extLst>
          </p:cNvPr>
          <p:cNvSpPr/>
          <p:nvPr/>
        </p:nvSpPr>
        <p:spPr>
          <a:xfrm>
            <a:off x="14344" y="3203705"/>
            <a:ext cx="12160136" cy="1027461"/>
          </a:xfrm>
          <a:prstGeom prst="rect">
            <a:avLst/>
          </a:prstGeom>
        </p:spPr>
        <p:txBody>
          <a:bodyPr wrap="square">
            <a:spAutoFit/>
          </a:bodyPr>
          <a:lstStyle/>
          <a:p>
            <a:pPr algn="just">
              <a:lnSpc>
                <a:spcPct val="115000"/>
              </a:lnSpc>
              <a:spcAft>
                <a:spcPts val="800"/>
              </a:spcAft>
            </a:pP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’Az aktuális jelerősség (P</a:t>
            </a:r>
            <a:r>
              <a:rPr lang="hu-HU" baseline="-25000" dirty="0">
                <a:solidFill>
                  <a:srgbClr val="FFFF00"/>
                </a:solidFill>
                <a:latin typeface="Arial" panose="020B0604020202020204" pitchFamily="34" charset="0"/>
                <a:ea typeface="Calibri" panose="020F0502020204030204" pitchFamily="34" charset="0"/>
                <a:cs typeface="Times New Roman" panose="02020603050405020304" pitchFamily="18" charset="0"/>
              </a:rPr>
              <a:t>E</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 és a minimális, még érzékelhető jelerősség (P</a:t>
            </a:r>
            <a:r>
              <a:rPr lang="hu-HU" baseline="-25000" dirty="0">
                <a:solidFill>
                  <a:srgbClr val="FFFF00"/>
                </a:solidFill>
                <a:latin typeface="Arial" panose="020B0604020202020204" pitchFamily="34" charset="0"/>
                <a:ea typeface="Calibri" panose="020F0502020204030204" pitchFamily="34" charset="0"/>
                <a:cs typeface="Times New Roman" panose="02020603050405020304" pitchFamily="18" charset="0"/>
              </a:rPr>
              <a:t>S</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 hányadosa a tartalékfaktor</a:t>
            </a:r>
            <a:r>
              <a:rPr lang="hu-HU" dirty="0">
                <a:latin typeface="Arial" panose="020B0604020202020204" pitchFamily="34" charset="0"/>
                <a:ea typeface="Calibri" panose="020F0502020204030204" pitchFamily="34" charset="0"/>
                <a:cs typeface="Times New Roman" panose="02020603050405020304" pitchFamily="18" charset="0"/>
              </a:rPr>
              <a:t>”, amely a távolság növekedésével csökkenő tendenciát mutat. Amennyiben szennyeződés hatására a jelerősség 0,1-szeresére csökken, akkor az érzékelő elhelyezésével lehet ezt kompenzálni, mégpedig úgy, hogy  β&gt;10 legyen. </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Kép 9">
            <a:extLst>
              <a:ext uri="{FF2B5EF4-FFF2-40B4-BE49-F238E27FC236}">
                <a16:creationId xmlns:a16="http://schemas.microsoft.com/office/drawing/2014/main" id="{23493E15-F2FF-4ED7-8911-03A6F4EB7011}"/>
              </a:ext>
            </a:extLst>
          </p:cNvPr>
          <p:cNvPicPr>
            <a:picLocks noChangeAspect="1"/>
          </p:cNvPicPr>
          <p:nvPr/>
        </p:nvPicPr>
        <p:blipFill>
          <a:blip r:embed="rId4"/>
          <a:stretch>
            <a:fillRect/>
          </a:stretch>
        </p:blipFill>
        <p:spPr>
          <a:xfrm>
            <a:off x="3816924" y="4248199"/>
            <a:ext cx="5178236" cy="2489994"/>
          </a:xfrm>
          <a:prstGeom prst="rect">
            <a:avLst/>
          </a:prstGeom>
        </p:spPr>
      </p:pic>
      <p:sp>
        <p:nvSpPr>
          <p:cNvPr id="11" name="Téglalap 10">
            <a:extLst>
              <a:ext uri="{FF2B5EF4-FFF2-40B4-BE49-F238E27FC236}">
                <a16:creationId xmlns:a16="http://schemas.microsoft.com/office/drawing/2014/main" id="{AFD3C14F-715D-4E29-8BCA-C85DB098732A}"/>
              </a:ext>
            </a:extLst>
          </p:cNvPr>
          <p:cNvSpPr/>
          <p:nvPr/>
        </p:nvSpPr>
        <p:spPr>
          <a:xfrm>
            <a:off x="91009" y="4435052"/>
            <a:ext cx="3725916" cy="1200329"/>
          </a:xfrm>
          <a:prstGeom prst="rect">
            <a:avLst/>
          </a:prstGeom>
        </p:spPr>
        <p:txBody>
          <a:bodyPr wrap="square">
            <a:spAutoFit/>
          </a:bodyPr>
          <a:lstStyle/>
          <a:p>
            <a:r>
              <a:rPr lang="hu-HU" dirty="0">
                <a:latin typeface="Arial" panose="020B0604020202020204" pitchFamily="34" charset="0"/>
                <a:ea typeface="Calibri" panose="020F0502020204030204" pitchFamily="34" charset="0"/>
                <a:cs typeface="Arial" panose="020B0604020202020204" pitchFamily="34" charset="0"/>
              </a:rPr>
              <a:t>Az </a:t>
            </a:r>
            <a:r>
              <a:rPr lang="hu-HU" dirty="0" err="1">
                <a:latin typeface="Arial" panose="020B0604020202020204" pitchFamily="34" charset="0"/>
                <a:ea typeface="Calibri" panose="020F0502020204030204" pitchFamily="34" charset="0"/>
                <a:cs typeface="Arial" panose="020B0604020202020204" pitchFamily="34" charset="0"/>
              </a:rPr>
              <a:t>egyutú</a:t>
            </a:r>
            <a:r>
              <a:rPr lang="hu-HU" dirty="0">
                <a:latin typeface="Arial" panose="020B0604020202020204" pitchFamily="34" charset="0"/>
                <a:ea typeface="Calibri" panose="020F0502020204030204" pitchFamily="34" charset="0"/>
                <a:cs typeface="Arial" panose="020B0604020202020204" pitchFamily="34" charset="0"/>
              </a:rPr>
              <a:t> fénykapu és a tárgyreflexiós érzékelő </a:t>
            </a:r>
            <a:r>
              <a:rPr lang="hu-HU" dirty="0" err="1">
                <a:latin typeface="Arial" panose="020B0604020202020204" pitchFamily="34" charset="0"/>
                <a:ea typeface="Calibri" panose="020F0502020204030204" pitchFamily="34" charset="0"/>
                <a:cs typeface="Arial" panose="020B0604020202020204" pitchFamily="34" charset="0"/>
              </a:rPr>
              <a:t>tartalékfaktorának</a:t>
            </a:r>
            <a:r>
              <a:rPr lang="hu-HU" dirty="0">
                <a:latin typeface="Arial" panose="020B0604020202020204" pitchFamily="34" charset="0"/>
                <a:ea typeface="Calibri" panose="020F0502020204030204" pitchFamily="34" charset="0"/>
                <a:cs typeface="Arial" panose="020B0604020202020204" pitchFamily="34" charset="0"/>
              </a:rPr>
              <a:t> változása a távolság függvényében </a:t>
            </a:r>
            <a:endParaRPr lang="hu-H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72233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b="1" dirty="0">
                <a:latin typeface="Arial" panose="020B0604020202020204" pitchFamily="34" charset="0"/>
                <a:cs typeface="Arial" panose="020B0604020202020204" pitchFamily="34" charset="0"/>
              </a:rPr>
              <a:t>Optikai érzékelők </a:t>
            </a: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EDABDC2D-073F-4272-B2CC-D067FC7F7758}"/>
              </a:ext>
            </a:extLst>
          </p:cNvPr>
          <p:cNvSpPr/>
          <p:nvPr/>
        </p:nvSpPr>
        <p:spPr>
          <a:xfrm>
            <a:off x="4006180" y="773658"/>
            <a:ext cx="3852337" cy="367216"/>
          </a:xfrm>
          <a:prstGeom prst="rect">
            <a:avLst/>
          </a:prstGeom>
        </p:spPr>
        <p:txBody>
          <a:bodyPr wrap="none">
            <a:spAutoFit/>
          </a:bodyPr>
          <a:lstStyle/>
          <a:p>
            <a:pPr lvl="2">
              <a:lnSpc>
                <a:spcPct val="107000"/>
              </a:lnSpc>
              <a:spcBef>
                <a:spcPts val="200"/>
              </a:spcBef>
              <a:spcAft>
                <a:spcPts val="1200"/>
              </a:spcAft>
            </a:pPr>
            <a:r>
              <a:rPr lang="hu-HU" b="1" dirty="0">
                <a:latin typeface="Arial" panose="020B0604020202020204" pitchFamily="34" charset="0"/>
                <a:ea typeface="Times New Roman" panose="02020603050405020304" pitchFamily="18" charset="0"/>
                <a:cs typeface="Arial" panose="020B0604020202020204" pitchFamily="34" charset="0"/>
              </a:rPr>
              <a:t>Fényvezető alkalmazása:</a:t>
            </a:r>
            <a:endParaRPr lang="hu-HU" b="1"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5" name="Téglalap 4">
            <a:extLst>
              <a:ext uri="{FF2B5EF4-FFF2-40B4-BE49-F238E27FC236}">
                <a16:creationId xmlns:a16="http://schemas.microsoft.com/office/drawing/2014/main" id="{148162BB-17D4-4FB2-A2EE-18AB48DBD019}"/>
              </a:ext>
            </a:extLst>
          </p:cNvPr>
          <p:cNvSpPr/>
          <p:nvPr/>
        </p:nvSpPr>
        <p:spPr>
          <a:xfrm>
            <a:off x="75195" y="1249235"/>
            <a:ext cx="12038433" cy="708912"/>
          </a:xfrm>
          <a:prstGeom prst="rect">
            <a:avLst/>
          </a:prstGeom>
        </p:spPr>
        <p:txBody>
          <a:bodyPr wrap="square">
            <a:spAutoFit/>
          </a:bodyPr>
          <a:lstStyle/>
          <a:p>
            <a:pPr algn="just">
              <a:lnSpc>
                <a:spcPct val="115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Az optikai közelítéskapcsolókat kiegészíthetjük szükség esetén, un. fényvezetővel, ami gyakorlatilag egy, a fény továbbítására alkalmas viszonylag hajlékony szálat jelent, amely a következő előnyökkel, járhat. </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églalap 7">
            <a:extLst>
              <a:ext uri="{FF2B5EF4-FFF2-40B4-BE49-F238E27FC236}">
                <a16:creationId xmlns:a16="http://schemas.microsoft.com/office/drawing/2014/main" id="{F1E8949D-0956-4CBA-AD3D-748A24AD573F}"/>
              </a:ext>
            </a:extLst>
          </p:cNvPr>
          <p:cNvSpPr/>
          <p:nvPr/>
        </p:nvSpPr>
        <p:spPr>
          <a:xfrm>
            <a:off x="75195" y="2056155"/>
            <a:ext cx="6092825" cy="1664558"/>
          </a:xfrm>
          <a:prstGeom prst="rect">
            <a:avLst/>
          </a:prstGeom>
        </p:spPr>
        <p:txBody>
          <a:bodyPr>
            <a:spAutoFit/>
          </a:bodyPr>
          <a:lstStyle/>
          <a:p>
            <a:pPr marL="533400" indent="-266700" algn="just">
              <a:lnSpc>
                <a:spcPct val="115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 Nehezen megközelíthető tárgyak érzékelése (pl. furaton keresztül). </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533400" indent="-266700" algn="just">
              <a:lnSpc>
                <a:spcPct val="115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 Kisméretű objektumok precíz érzékelése. </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533400" indent="-266700" algn="just">
              <a:lnSpc>
                <a:spcPct val="115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 Tárgyreflexiós érzékelővel is kialakítható fénykapu. </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533400" indent="-266700" algn="just">
              <a:lnSpc>
                <a:spcPct val="115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 Az érzékelési pont mozgathatóvá alakítható. </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églalap 8">
            <a:extLst>
              <a:ext uri="{FF2B5EF4-FFF2-40B4-BE49-F238E27FC236}">
                <a16:creationId xmlns:a16="http://schemas.microsoft.com/office/drawing/2014/main" id="{86FC9B51-4FEC-4BF7-80D3-51E025E0C1B3}"/>
              </a:ext>
            </a:extLst>
          </p:cNvPr>
          <p:cNvSpPr/>
          <p:nvPr/>
        </p:nvSpPr>
        <p:spPr>
          <a:xfrm>
            <a:off x="117748" y="4067575"/>
            <a:ext cx="11875608" cy="1664558"/>
          </a:xfrm>
          <a:prstGeom prst="rect">
            <a:avLst/>
          </a:prstGeom>
        </p:spPr>
        <p:txBody>
          <a:bodyPr wrap="square">
            <a:spAutoFit/>
          </a:bodyPr>
          <a:lstStyle/>
          <a:p>
            <a:pPr algn="just">
              <a:lnSpc>
                <a:spcPct val="115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Kétféle típusa ismert a fényvezetőknek, az </a:t>
            </a:r>
            <a:r>
              <a:rPr lang="hu-HU" dirty="0">
                <a:solidFill>
                  <a:srgbClr val="FFFF00"/>
                </a:solidFill>
                <a:latin typeface="Arial" panose="020B0604020202020204" pitchFamily="34" charset="0"/>
                <a:ea typeface="Calibri" panose="020F0502020204030204" pitchFamily="34" charset="0"/>
                <a:cs typeface="Times New Roman" panose="02020603050405020304" pitchFamily="18" charset="0"/>
              </a:rPr>
              <a:t>egyik polimerből, (átlátszó műanyag) a másik üvegből készül.</a:t>
            </a:r>
            <a:endParaRPr lang="hu-HU" sz="2400" dirty="0">
              <a:solidFill>
                <a:srgbClr val="FFFF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A polimer optikai szálak előnyei: </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533400" indent="-266700" algn="just">
              <a:lnSpc>
                <a:spcPct val="115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 A mechanikai igénybevételeket jobban tűri, mint az üvegszál. </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533400" indent="-266700" algn="just">
              <a:lnSpc>
                <a:spcPct val="115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 A hossza egyszerűen csökkenthető. (Az érzékelő felől éles késsel vágható) </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533400" indent="-266700" algn="just">
              <a:lnSpc>
                <a:spcPct val="115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 Kedvező ár-érték arány </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94624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b="1" dirty="0">
                <a:latin typeface="Arial" panose="020B0604020202020204" pitchFamily="34" charset="0"/>
                <a:cs typeface="Arial" panose="020B0604020202020204" pitchFamily="34" charset="0"/>
              </a:rPr>
              <a:t>Optikai érzékelők </a:t>
            </a: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1681037B-6EC6-4B88-A54B-627F7D634244}"/>
              </a:ext>
            </a:extLst>
          </p:cNvPr>
          <p:cNvSpPr/>
          <p:nvPr/>
        </p:nvSpPr>
        <p:spPr>
          <a:xfrm>
            <a:off x="117748" y="1335832"/>
            <a:ext cx="11953328" cy="1664558"/>
          </a:xfrm>
          <a:prstGeom prst="rect">
            <a:avLst/>
          </a:prstGeom>
        </p:spPr>
        <p:txBody>
          <a:bodyPr wrap="square">
            <a:spAutoFit/>
          </a:bodyPr>
          <a:lstStyle/>
          <a:p>
            <a:pPr>
              <a:lnSpc>
                <a:spcPct val="115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 </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Az optikai üvegszálak előnyei: </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533400" indent="-266700" algn="just">
              <a:lnSpc>
                <a:spcPct val="115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 Magasabb hőmérsékleti tartományban alkalmazható. </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444500" indent="-177800" algn="just">
              <a:lnSpc>
                <a:spcPct val="115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 Kis csillapítás viszonylag hosszabb szakaszon is az infravöröshöz közeli hullámhossz tartományban </a:t>
            </a:r>
            <a:endParaRPr lang="hu-HU" sz="2400" dirty="0">
              <a:latin typeface="Calibri" panose="020F0502020204030204" pitchFamily="34" charset="0"/>
              <a:ea typeface="Calibri" panose="020F0502020204030204" pitchFamily="34" charset="0"/>
              <a:cs typeface="Times New Roman" panose="02020603050405020304" pitchFamily="18" charset="0"/>
            </a:endParaRPr>
          </a:p>
          <a:p>
            <a:pPr marL="533400" indent="-266700" algn="just">
              <a:lnSpc>
                <a:spcPct val="115000"/>
              </a:lnSpc>
              <a:spcAft>
                <a:spcPts val="0"/>
              </a:spcAft>
            </a:pPr>
            <a:r>
              <a:rPr lang="hu-HU" dirty="0">
                <a:latin typeface="Arial" panose="020B0604020202020204" pitchFamily="34" charset="0"/>
                <a:ea typeface="Calibri" panose="020F0502020204030204" pitchFamily="34" charset="0"/>
                <a:cs typeface="Times New Roman" panose="02020603050405020304" pitchFamily="18" charset="0"/>
              </a:rPr>
              <a:t>- Öregedésálló </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églalap 4">
            <a:extLst>
              <a:ext uri="{FF2B5EF4-FFF2-40B4-BE49-F238E27FC236}">
                <a16:creationId xmlns:a16="http://schemas.microsoft.com/office/drawing/2014/main" id="{C617B2CB-90F1-4AAD-AEC5-8E6C473B3C98}"/>
              </a:ext>
            </a:extLst>
          </p:cNvPr>
          <p:cNvSpPr/>
          <p:nvPr/>
        </p:nvSpPr>
        <p:spPr>
          <a:xfrm>
            <a:off x="4006180" y="768598"/>
            <a:ext cx="3852337" cy="367216"/>
          </a:xfrm>
          <a:prstGeom prst="rect">
            <a:avLst/>
          </a:prstGeom>
        </p:spPr>
        <p:txBody>
          <a:bodyPr wrap="none">
            <a:spAutoFit/>
          </a:bodyPr>
          <a:lstStyle/>
          <a:p>
            <a:pPr lvl="2">
              <a:lnSpc>
                <a:spcPct val="107000"/>
              </a:lnSpc>
              <a:spcBef>
                <a:spcPts val="200"/>
              </a:spcBef>
              <a:spcAft>
                <a:spcPts val="1200"/>
              </a:spcAft>
            </a:pPr>
            <a:r>
              <a:rPr lang="hu-HU" b="1">
                <a:latin typeface="Arial" panose="020B0604020202020204" pitchFamily="34" charset="0"/>
                <a:ea typeface="Times New Roman" panose="02020603050405020304" pitchFamily="18" charset="0"/>
                <a:cs typeface="Arial" panose="020B0604020202020204" pitchFamily="34" charset="0"/>
              </a:rPr>
              <a:t>Fényvezető alkalmazása:</a:t>
            </a:r>
            <a:endParaRPr lang="hu-HU" b="1" dirty="0">
              <a:latin typeface="Arial" panose="020B0604020202020204" pitchFamily="34" charset="0"/>
              <a:ea typeface="Times New Roman" panose="02020603050405020304" pitchFamily="18" charset="0"/>
              <a:cs typeface="Arial" panose="020B0604020202020204" pitchFamily="34" charset="0"/>
            </a:endParaRPr>
          </a:p>
        </p:txBody>
      </p:sp>
      <p:sp>
        <p:nvSpPr>
          <p:cNvPr id="8" name="Téglalap 7">
            <a:extLst>
              <a:ext uri="{FF2B5EF4-FFF2-40B4-BE49-F238E27FC236}">
                <a16:creationId xmlns:a16="http://schemas.microsoft.com/office/drawing/2014/main" id="{30FE4635-F40F-4A71-9CE2-C917A05EBE09}"/>
              </a:ext>
            </a:extLst>
          </p:cNvPr>
          <p:cNvSpPr/>
          <p:nvPr/>
        </p:nvSpPr>
        <p:spPr>
          <a:xfrm>
            <a:off x="117746" y="3218060"/>
            <a:ext cx="3024337" cy="383823"/>
          </a:xfrm>
          <a:prstGeom prst="rect">
            <a:avLst/>
          </a:prstGeom>
        </p:spPr>
        <p:txBody>
          <a:bodyPr wrap="square">
            <a:spAutoFit/>
          </a:bodyPr>
          <a:lstStyle/>
          <a:p>
            <a:pPr lvl="1">
              <a:lnSpc>
                <a:spcPct val="115000"/>
              </a:lnSpc>
              <a:spcBef>
                <a:spcPts val="600"/>
              </a:spcBef>
              <a:spcAft>
                <a:spcPts val="600"/>
              </a:spcAft>
              <a:tabLst>
                <a:tab pos="431800" algn="l"/>
              </a:tabLst>
            </a:pPr>
            <a:r>
              <a:rPr lang="hu-HU" b="1" dirty="0">
                <a:latin typeface="Arial" panose="020B0604020202020204" pitchFamily="34" charset="0"/>
                <a:ea typeface="Times New Roman" panose="02020603050405020304" pitchFamily="18" charset="0"/>
                <a:cs typeface="Arial" panose="020B0604020202020204" pitchFamily="34" charset="0"/>
              </a:rPr>
              <a:t>Alkalmazási példák </a:t>
            </a:r>
            <a:endParaRPr lang="hu-HU" b="1"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9" name="Kép 8">
            <a:extLst>
              <a:ext uri="{FF2B5EF4-FFF2-40B4-BE49-F238E27FC236}">
                <a16:creationId xmlns:a16="http://schemas.microsoft.com/office/drawing/2014/main" id="{2FD207DE-AB7F-4878-9292-232F6145C413}"/>
              </a:ext>
            </a:extLst>
          </p:cNvPr>
          <p:cNvPicPr>
            <a:picLocks noChangeAspect="1"/>
          </p:cNvPicPr>
          <p:nvPr/>
        </p:nvPicPr>
        <p:blipFill>
          <a:blip r:embed="rId4"/>
          <a:stretch>
            <a:fillRect/>
          </a:stretch>
        </p:blipFill>
        <p:spPr>
          <a:xfrm>
            <a:off x="3718147" y="3511302"/>
            <a:ext cx="4752529" cy="3174365"/>
          </a:xfrm>
          <a:prstGeom prst="rect">
            <a:avLst/>
          </a:prstGeom>
        </p:spPr>
      </p:pic>
      <p:sp>
        <p:nvSpPr>
          <p:cNvPr id="10" name="Téglalap 9">
            <a:extLst>
              <a:ext uri="{FF2B5EF4-FFF2-40B4-BE49-F238E27FC236}">
                <a16:creationId xmlns:a16="http://schemas.microsoft.com/office/drawing/2014/main" id="{C52CC530-DC39-4E7E-8C56-C5F03A904B45}"/>
              </a:ext>
            </a:extLst>
          </p:cNvPr>
          <p:cNvSpPr/>
          <p:nvPr/>
        </p:nvSpPr>
        <p:spPr>
          <a:xfrm>
            <a:off x="3881547" y="2993008"/>
            <a:ext cx="2262158" cy="383823"/>
          </a:xfrm>
          <a:prstGeom prst="rect">
            <a:avLst/>
          </a:prstGeom>
        </p:spPr>
        <p:txBody>
          <a:bodyPr wrap="none">
            <a:spAutoFit/>
          </a:bodyPr>
          <a:lstStyle/>
          <a:p>
            <a:pPr lvl="0" algn="ctr">
              <a:lnSpc>
                <a:spcPct val="115000"/>
              </a:lnSpc>
              <a:spcBef>
                <a:spcPts val="600"/>
              </a:spcBef>
              <a:spcAft>
                <a:spcPts val="1200"/>
              </a:spcAft>
              <a:buSzPts val="1000"/>
            </a:pPr>
            <a:r>
              <a:rPr lang="hu-HU" dirty="0">
                <a:latin typeface="Arial" panose="020B0604020202020204" pitchFamily="34" charset="0"/>
                <a:ea typeface="Calibri" panose="020F0502020204030204" pitchFamily="34" charset="0"/>
                <a:cs typeface="Calibri" panose="020F0502020204030204" pitchFamily="34" charset="0"/>
              </a:rPr>
              <a:t>Szerszám felügyelet</a:t>
            </a:r>
          </a:p>
        </p:txBody>
      </p:sp>
    </p:spTree>
    <p:extLst>
      <p:ext uri="{BB962C8B-B14F-4D97-AF65-F5344CB8AC3E}">
        <p14:creationId xmlns:p14="http://schemas.microsoft.com/office/powerpoint/2010/main" val="329565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b="1" dirty="0">
                <a:latin typeface="Arial" panose="020B0604020202020204" pitchFamily="34" charset="0"/>
                <a:cs typeface="Arial" panose="020B0604020202020204" pitchFamily="34" charset="0"/>
              </a:rPr>
              <a:t>Optikai érzékelők </a:t>
            </a: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
        <p:nvSpPr>
          <p:cNvPr id="2" name="Téglalap 1">
            <a:extLst>
              <a:ext uri="{FF2B5EF4-FFF2-40B4-BE49-F238E27FC236}">
                <a16:creationId xmlns:a16="http://schemas.microsoft.com/office/drawing/2014/main" id="{AEFC33E4-C5C0-4D8E-BC63-386B831F83A6}"/>
              </a:ext>
            </a:extLst>
          </p:cNvPr>
          <p:cNvSpPr/>
          <p:nvPr/>
        </p:nvSpPr>
        <p:spPr>
          <a:xfrm>
            <a:off x="4798268" y="878623"/>
            <a:ext cx="2826415" cy="383823"/>
          </a:xfrm>
          <a:prstGeom prst="rect">
            <a:avLst/>
          </a:prstGeom>
        </p:spPr>
        <p:txBody>
          <a:bodyPr wrap="none">
            <a:spAutoFit/>
          </a:bodyPr>
          <a:lstStyle/>
          <a:p>
            <a:pPr lvl="1">
              <a:lnSpc>
                <a:spcPct val="115000"/>
              </a:lnSpc>
              <a:spcBef>
                <a:spcPts val="600"/>
              </a:spcBef>
              <a:spcAft>
                <a:spcPts val="600"/>
              </a:spcAft>
              <a:tabLst>
                <a:tab pos="431800" algn="l"/>
              </a:tabLst>
            </a:pPr>
            <a:r>
              <a:rPr lang="hu-HU" b="1" dirty="0">
                <a:latin typeface="Arial" panose="020B0604020202020204" pitchFamily="34" charset="0"/>
                <a:ea typeface="Times New Roman" panose="02020603050405020304" pitchFamily="18" charset="0"/>
                <a:cs typeface="Arial" panose="020B0604020202020204" pitchFamily="34" charset="0"/>
              </a:rPr>
              <a:t>Alkalmazási példák </a:t>
            </a:r>
            <a:endParaRPr lang="hu-HU" b="1"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5" name="Kép 4">
            <a:extLst>
              <a:ext uri="{FF2B5EF4-FFF2-40B4-BE49-F238E27FC236}">
                <a16:creationId xmlns:a16="http://schemas.microsoft.com/office/drawing/2014/main" id="{07370BEC-1ABA-4429-8F28-08FAD70A1E76}"/>
              </a:ext>
            </a:extLst>
          </p:cNvPr>
          <p:cNvPicPr>
            <a:picLocks noChangeAspect="1"/>
          </p:cNvPicPr>
          <p:nvPr/>
        </p:nvPicPr>
        <p:blipFill>
          <a:blip r:embed="rId4"/>
          <a:stretch>
            <a:fillRect/>
          </a:stretch>
        </p:blipFill>
        <p:spPr>
          <a:xfrm>
            <a:off x="124351" y="2496763"/>
            <a:ext cx="5826045" cy="2977756"/>
          </a:xfrm>
          <a:prstGeom prst="rect">
            <a:avLst/>
          </a:prstGeom>
        </p:spPr>
      </p:pic>
      <p:pic>
        <p:nvPicPr>
          <p:cNvPr id="8" name="Kép 7">
            <a:extLst>
              <a:ext uri="{FF2B5EF4-FFF2-40B4-BE49-F238E27FC236}">
                <a16:creationId xmlns:a16="http://schemas.microsoft.com/office/drawing/2014/main" id="{382BC527-D9FF-4451-84D7-62FAFFCEDA97}"/>
              </a:ext>
            </a:extLst>
          </p:cNvPr>
          <p:cNvPicPr>
            <a:picLocks noChangeAspect="1"/>
          </p:cNvPicPr>
          <p:nvPr/>
        </p:nvPicPr>
        <p:blipFill>
          <a:blip r:embed="rId5"/>
          <a:stretch>
            <a:fillRect/>
          </a:stretch>
        </p:blipFill>
        <p:spPr>
          <a:xfrm>
            <a:off x="5950396" y="2496763"/>
            <a:ext cx="6066045" cy="2971124"/>
          </a:xfrm>
          <a:prstGeom prst="rect">
            <a:avLst/>
          </a:prstGeom>
        </p:spPr>
      </p:pic>
      <p:sp>
        <p:nvSpPr>
          <p:cNvPr id="9" name="Téglalap 8">
            <a:extLst>
              <a:ext uri="{FF2B5EF4-FFF2-40B4-BE49-F238E27FC236}">
                <a16:creationId xmlns:a16="http://schemas.microsoft.com/office/drawing/2014/main" id="{3CCF36E0-66B0-4048-80E6-1BC6EE95C607}"/>
              </a:ext>
            </a:extLst>
          </p:cNvPr>
          <p:cNvSpPr/>
          <p:nvPr/>
        </p:nvSpPr>
        <p:spPr>
          <a:xfrm>
            <a:off x="93092" y="1975901"/>
            <a:ext cx="4397781" cy="369332"/>
          </a:xfrm>
          <a:prstGeom prst="rect">
            <a:avLst/>
          </a:prstGeom>
        </p:spPr>
        <p:txBody>
          <a:bodyPr wrap="square">
            <a:spAutoFit/>
          </a:bodyPr>
          <a:lstStyle/>
          <a:p>
            <a:r>
              <a:rPr lang="hu-HU" dirty="0">
                <a:latin typeface="Arial" panose="020B0604020202020204" pitchFamily="34" charset="0"/>
                <a:ea typeface="Calibri" panose="020F0502020204030204" pitchFamily="34" charset="0"/>
                <a:cs typeface="Arial" panose="020B0604020202020204" pitchFamily="34" charset="0"/>
              </a:rPr>
              <a:t>Szalag felügyelet reflexiós fénykapuval</a:t>
            </a:r>
            <a:endParaRPr lang="hu-HU" dirty="0">
              <a:latin typeface="Arial" panose="020B0604020202020204" pitchFamily="34" charset="0"/>
              <a:cs typeface="Arial" panose="020B0604020202020204" pitchFamily="34" charset="0"/>
            </a:endParaRPr>
          </a:p>
        </p:txBody>
      </p:sp>
      <p:sp>
        <p:nvSpPr>
          <p:cNvPr id="10" name="Téglalap 9">
            <a:extLst>
              <a:ext uri="{FF2B5EF4-FFF2-40B4-BE49-F238E27FC236}">
                <a16:creationId xmlns:a16="http://schemas.microsoft.com/office/drawing/2014/main" id="{18552E36-EE07-4860-8B86-5E2D07F16686}"/>
              </a:ext>
            </a:extLst>
          </p:cNvPr>
          <p:cNvSpPr/>
          <p:nvPr/>
        </p:nvSpPr>
        <p:spPr>
          <a:xfrm>
            <a:off x="5950396" y="1946442"/>
            <a:ext cx="3711272" cy="383823"/>
          </a:xfrm>
          <a:prstGeom prst="rect">
            <a:avLst/>
          </a:prstGeom>
        </p:spPr>
        <p:txBody>
          <a:bodyPr wrap="none">
            <a:spAutoFit/>
          </a:bodyPr>
          <a:lstStyle/>
          <a:p>
            <a:pPr lvl="0" algn="ctr">
              <a:lnSpc>
                <a:spcPct val="115000"/>
              </a:lnSpc>
              <a:spcBef>
                <a:spcPts val="600"/>
              </a:spcBef>
              <a:spcAft>
                <a:spcPts val="1200"/>
              </a:spcAft>
              <a:buSzPts val="1000"/>
            </a:pPr>
            <a:r>
              <a:rPr lang="hu-HU" dirty="0">
                <a:latin typeface="Arial" panose="020B0604020202020204" pitchFamily="34" charset="0"/>
                <a:ea typeface="Calibri" panose="020F0502020204030204" pitchFamily="34" charset="0"/>
                <a:cs typeface="Calibri" panose="020F0502020204030204" pitchFamily="34" charset="0"/>
              </a:rPr>
              <a:t>Fényvezetővel kialakított fénykapu</a:t>
            </a:r>
          </a:p>
        </p:txBody>
      </p:sp>
    </p:spTree>
    <p:extLst>
      <p:ext uri="{BB962C8B-B14F-4D97-AF65-F5344CB8AC3E}">
        <p14:creationId xmlns:p14="http://schemas.microsoft.com/office/powerpoint/2010/main" val="2061829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b="1" dirty="0">
                <a:latin typeface="Arial" panose="020B0604020202020204" pitchFamily="34" charset="0"/>
                <a:cs typeface="Arial" panose="020B0604020202020204" pitchFamily="34" charset="0"/>
              </a:rPr>
              <a:t>Optikai érzékelők </a:t>
            </a: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Tree>
    <p:extLst>
      <p:ext uri="{BB962C8B-B14F-4D97-AF65-F5344CB8AC3E}">
        <p14:creationId xmlns:p14="http://schemas.microsoft.com/office/powerpoint/2010/main" val="777439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ctrTitle"/>
          </p:nvPr>
        </p:nvSpPr>
        <p:spPr>
          <a:xfrm>
            <a:off x="2528113" y="78160"/>
            <a:ext cx="7755859" cy="648072"/>
          </a:xfrm>
        </p:spPr>
        <p:txBody>
          <a:bodyPr rtlCol="0">
            <a:noAutofit/>
          </a:bodyPr>
          <a:lstStyle/>
          <a:p>
            <a:pPr algn="ctr"/>
            <a:r>
              <a:rPr lang="hu-HU" sz="2400" b="1" dirty="0">
                <a:latin typeface="Arial" panose="020B0604020202020204" pitchFamily="34" charset="0"/>
                <a:cs typeface="Arial" panose="020B0604020202020204" pitchFamily="34" charset="0"/>
              </a:rPr>
              <a:t>Optikai érzékelők </a:t>
            </a:r>
          </a:p>
        </p:txBody>
      </p:sp>
      <p:sp>
        <p:nvSpPr>
          <p:cNvPr id="4" name="Alcím 3"/>
          <p:cNvSpPr>
            <a:spLocks noGrp="1"/>
          </p:cNvSpPr>
          <p:nvPr>
            <p:ph type="subTitle" idx="1"/>
          </p:nvPr>
        </p:nvSpPr>
        <p:spPr>
          <a:xfrm>
            <a:off x="117748" y="116632"/>
            <a:ext cx="2232248" cy="1219200"/>
          </a:xfrm>
        </p:spPr>
        <p:txBody>
          <a:bodyPr rtlCol="0"/>
          <a:lstStyle/>
          <a:p>
            <a:pPr rtl="0"/>
            <a:r>
              <a:rPr lang="hu-HU" dirty="0"/>
              <a:t>Alcím</a:t>
            </a:r>
          </a:p>
        </p:txBody>
      </p:sp>
      <p:pic>
        <p:nvPicPr>
          <p:cNvPr id="6" name="Kép 5"/>
          <p:cNvPicPr>
            <a:picLocks noChangeAspect="1"/>
          </p:cNvPicPr>
          <p:nvPr/>
        </p:nvPicPr>
        <p:blipFill>
          <a:blip r:embed="rId3"/>
          <a:stretch>
            <a:fillRect/>
          </a:stretch>
        </p:blipFill>
        <p:spPr>
          <a:xfrm>
            <a:off x="28689" y="0"/>
            <a:ext cx="2410366" cy="926250"/>
          </a:xfrm>
          <a:prstGeom prst="rect">
            <a:avLst/>
          </a:prstGeom>
        </p:spPr>
      </p:pic>
      <p:sp>
        <p:nvSpPr>
          <p:cNvPr id="7" name="Szövegdoboz 6"/>
          <p:cNvSpPr txBox="1"/>
          <p:nvPr/>
        </p:nvSpPr>
        <p:spPr>
          <a:xfrm>
            <a:off x="10283973" y="47626"/>
            <a:ext cx="1872208" cy="830997"/>
          </a:xfrm>
          <a:prstGeom prst="rect">
            <a:avLst/>
          </a:prstGeom>
          <a:noFill/>
        </p:spPr>
        <p:txBody>
          <a:bodyPr wrap="square" rtlCol="0">
            <a:spAutoFit/>
          </a:bodyPr>
          <a:lstStyle/>
          <a:p>
            <a:r>
              <a:rPr lang="hu-HU" sz="2400" b="1" dirty="0">
                <a:solidFill>
                  <a:srgbClr val="FFFF00"/>
                </a:solidFill>
                <a:latin typeface="Times New Roman" panose="02020603050405020304" pitchFamily="18" charset="0"/>
                <a:cs typeface="Times New Roman" panose="02020603050405020304" pitchFamily="18" charset="0"/>
              </a:rPr>
              <a:t>Automatikai építőelemek</a:t>
            </a:r>
          </a:p>
        </p:txBody>
      </p:sp>
    </p:spTree>
    <p:extLst>
      <p:ext uri="{BB962C8B-B14F-4D97-AF65-F5344CB8AC3E}">
        <p14:creationId xmlns:p14="http://schemas.microsoft.com/office/powerpoint/2010/main" val="388886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Digitális kék alagút 16x9">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9411883_TF02895261_TF02895261.potx" id="{62362787-6FCB-4425-8B31-C74744C392DA}" vid="{F49FE0C7-3695-4C10-ADC9-E76B237900B7}"/>
    </a:ext>
  </a:extLst>
</a:theme>
</file>

<file path=ppt/theme/theme2.xml><?xml version="1.0" encoding="utf-8"?>
<a:theme xmlns:a="http://schemas.openxmlformats.org/drawingml/2006/main" name="Office-téma">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éma">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true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1564227</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Take your audience through a digital tunnel where they'll  burst through to the other side and see the information you want to present. Show them lists, charts, tables, SmartArt,  and pictures using a variety of layouts in widescreen (16X9) format. This design works well for subjects on science and technology, computers, communication, and more.   
</APDescription>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2012-05-11T02:04:00+00:00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2029-01-01T08:00:00+00:00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TP102895246</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835483</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REDMOND\v-vaddu</DisplayName>
        <AccountId>2567</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15</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00E41224-0370-4595-877C-23316CD80004}">
  <ds:schemaRefs>
    <ds:schemaRef ds:uri="http://purl.org/dc/elements/1.1/"/>
    <ds:schemaRef ds:uri="http://schemas.openxmlformats.org/package/2006/metadata/core-properties"/>
    <ds:schemaRef ds:uri="http://purl.org/dc/dcmitype/"/>
    <ds:schemaRef ds:uri="http://schemas.microsoft.com/office/2006/metadata/properties"/>
    <ds:schemaRef ds:uri="http://www.w3.org/XML/1998/namespace"/>
    <ds:schemaRef ds:uri="http://purl.org/dc/terms/"/>
    <ds:schemaRef ds:uri="http://schemas.microsoft.com/office/2006/documentManagement/types"/>
    <ds:schemaRef ds:uri="4873beb7-5857-4685-be1f-d57550cc96cc"/>
    <ds:schemaRef ds:uri="http://schemas.microsoft.com/office/infopath/2007/PartnerControls"/>
  </ds:schemaRefs>
</ds:datastoreItem>
</file>

<file path=customXml/itemProps2.xml><?xml version="1.0" encoding="utf-8"?>
<ds:datastoreItem xmlns:ds="http://schemas.openxmlformats.org/officeDocument/2006/customXml" ds:itemID="{22CCB507-0646-4A50-A4F7-7F385079D5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4228E6B-D70C-44BB-A81F-A245495F612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Üzleti, digitális kék alagutas bemutató (szélesvásznú)</Template>
  <TotalTime>0</TotalTime>
  <Words>5730</Words>
  <Application>Microsoft Office PowerPoint</Application>
  <PresentationFormat>Egyéni</PresentationFormat>
  <Paragraphs>615</Paragraphs>
  <Slides>66</Slides>
  <Notes>66</Notes>
  <HiddenSlides>0</HiddenSlides>
  <MMClips>0</MMClips>
  <ScaleCrop>false</ScaleCrop>
  <HeadingPairs>
    <vt:vector size="6" baseType="variant">
      <vt:variant>
        <vt:lpstr>Használt betűtípusok</vt:lpstr>
      </vt:variant>
      <vt:variant>
        <vt:i4>5</vt:i4>
      </vt:variant>
      <vt:variant>
        <vt:lpstr>Téma</vt:lpstr>
      </vt:variant>
      <vt:variant>
        <vt:i4>1</vt:i4>
      </vt:variant>
      <vt:variant>
        <vt:lpstr>Diacímek</vt:lpstr>
      </vt:variant>
      <vt:variant>
        <vt:i4>66</vt:i4>
      </vt:variant>
    </vt:vector>
  </HeadingPairs>
  <TitlesOfParts>
    <vt:vector size="72" baseType="lpstr">
      <vt:lpstr>Arial</vt:lpstr>
      <vt:lpstr>Calibri</vt:lpstr>
      <vt:lpstr>Corbel</vt:lpstr>
      <vt:lpstr>Symbol</vt:lpstr>
      <vt:lpstr>Times New Roman</vt:lpstr>
      <vt:lpstr>Digitális kék alagút 16x9</vt:lpstr>
      <vt:lpstr>Helyzetérzékelők csoportosítása </vt:lpstr>
      <vt:lpstr>Mechanikus helyzetkapcsolók</vt:lpstr>
      <vt:lpstr>Mechanikus helyzetkapcsolók</vt:lpstr>
      <vt:lpstr>Mechanikus helyzetkapcsolók</vt:lpstr>
      <vt:lpstr>Mechanikus helyzetkapcsolók</vt:lpstr>
      <vt:lpstr>Mechanikus helyzetkapcsolók</vt:lpstr>
      <vt:lpstr>Mechanikus helyzetkapcsolók</vt:lpstr>
      <vt:lpstr>Mechanikus helyzetkapcsolók</vt:lpstr>
      <vt:lpstr>Mechanikus helyzetkapcsolók</vt:lpstr>
      <vt:lpstr>Mágnessel működtetett közelítéskapcsolók</vt:lpstr>
      <vt:lpstr>Mágnessel működtetett közelítéskapcsolók</vt:lpstr>
      <vt:lpstr>Mágnessel működtetett közelítéskapcsolók</vt:lpstr>
      <vt:lpstr>Mágnessel működtetett közelítéskapcsolók</vt:lpstr>
      <vt:lpstr>Mágnessel működtetett közelítéskapcsolók</vt:lpstr>
      <vt:lpstr>Mágnessel működtetett közelítéskapcsolók</vt:lpstr>
      <vt:lpstr>Mágnessel működtetett közelítéskapcsolók</vt:lpstr>
      <vt:lpstr>Mágnessel működtetett közelítéskapcsolók</vt:lpstr>
      <vt:lpstr>Induktív közelítéskapcsolók</vt:lpstr>
      <vt:lpstr>Induktív közelítéskapcsolók</vt:lpstr>
      <vt:lpstr>Induktív közelítéskapcsolók</vt:lpstr>
      <vt:lpstr>Induktív közelítéskapcsolók</vt:lpstr>
      <vt:lpstr>Induktív közelítéskapcsolók</vt:lpstr>
      <vt:lpstr>Induktív közelítéskapcsolók</vt:lpstr>
      <vt:lpstr>Induktív közelítéskapcsolók</vt:lpstr>
      <vt:lpstr>Induktív közelítéskapcsolók</vt:lpstr>
      <vt:lpstr>Induktív közelítéskapcsolók</vt:lpstr>
      <vt:lpstr>Induktív közelítéskapcsolók</vt:lpstr>
      <vt:lpstr>Induktív közelítéskapcsolók</vt:lpstr>
      <vt:lpstr>Induktív közelítéskapcsolók</vt:lpstr>
      <vt:lpstr>Induktív közelítéskapcsolók</vt:lpstr>
      <vt:lpstr>Induktív közelítéskapcsolók</vt:lpstr>
      <vt:lpstr>Induktív közelítéskapcsolók</vt:lpstr>
      <vt:lpstr>Induktív közelítéskapcsolók</vt:lpstr>
      <vt:lpstr>Induktív közelítéskapcsolók</vt:lpstr>
      <vt:lpstr>Induktív közelítéskapcsolók</vt:lpstr>
      <vt:lpstr>Induktív közelítéskapcsolók</vt:lpstr>
      <vt:lpstr>Induktív közelítéskapcsolók</vt:lpstr>
      <vt:lpstr>Induktív közelítéskapcsolók</vt:lpstr>
      <vt:lpstr>Induktív közelítéskapcsolók</vt:lpstr>
      <vt:lpstr>Induktív közelítéskapcsolók</vt:lpstr>
      <vt:lpstr>Induktív közelítéskapcsolók</vt:lpstr>
      <vt:lpstr>Induktív közelítéskapcsolók</vt:lpstr>
      <vt:lpstr>Induktív közelítéskapcsolók</vt:lpstr>
      <vt:lpstr>Induktív közelítéskapcsolók</vt:lpstr>
      <vt:lpstr>Induktív közelítéskapcsolók</vt:lpstr>
      <vt:lpstr>Induktív közelítéskapcsolók</vt:lpstr>
      <vt:lpstr>Kapacitív közelítéskapcsolók</vt:lpstr>
      <vt:lpstr>Kapacitív közelítéskapcsolók</vt:lpstr>
      <vt:lpstr>Kapacitív közelítéskapcsolók</vt:lpstr>
      <vt:lpstr>Kapacitív közelítéskapcsolók</vt:lpstr>
      <vt:lpstr>Kapacitív közelítéskapcsolók</vt:lpstr>
      <vt:lpstr>Kapacitív közelítéskapcsolók</vt:lpstr>
      <vt:lpstr>Optikai érzékelők </vt:lpstr>
      <vt:lpstr>Optikai érzékelők </vt:lpstr>
      <vt:lpstr>Optikai érzékelők </vt:lpstr>
      <vt:lpstr>Optikai érzékelők </vt:lpstr>
      <vt:lpstr>Optikai érzékelők </vt:lpstr>
      <vt:lpstr>Optikai érzékelők </vt:lpstr>
      <vt:lpstr>Optikai érzékelők </vt:lpstr>
      <vt:lpstr>Optikai érzékelők </vt:lpstr>
      <vt:lpstr>Optikai érzékelők </vt:lpstr>
      <vt:lpstr>Optikai érzékelők </vt:lpstr>
      <vt:lpstr>Optikai érzékelők </vt:lpstr>
      <vt:lpstr>Optikai érzékelők </vt:lpstr>
      <vt:lpstr>Optikai érzékelők </vt:lpstr>
      <vt:lpstr>Optikai érzékelők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2019-04-17T17:35:32Z</dcterms:created>
  <dcterms:modified xsi:type="dcterms:W3CDTF">2022-09-16T15:48:31Z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