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0" r:id="rId4"/>
    <p:sldId id="261" r:id="rId5"/>
    <p:sldId id="270" r:id="rId6"/>
    <p:sldId id="262" r:id="rId7"/>
    <p:sldId id="263" r:id="rId8"/>
    <p:sldId id="264" r:id="rId9"/>
    <p:sldId id="265" r:id="rId10"/>
    <p:sldId id="267" r:id="rId11"/>
    <p:sldId id="268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" TargetMode="External"/><Relationship Id="rId2" Type="http://schemas.openxmlformats.org/officeDocument/2006/relationships/hyperlink" Target="http://www.emergia.h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epjvelunk.hu/" TargetMode="External"/><Relationship Id="rId4" Type="http://schemas.openxmlformats.org/officeDocument/2006/relationships/hyperlink" Target="http://www.tankonyvtar.hu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A biodízel és problémaköre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35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Biodízellel működő </a:t>
            </a:r>
            <a:r>
              <a:rPr lang="hu-HU" dirty="0" err="1" smtClean="0"/>
              <a:t>Valtra</a:t>
            </a:r>
            <a:r>
              <a:rPr lang="hu-HU" dirty="0" smtClean="0"/>
              <a:t> traktor a repcében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Kapcsolódó ké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924" y="2197143"/>
            <a:ext cx="5789487" cy="384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45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a biodízel?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 </a:t>
            </a:r>
            <a:r>
              <a:rPr lang="hu-HU" b="1" dirty="0"/>
              <a:t>biodízel</a:t>
            </a:r>
            <a:r>
              <a:rPr lang="hu-HU" dirty="0"/>
              <a:t> </a:t>
            </a:r>
            <a:r>
              <a:rPr lang="hu-HU" dirty="0" smtClean="0"/>
              <a:t>telítetlen zsírsavakból</a:t>
            </a:r>
            <a:r>
              <a:rPr lang="hu-HU" dirty="0"/>
              <a:t> </a:t>
            </a:r>
            <a:r>
              <a:rPr lang="hu-HU" dirty="0" err="1" smtClean="0"/>
              <a:t>átészterezéssel</a:t>
            </a:r>
            <a:r>
              <a:rPr lang="hu-HU" dirty="0" smtClean="0"/>
              <a:t> </a:t>
            </a:r>
            <a:r>
              <a:rPr lang="hu-HU" dirty="0"/>
              <a:t>előállított észter </a:t>
            </a:r>
            <a:r>
              <a:rPr lang="hu-HU" dirty="0" smtClean="0"/>
              <a:t>alapú </a:t>
            </a:r>
            <a:r>
              <a:rPr lang="hu-HU" dirty="0" err="1" smtClean="0"/>
              <a:t>bioüzemanyag</a:t>
            </a:r>
            <a:r>
              <a:rPr lang="hu-HU" dirty="0"/>
              <a:t> </a:t>
            </a:r>
            <a:r>
              <a:rPr lang="hu-HU" dirty="0" smtClean="0"/>
              <a:t>dízelmotorok</a:t>
            </a:r>
            <a:r>
              <a:rPr lang="hu-HU" dirty="0"/>
              <a:t> számára, ami önmagában, fosszilis hajtóanyag helyettesítéseként, vagy azzal keverve annak pótanyagaként használható</a:t>
            </a:r>
            <a:r>
              <a:rPr lang="hu-HU" dirty="0" smtClean="0"/>
              <a:t>. </a:t>
            </a:r>
          </a:p>
          <a:p>
            <a:r>
              <a:rPr lang="hu-HU" dirty="0" smtClean="0"/>
              <a:t>Alapanyagai </a:t>
            </a:r>
            <a:r>
              <a:rPr lang="hu-HU" dirty="0"/>
              <a:t>lehetnek a növényi olajok, állati zsiradékok és használt sütőolajok. </a:t>
            </a:r>
            <a:endParaRPr lang="hu-HU" dirty="0" smtClean="0"/>
          </a:p>
          <a:p>
            <a:r>
              <a:rPr lang="hu-HU" dirty="0" smtClean="0"/>
              <a:t>Hazánk </a:t>
            </a:r>
            <a:r>
              <a:rPr lang="hu-HU" dirty="0" err="1"/>
              <a:t>agroökológiai</a:t>
            </a:r>
            <a:r>
              <a:rPr lang="hu-HU" dirty="0"/>
              <a:t> adottságai alapján a legfontosabb termesztett alapanyag a repce és a napraforgó lehet.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világ és az EU számos országában évtizedek óta alkalmazzák a biodízelt üzemanyagként, az előállítás és felhasználás gyakorlata kialakult.</a:t>
            </a:r>
          </a:p>
        </p:txBody>
      </p:sp>
    </p:spTree>
    <p:extLst>
      <p:ext uri="{BB962C8B-B14F-4D97-AF65-F5344CB8AC3E}">
        <p14:creationId xmlns:p14="http://schemas.microsoft.com/office/powerpoint/2010/main" val="257459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1792"/>
          </a:xfrm>
        </p:spPr>
        <p:txBody>
          <a:bodyPr>
            <a:normAutofit/>
          </a:bodyPr>
          <a:lstStyle/>
          <a:p>
            <a:r>
              <a:rPr lang="hu-HU" sz="2800" b="1" dirty="0"/>
              <a:t>A biodízel iránti igény megteremtődése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502221"/>
            <a:ext cx="8596668" cy="4788851"/>
          </a:xfrm>
        </p:spPr>
        <p:txBody>
          <a:bodyPr>
            <a:normAutofit lnSpcReduction="10000"/>
          </a:bodyPr>
          <a:lstStyle/>
          <a:p>
            <a:pPr fontAlgn="base"/>
            <a:r>
              <a:rPr lang="hu-HU" dirty="0"/>
              <a:t>Az 1970-es évek olajválsága – az olajtartalékok csökkenése és a gazdasági helyzet – vezetett el az arról való gondolkodáshoz, hogy az ásványi olajon kívül milyen más energiaforrások állnak rendelkezésünkre. Ekkor kerültek előtérbe a megújuló energiaforrások, és alakult ki az igény az alternatív üzemanyagok fejlesztésére.</a:t>
            </a:r>
          </a:p>
          <a:p>
            <a:pPr fontAlgn="base"/>
            <a:r>
              <a:rPr lang="hu-HU" dirty="0"/>
              <a:t>A gazdasági érdekek mellett a globális felmelegedés, a túlnépesedés és a környezetvédelmi problémák is fokozták a biológiai eredetű hajtóanyagok iránti igényt.</a:t>
            </a:r>
          </a:p>
          <a:p>
            <a:r>
              <a:rPr lang="hu-HU" altLang="hu-HU" dirty="0">
                <a:solidFill>
                  <a:srgbClr val="003300"/>
                </a:solidFill>
              </a:rPr>
              <a:t>Az EU az összes üzemanyag felhasználáson belül 2005-re 2 %-os, 2010-re 5,75 %-</a:t>
            </a:r>
            <a:r>
              <a:rPr lang="hu-HU" altLang="hu-HU" dirty="0" smtClean="0">
                <a:solidFill>
                  <a:srgbClr val="003300"/>
                </a:solidFill>
              </a:rPr>
              <a:t>os, 2020-ra 10 %-os </a:t>
            </a:r>
            <a:r>
              <a:rPr lang="hu-HU" altLang="hu-HU" dirty="0">
                <a:solidFill>
                  <a:srgbClr val="003300"/>
                </a:solidFill>
              </a:rPr>
              <a:t>piaci részesedést határozott meg az üzemanyagok részére</a:t>
            </a:r>
            <a:r>
              <a:rPr lang="hu-HU" altLang="hu-HU" dirty="0" smtClean="0">
                <a:solidFill>
                  <a:srgbClr val="003300"/>
                </a:solidFill>
              </a:rPr>
              <a:t>. Mára ez annyit változott, hogy </a:t>
            </a:r>
            <a:r>
              <a:rPr lang="hu-HU" dirty="0"/>
              <a:t>korlátozni kell az élelmiszernövényekből nyert üzemanyagokat, és nagyobb hangsúly kell fektetni a zöldáram és a hulladék alapú megújuló </a:t>
            </a:r>
            <a:r>
              <a:rPr lang="hu-HU" dirty="0" smtClean="0"/>
              <a:t>közlekedésre.</a:t>
            </a:r>
          </a:p>
          <a:p>
            <a:r>
              <a:rPr lang="hu-HU" dirty="0"/>
              <a:t>A </a:t>
            </a:r>
            <a:r>
              <a:rPr lang="hu-HU" dirty="0" err="1"/>
              <a:t>bioüzemanyagok</a:t>
            </a:r>
            <a:r>
              <a:rPr lang="hu-HU" dirty="0"/>
              <a:t> kötelező bekeverési arányát egy kormányrendelet szabályozza: jelenleg gázolaj és a motorbenzin esetében is 4,9 százalék, és 2018 végéig változatlan marad.</a:t>
            </a:r>
            <a:endParaRPr lang="hu-HU" altLang="hu-HU" b="1" dirty="0">
              <a:solidFill>
                <a:srgbClr val="003300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254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biodízel 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biodízel elsősorban jármű hajtóanyag helyettesítésére, vagy pótlására szolgál.</a:t>
            </a:r>
          </a:p>
          <a:p>
            <a:r>
              <a:rPr lang="hu-HU" dirty="0" smtClean="0"/>
              <a:t>Használatának azonban nincs akadálya álló dízelmotorok üzemeltetésére, amiket például hálózattól távoli önálló villany generáló telepeken alkalmaznak, de biodízel használható egyéni központi fűtésre is.</a:t>
            </a:r>
          </a:p>
          <a:p>
            <a:pPr lvl="1"/>
            <a:r>
              <a:rPr lang="hu-HU" dirty="0" smtClean="0"/>
              <a:t>RME   repce – metil – észter</a:t>
            </a:r>
          </a:p>
          <a:p>
            <a:pPr lvl="1"/>
            <a:r>
              <a:rPr lang="hu-HU" dirty="0" smtClean="0"/>
              <a:t>SME   napraforgó – metil – észter</a:t>
            </a:r>
          </a:p>
          <a:p>
            <a:pPr lvl="1"/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361" y="4309681"/>
            <a:ext cx="22193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7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biodízel előállítása</a:t>
            </a:r>
            <a:endParaRPr lang="hu-HU" dirty="0"/>
          </a:p>
        </p:txBody>
      </p:sp>
      <p:pic>
        <p:nvPicPr>
          <p:cNvPr id="1026" name="Picture 2" descr="13.26. ábra: Repce alapú biodízel gyártás technológiája és hektáronkénti hozama Forrás: http://www.plateforme-biocarburants.ch/en/infos/bioethanol.ph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52" y="1377696"/>
            <a:ext cx="7374820" cy="50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3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biodízel előnyei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609344"/>
            <a:ext cx="8596668" cy="4888991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növényi </a:t>
            </a:r>
            <a:r>
              <a:rPr lang="hu-HU" dirty="0"/>
              <a:t>olajokból nyerik, így használatuk során nincs plusz CO</a:t>
            </a:r>
            <a:r>
              <a:rPr lang="hu-HU" baseline="-25000" dirty="0"/>
              <a:t>2</a:t>
            </a:r>
            <a:r>
              <a:rPr lang="hu-HU" dirty="0"/>
              <a:t> kibocsátás, mivel elégetésükkor csak annyi CO</a:t>
            </a:r>
            <a:r>
              <a:rPr lang="hu-HU" baseline="-25000" dirty="0"/>
              <a:t>2</a:t>
            </a:r>
            <a:r>
              <a:rPr lang="hu-HU" dirty="0"/>
              <a:t> keletkezik, amennyit a növény élete során szervezetébe épített</a:t>
            </a:r>
          </a:p>
          <a:p>
            <a:r>
              <a:rPr lang="hu-HU" dirty="0" smtClean="0"/>
              <a:t>a </a:t>
            </a:r>
            <a:r>
              <a:rPr lang="hu-HU" dirty="0"/>
              <a:t>hagyományos dízelolajhoz keverve (5%-os keverési arány) nem kell változtatni a </a:t>
            </a:r>
            <a:r>
              <a:rPr lang="hu-HU" dirty="0" smtClean="0"/>
              <a:t>motorokon</a:t>
            </a:r>
          </a:p>
          <a:p>
            <a:r>
              <a:rPr lang="hu-HU" dirty="0" smtClean="0"/>
              <a:t>biológiailag </a:t>
            </a:r>
            <a:r>
              <a:rPr lang="hu-HU" dirty="0"/>
              <a:t>lebontható (talajban néhány hét alatt lebomlik)</a:t>
            </a:r>
          </a:p>
          <a:p>
            <a:r>
              <a:rPr lang="hu-HU" dirty="0" smtClean="0"/>
              <a:t>szivárgás </a:t>
            </a:r>
            <a:r>
              <a:rPr lang="hu-HU" dirty="0"/>
              <a:t>esetén nagyságrendekkel kevésbé terheli a környezetet, mint hagyományos ásványi dízelolaj. </a:t>
            </a:r>
          </a:p>
          <a:p>
            <a:r>
              <a:rPr lang="hu-HU" dirty="0" smtClean="0"/>
              <a:t>importfüggőség </a:t>
            </a:r>
            <a:r>
              <a:rPr lang="hu-HU" dirty="0"/>
              <a:t>tekintetében a biodízel beszerzése egyszerűbb az ásvány dízelolajénál. Növényi olaj világszerte, számos országban sajtolható és ez az iparág nincsen rászorulva politikailag bizonytalan területekről történő szállításokra.</a:t>
            </a:r>
          </a:p>
          <a:p>
            <a:r>
              <a:rPr lang="hu-HU" dirty="0" smtClean="0"/>
              <a:t>forgalmazásához </a:t>
            </a:r>
            <a:r>
              <a:rPr lang="hu-HU" dirty="0"/>
              <a:t>nem kell a jelenlegi kúthálózatokat </a:t>
            </a:r>
            <a:r>
              <a:rPr lang="hu-HU" dirty="0" smtClean="0"/>
              <a:t>átalakítani</a:t>
            </a:r>
          </a:p>
          <a:p>
            <a:r>
              <a:rPr lang="hu-HU" dirty="0"/>
              <a:t>előállításakor melléktermékként glicerin </a:t>
            </a:r>
            <a:r>
              <a:rPr lang="hu-HU" smtClean="0"/>
              <a:t>és szappan keletkezik</a:t>
            </a:r>
            <a:r>
              <a:rPr lang="hu-HU" dirty="0"/>
              <a:t>, amelynek megfelelő hasznosításával a technológiai költségek csökkenthetők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9350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biodízel hátrányai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548385"/>
            <a:ext cx="8596668" cy="4492978"/>
          </a:xfrm>
        </p:spPr>
        <p:txBody>
          <a:bodyPr>
            <a:normAutofit fontScale="85000" lnSpcReduction="10000"/>
          </a:bodyPr>
          <a:lstStyle/>
          <a:p>
            <a:r>
              <a:rPr lang="hu-HU" sz="1900" dirty="0"/>
              <a:t>megtámadja a gumitömlőket ezért a vezetékeket fémre kell cserélni.</a:t>
            </a:r>
          </a:p>
          <a:p>
            <a:r>
              <a:rPr lang="hu-HU" sz="1900" dirty="0" smtClean="0"/>
              <a:t>tárolási </a:t>
            </a:r>
            <a:r>
              <a:rPr lang="hu-HU" sz="1900" dirty="0"/>
              <a:t>problémák lépnek fel kb. 5 hónap után.</a:t>
            </a:r>
          </a:p>
          <a:p>
            <a:r>
              <a:rPr lang="hu-HU" sz="1900" dirty="0" smtClean="0"/>
              <a:t>előállítása </a:t>
            </a:r>
            <a:r>
              <a:rPr lang="hu-HU" sz="1900" dirty="0"/>
              <a:t>nagy mennyiségű fosszilis energia befektetését igényli</a:t>
            </a:r>
          </a:p>
          <a:p>
            <a:r>
              <a:rPr lang="hu-HU" sz="1900" dirty="0" smtClean="0"/>
              <a:t>a </a:t>
            </a:r>
            <a:r>
              <a:rPr lang="hu-HU" sz="1900" dirty="0"/>
              <a:t>kipufogógáz nitrogénoxid-tartalma nagyobb a hagyományos dízelolajhoz képest.</a:t>
            </a:r>
          </a:p>
          <a:p>
            <a:r>
              <a:rPr lang="hu-HU" sz="1900" dirty="0" smtClean="0"/>
              <a:t>jelentős </a:t>
            </a:r>
            <a:r>
              <a:rPr lang="hu-HU" sz="1900" dirty="0"/>
              <a:t>a szagkibocsátás mértéke</a:t>
            </a:r>
          </a:p>
          <a:p>
            <a:r>
              <a:rPr lang="hu-HU" sz="1900" dirty="0" smtClean="0"/>
              <a:t>jelenleg </a:t>
            </a:r>
            <a:r>
              <a:rPr lang="hu-HU" sz="1900" dirty="0"/>
              <a:t>csak adómentesen versenyképes az ásványi olajjal szemben</a:t>
            </a:r>
          </a:p>
          <a:p>
            <a:r>
              <a:rPr lang="hu-HU" sz="1900" dirty="0" smtClean="0"/>
              <a:t>bár </a:t>
            </a:r>
            <a:r>
              <a:rPr lang="hu-HU" sz="1900" dirty="0"/>
              <a:t>a biodízelgyártás melléktermékeinek egy része takarmányként hasznosítható, ezek nem a legkiválóbb anyagok, ezért más hasznosítási módot kell szorgalmazni</a:t>
            </a:r>
          </a:p>
          <a:p>
            <a:r>
              <a:rPr lang="hu-HU" sz="1900" dirty="0" smtClean="0"/>
              <a:t>nagyobb </a:t>
            </a:r>
            <a:r>
              <a:rPr lang="hu-HU" sz="1900" dirty="0"/>
              <a:t>hajtóanyag felhasználást igényel</a:t>
            </a:r>
          </a:p>
          <a:p>
            <a:r>
              <a:rPr lang="hu-HU" sz="1900" dirty="0" smtClean="0"/>
              <a:t>a </a:t>
            </a:r>
            <a:r>
              <a:rPr lang="hu-HU" sz="1900" dirty="0"/>
              <a:t>teljesítménycsökkenés 5-10 %-os</a:t>
            </a:r>
          </a:p>
          <a:p>
            <a:r>
              <a:rPr lang="hu-HU" sz="1900" dirty="0" smtClean="0"/>
              <a:t>nagyobb </a:t>
            </a:r>
            <a:r>
              <a:rPr lang="hu-HU" sz="1900" dirty="0"/>
              <a:t>a viszkozitása, ami hidegindítási problémákat okoz</a:t>
            </a:r>
          </a:p>
          <a:p>
            <a:r>
              <a:rPr lang="hu-HU" sz="1900" dirty="0" smtClean="0"/>
              <a:t>üzemanyagszűrők </a:t>
            </a:r>
            <a:r>
              <a:rPr lang="hu-HU" sz="1900" dirty="0"/>
              <a:t>eltömődését okozhatja</a:t>
            </a:r>
          </a:p>
          <a:p>
            <a:r>
              <a:rPr lang="hu-HU" sz="1900" dirty="0" smtClean="0"/>
              <a:t>oldószer </a:t>
            </a:r>
            <a:r>
              <a:rPr lang="hu-HU" sz="1900" dirty="0"/>
              <a:t>jellegű viselkedése folytán a biodízel károsíthatja a lakkozott alkatrészeket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45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biodízel előállítása </a:t>
            </a:r>
            <a:r>
              <a:rPr lang="hu-HU" dirty="0"/>
              <a:t>M</a:t>
            </a:r>
            <a:r>
              <a:rPr lang="hu-HU" dirty="0" smtClean="0"/>
              <a:t>agyarországon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511808"/>
            <a:ext cx="8596668" cy="4864608"/>
          </a:xfrm>
        </p:spPr>
        <p:txBody>
          <a:bodyPr>
            <a:normAutofit/>
          </a:bodyPr>
          <a:lstStyle/>
          <a:p>
            <a:r>
              <a:rPr lang="hu-HU" dirty="0" err="1"/>
              <a:t>Biotrans</a:t>
            </a:r>
            <a:r>
              <a:rPr lang="hu-HU" dirty="0"/>
              <a:t> Kft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Használt sütőolaj begyűjtés</a:t>
            </a:r>
            <a:endParaRPr lang="hu-HU" dirty="0"/>
          </a:p>
          <a:p>
            <a:endParaRPr lang="hu-HU" dirty="0" smtClean="0"/>
          </a:p>
          <a:p>
            <a:r>
              <a:rPr lang="hu-HU" dirty="0" smtClean="0"/>
              <a:t>Rossi </a:t>
            </a:r>
            <a:r>
              <a:rPr lang="hu-HU" dirty="0" err="1"/>
              <a:t>Biofuel</a:t>
            </a:r>
            <a:r>
              <a:rPr lang="hu-HU" dirty="0"/>
              <a:t> </a:t>
            </a:r>
            <a:r>
              <a:rPr lang="hu-HU" dirty="0" err="1" smtClean="0"/>
              <a:t>Zrt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Magyarország legnagyobb biodízel gyártója</a:t>
            </a:r>
          </a:p>
          <a:p>
            <a:endParaRPr lang="hu-HU" dirty="0"/>
          </a:p>
          <a:p>
            <a:r>
              <a:rPr lang="hu-HU" dirty="0" err="1"/>
              <a:t>Mannvit</a:t>
            </a:r>
            <a:r>
              <a:rPr lang="hu-HU" dirty="0"/>
              <a:t> </a:t>
            </a:r>
            <a:r>
              <a:rPr lang="hu-HU" dirty="0" err="1" smtClean="0"/>
              <a:t>Engineering</a:t>
            </a:r>
            <a:endParaRPr lang="hu-HU" dirty="0" smtClean="0"/>
          </a:p>
          <a:p>
            <a:pPr lvl="1"/>
            <a:r>
              <a:rPr lang="hu-HU" dirty="0" smtClean="0"/>
              <a:t>Szolgáltatásai: </a:t>
            </a:r>
          </a:p>
          <a:p>
            <a:pPr lvl="4"/>
            <a:r>
              <a:rPr lang="hu-HU" dirty="0" smtClean="0"/>
              <a:t>Biodízel </a:t>
            </a:r>
            <a:r>
              <a:rPr lang="hu-HU" dirty="0"/>
              <a:t>üzemek folyamatmérnöki szolgáltatásai</a:t>
            </a:r>
          </a:p>
          <a:p>
            <a:pPr lvl="4"/>
            <a:r>
              <a:rPr lang="hu-HU" dirty="0"/>
              <a:t>Kutatási és fejlesztési </a:t>
            </a:r>
            <a:r>
              <a:rPr lang="hu-HU" dirty="0" smtClean="0"/>
              <a:t>szolgáltatások</a:t>
            </a:r>
          </a:p>
          <a:p>
            <a:pPr lvl="4"/>
            <a:r>
              <a:rPr lang="hu-HU" dirty="0" smtClean="0"/>
              <a:t>Tesztelés </a:t>
            </a:r>
            <a:r>
              <a:rPr lang="hu-HU" dirty="0"/>
              <a:t>és optimalizálás</a:t>
            </a:r>
          </a:p>
          <a:p>
            <a:pPr lvl="4"/>
            <a:r>
              <a:rPr lang="hu-HU" dirty="0"/>
              <a:t>Energiahatékonyság a biodízel gyártás során</a:t>
            </a:r>
          </a:p>
          <a:p>
            <a:pPr lvl="4"/>
            <a:r>
              <a:rPr lang="hu-HU" dirty="0"/>
              <a:t>Melléktermékek </a:t>
            </a:r>
            <a:r>
              <a:rPr lang="hu-HU" dirty="0" smtClean="0"/>
              <a:t>hasznosítása</a:t>
            </a:r>
            <a:r>
              <a:rPr lang="hu-HU" dirty="0"/>
              <a:t/>
            </a:r>
            <a:br>
              <a:rPr lang="hu-HU" dirty="0"/>
            </a:b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0162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Jogi szabályozás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511808"/>
            <a:ext cx="8596668" cy="4742687"/>
          </a:xfrm>
        </p:spPr>
        <p:txBody>
          <a:bodyPr>
            <a:normAutofit/>
          </a:bodyPr>
          <a:lstStyle/>
          <a:p>
            <a:r>
              <a:rPr lang="hu-HU" dirty="0"/>
              <a:t>Európai Parlament és a Tanács 2003/30/EK Irányelve (2003. május 8.) a közlekedési ágazatban a </a:t>
            </a:r>
            <a:r>
              <a:rPr lang="hu-HU" dirty="0" err="1"/>
              <a:t>bioüzemanyagok</a:t>
            </a:r>
            <a:r>
              <a:rPr lang="hu-HU" dirty="0"/>
              <a:t>, illetve más megújuló üzemanyagok használatának előmozdításáról (</a:t>
            </a:r>
            <a:r>
              <a:rPr lang="hu-HU" dirty="0" err="1"/>
              <a:t>bioüzemanyagok-irányelv</a:t>
            </a:r>
            <a:r>
              <a:rPr lang="hu-HU" dirty="0" smtClean="0"/>
              <a:t>).</a:t>
            </a:r>
          </a:p>
          <a:p>
            <a:pPr lvl="1"/>
            <a:r>
              <a:rPr lang="hu-HU" dirty="0"/>
              <a:t>Az irányelv egy referenciaértéket tartalmazott ezekre a célelőirányzatokra nézve: 2010-re a </a:t>
            </a:r>
            <a:r>
              <a:rPr lang="hu-HU" dirty="0" err="1"/>
              <a:t>bioüzemanyagok</a:t>
            </a:r>
            <a:r>
              <a:rPr lang="hu-HU" dirty="0"/>
              <a:t> 5,75%-os részesedését írta elő. Az irányelv meghatározása alapján az minősül </a:t>
            </a:r>
            <a:r>
              <a:rPr lang="hu-HU" dirty="0" err="1"/>
              <a:t>bioüzemanyagnak</a:t>
            </a:r>
            <a:r>
              <a:rPr lang="hu-HU" dirty="0"/>
              <a:t>, ami biomasszából származik, mint például: biodízel, </a:t>
            </a:r>
            <a:r>
              <a:rPr lang="hu-HU" dirty="0" err="1"/>
              <a:t>bioetanol</a:t>
            </a:r>
            <a:r>
              <a:rPr lang="hu-HU" dirty="0"/>
              <a:t>, illetve biogáz, </a:t>
            </a:r>
            <a:r>
              <a:rPr lang="hu-HU" dirty="0" err="1"/>
              <a:t>biometanol</a:t>
            </a:r>
            <a:r>
              <a:rPr lang="hu-HU" dirty="0"/>
              <a:t> és biomasszából készült szintetikus </a:t>
            </a:r>
            <a:r>
              <a:rPr lang="hu-HU" dirty="0" err="1"/>
              <a:t>bioüzemanyag</a:t>
            </a:r>
            <a:r>
              <a:rPr lang="hu-HU" dirty="0"/>
              <a:t>.</a:t>
            </a:r>
          </a:p>
          <a:p>
            <a:r>
              <a:rPr lang="hu-HU" dirty="0" smtClean="0"/>
              <a:t>EN 14214 szabvány</a:t>
            </a:r>
          </a:p>
          <a:p>
            <a:pPr lvl="1"/>
            <a:r>
              <a:rPr lang="hu-HU" dirty="0"/>
              <a:t>Ez az európai szabvány előírja azoknak a nagy- és kiskereskedelemben forgalomba hozott </a:t>
            </a:r>
            <a:r>
              <a:rPr lang="hu-HU" dirty="0" err="1"/>
              <a:t>zsírsav-metil-észtereknek</a:t>
            </a:r>
            <a:r>
              <a:rPr lang="hu-HU" dirty="0"/>
              <a:t> (a továbbiakban: FAME) a minőségi követelményeit és vizsgálati módszereit, amelyeket vagy 100% koncentrációban dízelmotor-hajtóanyagként és fűtési célokra, vagy az EN 590 szabvány követelményei szerinti dízelgázolaj és a tüzelőolaj keverőkomponenseként használnak fel. A FAME 100% koncentrációban akkor alkalmazható dízelgépjármű-motorokban hajtóanyagként és fűtési célra, ha azt 100% </a:t>
            </a:r>
            <a:r>
              <a:rPr lang="hu-HU" dirty="0" err="1"/>
              <a:t>FAME-üzemmódra</a:t>
            </a:r>
            <a:r>
              <a:rPr lang="hu-HU" dirty="0"/>
              <a:t> tervezték vagy erre átalakították.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05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Magyarországi helyzet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4012" y="1633728"/>
            <a:ext cx="7556431" cy="472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5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Érdekességek: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biodízel világnapja: augusztus 10.</a:t>
            </a:r>
          </a:p>
          <a:p>
            <a:pPr lvl="1"/>
            <a:r>
              <a:rPr lang="hu-HU" dirty="0" smtClean="0"/>
              <a:t>A Rudolf Diesel által épített dízelmotor modellje 1893. augusztus 10-én tette meg első </a:t>
            </a:r>
            <a:r>
              <a:rPr lang="hu-HU" dirty="0"/>
              <a:t>ú</a:t>
            </a:r>
            <a:r>
              <a:rPr lang="hu-HU" dirty="0" smtClean="0"/>
              <a:t>tját a németországi Augsburgban.</a:t>
            </a:r>
          </a:p>
          <a:p>
            <a:endParaRPr lang="hu-HU" dirty="0"/>
          </a:p>
          <a:p>
            <a:r>
              <a:rPr lang="hu-HU" dirty="0" smtClean="0"/>
              <a:t>London alatt zsírhegyóriás</a:t>
            </a:r>
          </a:p>
          <a:p>
            <a:pPr lvl="1"/>
            <a:r>
              <a:rPr lang="hu-HU" dirty="0"/>
              <a:t>A kelet-londoni </a:t>
            </a:r>
            <a:r>
              <a:rPr lang="hu-HU" dirty="0" err="1"/>
              <a:t>Whitechapel</a:t>
            </a:r>
            <a:r>
              <a:rPr lang="hu-HU" dirty="0"/>
              <a:t> egyik utcája alatt felhalmozódott zsírhegyóriásból csaknem 10 ezer liter </a:t>
            </a:r>
            <a:r>
              <a:rPr lang="hu-HU" dirty="0" err="1"/>
              <a:t>bioüzemanyagot</a:t>
            </a:r>
            <a:r>
              <a:rPr lang="hu-HU" dirty="0"/>
              <a:t> lehet előállítani, amiből 350 emeletes buszt lehet működtetni egy napon át.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3135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Források: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www.emergia.hu</a:t>
            </a: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http://hu.wikipedia.org</a:t>
            </a: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u-HU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www.tankonyvtar.hu</a:t>
            </a: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http://lepjvelunk.hu</a:t>
            </a: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868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hu-HU" sz="4800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hu-HU" sz="4800" dirty="0" smtClean="0">
                <a:solidFill>
                  <a:schemeClr val="accent2"/>
                </a:solidFill>
              </a:rPr>
              <a:t>Köszönöm </a:t>
            </a:r>
            <a:r>
              <a:rPr lang="hu-HU" sz="4800" dirty="0">
                <a:solidFill>
                  <a:schemeClr val="accent2"/>
                </a:solidFill>
              </a:rPr>
              <a:t>a figyelmet!</a:t>
            </a:r>
          </a:p>
        </p:txBody>
      </p:sp>
    </p:spTree>
    <p:extLst>
      <p:ext uri="{BB962C8B-B14F-4D97-AF65-F5344CB8AC3E}">
        <p14:creationId xmlns:p14="http://schemas.microsoft.com/office/powerpoint/2010/main" val="12463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356</TotalTime>
  <Words>605</Words>
  <Application>Microsoft Office PowerPoint</Application>
  <PresentationFormat>Szélesvásznú</PresentationFormat>
  <Paragraphs>72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Fazetta</vt:lpstr>
      <vt:lpstr>A biodízel és problémaköre</vt:lpstr>
      <vt:lpstr>Biodízellel működő Valtra traktor a repcében </vt:lpstr>
      <vt:lpstr>Mi a biodízel?</vt:lpstr>
      <vt:lpstr>A biodízel iránti igény megteremtődése</vt:lpstr>
      <vt:lpstr>A biodízel alkalmazása</vt:lpstr>
      <vt:lpstr>A biodízel előállítása</vt:lpstr>
      <vt:lpstr>A biodízel előnyei</vt:lpstr>
      <vt:lpstr>A biodízel hátrányai</vt:lpstr>
      <vt:lpstr>A biodízel előállítása Magyarországon</vt:lpstr>
      <vt:lpstr>Jogi szabályozás</vt:lpstr>
      <vt:lpstr>Magyarországi helyzet</vt:lpstr>
      <vt:lpstr>Érdekességek:</vt:lpstr>
      <vt:lpstr>Források: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biodízel és problémaköre</dc:title>
  <dc:creator>Adrienn</dc:creator>
  <cp:lastModifiedBy>Adrienn</cp:lastModifiedBy>
  <cp:revision>22</cp:revision>
  <dcterms:created xsi:type="dcterms:W3CDTF">2017-11-02T16:01:54Z</dcterms:created>
  <dcterms:modified xsi:type="dcterms:W3CDTF">2017-11-03T19:09:42Z</dcterms:modified>
</cp:coreProperties>
</file>