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handoutMasterIdLst>
    <p:handoutMasterId r:id="rId18"/>
  </p:handoutMasterIdLst>
  <p:sldIdLst>
    <p:sldId id="322" r:id="rId5"/>
    <p:sldId id="323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24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20" userDrawn="1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55" userDrawn="1">
          <p15:clr>
            <a:srgbClr val="A4A3A4"/>
          </p15:clr>
        </p15:guide>
        <p15:guide id="10" orient="horz" pos="436" userDrawn="1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36" userDrawn="1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581" autoAdjust="0"/>
  </p:normalViewPr>
  <p:slideViewPr>
    <p:cSldViewPr showGuides="1">
      <p:cViewPr varScale="1">
        <p:scale>
          <a:sx n="69" d="100"/>
          <a:sy n="69" d="100"/>
        </p:scale>
        <p:origin x="696" y="60"/>
      </p:cViewPr>
      <p:guideLst>
        <p:guide orient="horz" pos="2160"/>
        <p:guide orient="horz" pos="402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55"/>
        <p:guide orient="horz" pos="436"/>
        <p:guide orient="horz" pos="2784"/>
        <p:guide pos="3839"/>
        <p:guide pos="936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9/30/2017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9/30/2017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9/30/2017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9/30/2017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hu-HU" dirty="0"/>
              <a:t>A paksi atomerőmű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8148" y="3955473"/>
            <a:ext cx="8229600" cy="1219200"/>
          </a:xfrm>
        </p:spPr>
        <p:txBody>
          <a:bodyPr/>
          <a:lstStyle/>
          <a:p>
            <a:pPr algn="r"/>
            <a:r>
              <a:rPr lang="hu-HU" cap="none" dirty="0">
                <a:solidFill>
                  <a:srgbClr val="FFFF00"/>
                </a:solidFill>
              </a:rPr>
              <a:t>Készítette:</a:t>
            </a:r>
          </a:p>
          <a:p>
            <a:pPr algn="r"/>
            <a:endParaRPr lang="hu-HU" cap="none" dirty="0">
              <a:solidFill>
                <a:srgbClr val="FFFF00"/>
              </a:solidFill>
            </a:endParaRPr>
          </a:p>
          <a:p>
            <a:pPr algn="r"/>
            <a:r>
              <a:rPr lang="hu-HU" cap="none" dirty="0">
                <a:solidFill>
                  <a:srgbClr val="FFFF00"/>
                </a:solidFill>
              </a:rPr>
              <a:t>Szanyi Zoltán</a:t>
            </a:r>
          </a:p>
          <a:p>
            <a:pPr algn="r"/>
            <a:r>
              <a:rPr lang="hu-HU" cap="none" dirty="0">
                <a:solidFill>
                  <a:srgbClr val="FFFF00"/>
                </a:solidFill>
              </a:rPr>
              <a:t>RJQ7J0</a:t>
            </a:r>
            <a:endParaRPr lang="en-US" cap="non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Történelmi áttekintés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84218" y="1484784"/>
            <a:ext cx="7007556" cy="5040560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10000"/>
              </a:lnSpc>
            </a:pPr>
            <a:r>
              <a:rPr lang="hu-HU" sz="1500" dirty="0"/>
              <a:t>1896 Rádióaktivitás felfedezése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1932 Neutron felfedezése </a:t>
            </a:r>
            <a:r>
              <a:rPr lang="hu-HU" sz="1500" dirty="0">
                <a:sym typeface="Wingdings" panose="05000000000000000000" pitchFamily="2" charset="2"/>
              </a:rPr>
              <a:t></a:t>
            </a:r>
            <a:r>
              <a:rPr lang="hu-HU" sz="1500" dirty="0"/>
              <a:t> magátalakulás vizsgálata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1934 Fermi mesterséges transzurán izotópot hozott  létre neutronnal történő besugárzással </a:t>
            </a:r>
            <a:r>
              <a:rPr lang="hu-HU" sz="1500" dirty="0">
                <a:sym typeface="Wingdings" panose="05000000000000000000" pitchFamily="2" charset="2"/>
              </a:rPr>
              <a:t> </a:t>
            </a:r>
            <a:r>
              <a:rPr lang="hu-HU" sz="1500" dirty="0"/>
              <a:t>béta-bomlás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1936 Szilárd Leó: nukleáris láncreakció szabadalmazása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1938 Lise Meitner: maghasadás elméleti magyarázata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1951 az első reaktor az USA-beli EBR (Experimental Breeder Reactor)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1954 Obnyinszki Atomerőmű: a világ első atomerőműve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1954 szept. a világ első kereskedelmi atomerőműve az USA-ban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1959 az első reaktor Magyarországon az MTA Központi Fizikai Kutató Intézetében</a:t>
            </a:r>
          </a:p>
          <a:p>
            <a:pPr lvl="0" algn="just">
              <a:lnSpc>
                <a:spcPct val="110000"/>
              </a:lnSpc>
            </a:pPr>
            <a:r>
              <a:rPr lang="hu-HU" sz="1500" dirty="0"/>
              <a:t>1982-1987 között Pakson négy darab VVER-440/213 típusú reaktor kezdte meg működését</a:t>
            </a:r>
          </a:p>
          <a:p>
            <a:pPr lvl="0">
              <a:lnSpc>
                <a:spcPct val="110000"/>
              </a:lnSpc>
            </a:pPr>
            <a:endParaRPr lang="hu-HU" sz="1800" dirty="0"/>
          </a:p>
          <a:p>
            <a:pPr lvl="0">
              <a:lnSpc>
                <a:spcPct val="110000"/>
              </a:lnSpc>
            </a:pPr>
            <a:endParaRPr lang="hu-HU" sz="1800" dirty="0"/>
          </a:p>
          <a:p>
            <a:pPr marL="0" lvl="0" indent="0">
              <a:lnSpc>
                <a:spcPct val="110000"/>
              </a:lnSpc>
              <a:buNone/>
            </a:pPr>
            <a:endParaRPr lang="hu-HU" sz="1800" dirty="0"/>
          </a:p>
          <a:p>
            <a:pPr lvl="0">
              <a:lnSpc>
                <a:spcPct val="110000"/>
              </a:lnSpc>
            </a:pP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56" y="381000"/>
            <a:ext cx="3958167" cy="3005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56" y="3429000"/>
            <a:ext cx="3958167" cy="296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A paksi atomerőmű működése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89756" y="5917195"/>
            <a:ext cx="11470834" cy="905944"/>
          </a:xfrm>
        </p:spPr>
        <p:txBody>
          <a:bodyPr>
            <a:normAutofit/>
          </a:bodyPr>
          <a:lstStyle/>
          <a:p>
            <a:pPr marL="0" lvl="0" indent="261938" algn="just">
              <a:buNone/>
            </a:pPr>
            <a:r>
              <a:rPr lang="hu-HU" sz="1400" dirty="0"/>
              <a:t>A Paksi Atomerőműben négy nyomott vizes reaktorblokk működik, ezek két zárt vízkörből, a primer és a szekunder körből állnak. A nyomott vizes reaktortípus jellegzetessége, hogy a primer köri víz nagy nyomás alatt (123 bar) áll, ennek köszönhetően a vízkörben áramló közeg 300 C° körüli hőmérsékleten sem forr el.</a:t>
            </a:r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marL="0" lvl="0" indent="0">
              <a:buNone/>
            </a:pPr>
            <a:endParaRPr lang="hu-HU" sz="1400" dirty="0"/>
          </a:p>
          <a:p>
            <a:pPr lvl="0"/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845" y="1484784"/>
            <a:ext cx="7139135" cy="43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492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Primer kör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84217" y="1412776"/>
            <a:ext cx="8910595" cy="5256583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hu-HU" sz="1500" dirty="0"/>
              <a:t>Részei:</a:t>
            </a:r>
          </a:p>
          <a:p>
            <a:pPr marL="582612" lvl="1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dirty="0"/>
              <a:t>Atomreaktor</a:t>
            </a:r>
          </a:p>
          <a:p>
            <a:pPr marL="582612" lvl="1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dirty="0"/>
              <a:t>Keringtető hurkok és szivattyúk</a:t>
            </a:r>
          </a:p>
          <a:p>
            <a:pPr marL="582612" lvl="1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dirty="0"/>
              <a:t>Gőzfejlesztők hőátadó csövei</a:t>
            </a:r>
          </a:p>
          <a:p>
            <a:pPr marL="582612" lvl="1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dirty="0"/>
              <a:t>Térfogatkompenzátor</a:t>
            </a:r>
          </a:p>
          <a:p>
            <a:pPr algn="just">
              <a:lnSpc>
                <a:spcPct val="120000"/>
              </a:lnSpc>
            </a:pPr>
            <a:r>
              <a:rPr lang="hu-HU" sz="1500" dirty="0"/>
              <a:t>Feladatai: a nukleáris alapú gőztermelés, a meghatározó nyomás és hőmérsékleti viszonyok fenntartása, valamint annak megakadályozása, hogy a hőhordozó kijusson a környezetbe</a:t>
            </a:r>
          </a:p>
          <a:p>
            <a:pPr algn="just">
              <a:lnSpc>
                <a:spcPct val="120000"/>
              </a:lnSpc>
            </a:pPr>
            <a:r>
              <a:rPr lang="hu-HU" sz="1500" u="sng" dirty="0"/>
              <a:t>Atomreaktor</a:t>
            </a:r>
            <a:r>
              <a:rPr lang="hu-HU" sz="1500" dirty="0"/>
              <a:t>: 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500" dirty="0"/>
              <a:t>Nagy mennyiségű hasadóanyag felhasználásával szabályzott láncreakció megy végbe benne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500" dirty="0"/>
              <a:t>A maghasadás során felszabaduló energia legnagyobb részét az úgynevezett hasadványmagok viszik el mozgási energia formájában, ezek az üzemanyag többi atomjával ütközve elveszítik energiájukat, ami hő formájában jelentkezik és a hűtőközeg segítségével vezetünk el a reaktorból.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500" dirty="0"/>
              <a:t>A Paksi Atomerőműben 4 darab VVER-440/213 típusú reaktor működik, ezek a nyomott vizes reaktorok (PWR) csoportjába tartoznak.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500" dirty="0"/>
              <a:t>Névleges villamos teljesítményük 440 MW volt, ez azonban mára – a fejlesztéseknek köszönhetően – 500 MW-ra nőtt. Ma az atomerőmű elektromos összteljesítménye 2000 MW, a reaktorok hőteljesítménye pedig 1485 MW.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hu-HU" sz="1400" dirty="0"/>
          </a:p>
          <a:p>
            <a:pPr>
              <a:lnSpc>
                <a:spcPct val="120000"/>
              </a:lnSpc>
            </a:pPr>
            <a:endParaRPr lang="hu-HU" sz="1400" u="sng" dirty="0"/>
          </a:p>
          <a:p>
            <a:pPr marL="582612" lvl="1" indent="-342900">
              <a:lnSpc>
                <a:spcPct val="120000"/>
              </a:lnSpc>
              <a:buFont typeface="+mj-lt"/>
              <a:buAutoNum type="arabicPeriod"/>
            </a:pPr>
            <a:endParaRPr lang="hu-HU" sz="1200" dirty="0"/>
          </a:p>
          <a:p>
            <a:pPr marL="231775" lvl="1" indent="0">
              <a:lnSpc>
                <a:spcPct val="120000"/>
              </a:lnSpc>
              <a:buNone/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marL="0" lvl="0" indent="0">
              <a:lnSpc>
                <a:spcPct val="120000"/>
              </a:lnSpc>
              <a:buNone/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537" y="421541"/>
            <a:ext cx="2295608" cy="611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Primer kör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28114" y="1407702"/>
            <a:ext cx="6934331" cy="2462571"/>
          </a:xfrm>
        </p:spPr>
        <p:txBody>
          <a:bodyPr>
            <a:normAutofit/>
          </a:bodyPr>
          <a:lstStyle/>
          <a:p>
            <a:endParaRPr lang="hu-HU" sz="1400" dirty="0"/>
          </a:p>
          <a:p>
            <a:r>
              <a:rPr lang="hu-HU" sz="1400" u="sng" dirty="0"/>
              <a:t>Aktív zóna:</a:t>
            </a:r>
            <a:r>
              <a:rPr lang="hu-HU" sz="1400" dirty="0"/>
              <a:t> a reaktor azon térfogata, amelyben a láncrakció végbemegy</a:t>
            </a:r>
          </a:p>
          <a:p>
            <a:pPr marL="0" indent="0">
              <a:buNone/>
            </a:pPr>
            <a:r>
              <a:rPr lang="hu-HU" sz="1400" dirty="0"/>
              <a:t>     Az aktív zóna tarlamaz: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312 darab üzemanyagkazettát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37 darab szabályozó és biztonságvédelmi célokat szolgáló kazettát (abszorbensrúd)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 a moderátor szerepét is betöltő hűtővizet</a:t>
            </a:r>
            <a:endParaRPr lang="hu-HU" sz="1200" dirty="0"/>
          </a:p>
          <a:p>
            <a:pPr marL="231775" lvl="1" indent="0">
              <a:buNone/>
            </a:pPr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marL="0" lvl="0" indent="0">
              <a:buNone/>
            </a:pPr>
            <a:endParaRPr lang="hu-HU" sz="1400" dirty="0"/>
          </a:p>
          <a:p>
            <a:pPr lvl="0"/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780FD8-84A9-4A1A-8789-19A6E0B87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844" y="911296"/>
            <a:ext cx="4746197" cy="3151475"/>
          </a:xfrm>
          <a:prstGeom prst="rect">
            <a:avLst/>
          </a:prstGeom>
        </p:spPr>
      </p:pic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59ADA550-BB1F-4352-9E9C-431750A59072}"/>
              </a:ext>
            </a:extLst>
          </p:cNvPr>
          <p:cNvSpPr txBox="1">
            <a:spLocks/>
          </p:cNvSpPr>
          <p:nvPr/>
        </p:nvSpPr>
        <p:spPr>
          <a:xfrm>
            <a:off x="428114" y="4062771"/>
            <a:ext cx="11500927" cy="174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400" dirty="0"/>
          </a:p>
          <a:p>
            <a:r>
              <a:rPr lang="hu-HU" sz="1400" u="sng" dirty="0"/>
              <a:t>Moderátor:</a:t>
            </a:r>
            <a:r>
              <a:rPr lang="hu-HU" sz="1400" dirty="0"/>
              <a:t> a láncreakcióhoz le kell lassítani a gyors hasadási neutronokat, erre szolgál a moderátor, amely a nyomott vizes reaktor esetében közönséges víz</a:t>
            </a:r>
          </a:p>
          <a:p>
            <a:r>
              <a:rPr lang="hu-HU" sz="1400" u="sng" dirty="0"/>
              <a:t>Szabályzó rudak:</a:t>
            </a:r>
            <a:r>
              <a:rPr lang="hu-HU" sz="1400" dirty="0"/>
              <a:t> a neutronok számának (és ezzel a teljesítmény) szabályozására szolgálnak, üzemzavar esetén 12-13 másodperc alatt automatikusan beesnek az aktív zónába</a:t>
            </a:r>
            <a:endParaRPr lang="hu-HU" sz="1800" u="sng" dirty="0"/>
          </a:p>
          <a:p>
            <a:pPr marL="582612" lvl="1" indent="-342900">
              <a:buFont typeface="+mj-lt"/>
              <a:buAutoNum type="arabicPeriod"/>
            </a:pPr>
            <a:endParaRPr lang="hu-HU" sz="1200" dirty="0"/>
          </a:p>
          <a:p>
            <a:pPr marL="231775" lvl="1" indent="0">
              <a:buFont typeface="Arial" pitchFamily="34" charset="0"/>
              <a:buNone/>
            </a:pPr>
            <a:endParaRPr lang="hu-HU" sz="1400" dirty="0"/>
          </a:p>
          <a:p>
            <a:endParaRPr lang="hu-HU" sz="1400" dirty="0"/>
          </a:p>
          <a:p>
            <a:endParaRPr lang="hu-HU" sz="1400" dirty="0"/>
          </a:p>
          <a:p>
            <a:endParaRPr lang="hu-HU" sz="1400" dirty="0"/>
          </a:p>
          <a:p>
            <a:endParaRPr lang="hu-HU" sz="1400" dirty="0"/>
          </a:p>
          <a:p>
            <a:pPr marL="0" indent="0">
              <a:buFont typeface="Arial" pitchFamily="34" charset="0"/>
              <a:buNone/>
            </a:pPr>
            <a:endParaRPr lang="hu-HU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92164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Szekunder kör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84218" y="1600200"/>
            <a:ext cx="11398826" cy="4997152"/>
          </a:xfrm>
        </p:spPr>
        <p:txBody>
          <a:bodyPr>
            <a:normAutofit fontScale="92500" lnSpcReduction="10000"/>
          </a:bodyPr>
          <a:lstStyle/>
          <a:p>
            <a:r>
              <a:rPr lang="hu-HU" sz="1400" dirty="0"/>
              <a:t>Részei: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Gőzfejlesztők tápvonali része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Főgőzrendszer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Turbina kis és nagynyomású elemei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Kondenzátor</a:t>
            </a:r>
          </a:p>
          <a:p>
            <a:pPr marL="582612" lvl="1" indent="-342900">
              <a:buFont typeface="+mj-lt"/>
              <a:buAutoNum type="arabicPeriod"/>
            </a:pPr>
            <a:r>
              <a:rPr lang="hu-HU" sz="1400" dirty="0"/>
              <a:t>Tápvizredszer</a:t>
            </a:r>
          </a:p>
          <a:p>
            <a:r>
              <a:rPr lang="hu-HU" sz="1400" dirty="0"/>
              <a:t>Feladatai: az</a:t>
            </a:r>
            <a:r>
              <a:rPr lang="hu-HU" sz="1400" b="1" dirty="0"/>
              <a:t> </a:t>
            </a:r>
            <a:r>
              <a:rPr lang="hu-HU" sz="1400" dirty="0"/>
              <a:t>áramló gőz energiájának átalakítása forgómozgássá, ami biztosítja a turbinák és a generátor meghajtását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Az atomreaktor által megtermelt 1485 MW hőmennyiséget a zárt rendszerben keringő tisztított víz szállítja el a gőzfejlesztőkbe, ahol a primerköri víz hőátadó csöveken keresztül gőzt fejleszt egy újabb zárt vízkörben 46 bar nyomáson és 260 C°-on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 termelt gőzmennyiség óránként 2940 tonna, amely két egymástól független, nagyméretű berendezést, a turbinákat tartja mozgásban percenként 3000 fordulattal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 forgó mozgás mechanikai kapcsolódásokon keresztül a generátorokban 15750 V feszültségű áramot termel a mágneses indukció elvén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 villamos energia kapcsolóberendezéseken és </a:t>
            </a:r>
            <a:r>
              <a:rPr lang="hu-HU" sz="1400"/>
              <a:t>transzformátorokon keresztül kerül </a:t>
            </a:r>
            <a:r>
              <a:rPr lang="hu-HU" sz="1400" dirty="0"/>
              <a:t>az országos hálózatba 120 és 400 kV feszültségszinten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 fő berendezésekhez technológiai segédrendszerek is tartoznak, amelyek biztonsági feladatokat látnak el, javítják az erőmű hatásfokát és folyamatosan tisztítják a vízköröket</a:t>
            </a:r>
          </a:p>
          <a:p>
            <a:endParaRPr lang="hu-HU" sz="1400" u="sng" dirty="0"/>
          </a:p>
          <a:p>
            <a:pPr marL="582612" lvl="1" indent="-342900">
              <a:buFont typeface="+mj-lt"/>
              <a:buAutoNum type="arabicPeriod"/>
            </a:pPr>
            <a:endParaRPr lang="hu-HU" sz="1400" dirty="0"/>
          </a:p>
          <a:p>
            <a:pPr marL="231775" lvl="1" indent="0">
              <a:buNone/>
            </a:pPr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marL="0" lvl="0" indent="0">
              <a:buNone/>
            </a:pPr>
            <a:endParaRPr lang="hu-HU" sz="1400" dirty="0"/>
          </a:p>
          <a:p>
            <a:pPr lvl="0"/>
            <a:endParaRPr lang="en-US" sz="1400" dirty="0"/>
          </a:p>
        </p:txBody>
      </p:sp>
      <p:pic>
        <p:nvPicPr>
          <p:cNvPr id="1026" name="Picture 2" descr="Hogy működ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160" y="296761"/>
            <a:ext cx="4497453" cy="299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224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377998"/>
            <a:ext cx="9144001" cy="1371600"/>
          </a:xfrm>
        </p:spPr>
        <p:txBody>
          <a:bodyPr anchor="ctr"/>
          <a:lstStyle/>
          <a:p>
            <a:r>
              <a:rPr lang="hu-HU" dirty="0"/>
              <a:t>Szekunder kör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518348" y="2996952"/>
            <a:ext cx="6336704" cy="325677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 már munkát végzett gőz a kondenzátorba kerül, ahol csaknem 11 ezer csőben a Dunából kivett hűtővíz áramlik. A hűtőcsöveken a gőz kb. 25 C°-os hőmérsékleten lekondenzálódik. Minden kisnyomású turbinaegységhez két kondenzátormodul tartozik, amelyekben 0,035 bar nyomást (vákuumot) tartanak fenn.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u-HU" sz="1400" dirty="0"/>
              <a:t>A lecsapódott vizet különböző tisztító és előmelegítő berendezéseken keresztül a tápszivattyúk visszajuttatják a gőzfejlesztőbe. Az előmelegítésre az erőmű jobb hatásfoka miatt van szükség – ezt a turbináról vett gőzzel végzik, ekkor a kondenzátorból kilépő 25 C° hőmérsékletű víz 9 hőcserélőben végezetül 224-225 C°-ra melegszik fel. A tápvíz ezen a hőmérsékleten lép be a gőzfejlesztőbe, ahol újra átveheti a primer köri víz hőjét.</a:t>
            </a:r>
            <a:endParaRPr lang="hu-HU" sz="1400" u="sng" dirty="0"/>
          </a:p>
          <a:p>
            <a:pPr marL="582612" lvl="1" indent="-342900">
              <a:buFont typeface="+mj-lt"/>
              <a:buAutoNum type="arabicPeriod"/>
            </a:pPr>
            <a:endParaRPr lang="hu-HU" sz="1400" dirty="0"/>
          </a:p>
          <a:p>
            <a:pPr marL="231775" lvl="1" indent="0">
              <a:buNone/>
            </a:pPr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marL="0" lvl="0" indent="0">
              <a:buNone/>
            </a:pPr>
            <a:endParaRPr lang="hu-HU" sz="1400" dirty="0"/>
          </a:p>
          <a:p>
            <a:pPr lvl="0"/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9FA52-B25B-47C0-8038-14D60E3FA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33" y="2996952"/>
            <a:ext cx="4847295" cy="3256777"/>
          </a:xfrm>
          <a:prstGeom prst="rect">
            <a:avLst/>
          </a:prstGeom>
        </p:spPr>
      </p:pic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56FB7906-BEEB-4875-ACC7-64E075EB978F}"/>
              </a:ext>
            </a:extLst>
          </p:cNvPr>
          <p:cNvSpPr txBox="1">
            <a:spLocks/>
          </p:cNvSpPr>
          <p:nvPr/>
        </p:nvSpPr>
        <p:spPr>
          <a:xfrm>
            <a:off x="334526" y="1421338"/>
            <a:ext cx="11519774" cy="1359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hu-HU" sz="1600" dirty="0"/>
              <a:t>A</a:t>
            </a:r>
            <a:r>
              <a:rPr lang="hu-HU" sz="1400" dirty="0"/>
              <a:t>z atomerőműben  összesen 8 turbina működik, egy reaktorban megtermelt energia a gőzfejlesztőkön keresztül két turbinát hajt meg.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1400" dirty="0"/>
              <a:t>A munkáját elvégző gőz a Duna hűtőhatását felhasználva ismét vízzé alakul. Ez a vízkör nyitott, a Dunából másodpercenként kiemelt 100 m</a:t>
            </a:r>
            <a:r>
              <a:rPr lang="hu-HU" sz="1400" baseline="30000" dirty="0"/>
              <a:t>3</a:t>
            </a:r>
            <a:r>
              <a:rPr lang="hu-HU" sz="1400" dirty="0"/>
              <a:t> víz átlagosan 8 C°-kal felmelegedve tér vissza a folyóba.</a:t>
            </a:r>
          </a:p>
          <a:p>
            <a:endParaRPr lang="hu-HU" sz="1400" dirty="0"/>
          </a:p>
          <a:p>
            <a:endParaRPr lang="hu-HU" sz="1400" dirty="0"/>
          </a:p>
          <a:p>
            <a:pPr marL="0" indent="0">
              <a:buNone/>
            </a:pPr>
            <a:endParaRPr lang="hu-HU" sz="1400" dirty="0"/>
          </a:p>
          <a:p>
            <a:pPr marL="0" indent="0">
              <a:buFont typeface="Arial" pitchFamily="34" charset="0"/>
              <a:buNone/>
            </a:pPr>
            <a:endParaRPr lang="hu-HU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90718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Biztonság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95000" y="1484784"/>
            <a:ext cx="11398826" cy="4968552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hu-HU" sz="2500" dirty="0"/>
              <a:t>A biztonság magában foglalja az üzemeltetés és a karbantartás minőségét, a dolgozók képzettségét és elhivatottságát, a berendezések műszaki állapotát és a rendszerek földrengésállóságát is</a:t>
            </a:r>
          </a:p>
          <a:p>
            <a:pPr algn="just">
              <a:lnSpc>
                <a:spcPct val="120000"/>
              </a:lnSpc>
            </a:pPr>
            <a:r>
              <a:rPr lang="hu-HU" sz="2500" dirty="0"/>
              <a:t>Minden reaktorblokkhoz 3 dízelgenerátort építettek, ezek súlyos üzemzavarok esetén automatikusan indulnak, és biztosítják a fontos fogyasztók áramellátását</a:t>
            </a:r>
          </a:p>
          <a:p>
            <a:pPr algn="just">
              <a:lnSpc>
                <a:spcPct val="120000"/>
              </a:lnSpc>
            </a:pPr>
            <a:r>
              <a:rPr lang="hu-HU" sz="2500" dirty="0"/>
              <a:t>Az üzemeltetés és a karbantartás biztonsága, a személyzet tevékenysége, a biztonsági rendszerek működése és rendelkezésre állása folyamatos ellenőrzés tárgya. A javításra szoruló területeket a kapott adataink nemzetközi ajánlásokkal és adatokkal való összehasonlítása alapján határozzák meg</a:t>
            </a:r>
          </a:p>
          <a:p>
            <a:pPr algn="just">
              <a:lnSpc>
                <a:spcPct val="120000"/>
              </a:lnSpc>
            </a:pPr>
            <a:r>
              <a:rPr lang="hu-HU" sz="2500" dirty="0"/>
              <a:t>A Nemzetközi Atomenergia Ügynökség az ENSZ szakmai szervezeteként végzi tevékenységét. Rendelkezésre bocsátja ajánlásait, támogató programokat szervez, felügyeli a nukleáris üzemanyag kereskedelmét és felhasználását, jogi tevékenységet végez, illetve pénzügyi támogatást nyújt bizonyos programokhoz.</a:t>
            </a:r>
          </a:p>
          <a:p>
            <a:pPr algn="just">
              <a:lnSpc>
                <a:spcPct val="120000"/>
              </a:lnSpc>
            </a:pPr>
            <a:r>
              <a:rPr lang="hu-HU" sz="2500" dirty="0"/>
              <a:t>Az Atomerőműveket Üzemeltetők Világszövetsége (WANO) partneri vizsgálati programjainak célja, hogy a tagerőműveknek lehetőségük legyen saját tevékenységüket összehasonlítani a legjobb nemzetközi tapasztalatokkal – mindezt egy külső, nemzetközi atomerőműves partnerszakemberekből álló szakértői csoport által lefolytatott alapos és objektív vizsgálat, illetve egy nyílt információcsere során.</a:t>
            </a:r>
          </a:p>
          <a:p>
            <a:pPr algn="just">
              <a:lnSpc>
                <a:spcPct val="120000"/>
              </a:lnSpc>
            </a:pPr>
            <a:r>
              <a:rPr lang="hu-HU" sz="2500" dirty="0"/>
              <a:t>A Paksi Atomerőmű révén a környező lakosságot évente legfeljebb 2 órára jutó természetes sugárdózisnak megfelelő többlet sugárterhelés éri. A többlet annyira alacsony (viszonyítva az év 8760 órája alatt fennálló természetes sugárterheléshez), hogy emiatt semmiféle egészségkárosodás nem léphet fel.</a:t>
            </a:r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hu-HU" sz="1400" dirty="0"/>
          </a:p>
          <a:p>
            <a:pPr marL="0" lvl="0" indent="0">
              <a:lnSpc>
                <a:spcPct val="120000"/>
              </a:lnSpc>
              <a:buNone/>
            </a:pPr>
            <a:endParaRPr lang="hu-HU" sz="1400" dirty="0"/>
          </a:p>
          <a:p>
            <a:pPr lvl="0">
              <a:lnSpc>
                <a:spcPct val="120000"/>
              </a:lnSpc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DE7156-2F63-4DB9-A829-A1CDC7808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45" y="555046"/>
            <a:ext cx="3409950" cy="657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3F32EE-4ABC-4CDF-B2F3-91574518F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444" y="555045"/>
            <a:ext cx="990338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389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A rádioaktív hulladékok tárolása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84218" y="1600201"/>
            <a:ext cx="7798426" cy="4797424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hu-HU" sz="2200" u="sng" dirty="0"/>
              <a:t>Pihentető medence:</a:t>
            </a:r>
            <a:r>
              <a:rPr lang="hu-HU" sz="2200" dirty="0"/>
              <a:t> a kiégett fűtőelemek hűtésére és a sugárzás elszigetelésére használják 5 éven át</a:t>
            </a:r>
          </a:p>
          <a:p>
            <a:pPr>
              <a:lnSpc>
                <a:spcPct val="110000"/>
              </a:lnSpc>
            </a:pPr>
            <a:r>
              <a:rPr lang="hu-HU" sz="2200" u="sng" dirty="0"/>
              <a:t>Átmeneti tároló:</a:t>
            </a:r>
            <a:r>
              <a:rPr lang="hu-HU" sz="2200" dirty="0"/>
              <a:t> az atomerőmű üzemi területe mellett helyezkedik el, moduláris kamrás típusú létesítmény, mely a kazetták száraz tárolását biztosítja, a hűtési rendszer a levegő természetes huzathatásán alapszik</a:t>
            </a:r>
          </a:p>
          <a:p>
            <a:pPr algn="just">
              <a:lnSpc>
                <a:spcPct val="110000"/>
              </a:lnSpc>
            </a:pPr>
            <a:r>
              <a:rPr lang="hu-HU" sz="2200" u="sng" dirty="0"/>
              <a:t>Bátaapáti hulladéktároló:</a:t>
            </a:r>
            <a:r>
              <a:rPr lang="hu-HU" sz="2200" dirty="0"/>
              <a:t> kis és közepes aktivitású hulladékok végleges tárolása a föld alatti gránitrétegben</a:t>
            </a:r>
          </a:p>
          <a:p>
            <a:pPr algn="just">
              <a:lnSpc>
                <a:spcPct val="110000"/>
              </a:lnSpc>
            </a:pPr>
            <a:r>
              <a:rPr lang="hu-HU" sz="2200" u="sng" dirty="0"/>
              <a:t>Fűtőelemek végleges tárolása</a:t>
            </a:r>
            <a:r>
              <a:rPr lang="hu-HU" sz="2200" dirty="0"/>
              <a:t>: az eddigi mérések alapján a Boda község közelében lévő agyagkő alkalmas erre a célra, de még nincs végleges döntés</a:t>
            </a:r>
            <a:endParaRPr lang="hu-HU" sz="2200" u="sng" dirty="0"/>
          </a:p>
          <a:p>
            <a:pPr marL="582612" lvl="1" indent="-342900">
              <a:buFont typeface="+mj-lt"/>
              <a:buAutoNum type="arabicPeriod"/>
            </a:pPr>
            <a:endParaRPr lang="hu-HU" sz="1400" dirty="0"/>
          </a:p>
          <a:p>
            <a:pPr marL="231775" lvl="1" indent="0">
              <a:buNone/>
            </a:pPr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marL="0" lvl="0" indent="0">
              <a:buNone/>
            </a:pPr>
            <a:endParaRPr lang="hu-HU" sz="1400" dirty="0"/>
          </a:p>
          <a:p>
            <a:pPr lvl="0"/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093DE5-E22B-41DC-874A-C36AEAC88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68" y="685800"/>
            <a:ext cx="3668648" cy="25313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A6B7E7-0405-4E0C-8078-6354C6A94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811" y="3571916"/>
            <a:ext cx="3695505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5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Jövő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84218" y="1600201"/>
            <a:ext cx="9022562" cy="479742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u-HU" u="sng" dirty="0"/>
              <a:t>Üzemidő-hosszabítás: </a:t>
            </a:r>
          </a:p>
          <a:p>
            <a:pPr marL="0" indent="0" algn="just">
              <a:buNone/>
            </a:pPr>
            <a:br>
              <a:rPr lang="hu-HU" dirty="0"/>
            </a:br>
            <a:r>
              <a:rPr lang="hu-HU" dirty="0"/>
              <a:t>Az I.és II. blokkok 30 éves üzemidejét további 20 évvel meghosszabbították, és a másik két blokk esetében is készülnek már a további működtetéshez szükséges engedélyek megszerzésére</a:t>
            </a:r>
          </a:p>
          <a:p>
            <a:pPr marL="0" indent="0" algn="ctr">
              <a:buNone/>
            </a:pPr>
            <a:r>
              <a:rPr lang="hu-HU" u="sng" dirty="0"/>
              <a:t>Bővítés (Paks2):</a:t>
            </a:r>
          </a:p>
          <a:p>
            <a:pPr marL="0" indent="0" algn="just">
              <a:buNone/>
            </a:pPr>
            <a:br>
              <a:rPr lang="hu-HU" dirty="0"/>
            </a:br>
            <a:r>
              <a:rPr lang="hu-HU" dirty="0"/>
              <a:t>További két VVER-1200 típusú reaktorblokk kerül kiépítésre. A kivitelezés első lépései az 5. blokk esetében 2018-ban, a 6. blokk esetében 2019-ben kezdődnek, a kereskedelmi villamosenergia-termelés az 5. blokk esetében 2025-ben, a 6. blokk esetében 2026-ban kezdődhet meg, a tervezett üzemidő 60 év.</a:t>
            </a:r>
          </a:p>
          <a:p>
            <a:endParaRPr lang="hu-HU" dirty="0"/>
          </a:p>
          <a:p>
            <a:pPr marL="582612" lvl="1" indent="-342900">
              <a:buFont typeface="+mj-lt"/>
              <a:buAutoNum type="arabicPeriod"/>
            </a:pPr>
            <a:endParaRPr lang="hu-HU" sz="1400" dirty="0"/>
          </a:p>
          <a:p>
            <a:pPr marL="231775" lvl="1" indent="0">
              <a:buNone/>
            </a:pPr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lvl="0"/>
            <a:endParaRPr lang="hu-HU" sz="1400" dirty="0"/>
          </a:p>
          <a:p>
            <a:pPr marL="0" lvl="0" indent="0">
              <a:buNone/>
            </a:pPr>
            <a:endParaRPr lang="hu-HU" sz="1400" dirty="0"/>
          </a:p>
          <a:p>
            <a:pPr lvl="0"/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6B033-74B8-489F-A497-D8104D5CD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67" y="651290"/>
            <a:ext cx="2248214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978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11942" y="421541"/>
            <a:ext cx="9144001" cy="1371600"/>
          </a:xfrm>
        </p:spPr>
        <p:txBody>
          <a:bodyPr anchor="ctr"/>
          <a:lstStyle/>
          <a:p>
            <a:r>
              <a:rPr lang="hu-HU" dirty="0"/>
              <a:t>Irodalomjegyzék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49796" y="2636912"/>
            <a:ext cx="11470834" cy="2044823"/>
          </a:xfrm>
        </p:spPr>
        <p:txBody>
          <a:bodyPr>
            <a:normAutofit/>
          </a:bodyPr>
          <a:lstStyle/>
          <a:p>
            <a:r>
              <a:rPr lang="hu-HU" sz="1800" dirty="0"/>
              <a:t>http://www.atomeromu.hu/hu/rolunk/technika/Atomtortenelem/Lapok/default.aspx</a:t>
            </a:r>
          </a:p>
          <a:p>
            <a:r>
              <a:rPr lang="hu-HU" sz="1800" dirty="0"/>
              <a:t>http://www.atomeromu.hu/hu/rolunk/technika/HogyMukodik/Lapok/default.aspx</a:t>
            </a:r>
          </a:p>
          <a:p>
            <a:r>
              <a:rPr lang="hu-HU" sz="1800" dirty="0"/>
              <a:t>http://www.atomeromu.hu/hu/Documents/Ideiglenes_tarolastol_a_vegleges_elhelyezesig.pdf</a:t>
            </a:r>
          </a:p>
          <a:p>
            <a:r>
              <a:rPr lang="hu-HU" sz="1800" dirty="0"/>
              <a:t>http://www.mvmpaks2.hu/hu/PaksII/AJovo/az_uj_blokkok/Lapok/default.aspx</a:t>
            </a:r>
          </a:p>
          <a:p>
            <a:pPr marL="582612" lvl="1" indent="-342900">
              <a:buFont typeface="+mj-lt"/>
              <a:buAutoNum type="arabicPeriod"/>
            </a:pPr>
            <a:endParaRPr lang="hu-HU" sz="1800" dirty="0"/>
          </a:p>
          <a:p>
            <a:pPr marL="231775" lvl="1" indent="0">
              <a:buNone/>
            </a:pPr>
            <a:endParaRPr lang="hu-HU" sz="1800" dirty="0"/>
          </a:p>
          <a:p>
            <a:pPr lvl="0"/>
            <a:endParaRPr lang="hu-HU" sz="1800" dirty="0"/>
          </a:p>
          <a:p>
            <a:pPr lvl="0"/>
            <a:endParaRPr lang="hu-HU" sz="1800" dirty="0"/>
          </a:p>
          <a:p>
            <a:pPr lvl="0"/>
            <a:endParaRPr lang="hu-HU" sz="1800" dirty="0"/>
          </a:p>
          <a:p>
            <a:pPr lvl="0"/>
            <a:endParaRPr lang="hu-HU" sz="1800" dirty="0"/>
          </a:p>
          <a:p>
            <a:pPr marL="0" lvl="0" indent="0">
              <a:buNone/>
            </a:pPr>
            <a:endParaRPr lang="hu-HU" sz="1800" dirty="0"/>
          </a:p>
          <a:p>
            <a:pPr lv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2105070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2E4D0-672D-4882-A8F7-B80B6CA94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397443"/>
            <a:ext cx="9144000" cy="6315075"/>
          </a:xfrm>
          <a:prstGeom prst="rect">
            <a:avLst/>
          </a:prstGeom>
        </p:spPr>
      </p:pic>
      <p:sp>
        <p:nvSpPr>
          <p:cNvPr id="2" name="Title 12">
            <a:extLst>
              <a:ext uri="{FF2B5EF4-FFF2-40B4-BE49-F238E27FC236}">
                <a16:creationId xmlns:a16="http://schemas.microsoft.com/office/drawing/2014/main" id="{318A930E-0111-4A4C-BFAC-1984A1534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92755"/>
            <a:ext cx="9144001" cy="1371600"/>
          </a:xfrm>
        </p:spPr>
        <p:txBody>
          <a:bodyPr anchor="ctr">
            <a:normAutofit/>
          </a:bodyPr>
          <a:lstStyle/>
          <a:p>
            <a:pPr algn="ctr"/>
            <a:r>
              <a:rPr lang="hu-HU" sz="4800" dirty="0">
                <a:solidFill>
                  <a:srgbClr val="FFFF00"/>
                </a:solidFill>
              </a:rPr>
              <a:t>Köszönöm a figyelmet!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124272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49C11C-71DC-49B6-ACD8-27E3AE088D1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1064</TotalTime>
  <Words>943</Words>
  <Application>Microsoft Office PowerPoint</Application>
  <PresentationFormat>Custom</PresentationFormat>
  <Paragraphs>145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</vt:lpstr>
      <vt:lpstr>Blue atom design template</vt:lpstr>
      <vt:lpstr>A paksi atomerőmű</vt:lpstr>
      <vt:lpstr>Történelmi áttekintés</vt:lpstr>
      <vt:lpstr>A paksi atomerőmű működése</vt:lpstr>
      <vt:lpstr>Primer kör</vt:lpstr>
      <vt:lpstr>Primer kör</vt:lpstr>
      <vt:lpstr>Szekunder kör</vt:lpstr>
      <vt:lpstr>Szekunder kör</vt:lpstr>
      <vt:lpstr>Biztonság</vt:lpstr>
      <vt:lpstr>A rádioaktív hulladékok tárolása</vt:lpstr>
      <vt:lpstr>Jövő</vt:lpstr>
      <vt:lpstr>Irodalomjegyzék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paksi atomerőmű</dc:title>
  <dc:creator>szazo</dc:creator>
  <cp:lastModifiedBy>szazo</cp:lastModifiedBy>
  <cp:revision>48</cp:revision>
  <dcterms:created xsi:type="dcterms:W3CDTF">2017-09-23T18:03:05Z</dcterms:created>
  <dcterms:modified xsi:type="dcterms:W3CDTF">2017-09-30T12:45:51Z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