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7" autoAdjust="0"/>
    <p:restoredTop sz="86402" autoAdjust="0"/>
  </p:normalViewPr>
  <p:slideViewPr>
    <p:cSldViewPr>
      <p:cViewPr>
        <p:scale>
          <a:sx n="84" d="100"/>
          <a:sy n="84" d="100"/>
        </p:scale>
        <p:origin x="-533" y="2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7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7332E1-E0C2-42AE-BA50-14DF35C5DEF7}" type="datetimeFigureOut">
              <a:rPr lang="hu-HU" smtClean="0"/>
              <a:t>2017.10.26.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B5E3F7-7568-430D-8C80-FF3887FDEBB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4654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5E3F7-7568-430D-8C80-FF3887FDEBBD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5829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0CAAF-721E-439A-9F1D-AD97D893107B}" type="datetimeFigureOut">
              <a:rPr lang="hu-HU" smtClean="0"/>
              <a:t>2017.10.26.</a:t>
            </a:fld>
            <a:endParaRPr lang="hu-H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F2FE1E-761E-419E-B2A0-30EDC5667B74}" type="slidenum">
              <a:rPr lang="hu-HU" smtClean="0"/>
              <a:t>‹#›</a:t>
            </a:fld>
            <a:endParaRPr lang="hu-H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0CAAF-721E-439A-9F1D-AD97D893107B}" type="datetimeFigureOut">
              <a:rPr lang="hu-HU" smtClean="0"/>
              <a:t>2017.10.26.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2FE1E-761E-419E-B2A0-30EDC5667B7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0CAAF-721E-439A-9F1D-AD97D893107B}" type="datetimeFigureOut">
              <a:rPr lang="hu-HU" smtClean="0"/>
              <a:t>2017.10.26.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2FE1E-761E-419E-B2A0-30EDC5667B7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0CAAF-721E-439A-9F1D-AD97D893107B}" type="datetimeFigureOut">
              <a:rPr lang="hu-HU" smtClean="0"/>
              <a:t>2017.10.26.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2FE1E-761E-419E-B2A0-30EDC5667B74}" type="slidenum">
              <a:rPr lang="hu-HU" smtClean="0"/>
              <a:t>‹#›</a:t>
            </a:fld>
            <a:endParaRPr lang="hu-H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0CAAF-721E-439A-9F1D-AD97D893107B}" type="datetimeFigureOut">
              <a:rPr lang="hu-HU" smtClean="0"/>
              <a:t>2017.10.26.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2FE1E-761E-419E-B2A0-30EDC5667B74}" type="slidenum">
              <a:rPr lang="hu-HU" smtClean="0"/>
              <a:t>‹#›</a:t>
            </a:fld>
            <a:endParaRPr lang="hu-H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0CAAF-721E-439A-9F1D-AD97D893107B}" type="datetimeFigureOut">
              <a:rPr lang="hu-HU" smtClean="0"/>
              <a:t>2017.10.26.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2FE1E-761E-419E-B2A0-30EDC5667B7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0CAAF-721E-439A-9F1D-AD97D893107B}" type="datetimeFigureOut">
              <a:rPr lang="hu-HU" smtClean="0"/>
              <a:t>2017.10.26.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2FE1E-761E-419E-B2A0-30EDC5667B7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0CAAF-721E-439A-9F1D-AD97D893107B}" type="datetimeFigureOut">
              <a:rPr lang="hu-HU" smtClean="0"/>
              <a:t>2017.10.26.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2FE1E-761E-419E-B2A0-30EDC5667B7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0CAAF-721E-439A-9F1D-AD97D893107B}" type="datetimeFigureOut">
              <a:rPr lang="hu-HU" smtClean="0"/>
              <a:t>2017.10.26.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2FE1E-761E-419E-B2A0-30EDC5667B7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0CAAF-721E-439A-9F1D-AD97D893107B}" type="datetimeFigureOut">
              <a:rPr lang="hu-HU" smtClean="0"/>
              <a:t>2017.10.26.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2FE1E-761E-419E-B2A0-30EDC5667B7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0CAAF-721E-439A-9F1D-AD97D893107B}" type="datetimeFigureOut">
              <a:rPr lang="hu-HU" smtClean="0"/>
              <a:t>2017.10.26.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2FE1E-761E-419E-B2A0-30EDC5667B7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2F00CAAF-721E-439A-9F1D-AD97D893107B}" type="datetimeFigureOut">
              <a:rPr lang="hu-HU" smtClean="0"/>
              <a:t>2017.10.26.</a:t>
            </a:fld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3F2FE1E-761E-419E-B2A0-30EDC5667B74}" type="slidenum">
              <a:rPr lang="hu-HU" smtClean="0"/>
              <a:t>‹#›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Geotermikus energia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940152" y="5517232"/>
            <a:ext cx="2289448" cy="793930"/>
          </a:xfrm>
        </p:spPr>
        <p:txBody>
          <a:bodyPr/>
          <a:lstStyle/>
          <a:p>
            <a:pPr algn="r"/>
            <a:r>
              <a:rPr lang="hu-HU" sz="2000" dirty="0" smtClean="0"/>
              <a:t>Lenti Róbert</a:t>
            </a:r>
          </a:p>
          <a:p>
            <a:pPr algn="r"/>
            <a:r>
              <a:rPr lang="hu-HU" sz="1600" dirty="0" smtClean="0"/>
              <a:t>Villamosmérnök BSC</a:t>
            </a: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316287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243192" cy="767136"/>
          </a:xfrm>
        </p:spPr>
        <p:txBody>
          <a:bodyPr/>
          <a:lstStyle/>
          <a:p>
            <a:r>
              <a:rPr lang="hu-HU" dirty="0" smtClean="0"/>
              <a:t>Bevezető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14400" y="1412777"/>
            <a:ext cx="7315200" cy="489658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hu-HU" dirty="0"/>
              <a:t>A nap melege, amely a földkéregben raktározódik el, a geotermikus hőszivattyúk számára kimeríthetetlen energiaforrást jelent. Az évszakok megszokott körforgása folyamán ez az energia a hidegebb évszakokban folyamatosan csökken, a melegebb évszakokban folyamatosan növekszik, de a hőszivattyúk zavartalan működéséhez elegendő a téli időszakban található hőmennyiség. Minden egyes épület alatt elegendő elraktározott energia van, amely több, mint amennyi el tudja látni a fűtési/hűtési szükségleteket.</a:t>
            </a:r>
          </a:p>
        </p:txBody>
      </p:sp>
    </p:spTree>
    <p:extLst>
      <p:ext uri="{BB962C8B-B14F-4D97-AF65-F5344CB8AC3E}">
        <p14:creationId xmlns:p14="http://schemas.microsoft.com/office/powerpoint/2010/main" val="100672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00" y="548679"/>
            <a:ext cx="7630708" cy="6037671"/>
          </a:xfrm>
        </p:spPr>
      </p:pic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4244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7584" y="0"/>
            <a:ext cx="7315200" cy="853988"/>
          </a:xfrm>
        </p:spPr>
        <p:txBody>
          <a:bodyPr/>
          <a:lstStyle/>
          <a:p>
            <a:r>
              <a:rPr lang="hu-HU" dirty="0" smtClean="0"/>
              <a:t>Hőszivattyú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14400" y="1052737"/>
            <a:ext cx="7315200" cy="5256624"/>
          </a:xfrm>
        </p:spPr>
        <p:txBody>
          <a:bodyPr/>
          <a:lstStyle/>
          <a:p>
            <a:pPr algn="just"/>
            <a:r>
              <a:rPr lang="hu-HU" dirty="0"/>
              <a:t>A hőszivattyú működtetéséhez szükséges hagyományos energiaforrások (villamos energia vagy földgáz) használata is. Kivétel, ha például napelemmel, biogázzal, vagy éppen szélenergiával biztosítjuk a működtető villamos energiát</a:t>
            </a:r>
            <a:r>
              <a:rPr lang="hu-HU" dirty="0" smtClean="0"/>
              <a:t>.</a:t>
            </a:r>
          </a:p>
          <a:p>
            <a:pPr algn="just"/>
            <a:r>
              <a:rPr lang="hu-HU" dirty="0" smtClean="0"/>
              <a:t>Jelentős energiamennyiséget spórolunk meg, még akkor is, ha igénybe veszünk hagyományos energiaforrásokat.</a:t>
            </a:r>
          </a:p>
          <a:p>
            <a:pPr algn="just"/>
            <a:r>
              <a:rPr lang="hu-HU" dirty="0"/>
              <a:t>A hőszivattyú egy olyan gépi berendezés, amely az alacsonyabb hőfokszintről külső energia bevezetésével a magasabb hőfokszintre hőt szállít</a:t>
            </a:r>
            <a:r>
              <a:rPr lang="hu-HU" dirty="0" smtClean="0"/>
              <a:t>.</a:t>
            </a:r>
          </a:p>
          <a:p>
            <a:pPr algn="just"/>
            <a:r>
              <a:rPr lang="hu-HU" dirty="0"/>
              <a:t>A hőszivattyú az elvi működés és hőtani folyamat szempontjából egyenlő a gáznemű közvetítő közeggel üzemelő hűtőgéppel, hiszen az gáz segítségével hűti le a levegőt. Azonban a hőszivattyú képes hűteni és fűteni egyaránt, azaz a télen a fűtést, nyáron pedig a </a:t>
            </a:r>
            <a:r>
              <a:rPr lang="hu-HU" dirty="0" err="1"/>
              <a:t>klímatizált</a:t>
            </a:r>
            <a:r>
              <a:rPr lang="hu-HU" dirty="0"/>
              <a:t> hűtést is megoldhatjuk ezen szerkezet segítségével, azaz rendeltetésében is eltér egy hűtőgéptől.</a:t>
            </a:r>
            <a:endParaRPr lang="hu-HU" dirty="0" smtClean="0"/>
          </a:p>
          <a:p>
            <a:pPr algn="just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8376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99592" y="0"/>
            <a:ext cx="7315200" cy="853988"/>
          </a:xfrm>
        </p:spPr>
        <p:txBody>
          <a:bodyPr/>
          <a:lstStyle/>
          <a:p>
            <a:r>
              <a:rPr lang="hu-HU" dirty="0" smtClean="0"/>
              <a:t>Hőszivattyú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14400" y="908721"/>
            <a:ext cx="7315200" cy="5400640"/>
          </a:xfrm>
        </p:spPr>
        <p:txBody>
          <a:bodyPr/>
          <a:lstStyle/>
          <a:p>
            <a:pPr algn="just"/>
            <a:r>
              <a:rPr lang="hu-HU" dirty="0"/>
              <a:t>Hőszivattyúnál az alsó hőfokszint a hőforrás, mely lehet folyóvíz, környezeti levegő, </a:t>
            </a:r>
            <a:r>
              <a:rPr lang="hu-HU" dirty="0" err="1"/>
              <a:t>hulladékhő</a:t>
            </a:r>
            <a:r>
              <a:rPr lang="hu-HU" dirty="0"/>
              <a:t>, napenergia, vagy geotermikus energia. A hűtőgépeknél az alsó hőforrás a </a:t>
            </a:r>
            <a:r>
              <a:rPr lang="hu-HU" dirty="0" smtClean="0"/>
              <a:t>hűtőszekrény.</a:t>
            </a:r>
          </a:p>
          <a:p>
            <a:pPr algn="just"/>
            <a:r>
              <a:rPr lang="hu-HU" dirty="0"/>
              <a:t>Az alacsony hőfokszinten párolgó folyadékok, illetve ezen nedves gőz elegyei kiválóan alkalmasak hűtőközegnek, mivel a </a:t>
            </a:r>
            <a:r>
              <a:rPr lang="hu-HU" dirty="0" err="1"/>
              <a:t>hőfelvétel</a:t>
            </a:r>
            <a:r>
              <a:rPr lang="hu-HU" dirty="0"/>
              <a:t> és </a:t>
            </a:r>
            <a:r>
              <a:rPr lang="hu-HU" dirty="0" err="1"/>
              <a:t>hőleadás</a:t>
            </a:r>
            <a:r>
              <a:rPr lang="hu-HU" dirty="0"/>
              <a:t> közben a hőmérsékletük </a:t>
            </a:r>
            <a:r>
              <a:rPr lang="hu-HU" dirty="0" smtClean="0"/>
              <a:t>állandó</a:t>
            </a:r>
          </a:p>
          <a:p>
            <a:pPr algn="just"/>
            <a:r>
              <a:rPr lang="hu-HU" dirty="0"/>
              <a:t>Mindemellett természetesen az év mind a négy évszakában meleg víz is előállítható vele. </a:t>
            </a:r>
            <a:endParaRPr lang="hu-HU" dirty="0" smtClean="0"/>
          </a:p>
          <a:p>
            <a:pPr algn="just"/>
            <a:r>
              <a:rPr lang="hu-HU" dirty="0"/>
              <a:t>Működésük halk, méreteik nagyjából a hazánkban kapható 150 literes hengerűrtartalmú bojlerek méreteivel megegyezőek, de természetesen léteznek ezeknél nagyobb berendezések, valamint komplett rendszerek is</a:t>
            </a:r>
            <a:r>
              <a:rPr lang="hu-HU" dirty="0" smtClean="0"/>
              <a:t>.</a:t>
            </a:r>
          </a:p>
          <a:p>
            <a:pPr algn="just"/>
            <a:r>
              <a:rPr lang="hu-HU" dirty="0"/>
              <a:t>Várható üzembiztos élettartamuk nagyságrendileg 28-30 évre tehető.</a:t>
            </a:r>
            <a:r>
              <a:rPr lang="hu-H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9962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04664"/>
            <a:ext cx="7450994" cy="6192093"/>
          </a:xfrm>
        </p:spPr>
      </p:pic>
    </p:spTree>
    <p:extLst>
      <p:ext uri="{BB962C8B-B14F-4D97-AF65-F5344CB8AC3E}">
        <p14:creationId xmlns:p14="http://schemas.microsoft.com/office/powerpoint/2010/main" val="49989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99592" y="-2083"/>
            <a:ext cx="7315200" cy="853988"/>
          </a:xfrm>
        </p:spPr>
        <p:txBody>
          <a:bodyPr/>
          <a:lstStyle/>
          <a:p>
            <a:r>
              <a:rPr lang="hu-HU" dirty="0" smtClean="0"/>
              <a:t>Hőszivattyú típusai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14400" y="980729"/>
            <a:ext cx="7315200" cy="1080119"/>
          </a:xfrm>
        </p:spPr>
        <p:txBody>
          <a:bodyPr/>
          <a:lstStyle/>
          <a:p>
            <a:pPr algn="just"/>
            <a:r>
              <a:rPr lang="hu-HU" dirty="0"/>
              <a:t>Kétféle típusú hőszivattyúrendszer segítségével nyerhető ki a földkéreg belső hője, melyek a </a:t>
            </a:r>
            <a:r>
              <a:rPr lang="hu-HU" dirty="0" err="1"/>
              <a:t>talajkollektoros</a:t>
            </a:r>
            <a:r>
              <a:rPr lang="hu-HU" dirty="0"/>
              <a:t>, valamint a talajszondás rendszer</a:t>
            </a:r>
            <a:r>
              <a:rPr lang="hu-HU" dirty="0" smtClean="0"/>
              <a:t>.</a:t>
            </a:r>
          </a:p>
          <a:p>
            <a:endParaRPr lang="hu-HU" dirty="0"/>
          </a:p>
        </p:txBody>
      </p:sp>
      <p:sp>
        <p:nvSpPr>
          <p:cNvPr id="5" name="Tartalom helye 2"/>
          <p:cNvSpPr txBox="1">
            <a:spLocks/>
          </p:cNvSpPr>
          <p:nvPr/>
        </p:nvSpPr>
        <p:spPr>
          <a:xfrm>
            <a:off x="1066800" y="2636912"/>
            <a:ext cx="7315200" cy="3816424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hu-HU" sz="1600" dirty="0"/>
              <a:t>A </a:t>
            </a:r>
            <a:r>
              <a:rPr lang="hu-HU" sz="1600" dirty="0" err="1"/>
              <a:t>talajkollektoros</a:t>
            </a:r>
            <a:r>
              <a:rPr lang="hu-HU" sz="1600" dirty="0"/>
              <a:t> rendszer esetén több száz méter hosszú speciális PVC köpennyel ellátott rézcsöveket, vagy polietilén csöveket fektetnek le 1-2 méter </a:t>
            </a:r>
            <a:r>
              <a:rPr lang="hu-HU" sz="1600" dirty="0" smtClean="0"/>
              <a:t>mélyen.</a:t>
            </a:r>
          </a:p>
          <a:p>
            <a:pPr algn="just"/>
            <a:r>
              <a:rPr lang="hu-HU" sz="1600" dirty="0" smtClean="0"/>
              <a:t>Hátránya</a:t>
            </a:r>
            <a:r>
              <a:rPr lang="hu-HU" sz="1600" dirty="0"/>
              <a:t>, hogy a fűtött alapterület minimum másfélszeresén, maximum háromszorosán, azaz viszonylag nagyméretű területen kell a csöveket lefektetni, ezért leginkább új építésű házak esetén alkalmazzák ezt a típusú hőszivattyút</a:t>
            </a:r>
            <a:r>
              <a:rPr lang="hu-HU" sz="1600" dirty="0" smtClean="0"/>
              <a:t>.</a:t>
            </a:r>
          </a:p>
          <a:p>
            <a:pPr algn="just"/>
            <a:r>
              <a:rPr lang="hu-HU" sz="1600" dirty="0"/>
              <a:t>Segítségével megközelítőleg 20-30 Watt közötti energia termelhető négyzetméterenként. Ennek nagysága több környezeti tényező függvénye, mint például a talaj nedvességtartalma, hővezetése, vagy éppen az esetleges talajvíz.</a:t>
            </a:r>
            <a:endParaRPr lang="hu-HU" sz="1600" dirty="0" smtClean="0"/>
          </a:p>
        </p:txBody>
      </p:sp>
      <p:sp>
        <p:nvSpPr>
          <p:cNvPr id="6" name="Szövegdoboz 5"/>
          <p:cNvSpPr txBox="1"/>
          <p:nvPr/>
        </p:nvSpPr>
        <p:spPr>
          <a:xfrm>
            <a:off x="1066800" y="2179712"/>
            <a:ext cx="7315200" cy="457200"/>
          </a:xfrm>
          <a:prstGeom prst="rect">
            <a:avLst/>
          </a:prstGeom>
        </p:spPr>
        <p:txBody>
          <a:bodyPr vert="horz" wrap="none" lIns="91440" tIns="45720" rIns="91440" bIns="45720" numCol="2" rtlCol="0">
            <a:normAutofit/>
          </a:bodyPr>
          <a:lstStyle/>
          <a:p>
            <a:endParaRPr lang="hu-HU" sz="2400" dirty="0" err="1" smtClean="0">
              <a:solidFill>
                <a:schemeClr val="tx2"/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1066800" y="2179712"/>
            <a:ext cx="7315200" cy="457200"/>
          </a:xfrm>
          <a:prstGeom prst="rect">
            <a:avLst/>
          </a:prstGeom>
        </p:spPr>
        <p:txBody>
          <a:bodyPr vert="horz" wrap="none" lIns="91440" tIns="45720" rIns="91440" bIns="45720" numCol="2" rtlCol="0">
            <a:normAutofit/>
          </a:bodyPr>
          <a:lstStyle/>
          <a:p>
            <a:endParaRPr lang="hu-HU" sz="2400" dirty="0" err="1" smtClean="0">
              <a:solidFill>
                <a:schemeClr val="tx2"/>
              </a:solidFill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1066800" y="2179712"/>
            <a:ext cx="7315200" cy="457200"/>
          </a:xfrm>
          <a:prstGeom prst="rect">
            <a:avLst/>
          </a:prstGeom>
        </p:spPr>
        <p:txBody>
          <a:bodyPr vert="horz" wrap="none" lIns="91440" tIns="45720" rIns="91440" bIns="45720" numCol="2" rtlCol="0">
            <a:normAutofit fontScale="25000" lnSpcReduction="20000"/>
          </a:bodyPr>
          <a:lstStyle/>
          <a:p>
            <a:r>
              <a:rPr lang="hu-HU" sz="9600" u="sng" dirty="0" err="1" smtClean="0">
                <a:solidFill>
                  <a:schemeClr val="tx2"/>
                </a:solidFill>
              </a:rPr>
              <a:t>Talajkollektoros</a:t>
            </a:r>
            <a:r>
              <a:rPr lang="hu-HU" sz="9600" u="sng" dirty="0" smtClean="0">
                <a:solidFill>
                  <a:schemeClr val="tx2"/>
                </a:solidFill>
              </a:rPr>
              <a:t> </a:t>
            </a:r>
            <a:r>
              <a:rPr lang="hu-HU" sz="9600" u="sng" dirty="0" smtClean="0">
                <a:solidFill>
                  <a:schemeClr val="tx2"/>
                </a:solidFill>
                <a:hlinkClick r:id="rId2" action="ppaction://hlinksldjump"/>
              </a:rPr>
              <a:t>(klikk)</a:t>
            </a:r>
            <a:endParaRPr lang="hu-HU" sz="9600" u="sng" dirty="0" smtClean="0">
              <a:solidFill>
                <a:schemeClr val="tx2"/>
              </a:solidFill>
            </a:endParaRPr>
          </a:p>
          <a:p>
            <a:endParaRPr lang="hu-HU" sz="2400" dirty="0" err="1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75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315200" cy="725800"/>
          </a:xfrm>
        </p:spPr>
        <p:txBody>
          <a:bodyPr/>
          <a:lstStyle/>
          <a:p>
            <a:r>
              <a:rPr lang="hu-HU" dirty="0" smtClean="0"/>
              <a:t>Hőszivattyú típusai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14400" y="1484783"/>
            <a:ext cx="7315200" cy="4824577"/>
          </a:xfrm>
        </p:spPr>
        <p:txBody>
          <a:bodyPr/>
          <a:lstStyle/>
          <a:p>
            <a:pPr algn="just"/>
            <a:r>
              <a:rPr lang="hu-HU" sz="1600" dirty="0"/>
              <a:t>A talajszondás rendszer alkalmazásakor 50-200 méter hosszú, nagyjából 15 cm átmérőjű, rendszerint függőleges lyukat fúrnak a földbe (lásd a képet). Ebbe henger alakú lyukba helyezik a hőszivattyúhoz kapcsolódó szondát, amiben zárt rendszerben áramlik a hűtőközeg. A maximális, 200 méteres mélység esetén nagyjából 17 </a:t>
            </a:r>
            <a:r>
              <a:rPr lang="hu-HU" sz="1600" dirty="0" err="1"/>
              <a:t>°C-os</a:t>
            </a:r>
            <a:r>
              <a:rPr lang="hu-HU" sz="1600" dirty="0"/>
              <a:t> a Föld hőmérséklete</a:t>
            </a:r>
            <a:r>
              <a:rPr lang="hu-HU" sz="1600" dirty="0" smtClean="0"/>
              <a:t>.</a:t>
            </a:r>
          </a:p>
          <a:p>
            <a:pPr algn="just"/>
            <a:r>
              <a:rPr lang="hu-HU" sz="1600" dirty="0"/>
              <a:t>A szondák egyik speciális esete az, amikor több szondát egymás mellé helyeznek, melyek nyáron eltárolják a hőenergiát a földben, amit télen hasznosítanak. Ezt nevezzük energiakarónak. Az energiakaró különösen nyáron, hűtési igény felmerülésénél, illetve ipari mértékű felhasználás esetén </a:t>
            </a:r>
            <a:r>
              <a:rPr lang="hu-HU" sz="1600" dirty="0" smtClean="0"/>
              <a:t>gazdaságos.</a:t>
            </a:r>
          </a:p>
          <a:p>
            <a:pPr algn="just"/>
            <a:r>
              <a:rPr lang="hu-HU" sz="1600" dirty="0"/>
              <a:t>Léteznek olyan szondák is, melyeket számottevően mélyebbre, 1-2 kilométer mélyre helyeznek. Ezen szondák esetében már nem a talajrétegben közvetlenül eltárolt napenergia használják fel fűtésre, vagy éppen hűtésre, hanem a Föld belső hőjét, melyet geotermikus energiának nevezünk.</a:t>
            </a:r>
            <a:endParaRPr lang="hu-HU" sz="1600" dirty="0"/>
          </a:p>
          <a:p>
            <a:r>
              <a:rPr lang="hu-HU" dirty="0"/>
              <a:t>A hőszivattyú három fő alkalmazási területe a fűtés, a hűtés, valamint a </a:t>
            </a:r>
            <a:r>
              <a:rPr lang="hu-HU" dirty="0" err="1"/>
              <a:t>melegvíz</a:t>
            </a:r>
            <a:r>
              <a:rPr lang="hu-HU" dirty="0"/>
              <a:t> készítés.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899592" y="1052736"/>
            <a:ext cx="7315200" cy="457200"/>
          </a:xfrm>
          <a:prstGeom prst="rect">
            <a:avLst/>
          </a:prstGeom>
        </p:spPr>
        <p:txBody>
          <a:bodyPr vert="horz" wrap="none" lIns="91440" tIns="45720" rIns="91440" bIns="45720" numCol="2" rtlCol="0">
            <a:normAutofit fontScale="25000" lnSpcReduction="20000"/>
          </a:bodyPr>
          <a:lstStyle/>
          <a:p>
            <a:r>
              <a:rPr lang="hu-HU" sz="9600" u="sng" dirty="0" smtClean="0">
                <a:solidFill>
                  <a:schemeClr val="tx2"/>
                </a:solidFill>
              </a:rPr>
              <a:t>Talajszondás </a:t>
            </a:r>
            <a:r>
              <a:rPr lang="hu-HU" sz="9600" u="sng" dirty="0" smtClean="0">
                <a:solidFill>
                  <a:schemeClr val="tx2"/>
                </a:solidFill>
                <a:hlinkClick r:id="rId2" action="ppaction://hlinksldjump"/>
              </a:rPr>
              <a:t>(klikk)</a:t>
            </a:r>
            <a:endParaRPr lang="hu-HU" sz="9600" u="sng" dirty="0" smtClean="0">
              <a:solidFill>
                <a:schemeClr val="tx2"/>
              </a:solidFill>
            </a:endParaRPr>
          </a:p>
          <a:p>
            <a:endParaRPr lang="hu-HU" sz="2400" dirty="0" err="1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16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7584" y="0"/>
            <a:ext cx="7315200" cy="781980"/>
          </a:xfrm>
        </p:spPr>
        <p:txBody>
          <a:bodyPr/>
          <a:lstStyle/>
          <a:p>
            <a:r>
              <a:rPr lang="hu-HU" dirty="0" smtClean="0"/>
              <a:t>Hőszivattyú előnyei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14400" y="836713"/>
            <a:ext cx="7315200" cy="547264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hu-HU" dirty="0"/>
              <a:t>A különböző hőszivattyús rendszerek tökéletesen alkalmasak olyan épületek fűtésére, hűtésére, </a:t>
            </a:r>
            <a:r>
              <a:rPr lang="hu-HU" dirty="0" err="1"/>
              <a:t>melegvíz</a:t>
            </a:r>
            <a:r>
              <a:rPr lang="hu-HU" dirty="0"/>
              <a:t> ellátására, amelyekben környezeti adottságaiknál fogva nincs bevezetve a vezetékes földgáz</a:t>
            </a:r>
            <a:r>
              <a:rPr lang="hu-HU" dirty="0" smtClean="0"/>
              <a:t>.</a:t>
            </a:r>
          </a:p>
          <a:p>
            <a:pPr algn="just"/>
            <a:r>
              <a:rPr lang="hu-HU" dirty="0"/>
              <a:t>Az évszakok változásától függetlenül az év teljes hosszában képesek közvetett módon felhasználni a Nap energiáját, hiszen a rendszer működését a pillanatnyi napsugárzás erőssége nem befolyásolja, ugyanis a hőszivattyú a környezetben eltárolt energiát hasznosítja, mely akár alacsony hőmérsékletű hőforrásból is származhat</a:t>
            </a:r>
            <a:r>
              <a:rPr lang="hu-HU" dirty="0" smtClean="0"/>
              <a:t>.</a:t>
            </a:r>
          </a:p>
          <a:p>
            <a:pPr algn="just"/>
            <a:r>
              <a:rPr lang="hu-HU" dirty="0"/>
              <a:t>Abban az esetben, amikor fűtést, a </a:t>
            </a:r>
            <a:r>
              <a:rPr lang="hu-HU" dirty="0" err="1"/>
              <a:t>melegvíz</a:t>
            </a:r>
            <a:r>
              <a:rPr lang="hu-HU" dirty="0"/>
              <a:t> ellátását és a hűtést is kizárólag, teljes egészében hőszivattyús rendszer végzi, a helyszínen semmilyen szintű károsanyag-kibocsátás nem történik, hiszen a berendezés csupán hideg, illetve meleg levegőt enged vissza légtérbe, talajvizes rendszer esetén pedig talajvizet enged vissza a talajba.</a:t>
            </a:r>
            <a:r>
              <a:rPr lang="hu-HU" dirty="0" smtClean="0"/>
              <a:t> </a:t>
            </a:r>
          </a:p>
          <a:p>
            <a:pPr algn="just"/>
            <a:r>
              <a:rPr lang="hu-HU" sz="2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Számokkal kimutatva a következő történik: 25% egyéb energia(áram, gáz, stb.) befektetéssel megtermelhető a lakásunk fűtéséhez, hűtéséhez, valamint </a:t>
            </a:r>
            <a:r>
              <a:rPr lang="hu-HU" sz="20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melegvíz</a:t>
            </a:r>
            <a:r>
              <a:rPr lang="hu-HU" sz="2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ellátásához szükséges energia 100%-a. Azaz az energiafelhasználásunk 3/4-ét ingyenesen, a környezetből nyerhetjük a szerkezet segítségével, valamint a </a:t>
            </a:r>
            <a:r>
              <a:rPr lang="hu-HU" sz="20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klimatizálásra</a:t>
            </a:r>
            <a:r>
              <a:rPr lang="hu-HU" sz="2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sem kell költenünk már, hiszen a berendezés a forró nyári napokon is kellemesen hűvös klímát varázsol otthonunkba, ráadásul környezetbarát módón.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704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99592" y="2420888"/>
            <a:ext cx="7315200" cy="1154097"/>
          </a:xfrm>
        </p:spPr>
        <p:txBody>
          <a:bodyPr>
            <a:normAutofit/>
          </a:bodyPr>
          <a:lstStyle/>
          <a:p>
            <a:pPr algn="ctr"/>
            <a:r>
              <a:rPr lang="hu-HU" sz="4800" dirty="0" smtClean="0"/>
              <a:t>Köszönöm a figyelmet!</a:t>
            </a:r>
            <a:endParaRPr lang="hu-HU" sz="4800" dirty="0"/>
          </a:p>
        </p:txBody>
      </p:sp>
    </p:spTree>
    <p:extLst>
      <p:ext uri="{BB962C8B-B14F-4D97-AF65-F5344CB8AC3E}">
        <p14:creationId xmlns:p14="http://schemas.microsoft.com/office/powerpoint/2010/main" val="253747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315200" cy="709972"/>
          </a:xfrm>
        </p:spPr>
        <p:txBody>
          <a:bodyPr/>
          <a:lstStyle/>
          <a:p>
            <a:r>
              <a:rPr lang="hu-HU" dirty="0" err="1" smtClean="0"/>
              <a:t>Talajkollektoros</a:t>
            </a:r>
            <a:r>
              <a:rPr lang="hu-HU" dirty="0" smtClean="0"/>
              <a:t> rendszer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08720"/>
            <a:ext cx="7242473" cy="5450914"/>
          </a:xfrm>
          <a:prstGeom prst="rect">
            <a:avLst/>
          </a:prstGeom>
        </p:spPr>
      </p:pic>
      <p:sp>
        <p:nvSpPr>
          <p:cNvPr id="5" name="Balra nyíl 4">
            <a:hlinkClick r:id="rId3" action="ppaction://hlinksldjump"/>
          </p:cNvPr>
          <p:cNvSpPr/>
          <p:nvPr/>
        </p:nvSpPr>
        <p:spPr>
          <a:xfrm>
            <a:off x="251520" y="332656"/>
            <a:ext cx="648072" cy="64807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4442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315200" cy="709972"/>
          </a:xfrm>
        </p:spPr>
        <p:txBody>
          <a:bodyPr/>
          <a:lstStyle/>
          <a:p>
            <a:r>
              <a:rPr lang="hu-HU" dirty="0" smtClean="0"/>
              <a:t>Talajszondás rendszer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80728"/>
            <a:ext cx="7225407" cy="5585284"/>
          </a:xfrm>
          <a:prstGeom prst="rect">
            <a:avLst/>
          </a:prstGeom>
        </p:spPr>
      </p:pic>
      <p:sp>
        <p:nvSpPr>
          <p:cNvPr id="5" name="Balra nyíl 4">
            <a:hlinkClick r:id="rId3" action="ppaction://hlinksldjump"/>
          </p:cNvPr>
          <p:cNvSpPr/>
          <p:nvPr/>
        </p:nvSpPr>
        <p:spPr>
          <a:xfrm>
            <a:off x="179512" y="404664"/>
            <a:ext cx="720080" cy="72008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8713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ávlat">
  <a:themeElements>
    <a:clrScheme name="Távlat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Klasszikus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ávla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>
    <a:txDef>
      <a:spPr/>
      <a:bodyPr vert="horz" lIns="91440" tIns="45720" rIns="91440" bIns="45720" numCol="2" rtlCol="0">
        <a:normAutofit/>
      </a:bodyPr>
      <a:lstStyle>
        <a:defPPr>
          <a:defRPr sz="2400" dirty="0" err="1" smtClean="0">
            <a:solidFill>
              <a:schemeClr val="tx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0</TotalTime>
  <Words>794</Words>
  <Application>Microsoft Office PowerPoint</Application>
  <PresentationFormat>Diavetítés a képernyőre (4:3 oldalarány)</PresentationFormat>
  <Paragraphs>38</Paragraphs>
  <Slides>12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3" baseType="lpstr">
      <vt:lpstr>Távlat</vt:lpstr>
      <vt:lpstr>Geotermikus energia</vt:lpstr>
      <vt:lpstr>Bevezető</vt:lpstr>
      <vt:lpstr> </vt:lpstr>
      <vt:lpstr>Hőszivattyú</vt:lpstr>
      <vt:lpstr>Hőszivattyú</vt:lpstr>
      <vt:lpstr>PowerPoint bemutató</vt:lpstr>
      <vt:lpstr>Hőszivattyú típusai</vt:lpstr>
      <vt:lpstr>Hőszivattyú típusai</vt:lpstr>
      <vt:lpstr>Hőszivattyú előnyei</vt:lpstr>
      <vt:lpstr>Köszönöm a figyelmet!</vt:lpstr>
      <vt:lpstr>Talajkollektoros rendszer</vt:lpstr>
      <vt:lpstr>Talajszondás rendszer</vt:lpstr>
    </vt:vector>
  </TitlesOfParts>
  <Company>EON-IT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Geotermikus energia</dc:title>
  <dc:creator>r27796</dc:creator>
  <cp:lastModifiedBy>r27796</cp:lastModifiedBy>
  <cp:revision>10</cp:revision>
  <dcterms:created xsi:type="dcterms:W3CDTF">2017-10-25T16:27:00Z</dcterms:created>
  <dcterms:modified xsi:type="dcterms:W3CDTF">2017-10-26T16:39:08Z</dcterms:modified>
</cp:coreProperties>
</file>