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8000"/>
    <a:srgbClr val="33CC33"/>
    <a:srgbClr val="66FF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en-US" b="1" dirty="0" smtClean="0"/>
              <a:t>Hibrid hajtások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en-US" dirty="0" smtClean="0"/>
              <a:t>Megújuló energiaforrások 2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8982075" y="5208090"/>
            <a:ext cx="273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Nagy Norbert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CV5XN4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Villamosmérnöki BSC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Levelező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7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80303" y="568411"/>
            <a:ext cx="944957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hu-HU" sz="2000" dirty="0" smtClean="0"/>
              <a:t>A </a:t>
            </a:r>
            <a:r>
              <a:rPr lang="hu-H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hibrid meghajtások</a:t>
            </a:r>
            <a:r>
              <a:rPr lang="hu-HU" sz="2000" dirty="0"/>
              <a:t> fontossága először az 1970es években az 1973. </a:t>
            </a:r>
            <a:r>
              <a:rPr lang="hu-HU" sz="2000" dirty="0" smtClean="0"/>
              <a:t>októberében kirobbant </a:t>
            </a:r>
            <a:r>
              <a:rPr lang="hu-HU" sz="2000" dirty="0"/>
              <a:t>olajválságnak volt köszönhető. Ekkor már jelentős szerepet töltöttek </a:t>
            </a:r>
            <a:r>
              <a:rPr lang="hu-HU" sz="2000" dirty="0" smtClean="0"/>
              <a:t>be </a:t>
            </a:r>
            <a:r>
              <a:rPr lang="hu-HU" sz="2000" dirty="0"/>
              <a:t>a villamos hajtások, sőt több villamos hajtású járművet gyártottak, mint belsőégésű motorral ellátottat. </a:t>
            </a:r>
            <a:endParaRPr lang="en-US" sz="2000" dirty="0" smtClean="0"/>
          </a:p>
          <a:p>
            <a:pPr algn="just"/>
            <a:r>
              <a:rPr lang="en-US" sz="2000" dirty="0"/>
              <a:t>	</a:t>
            </a:r>
            <a:endParaRPr lang="en-US" sz="2000" dirty="0" smtClean="0"/>
          </a:p>
          <a:p>
            <a:pPr algn="just"/>
            <a:r>
              <a:rPr lang="en-US" sz="2000" dirty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hátrányt a villamos hajtások elterjedésében a belső égésű motorok pozitív tulajdonságai gátolták meg (</a:t>
            </a:r>
            <a:r>
              <a:rPr lang="hu-HU" sz="2000" dirty="0">
                <a:solidFill>
                  <a:srgbClr val="92D050"/>
                </a:solidFill>
              </a:rPr>
              <a:t>nagyobb hatótávolság, olcsóbb üzemeltetés, nagyobb teljesítmény</a:t>
            </a:r>
            <a:r>
              <a:rPr lang="hu-HU" sz="2000" dirty="0"/>
              <a:t>), viszont a belső égésű motorok negatív tulajdonságai (</a:t>
            </a:r>
            <a:r>
              <a:rPr lang="hu-H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nem üzemanyag takarékosság, környezetszennyezés</a:t>
            </a:r>
            <a:r>
              <a:rPr lang="hu-HU" sz="2000" dirty="0"/>
              <a:t>) előtérbe helyezték a villamos </a:t>
            </a:r>
            <a:r>
              <a:rPr lang="hu-HU" sz="2000" dirty="0" smtClean="0"/>
              <a:t>hajtások</a:t>
            </a:r>
            <a:r>
              <a:rPr lang="en-US" sz="2000" dirty="0" smtClean="0"/>
              <a:t> fejlesztését</a:t>
            </a:r>
            <a:r>
              <a:rPr lang="hu-HU" sz="2000" dirty="0" smtClean="0"/>
              <a:t>. </a:t>
            </a:r>
            <a:r>
              <a:rPr lang="hu-HU" sz="2000" dirty="0"/>
              <a:t>A hibrid meghajtások tehát egy kompromisszum a belső égésű és a villamos motorok között. </a:t>
            </a:r>
            <a:endParaRPr lang="en-US" sz="2000" dirty="0" smtClean="0"/>
          </a:p>
          <a:p>
            <a:pPr algn="just"/>
            <a:r>
              <a:rPr lang="en-US" sz="2000" dirty="0"/>
              <a:t>	</a:t>
            </a:r>
            <a:endParaRPr lang="en-US" sz="2000" dirty="0" smtClean="0"/>
          </a:p>
          <a:p>
            <a:pPr algn="just"/>
            <a:r>
              <a:rPr lang="en-US" sz="2000" dirty="0"/>
              <a:t>	</a:t>
            </a:r>
            <a:r>
              <a:rPr lang="hu-HU" sz="2000" dirty="0" smtClean="0"/>
              <a:t>Ugyan </a:t>
            </a:r>
            <a:r>
              <a:rPr lang="hu-HU" sz="2000" dirty="0"/>
              <a:t>a </a:t>
            </a:r>
            <a:r>
              <a:rPr lang="hu-H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hibrid hajtás</a:t>
            </a:r>
            <a:r>
              <a:rPr lang="hu-HU" sz="2000" dirty="0"/>
              <a:t> elnevezés nem más, mint a meghajtásához szükséges energia több, egymástól eltérő elven működő erőforrás kombinálása, a gyakorlati megvalósítás legtöbbször a </a:t>
            </a:r>
            <a:r>
              <a:rPr lang="hu-H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belső égésű motor</a:t>
            </a:r>
            <a:r>
              <a:rPr lang="hu-HU" sz="2000" dirty="0"/>
              <a:t> és a </a:t>
            </a:r>
            <a:r>
              <a:rPr lang="hu-H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villanymotor</a:t>
            </a:r>
            <a:r>
              <a:rPr lang="hu-HU" sz="2000" dirty="0"/>
              <a:t> kombinációja.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596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kerekített téglalap 1"/>
          <p:cNvSpPr/>
          <p:nvPr/>
        </p:nvSpPr>
        <p:spPr>
          <a:xfrm>
            <a:off x="3578425" y="457203"/>
            <a:ext cx="5010150" cy="835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HIBRID HAJTÁSOK</a:t>
            </a:r>
          </a:p>
        </p:txBody>
      </p:sp>
      <p:sp>
        <p:nvSpPr>
          <p:cNvPr id="3" name="Lekerekített téglalap 2"/>
          <p:cNvSpPr/>
          <p:nvPr/>
        </p:nvSpPr>
        <p:spPr>
          <a:xfrm>
            <a:off x="1209082" y="2238373"/>
            <a:ext cx="2863453" cy="1533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Párhuzamos-hibrid</a:t>
            </a:r>
            <a:endParaRPr lang="hu-HU" sz="2400" b="1" dirty="0"/>
          </a:p>
        </p:txBody>
      </p:sp>
      <p:sp>
        <p:nvSpPr>
          <p:cNvPr id="4" name="Lekerekített téglalap 3"/>
          <p:cNvSpPr/>
          <p:nvPr/>
        </p:nvSpPr>
        <p:spPr>
          <a:xfrm>
            <a:off x="4651774" y="2264562"/>
            <a:ext cx="2863452" cy="15120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Soros-hibrid</a:t>
            </a:r>
          </a:p>
        </p:txBody>
      </p:sp>
      <p:sp>
        <p:nvSpPr>
          <p:cNvPr id="5" name="Lekerekített téglalap 4"/>
          <p:cNvSpPr/>
          <p:nvPr/>
        </p:nvSpPr>
        <p:spPr>
          <a:xfrm>
            <a:off x="8094465" y="2238374"/>
            <a:ext cx="2731295" cy="1533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Vegyes-hibrid</a:t>
            </a:r>
          </a:p>
        </p:txBody>
      </p:sp>
      <p:sp>
        <p:nvSpPr>
          <p:cNvPr id="11" name="Lekerekített téglalap 10"/>
          <p:cNvSpPr/>
          <p:nvPr/>
        </p:nvSpPr>
        <p:spPr>
          <a:xfrm>
            <a:off x="9683354" y="4905374"/>
            <a:ext cx="2057400" cy="757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Vegyes-hibrid</a:t>
            </a:r>
          </a:p>
        </p:txBody>
      </p:sp>
      <p:sp>
        <p:nvSpPr>
          <p:cNvPr id="12" name="Lekerekített téglalap 11"/>
          <p:cNvSpPr/>
          <p:nvPr/>
        </p:nvSpPr>
        <p:spPr>
          <a:xfrm>
            <a:off x="7245847" y="4905373"/>
            <a:ext cx="2057400" cy="757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Kombinált-hibrid</a:t>
            </a:r>
          </a:p>
        </p:txBody>
      </p:sp>
      <p:cxnSp>
        <p:nvCxnSpPr>
          <p:cNvPr id="14" name="Egyenes összekötő nyíllal 13"/>
          <p:cNvCxnSpPr>
            <a:stCxn id="2" idx="2"/>
            <a:endCxn id="3" idx="0"/>
          </p:cNvCxnSpPr>
          <p:nvPr/>
        </p:nvCxnSpPr>
        <p:spPr>
          <a:xfrm flipH="1">
            <a:off x="2640809" y="1293018"/>
            <a:ext cx="3442691" cy="945355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>
            <a:stCxn id="2" idx="2"/>
            <a:endCxn id="4" idx="0"/>
          </p:cNvCxnSpPr>
          <p:nvPr/>
        </p:nvCxnSpPr>
        <p:spPr>
          <a:xfrm>
            <a:off x="6083500" y="1293018"/>
            <a:ext cx="0" cy="971544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2" idx="2"/>
            <a:endCxn id="5" idx="0"/>
          </p:cNvCxnSpPr>
          <p:nvPr/>
        </p:nvCxnSpPr>
        <p:spPr>
          <a:xfrm>
            <a:off x="6083500" y="1293018"/>
            <a:ext cx="3376613" cy="945356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/>
          <p:cNvCxnSpPr>
            <a:stCxn id="3" idx="2"/>
            <a:endCxn id="39" idx="0"/>
          </p:cNvCxnSpPr>
          <p:nvPr/>
        </p:nvCxnSpPr>
        <p:spPr>
          <a:xfrm flipH="1">
            <a:off x="1333055" y="3771898"/>
            <a:ext cx="1307754" cy="1054896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>
            <a:stCxn id="3" idx="2"/>
            <a:endCxn id="40" idx="0"/>
          </p:cNvCxnSpPr>
          <p:nvPr/>
        </p:nvCxnSpPr>
        <p:spPr>
          <a:xfrm>
            <a:off x="2640809" y="3771898"/>
            <a:ext cx="1354930" cy="1054896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nyíllal 29"/>
          <p:cNvCxnSpPr>
            <a:stCxn id="5" idx="2"/>
            <a:endCxn id="12" idx="0"/>
          </p:cNvCxnSpPr>
          <p:nvPr/>
        </p:nvCxnSpPr>
        <p:spPr>
          <a:xfrm flipH="1">
            <a:off x="8274547" y="3771898"/>
            <a:ext cx="1185566" cy="1133475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>
            <a:stCxn id="5" idx="2"/>
            <a:endCxn id="11" idx="0"/>
          </p:cNvCxnSpPr>
          <p:nvPr/>
        </p:nvCxnSpPr>
        <p:spPr>
          <a:xfrm>
            <a:off x="9460113" y="3771898"/>
            <a:ext cx="1251941" cy="1133476"/>
          </a:xfrm>
          <a:prstGeom prst="straightConnector1">
            <a:avLst/>
          </a:prstGeom>
          <a:ln w="76200" cap="rnd">
            <a:solidFill>
              <a:schemeClr val="tx1"/>
            </a:solidFill>
            <a:round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ekerekített téglalap 38"/>
          <p:cNvSpPr/>
          <p:nvPr/>
        </p:nvSpPr>
        <p:spPr>
          <a:xfrm>
            <a:off x="304355" y="4826794"/>
            <a:ext cx="2057400" cy="723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Egytengelyű hibrid</a:t>
            </a:r>
            <a:endParaRPr lang="hu-HU" b="1" dirty="0"/>
          </a:p>
        </p:txBody>
      </p:sp>
      <p:sp>
        <p:nvSpPr>
          <p:cNvPr id="40" name="Lekerekített téglalap 39"/>
          <p:cNvSpPr/>
          <p:nvPr/>
        </p:nvSpPr>
        <p:spPr>
          <a:xfrm>
            <a:off x="2949180" y="4826794"/>
            <a:ext cx="2093117" cy="723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Kéttengelyű hibrid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711000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1133475"/>
            <a:ext cx="4712446" cy="4524375"/>
          </a:xfrm>
        </p:spPr>
        <p:txBody>
          <a:bodyPr/>
          <a:lstStyle/>
          <a:p>
            <a:r>
              <a:rPr lang="en-US" sz="2000" b="1" u="sng" dirty="0" smtClean="0">
                <a:latin typeface="+mn-lt"/>
                <a:cs typeface="Arial" panose="020B0604020202020204" pitchFamily="34" charset="0"/>
              </a:rPr>
              <a:t>A Hibrid hajtás felépítése:</a:t>
            </a:r>
            <a:br>
              <a:rPr lang="en-US" sz="2000" b="1" u="sng" dirty="0" smtClean="0">
                <a:latin typeface="+mn-lt"/>
                <a:cs typeface="Arial" panose="020B0604020202020204" pitchFamily="34" charset="0"/>
              </a:rPr>
            </a:br>
            <a:r>
              <a:rPr lang="en-US" sz="2000" b="1" u="sng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US" sz="2000" b="1" u="sng" dirty="0" smtClean="0">
                <a:latin typeface="+mn-lt"/>
                <a:cs typeface="Arial" panose="020B0604020202020204" pitchFamily="34" charset="0"/>
              </a:rPr>
            </a:br>
            <a:r>
              <a:rPr lang="en-US" sz="2000" dirty="0" smtClean="0">
                <a:latin typeface="+mn-lt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+mn-lt"/>
                <a:cs typeface="Arial" panose="020B0604020202020204" pitchFamily="34" charset="0"/>
              </a:rPr>
              <a:t>A </a:t>
            </a:r>
            <a:r>
              <a:rPr lang="hu-HU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hibridautó</a:t>
            </a:r>
            <a:r>
              <a:rPr lang="hu-HU" sz="2000" dirty="0">
                <a:latin typeface="+mn-lt"/>
                <a:cs typeface="Arial" panose="020B0604020202020204" pitchFamily="34" charset="0"/>
              </a:rPr>
              <a:t> fő részei általában </a:t>
            </a:r>
            <a:r>
              <a:rPr lang="hu-HU" sz="2000" i="1" dirty="0">
                <a:latin typeface="+mn-lt"/>
                <a:cs typeface="Arial" panose="020B0604020202020204" pitchFamily="34" charset="0"/>
              </a:rPr>
              <a:t>a belső égésű motor, a villanymotor , az akkumulátor és a hajtómű </a:t>
            </a:r>
            <a:r>
              <a:rPr lang="hu-HU" sz="2000" dirty="0" smtClean="0">
                <a:latin typeface="+mn-lt"/>
                <a:cs typeface="Arial" panose="020B0604020202020204" pitchFamily="34" charset="0"/>
              </a:rPr>
              <a:t>(</a:t>
            </a:r>
            <a:r>
              <a:rPr lang="en-US" sz="2000" dirty="0" smtClean="0">
                <a:latin typeface="+mn-lt"/>
                <a:cs typeface="Arial" panose="020B0604020202020204" pitchFamily="34" charset="0"/>
              </a:rPr>
              <a:t>hajtómű = </a:t>
            </a:r>
            <a:r>
              <a:rPr lang="hu-HU" sz="2000" dirty="0" smtClean="0">
                <a:latin typeface="+mn-lt"/>
                <a:cs typeface="Arial" panose="020B0604020202020204" pitchFamily="34" charset="0"/>
              </a:rPr>
              <a:t>ún</a:t>
            </a:r>
            <a:r>
              <a:rPr lang="hu-HU" sz="2000" dirty="0">
                <a:latin typeface="+mn-lt"/>
                <a:cs typeface="Arial" panose="020B0604020202020204" pitchFamily="34" charset="0"/>
              </a:rPr>
              <a:t>. bolygóműves nyomatékosztó egység – adott üzemviszonyok esetén önműködően összegzi a 2 erőforrás (benzines és villamos) teljesítményét, melyről egyrészt a gépkocsi kerekeinek hajtása ágazik el, másrészt az akkumulátorok feltöltésére szolgáló generátor hajtása).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33475"/>
            <a:ext cx="4890452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76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3" y="600075"/>
            <a:ext cx="9017748" cy="3448050"/>
          </a:xfrm>
        </p:spPr>
        <p:txBody>
          <a:bodyPr/>
          <a:lstStyle/>
          <a:p>
            <a:r>
              <a:rPr lang="en-US" sz="2000" b="1" u="sng" dirty="0" smtClean="0"/>
              <a:t>SOROS HIBRID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soros hibrid járművekben a teljes vonóerőt az elektromos motor adja, mint az üzemanyagcellás és tisztán elektromos autókban. Az elektromos hajtás teljesítménye jóval nagyobb, mint a belső égésű motoré. A villamos motor </a:t>
            </a:r>
            <a:r>
              <a:rPr lang="hu-HU" sz="2000" dirty="0" smtClean="0"/>
              <a:t>már </a:t>
            </a:r>
            <a:r>
              <a:rPr lang="hu-HU" sz="2000" dirty="0"/>
              <a:t>a „nulla” fordulatszámnál </a:t>
            </a:r>
            <a:r>
              <a:rPr lang="en-US" sz="2000" dirty="0" smtClean="0"/>
              <a:t>is képes </a:t>
            </a:r>
            <a:r>
              <a:rPr lang="hu-HU" sz="2000" dirty="0" smtClean="0"/>
              <a:t>biztosít</a:t>
            </a:r>
            <a:r>
              <a:rPr lang="en-US" sz="2000" dirty="0" smtClean="0"/>
              <a:t>ani</a:t>
            </a:r>
            <a:r>
              <a:rPr lang="hu-HU" sz="2000" dirty="0" smtClean="0"/>
              <a:t> </a:t>
            </a:r>
            <a:r>
              <a:rPr lang="hu-HU" sz="2000" dirty="0"/>
              <a:t>a jármű elindításához </a:t>
            </a:r>
            <a:r>
              <a:rPr lang="hu-HU" sz="2000" dirty="0" smtClean="0"/>
              <a:t>szükséges</a:t>
            </a:r>
            <a:r>
              <a:rPr lang="en-US" sz="2000" dirty="0" smtClean="0"/>
              <a:t> </a:t>
            </a:r>
            <a:r>
              <a:rPr lang="hu-HU" sz="2000" dirty="0" smtClean="0"/>
              <a:t>nyomatékot</a:t>
            </a:r>
            <a:r>
              <a:rPr lang="hu-HU" sz="2000" dirty="0"/>
              <a:t>.</a:t>
            </a:r>
            <a:br>
              <a:rPr lang="hu-HU" sz="2000" dirty="0"/>
            </a:br>
            <a:r>
              <a:rPr lang="en-US" sz="2000" dirty="0" smtClean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belsőégésű motor </a:t>
            </a:r>
            <a:r>
              <a:rPr lang="hu-HU" sz="2000" dirty="0" smtClean="0"/>
              <a:t>közel </a:t>
            </a:r>
            <a:r>
              <a:rPr lang="hu-HU" sz="2000" dirty="0"/>
              <a:t>állandó fordulatszámon üzemel, </a:t>
            </a:r>
            <a:r>
              <a:rPr lang="en-US" sz="2000" dirty="0" smtClean="0"/>
              <a:t>itt</a:t>
            </a:r>
            <a:r>
              <a:rPr lang="hu-HU" sz="2000" dirty="0" smtClean="0"/>
              <a:t> </a:t>
            </a:r>
            <a:r>
              <a:rPr lang="hu-HU" sz="2000" dirty="0"/>
              <a:t>a hatásfoka a legmagasabb. A belsőégésű motor egy generátort hajt, mely a villamos hajtás táplálására és az akkumulátorok töltésére is alkalmas. Ezt </a:t>
            </a:r>
            <a:r>
              <a:rPr lang="en-US" sz="2000" dirty="0" smtClean="0"/>
              <a:t>az </a:t>
            </a:r>
            <a:r>
              <a:rPr lang="hu-HU" sz="2000" dirty="0" smtClean="0"/>
              <a:t>egységet </a:t>
            </a:r>
            <a:r>
              <a:rPr lang="hu-HU" sz="2000" b="1" u="sng" dirty="0"/>
              <a:t>áramtermelő aggregátor</a:t>
            </a:r>
            <a:r>
              <a:rPr lang="hu-HU" sz="2000" dirty="0"/>
              <a:t>nak </a:t>
            </a:r>
            <a:r>
              <a:rPr lang="hu-HU" sz="2000" dirty="0" smtClean="0"/>
              <a:t>nevezzük</a:t>
            </a:r>
            <a:r>
              <a:rPr lang="en-US" sz="2000" dirty="0" smtClean="0"/>
              <a:t>.</a:t>
            </a:r>
            <a:r>
              <a:rPr lang="hu-HU" sz="2000" dirty="0" smtClean="0"/>
              <a:t> 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/>
              <a:t>A soros hibridek egyik fajtája a </a:t>
            </a:r>
            <a:r>
              <a:rPr lang="hu-HU" sz="2000" b="1" u="sng" dirty="0"/>
              <a:t>megnövelt hatótávú elektromos hajtás</a:t>
            </a:r>
            <a:r>
              <a:rPr lang="hu-HU" sz="2000" dirty="0"/>
              <a:t> (angolul: range extended hybrid vehicle, rövidítve: REHV</a:t>
            </a:r>
            <a:r>
              <a:rPr lang="hu-HU" sz="2000" dirty="0" smtClean="0"/>
              <a:t>)</a:t>
            </a:r>
            <a:r>
              <a:rPr lang="en-US" sz="2000" dirty="0" smtClean="0"/>
              <a:t>.</a:t>
            </a:r>
            <a:r>
              <a:rPr lang="hu-HU" sz="2000" dirty="0"/>
              <a:t/>
            </a:r>
            <a:br>
              <a:rPr lang="hu-HU" sz="2000" dirty="0"/>
            </a:b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67" y="4468774"/>
            <a:ext cx="5762625" cy="192250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738980" y="6391276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Soros hibrid hajtás blokkvázlata</a:t>
            </a:r>
          </a:p>
        </p:txBody>
      </p:sp>
    </p:spTree>
    <p:extLst>
      <p:ext uri="{BB962C8B-B14F-4D97-AF65-F5344CB8AC3E}">
        <p14:creationId xmlns:p14="http://schemas.microsoft.com/office/powerpoint/2010/main" val="2711622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95376" y="619124"/>
            <a:ext cx="9277350" cy="5857876"/>
          </a:xfrm>
        </p:spPr>
        <p:txBody>
          <a:bodyPr/>
          <a:lstStyle/>
          <a:p>
            <a:r>
              <a:rPr lang="en-US" sz="2000" dirty="0" smtClean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soros hajtás nagy előnye, hogy a rendszerben nincs szükség mechanikus </a:t>
            </a:r>
            <a:r>
              <a:rPr lang="hu-HU" sz="2000" dirty="0" smtClean="0"/>
              <a:t>áttételre</a:t>
            </a:r>
            <a:r>
              <a:rPr lang="en-US" sz="2000" dirty="0" smtClean="0"/>
              <a:t> (</a:t>
            </a:r>
            <a:r>
              <a:rPr lang="hu-HU" sz="2000" dirty="0" smtClean="0"/>
              <a:t>nincs kuplung</a:t>
            </a:r>
            <a:r>
              <a:rPr lang="en-US" sz="2000" dirty="0" smtClean="0"/>
              <a:t>)</a:t>
            </a:r>
            <a:r>
              <a:rPr lang="hu-HU" sz="2000" dirty="0" smtClean="0"/>
              <a:t>, </a:t>
            </a:r>
            <a:r>
              <a:rPr lang="hu-HU" sz="2000" dirty="0"/>
              <a:t>illetve mechanikus kapcsolat, így a hajtáslánc könnyű és kevésbé karbantartás-igényes. Fékezéskor a jármű mozgási energiáját </a:t>
            </a:r>
            <a:r>
              <a:rPr lang="hu-HU" sz="2000" dirty="0" smtClean="0"/>
              <a:t>újra </a:t>
            </a:r>
            <a:r>
              <a:rPr lang="hu-HU" sz="2000" dirty="0"/>
              <a:t>felhasználható </a:t>
            </a:r>
            <a:r>
              <a:rPr lang="hu-HU" sz="2000" dirty="0" smtClean="0"/>
              <a:t>energiafajtára</a:t>
            </a:r>
            <a:r>
              <a:rPr lang="en-US" sz="2000" dirty="0" smtClean="0"/>
              <a:t> alakítja át (töltésre)</a:t>
            </a:r>
            <a:r>
              <a:rPr lang="hu-HU" sz="2000" dirty="0" smtClean="0"/>
              <a:t>. 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en-US" sz="2000" dirty="0" smtClean="0"/>
              <a:t>	</a:t>
            </a:r>
            <a:r>
              <a:rPr lang="hu-HU" sz="2000" dirty="0" smtClean="0"/>
              <a:t>Intenzív </a:t>
            </a:r>
            <a:r>
              <a:rPr lang="hu-HU" sz="2000" dirty="0"/>
              <a:t>indításnál, illetve egyéb nagy teljesítményigény </a:t>
            </a:r>
            <a:r>
              <a:rPr lang="hu-HU" sz="2000" dirty="0" smtClean="0"/>
              <a:t>esetén</a:t>
            </a:r>
            <a:r>
              <a:rPr lang="en-US" sz="2000" dirty="0" smtClean="0"/>
              <a:t> (pl: emelkedő)</a:t>
            </a:r>
            <a:r>
              <a:rPr lang="hu-HU" sz="2000" dirty="0" smtClean="0"/>
              <a:t> </a:t>
            </a:r>
            <a:r>
              <a:rPr lang="hu-HU" sz="2000" dirty="0"/>
              <a:t>a villamos motor az akkumulátorokból és az áramtermelő aggregátorból egyidejűleg táplálható</a:t>
            </a:r>
            <a:r>
              <a:rPr lang="hu-HU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többszörös energiaátalakítás hatásfoka és az akkumulátor töltési-kisülési veszteségei miatt a belsőégésű motor leadott teljesítményének </a:t>
            </a:r>
            <a:r>
              <a:rPr lang="en-US" sz="2000" dirty="0" smtClean="0"/>
              <a:t>kb. </a:t>
            </a:r>
            <a:r>
              <a:rPr lang="hu-HU" sz="2000" dirty="0" smtClean="0"/>
              <a:t> </a:t>
            </a:r>
            <a:r>
              <a:rPr lang="hu-HU" sz="2000" dirty="0"/>
              <a:t>60%-a hasznosulhat.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hu-HU" sz="2000" dirty="0" smtClean="0"/>
              <a:t>A </a:t>
            </a:r>
            <a:r>
              <a:rPr lang="hu-HU" sz="2000" dirty="0"/>
              <a:t>villamos hajtás megoldható:</a:t>
            </a:r>
            <a:br>
              <a:rPr lang="hu-HU" sz="2000" dirty="0"/>
            </a:br>
            <a:r>
              <a:rPr lang="hu-HU" sz="2000" b="1" dirty="0"/>
              <a:t>· </a:t>
            </a:r>
            <a:r>
              <a:rPr lang="hu-HU" sz="2000" dirty="0">
                <a:solidFill>
                  <a:srgbClr val="92D050"/>
                </a:solidFill>
              </a:rPr>
              <a:t>egy központi motorral </a:t>
            </a:r>
            <a:r>
              <a:rPr lang="hu-HU" sz="2000" dirty="0"/>
              <a:t>(osztóművet, ill. differenciálművet kell alkalmazni), </a:t>
            </a:r>
            <a:br>
              <a:rPr lang="hu-HU" sz="2000" dirty="0"/>
            </a:br>
            <a:r>
              <a:rPr lang="hu-HU" sz="2000" b="1" dirty="0"/>
              <a:t>· </a:t>
            </a:r>
            <a:r>
              <a:rPr lang="hu-HU" sz="2000" dirty="0" smtClean="0">
                <a:solidFill>
                  <a:srgbClr val="92D050"/>
                </a:solidFill>
              </a:rPr>
              <a:t>kétkerék</a:t>
            </a:r>
            <a:r>
              <a:rPr lang="en-US" sz="2000" dirty="0" smtClean="0">
                <a:solidFill>
                  <a:srgbClr val="92D050"/>
                </a:solidFill>
              </a:rPr>
              <a:t> (négykerék)</a:t>
            </a:r>
            <a:r>
              <a:rPr lang="hu-HU" sz="2000" dirty="0" smtClean="0">
                <a:solidFill>
                  <a:srgbClr val="92D050"/>
                </a:solidFill>
              </a:rPr>
              <a:t>-hajtással</a:t>
            </a:r>
            <a:r>
              <a:rPr lang="hu-HU" sz="2000" dirty="0"/>
              <a:t>, ahol oldalanként egy-egy villamos motor </a:t>
            </a:r>
            <a:r>
              <a:rPr lang="en-US" sz="2000" dirty="0" smtClean="0"/>
              <a:t>található. A</a:t>
            </a:r>
            <a:r>
              <a:rPr lang="hu-HU" sz="2000" dirty="0" smtClean="0"/>
              <a:t> </a:t>
            </a:r>
            <a:r>
              <a:rPr lang="hu-HU" sz="2000" dirty="0"/>
              <a:t>kerekenkénti </a:t>
            </a:r>
            <a:r>
              <a:rPr lang="hu-HU" sz="2000" dirty="0" smtClean="0"/>
              <a:t>hajtásszabályozás</a:t>
            </a:r>
            <a:r>
              <a:rPr lang="en-US" sz="2000" dirty="0" smtClean="0"/>
              <a:t> előnyei a jármű stabilizálásánál jelentkeznek – ABS, ASR, ESP, stb, viszont </a:t>
            </a:r>
            <a:r>
              <a:rPr lang="hu-HU" sz="2000" dirty="0"/>
              <a:t>ezzel együtt romlanak a futómű terhelési és rugózási tulajdonságai</a:t>
            </a:r>
            <a:r>
              <a:rPr lang="hu-HU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Soros Hibrid hajtások: Chevrolet Volt, </a:t>
            </a:r>
            <a:b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en-US" sz="2000" i="1" dirty="0">
                <a:solidFill>
                  <a:schemeClr val="tx1">
                    <a:lumMod val="65000"/>
                  </a:schemeClr>
                </a:solidFill>
              </a:rPr>
              <a:t>	</a:t>
            </a: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				     Opel Ampera.</a:t>
            </a:r>
            <a:r>
              <a:rPr lang="hu-HU" sz="2000" i="1" dirty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hu-HU" sz="2000" i="1" dirty="0">
                <a:solidFill>
                  <a:schemeClr val="tx1">
                    <a:lumMod val="65000"/>
                  </a:schemeClr>
                </a:solidFill>
              </a:rPr>
            </a:br>
            <a:r>
              <a:rPr lang="hu-HU" sz="2000" dirty="0"/>
              <a:t/>
            </a:r>
            <a:br>
              <a:rPr lang="hu-HU" sz="2000" dirty="0"/>
            </a:b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75" y="5623257"/>
            <a:ext cx="2181226" cy="109186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5419725"/>
            <a:ext cx="2438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1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31155" y="638175"/>
            <a:ext cx="9151096" cy="3486150"/>
          </a:xfrm>
        </p:spPr>
        <p:txBody>
          <a:bodyPr/>
          <a:lstStyle/>
          <a:p>
            <a:r>
              <a:rPr lang="en-US" sz="2000" b="1" u="sng" dirty="0" smtClean="0"/>
              <a:t>PÁRHUZAMOS HIBRID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hu-HU" sz="2000" dirty="0" smtClean="0"/>
              <a:t>Az </a:t>
            </a:r>
            <a:r>
              <a:rPr lang="hu-HU" sz="2000" dirty="0"/>
              <a:t>elektromos- és a belsőégésű motor között egy sebességváltóval egybeépített mechanikus osztómű van, mely összekapcsolja a két </a:t>
            </a:r>
            <a:r>
              <a:rPr lang="hu-HU" sz="2000" dirty="0" smtClean="0"/>
              <a:t>hajtást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smtClean="0"/>
              <a:t>	A</a:t>
            </a:r>
            <a:r>
              <a:rPr lang="hu-HU" sz="2000" dirty="0" smtClean="0"/>
              <a:t> </a:t>
            </a:r>
            <a:r>
              <a:rPr lang="hu-HU" sz="2000" dirty="0"/>
              <a:t>belsőégésű </a:t>
            </a:r>
            <a:r>
              <a:rPr lang="hu-HU" sz="2000" dirty="0" smtClean="0"/>
              <a:t>és </a:t>
            </a:r>
            <a:r>
              <a:rPr lang="hu-HU" sz="2000" dirty="0"/>
              <a:t>az elektromos </a:t>
            </a:r>
            <a:r>
              <a:rPr lang="hu-HU" sz="2000" dirty="0" smtClean="0"/>
              <a:t>motor</a:t>
            </a:r>
            <a:r>
              <a:rPr lang="en-US" sz="2000" dirty="0" smtClean="0"/>
              <a:t>ok</a:t>
            </a:r>
            <a:r>
              <a:rPr lang="hu-HU" sz="2000" dirty="0" smtClean="0"/>
              <a:t> </a:t>
            </a:r>
            <a:r>
              <a:rPr lang="hu-HU" sz="2000" dirty="0"/>
              <a:t>mechanikusan együttműködve hajtják a </a:t>
            </a:r>
            <a:r>
              <a:rPr lang="hu-HU" sz="2000" dirty="0" smtClean="0"/>
              <a:t>kerekeket. </a:t>
            </a:r>
            <a:r>
              <a:rPr lang="hu-HU" sz="2000" dirty="0"/>
              <a:t>A villamos motor szabályozása és a sebességváltó lehetővé teszi a mechanikus összeköttetést</a:t>
            </a:r>
            <a:r>
              <a:rPr lang="hu-HU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Ezt a hajtásrendszer-technológiát nevezzük </a:t>
            </a:r>
            <a:r>
              <a:rPr lang="hu-HU" sz="2000" b="1" u="sng" dirty="0"/>
              <a:t>integrált motor </a:t>
            </a:r>
            <a:r>
              <a:rPr lang="hu-HU" sz="2000" b="1" u="sng" dirty="0" smtClean="0"/>
              <a:t>asszisztens</a:t>
            </a:r>
            <a:r>
              <a:rPr lang="en-US" sz="2000" dirty="0" smtClean="0"/>
              <a:t>nek (angolul: i</a:t>
            </a:r>
            <a:r>
              <a:rPr lang="hu-HU" sz="2000" dirty="0" smtClean="0"/>
              <a:t>ntegrated </a:t>
            </a:r>
            <a:r>
              <a:rPr lang="en-US" sz="2000" dirty="0" smtClean="0"/>
              <a:t>m</a:t>
            </a:r>
            <a:r>
              <a:rPr lang="hu-HU" sz="2000" dirty="0" smtClean="0"/>
              <a:t>otor </a:t>
            </a:r>
            <a:r>
              <a:rPr lang="en-US" sz="2000" dirty="0" smtClean="0"/>
              <a:t>a</a:t>
            </a:r>
            <a:r>
              <a:rPr lang="hu-HU" sz="2000" dirty="0" smtClean="0"/>
              <a:t>ssist</a:t>
            </a:r>
            <a:r>
              <a:rPr lang="en-US" sz="2000" dirty="0" smtClean="0"/>
              <a:t>, rövidítve: IMA).</a:t>
            </a:r>
            <a:endParaRPr lang="hu-HU" sz="20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3583825" y="6324599"/>
            <a:ext cx="4436221" cy="457200"/>
          </a:xfrm>
        </p:spPr>
        <p:txBody>
          <a:bodyPr/>
          <a:lstStyle/>
          <a:p>
            <a:r>
              <a:rPr lang="hu-HU" dirty="0"/>
              <a:t>Párhuzamos hibrid hajtás blokkvázlata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2" y="4324351"/>
            <a:ext cx="5762625" cy="20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2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9230" y="514350"/>
            <a:ext cx="9151096" cy="5848349"/>
          </a:xfrm>
        </p:spPr>
        <p:txBody>
          <a:bodyPr/>
          <a:lstStyle/>
          <a:p>
            <a:r>
              <a:rPr lang="en-US" sz="2000" dirty="0" smtClean="0"/>
              <a:t>	</a:t>
            </a:r>
            <a:r>
              <a:rPr lang="hu-HU" sz="2000" dirty="0"/>
              <a:t>A párhuzamos hibridekbe általában kisebb akkumulátorcsomagot építenek, ezért kiemelt szerepe van a jó hatásfokú akkumulátortöltő fékezésnek. Az alacsony teljesítményigényű üzemállapotokban a belsőégésű motor a járműhajtáson kívül a generátorüzembe kapcsolt elektromos motor hajtását is megoldja. </a:t>
            </a:r>
            <a:br>
              <a:rPr lang="hu-HU" sz="2000" dirty="0"/>
            </a:br>
            <a:r>
              <a:rPr lang="en-US" sz="2000" dirty="0" smtClean="0"/>
              <a:t>	A</a:t>
            </a:r>
            <a:r>
              <a:rPr lang="hu-HU" sz="2000" dirty="0" smtClean="0"/>
              <a:t> </a:t>
            </a:r>
            <a:r>
              <a:rPr lang="hu-HU" sz="2000" dirty="0"/>
              <a:t>belső égésű motor közvetlenül a kerekek hajtására is használható (akár kihagyva </a:t>
            </a:r>
            <a:r>
              <a:rPr lang="en-US" sz="2000" dirty="0"/>
              <a:t>az </a:t>
            </a:r>
            <a:r>
              <a:rPr lang="hu-HU" sz="2000" dirty="0"/>
              <a:t>elektromos egységek működtetését), ezekkel a hibrid hajtásláncokkal nagyon hatékonyan lehet hosszabb egyenletes sebességű utakat is megtenni</a:t>
            </a:r>
            <a:r>
              <a:rPr lang="en-US" sz="2000" dirty="0"/>
              <a:t>, viszont ezen előny a városi közlekedés során hátrányként jelentkezik. A </a:t>
            </a:r>
            <a:r>
              <a:rPr lang="hu-HU" sz="2000" dirty="0"/>
              <a:t>belső égésű motort </a:t>
            </a:r>
            <a:r>
              <a:rPr lang="en-US" sz="2000" dirty="0"/>
              <a:t>ugyanis mindig </a:t>
            </a:r>
            <a:r>
              <a:rPr lang="hu-HU" sz="2000" dirty="0"/>
              <a:t>a megfelelő üzemi hőmérsékleten kell</a:t>
            </a:r>
            <a:r>
              <a:rPr lang="en-US" sz="2000" dirty="0"/>
              <a:t> tartani és ez a v</a:t>
            </a:r>
            <a:r>
              <a:rPr lang="hu-HU" sz="2000" dirty="0"/>
              <a:t>árosi közlekedés </a:t>
            </a:r>
            <a:r>
              <a:rPr lang="en-US" sz="2000" dirty="0"/>
              <a:t>során a gyakori </a:t>
            </a:r>
            <a:r>
              <a:rPr lang="hu-HU" sz="2000" dirty="0"/>
              <a:t>megállás-elindulás</a:t>
            </a:r>
            <a:r>
              <a:rPr lang="en-US" sz="2000" dirty="0"/>
              <a:t> miatt nehézkes feladat</a:t>
            </a:r>
            <a:r>
              <a:rPr lang="hu-HU" sz="2000" dirty="0"/>
              <a:t>. A belsőégésű motor álló helyzetbeni károsanyag kibocsájtásának csökkentése érdekében (megfelelő kontroll mellett) start-stop rendszer alkalmazható. </a:t>
            </a:r>
            <a:br>
              <a:rPr lang="hu-HU" sz="2000" dirty="0"/>
            </a:br>
            <a:r>
              <a:rPr lang="en-US" sz="2000" dirty="0" smtClean="0"/>
              <a:t>	</a:t>
            </a:r>
            <a:r>
              <a:rPr lang="hu-HU" sz="2000" dirty="0" smtClean="0"/>
              <a:t>A </a:t>
            </a:r>
            <a:r>
              <a:rPr lang="hu-HU" sz="2000" dirty="0">
                <a:solidFill>
                  <a:srgbClr val="FF0000"/>
                </a:solidFill>
              </a:rPr>
              <a:t>start-stop rendszer</a:t>
            </a:r>
            <a:r>
              <a:rPr lang="hu-HU" sz="2000" dirty="0"/>
              <a:t> azt jelenti, hogy a járművezetőtől függetlenül automatikusan leállítja a belső égésű motort, </a:t>
            </a:r>
            <a:r>
              <a:rPr lang="en-US" sz="2000" dirty="0"/>
              <a:t>induláskor </a:t>
            </a:r>
            <a:r>
              <a:rPr lang="hu-HU" sz="2000" dirty="0"/>
              <a:t>a másodperc tör</a:t>
            </a:r>
            <a:r>
              <a:rPr lang="en-US" sz="2000" dirty="0"/>
              <a:t>edéke</a:t>
            </a:r>
            <a:r>
              <a:rPr lang="hu-HU" sz="2000" dirty="0"/>
              <a:t> alatt automatikusan újraindítja</a:t>
            </a:r>
            <a:r>
              <a:rPr lang="en-US" sz="2000" dirty="0"/>
              <a:t>, miközben megfelelő hőmérsékleten tartja a belső égésű motort</a:t>
            </a:r>
            <a:r>
              <a:rPr lang="en-US" sz="2000" dirty="0" smtClean="0"/>
              <a:t>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17266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2"/>
          <p:cNvSpPr>
            <a:spLocks noGrp="1"/>
          </p:cNvSpPr>
          <p:nvPr>
            <p:ph type="title"/>
          </p:nvPr>
        </p:nvSpPr>
        <p:spPr>
          <a:xfrm>
            <a:off x="1155699" y="685800"/>
            <a:ext cx="9642983" cy="5648325"/>
          </a:xfrm>
        </p:spPr>
        <p:txBody>
          <a:bodyPr/>
          <a:lstStyle/>
          <a:p>
            <a:r>
              <a:rPr lang="en-US" sz="2000" dirty="0" smtClean="0"/>
              <a:t>	E</a:t>
            </a:r>
            <a:r>
              <a:rPr lang="hu-HU" sz="2000" dirty="0" smtClean="0"/>
              <a:t>lőzésnél </a:t>
            </a:r>
            <a:r>
              <a:rPr lang="hu-HU" sz="2000" dirty="0"/>
              <a:t>vagy egyéb nagy teljesítményigény esetén</a:t>
            </a:r>
            <a:r>
              <a:rPr lang="en-US" sz="2000" dirty="0"/>
              <a:t> (pl: emelkedő)</a:t>
            </a:r>
            <a:r>
              <a:rPr lang="hu-HU" sz="2000" dirty="0" smtClean="0"/>
              <a:t> </a:t>
            </a:r>
            <a:r>
              <a:rPr lang="hu-HU" sz="2000" dirty="0"/>
              <a:t>rásegít a villanymotor is. Fékezéskor a belsőégésű motor teljesen vagy részlegesen </a:t>
            </a:r>
            <a:r>
              <a:rPr lang="hu-HU" sz="2000" dirty="0" smtClean="0"/>
              <a:t>(</a:t>
            </a:r>
            <a:r>
              <a:rPr lang="en-US" sz="2000" dirty="0" smtClean="0"/>
              <a:t>pl: </a:t>
            </a:r>
            <a:r>
              <a:rPr lang="hu-HU" sz="2000" dirty="0" smtClean="0"/>
              <a:t>egyes hengerek </a:t>
            </a:r>
            <a:r>
              <a:rPr lang="hu-HU" sz="2000" dirty="0"/>
              <a:t>leállítása formájában) leáll, ugyanakkor az autó mozgási energiáját az elektromos motor generátor üzembe való kapcsolásával nagyrészt elektromos árammá </a:t>
            </a:r>
            <a:r>
              <a:rPr lang="hu-HU" sz="2000" dirty="0" smtClean="0"/>
              <a:t>alakít</a:t>
            </a:r>
            <a:r>
              <a:rPr lang="en-US" sz="2000" dirty="0" smtClean="0"/>
              <a:t>ja</a:t>
            </a:r>
            <a:r>
              <a:rPr lang="hu-HU" sz="2000" dirty="0" smtClean="0"/>
              <a:t>, </a:t>
            </a:r>
            <a:r>
              <a:rPr lang="en-US" sz="2000" dirty="0" smtClean="0"/>
              <a:t>töltve ezáltal</a:t>
            </a:r>
            <a:r>
              <a:rPr lang="hu-HU" sz="2000" dirty="0" smtClean="0"/>
              <a:t> </a:t>
            </a:r>
            <a:r>
              <a:rPr lang="hu-HU" sz="2000" dirty="0"/>
              <a:t>az akkumulátorokat.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Párhuzamos </a:t>
            </a:r>
            <a:r>
              <a:rPr lang="en-US" sz="2000" i="1" dirty="0">
                <a:solidFill>
                  <a:schemeClr val="tx1">
                    <a:lumMod val="65000"/>
                  </a:schemeClr>
                </a:solidFill>
              </a:rPr>
              <a:t>Hibrid </a:t>
            </a: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hajtások: Honda több modellje (Insight, Civic, Accord), 							    </a:t>
            </a:r>
            <a:r>
              <a:rPr lang="hu-HU" sz="2000" i="1" dirty="0" smtClean="0">
                <a:solidFill>
                  <a:schemeClr val="tx1">
                    <a:lumMod val="65000"/>
                  </a:schemeClr>
                </a:solidFill>
              </a:rPr>
              <a:t>BMW </a:t>
            </a:r>
            <a:r>
              <a:rPr lang="hu-HU" sz="2000" i="1" dirty="0">
                <a:solidFill>
                  <a:schemeClr val="tx1">
                    <a:lumMod val="65000"/>
                  </a:schemeClr>
                </a:solidFill>
              </a:rPr>
              <a:t>Active-Hybryd 7-es modellje</a:t>
            </a:r>
            <a:r>
              <a:rPr lang="hu-HU" sz="2000" i="1" dirty="0" smtClean="0">
                <a:solidFill>
                  <a:schemeClr val="tx1">
                    <a:lumMod val="65000"/>
                  </a:schemeClr>
                </a:solidFill>
              </a:rPr>
              <a:t>,</a:t>
            </a: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 </a:t>
            </a:r>
            <a:r>
              <a:rPr lang="hu-HU" sz="2000" i="1" dirty="0" smtClean="0">
                <a:solidFill>
                  <a:schemeClr val="tx1">
                    <a:lumMod val="65000"/>
                  </a:schemeClr>
                </a:solidFill>
              </a:rPr>
              <a:t>Smart Fortwo</a:t>
            </a:r>
            <a:r>
              <a:rPr lang="en-US" sz="2000" i="1" dirty="0" smtClean="0">
                <a:solidFill>
                  <a:schemeClr val="tx1">
                    <a:lumMod val="65000"/>
                  </a:schemeClr>
                </a:solidFill>
              </a:rPr>
              <a:t>.</a:t>
            </a:r>
            <a:endParaRPr lang="hu-HU" sz="2000" i="1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9" name="AutoShape 8" descr="Képtalálat a következ&amp;odblac;re: „honda insight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090" y="3219710"/>
            <a:ext cx="2603478" cy="1790440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187" y="3219711"/>
            <a:ext cx="3757918" cy="1790439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99" y="3219710"/>
            <a:ext cx="2940504" cy="17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3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561975"/>
            <a:ext cx="9274921" cy="5791200"/>
          </a:xfrm>
        </p:spPr>
        <p:txBody>
          <a:bodyPr/>
          <a:lstStyle/>
          <a:p>
            <a:r>
              <a:rPr lang="en-US" sz="2000" b="1" u="sng" dirty="0" smtClean="0"/>
              <a:t>VEGYES HIBRID</a:t>
            </a:r>
            <a:r>
              <a:rPr lang="en-US" sz="2000" b="1" dirty="0" smtClean="0"/>
              <a:t>:</a:t>
            </a:r>
            <a:br>
              <a:rPr lang="en-US" sz="2000" b="1" dirty="0" smtClean="0"/>
            </a:br>
            <a:r>
              <a:rPr lang="en-US" sz="2000" b="1" dirty="0"/>
              <a:t>	</a:t>
            </a:r>
            <a:r>
              <a:rPr lang="hu-HU" sz="2000" dirty="0"/>
              <a:t>Ez a rendszer kombinálja a párhuzamos és soros hajtáslánc előnyeit. A kombinált megoldással két üzemmód lehetséges:</a:t>
            </a:r>
            <a:br>
              <a:rPr lang="hu-HU" sz="2000" dirty="0"/>
            </a:br>
            <a:r>
              <a:rPr lang="hu-HU" sz="2000" dirty="0"/>
              <a:t>· </a:t>
            </a:r>
            <a:r>
              <a:rPr lang="hu-HU" sz="2000" dirty="0"/>
              <a:t>az egyik módban a belsőégésű motor közvetlenül is képes a kerekeket hajtani (mint a párhuzamos </a:t>
            </a:r>
            <a:r>
              <a:rPr lang="hu-HU" sz="2000" dirty="0" smtClean="0"/>
              <a:t>hajtásláncnál), 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/>
              <a:t>· </a:t>
            </a:r>
            <a:r>
              <a:rPr lang="hu-HU" sz="2000" dirty="0"/>
              <a:t>a másik </a:t>
            </a:r>
            <a:r>
              <a:rPr lang="hu-HU" sz="2000" dirty="0" smtClean="0"/>
              <a:t>módban</a:t>
            </a:r>
            <a:r>
              <a:rPr lang="en-US" sz="2000" dirty="0" smtClean="0"/>
              <a:t> </a:t>
            </a:r>
            <a:r>
              <a:rPr lang="hu-HU" sz="2000" dirty="0" smtClean="0"/>
              <a:t>a </a:t>
            </a:r>
            <a:r>
              <a:rPr lang="hu-HU" sz="2000" dirty="0"/>
              <a:t>belsőégésű motor mechanikus leválasztásával megvalósítható a tisztán elektromos hajtás is (mint a soros </a:t>
            </a:r>
            <a:r>
              <a:rPr lang="hu-HU" sz="2000" dirty="0" smtClean="0"/>
              <a:t>hajtásláncn</a:t>
            </a:r>
            <a:r>
              <a:rPr lang="en-US" sz="2000" dirty="0" smtClean="0"/>
              <a:t>ál</a:t>
            </a:r>
            <a:r>
              <a:rPr lang="hu-HU" sz="2000" dirty="0" smtClean="0"/>
              <a:t>).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hu-HU" sz="2000" dirty="0"/>
              <a:t/>
            </a:r>
            <a:br>
              <a:rPr lang="hu-HU" sz="2000" dirty="0"/>
            </a:br>
            <a:endParaRPr lang="hu-HU" sz="2000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3067050" y="6168509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Vegyes (</a:t>
            </a:r>
            <a:r>
              <a:rPr lang="hu-HU" dirty="0" smtClean="0"/>
              <a:t>soros-párhuzamos</a:t>
            </a:r>
            <a:r>
              <a:rPr lang="en-US" dirty="0" smtClean="0"/>
              <a:t>)</a:t>
            </a:r>
            <a:r>
              <a:rPr lang="hu-HU" dirty="0" smtClean="0"/>
              <a:t> hibrid</a:t>
            </a:r>
            <a:r>
              <a:rPr lang="en-US" dirty="0" smtClean="0"/>
              <a:t> </a:t>
            </a:r>
            <a:r>
              <a:rPr lang="hu-HU" dirty="0" smtClean="0"/>
              <a:t>hajtás</a:t>
            </a:r>
            <a:r>
              <a:rPr lang="en-US" dirty="0" smtClean="0"/>
              <a:t> </a:t>
            </a:r>
            <a:r>
              <a:rPr lang="hu-HU" dirty="0" smtClean="0"/>
              <a:t>blokkvázlata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3297793"/>
            <a:ext cx="57531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07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542925"/>
            <a:ext cx="9284446" cy="5981700"/>
          </a:xfrm>
        </p:spPr>
        <p:txBody>
          <a:bodyPr/>
          <a:lstStyle/>
          <a:p>
            <a:pPr algn="just"/>
            <a:r>
              <a:rPr lang="en-US" sz="2000" dirty="0" smtClean="0"/>
              <a:t>	</a:t>
            </a:r>
            <a:r>
              <a:rPr lang="hu-HU" sz="2000" dirty="0"/>
              <a:t> A Toyota Prius tette népszerűvé ezt a koncepciót, melyet </a:t>
            </a:r>
            <a:r>
              <a:rPr lang="hu-HU" sz="2000" b="1" u="sng" dirty="0"/>
              <a:t>hibrid szinergiahajtás</a:t>
            </a:r>
            <a:r>
              <a:rPr lang="hu-HU" sz="2000" dirty="0"/>
              <a:t>nak </a:t>
            </a:r>
            <a:r>
              <a:rPr lang="en-US" sz="2000" dirty="0"/>
              <a:t>(angolul: h</a:t>
            </a:r>
            <a:r>
              <a:rPr lang="hu-HU" sz="2000" dirty="0"/>
              <a:t>ybrid </a:t>
            </a:r>
            <a:r>
              <a:rPr lang="en-US" sz="2000" dirty="0"/>
              <a:t>s</a:t>
            </a:r>
            <a:r>
              <a:rPr lang="hu-HU" sz="2000" dirty="0"/>
              <a:t>ynergy </a:t>
            </a:r>
            <a:r>
              <a:rPr lang="en-US" sz="2000" dirty="0"/>
              <a:t>d</a:t>
            </a:r>
            <a:r>
              <a:rPr lang="hu-HU" sz="2000" dirty="0"/>
              <a:t>rive, </a:t>
            </a:r>
            <a:r>
              <a:rPr lang="en-US" sz="2000" dirty="0"/>
              <a:t>rövidítve: HSD)</a:t>
            </a:r>
            <a:r>
              <a:rPr lang="hu-HU" sz="2000" dirty="0"/>
              <a:t> nevezett el</a:t>
            </a:r>
            <a:r>
              <a:rPr lang="en-US" sz="2000" dirty="0"/>
              <a:t>. </a:t>
            </a:r>
            <a:r>
              <a:rPr lang="hu-HU" sz="2000" dirty="0"/>
              <a:t>A két működési módnak köszönhető</a:t>
            </a:r>
            <a:r>
              <a:rPr lang="en-US" sz="2000" dirty="0"/>
              <a:t>, hogy mindkét meghajtás a lehető legoptimálisabban használható ki. </a:t>
            </a:r>
            <a:r>
              <a:rPr lang="hu-HU" sz="2000" dirty="0"/>
              <a:t>Az alacsony</a:t>
            </a:r>
            <a:r>
              <a:rPr lang="en-US" sz="2000" dirty="0"/>
              <a:t>abb </a:t>
            </a:r>
            <a:r>
              <a:rPr lang="hu-HU" sz="2000" dirty="0"/>
              <a:t> sebesség</a:t>
            </a:r>
            <a:r>
              <a:rPr lang="en-US" sz="2000" dirty="0"/>
              <a:t> esetén</a:t>
            </a:r>
            <a:r>
              <a:rPr lang="hu-HU" sz="2000" dirty="0"/>
              <a:t> a tiszta villamos hajtás dominál, míg nagyobb sebesség</a:t>
            </a:r>
            <a:r>
              <a:rPr lang="en-US" sz="2000" dirty="0"/>
              <a:t> </a:t>
            </a:r>
            <a:r>
              <a:rPr lang="hu-HU" sz="2000" dirty="0"/>
              <a:t>esetén a belsőégésű motor veszi át a hajtás szerepét</a:t>
            </a:r>
            <a:r>
              <a:rPr lang="en-US" sz="2000" dirty="0"/>
              <a:t>. Kezdetben </a:t>
            </a:r>
            <a:r>
              <a:rPr lang="hu-HU" sz="2000" dirty="0"/>
              <a:t>számítógépes vezérlés határoz</a:t>
            </a:r>
            <a:r>
              <a:rPr lang="en-US" sz="2000" dirty="0"/>
              <a:t>t</a:t>
            </a:r>
            <a:r>
              <a:rPr lang="hu-HU" sz="2000" dirty="0"/>
              <a:t>a meg, hogy mikor melyik erőforrásnak mekkora legyen a részaránya</a:t>
            </a:r>
            <a:r>
              <a:rPr lang="en-US" sz="2000" dirty="0"/>
              <a:t>, a </a:t>
            </a:r>
            <a:r>
              <a:rPr lang="hu-HU" sz="2000" dirty="0"/>
              <a:t>harmadik generációs Priusban a vezető választhat a hajtásmódok között, így </a:t>
            </a:r>
            <a:r>
              <a:rPr lang="en-US" sz="2000" dirty="0" smtClean="0"/>
              <a:t>pl:</a:t>
            </a:r>
            <a:r>
              <a:rPr lang="hu-HU" sz="2000" dirty="0" smtClean="0"/>
              <a:t> </a:t>
            </a:r>
            <a:r>
              <a:rPr lang="hu-HU" sz="2000" dirty="0"/>
              <a:t>van sportos használatra, dugóban történő araszolásra, illetve üzemanyag-takarékosságra optimalizált üzemmód is.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hu-HU" sz="2000" dirty="0" smtClean="0"/>
              <a:t>Ugyanígy </a:t>
            </a:r>
            <a:r>
              <a:rPr lang="hu-HU" sz="2000" dirty="0"/>
              <a:t>megosztott hibrid hajtással rendelkezik a Lexus RX 400h is, de itt az első tengelyt egyenletes terhelésnél meghajtó benzinmotor és villamos motor mellett van még egy másik </a:t>
            </a:r>
            <a:r>
              <a:rPr lang="en-US" sz="2000" dirty="0" smtClean="0"/>
              <a:t>villamos motor </a:t>
            </a:r>
            <a:r>
              <a:rPr lang="hu-HU" sz="2000" dirty="0" smtClean="0"/>
              <a:t>is</a:t>
            </a:r>
            <a:r>
              <a:rPr lang="hu-HU" sz="2000" dirty="0"/>
              <a:t>, amely nagy gyorsítási igénynél a hátsó tengelyt hajtja meg. A magasabb teljesítményigények kiszolgálásán kívül a rendszer alkalmas csúszós útviszonyok esetén az első kerék meghajtás kisegítésére is</a:t>
            </a:r>
            <a:r>
              <a:rPr lang="hu-HU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A </a:t>
            </a:r>
            <a:r>
              <a:rPr lang="hu-HU" sz="2000" dirty="0" smtClean="0"/>
              <a:t>mechanikai </a:t>
            </a:r>
            <a:r>
              <a:rPr lang="hu-HU" sz="2000" dirty="0"/>
              <a:t>és az elektromos </a:t>
            </a:r>
            <a:r>
              <a:rPr lang="hu-HU" sz="2000" dirty="0" smtClean="0"/>
              <a:t>energi</a:t>
            </a:r>
            <a:r>
              <a:rPr lang="en-US" sz="2000" dirty="0" smtClean="0"/>
              <a:t>a</a:t>
            </a:r>
            <a:r>
              <a:rPr lang="hu-HU" sz="2000" dirty="0" smtClean="0"/>
              <a:t> könnyebb át</a:t>
            </a:r>
            <a:r>
              <a:rPr lang="en-US" sz="2000" dirty="0" smtClean="0"/>
              <a:t>váltása érdekében</a:t>
            </a:r>
            <a:r>
              <a:rPr lang="hu-HU" sz="2000" dirty="0" smtClean="0"/>
              <a:t> </a:t>
            </a:r>
            <a:r>
              <a:rPr lang="en-US" sz="2000" dirty="0" smtClean="0"/>
              <a:t>a</a:t>
            </a:r>
            <a:r>
              <a:rPr lang="hu-HU" sz="2000" dirty="0" smtClean="0"/>
              <a:t> hajtásláncba </a:t>
            </a:r>
            <a:r>
              <a:rPr lang="hu-HU" sz="2000" dirty="0"/>
              <a:t>egy </a:t>
            </a:r>
            <a:r>
              <a:rPr lang="hu-HU" sz="2000" dirty="0" smtClean="0"/>
              <a:t>differenciálmű</a:t>
            </a:r>
            <a:r>
              <a:rPr lang="en-US" sz="2000" dirty="0" smtClean="0"/>
              <a:t>vet építettek be,</a:t>
            </a:r>
            <a:r>
              <a:rPr lang="hu-HU" sz="2000" dirty="0" smtClean="0"/>
              <a:t> </a:t>
            </a:r>
            <a:r>
              <a:rPr lang="hu-HU" sz="2000" dirty="0"/>
              <a:t>hogy szabályozni lehessen az </a:t>
            </a:r>
            <a:r>
              <a:rPr lang="hu-HU" sz="2000" dirty="0" smtClean="0"/>
              <a:t>erőforrásokból </a:t>
            </a:r>
            <a:r>
              <a:rPr lang="hu-HU" sz="2000" dirty="0"/>
              <a:t>nyert teljesítmény </a:t>
            </a:r>
            <a:r>
              <a:rPr lang="hu-HU" sz="2000" dirty="0" smtClean="0"/>
              <a:t>arányát</a:t>
            </a:r>
            <a:r>
              <a:rPr lang="hu-H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166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1447800"/>
            <a:ext cx="3412352" cy="227490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914400" y="781050"/>
            <a:ext cx="951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</a:schemeClr>
                </a:solidFill>
              </a:rPr>
              <a:t>Vegyes Hibrid </a:t>
            </a:r>
            <a:r>
              <a:rPr lang="en-US" i="1" dirty="0">
                <a:solidFill>
                  <a:schemeClr val="tx1">
                    <a:lumMod val="65000"/>
                  </a:schemeClr>
                </a:solidFill>
              </a:rPr>
              <a:t>hajtások</a:t>
            </a:r>
            <a:r>
              <a:rPr lang="en-US" i="1" dirty="0" smtClean="0">
                <a:solidFill>
                  <a:schemeClr val="tx1">
                    <a:lumMod val="65000"/>
                  </a:schemeClr>
                </a:solidFill>
              </a:rPr>
              <a:t>: Toyota Prius, Lexus RX400h.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16" y="1447800"/>
            <a:ext cx="3398309" cy="227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08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600074"/>
            <a:ext cx="9293971" cy="5934075"/>
          </a:xfrm>
        </p:spPr>
        <p:txBody>
          <a:bodyPr/>
          <a:lstStyle/>
          <a:p>
            <a:r>
              <a:rPr lang="en-US" sz="2000" dirty="0" smtClean="0"/>
              <a:t>	A HIBRID HAJTÁSOK nem csupán a motorok elhelyezése illetve ezek optimális kombinációjaként oszthatók fel, hanem a feszültség mennyiségek alapján is. Ezen szempont alapján 4 kategóriát határoztak meg: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en-US" sz="2000" dirty="0" smtClean="0"/>
              <a:t>1. </a:t>
            </a:r>
            <a:r>
              <a:rPr lang="en-US" sz="2000" dirty="0" smtClean="0">
                <a:solidFill>
                  <a:srgbClr val="99FF99"/>
                </a:solidFill>
              </a:rPr>
              <a:t>Mikrohibrid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Ezen kategóriát sokan nem tartják hibridnek, mivel </a:t>
            </a:r>
            <a:r>
              <a:rPr lang="en-US" sz="2000" dirty="0"/>
              <a:t>az elektromotor </a:t>
            </a:r>
            <a:r>
              <a:rPr lang="en-US" sz="2000" dirty="0" smtClean="0"/>
              <a:t>a hajtásban nem játszik szerepet, csupán a start/stop rendszerért felel (</a:t>
            </a:r>
            <a:r>
              <a:rPr lang="en-US" sz="2000" dirty="0"/>
              <a:t>kb. </a:t>
            </a:r>
            <a:r>
              <a:rPr lang="en-US" sz="2000" dirty="0" smtClean="0"/>
              <a:t>14 V-os akkumulátorral kiegészített – lassításkor lekapcsolja a benzinmotort és megállásig csak az elektromotor működik, induláskor a másodperc tört része alatt indítja a benzinmotort). </a:t>
            </a:r>
            <a:r>
              <a:rPr lang="en-US" sz="2000" dirty="0" smtClean="0">
                <a:solidFill>
                  <a:srgbClr val="99FF99"/>
                </a:solidFill>
              </a:rPr>
              <a:t>5-10%os károsanyag-kibocsátás csökkenés.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</a:t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en-US" sz="2000" dirty="0" smtClean="0"/>
              <a:t>2. </a:t>
            </a:r>
            <a:r>
              <a:rPr lang="en-US" sz="2000" dirty="0" smtClean="0">
                <a:solidFill>
                  <a:srgbClr val="66FF66"/>
                </a:solidFill>
              </a:rPr>
              <a:t>Mildhibrid</a:t>
            </a:r>
            <a:r>
              <a:rPr lang="en-US" sz="2000" dirty="0" smtClean="0"/>
              <a:t> – enyhén hibrid. </a:t>
            </a:r>
            <a:br>
              <a:rPr lang="en-US" sz="2000" dirty="0" smtClean="0"/>
            </a:br>
            <a:r>
              <a:rPr lang="en-US" sz="2000" dirty="0" smtClean="0"/>
              <a:t>Ebben már megtalálható a valódi villanymotor és a hibrid akkumulátor is. Viszont önálló járműmozgatásra nem képes, de a hajtást nagy mértékben tudja segíteni (≤ 42 V-os akkumulátor – gyorsításkor besegít a hajtásba, lassításkor tölti az akkumulátort). </a:t>
            </a:r>
            <a:r>
              <a:rPr lang="en-US" sz="2000" dirty="0" smtClean="0">
                <a:solidFill>
                  <a:srgbClr val="66FF66"/>
                </a:solidFill>
              </a:rPr>
              <a:t>10-15</a:t>
            </a:r>
            <a:r>
              <a:rPr lang="en-US" sz="2000" dirty="0">
                <a:solidFill>
                  <a:srgbClr val="66FF66"/>
                </a:solidFill>
              </a:rPr>
              <a:t>%os károsanyag-kibocsátás csökkenés</a:t>
            </a:r>
            <a:r>
              <a:rPr lang="en-US" sz="2000" dirty="0" smtClean="0">
                <a:solidFill>
                  <a:srgbClr val="66FF66"/>
                </a:solidFill>
              </a:rPr>
              <a:t>.</a:t>
            </a:r>
            <a:br>
              <a:rPr lang="en-US" sz="2000" dirty="0" smtClean="0">
                <a:solidFill>
                  <a:srgbClr val="66FF66"/>
                </a:solidFill>
              </a:rPr>
            </a:br>
            <a:r>
              <a:rPr lang="en-US" sz="2000" dirty="0"/>
              <a:t>	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576097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571499"/>
            <a:ext cx="9293971" cy="5762625"/>
          </a:xfrm>
        </p:spPr>
        <p:txBody>
          <a:bodyPr/>
          <a:lstStyle/>
          <a:p>
            <a:r>
              <a:rPr lang="en-US" sz="2000" dirty="0" smtClean="0"/>
              <a:t>	3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33CC33"/>
                </a:solidFill>
              </a:rPr>
              <a:t>Mediumhibrid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 smtClean="0"/>
              <a:t>Lényegében </a:t>
            </a:r>
            <a:r>
              <a:rPr lang="en-US" sz="2000" dirty="0"/>
              <a:t>mildhibrid, de nagyobb teljesítményű villanymotor és nagyobb kapacitású akkumulátort tartalmaz. Hosszabb idejű gyorsítás-rásegítést tesz lehetővé, magasabb teljesítmény-kiegészítéssel karöltve (≤ </a:t>
            </a:r>
            <a:r>
              <a:rPr lang="en-US" sz="2000" dirty="0" smtClean="0"/>
              <a:t>144 V</a:t>
            </a:r>
            <a:r>
              <a:rPr lang="en-US" sz="2000" dirty="0"/>
              <a:t>). </a:t>
            </a:r>
            <a:r>
              <a:rPr lang="en-US" sz="2000" dirty="0">
                <a:solidFill>
                  <a:srgbClr val="33CC33"/>
                </a:solidFill>
              </a:rPr>
              <a:t>15-25%os károsanyag-kibocsátás csökkenés</a:t>
            </a:r>
            <a:r>
              <a:rPr lang="en-US" sz="2000" dirty="0" smtClean="0">
                <a:solidFill>
                  <a:srgbClr val="33CC33"/>
                </a:solidFill>
              </a:rPr>
              <a:t>.</a:t>
            </a:r>
            <a:br>
              <a:rPr lang="en-US" sz="2000" dirty="0" smtClean="0">
                <a:solidFill>
                  <a:srgbClr val="33CC33"/>
                </a:solidFill>
              </a:rPr>
            </a:br>
            <a:r>
              <a:rPr lang="en-US" sz="2000" dirty="0">
                <a:solidFill>
                  <a:srgbClr val="33CC33"/>
                </a:solidFill>
              </a:rPr>
              <a:t/>
            </a:r>
            <a:br>
              <a:rPr lang="en-US" sz="2000" dirty="0">
                <a:solidFill>
                  <a:srgbClr val="33CC33"/>
                </a:solidFill>
              </a:rPr>
            </a:br>
            <a:r>
              <a:rPr lang="en-US" sz="2000" dirty="0" smtClean="0">
                <a:solidFill>
                  <a:srgbClr val="33CC33"/>
                </a:solidFill>
              </a:rPr>
              <a:t>	</a:t>
            </a:r>
            <a:r>
              <a:rPr lang="en-US" sz="2000" dirty="0" smtClean="0">
                <a:solidFill>
                  <a:schemeClr val="tx1"/>
                </a:solidFill>
              </a:rPr>
              <a:t>4.</a:t>
            </a:r>
            <a:r>
              <a:rPr lang="en-US" sz="2000" dirty="0" smtClean="0">
                <a:solidFill>
                  <a:srgbClr val="33CC33"/>
                </a:solidFill>
              </a:rPr>
              <a:t> </a:t>
            </a:r>
            <a:r>
              <a:rPr lang="en-US" sz="2000" dirty="0" smtClean="0">
                <a:solidFill>
                  <a:srgbClr val="009900"/>
                </a:solidFill>
              </a:rPr>
              <a:t>Fullhibrid</a:t>
            </a:r>
            <a:r>
              <a:rPr lang="en-US" sz="2000" dirty="0">
                <a:solidFill>
                  <a:srgbClr val="66FF66"/>
                </a:solidFill>
              </a:rPr>
              <a:t/>
            </a:r>
            <a:br>
              <a:rPr lang="en-US" sz="2000" dirty="0">
                <a:solidFill>
                  <a:srgbClr val="66FF66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Itt már megjelenik a tisztán villamos hajtás lehetősége, amely főként városban (rövid hatótáv), max 50Km/h sebesség mellett működik, erős teljesítmény-kiegészítést tesz lehetővé, optimális fékenergia-visszatáplálás mellett (</a:t>
            </a:r>
            <a:r>
              <a:rPr lang="hu-HU" sz="2000" dirty="0">
                <a:solidFill>
                  <a:schemeClr val="tx1"/>
                </a:solidFill>
              </a:rPr>
              <a:t>&gt;200 </a:t>
            </a:r>
            <a:r>
              <a:rPr lang="hu-HU" sz="2000" dirty="0" smtClean="0">
                <a:solidFill>
                  <a:schemeClr val="tx1"/>
                </a:solidFill>
              </a:rPr>
              <a:t>V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r>
              <a:rPr lang="en-US" sz="2000" dirty="0" smtClean="0"/>
              <a:t>. </a:t>
            </a:r>
            <a:r>
              <a:rPr lang="en-US" sz="2000" dirty="0" smtClean="0">
                <a:solidFill>
                  <a:srgbClr val="009900"/>
                </a:solidFill>
              </a:rPr>
              <a:t>25-35%-os </a:t>
            </a:r>
            <a:r>
              <a:rPr lang="en-US" sz="2000" dirty="0">
                <a:solidFill>
                  <a:srgbClr val="009900"/>
                </a:solidFill>
              </a:rPr>
              <a:t>károsanyag-kibocsátás csökkenés</a:t>
            </a:r>
            <a:r>
              <a:rPr lang="en-US" sz="2000" dirty="0" smtClean="0">
                <a:solidFill>
                  <a:srgbClr val="009900"/>
                </a:solidFill>
              </a:rPr>
              <a:t>.</a:t>
            </a:r>
            <a:br>
              <a:rPr lang="en-US" sz="2000" dirty="0" smtClean="0">
                <a:solidFill>
                  <a:srgbClr val="009900"/>
                </a:solidFill>
              </a:rPr>
            </a:br>
            <a:r>
              <a:rPr lang="en-US" sz="2000" dirty="0">
                <a:solidFill>
                  <a:srgbClr val="009900"/>
                </a:solidFill>
              </a:rPr>
              <a:t/>
            </a:r>
            <a:br>
              <a:rPr lang="en-US" sz="2000" dirty="0">
                <a:solidFill>
                  <a:srgbClr val="009900"/>
                </a:solidFill>
              </a:rPr>
            </a:br>
            <a:r>
              <a:rPr lang="en-US" sz="2000" dirty="0" smtClean="0">
                <a:solidFill>
                  <a:srgbClr val="009900"/>
                </a:solidFill>
              </a:rPr>
              <a:t/>
            </a:r>
            <a:br>
              <a:rPr lang="en-US" sz="2000" dirty="0" smtClean="0">
                <a:solidFill>
                  <a:srgbClr val="009900"/>
                </a:solidFill>
              </a:rPr>
            </a:br>
            <a:r>
              <a:rPr lang="en-US" sz="2000" dirty="0">
                <a:solidFill>
                  <a:srgbClr val="009900"/>
                </a:solidFill>
              </a:rPr>
              <a:t>	</a:t>
            </a:r>
            <a:r>
              <a:rPr lang="en-US" sz="2000" dirty="0" smtClean="0">
                <a:solidFill>
                  <a:schemeClr val="tx1"/>
                </a:solidFill>
              </a:rPr>
              <a:t>Ezen megoldások teszik lehetővé személy/</a:t>
            </a:r>
            <a:r>
              <a:rPr lang="en-US" sz="2000" dirty="0" smtClean="0"/>
              <a:t>t</a:t>
            </a:r>
            <a:r>
              <a:rPr lang="en-US" sz="2000" dirty="0" smtClean="0">
                <a:solidFill>
                  <a:schemeClr val="tx1"/>
                </a:solidFill>
              </a:rPr>
              <a:t>eherszállításra alkalmas járművek (pl: </a:t>
            </a:r>
            <a:r>
              <a:rPr lang="hu-H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Volvo </a:t>
            </a:r>
            <a:r>
              <a:rPr lang="hu-H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7900 </a:t>
            </a:r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autóbusz, </a:t>
            </a:r>
            <a:r>
              <a:rPr lang="hu-HU" sz="2000" dirty="0"/>
              <a:t>Volvo Concept </a:t>
            </a:r>
            <a:r>
              <a:rPr lang="hu-HU" sz="2000" dirty="0" smtClean="0"/>
              <a:t>Truck</a:t>
            </a:r>
            <a:r>
              <a:rPr lang="en-US" sz="2000" dirty="0" smtClean="0"/>
              <a:t> kamion</a:t>
            </a:r>
            <a:r>
              <a:rPr lang="en-US" sz="2000" dirty="0" smtClean="0">
                <a:solidFill>
                  <a:schemeClr val="tx1"/>
                </a:solidFill>
              </a:rPr>
              <a:t>), haszonjárművek (pl: </a:t>
            </a:r>
            <a:r>
              <a:rPr lang="hu-HU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Volvo </a:t>
            </a:r>
            <a:r>
              <a:rPr lang="hu-HU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Hybrid </a:t>
            </a:r>
            <a:r>
              <a:rPr lang="hu-HU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L220F</a:t>
            </a:r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hu-HU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Caterpillar D7E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hibridizálását.</a:t>
            </a:r>
            <a:endParaRPr lang="hu-HU" sz="20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2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371" y="957767"/>
            <a:ext cx="3511696" cy="2040416"/>
          </a:xfrm>
          <a:prstGeom prst="rect">
            <a:avLst/>
          </a:prstGeom>
        </p:spPr>
      </p:pic>
      <p:sp>
        <p:nvSpPr>
          <p:cNvPr id="7" name="AutoShape 2" descr="Képtalálat a következ&amp;odblac;re: „hibrid busz”"/>
          <p:cNvSpPr>
            <a:spLocks noGrp="1" noChangeAspect="1" noChangeArrowheads="1"/>
          </p:cNvSpPr>
          <p:nvPr>
            <p:ph type="body" sz="half" idx="2"/>
          </p:nvPr>
        </p:nvSpPr>
        <p:spPr bwMode="auto">
          <a:xfrm>
            <a:off x="5946030" y="4076700"/>
            <a:ext cx="499819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Köszönöm a figyelmet!</a:t>
            </a:r>
            <a:endParaRPr lang="hu-HU" sz="28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78" y="795716"/>
            <a:ext cx="3138412" cy="2099883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478" y="3686175"/>
            <a:ext cx="4177413" cy="19812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16" y="2314574"/>
            <a:ext cx="3389709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6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9583</TotalTime>
  <Words>65</Words>
  <Application>Microsoft Office PowerPoint</Application>
  <PresentationFormat>Szélesvásznú</PresentationFormat>
  <Paragraphs>35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Hibrid hajtások</vt:lpstr>
      <vt:lpstr>PowerPoint bemutató</vt:lpstr>
      <vt:lpstr>PowerPoint bemutató</vt:lpstr>
      <vt:lpstr>A Hibrid hajtás felépítése:   A hibridautó fő részei általában a belső égésű motor, a villanymotor , az akkumulátor és a hajtómű (hajtómű = ún. bolygóműves nyomatékosztó egység – adott üzemviszonyok esetén önműködően összegzi a 2 erőforrás (benzines és villamos) teljesítményét, melyről egyrészt a gépkocsi kerekeinek hajtása ágazik el, másrészt az akkumulátorok feltöltésére szolgáló generátor hajtása). </vt:lpstr>
      <vt:lpstr>SOROS HIBRID:   A soros hibrid járművekben a teljes vonóerőt az elektromos motor adja, mint az üzemanyagcellás és tisztán elektromos autókban. Az elektromos hajtás teljesítménye jóval nagyobb, mint a belső égésű motoré. A villamos motor már a „nulla” fordulatszámnál is képes biztosítani a jármű elindításához szükséges nyomatékot.  A belsőégésű motor közel állandó fordulatszámon üzemel, itt a hatásfoka a legmagasabb. A belsőégésű motor egy generátort hajt, mely a villamos hajtás táplálására és az akkumulátorok töltésére is alkalmas. Ezt az egységet áramtermelő aggregátornak nevezzük.  A soros hibridek egyik fajtája a megnövelt hatótávú elektromos hajtás (angolul: range extended hybrid vehicle, rövidítve: REHV). </vt:lpstr>
      <vt:lpstr> A soros hajtás nagy előnye, hogy a rendszerben nincs szükség mechanikus áttételre (nincs kuplung), illetve mechanikus kapcsolat, így a hajtáslánc könnyű és kevésbé karbantartás-igényes. Fékezéskor a jármű mozgási energiáját újra felhasználható energiafajtára alakítja át (töltésre).   Intenzív indításnál, illetve egyéb nagy teljesítményigény esetén (pl: emelkedő) a villamos motor az akkumulátorokból és az áramtermelő aggregátorból egyidejűleg táplálható.  A többszörös energiaátalakítás hatásfoka és az akkumulátor töltési-kisülési veszteségei miatt a belsőégésű motor leadott teljesítményének kb.  60%-a hasznosulhat.   A villamos hajtás megoldható: · egy központi motorral (osztóművet, ill. differenciálművet kell alkalmazni),  · kétkerék (négykerék)-hajtással, ahol oldalanként egy-egy villamos motor található. A kerekenkénti hajtásszabályozás előnyei a jármű stabilizálásánál jelentkeznek – ABS, ASR, ESP, stb, viszont ezzel együtt romlanak a futómű terhelési és rugózási tulajdonságai. Soros Hibrid hajtások: Chevrolet Volt,            Opel Ampera.  </vt:lpstr>
      <vt:lpstr>PÁRHUZAMOS HIBRID:   Az elektromos- és a belsőégésű motor között egy sebességváltóval egybeépített mechanikus osztómű van, mely összekapcsolja a két hajtást.  A belsőégésű és az elektromos motorok mechanikusan együttműködve hajtják a kerekeket. A villamos motor szabályozása és a sebességváltó lehetővé teszi a mechanikus összeköttetést. Ezt a hajtásrendszer-technológiát nevezzük integrált motor asszisztensnek (angolul: integrated motor assist, rövidítve: IMA).</vt:lpstr>
      <vt:lpstr> A párhuzamos hibridekbe általában kisebb akkumulátorcsomagot építenek, ezért kiemelt szerepe van a jó hatásfokú akkumulátortöltő fékezésnek. Az alacsony teljesítményigényű üzemállapotokban a belsőégésű motor a járműhajtáson kívül a generátorüzembe kapcsolt elektromos motor hajtását is megoldja.   A belső égésű motor közvetlenül a kerekek hajtására is használható (akár kihagyva az elektromos egységek működtetését), ezekkel a hibrid hajtásláncokkal nagyon hatékonyan lehet hosszabb egyenletes sebességű utakat is megtenni, viszont ezen előny a városi közlekedés során hátrányként jelentkezik. A belső égésű motort ugyanis mindig a megfelelő üzemi hőmérsékleten kell tartani és ez a városi közlekedés során a gyakori megállás-elindulás miatt nehézkes feladat. A belsőégésű motor álló helyzetbeni károsanyag kibocsájtásának csökkentése érdekében (megfelelő kontroll mellett) start-stop rendszer alkalmazható.   A start-stop rendszer azt jelenti, hogy a járművezetőtől függetlenül automatikusan leállítja a belső égésű motort, induláskor a másodperc töredéke alatt automatikusan újraindítja, miközben megfelelő hőmérsékleten tartja a belső égésű motort.</vt:lpstr>
      <vt:lpstr> Előzésnél vagy egyéb nagy teljesítményigény esetén (pl: emelkedő) rásegít a villanymotor is. Fékezéskor a belsőégésű motor teljesen vagy részlegesen (pl: egyes hengerek leállítása formájában) leáll, ugyanakkor az autó mozgási energiáját az elektromos motor generátor üzembe való kapcsolásával nagyrészt elektromos árammá alakítja, töltve ezáltal az akkumulátorokat.  Párhuzamos Hibrid hajtások: Honda több modellje (Insight, Civic, Accord),            BMW Active-Hybryd 7-es modellje, Smart Fortwo.</vt:lpstr>
      <vt:lpstr>VEGYES HIBRID:  Ez a rendszer kombinálja a párhuzamos és soros hajtáslánc előnyeit. A kombinált megoldással két üzemmód lehetséges: · az egyik módban a belsőégésű motor közvetlenül is képes a kerekeket hajtani (mint a párhuzamos hajtásláncnál),  · a másik módban a belsőégésű motor mechanikus leválasztásával megvalósítható a tisztán elektromos hajtás is (mint a soros hajtásláncnál).   </vt:lpstr>
      <vt:lpstr>  A Toyota Prius tette népszerűvé ezt a koncepciót, melyet hibrid szinergiahajtásnak (angolul: hybrid synergy drive, rövidítve: HSD) nevezett el. A két működési módnak köszönhető, hogy mindkét meghajtás a lehető legoptimálisabban használható ki. Az alacsonyabb  sebesség esetén a tiszta villamos hajtás dominál, míg nagyobb sebesség esetén a belsőégésű motor veszi át a hajtás szerepét. Kezdetben számítógépes vezérlés határozta meg, hogy mikor melyik erőforrásnak mekkora legyen a részaránya, a harmadik generációs Priusban a vezető választhat a hajtásmódok között, így pl: van sportos használatra, dugóban történő araszolásra, illetve üzemanyag-takarékosságra optimalizált üzemmód is.   Ugyanígy megosztott hibrid hajtással rendelkezik a Lexus RX 400h is, de itt az első tengelyt egyenletes terhelésnél meghajtó benzinmotor és villamos motor mellett van még egy másik villamos motor is, amely nagy gyorsítási igénynél a hátsó tengelyt hajtja meg. A magasabb teljesítményigények kiszolgálásán kívül a rendszer alkalmas csúszós útviszonyok esetén az első kerék meghajtás kisegítésére is.  A mechanikai és az elektromos energia könnyebb átváltása érdekében a hajtásláncba egy differenciálművet építettek be, hogy szabályozni lehessen az erőforrásokból nyert teljesítmény arányát.</vt:lpstr>
      <vt:lpstr>PowerPoint bemutató</vt:lpstr>
      <vt:lpstr> A HIBRID HAJTÁSOK nem csupán a motorok elhelyezése illetve ezek optimális kombinációjaként oszthatók fel, hanem a feszültség mennyiségek alapján is. Ezen szempont alapján 4 kategóriát határoztak meg:    1. Mikrohibrid  Ezen kategóriát sokan nem tartják hibridnek, mivel az elektromotor a hajtásban nem játszik szerepet, csupán a start/stop rendszerért felel (kb. 14 V-os akkumulátorral kiegészített – lassításkor lekapcsolja a benzinmotort és megállásig csak az elektromotor működik, induláskor a másodperc tört része alatt indítja a benzinmotort). 5-10%os károsanyag-kibocsátás csökkenés.    2. Mildhibrid – enyhén hibrid.  Ebben már megtalálható a valódi villanymotor és a hibrid akkumulátor is. Viszont önálló járműmozgatásra nem képes, de a hajtást nagy mértékben tudja segíteni (≤ 42 V-os akkumulátor – gyorsításkor besegít a hajtásba, lassításkor tölti az akkumulátort). 10-15%os károsanyag-kibocsátás csökkenés.  </vt:lpstr>
      <vt:lpstr> 3. Mediumhibrid  Lényegében mildhibrid, de nagyobb teljesítményű villanymotor és nagyobb kapacitású akkumulátort tartalmaz. Hosszabb idejű gyorsítás-rásegítést tesz lehetővé, magasabb teljesítmény-kiegészítéssel karöltve (≤ 144 V). 15-25%os károsanyag-kibocsátás csökkenés.   4. Fullhibrid Itt már megjelenik a tisztán villamos hajtás lehetősége, amely főként városban (rövid hatótáv), max 50Km/h sebesség mellett működik, erős teljesítmény-kiegészítést tesz lehetővé, optimális fékenergia-visszatáplálás mellett (&gt;200 V). 25-35%-os károsanyag-kibocsátás csökkenés.    Ezen megoldások teszik lehetővé személy/teherszállításra alkalmas járművek (pl: Volvo 7900 autóbusz, Volvo Concept Truck kamion), haszonjárművek (pl: Volvo Hybrid L220F, Caterpillar D7E) hibridizálását.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Hibrid hajtások</dc:title>
  <dc:creator>Norbi</dc:creator>
  <cp:lastModifiedBy>Norbi</cp:lastModifiedBy>
  <cp:revision>40</cp:revision>
  <dcterms:created xsi:type="dcterms:W3CDTF">2017-10-03T17:02:52Z</dcterms:created>
  <dcterms:modified xsi:type="dcterms:W3CDTF">2017-10-10T08:46:10Z</dcterms:modified>
</cp:coreProperties>
</file>