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9" r:id="rId4"/>
    <p:sldId id="258" r:id="rId5"/>
    <p:sldId id="260" r:id="rId6"/>
    <p:sldId id="270" r:id="rId7"/>
    <p:sldId id="271" r:id="rId8"/>
    <p:sldId id="272" r:id="rId9"/>
    <p:sldId id="273" r:id="rId10"/>
    <p:sldId id="275" r:id="rId11"/>
    <p:sldId id="277" r:id="rId12"/>
    <p:sldId id="276" r:id="rId13"/>
    <p:sldId id="278" r:id="rId14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9" autoAdjust="0"/>
    <p:restoredTop sz="94653" autoAdjust="0"/>
  </p:normalViewPr>
  <p:slideViewPr>
    <p:cSldViewPr>
      <p:cViewPr varScale="1">
        <p:scale>
          <a:sx n="111" d="100"/>
          <a:sy n="111" d="100"/>
        </p:scale>
        <p:origin x="-97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9" d="100"/>
          <a:sy n="89" d="100"/>
        </p:scale>
        <p:origin x="-3066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33764C-7E1F-48EE-BF09-06C4DB1B5F3C}" type="datetimeFigureOut">
              <a:rPr lang="hu-HU" smtClean="0"/>
              <a:pPr/>
              <a:t>2017.10.24.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D11364-9B68-46D9-91AC-8B813B5B57C0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11364-9B68-46D9-91AC-8B813B5B57C0}" type="slidenum">
              <a:rPr lang="hu-HU" smtClean="0"/>
              <a:pPr/>
              <a:t>2</a:t>
            </a:fld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11364-9B68-46D9-91AC-8B813B5B57C0}" type="slidenum">
              <a:rPr lang="hu-HU" smtClean="0"/>
              <a:pPr/>
              <a:t>3</a:t>
            </a:fld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75EC2-E701-4B7A-B968-D3CA8A94EF9D}" type="datetimeFigureOut">
              <a:rPr lang="hu-HU" smtClean="0"/>
              <a:pPr/>
              <a:t>2017.10.24.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330F2-8656-4234-93CF-C9BF88C9E8C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75EC2-E701-4B7A-B968-D3CA8A94EF9D}" type="datetimeFigureOut">
              <a:rPr lang="hu-HU" smtClean="0"/>
              <a:pPr/>
              <a:t>2017.10.24.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330F2-8656-4234-93CF-C9BF88C9E8C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75EC2-E701-4B7A-B968-D3CA8A94EF9D}" type="datetimeFigureOut">
              <a:rPr lang="hu-HU" smtClean="0"/>
              <a:pPr/>
              <a:t>2017.10.24.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330F2-8656-4234-93CF-C9BF88C9E8C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75EC2-E701-4B7A-B968-D3CA8A94EF9D}" type="datetimeFigureOut">
              <a:rPr lang="hu-HU" smtClean="0"/>
              <a:pPr/>
              <a:t>2017.10.24.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330F2-8656-4234-93CF-C9BF88C9E8C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75EC2-E701-4B7A-B968-D3CA8A94EF9D}" type="datetimeFigureOut">
              <a:rPr lang="hu-HU" smtClean="0"/>
              <a:pPr/>
              <a:t>2017.10.24.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330F2-8656-4234-93CF-C9BF88C9E8C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75EC2-E701-4B7A-B968-D3CA8A94EF9D}" type="datetimeFigureOut">
              <a:rPr lang="hu-HU" smtClean="0"/>
              <a:pPr/>
              <a:t>2017.10.24.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330F2-8656-4234-93CF-C9BF88C9E8C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75EC2-E701-4B7A-B968-D3CA8A94EF9D}" type="datetimeFigureOut">
              <a:rPr lang="hu-HU" smtClean="0"/>
              <a:pPr/>
              <a:t>2017.10.24.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330F2-8656-4234-93CF-C9BF88C9E8C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75EC2-E701-4B7A-B968-D3CA8A94EF9D}" type="datetimeFigureOut">
              <a:rPr lang="hu-HU" smtClean="0"/>
              <a:pPr/>
              <a:t>2017.10.24.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330F2-8656-4234-93CF-C9BF88C9E8C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75EC2-E701-4B7A-B968-D3CA8A94EF9D}" type="datetimeFigureOut">
              <a:rPr lang="hu-HU" smtClean="0"/>
              <a:pPr/>
              <a:t>2017.10.24.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330F2-8656-4234-93CF-C9BF88C9E8C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75EC2-E701-4B7A-B968-D3CA8A94EF9D}" type="datetimeFigureOut">
              <a:rPr lang="hu-HU" smtClean="0"/>
              <a:pPr/>
              <a:t>2017.10.24.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330F2-8656-4234-93CF-C9BF88C9E8C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75EC2-E701-4B7A-B968-D3CA8A94EF9D}" type="datetimeFigureOut">
              <a:rPr lang="hu-HU" smtClean="0"/>
              <a:pPr/>
              <a:t>2017.10.24.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330F2-8656-4234-93CF-C9BF88C9E8C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75EC2-E701-4B7A-B968-D3CA8A94EF9D}" type="datetimeFigureOut">
              <a:rPr lang="hu-HU" smtClean="0"/>
              <a:pPr/>
              <a:t>2017.10.24.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330F2-8656-4234-93CF-C9BF88C9E8C2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hu.wikipedia.org/wiki/H%C3%A1rom-szurdok-g%C3%A1t#cite_note-29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42910" y="928670"/>
            <a:ext cx="7772400" cy="1470025"/>
          </a:xfrm>
        </p:spPr>
        <p:txBody>
          <a:bodyPr/>
          <a:lstStyle/>
          <a:p>
            <a:r>
              <a:rPr lang="hu-HU" dirty="0" smtClean="0"/>
              <a:t>Megújuló </a:t>
            </a:r>
            <a:r>
              <a:rPr lang="hu-HU" dirty="0" smtClean="0"/>
              <a:t>Energiaforrások II.</a:t>
            </a:r>
            <a:r>
              <a:rPr lang="hu-HU" dirty="0" smtClean="0"/>
              <a:t>	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57290" y="2428868"/>
            <a:ext cx="6400800" cy="1357322"/>
          </a:xfrm>
        </p:spPr>
        <p:txBody>
          <a:bodyPr/>
          <a:lstStyle/>
          <a:p>
            <a:r>
              <a:rPr lang="hu-HU" dirty="0" err="1" smtClean="0">
                <a:solidFill>
                  <a:schemeClr val="tx1"/>
                </a:solidFill>
              </a:rPr>
              <a:t>Három-Szurdok-Gát</a:t>
            </a:r>
            <a:r>
              <a:rPr lang="hu-HU" dirty="0" smtClean="0">
                <a:solidFill>
                  <a:schemeClr val="tx1"/>
                </a:solidFill>
              </a:rPr>
              <a:t> (Kína)</a:t>
            </a:r>
            <a:endParaRPr lang="hu-HU" dirty="0" smtClean="0">
              <a:solidFill>
                <a:schemeClr val="tx1"/>
              </a:solidFill>
            </a:endParaRPr>
          </a:p>
          <a:p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285720" y="6143644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Készítette: </a:t>
            </a:r>
            <a:r>
              <a:rPr lang="hu-HU" dirty="0" err="1" smtClean="0"/>
              <a:t>Poszpisek</a:t>
            </a:r>
            <a:r>
              <a:rPr lang="hu-HU" dirty="0" smtClean="0"/>
              <a:t> Szabolcs – AUW16I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hu-HU" b="1" dirty="0" smtClean="0"/>
              <a:t/>
            </a:r>
            <a:br>
              <a:rPr lang="hu-HU" b="1" dirty="0" smtClean="0"/>
            </a:br>
            <a:r>
              <a:rPr lang="hu-HU" b="1" dirty="0" smtClean="0"/>
              <a:t>Megújuló energiaforrások</a:t>
            </a:r>
            <a:r>
              <a:rPr lang="hu-HU" b="1" dirty="0" smtClean="0"/>
              <a:t>	</a:t>
            </a:r>
            <a:br>
              <a:rPr lang="hu-HU" b="1" dirty="0" smtClean="0"/>
            </a:br>
            <a:r>
              <a:rPr lang="hu-HU" b="1" dirty="0" smtClean="0"/>
              <a:t/>
            </a:r>
            <a:br>
              <a:rPr lang="hu-HU" b="1" dirty="0" smtClean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hu-HU" sz="2100" dirty="0" smtClean="0"/>
              <a:t>A megújuló </a:t>
            </a:r>
            <a:r>
              <a:rPr lang="hu-HU" sz="2100" dirty="0" smtClean="0"/>
              <a:t>energiaforrások közös jellemzői, hogy hasznosításuk során nem csökken a forrásuk, későbbiekben ugyanolyan módon termelhető belőlük energia. A megújuló energiák közös forrása a Nap, melynek energiája gyakorlatilag kifogyhatatlan. A számítások szerint a Nap tömege 10 milliárd év alatt 1 ezrelékkel csökken a kisugárzás következtében. </a:t>
            </a:r>
            <a:br>
              <a:rPr lang="hu-HU" sz="2100" dirty="0" smtClean="0"/>
            </a:br>
            <a:r>
              <a:rPr lang="hu-HU" sz="2100" dirty="0" smtClean="0"/>
              <a:t>Alapvetően </a:t>
            </a:r>
            <a:r>
              <a:rPr lang="hu-HU" sz="2100" dirty="0" smtClean="0"/>
              <a:t>tehát a megújuló energiaforrásnak tekinthetjük a napenergiát, akár közvetlen hasznosításból vagy a naptevékenységből származó egyéb megújuló energiaforrásokat, vízenergiát, szélenergiát, bioenergiát. </a:t>
            </a:r>
            <a:br>
              <a:rPr lang="hu-HU" sz="2100" dirty="0" smtClean="0"/>
            </a:br>
            <a:r>
              <a:rPr lang="hu-HU" sz="2100" dirty="0" smtClean="0"/>
              <a:t>A </a:t>
            </a:r>
            <a:r>
              <a:rPr lang="hu-HU" sz="2100" dirty="0" smtClean="0"/>
              <a:t>Föld hőtartalmát, geotermikus energiákat is megújuló energiának tekinthetjük, bár ezek megújulása nem teljes mértékű. Tovább bővítve a kört a hulladékokat is tekinthetjük megújuló energiaforrásnak, de ehhez az emberi tevékenység is szükséges. </a:t>
            </a:r>
            <a:r>
              <a:rPr lang="hu-HU" sz="2100" dirty="0" smtClean="0"/>
              <a:t>.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 smtClean="0"/>
          </a:p>
          <a:p>
            <a:r>
              <a:rPr lang="hu-HU" sz="2000" b="1" dirty="0" smtClean="0"/>
              <a:t>Fajtái: </a:t>
            </a:r>
            <a:endParaRPr lang="hu-HU" sz="2000" b="1" dirty="0" smtClean="0"/>
          </a:p>
          <a:p>
            <a:pPr lvl="1"/>
            <a:r>
              <a:rPr lang="hu-HU" sz="1600" b="1" dirty="0" smtClean="0"/>
              <a:t>Napenergia</a:t>
            </a:r>
            <a:endParaRPr lang="hu-HU" sz="1600" b="1" dirty="0" smtClean="0"/>
          </a:p>
          <a:p>
            <a:pPr lvl="1"/>
            <a:r>
              <a:rPr lang="hu-HU" sz="1600" b="1" dirty="0" smtClean="0"/>
              <a:t>Vízenergia</a:t>
            </a:r>
            <a:endParaRPr lang="hu-HU" sz="1600" b="1" dirty="0" smtClean="0"/>
          </a:p>
          <a:p>
            <a:pPr lvl="1"/>
            <a:r>
              <a:rPr lang="hu-HU" sz="1600" b="1" dirty="0" smtClean="0"/>
              <a:t>Szélenergia</a:t>
            </a:r>
            <a:endParaRPr lang="hu-HU" sz="1600" b="1" dirty="0" smtClean="0"/>
          </a:p>
          <a:p>
            <a:pPr lvl="1"/>
            <a:r>
              <a:rPr lang="hu-HU" sz="1600" b="1" dirty="0" smtClean="0"/>
              <a:t>Geotermikus energia</a:t>
            </a:r>
          </a:p>
          <a:p>
            <a:pPr lvl="1"/>
            <a:r>
              <a:rPr lang="hu-HU" sz="1600" b="1" dirty="0" smtClean="0"/>
              <a:t>Biomassza energia</a:t>
            </a:r>
            <a:endParaRPr lang="hu-HU" sz="1600" b="1" dirty="0" smtClean="0"/>
          </a:p>
          <a:p>
            <a:pPr lvl="1"/>
            <a:endParaRPr lang="hu-HU" sz="1600" b="1" dirty="0" smtClean="0"/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/>
            </a:r>
            <a:br>
              <a:rPr lang="hu-HU" b="1" dirty="0" smtClean="0"/>
            </a:br>
            <a:r>
              <a:rPr lang="hu-HU" b="1" dirty="0" smtClean="0"/>
              <a:t>Vízenergia	</a:t>
            </a:r>
            <a:br>
              <a:rPr lang="hu-HU" b="1" dirty="0" smtClean="0"/>
            </a:br>
            <a:r>
              <a:rPr lang="hu-HU" b="1" dirty="0" smtClean="0"/>
              <a:t/>
            </a:r>
            <a:br>
              <a:rPr lang="hu-HU" b="1" dirty="0" smtClean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 vízenergia a folyókból és tengerekből nyerhető megújuló energiaforrások egyike.</a:t>
            </a:r>
            <a:br>
              <a:rPr lang="hu-HU" dirty="0" smtClean="0"/>
            </a:br>
            <a:endParaRPr lang="hu-HU" dirty="0" smtClean="0"/>
          </a:p>
          <a:p>
            <a:r>
              <a:rPr lang="hu-HU" sz="2000" b="1" dirty="0" smtClean="0"/>
              <a:t>Előnyei: </a:t>
            </a:r>
          </a:p>
          <a:p>
            <a:pPr lvl="1"/>
            <a:r>
              <a:rPr lang="hu-HU" sz="1600" b="1" dirty="0" smtClean="0"/>
              <a:t>Rugalmasság</a:t>
            </a:r>
          </a:p>
          <a:p>
            <a:pPr lvl="1"/>
            <a:r>
              <a:rPr lang="hu-HU" sz="1600" b="1" dirty="0" smtClean="0"/>
              <a:t>Nincsenek üvegházhatású gázok</a:t>
            </a:r>
          </a:p>
          <a:p>
            <a:pPr lvl="1"/>
            <a:r>
              <a:rPr lang="hu-HU" sz="1600" b="1" dirty="0" smtClean="0"/>
              <a:t>Folyamatos energia ellátás</a:t>
            </a:r>
          </a:p>
          <a:p>
            <a:pPr lvl="1"/>
            <a:r>
              <a:rPr lang="hu-HU" sz="1600" b="1" dirty="0" smtClean="0"/>
              <a:t>Kiszámíthatóbb mint a szél</a:t>
            </a:r>
          </a:p>
          <a:p>
            <a:r>
              <a:rPr lang="hu-HU" sz="2000" b="1" dirty="0" smtClean="0"/>
              <a:t>Hátrányai:</a:t>
            </a:r>
          </a:p>
          <a:p>
            <a:pPr lvl="1"/>
            <a:r>
              <a:rPr lang="hu-HU" sz="1600" b="1" dirty="0" smtClean="0"/>
              <a:t>Esetleges környezeti károk</a:t>
            </a:r>
          </a:p>
          <a:p>
            <a:pPr lvl="1"/>
            <a:r>
              <a:rPr lang="hu-HU" sz="1600" b="1" dirty="0" smtClean="0"/>
              <a:t>Bizonyos esetekben magas beruházási költségek</a:t>
            </a:r>
          </a:p>
          <a:p>
            <a:pPr lvl="1"/>
            <a:endParaRPr lang="hu-HU" sz="1600" b="1" dirty="0" smtClean="0"/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Vízerőművek típusai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Duzzasztós tározós erőművek</a:t>
            </a:r>
          </a:p>
          <a:p>
            <a:r>
              <a:rPr lang="hu-HU" dirty="0" smtClean="0"/>
              <a:t>Szivattyús tározós erőművek</a:t>
            </a:r>
          </a:p>
          <a:p>
            <a:r>
              <a:rPr lang="hu-HU" dirty="0" smtClean="0"/>
              <a:t>Folyóvizes erőmű</a:t>
            </a:r>
          </a:p>
          <a:p>
            <a:r>
              <a:rPr lang="hu-HU" dirty="0" smtClean="0"/>
              <a:t>Föld alatti vízerőmű</a:t>
            </a:r>
          </a:p>
          <a:p>
            <a:r>
              <a:rPr lang="hu-HU" dirty="0" smtClean="0"/>
              <a:t>Árapályerőmű</a:t>
            </a:r>
          </a:p>
          <a:p>
            <a:r>
              <a:rPr lang="hu-HU" dirty="0" smtClean="0"/>
              <a:t>Hullámerőmű</a:t>
            </a:r>
          </a:p>
          <a:p>
            <a:r>
              <a:rPr lang="hu-HU" dirty="0" smtClean="0"/>
              <a:t>Tengeráramlat erőmű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/>
            </a:r>
            <a:br>
              <a:rPr lang="hu-HU" dirty="0" smtClean="0"/>
            </a:br>
            <a:r>
              <a:rPr lang="hu-HU" dirty="0" err="1" smtClean="0"/>
              <a:t>Három-Szurdok</a:t>
            </a:r>
            <a:r>
              <a:rPr lang="hu-HU" dirty="0" err="1" smtClean="0"/>
              <a:t>-Gát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1" algn="just"/>
            <a:r>
              <a:rPr lang="hu-HU" b="1" dirty="0" err="1" smtClean="0"/>
              <a:t>Három-szurdok-gát</a:t>
            </a:r>
            <a:r>
              <a:rPr lang="hu-HU" dirty="0" smtClean="0"/>
              <a:t> </a:t>
            </a:r>
            <a:r>
              <a:rPr lang="hu-HU" dirty="0" smtClean="0"/>
              <a:t>Kína </a:t>
            </a:r>
            <a:r>
              <a:rPr lang="hu-HU" dirty="0" err="1" smtClean="0"/>
              <a:t>Hupej</a:t>
            </a:r>
            <a:r>
              <a:rPr lang="hu-HU" dirty="0" smtClean="0"/>
              <a:t> tartományában</a:t>
            </a:r>
            <a:r>
              <a:rPr lang="hu-HU" dirty="0" smtClean="0"/>
              <a:t>, a </a:t>
            </a:r>
            <a:r>
              <a:rPr lang="hu-HU" dirty="0" smtClean="0"/>
              <a:t>Jangce </a:t>
            </a:r>
            <a:r>
              <a:rPr lang="hu-HU" dirty="0" smtClean="0"/>
              <a:t>folyón épített </a:t>
            </a:r>
            <a:r>
              <a:rPr lang="hu-HU" dirty="0" smtClean="0"/>
              <a:t>vízerőmű. </a:t>
            </a:r>
            <a:r>
              <a:rPr lang="hu-HU" dirty="0" smtClean="0"/>
              <a:t>Névleges, beépített teljesítményét tekintve (21 000 </a:t>
            </a:r>
            <a:r>
              <a:rPr lang="hu-HU" dirty="0" smtClean="0"/>
              <a:t>MW) </a:t>
            </a:r>
            <a:r>
              <a:rPr lang="hu-HU" dirty="0" smtClean="0"/>
              <a:t>a világ legnagyobb erőműve. </a:t>
            </a:r>
            <a:r>
              <a:rPr lang="hu-HU" dirty="0" smtClean="0"/>
              <a:t> A </a:t>
            </a:r>
            <a:r>
              <a:rPr lang="hu-HU" dirty="0" smtClean="0"/>
              <a:t>betonból és acélból épült gát 2335 m hosszú, a gát felső szintje a tengerszint felett 185 m-rel fekszik. Az építkezéshez 27,2 millió m3 betont használtak fel, melynek nagy része a gát falába került. A betonba 463 000 tonna acélt szereltek, és az építők körülbelül 102,6 millió m3 földet mozgattak meg. 632 km2 területű tavat duzzaszt a folyón felfelé, egészen </a:t>
            </a:r>
            <a:r>
              <a:rPr lang="hu-HU" dirty="0" err="1" smtClean="0"/>
              <a:t>Chongqing</a:t>
            </a:r>
            <a:r>
              <a:rPr lang="hu-HU" dirty="0" smtClean="0"/>
              <a:t> (</a:t>
            </a:r>
            <a:r>
              <a:rPr lang="hu-HU" dirty="0" err="1" smtClean="0"/>
              <a:t>Csungking</a:t>
            </a:r>
            <a:r>
              <a:rPr lang="hu-HU" dirty="0" smtClean="0"/>
              <a:t>) </a:t>
            </a:r>
            <a:r>
              <a:rPr lang="hu-HU" dirty="0" smtClean="0"/>
              <a:t>városáig</a:t>
            </a:r>
            <a:r>
              <a:rPr lang="hu-HU" dirty="0" smtClean="0"/>
              <a:t>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/>
            </a:r>
            <a:br>
              <a:rPr lang="hu-HU" dirty="0" smtClean="0"/>
            </a:br>
            <a:r>
              <a:rPr lang="hu-HU" dirty="0" err="1" smtClean="0"/>
              <a:t>Három-Szurdok</a:t>
            </a:r>
            <a:r>
              <a:rPr lang="hu-HU" dirty="0" err="1" smtClean="0"/>
              <a:t>-Gát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500098" y="1142984"/>
            <a:ext cx="3357586" cy="4840303"/>
          </a:xfrm>
        </p:spPr>
        <p:txBody>
          <a:bodyPr>
            <a:noAutofit/>
          </a:bodyPr>
          <a:lstStyle/>
          <a:p>
            <a:pPr lvl="1" algn="just">
              <a:buNone/>
            </a:pPr>
            <a:r>
              <a:rPr lang="hu-HU" sz="1400" b="1" dirty="0" smtClean="0"/>
              <a:t>       A </a:t>
            </a:r>
            <a:r>
              <a:rPr lang="hu-HU" sz="1400" b="1" dirty="0" smtClean="0"/>
              <a:t>kezdetek</a:t>
            </a:r>
            <a:r>
              <a:rPr lang="hu-HU" sz="1400" dirty="0" smtClean="0"/>
              <a:t/>
            </a:r>
            <a:br>
              <a:rPr lang="hu-HU" sz="1400" dirty="0" smtClean="0"/>
            </a:br>
            <a:r>
              <a:rPr lang="hu-HU" sz="1400" dirty="0" smtClean="0"/>
              <a:t>Először, 1919-ben, Szun </a:t>
            </a:r>
            <a:r>
              <a:rPr lang="hu-HU" sz="1400" dirty="0" err="1" smtClean="0"/>
              <a:t>Jat-szen</a:t>
            </a:r>
            <a:r>
              <a:rPr lang="hu-HU" sz="1400" dirty="0" smtClean="0"/>
              <a:t> </a:t>
            </a:r>
            <a:r>
              <a:rPr lang="hu-HU" sz="1400" dirty="0" smtClean="0"/>
              <a:t>javasolt erőmű építést a Kínában található Három-szurdoknál. Ez a Jangce azon szakasza, ahol folyam a </a:t>
            </a:r>
            <a:r>
              <a:rPr lang="hu-HU" sz="1400" dirty="0" err="1" smtClean="0"/>
              <a:t>Szecsuáni-medencéből</a:t>
            </a:r>
            <a:r>
              <a:rPr lang="hu-HU" sz="1400" dirty="0" smtClean="0"/>
              <a:t> </a:t>
            </a:r>
            <a:r>
              <a:rPr lang="hu-HU" sz="1400" dirty="0" err="1" smtClean="0"/>
              <a:t>a</a:t>
            </a:r>
            <a:r>
              <a:rPr lang="hu-HU" sz="1400" dirty="0" smtClean="0"/>
              <a:t> Kínai-alföld irányába tör a hegyek között. Az 50-es évek árvizeit követően Mao Ce-tung rendelte el a környék felmérését egy gát megépítésének céljából, komoly tervként azonban csak az 1980-as években fogalmazódott meg. 1992-ben a kínai parlament elfogadta a tervet, 1994 decemberében megkezdődött az építkezés. Nap mint nap, huszonnégy órán át, több műszakos váltásokkal összesen 18 ezer ember dolgozott a gát megépítésén, amelyet végül 2009-ben adtak át</a:t>
            </a:r>
            <a:endParaRPr lang="hu-HU" sz="1400" dirty="0"/>
          </a:p>
        </p:txBody>
      </p:sp>
      <p:pic>
        <p:nvPicPr>
          <p:cNvPr id="4" name="Kép 3" descr="vizi-eromu-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33700" y="1643050"/>
            <a:ext cx="6210300" cy="42148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/>
            </a:r>
            <a:br>
              <a:rPr lang="hu-HU" dirty="0" smtClean="0"/>
            </a:br>
            <a:r>
              <a:rPr lang="hu-HU" dirty="0" err="1" smtClean="0"/>
              <a:t>Három-Szurdok</a:t>
            </a:r>
            <a:r>
              <a:rPr lang="hu-HU" dirty="0" err="1" smtClean="0"/>
              <a:t>-Gát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1"/>
            <a:r>
              <a:rPr lang="hu-HU" b="1" dirty="0" smtClean="0"/>
              <a:t>Termelőkapacitás:	</a:t>
            </a:r>
          </a:p>
          <a:p>
            <a:pPr lvl="2" algn="just"/>
            <a:r>
              <a:rPr lang="hu-HU" dirty="0" smtClean="0"/>
              <a:t>Az erőmű üzemeltetését az állami </a:t>
            </a:r>
            <a:r>
              <a:rPr lang="hu-HU" dirty="0" err="1" smtClean="0"/>
              <a:t>tulajdonú.Huszonkilenc</a:t>
            </a:r>
            <a:r>
              <a:rPr lang="hu-HU" dirty="0" smtClean="0"/>
              <a:t> </a:t>
            </a:r>
            <a:r>
              <a:rPr lang="hu-HU" dirty="0" smtClean="0"/>
              <a:t>700 MW-os </a:t>
            </a:r>
            <a:r>
              <a:rPr lang="hu-HU" dirty="0" smtClean="0"/>
              <a:t>turbinájával </a:t>
            </a:r>
            <a:r>
              <a:rPr lang="hu-HU" dirty="0" smtClean="0"/>
              <a:t>és 20 300 MW beépített teljesítményével a </a:t>
            </a:r>
            <a:r>
              <a:rPr lang="hu-HU" dirty="0" err="1" smtClean="0"/>
              <a:t>Három-szurdok-gát</a:t>
            </a:r>
            <a:r>
              <a:rPr lang="hu-HU" dirty="0" smtClean="0"/>
              <a:t> </a:t>
            </a:r>
            <a:r>
              <a:rPr lang="hu-HU" dirty="0" err="1" smtClean="0"/>
              <a:t>a</a:t>
            </a:r>
            <a:r>
              <a:rPr lang="hu-HU" dirty="0" smtClean="0"/>
              <a:t> világ legnagyobb kapacitású </a:t>
            </a:r>
            <a:r>
              <a:rPr lang="hu-HU" dirty="0" smtClean="0"/>
              <a:t>vízerőműve. </a:t>
            </a:r>
            <a:r>
              <a:rPr lang="hu-HU" dirty="0" smtClean="0"/>
              <a:t>Teljes kiépítése után 32 </a:t>
            </a:r>
            <a:r>
              <a:rPr lang="hu-HU" dirty="0" smtClean="0"/>
              <a:t>generátor </a:t>
            </a:r>
            <a:r>
              <a:rPr lang="hu-HU" dirty="0" smtClean="0"/>
              <a:t>üzemel benne: 30 fő generátor, amelyek egyenként 700 MW-osak, és kettő, magát az erőművet ellátó 50 MW-os generátor, összesen 22 500 MW teljesítménnyel</a:t>
            </a:r>
            <a:r>
              <a:rPr lang="hu-HU" dirty="0" smtClean="0"/>
              <a:t>. </a:t>
            </a:r>
            <a:r>
              <a:rPr lang="hu-HU" dirty="0" smtClean="0"/>
              <a:t>A 32 generátor közül 14 az erőmű északi oldalán, 12 a déli oldalán helyezkedik el, a további hat pedig a gáttól délre fekvő hegy gyomrában föld alatti erőműként üzemel. A várt éves elektromos energiatermelés meghaladja a 100 </a:t>
            </a:r>
            <a:r>
              <a:rPr lang="hu-HU" dirty="0" err="1" smtClean="0"/>
              <a:t>TWh-t</a:t>
            </a:r>
            <a:r>
              <a:rPr lang="hu-HU" b="1" dirty="0" smtClean="0"/>
              <a:t> 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/>
            </a:r>
            <a:br>
              <a:rPr lang="hu-HU" dirty="0" smtClean="0"/>
            </a:br>
            <a:r>
              <a:rPr lang="hu-HU" dirty="0" err="1" smtClean="0"/>
              <a:t>Három-Szurdok</a:t>
            </a:r>
            <a:r>
              <a:rPr lang="hu-HU" dirty="0" err="1" smtClean="0"/>
              <a:t>-Gát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lvl="1"/>
            <a:r>
              <a:rPr lang="hu-HU" b="1" dirty="0" smtClean="0"/>
              <a:t>Generátorok:	</a:t>
            </a:r>
          </a:p>
          <a:p>
            <a:pPr algn="just"/>
            <a:r>
              <a:rPr lang="hu-HU" dirty="0" smtClean="0"/>
              <a:t>A fő generátorok egyenként 6000 tonnásak, és 700 MW teljesítmény leadására képesek. A generátorok nyomómagassága 80,6 méter. Az áramlási sebesség a magasságtól függően 600–950 m</a:t>
            </a:r>
            <a:r>
              <a:rPr lang="hu-HU" baseline="30000" dirty="0" smtClean="0"/>
              <a:t>3</a:t>
            </a:r>
            <a:r>
              <a:rPr lang="hu-HU" dirty="0" smtClean="0"/>
              <a:t>/s között változik. Minél nagyobb a nyomómagasság, annál kevesebb víz szükséges a teljes teljesítmény eléréséhez. A </a:t>
            </a:r>
            <a:r>
              <a:rPr lang="hu-HU" dirty="0" err="1" smtClean="0"/>
              <a:t>Három-szurdok-gát</a:t>
            </a:r>
            <a:r>
              <a:rPr lang="hu-HU" dirty="0" smtClean="0"/>
              <a:t> erőművébe </a:t>
            </a:r>
            <a:r>
              <a:rPr lang="hu-HU" dirty="0" smtClean="0"/>
              <a:t>Francis-turbinákat </a:t>
            </a:r>
            <a:r>
              <a:rPr lang="hu-HU" dirty="0" smtClean="0"/>
              <a:t>építettek. A turbina átmérője 9,7/10,4 m (</a:t>
            </a:r>
            <a:r>
              <a:rPr lang="hu-HU" dirty="0" err="1" smtClean="0"/>
              <a:t>VGS-változat</a:t>
            </a:r>
            <a:r>
              <a:rPr lang="hu-HU" dirty="0" smtClean="0"/>
              <a:t>/</a:t>
            </a:r>
            <a:r>
              <a:rPr lang="hu-HU" dirty="0" err="1" smtClean="0"/>
              <a:t>Alstom-változat</a:t>
            </a:r>
            <a:r>
              <a:rPr lang="hu-HU" dirty="0" smtClean="0"/>
              <a:t>), fordulatszáma 75 1/min. Névleges teljesítménye 778 MVA, maximális teljesítménye 840 </a:t>
            </a:r>
            <a:r>
              <a:rPr lang="hu-HU" dirty="0" smtClean="0"/>
              <a:t>MVA, teljesítménytényezője 0,9</a:t>
            </a:r>
            <a:r>
              <a:rPr lang="hu-HU" dirty="0" smtClean="0"/>
              <a:t>. A generátor 20 </a:t>
            </a:r>
            <a:r>
              <a:rPr lang="hu-HU" dirty="0" smtClean="0"/>
              <a:t>kV </a:t>
            </a:r>
            <a:r>
              <a:rPr lang="hu-HU" dirty="0" smtClean="0"/>
              <a:t>feszültség mellett állít elő elektromos energiát. A generátor állórészének külső átmérője 21,4/20,9 m, a belső átmérő 18,5/18,8 m. Az állórész – a maga nemében a legnagyobb a világon – 3,</a:t>
            </a:r>
            <a:r>
              <a:rPr lang="hu-HU" dirty="0" err="1" smtClean="0"/>
              <a:t>3</a:t>
            </a:r>
            <a:r>
              <a:rPr lang="hu-HU" dirty="0" smtClean="0"/>
              <a:t> m </a:t>
            </a:r>
            <a:r>
              <a:rPr lang="hu-HU" dirty="0" smtClean="0"/>
              <a:t>magas. </a:t>
            </a:r>
            <a:r>
              <a:rPr lang="hu-HU" dirty="0" smtClean="0"/>
              <a:t>Az átlagos hatásfok meghaladja a 94%-ot, de elérheti a 96,5%-ot is</a:t>
            </a:r>
            <a:r>
              <a:rPr lang="hu-HU" dirty="0" smtClean="0"/>
              <a:t>.</a:t>
            </a:r>
            <a:r>
              <a:rPr lang="hu-HU" baseline="30000" dirty="0" smtClean="0">
                <a:hlinkClick r:id="rId2"/>
              </a:rPr>
              <a:t>[</a:t>
            </a:r>
            <a:r>
              <a:rPr lang="hu-HU" dirty="0" smtClean="0"/>
              <a:t>A </a:t>
            </a:r>
            <a:r>
              <a:rPr lang="hu-HU" dirty="0" smtClean="0"/>
              <a:t>generátorokat két közös vállalkozás gyártotta. Egyikük az </a:t>
            </a:r>
            <a:r>
              <a:rPr lang="hu-HU" dirty="0" err="1" smtClean="0"/>
              <a:t>Alstrom</a:t>
            </a:r>
            <a:r>
              <a:rPr lang="hu-HU" dirty="0" smtClean="0"/>
              <a:t>, </a:t>
            </a:r>
            <a:r>
              <a:rPr lang="hu-HU" dirty="0" smtClean="0"/>
              <a:t>az </a:t>
            </a:r>
            <a:r>
              <a:rPr lang="hu-HU" dirty="0" smtClean="0"/>
              <a:t>ABB Group, </a:t>
            </a:r>
            <a:r>
              <a:rPr lang="hu-HU" dirty="0" smtClean="0"/>
              <a:t>a </a:t>
            </a:r>
            <a:r>
              <a:rPr lang="hu-HU" dirty="0" err="1" smtClean="0"/>
              <a:t>Kvaerner</a:t>
            </a:r>
            <a:r>
              <a:rPr lang="hu-HU" dirty="0" smtClean="0"/>
              <a:t> </a:t>
            </a:r>
            <a:r>
              <a:rPr lang="hu-HU" dirty="0" smtClean="0"/>
              <a:t>és a kínai </a:t>
            </a:r>
            <a:r>
              <a:rPr lang="hu-HU" dirty="0" err="1" smtClean="0"/>
              <a:t>Haerbin</a:t>
            </a:r>
            <a:r>
              <a:rPr lang="hu-HU" dirty="0" smtClean="0"/>
              <a:t> Motor konzorciuma. A másikat a </a:t>
            </a:r>
            <a:r>
              <a:rPr lang="hu-HU" dirty="0" err="1" smtClean="0"/>
              <a:t>Voith</a:t>
            </a:r>
            <a:r>
              <a:rPr lang="hu-HU" dirty="0" smtClean="0"/>
              <a:t>, </a:t>
            </a:r>
            <a:r>
              <a:rPr lang="hu-HU" dirty="0" err="1" smtClean="0"/>
              <a:t>a</a:t>
            </a:r>
            <a:r>
              <a:rPr lang="hu-HU" dirty="0" smtClean="0"/>
              <a:t> </a:t>
            </a:r>
            <a:r>
              <a:rPr lang="hu-HU" dirty="0" smtClean="0"/>
              <a:t>General </a:t>
            </a:r>
            <a:r>
              <a:rPr lang="hu-HU" dirty="0" err="1" smtClean="0"/>
              <a:t>Electric</a:t>
            </a:r>
            <a:r>
              <a:rPr lang="hu-HU" dirty="0" smtClean="0"/>
              <a:t>, </a:t>
            </a:r>
            <a:r>
              <a:rPr lang="hu-HU" dirty="0" smtClean="0"/>
              <a:t>a </a:t>
            </a:r>
            <a:r>
              <a:rPr lang="hu-HU" dirty="0" smtClean="0"/>
              <a:t>Siemens </a:t>
            </a:r>
            <a:r>
              <a:rPr lang="hu-HU" dirty="0" smtClean="0"/>
              <a:t>(rövidítve VGS) és a kínai </a:t>
            </a:r>
            <a:r>
              <a:rPr lang="hu-HU" dirty="0" err="1" smtClean="0"/>
              <a:t>Oriental</a:t>
            </a:r>
            <a:r>
              <a:rPr lang="hu-HU" dirty="0" smtClean="0"/>
              <a:t> Motor alkotta. A szerződés tartalmazta a technológia átadását is. A generátorok többsége vízhűtésű. Néhány újabban beépített darab léghűtésű, ezek szerkezete és így gyártása egyszerűbb, karbantartásuk könnyebb</a:t>
            </a:r>
            <a:r>
              <a:rPr lang="hu-HU" dirty="0" smtClean="0"/>
              <a:t>.</a:t>
            </a:r>
            <a:endParaRPr lang="hu-H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/>
            </a:r>
            <a:br>
              <a:rPr lang="hu-HU" dirty="0" smtClean="0"/>
            </a:br>
            <a:r>
              <a:rPr lang="hu-HU" dirty="0" err="1" smtClean="0"/>
              <a:t>Három-Szurdok</a:t>
            </a:r>
            <a:r>
              <a:rPr lang="hu-HU" dirty="0" err="1" smtClean="0"/>
              <a:t>-Gát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lvl="1"/>
            <a:r>
              <a:rPr lang="hu-HU" b="1" dirty="0" smtClean="0"/>
              <a:t>Környezeti hatások</a:t>
            </a:r>
          </a:p>
          <a:p>
            <a:pPr algn="just"/>
            <a:r>
              <a:rPr lang="hu-HU" dirty="0" smtClean="0"/>
              <a:t>A Kínai Nemzeti Fejlesztési és Reformtanács számításai szerint 2006-ban 1 kWh elektromos energia előállításához 366 gramm szén elégetésére volt </a:t>
            </a:r>
            <a:r>
              <a:rPr lang="hu-HU" dirty="0" err="1" smtClean="0"/>
              <a:t>szükség.Teljes</a:t>
            </a:r>
            <a:r>
              <a:rPr lang="hu-HU" dirty="0" smtClean="0"/>
              <a:t> </a:t>
            </a:r>
            <a:r>
              <a:rPr lang="hu-HU" dirty="0" smtClean="0"/>
              <a:t>kapacitás melletti üzemelés esetén a </a:t>
            </a:r>
            <a:r>
              <a:rPr lang="hu-HU" dirty="0" err="1" smtClean="0"/>
              <a:t>Három-szurdok-gát</a:t>
            </a:r>
            <a:r>
              <a:rPr lang="hu-HU" dirty="0" smtClean="0"/>
              <a:t> erőműve évi 31 millió tonnával csökkenti a </a:t>
            </a:r>
            <a:r>
              <a:rPr lang="hu-HU" dirty="0" smtClean="0"/>
              <a:t>szénfelhasználást, </a:t>
            </a:r>
            <a:r>
              <a:rPr lang="hu-HU" dirty="0" smtClean="0"/>
              <a:t>így 100 millió tonnával kevesebb </a:t>
            </a:r>
            <a:r>
              <a:rPr lang="hu-HU" dirty="0" smtClean="0"/>
              <a:t>üvegházhatású gáz,</a:t>
            </a:r>
            <a:r>
              <a:rPr lang="hu-HU" baseline="30000" dirty="0" smtClean="0"/>
              <a:t> </a:t>
            </a:r>
            <a:r>
              <a:rPr lang="hu-HU" dirty="0" smtClean="0"/>
              <a:t>több </a:t>
            </a:r>
            <a:r>
              <a:rPr lang="hu-HU" dirty="0" smtClean="0"/>
              <a:t>millió tonnával kevesebb por, egymillió tonnával kevesebb </a:t>
            </a:r>
            <a:r>
              <a:rPr lang="hu-HU" dirty="0" smtClean="0"/>
              <a:t>Kén-dioxid, </a:t>
            </a:r>
            <a:r>
              <a:rPr lang="hu-HU" dirty="0" smtClean="0"/>
              <a:t>370 000 tonnával kevesebb </a:t>
            </a:r>
            <a:r>
              <a:rPr lang="hu-HU" dirty="0" smtClean="0"/>
              <a:t>nitrogén </a:t>
            </a:r>
            <a:r>
              <a:rPr lang="hu-HU" dirty="0" err="1" smtClean="0"/>
              <a:t>-monoxid</a:t>
            </a:r>
            <a:r>
              <a:rPr lang="hu-HU" dirty="0" smtClean="0"/>
              <a:t> </a:t>
            </a:r>
            <a:r>
              <a:rPr lang="hu-HU" dirty="0" smtClean="0"/>
              <a:t>10 000 tonnával kevesebb </a:t>
            </a:r>
            <a:r>
              <a:rPr lang="hu-HU" dirty="0" smtClean="0"/>
              <a:t>szén monoxid, </a:t>
            </a:r>
            <a:r>
              <a:rPr lang="hu-HU" dirty="0" smtClean="0"/>
              <a:t>továbbá jelentősen kevesebb </a:t>
            </a:r>
            <a:r>
              <a:rPr lang="hu-HU" dirty="0" smtClean="0"/>
              <a:t>higany </a:t>
            </a:r>
            <a:r>
              <a:rPr lang="hu-HU" dirty="0" smtClean="0"/>
              <a:t>kerül a </a:t>
            </a:r>
            <a:r>
              <a:rPr lang="hu-HU" dirty="0" smtClean="0"/>
              <a:t>légkörbe.</a:t>
            </a:r>
            <a:endParaRPr lang="hu-HU" dirty="0" smtClean="0"/>
          </a:p>
          <a:p>
            <a:pPr algn="just"/>
            <a:r>
              <a:rPr lang="hu-HU" dirty="0" smtClean="0"/>
              <a:t>2003-tól 2007-ig az erőmű energiatermelése megfelelt 84 millió tonna szénegyenértéknek, így a szén-dioxid kibocsátás 190 millió tonnával, a </a:t>
            </a:r>
            <a:r>
              <a:rPr lang="hu-HU" dirty="0" smtClean="0"/>
              <a:t>kén-dioxidkibocsátás </a:t>
            </a:r>
            <a:r>
              <a:rPr lang="hu-HU" dirty="0" smtClean="0"/>
              <a:t>2,29 millió tonnával, a nitrogénoxidok kibocsátása 980 000 tonnával volt kevesebb</a:t>
            </a:r>
            <a:r>
              <a:rPr lang="hu-HU" dirty="0" smtClean="0"/>
              <a:t>.</a:t>
            </a:r>
            <a:endParaRPr lang="hu-HU" dirty="0" smtClean="0"/>
          </a:p>
          <a:p>
            <a:pPr algn="just"/>
            <a:r>
              <a:rPr lang="hu-HU" dirty="0" smtClean="0"/>
              <a:t>A gát hatszorosára növelte a Jangce hajózási kapacitását, ez újabb 630 000 tonna szén-dioxid-kibocsátás csökkenést eredményezett. 2004-től 2007-ig 198 millió tonna áru haladt át a hajózsilipeken. A közúti szállítással összehasonlítva a vízi teherszállítás tíz millió tonnával csökkentette a szén-dioxid-kibocsátást és 25%-kal csökkentette a költségeket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/>
            </a:r>
            <a:br>
              <a:rPr lang="hu-HU" dirty="0" smtClean="0"/>
            </a:br>
            <a:r>
              <a:rPr lang="hu-HU" dirty="0" err="1" smtClean="0"/>
              <a:t>Három-Szurdok</a:t>
            </a:r>
            <a:r>
              <a:rPr lang="hu-HU" dirty="0" err="1" smtClean="0"/>
              <a:t>-Gát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2757478" cy="4525963"/>
          </a:xfrm>
        </p:spPr>
        <p:txBody>
          <a:bodyPr>
            <a:normAutofit fontScale="40000" lnSpcReduction="20000"/>
          </a:bodyPr>
          <a:lstStyle/>
          <a:p>
            <a:pPr lvl="1"/>
            <a:r>
              <a:rPr lang="hu-HU" b="1" dirty="0" smtClean="0"/>
              <a:t>Környezeti hatások:</a:t>
            </a:r>
          </a:p>
          <a:p>
            <a:r>
              <a:rPr lang="hu-HU" dirty="0" smtClean="0"/>
              <a:t>2008 júniusáig 1,24 millió lakost telepítettek ki az érintett </a:t>
            </a:r>
            <a:r>
              <a:rPr lang="hu-HU" dirty="0" smtClean="0"/>
              <a:t>területekről, ami </a:t>
            </a:r>
            <a:r>
              <a:rPr lang="hu-HU" dirty="0" err="1" smtClean="0"/>
              <a:t>Hupej</a:t>
            </a:r>
            <a:r>
              <a:rPr lang="hu-HU" dirty="0" smtClean="0"/>
              <a:t> tartomány 60,3 milliós és </a:t>
            </a:r>
            <a:r>
              <a:rPr lang="hu-HU" dirty="0" err="1" smtClean="0"/>
              <a:t>Csungking</a:t>
            </a:r>
            <a:r>
              <a:rPr lang="hu-HU" dirty="0" smtClean="0"/>
              <a:t> </a:t>
            </a:r>
            <a:r>
              <a:rPr lang="hu-HU" dirty="0" smtClean="0"/>
              <a:t>31,44 milliós lakosságának 1,5%-</a:t>
            </a:r>
            <a:r>
              <a:rPr lang="hu-HU" dirty="0" smtClean="0"/>
              <a:t>a.Körülbelül </a:t>
            </a:r>
            <a:r>
              <a:rPr lang="hu-HU" dirty="0" smtClean="0"/>
              <a:t>140 000 embert más tartományokba telepítettek </a:t>
            </a:r>
            <a:r>
              <a:rPr lang="hu-HU" dirty="0" smtClean="0"/>
              <a:t>át.</a:t>
            </a:r>
            <a:endParaRPr lang="hu-HU" dirty="0" smtClean="0"/>
          </a:p>
          <a:p>
            <a:r>
              <a:rPr lang="hu-HU" dirty="0" smtClean="0"/>
              <a:t>Az áttelepítésekkel 2008. július 22-ére </a:t>
            </a:r>
            <a:r>
              <a:rPr lang="hu-HU" dirty="0" err="1" smtClean="0"/>
              <a:t>végeztek.Egyes</a:t>
            </a:r>
            <a:r>
              <a:rPr lang="hu-HU" dirty="0" smtClean="0"/>
              <a:t> </a:t>
            </a:r>
            <a:r>
              <a:rPr lang="hu-HU" dirty="0" smtClean="0"/>
              <a:t>2007-es jelentések szerint </a:t>
            </a:r>
            <a:r>
              <a:rPr lang="hu-HU" dirty="0" err="1" smtClean="0"/>
              <a:t>Csungking</a:t>
            </a:r>
            <a:r>
              <a:rPr lang="hu-HU" dirty="0" smtClean="0"/>
              <a:t> városa 2020-ig további négy millió embernek a városba költözését </a:t>
            </a:r>
            <a:r>
              <a:rPr lang="hu-HU" dirty="0" smtClean="0"/>
              <a:t>támogatja. </a:t>
            </a:r>
            <a:r>
              <a:rPr lang="hu-HU" dirty="0" smtClean="0"/>
              <a:t>A városi illetékesek szerint viszont a költözés inkább az urbanizáció hatására megy végbe, mint a gáttól való fenyegetettség </a:t>
            </a:r>
            <a:r>
              <a:rPr lang="hu-HU" dirty="0" smtClean="0"/>
              <a:t>miatt.</a:t>
            </a:r>
            <a:endParaRPr lang="hu-HU" dirty="0" smtClean="0"/>
          </a:p>
          <a:p>
            <a:r>
              <a:rPr lang="hu-HU" dirty="0" smtClean="0"/>
              <a:t>Állítólag </a:t>
            </a:r>
            <a:r>
              <a:rPr lang="hu-HU" dirty="0" err="1" smtClean="0"/>
              <a:t>Gaojang</a:t>
            </a:r>
            <a:r>
              <a:rPr lang="hu-HU" dirty="0" smtClean="0"/>
              <a:t> környékén 13 000 gazda áttelepítésére a helyi önkormányzathoz küldött pénz eltűnt, a gazdák kompenzáció nélkül </a:t>
            </a:r>
            <a:r>
              <a:rPr lang="hu-HU" dirty="0" smtClean="0"/>
              <a:t>maradtak.</a:t>
            </a:r>
            <a:endParaRPr lang="hu-HU" dirty="0"/>
          </a:p>
        </p:txBody>
      </p:sp>
      <p:pic>
        <p:nvPicPr>
          <p:cNvPr id="4" name="Kép 3" descr="3GorgesComposite.15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14678" y="1785926"/>
            <a:ext cx="5715008" cy="37861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/>
            </a:r>
            <a:br>
              <a:rPr lang="hu-HU" dirty="0" smtClean="0"/>
            </a:br>
            <a:r>
              <a:rPr lang="hu-HU" dirty="0" err="1" smtClean="0"/>
              <a:t>Három-Szurdok</a:t>
            </a:r>
            <a:r>
              <a:rPr lang="hu-HU" dirty="0" err="1" smtClean="0"/>
              <a:t>-Gát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lvl="1"/>
            <a:r>
              <a:rPr lang="hu-HU" b="1" dirty="0" smtClean="0"/>
              <a:t>Generátorok:	</a:t>
            </a:r>
          </a:p>
          <a:p>
            <a:r>
              <a:rPr lang="hu-HU" dirty="0" smtClean="0"/>
              <a:t>Peking </a:t>
            </a:r>
            <a:r>
              <a:rPr lang="hu-HU" dirty="0" smtClean="0"/>
              <a:t>elismerte</a:t>
            </a:r>
            <a:r>
              <a:rPr lang="hu-HU" dirty="0" smtClean="0"/>
              <a:t>, hogy a gát sok problémát </a:t>
            </a:r>
            <a:r>
              <a:rPr lang="hu-HU" dirty="0" smtClean="0"/>
              <a:t>okoz. </a:t>
            </a:r>
            <a:r>
              <a:rPr lang="hu-HU" dirty="0" smtClean="0"/>
              <a:t>A kritikusok szerint a gát messzemenő hatást gyakorol Kína vízkészletére és több millió ember életére és megélhetésére. Az erőmű támogatói szerint ezek a hatások pozitívak, hiszen a gát évente 31 millió tonnával csökkenti a szén-fogyasztást, elkerülve 100 millió tonnányi üvegházhatású gáz kibocsátását, 53 millió tonna por, egy millió tonna kéndioxid, 370 ezer nitrogén-oxid, 10 ezer tonna szén-monoxid és jelentős mennyiségű higany levegőbe kerülését. A folyó szabályozásának köszönhetően továbbá nőtt a hajózható szakaszok hossza is, aminek következtében évente több millió tonna áru halad keresztül a zsiliprendszeren </a:t>
            </a:r>
            <a:r>
              <a:rPr lang="hu-HU" dirty="0" err="1" smtClean="0"/>
              <a:t>Shanghajtól</a:t>
            </a:r>
            <a:r>
              <a:rPr lang="hu-HU" dirty="0" smtClean="0"/>
              <a:t> </a:t>
            </a:r>
            <a:r>
              <a:rPr lang="hu-HU" dirty="0" err="1" smtClean="0"/>
              <a:t>Csungcsingig</a:t>
            </a:r>
            <a:r>
              <a:rPr lang="hu-HU" dirty="0" smtClean="0"/>
              <a:t> (</a:t>
            </a:r>
            <a:r>
              <a:rPr lang="hu-HU" dirty="0" err="1" smtClean="0"/>
              <a:t>Chongqing</a:t>
            </a:r>
            <a:r>
              <a:rPr lang="hu-HU" dirty="0" smtClean="0"/>
              <a:t>), ahol az olcsó áruszállítástól további gazdasági beruházásokat és fellendülést várnak. A gát legnagyobb pozitívumának azonban kétségtelenül a több mint egy millió ember életét követelő árvizek megfékezését és a növekvő áramfogyasztás biztosítását tartják.</a:t>
            </a:r>
          </a:p>
          <a:p>
            <a:r>
              <a:rPr lang="hu-HU" dirty="0" smtClean="0"/>
              <a:t>Fan </a:t>
            </a:r>
            <a:r>
              <a:rPr lang="hu-HU" dirty="0" err="1" smtClean="0"/>
              <a:t>Hsziao</a:t>
            </a:r>
            <a:r>
              <a:rPr lang="hu-HU" dirty="0" smtClean="0"/>
              <a:t> (</a:t>
            </a:r>
            <a:r>
              <a:rPr lang="hu-HU" dirty="0" err="1" smtClean="0"/>
              <a:t>Fan</a:t>
            </a:r>
            <a:r>
              <a:rPr lang="hu-HU" dirty="0" smtClean="0"/>
              <a:t> </a:t>
            </a:r>
            <a:r>
              <a:rPr lang="hu-HU" dirty="0" err="1" smtClean="0"/>
              <a:t>Xiao</a:t>
            </a:r>
            <a:r>
              <a:rPr lang="hu-HU" dirty="0" smtClean="0"/>
              <a:t>) kínai geológus szerint a legnagyobb félelmet egy földrengés jelenti, mivel a gát szeizmikusan aktív régióban épült, egy törésvonal közelében. Csak 2006-ban több száz rengést mértek a környéken néhány hónap alatt. A talaj terméketlen, iszapos és a térség nagy részén az erózió több millió tonna földet mozgat meg, melyek jelentős része a </a:t>
            </a:r>
            <a:r>
              <a:rPr lang="hu-HU" dirty="0" err="1" smtClean="0"/>
              <a:t>Jangcéba</a:t>
            </a:r>
            <a:r>
              <a:rPr lang="hu-HU" dirty="0" smtClean="0"/>
              <a:t> kerül több tonna mérgező anyaggal és hulladékkal együtt, melyet a lelassult folyó üledékként magával hord még komolyabb problémákat </a:t>
            </a:r>
            <a:r>
              <a:rPr lang="hu-HU" dirty="0" smtClean="0"/>
              <a:t>generálva.</a:t>
            </a:r>
            <a:endParaRPr lang="hu-H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/>
            </a:r>
            <a:br>
              <a:rPr lang="hu-HU" dirty="0" smtClean="0"/>
            </a:br>
            <a:r>
              <a:rPr lang="hu-HU" dirty="0" err="1" smtClean="0"/>
              <a:t>Három-Szurdok</a:t>
            </a:r>
            <a:r>
              <a:rPr lang="hu-HU" dirty="0" err="1" smtClean="0"/>
              <a:t>-Gát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lvl="1"/>
            <a:r>
              <a:rPr lang="hu-HU" b="1" dirty="0" smtClean="0"/>
              <a:t>Generátorok:	</a:t>
            </a:r>
          </a:p>
          <a:p>
            <a:r>
              <a:rPr lang="hu-HU" dirty="0" smtClean="0"/>
              <a:t>Az ország legnagyobb városa, </a:t>
            </a:r>
            <a:r>
              <a:rPr lang="hu-HU" dirty="0" err="1" smtClean="0"/>
              <a:t>Shanghaj</a:t>
            </a:r>
            <a:r>
              <a:rPr lang="hu-HU" dirty="0" smtClean="0"/>
              <a:t>, egy hatalmas üledékes fennsíkon fekszik, melyet a Jangce folyó hordaléka épített ki, a folyó kisebb vízhozama miatt csökkent az iszaplerakódás. Ebből kifolyólag sokan attól félnek, hogy komoly problémák adódhatnak a talajjal, melyek Kína legnépesebb városát is veszélyeztetik. Az árvizeknek és a megváltozott környezeti hatásoknak azonban nem csak </a:t>
            </a:r>
            <a:r>
              <a:rPr lang="hu-HU" dirty="0" err="1" smtClean="0"/>
              <a:t>Shanghaj</a:t>
            </a:r>
            <a:r>
              <a:rPr lang="hu-HU" dirty="0" smtClean="0"/>
              <a:t> és a Jangce-menti városok és falvak lakói az egyedüli elszenvedői: Kína állat- és növényvilága is folyamatosan pusztul a környezeti szennyezések miatt. Ázsia legnagyobb országa olyan állatoknak és növényeknek ad otthont, melyek sehol máshol nem találhatóak meg a világon. A gát területén több mint 6 ezer növényfaj és számos különleges állatfaj él. Ezt a páratlan </a:t>
            </a:r>
            <a:r>
              <a:rPr lang="hu-HU" dirty="0" err="1" smtClean="0"/>
              <a:t>biodiverzitást</a:t>
            </a:r>
            <a:r>
              <a:rPr lang="hu-HU" dirty="0" smtClean="0"/>
              <a:t> fenyegeti </a:t>
            </a:r>
            <a:r>
              <a:rPr lang="hu-HU" dirty="0" err="1" smtClean="0"/>
              <a:t>Csienkuo</a:t>
            </a:r>
            <a:r>
              <a:rPr lang="hu-HU" dirty="0" smtClean="0"/>
              <a:t> </a:t>
            </a:r>
            <a:r>
              <a:rPr lang="hu-HU" dirty="0" err="1" smtClean="0"/>
              <a:t>Liu</a:t>
            </a:r>
            <a:r>
              <a:rPr lang="hu-HU" dirty="0" smtClean="0"/>
              <a:t> (</a:t>
            </a:r>
            <a:r>
              <a:rPr lang="hu-HU" dirty="0" err="1" smtClean="0"/>
              <a:t>Jianguo</a:t>
            </a:r>
            <a:r>
              <a:rPr lang="hu-HU" dirty="0" smtClean="0"/>
              <a:t> </a:t>
            </a:r>
            <a:r>
              <a:rPr lang="hu-HU" dirty="0" err="1" smtClean="0"/>
              <a:t>Liu</a:t>
            </a:r>
            <a:r>
              <a:rPr lang="hu-HU" dirty="0" smtClean="0"/>
              <a:t>) ökológus professzor, a Kínai Tudományos Akadémia tagja szerint a gát további működése. </a:t>
            </a:r>
            <a:r>
              <a:rPr lang="hu-HU" dirty="0" err="1" smtClean="0"/>
              <a:t>Ping</a:t>
            </a:r>
            <a:r>
              <a:rPr lang="hu-HU" dirty="0" smtClean="0"/>
              <a:t> </a:t>
            </a:r>
            <a:r>
              <a:rPr lang="hu-HU" dirty="0" err="1" smtClean="0"/>
              <a:t>Hszie</a:t>
            </a:r>
            <a:r>
              <a:rPr lang="hu-HU" dirty="0" smtClean="0"/>
              <a:t> (</a:t>
            </a:r>
            <a:r>
              <a:rPr lang="hu-HU" dirty="0" err="1" smtClean="0"/>
              <a:t>Ping</a:t>
            </a:r>
            <a:r>
              <a:rPr lang="hu-HU" dirty="0" smtClean="0"/>
              <a:t> </a:t>
            </a:r>
            <a:r>
              <a:rPr lang="hu-HU" dirty="0" err="1" smtClean="0"/>
              <a:t>Xie</a:t>
            </a:r>
            <a:r>
              <a:rPr lang="hu-HU" dirty="0" smtClean="0"/>
              <a:t>), a </a:t>
            </a:r>
            <a:r>
              <a:rPr lang="hu-HU" dirty="0" err="1" smtClean="0"/>
              <a:t>Vuháni</a:t>
            </a:r>
            <a:r>
              <a:rPr lang="hu-HU" dirty="0" smtClean="0"/>
              <a:t> Tudományegyetem ökológusa pedig a vízi élővilág lassú pusztulására hívta fel a </a:t>
            </a:r>
            <a:r>
              <a:rPr lang="hu-HU" dirty="0" smtClean="0"/>
              <a:t>figyelmet. </a:t>
            </a:r>
            <a:endParaRPr lang="hu-HU" dirty="0" smtClean="0"/>
          </a:p>
          <a:p>
            <a:r>
              <a:rPr lang="hu-HU" dirty="0" smtClean="0"/>
              <a:t>John </a:t>
            </a:r>
            <a:r>
              <a:rPr lang="hu-HU" dirty="0" err="1" smtClean="0"/>
              <a:t>Jin</a:t>
            </a:r>
            <a:r>
              <a:rPr lang="hu-HU" dirty="0" smtClean="0"/>
              <a:t> (</a:t>
            </a:r>
            <a:r>
              <a:rPr lang="hu-HU" dirty="0" err="1" smtClean="0"/>
              <a:t>John</a:t>
            </a:r>
            <a:r>
              <a:rPr lang="hu-HU" dirty="0" smtClean="0"/>
              <a:t> </a:t>
            </a:r>
            <a:r>
              <a:rPr lang="hu-HU" dirty="0" err="1" smtClean="0"/>
              <a:t>Yin</a:t>
            </a:r>
            <a:r>
              <a:rPr lang="hu-HU" dirty="0" smtClean="0"/>
              <a:t>), a San Diegó-i Egyetem hidrológusa az </a:t>
            </a:r>
            <a:r>
              <a:rPr lang="hu-HU" dirty="0" err="1" smtClean="0"/>
              <a:t>Asia</a:t>
            </a:r>
            <a:r>
              <a:rPr lang="hu-HU" dirty="0" smtClean="0"/>
              <a:t> Times </a:t>
            </a:r>
            <a:r>
              <a:rPr lang="hu-HU" dirty="0" err="1" smtClean="0"/>
              <a:t>Online-nak</a:t>
            </a:r>
            <a:r>
              <a:rPr lang="hu-HU" dirty="0" smtClean="0"/>
              <a:t> úgy nyilatkozott, hogy “hiába a keserű tapasztalatok, Kína még több gátat fog építeni”. Ezzel párhuzamosan az energiaéhségtől szenvedő ország az atomerőmű-programját sem fogja lassítani, a jelenlegi 13 mellé további 34 erőmű építését tervezik, látszólag figyelmen kívül hagyva </a:t>
            </a:r>
            <a:r>
              <a:rPr lang="hu-HU" dirty="0" smtClean="0"/>
              <a:t>a japán </a:t>
            </a:r>
            <a:r>
              <a:rPr lang="hu-HU" dirty="0" err="1" smtClean="0"/>
              <a:t>Fukusima</a:t>
            </a:r>
            <a:r>
              <a:rPr lang="hu-HU" dirty="0" smtClean="0"/>
              <a:t> erőmű tragédiáját. </a:t>
            </a:r>
            <a:r>
              <a:rPr lang="hu-HU" dirty="0" smtClean="0"/>
              <a:t>Kína energiaigénye évről évre növekszik, melyet csak újabb és újabb források  kiaknázásával lehet enyhíteni. Bár az ország százmilliárdokat költ környezetvédelemre, élénken érdeklődik a legújabb környezetkímélő technológiák iránt, és Peking is jelentős mértékű állami támogatást fordít a megújuló energiaforrásokra, egyelőre mégis Kína számít a föld egyik </a:t>
            </a:r>
            <a:r>
              <a:rPr lang="hu-HU" dirty="0" err="1" smtClean="0"/>
              <a:t>legkörnyezetszennyezőbb</a:t>
            </a:r>
            <a:r>
              <a:rPr lang="hu-HU" dirty="0" smtClean="0"/>
              <a:t> országának.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/>
            </a:r>
            <a:br>
              <a:rPr lang="hu-HU" dirty="0" smtClean="0"/>
            </a:br>
            <a:r>
              <a:rPr lang="hu-HU" dirty="0" err="1" smtClean="0"/>
              <a:t>Három-Szurdok</a:t>
            </a:r>
            <a:r>
              <a:rPr lang="hu-HU" dirty="0" err="1" smtClean="0"/>
              <a:t>-Gát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hu-HU" dirty="0" smtClean="0"/>
              <a:t>A NASA számításai szerint a gát által felduzzasztott 42 milliárd tonna víz 0.8 inch-el (kb. 2 cm-el) mozdította el a föld tengelyét, valamint 0.06 lassította le a föld forgási idejét.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1909</TotalTime>
  <Words>177</Words>
  <Application>Microsoft Office PowerPoint</Application>
  <PresentationFormat>Diavetítés a képernyőre (4:3 oldalarány)</PresentationFormat>
  <Paragraphs>61</Paragraphs>
  <Slides>13</Slides>
  <Notes>2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14" baseType="lpstr">
      <vt:lpstr>Office-téma</vt:lpstr>
      <vt:lpstr>Megújuló Energiaforrások II. </vt:lpstr>
      <vt:lpstr> Megújuló energiaforrások   </vt:lpstr>
      <vt:lpstr> Vízenergia   </vt:lpstr>
      <vt:lpstr>Vízerőművek típusai</vt:lpstr>
      <vt:lpstr> Három-Szurdok-Gát</vt:lpstr>
      <vt:lpstr> Három-Szurdok-Gát</vt:lpstr>
      <vt:lpstr> Három-Szurdok-Gát</vt:lpstr>
      <vt:lpstr> Három-Szurdok-Gát</vt:lpstr>
      <vt:lpstr> Három-Szurdok-Gát</vt:lpstr>
      <vt:lpstr> Három-Szurdok-Gát</vt:lpstr>
      <vt:lpstr> Három-Szurdok-Gát</vt:lpstr>
      <vt:lpstr> Három-Szurdok-Gát</vt:lpstr>
      <vt:lpstr> Három-Szurdok-Gát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Megújuló Energiaforrások</dc:title>
  <dc:creator>Posse</dc:creator>
  <cp:lastModifiedBy>Posse</cp:lastModifiedBy>
  <cp:revision>35</cp:revision>
  <dcterms:created xsi:type="dcterms:W3CDTF">2017-03-31T09:42:59Z</dcterms:created>
  <dcterms:modified xsi:type="dcterms:W3CDTF">2017-10-25T15:53:29Z</dcterms:modified>
</cp:coreProperties>
</file>