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9" r:id="rId4"/>
    <p:sldId id="258" r:id="rId5"/>
    <p:sldId id="260" r:id="rId6"/>
    <p:sldId id="259" r:id="rId7"/>
    <p:sldId id="261" r:id="rId8"/>
    <p:sldId id="262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234C1-6CDA-4B69-BF94-CD1F99E8BEE4}" type="datetimeFigureOut">
              <a:rPr lang="hu-HU" smtClean="0"/>
              <a:t>2017. 10. 19.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Mintaszöveg-stílusok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5DA9F-F44C-483D-9DC2-AFB6B5B77C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6380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óceánok mozgása - részben az árapályok miatt - jelentős mozgatóerő. A sebesség viszonylag alacsony (10-20 km / óra), az energia áramlatokból való visszanyerésének kulcsa a mozgó víz áramlása és sűrűsége a levegőhöz képest.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5DA9F-F44C-483D-9DC2-AFB6B5B77C15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7765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310812" y="4278385"/>
            <a:ext cx="4706225" cy="2261736"/>
          </a:xfrm>
        </p:spPr>
        <p:txBody>
          <a:bodyPr/>
          <a:lstStyle/>
          <a:p>
            <a:pPr algn="ctr"/>
            <a:r>
              <a:rPr lang="hu-HU" sz="3200" dirty="0"/>
              <a:t>Megújuló  energiaforrások II.</a:t>
            </a:r>
            <a:br>
              <a:rPr lang="hu-HU" sz="3200" dirty="0"/>
            </a:br>
            <a:br>
              <a:rPr lang="hu-HU" sz="3200" dirty="0"/>
            </a:br>
            <a:r>
              <a:rPr lang="hu-HU" sz="2800" dirty="0"/>
              <a:t>Bukta Péter 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909893" y="2097249"/>
            <a:ext cx="8372215" cy="2181136"/>
          </a:xfrm>
        </p:spPr>
        <p:txBody>
          <a:bodyPr>
            <a:normAutofit/>
          </a:bodyPr>
          <a:lstStyle/>
          <a:p>
            <a:pPr algn="ctr"/>
            <a:r>
              <a:rPr lang="hu-HU" sz="6600" dirty="0"/>
              <a:t>A Tengeráramlat erőművek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632EE435-EDA4-4A05-948C-8D7E4346FE3A}"/>
              </a:ext>
            </a:extLst>
          </p:cNvPr>
          <p:cNvSpPr txBox="1"/>
          <p:nvPr/>
        </p:nvSpPr>
        <p:spPr>
          <a:xfrm>
            <a:off x="914400" y="5478011"/>
            <a:ext cx="1420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Bukta Péter</a:t>
            </a:r>
          </a:p>
        </p:txBody>
      </p:sp>
    </p:spTree>
    <p:extLst>
      <p:ext uri="{BB962C8B-B14F-4D97-AF65-F5344CB8AC3E}">
        <p14:creationId xmlns:p14="http://schemas.microsoft.com/office/powerpoint/2010/main" val="215536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AE6F2E80-07A8-475F-AA28-9F696FC04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816" y="558781"/>
            <a:ext cx="8938534" cy="585473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45A925-984E-4B60-B9CA-77CDB83A5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173" y="727096"/>
            <a:ext cx="2864643" cy="568642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hu-HU" dirty="0"/>
              <a:t>Megújuló energiaforrás: olyan közeg, természeti jelenség, melyekből</a:t>
            </a:r>
            <a:br>
              <a:rPr lang="hu-HU" dirty="0"/>
            </a:br>
            <a:r>
              <a:rPr lang="hu-HU" dirty="0"/>
              <a:t>energia nyerhető ki, és amely akár naponta többször ismétlődően</a:t>
            </a:r>
            <a:br>
              <a:rPr lang="hu-HU" dirty="0"/>
            </a:br>
            <a:r>
              <a:rPr lang="hu-HU" dirty="0"/>
              <a:t>rendelkezésre áll, vagy jelentősebb emberi beavatkozás nélkül legfeljebb néhány éven belül </a:t>
            </a:r>
            <a:r>
              <a:rPr lang="hu-HU" dirty="0" err="1"/>
              <a:t>újratermelődik</a:t>
            </a:r>
            <a:r>
              <a:rPr lang="hu-HU" dirty="0"/>
              <a:t>. </a:t>
            </a:r>
            <a:br>
              <a:rPr lang="hu-HU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22124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F0E2C800-91DC-4FA0-A5C3-4018FA5E63A2}"/>
              </a:ext>
            </a:extLst>
          </p:cNvPr>
          <p:cNvSpPr/>
          <p:nvPr/>
        </p:nvSpPr>
        <p:spPr>
          <a:xfrm>
            <a:off x="1209823" y="1645920"/>
            <a:ext cx="1010060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dirty="0"/>
              <a:t>A vízenergia a leginkább használt megújuló energiaforrás a Földön, amely a legkevésbé szennyezi környezetét, nem termel CO2-t és egyéb üvegház hatást okozó gázokat.</a:t>
            </a:r>
          </a:p>
        </p:txBody>
      </p:sp>
    </p:spTree>
    <p:extLst>
      <p:ext uri="{BB962C8B-B14F-4D97-AF65-F5344CB8AC3E}">
        <p14:creationId xmlns:p14="http://schemas.microsoft.com/office/powerpoint/2010/main" val="3287529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D8552B-A164-4CB1-89D4-752146553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691" y="1813082"/>
            <a:ext cx="8946541" cy="4195481"/>
          </a:xfrm>
        </p:spPr>
        <p:txBody>
          <a:bodyPr anchor="ctr">
            <a:normAutofit fontScale="92500" lnSpcReduction="20000"/>
          </a:bodyPr>
          <a:lstStyle/>
          <a:p>
            <a:pPr>
              <a:buClr>
                <a:srgbClr val="C00000"/>
              </a:buClr>
            </a:pPr>
            <a:endParaRPr lang="hu-HU" sz="3200" dirty="0"/>
          </a:p>
          <a:p>
            <a:pPr>
              <a:buClr>
                <a:srgbClr val="C00000"/>
              </a:buClr>
            </a:pPr>
            <a:r>
              <a:rPr lang="hu-HU" sz="3200" dirty="0"/>
              <a:t>   Duzzasztós vízerőmű</a:t>
            </a:r>
          </a:p>
          <a:p>
            <a:pPr>
              <a:buClr>
                <a:srgbClr val="C00000"/>
              </a:buClr>
            </a:pPr>
            <a:r>
              <a:rPr lang="hu-HU" sz="3200" dirty="0"/>
              <a:t>   Szivattyús-tározós erőmű</a:t>
            </a:r>
          </a:p>
          <a:p>
            <a:pPr>
              <a:buClr>
                <a:srgbClr val="C00000"/>
              </a:buClr>
            </a:pPr>
            <a:r>
              <a:rPr lang="hu-HU" sz="3200" dirty="0"/>
              <a:t>   Folyóvizes erőmű</a:t>
            </a:r>
          </a:p>
          <a:p>
            <a:pPr>
              <a:buClr>
                <a:srgbClr val="C00000"/>
              </a:buClr>
            </a:pPr>
            <a:r>
              <a:rPr lang="hu-HU" sz="3200" dirty="0"/>
              <a:t>   Föld alatti vízerőmű</a:t>
            </a:r>
          </a:p>
          <a:p>
            <a:pPr>
              <a:buClr>
                <a:srgbClr val="C00000"/>
              </a:buClr>
            </a:pPr>
            <a:r>
              <a:rPr lang="hu-HU" sz="3200" dirty="0"/>
              <a:t>   Árapályerőmű</a:t>
            </a:r>
          </a:p>
          <a:p>
            <a:pPr>
              <a:buClr>
                <a:srgbClr val="C00000"/>
              </a:buClr>
            </a:pPr>
            <a:r>
              <a:rPr lang="hu-HU" sz="3200" dirty="0"/>
              <a:t>   Hullámerőmű</a:t>
            </a:r>
          </a:p>
          <a:p>
            <a:pPr>
              <a:buClr>
                <a:srgbClr val="C00000"/>
              </a:buClr>
            </a:pPr>
            <a:r>
              <a:rPr lang="hu-HU" sz="3200" dirty="0"/>
              <a:t>   Tengeráramlat-erőmű</a:t>
            </a:r>
          </a:p>
          <a:p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05220950-78A5-4DC8-901D-8298D4349037}"/>
              </a:ext>
            </a:extLst>
          </p:cNvPr>
          <p:cNvSpPr txBox="1"/>
          <p:nvPr/>
        </p:nvSpPr>
        <p:spPr>
          <a:xfrm>
            <a:off x="1758462" y="574827"/>
            <a:ext cx="8525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Néhány példa vízenergia felhasználására</a:t>
            </a:r>
          </a:p>
        </p:txBody>
      </p:sp>
    </p:spTree>
    <p:extLst>
      <p:ext uri="{BB962C8B-B14F-4D97-AF65-F5344CB8AC3E}">
        <p14:creationId xmlns:p14="http://schemas.microsoft.com/office/powerpoint/2010/main" val="3112636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373EC3-B6AD-42F0-82A5-CEF79D39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240" y="649665"/>
            <a:ext cx="9703837" cy="1400530"/>
          </a:xfrm>
        </p:spPr>
        <p:txBody>
          <a:bodyPr/>
          <a:lstStyle/>
          <a:p>
            <a:r>
              <a:rPr lang="hu-HU" sz="2800" dirty="0"/>
              <a:t>A tengeráramlás: a tengervíz tartósan egy irányba haladó mozgása. (Csak a felső vízrétegek – pár száz m vastag víztömeg mozgásáról beszélünk</a:t>
            </a:r>
            <a:br>
              <a:rPr lang="hu-HU" sz="2400" dirty="0"/>
            </a:br>
            <a:endParaRPr lang="hu-HU" sz="2400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2EC8537-98E8-45FB-873B-6ACA5C042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587" y="2176804"/>
            <a:ext cx="8044484" cy="406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64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6631CA8-CCBF-4F9D-A99F-E561E166D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216" y="1967642"/>
            <a:ext cx="10860548" cy="443315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hu-HU" dirty="0"/>
          </a:p>
          <a:p>
            <a:pPr>
              <a:buClr>
                <a:srgbClr val="C00000"/>
              </a:buClr>
            </a:pPr>
            <a:r>
              <a:rPr lang="hu-HU" sz="2400" dirty="0"/>
              <a:t>    a Föld forgásából származó eltérítő erő (</a:t>
            </a:r>
            <a:r>
              <a:rPr lang="hu-HU" sz="2400" dirty="0" err="1"/>
              <a:t>Coriolis</a:t>
            </a:r>
            <a:r>
              <a:rPr lang="hu-HU" sz="2400" dirty="0"/>
              <a:t>-erő)</a:t>
            </a:r>
          </a:p>
          <a:p>
            <a:pPr>
              <a:buClr>
                <a:srgbClr val="C00000"/>
              </a:buClr>
            </a:pPr>
            <a:r>
              <a:rPr lang="hu-HU" sz="2400" dirty="0"/>
              <a:t>    a szárazföldek elhelyezkedése, alakja</a:t>
            </a:r>
          </a:p>
          <a:p>
            <a:pPr>
              <a:buClr>
                <a:srgbClr val="C00000"/>
              </a:buClr>
            </a:pPr>
            <a:r>
              <a:rPr lang="hu-HU" sz="2400" dirty="0"/>
              <a:t>    tartósan egy irányba fújó szelek (= nagy Földi légkörzés / általános légkörzés)</a:t>
            </a:r>
          </a:p>
          <a:p>
            <a:pPr>
              <a:buClr>
                <a:srgbClr val="C00000"/>
              </a:buClr>
            </a:pPr>
            <a:endParaRPr lang="hu-HU" sz="2400" dirty="0"/>
          </a:p>
          <a:p>
            <a:pPr>
              <a:buClr>
                <a:srgbClr val="C00000"/>
              </a:buClr>
            </a:pPr>
            <a:r>
              <a:rPr lang="hu-HU" sz="2400" dirty="0"/>
              <a:t>        Passzátszelek – forró övezetben, irányuk: Északi félgömb: É-K, Déli félgömb: D-K</a:t>
            </a:r>
          </a:p>
          <a:p>
            <a:pPr>
              <a:buClr>
                <a:srgbClr val="C00000"/>
              </a:buClr>
            </a:pPr>
            <a:r>
              <a:rPr lang="hu-HU" sz="2400" dirty="0"/>
              <a:t>        Nyugatias szelek – mérsékelt övezetben, irányuk: Északi félgömb: D-</a:t>
            </a:r>
            <a:r>
              <a:rPr lang="hu-HU" sz="2400" dirty="0" err="1"/>
              <a:t>Ny</a:t>
            </a:r>
            <a:r>
              <a:rPr lang="hu-HU" sz="2400" dirty="0"/>
              <a:t>, Déli félgömb: É-</a:t>
            </a:r>
            <a:r>
              <a:rPr lang="hu-HU" sz="2400" dirty="0" err="1"/>
              <a:t>Ny</a:t>
            </a:r>
            <a:endParaRPr lang="hu-HU" sz="2400" dirty="0"/>
          </a:p>
          <a:p>
            <a:pPr>
              <a:buClr>
                <a:srgbClr val="C00000"/>
              </a:buClr>
            </a:pPr>
            <a:r>
              <a:rPr lang="hu-HU" sz="2400" dirty="0"/>
              <a:t>        Sarki szelek – hideg övezetben, irányuk: Északi félgömb: É-K, Déli félgömb: D-K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57CEC84-DBBC-4591-9ACF-1399FBA2B7B6}"/>
              </a:ext>
            </a:extLst>
          </p:cNvPr>
          <p:cNvSpPr txBox="1"/>
          <p:nvPr/>
        </p:nvSpPr>
        <p:spPr>
          <a:xfrm>
            <a:off x="1671464" y="609599"/>
            <a:ext cx="88126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/>
              <a:t>Tengeráramlatokat befolyásoló tényezők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39061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013AE0-1FA4-48B7-852F-31E9D72E1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b="1" dirty="0"/>
              <a:t>Tengeráramlat erőmű</a:t>
            </a:r>
            <a:br>
              <a:rPr lang="hu-HU" sz="3200" b="1" dirty="0"/>
            </a:br>
            <a:endParaRPr lang="hu-HU" sz="3200" b="1" dirty="0"/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74E978A0-376A-4858-A440-BD0A154C9C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9559" y="1607106"/>
            <a:ext cx="8346227" cy="484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18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745086-3CF8-40A1-9826-ED362EDE8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b="1" dirty="0"/>
              <a:t>Működése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67172CA-320B-4D5D-AA7E-816358016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680" y="1365257"/>
            <a:ext cx="9194176" cy="1175651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hu-HU" dirty="0"/>
              <a:t>Működési elve nagyban hasonlít a szárazföldi szélerőművekéhez, de a lapátok mozgatását a  légmozgás helyett a  tenger áramlatok biztosítják.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2543113-0F62-4B6C-BE42-B06FADB79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604" y="2540908"/>
            <a:ext cx="9603122" cy="400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1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>
            <a:extLst>
              <a:ext uri="{FF2B5EF4-FFF2-40B4-BE49-F238E27FC236}">
                <a16:creationId xmlns:a16="http://schemas.microsoft.com/office/drawing/2014/main" id="{4B2F6236-F892-4216-97C1-B71B7F7E0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90" y="492629"/>
            <a:ext cx="10499315" cy="592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45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167EEE-FE49-48DC-8373-24829190A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226" y="1090715"/>
            <a:ext cx="11168109" cy="55019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3600" dirty="0"/>
              <a:t>Európában a víz alatti turbinák évente mintegy 18-35 </a:t>
            </a:r>
            <a:r>
              <a:rPr lang="hu-HU" sz="3600" dirty="0" err="1"/>
              <a:t>TWh</a:t>
            </a:r>
            <a:r>
              <a:rPr lang="hu-HU" sz="3600" dirty="0"/>
              <a:t>-r képesek előállítani. Ez nagyjából a  francia lakások éves energiafogyasztásának 8% -a. Az Egyesült Királyság, Franciaország és Norvégia azok a országok, amelyek a legjobb helyzetben vannak ahhoz, hogy kihasználják ezt a lehetőséget.</a:t>
            </a:r>
          </a:p>
        </p:txBody>
      </p:sp>
    </p:spTree>
    <p:extLst>
      <p:ext uri="{BB962C8B-B14F-4D97-AF65-F5344CB8AC3E}">
        <p14:creationId xmlns:p14="http://schemas.microsoft.com/office/powerpoint/2010/main" val="114287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DDE7BA-4D4F-448B-AC5C-501E48F11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840" y="874749"/>
            <a:ext cx="10122503" cy="1400530"/>
          </a:xfrm>
        </p:spPr>
        <p:txBody>
          <a:bodyPr/>
          <a:lstStyle/>
          <a:p>
            <a:pPr algn="ctr"/>
            <a:r>
              <a:rPr lang="hu-HU" sz="3200" b="1" dirty="0"/>
              <a:t>A tengeráramlat erőművek előnyei és hátrányai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EFC14E47-5AC9-47D6-9D2F-85201FBA7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936" y="1853248"/>
            <a:ext cx="10122503" cy="445230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hu-HU" sz="2400" b="1" dirty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hu-HU" sz="2400" b="1" dirty="0">
                <a:solidFill>
                  <a:srgbClr val="92D050"/>
                </a:solidFill>
              </a:rPr>
              <a:t>Telepítés után nincs üvegház hatású gáz kibocsátás</a:t>
            </a:r>
          </a:p>
          <a:p>
            <a:pPr marL="0" indent="0"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sz="2400" b="1" dirty="0">
                <a:solidFill>
                  <a:srgbClr val="C00000"/>
                </a:solidFill>
              </a:rPr>
              <a:t>A berendezések tengervíz okozta korróziója </a:t>
            </a:r>
          </a:p>
          <a:p>
            <a:pPr marL="0" indent="0"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sz="2400" b="1" dirty="0">
                <a:solidFill>
                  <a:srgbClr val="C00000"/>
                </a:solidFill>
              </a:rPr>
              <a:t>Vonóhálós halászatot zavarja/ akadályozza</a:t>
            </a:r>
          </a:p>
          <a:p>
            <a:pPr marL="0" indent="0"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sz="2400" b="1" dirty="0">
                <a:solidFill>
                  <a:srgbClr val="C00000"/>
                </a:solidFill>
              </a:rPr>
              <a:t>A víz alatti turbinák telepítésének és karbantartásának rendkívül magas költsége.</a:t>
            </a:r>
          </a:p>
          <a:p>
            <a:pPr marL="0" indent="0">
              <a:buNone/>
            </a:pPr>
            <a:endParaRPr lang="hu-HU" b="1" dirty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31755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3A5228-8914-4B87-978C-E8CDE903D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647" y="2830158"/>
            <a:ext cx="9404723" cy="1400530"/>
          </a:xfrm>
        </p:spPr>
        <p:txBody>
          <a:bodyPr/>
          <a:lstStyle/>
          <a:p>
            <a:pPr algn="ctr"/>
            <a:r>
              <a:rPr lang="hu-HU" sz="5400" b="1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36978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509</TotalTime>
  <Words>326</Words>
  <Application>Microsoft Office PowerPoint</Application>
  <PresentationFormat>Szélesvásznú</PresentationFormat>
  <Paragraphs>41</Paragraphs>
  <Slides>12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Ion</vt:lpstr>
      <vt:lpstr>Megújuló  energiaforrások II.  Bukta Péter </vt:lpstr>
      <vt:lpstr>PowerPoint-bemutató</vt:lpstr>
      <vt:lpstr>PowerPoint-bemutató</vt:lpstr>
      <vt:lpstr>PowerPoint-bemutató</vt:lpstr>
      <vt:lpstr>A tengeráramlás: a tengervíz tartósan egy irányba haladó mozgása. (Csak a felső vízrétegek – pár száz m vastag víztömeg mozgásáról beszélünk </vt:lpstr>
      <vt:lpstr>PowerPoint-bemutató</vt:lpstr>
      <vt:lpstr>Tengeráramlat erőmű </vt:lpstr>
      <vt:lpstr>Működése</vt:lpstr>
      <vt:lpstr>PowerPoint-bemutató</vt:lpstr>
      <vt:lpstr>PowerPoint-bemutató</vt:lpstr>
      <vt:lpstr>A tengeráramlat erőművek előnyei és hátrányai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Megújuló energiák</dc:title>
  <dc:creator>Bukta Péter</dc:creator>
  <cp:lastModifiedBy>Bukta Péter</cp:lastModifiedBy>
  <cp:revision>50</cp:revision>
  <dcterms:created xsi:type="dcterms:W3CDTF">2017-03-20T22:37:28Z</dcterms:created>
  <dcterms:modified xsi:type="dcterms:W3CDTF">2017-10-19T21:17:27Z</dcterms:modified>
  <cp:contentStatus/>
</cp:coreProperties>
</file>