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18.xml" ContentType="application/vnd.openxmlformats-officedocument.presentationml.notesSlide+xml"/>
  <Override PartName="/ppt/notesSlides/notesSlide27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notesSlides/notesSlide25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Override PartName="/ppt/notesSlides/notesSlide17.xml" ContentType="application/vnd.openxmlformats-officedocument.presentationml.notesSlide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6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  <Override PartName="/ppt/slideLayouts/slideLayout10.xml" ContentType="application/vnd.openxmlformats-officedocument.presentationml.slideLayout+xml"/>
  <Default Extension="gif" ContentType="image/gif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0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48" r:id="rId1"/>
  </p:sldMasterIdLst>
  <p:notesMasterIdLst>
    <p:notesMasterId r:id="rId29"/>
  </p:notesMasterIdLst>
  <p:sldIdLst>
    <p:sldId id="256" r:id="rId2"/>
    <p:sldId id="257" r:id="rId3"/>
    <p:sldId id="260" r:id="rId4"/>
    <p:sldId id="259" r:id="rId5"/>
    <p:sldId id="261" r:id="rId6"/>
    <p:sldId id="262" r:id="rId7"/>
    <p:sldId id="263" r:id="rId8"/>
    <p:sldId id="264" r:id="rId9"/>
    <p:sldId id="265" r:id="rId10"/>
    <p:sldId id="268" r:id="rId11"/>
    <p:sldId id="267" r:id="rId12"/>
    <p:sldId id="269" r:id="rId13"/>
    <p:sldId id="270" r:id="rId14"/>
    <p:sldId id="271" r:id="rId15"/>
    <p:sldId id="273" r:id="rId16"/>
    <p:sldId id="266" r:id="rId17"/>
    <p:sldId id="274" r:id="rId18"/>
    <p:sldId id="275" r:id="rId19"/>
    <p:sldId id="276" r:id="rId20"/>
    <p:sldId id="277" r:id="rId21"/>
    <p:sldId id="282" r:id="rId22"/>
    <p:sldId id="278" r:id="rId23"/>
    <p:sldId id="279" r:id="rId24"/>
    <p:sldId id="280" r:id="rId25"/>
    <p:sldId id="281" r:id="rId26"/>
    <p:sldId id="283" r:id="rId27"/>
    <p:sldId id="272" r:id="rId28"/>
  </p:sldIdLst>
  <p:sldSz cx="9144000" cy="6858000" type="screen4x3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Közepesen sötét stílus 2 – 1. jelölőszín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86" d="100"/>
          <a:sy n="86" d="100"/>
        </p:scale>
        <p:origin x="-1092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Élőfej hely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átum hely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6FDBC69-E192-420C-9F4C-3B49E6FB3341}" type="datetimeFigureOut">
              <a:rPr lang="de-DE" smtClean="0"/>
              <a:pPr/>
              <a:t>27.10.2017</a:t>
            </a:fld>
            <a:endParaRPr lang="de-DE"/>
          </a:p>
        </p:txBody>
      </p:sp>
      <p:sp>
        <p:nvSpPr>
          <p:cNvPr id="4" name="Diakép helye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Jegyzetek helye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de-DE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4E5DAC0-3699-4CD7-AEDD-1D0FF510AD2C}" type="slidenum">
              <a:rPr lang="de-DE" smtClean="0"/>
              <a:pPr/>
              <a:t>‹#›</a:t>
            </a:fld>
            <a:endParaRPr 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de-DE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E5DAC0-3699-4CD7-AEDD-1D0FF510AD2C}" type="slidenum">
              <a:rPr lang="de-DE" smtClean="0"/>
              <a:pPr/>
              <a:t>1</a:t>
            </a:fld>
            <a:endParaRPr lang="de-DE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de-DE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E5DAC0-3699-4CD7-AEDD-1D0FF510AD2C}" type="slidenum">
              <a:rPr lang="de-DE" smtClean="0"/>
              <a:pPr/>
              <a:t>2</a:t>
            </a:fld>
            <a:endParaRPr lang="de-DE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de-DE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E5DAC0-3699-4CD7-AEDD-1D0FF510AD2C}" type="slidenum">
              <a:rPr lang="de-DE" smtClean="0"/>
              <a:pPr/>
              <a:t>3</a:t>
            </a:fld>
            <a:endParaRPr lang="de-DE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de-DE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E5DAC0-3699-4CD7-AEDD-1D0FF510AD2C}" type="slidenum">
              <a:rPr lang="de-DE" smtClean="0"/>
              <a:pPr/>
              <a:t>4</a:t>
            </a:fld>
            <a:endParaRPr lang="de-DE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de-DE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E5DAC0-3699-4CD7-AEDD-1D0FF510AD2C}" type="slidenum">
              <a:rPr lang="de-DE" smtClean="0"/>
              <a:pPr/>
              <a:t>5</a:t>
            </a:fld>
            <a:endParaRPr lang="de-DE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de-DE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E5DAC0-3699-4CD7-AEDD-1D0FF510AD2C}" type="slidenum">
              <a:rPr lang="de-DE" smtClean="0"/>
              <a:pPr/>
              <a:t>6</a:t>
            </a:fld>
            <a:endParaRPr lang="de-DE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de-DE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E5DAC0-3699-4CD7-AEDD-1D0FF510AD2C}" type="slidenum">
              <a:rPr lang="de-DE" smtClean="0"/>
              <a:pPr/>
              <a:t>7</a:t>
            </a:fld>
            <a:endParaRPr lang="de-DE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de-DE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E5DAC0-3699-4CD7-AEDD-1D0FF510AD2C}" type="slidenum">
              <a:rPr lang="de-DE" smtClean="0"/>
              <a:pPr/>
              <a:t>8</a:t>
            </a:fld>
            <a:endParaRPr lang="de-DE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de-DE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E5DAC0-3699-4CD7-AEDD-1D0FF510AD2C}" type="slidenum">
              <a:rPr lang="de-DE" smtClean="0"/>
              <a:pPr/>
              <a:t>9</a:t>
            </a:fld>
            <a:endParaRPr lang="de-DE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de-DE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E5DAC0-3699-4CD7-AEDD-1D0FF510AD2C}" type="slidenum">
              <a:rPr lang="de-DE" smtClean="0"/>
              <a:pPr/>
              <a:t>10</a:t>
            </a:fld>
            <a:endParaRPr lang="de-DE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de-DE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E5DAC0-3699-4CD7-AEDD-1D0FF510AD2C}" type="slidenum">
              <a:rPr lang="de-DE" smtClean="0"/>
              <a:pPr/>
              <a:t>11</a:t>
            </a:fld>
            <a:endParaRPr lang="de-DE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de-DE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E5DAC0-3699-4CD7-AEDD-1D0FF510AD2C}" type="slidenum">
              <a:rPr lang="de-DE" smtClean="0"/>
              <a:pPr/>
              <a:t>12</a:t>
            </a:fld>
            <a:endParaRPr lang="de-DE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de-DE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E5DAC0-3699-4CD7-AEDD-1D0FF510AD2C}" type="slidenum">
              <a:rPr lang="de-DE" smtClean="0"/>
              <a:pPr/>
              <a:t>13</a:t>
            </a:fld>
            <a:endParaRPr lang="de-DE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de-DE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E5DAC0-3699-4CD7-AEDD-1D0FF510AD2C}" type="slidenum">
              <a:rPr lang="de-DE" smtClean="0"/>
              <a:pPr/>
              <a:t>14</a:t>
            </a:fld>
            <a:endParaRPr lang="de-DE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de-DE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E5DAC0-3699-4CD7-AEDD-1D0FF510AD2C}" type="slidenum">
              <a:rPr lang="de-DE" smtClean="0"/>
              <a:pPr/>
              <a:t>15</a:t>
            </a:fld>
            <a:endParaRPr lang="de-DE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de-DE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E5DAC0-3699-4CD7-AEDD-1D0FF510AD2C}" type="slidenum">
              <a:rPr lang="de-DE" smtClean="0"/>
              <a:pPr/>
              <a:t>16</a:t>
            </a:fld>
            <a:endParaRPr lang="de-DE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de-DE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E5DAC0-3699-4CD7-AEDD-1D0FF510AD2C}" type="slidenum">
              <a:rPr lang="de-DE" smtClean="0"/>
              <a:pPr/>
              <a:t>17</a:t>
            </a:fld>
            <a:endParaRPr lang="de-DE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de-DE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E5DAC0-3699-4CD7-AEDD-1D0FF510AD2C}" type="slidenum">
              <a:rPr lang="de-DE" smtClean="0"/>
              <a:pPr/>
              <a:t>18</a:t>
            </a:fld>
            <a:endParaRPr lang="de-DE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de-DE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E5DAC0-3699-4CD7-AEDD-1D0FF510AD2C}" type="slidenum">
              <a:rPr lang="de-DE" smtClean="0"/>
              <a:pPr/>
              <a:t>19</a:t>
            </a:fld>
            <a:endParaRPr lang="de-DE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de-DE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E5DAC0-3699-4CD7-AEDD-1D0FF510AD2C}" type="slidenum">
              <a:rPr lang="de-DE" smtClean="0"/>
              <a:pPr/>
              <a:t>20</a:t>
            </a:fld>
            <a:endParaRPr lang="de-DE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de-DE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E5DAC0-3699-4CD7-AEDD-1D0FF510AD2C}" type="slidenum">
              <a:rPr lang="de-DE" smtClean="0"/>
              <a:pPr/>
              <a:t>21</a:t>
            </a:fld>
            <a:endParaRPr lang="de-DE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de-DE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E5DAC0-3699-4CD7-AEDD-1D0FF510AD2C}" type="slidenum">
              <a:rPr lang="de-DE" smtClean="0"/>
              <a:pPr/>
              <a:t>22</a:t>
            </a:fld>
            <a:endParaRPr lang="de-DE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de-DE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E5DAC0-3699-4CD7-AEDD-1D0FF510AD2C}" type="slidenum">
              <a:rPr lang="de-DE" smtClean="0"/>
              <a:pPr/>
              <a:t>23</a:t>
            </a:fld>
            <a:endParaRPr lang="de-DE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de-DE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E5DAC0-3699-4CD7-AEDD-1D0FF510AD2C}" type="slidenum">
              <a:rPr lang="de-DE" smtClean="0"/>
              <a:pPr/>
              <a:t>24</a:t>
            </a:fld>
            <a:endParaRPr lang="de-DE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de-DE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E5DAC0-3699-4CD7-AEDD-1D0FF510AD2C}" type="slidenum">
              <a:rPr lang="de-DE" smtClean="0"/>
              <a:pPr/>
              <a:t>25</a:t>
            </a:fld>
            <a:endParaRPr lang="de-DE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de-DE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E5DAC0-3699-4CD7-AEDD-1D0FF510AD2C}" type="slidenum">
              <a:rPr lang="de-DE" smtClean="0"/>
              <a:pPr/>
              <a:t>26</a:t>
            </a:fld>
            <a:endParaRPr lang="de-DE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de-DE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E5DAC0-3699-4CD7-AEDD-1D0FF510AD2C}" type="slidenum">
              <a:rPr lang="de-DE" smtClean="0"/>
              <a:pPr/>
              <a:t>27</a:t>
            </a:fld>
            <a:endParaRPr lang="de-DE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hu-HU" smtClean="0"/>
              <a:t>Mintacím szerkesztése</a:t>
            </a:r>
            <a:endParaRPr lang="de-DE"/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u-HU" smtClean="0"/>
              <a:t>Alcím mintájának szerkesztése</a:t>
            </a:r>
            <a:endParaRPr lang="de-DE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125B28-83EB-411A-A266-E2E885EDCB32}" type="datetimeFigureOut">
              <a:rPr lang="de-DE" smtClean="0"/>
              <a:pPr/>
              <a:t>27.10.2017</a:t>
            </a:fld>
            <a:endParaRPr lang="de-DE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BEA60B-CC4A-4C1D-A481-A27537DF0143}" type="slidenum">
              <a:rPr lang="de-DE" smtClean="0"/>
              <a:pPr/>
              <a:t>‹#›</a:t>
            </a:fld>
            <a:endParaRPr lang="de-D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de-DE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de-DE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125B28-83EB-411A-A266-E2E885EDCB32}" type="datetimeFigureOut">
              <a:rPr lang="de-DE" smtClean="0"/>
              <a:pPr/>
              <a:t>27.10.2017</a:t>
            </a:fld>
            <a:endParaRPr lang="de-DE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BEA60B-CC4A-4C1D-A481-A27537DF0143}" type="slidenum">
              <a:rPr lang="de-DE" smtClean="0"/>
              <a:pPr/>
              <a:t>‹#›</a:t>
            </a:fld>
            <a:endParaRPr lang="de-D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hu-HU" smtClean="0"/>
              <a:t>Mintacím szerkesztése</a:t>
            </a:r>
            <a:endParaRPr lang="de-DE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125B28-83EB-411A-A266-E2E885EDCB32}" type="datetimeFigureOut">
              <a:rPr lang="de-DE" smtClean="0"/>
              <a:pPr/>
              <a:t>27.10.2017</a:t>
            </a:fld>
            <a:endParaRPr lang="de-DE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BEA60B-CC4A-4C1D-A481-A27537DF0143}" type="slidenum">
              <a:rPr lang="de-DE" smtClean="0"/>
              <a:pPr/>
              <a:t>‹#›</a:t>
            </a:fld>
            <a:endParaRPr lang="de-D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de-DE"/>
          </a:p>
        </p:txBody>
      </p:sp>
      <p:sp>
        <p:nvSpPr>
          <p:cNvPr id="3" name="Tartalom helye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de-DE"/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de-DE"/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125B28-83EB-411A-A266-E2E885EDCB32}" type="datetimeFigureOut">
              <a:rPr lang="de-DE" smtClean="0"/>
              <a:pPr/>
              <a:t>27.10.2017</a:t>
            </a:fld>
            <a:endParaRPr lang="de-DE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BEA60B-CC4A-4C1D-A481-A27537DF0143}" type="slidenum">
              <a:rPr lang="de-DE" smtClean="0"/>
              <a:pPr/>
              <a:t>‹#›</a:t>
            </a:fld>
            <a:endParaRPr lang="de-D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u-HU" smtClean="0"/>
              <a:t>Mintacím szerkesztése</a:t>
            </a:r>
            <a:endParaRPr lang="de-DE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de-DE"/>
          </a:p>
        </p:txBody>
      </p:sp>
      <p:sp>
        <p:nvSpPr>
          <p:cNvPr id="5" name="Szöveg hely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6" name="Tartalom helye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de-DE"/>
          </a:p>
        </p:txBody>
      </p:sp>
      <p:sp>
        <p:nvSpPr>
          <p:cNvPr id="7" name="Dátum hely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125B28-83EB-411A-A266-E2E885EDCB32}" type="datetimeFigureOut">
              <a:rPr lang="de-DE" smtClean="0"/>
              <a:pPr/>
              <a:t>27.10.2017</a:t>
            </a:fld>
            <a:endParaRPr lang="de-DE"/>
          </a:p>
        </p:txBody>
      </p:sp>
      <p:sp>
        <p:nvSpPr>
          <p:cNvPr id="8" name="Élőláb hely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Dia számának hely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BEA60B-CC4A-4C1D-A481-A27537DF0143}" type="slidenum">
              <a:rPr lang="de-DE" smtClean="0"/>
              <a:pPr/>
              <a:t>‹#›</a:t>
            </a:fld>
            <a:endParaRPr lang="de-D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de-DE"/>
          </a:p>
        </p:txBody>
      </p:sp>
      <p:sp>
        <p:nvSpPr>
          <p:cNvPr id="3" name="Dátum hely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125B28-83EB-411A-A266-E2E885EDCB32}" type="datetimeFigureOut">
              <a:rPr lang="de-DE" smtClean="0"/>
              <a:pPr/>
              <a:t>27.10.2017</a:t>
            </a:fld>
            <a:endParaRPr lang="de-DE"/>
          </a:p>
        </p:txBody>
      </p:sp>
      <p:sp>
        <p:nvSpPr>
          <p:cNvPr id="4" name="Élőláb hely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Dia számának hely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BEA60B-CC4A-4C1D-A481-A27537DF0143}" type="slidenum">
              <a:rPr lang="de-DE" smtClean="0"/>
              <a:pPr/>
              <a:t>‹#›</a:t>
            </a:fld>
            <a:endParaRPr lang="de-D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átum hely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125B28-83EB-411A-A266-E2E885EDCB32}" type="datetimeFigureOut">
              <a:rPr lang="de-DE" smtClean="0"/>
              <a:pPr/>
              <a:t>27.10.2017</a:t>
            </a:fld>
            <a:endParaRPr lang="de-DE"/>
          </a:p>
        </p:txBody>
      </p:sp>
      <p:sp>
        <p:nvSpPr>
          <p:cNvPr id="3" name="Élőláb hely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BEA60B-CC4A-4C1D-A481-A27537DF0143}" type="slidenum">
              <a:rPr lang="de-DE" smtClean="0"/>
              <a:pPr/>
              <a:t>‹#›</a:t>
            </a:fld>
            <a:endParaRPr lang="de-D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hu-HU" smtClean="0"/>
              <a:t>Mintacím szerkesztése</a:t>
            </a:r>
            <a:endParaRPr lang="de-DE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de-DE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125B28-83EB-411A-A266-E2E885EDCB32}" type="datetimeFigureOut">
              <a:rPr lang="de-DE" smtClean="0"/>
              <a:pPr/>
              <a:t>27.10.2017</a:t>
            </a:fld>
            <a:endParaRPr lang="de-DE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BEA60B-CC4A-4C1D-A481-A27537DF0143}" type="slidenum">
              <a:rPr lang="de-DE" smtClean="0"/>
              <a:pPr/>
              <a:t>‹#›</a:t>
            </a:fld>
            <a:endParaRPr lang="de-D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hu-HU" smtClean="0"/>
              <a:t>Mintacím szerkesztése</a:t>
            </a:r>
            <a:endParaRPr lang="de-DE"/>
          </a:p>
        </p:txBody>
      </p:sp>
      <p:sp>
        <p:nvSpPr>
          <p:cNvPr id="3" name="Kép hely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125B28-83EB-411A-A266-E2E885EDCB32}" type="datetimeFigureOut">
              <a:rPr lang="de-DE" smtClean="0"/>
              <a:pPr/>
              <a:t>27.10.2017</a:t>
            </a:fld>
            <a:endParaRPr lang="de-DE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BEA60B-CC4A-4C1D-A481-A27537DF0143}" type="slidenum">
              <a:rPr lang="de-DE" smtClean="0"/>
              <a:pPr/>
              <a:t>‹#›</a:t>
            </a:fld>
            <a:endParaRPr lang="de-D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de-DE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de-DE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125B28-83EB-411A-A266-E2E885EDCB32}" type="datetimeFigureOut">
              <a:rPr lang="de-DE" smtClean="0"/>
              <a:pPr/>
              <a:t>27.10.2017</a:t>
            </a:fld>
            <a:endParaRPr lang="de-DE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BEA60B-CC4A-4C1D-A481-A27537DF0143}" type="slidenum">
              <a:rPr lang="de-DE" smtClean="0"/>
              <a:pPr/>
              <a:t>‹#›</a:t>
            </a:fld>
            <a:endParaRPr lang="de-D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hu-HU" smtClean="0"/>
              <a:t>Mintacím szerkesztése</a:t>
            </a:r>
            <a:endParaRPr lang="de-DE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de-DE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125B28-83EB-411A-A266-E2E885EDCB32}" type="datetimeFigureOut">
              <a:rPr lang="de-DE" smtClean="0"/>
              <a:pPr/>
              <a:t>27.10.2017</a:t>
            </a:fld>
            <a:endParaRPr lang="de-DE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BEA60B-CC4A-4C1D-A481-A27537DF0143}" type="slidenum">
              <a:rPr lang="de-DE" smtClean="0"/>
              <a:pPr/>
              <a:t>‹#›</a:t>
            </a:fld>
            <a:endParaRPr lang="de-DE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hely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u-HU" smtClean="0"/>
              <a:t>Mintacím szerkesztése</a:t>
            </a:r>
            <a:endParaRPr lang="de-DE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de-DE"/>
          </a:p>
        </p:txBody>
      </p:sp>
      <p:sp>
        <p:nvSpPr>
          <p:cNvPr id="4" name="Dátum hely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3125B28-83EB-411A-A266-E2E885EDCB32}" type="datetimeFigureOut">
              <a:rPr lang="de-DE" smtClean="0"/>
              <a:pPr/>
              <a:t>27.10.2017</a:t>
            </a:fld>
            <a:endParaRPr lang="de-DE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4BEA60B-CC4A-4C1D-A481-A27537DF0143}" type="slidenum">
              <a:rPr lang="de-DE" smtClean="0"/>
              <a:pPr/>
              <a:t>‹#›</a:t>
            </a:fld>
            <a:endParaRPr 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jpeg"/><Relationship Id="rId4" Type="http://schemas.openxmlformats.org/officeDocument/2006/relationships/image" Target="../media/image8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317604" y="1500174"/>
            <a:ext cx="8508793" cy="467918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-1643106" y="0"/>
            <a:ext cx="7772400" cy="1470025"/>
          </a:xfrm>
        </p:spPr>
        <p:txBody>
          <a:bodyPr/>
          <a:lstStyle/>
          <a:p>
            <a:r>
              <a:rPr lang="de-DE" dirty="0" err="1" smtClean="0">
                <a:solidFill>
                  <a:schemeClr val="bg1"/>
                </a:solidFill>
              </a:rPr>
              <a:t>Fúziós</a:t>
            </a:r>
            <a:r>
              <a:rPr lang="de-DE" dirty="0" smtClean="0">
                <a:solidFill>
                  <a:schemeClr val="bg1"/>
                </a:solidFill>
              </a:rPr>
              <a:t> </a:t>
            </a:r>
            <a:r>
              <a:rPr lang="de-DE" dirty="0" err="1" smtClean="0">
                <a:solidFill>
                  <a:schemeClr val="bg1"/>
                </a:solidFill>
              </a:rPr>
              <a:t>energia</a:t>
            </a:r>
            <a:endParaRPr lang="de-DE" dirty="0">
              <a:solidFill>
                <a:schemeClr val="bg1"/>
              </a:solidFill>
            </a:endParaRPr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>
          <a:xfrm>
            <a:off x="4143372" y="714356"/>
            <a:ext cx="4786346" cy="714380"/>
          </a:xfrm>
        </p:spPr>
        <p:txBody>
          <a:bodyPr>
            <a:normAutofit fontScale="55000" lnSpcReduction="20000"/>
          </a:bodyPr>
          <a:lstStyle/>
          <a:p>
            <a:pPr algn="l"/>
            <a:r>
              <a:rPr lang="de-DE" sz="2800" i="1" dirty="0" err="1" smtClean="0">
                <a:solidFill>
                  <a:schemeClr val="bg1">
                    <a:lumMod val="85000"/>
                  </a:schemeClr>
                </a:solidFill>
              </a:rPr>
              <a:t>Fisszió</a:t>
            </a:r>
            <a:r>
              <a:rPr lang="de-DE" sz="2800" i="1" dirty="0" smtClean="0">
                <a:solidFill>
                  <a:schemeClr val="bg1">
                    <a:lumMod val="85000"/>
                  </a:schemeClr>
                </a:solidFill>
              </a:rPr>
              <a:t> kopp... … … </a:t>
            </a:r>
            <a:r>
              <a:rPr lang="de-DE" sz="2800" i="1" dirty="0" err="1" smtClean="0">
                <a:solidFill>
                  <a:schemeClr val="bg1">
                    <a:lumMod val="85000"/>
                  </a:schemeClr>
                </a:solidFill>
              </a:rPr>
              <a:t>Fúzió</a:t>
            </a:r>
            <a:r>
              <a:rPr lang="de-DE" sz="2800" i="1" dirty="0" smtClean="0">
                <a:solidFill>
                  <a:schemeClr val="bg1">
                    <a:lumMod val="85000"/>
                  </a:schemeClr>
                </a:solidFill>
              </a:rPr>
              <a:t> hopp?</a:t>
            </a:r>
          </a:p>
          <a:p>
            <a:pPr algn="l"/>
            <a:r>
              <a:rPr lang="de-DE" sz="2800" i="1" dirty="0" err="1" smtClean="0">
                <a:solidFill>
                  <a:schemeClr val="bg1">
                    <a:lumMod val="85000"/>
                  </a:schemeClr>
                </a:solidFill>
              </a:rPr>
              <a:t>Pislákoló</a:t>
            </a:r>
            <a:r>
              <a:rPr lang="de-DE" sz="2800" i="1" dirty="0" smtClean="0">
                <a:solidFill>
                  <a:schemeClr val="bg1">
                    <a:lumMod val="85000"/>
                  </a:schemeClr>
                </a:solidFill>
              </a:rPr>
              <a:t> </a:t>
            </a:r>
            <a:r>
              <a:rPr lang="de-DE" sz="2800" i="1" dirty="0" err="1" smtClean="0">
                <a:solidFill>
                  <a:schemeClr val="bg1">
                    <a:lumMod val="85000"/>
                  </a:schemeClr>
                </a:solidFill>
              </a:rPr>
              <a:t>gyertyaláng</a:t>
            </a:r>
            <a:r>
              <a:rPr lang="de-DE" sz="2800" i="1" dirty="0" smtClean="0">
                <a:solidFill>
                  <a:schemeClr val="bg1">
                    <a:lumMod val="85000"/>
                  </a:schemeClr>
                </a:solidFill>
              </a:rPr>
              <a:t> </a:t>
            </a:r>
            <a:r>
              <a:rPr lang="de-DE" sz="2800" i="1" dirty="0" err="1" smtClean="0">
                <a:solidFill>
                  <a:schemeClr val="bg1">
                    <a:lumMod val="85000"/>
                  </a:schemeClr>
                </a:solidFill>
              </a:rPr>
              <a:t>vagy</a:t>
            </a:r>
            <a:r>
              <a:rPr lang="de-DE" sz="2800" i="1" dirty="0" smtClean="0">
                <a:solidFill>
                  <a:schemeClr val="bg1">
                    <a:lumMod val="85000"/>
                  </a:schemeClr>
                </a:solidFill>
              </a:rPr>
              <a:t> </a:t>
            </a:r>
            <a:r>
              <a:rPr lang="de-DE" sz="2800" i="1" dirty="0" err="1" smtClean="0">
                <a:solidFill>
                  <a:schemeClr val="bg1">
                    <a:lumMod val="85000"/>
                  </a:schemeClr>
                </a:solidFill>
              </a:rPr>
              <a:t>szupernova</a:t>
            </a:r>
            <a:r>
              <a:rPr lang="de-DE" sz="2800" i="1" dirty="0" smtClean="0">
                <a:solidFill>
                  <a:schemeClr val="bg1">
                    <a:lumMod val="85000"/>
                  </a:schemeClr>
                </a:solidFill>
              </a:rPr>
              <a:t> </a:t>
            </a:r>
            <a:br>
              <a:rPr lang="de-DE" sz="2800" i="1" dirty="0" smtClean="0">
                <a:solidFill>
                  <a:schemeClr val="bg1">
                    <a:lumMod val="85000"/>
                  </a:schemeClr>
                </a:solidFill>
              </a:rPr>
            </a:br>
            <a:r>
              <a:rPr lang="de-DE" sz="2800" i="1" dirty="0" err="1" smtClean="0">
                <a:solidFill>
                  <a:schemeClr val="bg1">
                    <a:lumMod val="85000"/>
                  </a:schemeClr>
                </a:solidFill>
              </a:rPr>
              <a:t>Csernobil</a:t>
            </a:r>
            <a:r>
              <a:rPr lang="de-DE" sz="2800" i="1" dirty="0" smtClean="0">
                <a:solidFill>
                  <a:schemeClr val="bg1">
                    <a:lumMod val="85000"/>
                  </a:schemeClr>
                </a:solidFill>
              </a:rPr>
              <a:t> </a:t>
            </a:r>
            <a:r>
              <a:rPr lang="de-DE" sz="2800" i="1" dirty="0" err="1" smtClean="0">
                <a:solidFill>
                  <a:schemeClr val="bg1">
                    <a:lumMod val="85000"/>
                  </a:schemeClr>
                </a:solidFill>
              </a:rPr>
              <a:t>és</a:t>
            </a:r>
            <a:r>
              <a:rPr lang="de-DE" sz="2800" i="1" dirty="0" smtClean="0">
                <a:solidFill>
                  <a:schemeClr val="bg1">
                    <a:lumMod val="85000"/>
                  </a:schemeClr>
                </a:solidFill>
              </a:rPr>
              <a:t> Fukushima </a:t>
            </a:r>
            <a:r>
              <a:rPr lang="de-DE" sz="2800" i="1" dirty="0" err="1" smtClean="0">
                <a:solidFill>
                  <a:schemeClr val="bg1">
                    <a:lumMod val="85000"/>
                  </a:schemeClr>
                </a:solidFill>
              </a:rPr>
              <a:t>árnyékában</a:t>
            </a:r>
            <a:r>
              <a:rPr lang="de-DE" sz="2800" i="1" dirty="0" smtClean="0">
                <a:solidFill>
                  <a:schemeClr val="bg1">
                    <a:lumMod val="85000"/>
                  </a:schemeClr>
                </a:solidFill>
              </a:rPr>
              <a:t>?</a:t>
            </a:r>
          </a:p>
        </p:txBody>
      </p:sp>
      <p:sp>
        <p:nvSpPr>
          <p:cNvPr id="5" name="Dia számának helye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</p:spPr>
        <p:txBody>
          <a:bodyPr/>
          <a:lstStyle/>
          <a:p>
            <a:fld id="{7FC63AB8-CEDE-434E-9866-9FA9AEC918BE}" type="slidenum">
              <a:rPr lang="de-DE" smtClean="0"/>
              <a:pPr/>
              <a:t>1</a:t>
            </a:fld>
            <a:endParaRPr lang="de-DE" dirty="0"/>
          </a:p>
        </p:txBody>
      </p:sp>
      <p:sp>
        <p:nvSpPr>
          <p:cNvPr id="8" name="Dátum helye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</p:spPr>
        <p:txBody>
          <a:bodyPr/>
          <a:lstStyle/>
          <a:p>
            <a:r>
              <a:rPr lang="hu-HU" dirty="0" smtClean="0"/>
              <a:t>2017.10.27.</a:t>
            </a:r>
            <a:endParaRPr lang="de-DE" dirty="0"/>
          </a:p>
        </p:txBody>
      </p:sp>
      <p:sp>
        <p:nvSpPr>
          <p:cNvPr id="9" name="Élőláb helye 6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/>
          <a:lstStyle/>
          <a:p>
            <a:r>
              <a:rPr lang="de-DE" dirty="0" smtClean="0"/>
              <a:t>RZNZ7H – </a:t>
            </a:r>
            <a:r>
              <a:rPr lang="de-DE" dirty="0" err="1" smtClean="0"/>
              <a:t>Fúziós</a:t>
            </a:r>
            <a:r>
              <a:rPr lang="de-DE" dirty="0" smtClean="0"/>
              <a:t> </a:t>
            </a:r>
            <a:r>
              <a:rPr lang="de-DE" dirty="0" err="1" smtClean="0"/>
              <a:t>energia</a:t>
            </a:r>
            <a:r>
              <a:rPr lang="de-DE" dirty="0" smtClean="0"/>
              <a:t> </a:t>
            </a:r>
            <a:r>
              <a:rPr lang="de-DE" dirty="0" err="1" smtClean="0"/>
              <a:t>előadás</a:t>
            </a:r>
            <a:endParaRPr lang="de-DE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ím 4"/>
          <p:cNvSpPr txBox="1">
            <a:spLocks/>
          </p:cNvSpPr>
          <p:nvPr/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360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Fúziós</a:t>
            </a:r>
            <a:r>
              <a:rPr kumimoji="0" lang="de-DE" sz="360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kumimoji="0" lang="de-DE" sz="360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energia</a:t>
            </a:r>
            <a:endParaRPr kumimoji="0" lang="de-DE" sz="360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6" name="Szövegdoboz 5"/>
          <p:cNvSpPr txBox="1"/>
          <p:nvPr/>
        </p:nvSpPr>
        <p:spPr>
          <a:xfrm>
            <a:off x="3643306" y="1214422"/>
            <a:ext cx="514353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>
              <a:spcBef>
                <a:spcPts val="700"/>
              </a:spcBef>
              <a:spcAft>
                <a:spcPct val="0"/>
              </a:spcAft>
              <a:buBlip>
                <a:blip r:embed="rId3"/>
              </a:buBlip>
            </a:pPr>
            <a:r>
              <a:rPr lang="de-DE" sz="20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sz="20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Kötési</a:t>
            </a:r>
            <a:r>
              <a:rPr lang="de-DE" sz="20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sz="20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energia</a:t>
            </a:r>
            <a:r>
              <a:rPr lang="de-DE" sz="20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sz="20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az</a:t>
            </a:r>
            <a:r>
              <a:rPr lang="de-DE" sz="20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sz="20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atommagokon</a:t>
            </a:r>
            <a:r>
              <a:rPr lang="de-DE" sz="20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sz="20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belül</a:t>
            </a:r>
            <a:endParaRPr lang="de-DE" sz="20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5" name="Szövegdoboz 14"/>
          <p:cNvSpPr txBox="1"/>
          <p:nvPr/>
        </p:nvSpPr>
        <p:spPr>
          <a:xfrm>
            <a:off x="3643306" y="5500702"/>
            <a:ext cx="5143536" cy="10746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>
              <a:spcBef>
                <a:spcPts val="700"/>
              </a:spcBef>
              <a:spcAft>
                <a:spcPct val="0"/>
              </a:spcAft>
              <a:buBlip>
                <a:blip r:embed="rId3"/>
              </a:buBlip>
            </a:pPr>
            <a:r>
              <a:rPr lang="de-DE" sz="20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A </a:t>
            </a:r>
            <a:r>
              <a:rPr lang="de-DE" sz="20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legszorosabban</a:t>
            </a:r>
            <a:r>
              <a:rPr lang="de-DE" sz="20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sz="20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kötött</a:t>
            </a:r>
            <a:r>
              <a:rPr lang="de-DE" sz="20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sz="20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magok</a:t>
            </a:r>
            <a:r>
              <a:rPr lang="de-DE" sz="20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sz="20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optimális</a:t>
            </a:r>
            <a:r>
              <a:rPr lang="de-DE" sz="20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sz="20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állapota</a:t>
            </a:r>
            <a:r>
              <a:rPr lang="de-DE" sz="20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sz="20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felé</a:t>
            </a:r>
            <a:r>
              <a:rPr lang="de-DE" sz="20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sz="20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közelíthetünk</a:t>
            </a:r>
            <a:r>
              <a:rPr lang="de-DE" sz="20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„</a:t>
            </a:r>
            <a:r>
              <a:rPr lang="de-DE" sz="20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mindkét</a:t>
            </a:r>
            <a:r>
              <a:rPr lang="de-DE" sz="20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sz="20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oldalról</a:t>
            </a:r>
            <a:r>
              <a:rPr lang="de-DE" sz="20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“</a:t>
            </a:r>
          </a:p>
          <a:p>
            <a:pPr fontAlgn="base">
              <a:spcBef>
                <a:spcPts val="700"/>
              </a:spcBef>
              <a:spcAft>
                <a:spcPct val="0"/>
              </a:spcAft>
              <a:buBlip>
                <a:blip r:embed="rId3"/>
              </a:buBlip>
            </a:pPr>
            <a:endParaRPr lang="de-DE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2057" name="Picture 9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753330" y="1643050"/>
            <a:ext cx="4747760" cy="38601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8" name="Szöveg helye 8"/>
          <p:cNvSpPr txBox="1">
            <a:spLocks/>
          </p:cNvSpPr>
          <p:nvPr/>
        </p:nvSpPr>
        <p:spPr>
          <a:xfrm>
            <a:off x="457200" y="1435100"/>
            <a:ext cx="3008313" cy="4922858"/>
          </a:xfrm>
          <a:prstGeom prst="rect">
            <a:avLst/>
          </a:prstGeom>
        </p:spPr>
        <p:txBody>
          <a:bodyPr>
            <a:normAutofit fontScale="70000" lnSpcReduction="20000"/>
          </a:bodyPr>
          <a:lstStyle/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ts val="700"/>
              </a:spcBef>
              <a:spcAft>
                <a:spcPct val="0"/>
              </a:spcAft>
              <a:buClrTx/>
              <a:buSzTx/>
              <a:buFont typeface="Arial" pitchFamily="34" charset="0"/>
              <a:buBlip>
                <a:blip r:embed="rId3"/>
              </a:buBlip>
              <a:tabLst/>
              <a:defRPr/>
            </a:pPr>
            <a:r>
              <a:rPr kumimoji="0" lang="de-DE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</a:t>
            </a:r>
            <a:r>
              <a:rPr kumimoji="0" lang="de-DE" sz="2000" b="0" i="0" u="sng" strike="noStrike" kern="1200" cap="none" spc="0" normalizeH="0" baseline="0" noProof="0" dirty="0" err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Bevezetés</a:t>
            </a:r>
            <a:endParaRPr kumimoji="0" lang="de-DE" sz="2000" b="0" i="0" u="sng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  <a:p>
            <a:pPr marL="800100" lvl="1" indent="-342900" fontAlgn="base">
              <a:spcBef>
                <a:spcPts val="700"/>
              </a:spcBef>
              <a:spcAft>
                <a:spcPct val="0"/>
              </a:spcAft>
              <a:buFont typeface="Arial" pitchFamily="34" charset="0"/>
              <a:buBlip>
                <a:blip r:embed="rId3"/>
              </a:buBlip>
            </a:pPr>
            <a:r>
              <a:rPr kumimoji="0" lang="de-DE" b="0" i="0" u="sng" strike="noStrike" kern="1200" cap="none" spc="0" normalizeH="0" baseline="0" noProof="0" dirty="0" err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Fisszió</a:t>
            </a:r>
            <a:r>
              <a:rPr kumimoji="0" lang="de-DE" b="0" i="0" u="sng" strike="noStrike" kern="1200" cap="none" spc="0" normalizeH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vs. </a:t>
            </a:r>
            <a:r>
              <a:rPr kumimoji="0" lang="de-DE" b="0" i="0" u="sng" strike="noStrike" kern="1200" cap="none" spc="0" normalizeH="0" noProof="0" dirty="0" err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Fúzió</a:t>
            </a:r>
            <a:endParaRPr kumimoji="0" lang="de-DE" b="0" i="0" u="sng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  <a:p>
            <a:pPr marL="742950" marR="0" lvl="1" indent="-285750" algn="l" defTabSz="914400" rtl="0" eaLnBrk="1" fontAlgn="base" latinLnBrk="0" hangingPunct="1">
              <a:lnSpc>
                <a:spcPct val="100000"/>
              </a:lnSpc>
              <a:spcBef>
                <a:spcPts val="700"/>
              </a:spcBef>
              <a:spcAft>
                <a:spcPct val="0"/>
              </a:spcAft>
              <a:buClrTx/>
              <a:buSzTx/>
              <a:buFont typeface="Arial" pitchFamily="34" charset="0"/>
              <a:buBlip>
                <a:blip r:embed="rId3"/>
              </a:buBlip>
              <a:tabLst/>
              <a:defRPr/>
            </a:pPr>
            <a:r>
              <a:rPr kumimoji="0" lang="de-DE" sz="1800" b="0" i="0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 </a:t>
            </a:r>
            <a:r>
              <a:rPr kumimoji="0" lang="de-DE" sz="1800" b="0" i="0" strike="noStrike" kern="1200" cap="none" spc="0" normalizeH="0" baseline="0" noProof="0" dirty="0" err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Atomok</a:t>
            </a:r>
            <a:r>
              <a:rPr kumimoji="0" lang="de-DE" sz="1800" b="0" i="0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, </a:t>
            </a:r>
            <a:r>
              <a:rPr kumimoji="0" lang="de-DE" sz="1800" b="0" i="0" strike="noStrike" kern="1200" cap="none" spc="0" normalizeH="0" baseline="0" noProof="0" dirty="0" err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izotópok</a:t>
            </a:r>
            <a:endParaRPr kumimoji="0" lang="de-DE" sz="1800" b="0" i="0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  <a:p>
            <a:pPr marL="742950" marR="0" lvl="1" indent="-285750" algn="l" defTabSz="914400" rtl="0" eaLnBrk="1" fontAlgn="base" latinLnBrk="0" hangingPunct="1">
              <a:lnSpc>
                <a:spcPct val="100000"/>
              </a:lnSpc>
              <a:spcBef>
                <a:spcPts val="700"/>
              </a:spcBef>
              <a:spcAft>
                <a:spcPct val="0"/>
              </a:spcAft>
              <a:buClrTx/>
              <a:buSzTx/>
              <a:buFont typeface="Arial" pitchFamily="34" charset="0"/>
              <a:buBlip>
                <a:blip r:embed="rId3"/>
              </a:buBlip>
              <a:tabLst/>
              <a:defRPr/>
            </a:pPr>
            <a:r>
              <a:rPr kumimoji="0" lang="de-DE" sz="1800" b="0" i="0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 </a:t>
            </a:r>
            <a:r>
              <a:rPr kumimoji="0" lang="de-DE" sz="1800" b="0" i="0" strike="noStrike" kern="1200" cap="none" spc="0" normalizeH="0" baseline="0" noProof="0" dirty="0" err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Kötési</a:t>
            </a:r>
            <a:r>
              <a:rPr kumimoji="0" lang="de-DE" sz="1800" b="0" i="0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</a:t>
            </a:r>
            <a:r>
              <a:rPr kumimoji="0" lang="de-DE" sz="1800" b="0" i="0" strike="noStrike" kern="1200" cap="none" spc="0" normalizeH="0" baseline="0" noProof="0" dirty="0" err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energia</a:t>
            </a:r>
            <a:endParaRPr kumimoji="0" lang="de-DE" sz="1800" b="0" i="0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  <a:p>
            <a:pPr marL="742950" marR="0" lvl="1" indent="-285750" algn="l" defTabSz="914400" rtl="0" eaLnBrk="1" fontAlgn="base" latinLnBrk="0" hangingPunct="1">
              <a:lnSpc>
                <a:spcPct val="100000"/>
              </a:lnSpc>
              <a:spcBef>
                <a:spcPts val="700"/>
              </a:spcBef>
              <a:spcAft>
                <a:spcPct val="0"/>
              </a:spcAft>
              <a:buClrTx/>
              <a:buSzTx/>
              <a:buFont typeface="Arial" pitchFamily="34" charset="0"/>
              <a:buBlip>
                <a:blip r:embed="rId3"/>
              </a:buBlip>
              <a:tabLst/>
              <a:defRPr/>
            </a:pP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 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Számítás</a:t>
            </a: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– 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mikro</a:t>
            </a:r>
            <a:endParaRPr lang="de-DE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marL="742950" marR="0" lvl="1" indent="-285750" algn="l" defTabSz="914400" rtl="0" eaLnBrk="1" fontAlgn="base" latinLnBrk="0" hangingPunct="1">
              <a:lnSpc>
                <a:spcPct val="100000"/>
              </a:lnSpc>
              <a:spcBef>
                <a:spcPts val="700"/>
              </a:spcBef>
              <a:spcAft>
                <a:spcPct val="0"/>
              </a:spcAft>
              <a:buClrTx/>
              <a:buSzTx/>
              <a:buFont typeface="Arial" pitchFamily="34" charset="0"/>
              <a:buBlip>
                <a:blip r:embed="rId3"/>
              </a:buBlip>
              <a:tabLst/>
              <a:defRPr/>
            </a:pPr>
            <a:r>
              <a:rPr kumimoji="0" lang="de-DE" sz="1800" b="0" i="0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 </a:t>
            </a:r>
            <a:r>
              <a:rPr kumimoji="0" lang="de-DE" sz="1800" b="0" i="0" strike="noStrike" kern="1200" cap="none" spc="0" normalizeH="0" baseline="0" noProof="0" dirty="0" err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Az</a:t>
            </a:r>
            <a:r>
              <a:rPr kumimoji="0" lang="de-DE" sz="1800" b="0" i="0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</a:t>
            </a:r>
            <a:r>
              <a:rPr kumimoji="0" lang="de-DE" sz="1800" b="0" i="0" strike="noStrike" kern="1200" cap="none" spc="0" normalizeH="0" baseline="0" noProof="0" dirty="0" err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elektronvolt</a:t>
            </a:r>
            <a:endParaRPr kumimoji="0" lang="de-DE" sz="1800" b="0" i="0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  <a:p>
            <a:pPr marL="742950" marR="0" lvl="1" indent="-285750" algn="l" defTabSz="914400" rtl="0" eaLnBrk="1" fontAlgn="base" latinLnBrk="0" hangingPunct="1">
              <a:lnSpc>
                <a:spcPct val="100000"/>
              </a:lnSpc>
              <a:spcBef>
                <a:spcPts val="700"/>
              </a:spcBef>
              <a:spcAft>
                <a:spcPct val="0"/>
              </a:spcAft>
              <a:buClrTx/>
              <a:buSzTx/>
              <a:buFont typeface="Arial" pitchFamily="34" charset="0"/>
              <a:buBlip>
                <a:blip r:embed="rId3"/>
              </a:buBlip>
              <a:tabLst/>
              <a:defRPr/>
            </a:pP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 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Számítás</a:t>
            </a: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– 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makro</a:t>
            </a:r>
            <a:endParaRPr kumimoji="0" lang="de-DE" sz="1800" b="0" i="0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ts val="700"/>
              </a:spcBef>
              <a:spcAft>
                <a:spcPct val="0"/>
              </a:spcAft>
              <a:buClrTx/>
              <a:buSzTx/>
              <a:buFont typeface="Arial" pitchFamily="34" charset="0"/>
              <a:buBlip>
                <a:blip r:embed="rId3"/>
              </a:buBlip>
              <a:tabLst/>
              <a:defRPr/>
            </a:pPr>
            <a:r>
              <a:rPr kumimoji="0" lang="de-DE" sz="2000" b="0" i="0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A</a:t>
            </a:r>
            <a:r>
              <a:rPr kumimoji="0" lang="de-DE" sz="2000" b="0" i="0" strike="noStrike" kern="1200" cap="none" spc="0" normalizeH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</a:t>
            </a:r>
            <a:r>
              <a:rPr kumimoji="0" lang="de-DE" sz="2000" b="0" i="0" strike="noStrike" kern="1200" cap="none" spc="0" normalizeH="0" noProof="0" dirty="0" err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reakciók</a:t>
            </a:r>
            <a:endParaRPr kumimoji="0" lang="de-DE" sz="2000" b="0" i="0" strike="noStrike" kern="1200" cap="none" spc="0" normalizeH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  <a:p>
            <a:pPr marL="800100" lvl="1" indent="-342900" fontAlgn="base">
              <a:spcBef>
                <a:spcPts val="700"/>
              </a:spcBef>
              <a:spcAft>
                <a:spcPct val="0"/>
              </a:spcAft>
              <a:buFont typeface="Arial" pitchFamily="34" charset="0"/>
              <a:buBlip>
                <a:blip r:embed="rId3"/>
              </a:buBlip>
              <a:defRPr/>
            </a:pPr>
            <a:r>
              <a:rPr kumimoji="0" lang="de-DE" b="0" i="0" strike="noStrike" kern="1200" cap="none" spc="0" normalizeH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A </a:t>
            </a:r>
            <a:r>
              <a:rPr kumimoji="0" lang="de-DE" b="0" i="0" strike="noStrike" kern="1200" cap="none" spc="0" normalizeH="0" noProof="0" dirty="0" err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reakció</a:t>
            </a:r>
            <a:r>
              <a:rPr kumimoji="0" lang="de-DE" b="0" i="0" strike="noStrike" kern="1200" cap="none" spc="0" normalizeH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</a:t>
            </a:r>
            <a:r>
              <a:rPr kumimoji="0" lang="de-DE" b="0" i="0" strike="noStrike" kern="1200" cap="none" spc="0" normalizeH="0" noProof="0" dirty="0" err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kiválasztása</a:t>
            </a:r>
            <a:r>
              <a:rPr kumimoji="0" lang="de-DE" b="0" i="0" strike="noStrike" kern="1200" cap="none" spc="0" normalizeH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(5)</a:t>
            </a:r>
            <a:endParaRPr kumimoji="0" lang="de-DE" b="0" i="0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  <a:p>
            <a:pPr marL="742950" marR="0" lvl="1" indent="-285750" algn="l" defTabSz="914400" rtl="0" eaLnBrk="1" fontAlgn="base" latinLnBrk="0" hangingPunct="1">
              <a:lnSpc>
                <a:spcPct val="100000"/>
              </a:lnSpc>
              <a:spcBef>
                <a:spcPts val="700"/>
              </a:spcBef>
              <a:spcAft>
                <a:spcPct val="0"/>
              </a:spcAft>
              <a:buClrTx/>
              <a:buSzTx/>
              <a:buFont typeface="Arial" pitchFamily="34" charset="0"/>
              <a:buBlip>
                <a:blip r:embed="rId3"/>
              </a:buBlip>
              <a:tabLst/>
              <a:defRPr/>
            </a:pPr>
            <a:r>
              <a:rPr kumimoji="0" lang="de-DE" sz="1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 </a:t>
            </a:r>
            <a:r>
              <a:rPr kumimoji="0" lang="de-DE" sz="1800" b="0" i="0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A </a:t>
            </a:r>
            <a:r>
              <a:rPr kumimoji="0" lang="de-DE" sz="1800" b="0" i="0" strike="noStrike" kern="1200" cap="none" spc="0" normalizeH="0" baseline="0" noProof="0" dirty="0" err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plazma</a:t>
            </a:r>
            <a:endParaRPr kumimoji="0" lang="de-DE" sz="1800" b="0" i="0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  <a:p>
            <a:pPr marL="742950" marR="0" lvl="1" indent="-285750" algn="l" defTabSz="914400" rtl="0" eaLnBrk="1" fontAlgn="base" latinLnBrk="0" hangingPunct="1">
              <a:lnSpc>
                <a:spcPct val="100000"/>
              </a:lnSpc>
              <a:spcBef>
                <a:spcPts val="700"/>
              </a:spcBef>
              <a:spcAft>
                <a:spcPct val="0"/>
              </a:spcAft>
              <a:buClrTx/>
              <a:buSzTx/>
              <a:buFont typeface="Arial" pitchFamily="34" charset="0"/>
              <a:buBlip>
                <a:blip r:embed="rId3"/>
              </a:buBlip>
              <a:tabLst/>
              <a:defRPr/>
            </a:pPr>
            <a:r>
              <a:rPr kumimoji="0" lang="de-DE" sz="1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 </a:t>
            </a:r>
            <a:r>
              <a:rPr kumimoji="0" lang="de-DE" sz="1800" b="0" i="0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A</a:t>
            </a:r>
            <a:r>
              <a:rPr kumimoji="0" lang="de-DE" sz="1800" b="0" i="0" strike="noStrike" kern="1200" cap="none" spc="0" normalizeH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</a:t>
            </a:r>
            <a:r>
              <a:rPr kumimoji="0" lang="de-DE" sz="1800" b="0" i="0" strike="noStrike" kern="1200" cap="none" spc="0" normalizeH="0" noProof="0" dirty="0" err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reakció</a:t>
            </a:r>
            <a:r>
              <a:rPr kumimoji="0" lang="de-DE" sz="1800" b="0" i="0" strike="noStrike" kern="1200" cap="none" spc="0" normalizeH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</a:t>
            </a:r>
            <a:r>
              <a:rPr kumimoji="0" lang="de-DE" sz="1800" b="0" i="0" strike="noStrike" kern="1200" cap="none" spc="0" normalizeH="0" noProof="0" dirty="0" err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beindítása</a:t>
            </a:r>
            <a:r>
              <a:rPr kumimoji="0" lang="de-DE" sz="1800" b="0" i="0" strike="noStrike" kern="1200" cap="none" spc="0" normalizeH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(3)</a:t>
            </a:r>
          </a:p>
          <a:p>
            <a:pPr marL="285750" indent="-285750" fontAlgn="base">
              <a:spcBef>
                <a:spcPts val="700"/>
              </a:spcBef>
              <a:spcAft>
                <a:spcPct val="0"/>
              </a:spcAft>
              <a:buFont typeface="Arial" pitchFamily="34" charset="0"/>
              <a:buBlip>
                <a:blip r:embed="rId3"/>
              </a:buBlip>
              <a:defRPr/>
            </a:pPr>
            <a:r>
              <a:rPr kumimoji="0" lang="de-DE" sz="2000" b="0" i="0" strike="noStrike" kern="1200" cap="none" spc="0" normalizeH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A </a:t>
            </a:r>
            <a:r>
              <a:rPr kumimoji="0" lang="de-DE" sz="2000" b="0" i="0" strike="noStrike" kern="1200" cap="none" spc="0" normalizeH="0" noProof="0" dirty="0" err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technológiák</a:t>
            </a:r>
            <a:endParaRPr kumimoji="0" lang="de-DE" sz="2000" b="0" i="0" strike="noStrike" kern="1200" cap="none" spc="0" normalizeH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  <a:p>
            <a:pPr marL="742950" lvl="1" indent="-285750" fontAlgn="base">
              <a:spcBef>
                <a:spcPts val="700"/>
              </a:spcBef>
              <a:spcAft>
                <a:spcPct val="0"/>
              </a:spcAft>
              <a:buFont typeface="Arial" pitchFamily="34" charset="0"/>
              <a:buBlip>
                <a:blip r:embed="rId3"/>
              </a:buBlip>
              <a:defRPr/>
            </a:pPr>
            <a:r>
              <a:rPr lang="de-DE" sz="19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ICF</a:t>
            </a:r>
          </a:p>
          <a:p>
            <a:pPr marL="742950" lvl="1" indent="-285750" fontAlgn="base">
              <a:spcBef>
                <a:spcPts val="700"/>
              </a:spcBef>
              <a:spcAft>
                <a:spcPct val="0"/>
              </a:spcAft>
              <a:buFont typeface="Arial" pitchFamily="34" charset="0"/>
              <a:buBlip>
                <a:blip r:embed="rId3"/>
              </a:buBlip>
              <a:defRPr/>
            </a:pPr>
            <a:r>
              <a:rPr lang="de-DE" sz="19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sz="19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Tokamak</a:t>
            </a:r>
            <a:r>
              <a:rPr lang="de-DE" sz="19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sz="19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és</a:t>
            </a:r>
            <a:r>
              <a:rPr lang="de-DE" sz="19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a </a:t>
            </a:r>
            <a:r>
              <a:rPr lang="de-DE" sz="19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sztellarátor</a:t>
            </a:r>
            <a:endParaRPr lang="de-DE" sz="19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marL="742950" lvl="1" indent="-285750" fontAlgn="base">
              <a:spcBef>
                <a:spcPts val="700"/>
              </a:spcBef>
              <a:spcAft>
                <a:spcPct val="0"/>
              </a:spcAft>
              <a:buFont typeface="Arial" pitchFamily="34" charset="0"/>
              <a:buBlip>
                <a:blip r:embed="rId3"/>
              </a:buBlip>
              <a:defRPr/>
            </a:pPr>
            <a:r>
              <a:rPr lang="de-DE" sz="19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DEC</a:t>
            </a:r>
          </a:p>
          <a:p>
            <a:pPr marL="285750" indent="-285750" fontAlgn="base">
              <a:spcBef>
                <a:spcPts val="700"/>
              </a:spcBef>
              <a:spcAft>
                <a:spcPct val="0"/>
              </a:spcAft>
              <a:buFont typeface="Arial" pitchFamily="34" charset="0"/>
              <a:buBlip>
                <a:blip r:embed="rId3"/>
              </a:buBlip>
              <a:defRPr/>
            </a:pPr>
            <a:r>
              <a:rPr lang="de-DE" sz="20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sz="20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Kitekités</a:t>
            </a:r>
            <a:endParaRPr lang="de-DE" sz="20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marL="742950" lvl="1" indent="-285750" fontAlgn="base">
              <a:spcBef>
                <a:spcPts val="700"/>
              </a:spcBef>
              <a:spcAft>
                <a:spcPct val="0"/>
              </a:spcAft>
              <a:buFont typeface="Arial" pitchFamily="34" charset="0"/>
              <a:buBlip>
                <a:blip r:embed="rId3"/>
              </a:buBlip>
              <a:defRPr/>
            </a:pPr>
            <a:r>
              <a:rPr lang="de-DE" sz="19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sz="19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Összehasonlítás</a:t>
            </a:r>
            <a:r>
              <a:rPr lang="de-DE" sz="19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(5)</a:t>
            </a:r>
          </a:p>
          <a:p>
            <a:pPr marL="742950" lvl="1" indent="-285750" fontAlgn="base">
              <a:spcBef>
                <a:spcPts val="700"/>
              </a:spcBef>
              <a:spcAft>
                <a:spcPct val="0"/>
              </a:spcAft>
              <a:buFont typeface="Arial" pitchFamily="34" charset="0"/>
              <a:buBlip>
                <a:blip r:embed="rId3"/>
              </a:buBlip>
              <a:defRPr/>
            </a:pPr>
            <a:r>
              <a:rPr lang="de-DE" sz="19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sz="19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Centralizált</a:t>
            </a:r>
            <a:r>
              <a:rPr lang="de-DE" sz="19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sz="19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rendszerek</a:t>
            </a:r>
            <a:endParaRPr lang="de-DE" sz="19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marL="285750" indent="-285750" fontAlgn="base">
              <a:spcBef>
                <a:spcPts val="700"/>
              </a:spcBef>
              <a:spcAft>
                <a:spcPct val="0"/>
              </a:spcAft>
              <a:buFont typeface="Arial" pitchFamily="34" charset="0"/>
              <a:buBlip>
                <a:blip r:embed="rId3"/>
              </a:buBlip>
              <a:defRPr/>
            </a:pPr>
            <a:r>
              <a:rPr lang="de-DE" sz="20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sz="20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Fogalomtár</a:t>
            </a:r>
            <a:endParaRPr lang="de-DE" sz="20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marL="742950" lvl="1" indent="-285750" fontAlgn="base">
              <a:spcBef>
                <a:spcPts val="700"/>
              </a:spcBef>
              <a:spcAft>
                <a:spcPct val="0"/>
              </a:spcAft>
              <a:buFont typeface="Arial" pitchFamily="34" charset="0"/>
              <a:buBlip>
                <a:blip r:embed="rId3"/>
              </a:buBlip>
              <a:defRPr/>
            </a:pPr>
            <a:endParaRPr kumimoji="0" lang="de-DE" sz="1800" b="0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sp>
        <p:nvSpPr>
          <p:cNvPr id="9" name="Dia számának helye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</p:spPr>
        <p:txBody>
          <a:bodyPr/>
          <a:lstStyle/>
          <a:p>
            <a:fld id="{7FC63AB8-CEDE-434E-9866-9FA9AEC918BE}" type="slidenum">
              <a:rPr lang="de-DE" smtClean="0"/>
              <a:pPr/>
              <a:t>2</a:t>
            </a:fld>
            <a:endParaRPr lang="de-DE" dirty="0"/>
          </a:p>
        </p:txBody>
      </p:sp>
      <p:sp>
        <p:nvSpPr>
          <p:cNvPr id="11" name="Dátum helye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</p:spPr>
        <p:txBody>
          <a:bodyPr/>
          <a:lstStyle/>
          <a:p>
            <a:r>
              <a:rPr lang="hu-HU" dirty="0" smtClean="0"/>
              <a:t>2017.10.27.</a:t>
            </a:r>
            <a:endParaRPr lang="de-DE" dirty="0"/>
          </a:p>
        </p:txBody>
      </p:sp>
      <p:sp>
        <p:nvSpPr>
          <p:cNvPr id="12" name="Élőláb helye 6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/>
          <a:lstStyle/>
          <a:p>
            <a:r>
              <a:rPr lang="de-DE" dirty="0" smtClean="0"/>
              <a:t>RZNZ7H – </a:t>
            </a:r>
            <a:r>
              <a:rPr lang="de-DE" dirty="0" err="1" smtClean="0"/>
              <a:t>Fúziós</a:t>
            </a:r>
            <a:r>
              <a:rPr lang="de-DE" dirty="0" smtClean="0"/>
              <a:t> </a:t>
            </a:r>
            <a:r>
              <a:rPr lang="de-DE" dirty="0" err="1" smtClean="0"/>
              <a:t>energia</a:t>
            </a:r>
            <a:r>
              <a:rPr lang="de-DE" dirty="0" smtClean="0"/>
              <a:t> </a:t>
            </a:r>
            <a:r>
              <a:rPr lang="de-DE" dirty="0" err="1" smtClean="0"/>
              <a:t>előadás</a:t>
            </a:r>
            <a:endParaRPr lang="de-DE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ím 4"/>
          <p:cNvSpPr txBox="1">
            <a:spLocks/>
          </p:cNvSpPr>
          <p:nvPr/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360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Fúziós</a:t>
            </a:r>
            <a:r>
              <a:rPr kumimoji="0" lang="de-DE" sz="360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kumimoji="0" lang="de-DE" sz="360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energia</a:t>
            </a:r>
            <a:endParaRPr kumimoji="0" lang="de-DE" sz="360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6" name="Szövegdoboz 5"/>
          <p:cNvSpPr txBox="1"/>
          <p:nvPr/>
        </p:nvSpPr>
        <p:spPr>
          <a:xfrm>
            <a:off x="3643306" y="1214422"/>
            <a:ext cx="5143536" cy="49013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>
              <a:spcBef>
                <a:spcPts val="700"/>
              </a:spcBef>
              <a:spcAft>
                <a:spcPct val="0"/>
              </a:spcAft>
              <a:buBlip>
                <a:blip r:embed="rId3"/>
              </a:buBlip>
            </a:pPr>
            <a:r>
              <a:rPr lang="de-DE" sz="20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sz="20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Kémiai</a:t>
            </a:r>
            <a:r>
              <a:rPr lang="de-DE" sz="20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sz="20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elemek</a:t>
            </a:r>
            <a:r>
              <a:rPr lang="de-DE" sz="20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sz="20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és</a:t>
            </a:r>
            <a:r>
              <a:rPr lang="de-DE" sz="20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sz="20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atomok</a:t>
            </a:r>
            <a:endParaRPr lang="de-DE" sz="20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lvl="1" fontAlgn="base">
              <a:spcBef>
                <a:spcPts val="700"/>
              </a:spcBef>
              <a:spcAft>
                <a:spcPct val="0"/>
              </a:spcAft>
              <a:buBlip>
                <a:blip r:embed="rId3"/>
              </a:buBlip>
            </a:pPr>
            <a:r>
              <a:rPr lang="de-DE" sz="20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Atom: 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atommag</a:t>
            </a: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és</a:t>
            </a: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elektron</a:t>
            </a: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(ok)</a:t>
            </a:r>
          </a:p>
          <a:p>
            <a:pPr lvl="1" fontAlgn="base">
              <a:spcBef>
                <a:spcPts val="700"/>
              </a:spcBef>
              <a:spcAft>
                <a:spcPct val="0"/>
              </a:spcAft>
              <a:buBlip>
                <a:blip r:embed="rId3"/>
              </a:buBlip>
            </a:pPr>
            <a:r>
              <a:rPr lang="de-DE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Atommag</a:t>
            </a: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: 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nukleonokból</a:t>
            </a: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áll</a:t>
            </a: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(p</a:t>
            </a:r>
            <a:r>
              <a:rPr lang="de-DE" baseline="300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+</a:t>
            </a: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és</a:t>
            </a: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n</a:t>
            </a:r>
            <a:r>
              <a:rPr lang="de-DE" baseline="300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0</a:t>
            </a: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)</a:t>
            </a:r>
          </a:p>
          <a:p>
            <a:pPr lvl="1" fontAlgn="base">
              <a:spcBef>
                <a:spcPts val="700"/>
              </a:spcBef>
              <a:spcAft>
                <a:spcPct val="0"/>
              </a:spcAft>
              <a:buBlip>
                <a:blip r:embed="rId3"/>
              </a:buBlip>
            </a:pPr>
            <a:r>
              <a:rPr lang="de-DE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Egy</a:t>
            </a: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kémiai</a:t>
            </a: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elem</a:t>
            </a: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(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pl</a:t>
            </a: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. 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hidrogén</a:t>
            </a: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) 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atomjaiban</a:t>
            </a: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a 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protonok</a:t>
            </a: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(p</a:t>
            </a:r>
            <a:r>
              <a:rPr lang="de-DE" baseline="300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+</a:t>
            </a: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) 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száma</a:t>
            </a: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állandó</a:t>
            </a: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(H 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esetén</a:t>
            </a: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1) </a:t>
            </a:r>
          </a:p>
          <a:p>
            <a:pPr lvl="1" fontAlgn="base">
              <a:spcBef>
                <a:spcPts val="700"/>
              </a:spcBef>
              <a:spcAft>
                <a:spcPct val="0"/>
              </a:spcAft>
              <a:buBlip>
                <a:blip r:embed="rId3"/>
              </a:buBlip>
            </a:pPr>
            <a:r>
              <a:rPr lang="de-DE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A 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neutronok</a:t>
            </a: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(n</a:t>
            </a:r>
            <a:r>
              <a:rPr lang="de-DE" baseline="300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0</a:t>
            </a: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) 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száma</a:t>
            </a: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azonban</a:t>
            </a: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eltérő</a:t>
            </a: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egy-egy</a:t>
            </a: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elemen</a:t>
            </a: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belül</a:t>
            </a: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: </a:t>
            </a:r>
            <a:r>
              <a:rPr lang="de-DE" b="1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izotópok</a:t>
            </a:r>
            <a:endParaRPr lang="de-DE" b="1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fontAlgn="base">
              <a:spcBef>
                <a:spcPts val="700"/>
              </a:spcBef>
              <a:spcAft>
                <a:spcPct val="0"/>
              </a:spcAft>
              <a:buBlip>
                <a:blip r:embed="rId3"/>
              </a:buBlip>
            </a:pP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sz="20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A </a:t>
            </a:r>
            <a:r>
              <a:rPr lang="de-DE" sz="20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hidrogén</a:t>
            </a:r>
            <a:r>
              <a:rPr lang="de-DE" sz="20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sz="20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izotópjai</a:t>
            </a:r>
            <a:endParaRPr lang="de-DE" sz="20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lvl="1" fontAlgn="base">
              <a:spcBef>
                <a:spcPts val="700"/>
              </a:spcBef>
              <a:spcAft>
                <a:spcPct val="0"/>
              </a:spcAft>
              <a:buBlip>
                <a:blip r:embed="rId3"/>
              </a:buBlip>
            </a:pPr>
            <a:r>
              <a:rPr lang="de-DE" sz="20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Prócium</a:t>
            </a: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(</a:t>
            </a:r>
            <a:r>
              <a:rPr lang="de-DE" baseline="300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1</a:t>
            </a:r>
            <a:r>
              <a:rPr lang="de-DE" baseline="-250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1</a:t>
            </a: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H): 1 p</a:t>
            </a:r>
            <a:r>
              <a:rPr lang="de-DE" baseline="300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+</a:t>
            </a: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, 0 n</a:t>
            </a:r>
            <a:r>
              <a:rPr lang="de-DE" baseline="300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0</a:t>
            </a: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, a 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hidr</a:t>
            </a: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. 99,98%-a</a:t>
            </a:r>
          </a:p>
          <a:p>
            <a:pPr lvl="1" fontAlgn="base">
              <a:spcBef>
                <a:spcPts val="700"/>
              </a:spcBef>
              <a:spcAft>
                <a:spcPct val="0"/>
              </a:spcAft>
              <a:buBlip>
                <a:blip r:embed="rId3"/>
              </a:buBlip>
            </a:pP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Deutérium</a:t>
            </a: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(</a:t>
            </a:r>
            <a:r>
              <a:rPr lang="de-DE" baseline="300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2</a:t>
            </a:r>
            <a:r>
              <a:rPr lang="de-DE" baseline="-250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1</a:t>
            </a: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H): 1 p</a:t>
            </a:r>
            <a:r>
              <a:rPr lang="de-DE" baseline="300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+</a:t>
            </a: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, 1 n</a:t>
            </a:r>
            <a:r>
              <a:rPr lang="de-DE" baseline="300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0</a:t>
            </a: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drágán</a:t>
            </a: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, de 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egyszerűen</a:t>
            </a: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előállítható</a:t>
            </a: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(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pl</a:t>
            </a: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. 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nehézvíz</a:t>
            </a: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)</a:t>
            </a:r>
          </a:p>
          <a:p>
            <a:pPr lvl="1" fontAlgn="base">
              <a:spcBef>
                <a:spcPts val="700"/>
              </a:spcBef>
              <a:spcAft>
                <a:spcPct val="0"/>
              </a:spcAft>
              <a:buBlip>
                <a:blip r:embed="rId3"/>
              </a:buBlip>
            </a:pPr>
            <a:r>
              <a:rPr lang="de-DE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Trícium</a:t>
            </a: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(</a:t>
            </a:r>
            <a:r>
              <a:rPr lang="de-DE" baseline="300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3</a:t>
            </a:r>
            <a:r>
              <a:rPr lang="de-DE" baseline="-250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1</a:t>
            </a: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H): 1 p</a:t>
            </a:r>
            <a:r>
              <a:rPr lang="de-DE" baseline="300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+</a:t>
            </a: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, 2 n</a:t>
            </a:r>
            <a:r>
              <a:rPr lang="de-DE" baseline="300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0</a:t>
            </a: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természetben</a:t>
            </a: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nincs</a:t>
            </a: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, 12 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év</a:t>
            </a: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felezési</a:t>
            </a: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idő</a:t>
            </a: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előállítása</a:t>
            </a: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nehéz</a:t>
            </a:r>
            <a:endParaRPr lang="de-DE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fontAlgn="base">
              <a:spcBef>
                <a:spcPts val="700"/>
              </a:spcBef>
              <a:spcAft>
                <a:spcPct val="0"/>
              </a:spcAft>
              <a:buBlip>
                <a:blip r:embed="rId3"/>
              </a:buBlip>
            </a:pPr>
            <a:endParaRPr lang="de-DE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3929058" y="392935"/>
            <a:ext cx="2897180" cy="7232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9" name="Szöveg helye 8"/>
          <p:cNvSpPr txBox="1">
            <a:spLocks/>
          </p:cNvSpPr>
          <p:nvPr/>
        </p:nvSpPr>
        <p:spPr>
          <a:xfrm>
            <a:off x="457200" y="1435100"/>
            <a:ext cx="3008313" cy="4922858"/>
          </a:xfrm>
          <a:prstGeom prst="rect">
            <a:avLst/>
          </a:prstGeom>
        </p:spPr>
        <p:txBody>
          <a:bodyPr>
            <a:normAutofit fontScale="70000" lnSpcReduction="20000"/>
          </a:bodyPr>
          <a:lstStyle/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ts val="700"/>
              </a:spcBef>
              <a:spcAft>
                <a:spcPct val="0"/>
              </a:spcAft>
              <a:buClrTx/>
              <a:buSzTx/>
              <a:buFont typeface="Arial" pitchFamily="34" charset="0"/>
              <a:buBlip>
                <a:blip r:embed="rId3"/>
              </a:buBlip>
              <a:tabLst/>
              <a:defRPr/>
            </a:pPr>
            <a:r>
              <a:rPr kumimoji="0" lang="de-DE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</a:t>
            </a:r>
            <a:r>
              <a:rPr kumimoji="0" lang="de-DE" sz="2000" b="0" i="0" u="sng" strike="noStrike" kern="1200" cap="none" spc="0" normalizeH="0" baseline="0" noProof="0" dirty="0" err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Bevezetés</a:t>
            </a:r>
            <a:endParaRPr kumimoji="0" lang="de-DE" sz="2000" b="0" i="0" u="sng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  <a:p>
            <a:pPr marL="800100" lvl="1" indent="-342900" fontAlgn="base">
              <a:spcBef>
                <a:spcPts val="700"/>
              </a:spcBef>
              <a:spcAft>
                <a:spcPct val="0"/>
              </a:spcAft>
              <a:buFont typeface="Arial" pitchFamily="34" charset="0"/>
              <a:buBlip>
                <a:blip r:embed="rId3"/>
              </a:buBlip>
            </a:pPr>
            <a:r>
              <a:rPr kumimoji="0" lang="de-DE" b="0" i="0" strike="noStrike" kern="1200" cap="none" spc="0" normalizeH="0" baseline="0" noProof="0" dirty="0" err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Fisszió</a:t>
            </a:r>
            <a:r>
              <a:rPr kumimoji="0" lang="de-DE" b="0" i="0" strike="noStrike" kern="1200" cap="none" spc="0" normalizeH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vs. </a:t>
            </a:r>
            <a:r>
              <a:rPr kumimoji="0" lang="de-DE" b="0" i="0" strike="noStrike" kern="1200" cap="none" spc="0" normalizeH="0" noProof="0" dirty="0" err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Fúzió</a:t>
            </a:r>
            <a:endParaRPr kumimoji="0" lang="de-DE" b="0" i="0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  <a:p>
            <a:pPr marL="742950" marR="0" lvl="1" indent="-285750" algn="l" defTabSz="914400" rtl="0" eaLnBrk="1" fontAlgn="base" latinLnBrk="0" hangingPunct="1">
              <a:lnSpc>
                <a:spcPct val="100000"/>
              </a:lnSpc>
              <a:spcBef>
                <a:spcPts val="700"/>
              </a:spcBef>
              <a:spcAft>
                <a:spcPct val="0"/>
              </a:spcAft>
              <a:buClrTx/>
              <a:buSzTx/>
              <a:buFont typeface="Arial" pitchFamily="34" charset="0"/>
              <a:buBlip>
                <a:blip r:embed="rId3"/>
              </a:buBlip>
              <a:tabLst/>
              <a:defRPr/>
            </a:pPr>
            <a:r>
              <a:rPr kumimoji="0" lang="de-DE" sz="1800" b="0" i="0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 </a:t>
            </a:r>
            <a:r>
              <a:rPr kumimoji="0" lang="de-DE" sz="1800" b="0" i="0" u="sng" strike="noStrike" kern="1200" cap="none" spc="0" normalizeH="0" baseline="0" noProof="0" dirty="0" err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Atomok</a:t>
            </a:r>
            <a:r>
              <a:rPr kumimoji="0" lang="de-DE" sz="1800" b="0" i="0" u="sng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, </a:t>
            </a:r>
            <a:r>
              <a:rPr kumimoji="0" lang="de-DE" sz="1800" b="0" i="0" u="sng" strike="noStrike" kern="1200" cap="none" spc="0" normalizeH="0" baseline="0" noProof="0" dirty="0" err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izotópok</a:t>
            </a:r>
            <a:endParaRPr kumimoji="0" lang="de-DE" sz="1800" b="0" i="0" u="sng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  <a:p>
            <a:pPr marL="742950" marR="0" lvl="1" indent="-285750" algn="l" defTabSz="914400" rtl="0" eaLnBrk="1" fontAlgn="base" latinLnBrk="0" hangingPunct="1">
              <a:lnSpc>
                <a:spcPct val="100000"/>
              </a:lnSpc>
              <a:spcBef>
                <a:spcPts val="700"/>
              </a:spcBef>
              <a:spcAft>
                <a:spcPct val="0"/>
              </a:spcAft>
              <a:buClrTx/>
              <a:buSzTx/>
              <a:buFont typeface="Arial" pitchFamily="34" charset="0"/>
              <a:buBlip>
                <a:blip r:embed="rId3"/>
              </a:buBlip>
              <a:tabLst/>
              <a:defRPr/>
            </a:pPr>
            <a:r>
              <a:rPr kumimoji="0" lang="de-DE" sz="1800" b="0" i="0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 </a:t>
            </a:r>
            <a:r>
              <a:rPr kumimoji="0" lang="de-DE" sz="1800" b="0" i="0" strike="noStrike" kern="1200" cap="none" spc="0" normalizeH="0" baseline="0" noProof="0" dirty="0" err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Kötési</a:t>
            </a:r>
            <a:r>
              <a:rPr kumimoji="0" lang="de-DE" sz="1800" b="0" i="0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</a:t>
            </a:r>
            <a:r>
              <a:rPr kumimoji="0" lang="de-DE" sz="1800" b="0" i="0" strike="noStrike" kern="1200" cap="none" spc="0" normalizeH="0" baseline="0" noProof="0" dirty="0" err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energia</a:t>
            </a:r>
            <a:endParaRPr kumimoji="0" lang="de-DE" sz="1800" b="0" i="0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  <a:p>
            <a:pPr marL="742950" marR="0" lvl="1" indent="-285750" algn="l" defTabSz="914400" rtl="0" eaLnBrk="1" fontAlgn="base" latinLnBrk="0" hangingPunct="1">
              <a:lnSpc>
                <a:spcPct val="100000"/>
              </a:lnSpc>
              <a:spcBef>
                <a:spcPts val="700"/>
              </a:spcBef>
              <a:spcAft>
                <a:spcPct val="0"/>
              </a:spcAft>
              <a:buClrTx/>
              <a:buSzTx/>
              <a:buFont typeface="Arial" pitchFamily="34" charset="0"/>
              <a:buBlip>
                <a:blip r:embed="rId3"/>
              </a:buBlip>
              <a:tabLst/>
              <a:defRPr/>
            </a:pP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 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Számítás</a:t>
            </a: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– 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mikro</a:t>
            </a:r>
            <a:endParaRPr lang="de-DE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marL="742950" marR="0" lvl="1" indent="-285750" algn="l" defTabSz="914400" rtl="0" eaLnBrk="1" fontAlgn="base" latinLnBrk="0" hangingPunct="1">
              <a:lnSpc>
                <a:spcPct val="100000"/>
              </a:lnSpc>
              <a:spcBef>
                <a:spcPts val="700"/>
              </a:spcBef>
              <a:spcAft>
                <a:spcPct val="0"/>
              </a:spcAft>
              <a:buClrTx/>
              <a:buSzTx/>
              <a:buFont typeface="Arial" pitchFamily="34" charset="0"/>
              <a:buBlip>
                <a:blip r:embed="rId3"/>
              </a:buBlip>
              <a:tabLst/>
              <a:defRPr/>
            </a:pPr>
            <a:r>
              <a:rPr kumimoji="0" lang="de-DE" sz="1800" b="0" i="0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 </a:t>
            </a:r>
            <a:r>
              <a:rPr kumimoji="0" lang="de-DE" sz="1800" b="0" i="0" strike="noStrike" kern="1200" cap="none" spc="0" normalizeH="0" baseline="0" noProof="0" dirty="0" err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Az</a:t>
            </a:r>
            <a:r>
              <a:rPr kumimoji="0" lang="de-DE" sz="1800" b="0" i="0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</a:t>
            </a:r>
            <a:r>
              <a:rPr kumimoji="0" lang="de-DE" sz="1800" b="0" i="0" strike="noStrike" kern="1200" cap="none" spc="0" normalizeH="0" baseline="0" noProof="0" dirty="0" err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elektronvolt</a:t>
            </a:r>
            <a:endParaRPr kumimoji="0" lang="de-DE" sz="1800" b="0" i="0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  <a:p>
            <a:pPr marL="742950" marR="0" lvl="1" indent="-285750" algn="l" defTabSz="914400" rtl="0" eaLnBrk="1" fontAlgn="base" latinLnBrk="0" hangingPunct="1">
              <a:lnSpc>
                <a:spcPct val="100000"/>
              </a:lnSpc>
              <a:spcBef>
                <a:spcPts val="700"/>
              </a:spcBef>
              <a:spcAft>
                <a:spcPct val="0"/>
              </a:spcAft>
              <a:buClrTx/>
              <a:buSzTx/>
              <a:buFont typeface="Arial" pitchFamily="34" charset="0"/>
              <a:buBlip>
                <a:blip r:embed="rId3"/>
              </a:buBlip>
              <a:tabLst/>
              <a:defRPr/>
            </a:pP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 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Számítás</a:t>
            </a: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– 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makro</a:t>
            </a:r>
            <a:endParaRPr kumimoji="0" lang="de-DE" sz="1800" b="0" i="0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ts val="700"/>
              </a:spcBef>
              <a:spcAft>
                <a:spcPct val="0"/>
              </a:spcAft>
              <a:buClrTx/>
              <a:buSzTx/>
              <a:buFont typeface="Arial" pitchFamily="34" charset="0"/>
              <a:buBlip>
                <a:blip r:embed="rId3"/>
              </a:buBlip>
              <a:tabLst/>
              <a:defRPr/>
            </a:pPr>
            <a:r>
              <a:rPr kumimoji="0" lang="de-DE" sz="2000" b="0" i="0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A</a:t>
            </a:r>
            <a:r>
              <a:rPr kumimoji="0" lang="de-DE" sz="2000" b="0" i="0" strike="noStrike" kern="1200" cap="none" spc="0" normalizeH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</a:t>
            </a:r>
            <a:r>
              <a:rPr kumimoji="0" lang="de-DE" sz="2000" b="0" i="0" strike="noStrike" kern="1200" cap="none" spc="0" normalizeH="0" noProof="0" dirty="0" err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reakciók</a:t>
            </a:r>
            <a:endParaRPr kumimoji="0" lang="de-DE" sz="2000" b="0" i="0" strike="noStrike" kern="1200" cap="none" spc="0" normalizeH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  <a:p>
            <a:pPr marL="800100" lvl="1" indent="-342900" fontAlgn="base">
              <a:spcBef>
                <a:spcPts val="700"/>
              </a:spcBef>
              <a:spcAft>
                <a:spcPct val="0"/>
              </a:spcAft>
              <a:buFont typeface="Arial" pitchFamily="34" charset="0"/>
              <a:buBlip>
                <a:blip r:embed="rId3"/>
              </a:buBlip>
              <a:defRPr/>
            </a:pPr>
            <a:r>
              <a:rPr kumimoji="0" lang="de-DE" b="0" i="0" strike="noStrike" kern="1200" cap="none" spc="0" normalizeH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A </a:t>
            </a:r>
            <a:r>
              <a:rPr kumimoji="0" lang="de-DE" b="0" i="0" strike="noStrike" kern="1200" cap="none" spc="0" normalizeH="0" noProof="0" dirty="0" err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reakció</a:t>
            </a:r>
            <a:r>
              <a:rPr kumimoji="0" lang="de-DE" b="0" i="0" strike="noStrike" kern="1200" cap="none" spc="0" normalizeH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</a:t>
            </a:r>
            <a:r>
              <a:rPr kumimoji="0" lang="de-DE" b="0" i="0" strike="noStrike" kern="1200" cap="none" spc="0" normalizeH="0" noProof="0" dirty="0" err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kiválasztása</a:t>
            </a:r>
            <a:r>
              <a:rPr kumimoji="0" lang="de-DE" b="0" i="0" strike="noStrike" kern="1200" cap="none" spc="0" normalizeH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(5)</a:t>
            </a:r>
            <a:endParaRPr kumimoji="0" lang="de-DE" b="0" i="0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  <a:p>
            <a:pPr marL="742950" marR="0" lvl="1" indent="-285750" algn="l" defTabSz="914400" rtl="0" eaLnBrk="1" fontAlgn="base" latinLnBrk="0" hangingPunct="1">
              <a:lnSpc>
                <a:spcPct val="100000"/>
              </a:lnSpc>
              <a:spcBef>
                <a:spcPts val="700"/>
              </a:spcBef>
              <a:spcAft>
                <a:spcPct val="0"/>
              </a:spcAft>
              <a:buClrTx/>
              <a:buSzTx/>
              <a:buFont typeface="Arial" pitchFamily="34" charset="0"/>
              <a:buBlip>
                <a:blip r:embed="rId3"/>
              </a:buBlip>
              <a:tabLst/>
              <a:defRPr/>
            </a:pPr>
            <a:r>
              <a:rPr kumimoji="0" lang="de-DE" sz="1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 </a:t>
            </a:r>
            <a:r>
              <a:rPr kumimoji="0" lang="de-DE" sz="1800" b="0" i="0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A </a:t>
            </a:r>
            <a:r>
              <a:rPr kumimoji="0" lang="de-DE" sz="1800" b="0" i="0" strike="noStrike" kern="1200" cap="none" spc="0" normalizeH="0" baseline="0" noProof="0" dirty="0" err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plazma</a:t>
            </a:r>
            <a:endParaRPr kumimoji="0" lang="de-DE" sz="1800" b="0" i="0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  <a:p>
            <a:pPr marL="742950" marR="0" lvl="1" indent="-285750" algn="l" defTabSz="914400" rtl="0" eaLnBrk="1" fontAlgn="base" latinLnBrk="0" hangingPunct="1">
              <a:lnSpc>
                <a:spcPct val="100000"/>
              </a:lnSpc>
              <a:spcBef>
                <a:spcPts val="700"/>
              </a:spcBef>
              <a:spcAft>
                <a:spcPct val="0"/>
              </a:spcAft>
              <a:buClrTx/>
              <a:buSzTx/>
              <a:buFont typeface="Arial" pitchFamily="34" charset="0"/>
              <a:buBlip>
                <a:blip r:embed="rId3"/>
              </a:buBlip>
              <a:tabLst/>
              <a:defRPr/>
            </a:pPr>
            <a:r>
              <a:rPr kumimoji="0" lang="de-DE" sz="1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 </a:t>
            </a:r>
            <a:r>
              <a:rPr kumimoji="0" lang="de-DE" sz="1800" b="0" i="0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A</a:t>
            </a:r>
            <a:r>
              <a:rPr kumimoji="0" lang="de-DE" sz="1800" b="0" i="0" strike="noStrike" kern="1200" cap="none" spc="0" normalizeH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</a:t>
            </a:r>
            <a:r>
              <a:rPr kumimoji="0" lang="de-DE" sz="1800" b="0" i="0" strike="noStrike" kern="1200" cap="none" spc="0" normalizeH="0" noProof="0" dirty="0" err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reakció</a:t>
            </a:r>
            <a:r>
              <a:rPr kumimoji="0" lang="de-DE" sz="1800" b="0" i="0" strike="noStrike" kern="1200" cap="none" spc="0" normalizeH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</a:t>
            </a:r>
            <a:r>
              <a:rPr kumimoji="0" lang="de-DE" sz="1800" b="0" i="0" strike="noStrike" kern="1200" cap="none" spc="0" normalizeH="0" noProof="0" dirty="0" err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beindítása</a:t>
            </a:r>
            <a:r>
              <a:rPr kumimoji="0" lang="de-DE" sz="1800" b="0" i="0" strike="noStrike" kern="1200" cap="none" spc="0" normalizeH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(3)</a:t>
            </a:r>
          </a:p>
          <a:p>
            <a:pPr marL="285750" indent="-285750" fontAlgn="base">
              <a:spcBef>
                <a:spcPts val="700"/>
              </a:spcBef>
              <a:spcAft>
                <a:spcPct val="0"/>
              </a:spcAft>
              <a:buFont typeface="Arial" pitchFamily="34" charset="0"/>
              <a:buBlip>
                <a:blip r:embed="rId3"/>
              </a:buBlip>
              <a:defRPr/>
            </a:pPr>
            <a:r>
              <a:rPr kumimoji="0" lang="de-DE" sz="2000" b="0" i="0" strike="noStrike" kern="1200" cap="none" spc="0" normalizeH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A </a:t>
            </a:r>
            <a:r>
              <a:rPr kumimoji="0" lang="de-DE" sz="2000" b="0" i="0" strike="noStrike" kern="1200" cap="none" spc="0" normalizeH="0" noProof="0" dirty="0" err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technológiák</a:t>
            </a:r>
            <a:endParaRPr kumimoji="0" lang="de-DE" sz="2000" b="0" i="0" strike="noStrike" kern="1200" cap="none" spc="0" normalizeH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  <a:p>
            <a:pPr marL="742950" lvl="1" indent="-285750" fontAlgn="base">
              <a:spcBef>
                <a:spcPts val="700"/>
              </a:spcBef>
              <a:spcAft>
                <a:spcPct val="0"/>
              </a:spcAft>
              <a:buFont typeface="Arial" pitchFamily="34" charset="0"/>
              <a:buBlip>
                <a:blip r:embed="rId3"/>
              </a:buBlip>
              <a:defRPr/>
            </a:pPr>
            <a:r>
              <a:rPr lang="de-DE" sz="19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ICF</a:t>
            </a:r>
          </a:p>
          <a:p>
            <a:pPr marL="742950" lvl="1" indent="-285750" fontAlgn="base">
              <a:spcBef>
                <a:spcPts val="700"/>
              </a:spcBef>
              <a:spcAft>
                <a:spcPct val="0"/>
              </a:spcAft>
              <a:buFont typeface="Arial" pitchFamily="34" charset="0"/>
              <a:buBlip>
                <a:blip r:embed="rId3"/>
              </a:buBlip>
              <a:defRPr/>
            </a:pPr>
            <a:r>
              <a:rPr lang="de-DE" sz="19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sz="19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Tokamak</a:t>
            </a:r>
            <a:r>
              <a:rPr lang="de-DE" sz="19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sz="19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és</a:t>
            </a:r>
            <a:r>
              <a:rPr lang="de-DE" sz="19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a </a:t>
            </a:r>
            <a:r>
              <a:rPr lang="de-DE" sz="19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sztellarátor</a:t>
            </a:r>
            <a:endParaRPr lang="de-DE" sz="19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marL="742950" lvl="1" indent="-285750" fontAlgn="base">
              <a:spcBef>
                <a:spcPts val="700"/>
              </a:spcBef>
              <a:spcAft>
                <a:spcPct val="0"/>
              </a:spcAft>
              <a:buFont typeface="Arial" pitchFamily="34" charset="0"/>
              <a:buBlip>
                <a:blip r:embed="rId3"/>
              </a:buBlip>
              <a:defRPr/>
            </a:pPr>
            <a:r>
              <a:rPr lang="de-DE" sz="19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DEC</a:t>
            </a:r>
          </a:p>
          <a:p>
            <a:pPr marL="285750" indent="-285750" fontAlgn="base">
              <a:spcBef>
                <a:spcPts val="700"/>
              </a:spcBef>
              <a:spcAft>
                <a:spcPct val="0"/>
              </a:spcAft>
              <a:buFont typeface="Arial" pitchFamily="34" charset="0"/>
              <a:buBlip>
                <a:blip r:embed="rId3"/>
              </a:buBlip>
              <a:defRPr/>
            </a:pPr>
            <a:r>
              <a:rPr lang="de-DE" sz="20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sz="20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Kitekités</a:t>
            </a:r>
            <a:endParaRPr lang="de-DE" sz="20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marL="742950" lvl="1" indent="-285750" fontAlgn="base">
              <a:spcBef>
                <a:spcPts val="700"/>
              </a:spcBef>
              <a:spcAft>
                <a:spcPct val="0"/>
              </a:spcAft>
              <a:buFont typeface="Arial" pitchFamily="34" charset="0"/>
              <a:buBlip>
                <a:blip r:embed="rId3"/>
              </a:buBlip>
              <a:defRPr/>
            </a:pPr>
            <a:r>
              <a:rPr lang="de-DE" sz="19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sz="19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Összehasonlítás</a:t>
            </a:r>
            <a:r>
              <a:rPr lang="de-DE" sz="19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(5)</a:t>
            </a:r>
          </a:p>
          <a:p>
            <a:pPr marL="742950" lvl="1" indent="-285750" fontAlgn="base">
              <a:spcBef>
                <a:spcPts val="700"/>
              </a:spcBef>
              <a:spcAft>
                <a:spcPct val="0"/>
              </a:spcAft>
              <a:buFont typeface="Arial" pitchFamily="34" charset="0"/>
              <a:buBlip>
                <a:blip r:embed="rId3"/>
              </a:buBlip>
              <a:defRPr/>
            </a:pPr>
            <a:r>
              <a:rPr lang="de-DE" sz="19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sz="19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Centralizált</a:t>
            </a:r>
            <a:r>
              <a:rPr lang="de-DE" sz="19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sz="19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rendszerek</a:t>
            </a:r>
            <a:endParaRPr lang="de-DE" sz="19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marL="285750" indent="-285750" fontAlgn="base">
              <a:spcBef>
                <a:spcPts val="700"/>
              </a:spcBef>
              <a:spcAft>
                <a:spcPct val="0"/>
              </a:spcAft>
              <a:buFont typeface="Arial" pitchFamily="34" charset="0"/>
              <a:buBlip>
                <a:blip r:embed="rId3"/>
              </a:buBlip>
              <a:defRPr/>
            </a:pPr>
            <a:r>
              <a:rPr lang="de-DE" sz="20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sz="20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Fogalomtár</a:t>
            </a:r>
            <a:endParaRPr lang="de-DE" sz="20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marL="742950" lvl="1" indent="-285750" fontAlgn="base">
              <a:spcBef>
                <a:spcPts val="700"/>
              </a:spcBef>
              <a:spcAft>
                <a:spcPct val="0"/>
              </a:spcAft>
              <a:buFont typeface="Arial" pitchFamily="34" charset="0"/>
              <a:buBlip>
                <a:blip r:embed="rId3"/>
              </a:buBlip>
              <a:defRPr/>
            </a:pPr>
            <a:endParaRPr kumimoji="0" lang="de-DE" sz="1800" b="0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sp>
        <p:nvSpPr>
          <p:cNvPr id="10" name="Dia számának helye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</p:spPr>
        <p:txBody>
          <a:bodyPr/>
          <a:lstStyle/>
          <a:p>
            <a:fld id="{7FC63AB8-CEDE-434E-9866-9FA9AEC918BE}" type="slidenum">
              <a:rPr lang="de-DE" smtClean="0"/>
              <a:pPr/>
              <a:t>3</a:t>
            </a:fld>
            <a:endParaRPr lang="de-DE" dirty="0"/>
          </a:p>
        </p:txBody>
      </p:sp>
      <p:sp>
        <p:nvSpPr>
          <p:cNvPr id="12" name="Dátum helye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</p:spPr>
        <p:txBody>
          <a:bodyPr/>
          <a:lstStyle/>
          <a:p>
            <a:r>
              <a:rPr lang="hu-HU" dirty="0" smtClean="0"/>
              <a:t>2017.10.27.</a:t>
            </a:r>
            <a:endParaRPr lang="de-DE" dirty="0"/>
          </a:p>
        </p:txBody>
      </p:sp>
      <p:sp>
        <p:nvSpPr>
          <p:cNvPr id="13" name="Élőláb helye 6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/>
          <a:lstStyle/>
          <a:p>
            <a:r>
              <a:rPr lang="de-DE" dirty="0" smtClean="0"/>
              <a:t>RZNZ7H – </a:t>
            </a:r>
            <a:r>
              <a:rPr lang="de-DE" dirty="0" err="1" smtClean="0"/>
              <a:t>Fúziós</a:t>
            </a:r>
            <a:r>
              <a:rPr lang="de-DE" dirty="0" smtClean="0"/>
              <a:t> </a:t>
            </a:r>
            <a:r>
              <a:rPr lang="de-DE" dirty="0" err="1" smtClean="0"/>
              <a:t>energia</a:t>
            </a:r>
            <a:r>
              <a:rPr lang="de-DE" dirty="0" smtClean="0"/>
              <a:t> </a:t>
            </a:r>
            <a:r>
              <a:rPr lang="de-DE" dirty="0" err="1" smtClean="0"/>
              <a:t>előadás</a:t>
            </a:r>
            <a:endParaRPr lang="de-DE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ím 4"/>
          <p:cNvSpPr txBox="1">
            <a:spLocks/>
          </p:cNvSpPr>
          <p:nvPr/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>
              <a:spcBef>
                <a:spcPct val="0"/>
              </a:spcBef>
              <a:defRPr/>
            </a:pPr>
            <a:r>
              <a:rPr lang="de-DE" sz="3600" dirty="0" err="1" smtClean="0">
                <a:solidFill>
                  <a:schemeClr val="bg1"/>
                </a:solidFill>
              </a:rPr>
              <a:t>Fúziós</a:t>
            </a:r>
            <a:r>
              <a:rPr lang="de-DE" sz="3600" dirty="0" smtClean="0">
                <a:solidFill>
                  <a:schemeClr val="bg1"/>
                </a:solidFill>
              </a:rPr>
              <a:t> </a:t>
            </a:r>
            <a:r>
              <a:rPr lang="de-DE" sz="3600" dirty="0" err="1" smtClean="0">
                <a:solidFill>
                  <a:schemeClr val="bg1"/>
                </a:solidFill>
              </a:rPr>
              <a:t>energia</a:t>
            </a:r>
            <a:endParaRPr lang="de-DE" sz="3600" dirty="0"/>
          </a:p>
        </p:txBody>
      </p:sp>
      <p:sp>
        <p:nvSpPr>
          <p:cNvPr id="6" name="Szövegdoboz 5"/>
          <p:cNvSpPr txBox="1"/>
          <p:nvPr/>
        </p:nvSpPr>
        <p:spPr>
          <a:xfrm>
            <a:off x="3643306" y="1071546"/>
            <a:ext cx="5143536" cy="49782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>
              <a:spcBef>
                <a:spcPts val="700"/>
              </a:spcBef>
              <a:spcAft>
                <a:spcPct val="0"/>
              </a:spcAft>
              <a:buBlip>
                <a:blip r:embed="rId3"/>
              </a:buBlip>
            </a:pPr>
            <a:r>
              <a:rPr lang="de-DE" sz="20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A </a:t>
            </a:r>
            <a:r>
              <a:rPr lang="de-DE" sz="20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magreakciók</a:t>
            </a:r>
            <a:r>
              <a:rPr lang="de-DE" sz="20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sz="20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lényege</a:t>
            </a:r>
            <a:r>
              <a:rPr lang="de-DE" sz="20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: E = m * c</a:t>
            </a:r>
            <a:r>
              <a:rPr lang="de-DE" sz="2000" baseline="300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2 </a:t>
            </a:r>
            <a:r>
              <a:rPr lang="de-DE" sz="1400" i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(Einstein)</a:t>
            </a:r>
          </a:p>
          <a:p>
            <a:pPr fontAlgn="base">
              <a:spcBef>
                <a:spcPts val="700"/>
              </a:spcBef>
              <a:spcAft>
                <a:spcPct val="0"/>
              </a:spcAft>
              <a:buBlip>
                <a:blip r:embed="rId3"/>
              </a:buBlip>
            </a:pPr>
            <a:r>
              <a:rPr lang="de-DE" sz="20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sz="2000" b="1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Tömegdefektus</a:t>
            </a:r>
            <a:r>
              <a:rPr lang="de-DE" sz="20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: </a:t>
            </a:r>
            <a:r>
              <a:rPr lang="de-DE" sz="20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Az</a:t>
            </a:r>
            <a:r>
              <a:rPr lang="de-DE" sz="20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sz="20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atomok</a:t>
            </a:r>
            <a:r>
              <a:rPr lang="de-DE" sz="20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sz="20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tömege</a:t>
            </a:r>
            <a:r>
              <a:rPr lang="de-DE" sz="20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sz="20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nem</a:t>
            </a:r>
            <a:r>
              <a:rPr lang="de-DE" sz="20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sz="20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azonos</a:t>
            </a:r>
            <a:r>
              <a:rPr lang="de-DE" sz="20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sz="20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az</a:t>
            </a:r>
            <a:r>
              <a:rPr lang="de-DE" sz="20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sz="20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őket</a:t>
            </a:r>
            <a:r>
              <a:rPr lang="de-DE" sz="20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sz="20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alkotó</a:t>
            </a:r>
            <a:r>
              <a:rPr lang="de-DE" sz="20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sz="20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szubatomi</a:t>
            </a:r>
            <a:r>
              <a:rPr lang="de-DE" sz="20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sz="20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részecskék</a:t>
            </a:r>
            <a:r>
              <a:rPr lang="de-DE" sz="20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sz="20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tömegének</a:t>
            </a:r>
            <a:r>
              <a:rPr lang="de-DE" sz="20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sz="20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összegével</a:t>
            </a:r>
            <a:endParaRPr lang="de-DE" sz="20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fontAlgn="base">
              <a:spcBef>
                <a:spcPts val="700"/>
              </a:spcBef>
              <a:spcAft>
                <a:spcPct val="0"/>
              </a:spcAft>
              <a:buBlip>
                <a:blip r:embed="rId3"/>
              </a:buBlip>
            </a:pP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sz="20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A </a:t>
            </a:r>
            <a:r>
              <a:rPr lang="de-DE" sz="20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kettő</a:t>
            </a:r>
            <a:r>
              <a:rPr lang="de-DE" sz="20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sz="20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különbsége</a:t>
            </a:r>
            <a:r>
              <a:rPr lang="de-DE" sz="20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de-DE" sz="20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</a:br>
            <a:r>
              <a:rPr lang="de-DE" sz="20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az</a:t>
            </a:r>
            <a:r>
              <a:rPr lang="de-DE" sz="20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sz="20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ún</a:t>
            </a:r>
            <a:r>
              <a:rPr lang="de-DE" sz="20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. </a:t>
            </a:r>
            <a:r>
              <a:rPr lang="de-DE" sz="2000" b="1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kötési</a:t>
            </a:r>
            <a:r>
              <a:rPr lang="de-DE" sz="20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sz="2000" b="1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energia</a:t>
            </a:r>
            <a:r>
              <a:rPr lang="de-DE" sz="20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:</a:t>
            </a:r>
            <a:br>
              <a:rPr lang="de-DE" sz="20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</a:br>
            <a:r>
              <a:rPr lang="de-DE" sz="20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az</a:t>
            </a:r>
            <a:r>
              <a:rPr lang="de-DE" sz="20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sz="20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az</a:t>
            </a:r>
            <a:r>
              <a:rPr lang="de-DE" sz="20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sz="20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energia</a:t>
            </a:r>
            <a:r>
              <a:rPr lang="de-DE" sz="20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de-DE" sz="20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amelyre</a:t>
            </a:r>
            <a:r>
              <a:rPr lang="de-DE" sz="20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de-DE" sz="20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</a:br>
            <a:r>
              <a:rPr lang="de-DE" sz="20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szükség</a:t>
            </a:r>
            <a:r>
              <a:rPr lang="de-DE" sz="20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van </a:t>
            </a:r>
            <a:r>
              <a:rPr lang="de-DE" sz="20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ahhoz</a:t>
            </a:r>
            <a:r>
              <a:rPr lang="de-DE" sz="20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,</a:t>
            </a:r>
            <a:br>
              <a:rPr lang="de-DE" sz="20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</a:br>
            <a:r>
              <a:rPr lang="de-DE" sz="20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hogy</a:t>
            </a:r>
            <a:r>
              <a:rPr lang="de-DE" sz="20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sz="20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szétszedjünk</a:t>
            </a:r>
            <a:r>
              <a:rPr lang="de-DE" sz="20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sz="20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egy</a:t>
            </a:r>
            <a:r>
              <a:rPr lang="de-DE" sz="20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de-DE" sz="20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</a:br>
            <a:r>
              <a:rPr lang="de-DE" sz="20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egész</a:t>
            </a:r>
            <a:r>
              <a:rPr lang="de-DE" sz="20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sz="20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dolgot</a:t>
            </a:r>
            <a:r>
              <a:rPr lang="de-DE" sz="20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a </a:t>
            </a:r>
            <a:r>
              <a:rPr lang="de-DE" sz="20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részeire</a:t>
            </a:r>
            <a:r>
              <a:rPr lang="de-DE" sz="20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.</a:t>
            </a:r>
          </a:p>
          <a:p>
            <a:pPr fontAlgn="base">
              <a:spcBef>
                <a:spcPts val="700"/>
              </a:spcBef>
              <a:spcAft>
                <a:spcPct val="0"/>
              </a:spcAft>
              <a:buBlip>
                <a:blip r:embed="rId3"/>
              </a:buBlip>
            </a:pPr>
            <a:r>
              <a:rPr lang="de-DE" sz="20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sz="20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A 2. </a:t>
            </a:r>
            <a:r>
              <a:rPr lang="de-DE" sz="20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dia</a:t>
            </a:r>
            <a:r>
              <a:rPr lang="de-DE" sz="20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sz="20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grafikonján</a:t>
            </a:r>
            <a:r>
              <a:rPr lang="de-DE" sz="20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de-DE" sz="20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</a:br>
            <a:r>
              <a:rPr lang="de-DE" sz="20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is</a:t>
            </a:r>
            <a:r>
              <a:rPr lang="de-DE" sz="20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sz="20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látható</a:t>
            </a:r>
            <a:r>
              <a:rPr lang="de-DE" sz="20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de-DE" sz="20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hogy</a:t>
            </a:r>
            <a:r>
              <a:rPr lang="de-DE" sz="20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sz="20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fúzió</a:t>
            </a:r>
            <a:r>
              <a:rPr lang="de-DE" sz="20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sz="20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ill</a:t>
            </a:r>
            <a:r>
              <a:rPr lang="de-DE" sz="20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.</a:t>
            </a:r>
            <a:br>
              <a:rPr lang="de-DE" sz="20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</a:br>
            <a:r>
              <a:rPr lang="de-DE" sz="20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fisszió</a:t>
            </a:r>
            <a:r>
              <a:rPr lang="de-DE" sz="20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sz="20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esetén</a:t>
            </a:r>
            <a:r>
              <a:rPr lang="de-DE" sz="20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a </a:t>
            </a:r>
            <a:r>
              <a:rPr lang="de-DE" sz="20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kötési</a:t>
            </a:r>
            <a:r>
              <a:rPr lang="de-DE" sz="20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de-DE" sz="20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</a:br>
            <a:r>
              <a:rPr lang="de-DE" sz="20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energia</a:t>
            </a:r>
            <a:r>
              <a:rPr lang="de-DE" sz="20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sz="20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nő</a:t>
            </a:r>
            <a:r>
              <a:rPr lang="de-DE" sz="20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de-DE" sz="20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tehát</a:t>
            </a:r>
            <a:r>
              <a:rPr lang="de-DE" sz="20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de-DE" sz="20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</a:br>
            <a:r>
              <a:rPr lang="de-DE" sz="20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energia</a:t>
            </a:r>
            <a:r>
              <a:rPr lang="de-DE" sz="20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sz="20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szabadul</a:t>
            </a:r>
            <a:r>
              <a:rPr lang="de-DE" sz="20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sz="20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fel</a:t>
            </a:r>
            <a:r>
              <a:rPr lang="de-DE" sz="20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(</a:t>
            </a:r>
            <a:r>
              <a:rPr lang="de-DE" sz="20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lásd</a:t>
            </a:r>
            <a:r>
              <a:rPr lang="de-DE" sz="20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: </a:t>
            </a:r>
            <a:r>
              <a:rPr lang="de-DE" sz="20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köv</a:t>
            </a:r>
            <a:r>
              <a:rPr lang="de-DE" sz="20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. </a:t>
            </a:r>
            <a:r>
              <a:rPr lang="de-DE" sz="20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dia</a:t>
            </a:r>
            <a:r>
              <a:rPr lang="de-DE" sz="20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).</a:t>
            </a:r>
          </a:p>
        </p:txBody>
      </p:sp>
      <p:graphicFrame>
        <p:nvGraphicFramePr>
          <p:cNvPr id="8" name="Táblázat 7"/>
          <p:cNvGraphicFramePr>
            <a:graphicFrameLocks noGrp="1"/>
          </p:cNvGraphicFramePr>
          <p:nvPr/>
        </p:nvGraphicFramePr>
        <p:xfrm>
          <a:off x="6500826" y="2499034"/>
          <a:ext cx="2405058" cy="3048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06889"/>
                <a:gridCol w="1798169"/>
              </a:tblGrid>
              <a:tr h="299011">
                <a:tc gridSpan="2">
                  <a:txBody>
                    <a:bodyPr/>
                    <a:lstStyle/>
                    <a:p>
                      <a:r>
                        <a:rPr lang="de-DE" sz="1800" b="1" dirty="0" smtClean="0"/>
                        <a:t>(</a:t>
                      </a:r>
                      <a:r>
                        <a:rPr lang="de-DE" sz="1800" b="1" dirty="0" err="1" smtClean="0"/>
                        <a:t>Szub</a:t>
                      </a:r>
                      <a:r>
                        <a:rPr lang="de-DE" sz="1800" b="1" dirty="0" smtClean="0"/>
                        <a:t>)</a:t>
                      </a:r>
                      <a:r>
                        <a:rPr lang="de-DE" sz="1800" b="1" dirty="0" err="1" smtClean="0"/>
                        <a:t>atomi</a:t>
                      </a:r>
                      <a:r>
                        <a:rPr lang="de-DE" sz="1800" b="1" baseline="0" dirty="0" smtClean="0"/>
                        <a:t> </a:t>
                      </a:r>
                      <a:r>
                        <a:rPr lang="de-DE" sz="1800" b="1" baseline="0" dirty="0" err="1" smtClean="0"/>
                        <a:t>tömegek</a:t>
                      </a:r>
                      <a:endParaRPr lang="de-DE" sz="1800" b="1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</a:tr>
              <a:tr h="330725">
                <a:tc>
                  <a:txBody>
                    <a:bodyPr/>
                    <a:lstStyle/>
                    <a:p>
                      <a:r>
                        <a:rPr lang="de-DE" sz="1600" dirty="0" smtClean="0"/>
                        <a:t>e</a:t>
                      </a:r>
                      <a:r>
                        <a:rPr lang="de-DE" sz="1600" baseline="30000" dirty="0" smtClean="0"/>
                        <a:t>-</a:t>
                      </a:r>
                      <a:endParaRPr lang="de-DE" sz="1600" baseline="30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600" dirty="0" smtClean="0"/>
                        <a:t>0,000 548 580 u</a:t>
                      </a:r>
                    </a:p>
                  </a:txBody>
                  <a:tcPr/>
                </a:tc>
              </a:tr>
              <a:tr h="330725">
                <a:tc>
                  <a:txBody>
                    <a:bodyPr/>
                    <a:lstStyle/>
                    <a:p>
                      <a:r>
                        <a:rPr lang="de-DE" sz="1600" dirty="0" smtClean="0"/>
                        <a:t>p</a:t>
                      </a:r>
                      <a:r>
                        <a:rPr lang="de-DE" sz="1600" kern="1200" baseline="300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+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600" dirty="0" smtClean="0"/>
                        <a:t>1,007</a:t>
                      </a:r>
                      <a:r>
                        <a:rPr lang="de-DE" sz="1600" baseline="0" dirty="0" smtClean="0"/>
                        <a:t> 276 467 u</a:t>
                      </a:r>
                      <a:endParaRPr lang="de-DE" sz="1600" dirty="0"/>
                    </a:p>
                  </a:txBody>
                  <a:tcPr/>
                </a:tc>
              </a:tr>
              <a:tr h="330725">
                <a:tc>
                  <a:txBody>
                    <a:bodyPr/>
                    <a:lstStyle/>
                    <a:p>
                      <a:r>
                        <a:rPr lang="de-DE" sz="1600" dirty="0" smtClean="0"/>
                        <a:t>n</a:t>
                      </a:r>
                      <a:r>
                        <a:rPr lang="de-DE" sz="1600" kern="1200" baseline="300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600" dirty="0" smtClean="0"/>
                        <a:t>1,008 664 916 u</a:t>
                      </a:r>
                      <a:endParaRPr lang="de-DE" sz="1600" dirty="0"/>
                    </a:p>
                  </a:txBody>
                  <a:tcPr/>
                </a:tc>
              </a:tr>
              <a:tr h="330725">
                <a:tc>
                  <a:txBody>
                    <a:bodyPr/>
                    <a:lstStyle/>
                    <a:p>
                      <a:r>
                        <a:rPr lang="de-DE" sz="1600" kern="1200" baseline="300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  <a:r>
                        <a:rPr lang="de-DE" sz="1600" kern="1200" baseline="-250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  <a:r>
                        <a:rPr lang="de-DE" sz="1600" dirty="0" smtClean="0"/>
                        <a:t>H</a:t>
                      </a:r>
                      <a:endParaRPr lang="de-DE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600" dirty="0" smtClean="0"/>
                        <a:t>1,007 825 032 u</a:t>
                      </a:r>
                      <a:endParaRPr lang="de-DE" sz="1600" dirty="0"/>
                    </a:p>
                  </a:txBody>
                  <a:tcPr/>
                </a:tc>
              </a:tr>
              <a:tr h="330725">
                <a:tc>
                  <a:txBody>
                    <a:bodyPr/>
                    <a:lstStyle/>
                    <a:p>
                      <a:r>
                        <a:rPr lang="de-DE" sz="1600" kern="1200" baseline="300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  <a:r>
                        <a:rPr lang="de-DE" sz="1600" kern="1200" baseline="-250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  <a:r>
                        <a:rPr lang="de-DE" sz="1600" dirty="0" smtClean="0"/>
                        <a:t>H</a:t>
                      </a:r>
                      <a:endParaRPr lang="de-DE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600" dirty="0" smtClean="0"/>
                        <a:t>2,014</a:t>
                      </a:r>
                      <a:r>
                        <a:rPr lang="de-DE" sz="1600" baseline="0" dirty="0" smtClean="0"/>
                        <a:t> 101 778 u</a:t>
                      </a:r>
                      <a:endParaRPr lang="de-DE" sz="1600" dirty="0"/>
                    </a:p>
                  </a:txBody>
                  <a:tcPr/>
                </a:tc>
              </a:tr>
              <a:tr h="330725">
                <a:tc>
                  <a:txBody>
                    <a:bodyPr/>
                    <a:lstStyle/>
                    <a:p>
                      <a:r>
                        <a:rPr lang="de-DE" sz="1600" kern="1200" baseline="300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  <a:r>
                        <a:rPr lang="de-DE" sz="1600" kern="1200" baseline="-250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  <a:r>
                        <a:rPr lang="de-DE" sz="1600" dirty="0" smtClean="0"/>
                        <a:t>H</a:t>
                      </a:r>
                      <a:endParaRPr lang="de-DE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600" dirty="0" smtClean="0"/>
                        <a:t>3,016 049 278 u</a:t>
                      </a:r>
                      <a:endParaRPr lang="de-DE" sz="1600" dirty="0"/>
                    </a:p>
                  </a:txBody>
                  <a:tcPr/>
                </a:tc>
              </a:tr>
              <a:tr h="330725">
                <a:tc>
                  <a:txBody>
                    <a:bodyPr/>
                    <a:lstStyle/>
                    <a:p>
                      <a:r>
                        <a:rPr lang="de-DE" sz="1600" kern="1200" baseline="300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  <a:r>
                        <a:rPr lang="de-DE" sz="1600" kern="1200" baseline="-250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  <a:r>
                        <a:rPr lang="de-DE" sz="1600" dirty="0" smtClean="0"/>
                        <a:t>He</a:t>
                      </a:r>
                      <a:endParaRPr lang="de-DE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600" dirty="0" smtClean="0"/>
                        <a:t>3,016 029</a:t>
                      </a:r>
                      <a:r>
                        <a:rPr lang="de-DE" sz="1600" baseline="0" dirty="0" smtClean="0"/>
                        <a:t> 320 u</a:t>
                      </a:r>
                      <a:endParaRPr lang="de-DE" sz="1600" dirty="0"/>
                    </a:p>
                  </a:txBody>
                  <a:tcPr/>
                </a:tc>
              </a:tr>
              <a:tr h="330725">
                <a:tc>
                  <a:txBody>
                    <a:bodyPr/>
                    <a:lstStyle/>
                    <a:p>
                      <a:r>
                        <a:rPr lang="de-DE" sz="1600" kern="1200" baseline="300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  <a:r>
                        <a:rPr lang="de-DE" sz="1600" kern="1200" baseline="-250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  <a:r>
                        <a:rPr lang="de-DE" sz="1600" dirty="0" smtClean="0"/>
                        <a:t>He</a:t>
                      </a:r>
                      <a:endParaRPr lang="de-DE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600" dirty="0" smtClean="0"/>
                        <a:t>4,002 603 254 u</a:t>
                      </a:r>
                      <a:endParaRPr lang="de-DE" sz="16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0" name="Szöveg helye 8"/>
          <p:cNvSpPr txBox="1">
            <a:spLocks/>
          </p:cNvSpPr>
          <p:nvPr/>
        </p:nvSpPr>
        <p:spPr>
          <a:xfrm>
            <a:off x="457200" y="1435100"/>
            <a:ext cx="3008313" cy="4922858"/>
          </a:xfrm>
          <a:prstGeom prst="rect">
            <a:avLst/>
          </a:prstGeom>
        </p:spPr>
        <p:txBody>
          <a:bodyPr>
            <a:normAutofit fontScale="70000" lnSpcReduction="20000"/>
          </a:bodyPr>
          <a:lstStyle/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ts val="700"/>
              </a:spcBef>
              <a:spcAft>
                <a:spcPct val="0"/>
              </a:spcAft>
              <a:buClrTx/>
              <a:buSzTx/>
              <a:buFont typeface="Arial" pitchFamily="34" charset="0"/>
              <a:buBlip>
                <a:blip r:embed="rId3"/>
              </a:buBlip>
              <a:tabLst/>
              <a:defRPr/>
            </a:pPr>
            <a:r>
              <a:rPr kumimoji="0" lang="de-DE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</a:t>
            </a:r>
            <a:r>
              <a:rPr kumimoji="0" lang="de-DE" sz="2000" b="0" i="0" u="sng" strike="noStrike" kern="1200" cap="none" spc="0" normalizeH="0" baseline="0" noProof="0" dirty="0" err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Bevezetés</a:t>
            </a:r>
            <a:endParaRPr kumimoji="0" lang="de-DE" sz="2000" b="0" i="0" u="sng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  <a:p>
            <a:pPr marL="800100" lvl="1" indent="-342900" fontAlgn="base">
              <a:spcBef>
                <a:spcPts val="700"/>
              </a:spcBef>
              <a:spcAft>
                <a:spcPct val="0"/>
              </a:spcAft>
              <a:buFont typeface="Arial" pitchFamily="34" charset="0"/>
              <a:buBlip>
                <a:blip r:embed="rId3"/>
              </a:buBlip>
            </a:pPr>
            <a:r>
              <a:rPr kumimoji="0" lang="de-DE" b="0" i="0" strike="noStrike" kern="1200" cap="none" spc="0" normalizeH="0" baseline="0" noProof="0" dirty="0" err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Fisszió</a:t>
            </a:r>
            <a:r>
              <a:rPr kumimoji="0" lang="de-DE" b="0" i="0" strike="noStrike" kern="1200" cap="none" spc="0" normalizeH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vs. </a:t>
            </a:r>
            <a:r>
              <a:rPr kumimoji="0" lang="de-DE" b="0" i="0" strike="noStrike" kern="1200" cap="none" spc="0" normalizeH="0" noProof="0" dirty="0" err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Fúzió</a:t>
            </a:r>
            <a:endParaRPr kumimoji="0" lang="de-DE" b="0" i="0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  <a:p>
            <a:pPr marL="742950" marR="0" lvl="1" indent="-285750" algn="l" defTabSz="914400" rtl="0" eaLnBrk="1" fontAlgn="base" latinLnBrk="0" hangingPunct="1">
              <a:lnSpc>
                <a:spcPct val="100000"/>
              </a:lnSpc>
              <a:spcBef>
                <a:spcPts val="700"/>
              </a:spcBef>
              <a:spcAft>
                <a:spcPct val="0"/>
              </a:spcAft>
              <a:buClrTx/>
              <a:buSzTx/>
              <a:buFont typeface="Arial" pitchFamily="34" charset="0"/>
              <a:buBlip>
                <a:blip r:embed="rId3"/>
              </a:buBlip>
              <a:tabLst/>
              <a:defRPr/>
            </a:pPr>
            <a:r>
              <a:rPr kumimoji="0" lang="de-DE" sz="1800" b="0" i="0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 </a:t>
            </a:r>
            <a:r>
              <a:rPr kumimoji="0" lang="de-DE" sz="1800" b="0" i="0" strike="noStrike" kern="1200" cap="none" spc="0" normalizeH="0" baseline="0" noProof="0" dirty="0" err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Atomok</a:t>
            </a:r>
            <a:r>
              <a:rPr kumimoji="0" lang="de-DE" sz="1800" b="0" i="0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, </a:t>
            </a:r>
            <a:r>
              <a:rPr kumimoji="0" lang="de-DE" sz="1800" b="0" i="0" strike="noStrike" kern="1200" cap="none" spc="0" normalizeH="0" baseline="0" noProof="0" dirty="0" err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izotópok</a:t>
            </a:r>
            <a:endParaRPr kumimoji="0" lang="de-DE" sz="1800" b="0" i="0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  <a:p>
            <a:pPr marL="742950" marR="0" lvl="1" indent="-285750" algn="l" defTabSz="914400" rtl="0" eaLnBrk="1" fontAlgn="base" latinLnBrk="0" hangingPunct="1">
              <a:lnSpc>
                <a:spcPct val="100000"/>
              </a:lnSpc>
              <a:spcBef>
                <a:spcPts val="700"/>
              </a:spcBef>
              <a:spcAft>
                <a:spcPct val="0"/>
              </a:spcAft>
              <a:buClrTx/>
              <a:buSzTx/>
              <a:buFont typeface="Arial" pitchFamily="34" charset="0"/>
              <a:buBlip>
                <a:blip r:embed="rId3"/>
              </a:buBlip>
              <a:tabLst/>
              <a:defRPr/>
            </a:pPr>
            <a:r>
              <a:rPr kumimoji="0" lang="de-DE" sz="1800" b="0" i="0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 </a:t>
            </a:r>
            <a:r>
              <a:rPr kumimoji="0" lang="de-DE" sz="1800" b="0" i="0" u="sng" strike="noStrike" kern="1200" cap="none" spc="0" normalizeH="0" baseline="0" noProof="0" dirty="0" err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Kötési</a:t>
            </a:r>
            <a:r>
              <a:rPr kumimoji="0" lang="de-DE" sz="1800" b="0" i="0" u="sng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</a:t>
            </a:r>
            <a:r>
              <a:rPr kumimoji="0" lang="de-DE" sz="1800" b="0" i="0" u="sng" strike="noStrike" kern="1200" cap="none" spc="0" normalizeH="0" baseline="0" noProof="0" dirty="0" err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energia</a:t>
            </a:r>
            <a:endParaRPr kumimoji="0" lang="de-DE" sz="1800" b="0" i="0" u="sng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  <a:p>
            <a:pPr marL="742950" marR="0" lvl="1" indent="-285750" algn="l" defTabSz="914400" rtl="0" eaLnBrk="1" fontAlgn="base" latinLnBrk="0" hangingPunct="1">
              <a:lnSpc>
                <a:spcPct val="100000"/>
              </a:lnSpc>
              <a:spcBef>
                <a:spcPts val="700"/>
              </a:spcBef>
              <a:spcAft>
                <a:spcPct val="0"/>
              </a:spcAft>
              <a:buClrTx/>
              <a:buSzTx/>
              <a:buFont typeface="Arial" pitchFamily="34" charset="0"/>
              <a:buBlip>
                <a:blip r:embed="rId3"/>
              </a:buBlip>
              <a:tabLst/>
              <a:defRPr/>
            </a:pP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 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Számítás</a:t>
            </a: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– 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mikro</a:t>
            </a:r>
            <a:endParaRPr lang="de-DE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marL="742950" marR="0" lvl="1" indent="-285750" algn="l" defTabSz="914400" rtl="0" eaLnBrk="1" fontAlgn="base" latinLnBrk="0" hangingPunct="1">
              <a:lnSpc>
                <a:spcPct val="100000"/>
              </a:lnSpc>
              <a:spcBef>
                <a:spcPts val="700"/>
              </a:spcBef>
              <a:spcAft>
                <a:spcPct val="0"/>
              </a:spcAft>
              <a:buClrTx/>
              <a:buSzTx/>
              <a:buFont typeface="Arial" pitchFamily="34" charset="0"/>
              <a:buBlip>
                <a:blip r:embed="rId3"/>
              </a:buBlip>
              <a:tabLst/>
              <a:defRPr/>
            </a:pPr>
            <a:r>
              <a:rPr kumimoji="0" lang="de-DE" sz="1800" b="0" i="0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 </a:t>
            </a:r>
            <a:r>
              <a:rPr kumimoji="0" lang="de-DE" sz="1800" b="0" i="0" strike="noStrike" kern="1200" cap="none" spc="0" normalizeH="0" baseline="0" noProof="0" dirty="0" err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Az</a:t>
            </a:r>
            <a:r>
              <a:rPr kumimoji="0" lang="de-DE" sz="1800" b="0" i="0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</a:t>
            </a:r>
            <a:r>
              <a:rPr kumimoji="0" lang="de-DE" sz="1800" b="0" i="0" strike="noStrike" kern="1200" cap="none" spc="0" normalizeH="0" baseline="0" noProof="0" dirty="0" err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elektronvolt</a:t>
            </a:r>
            <a:endParaRPr kumimoji="0" lang="de-DE" sz="1800" b="0" i="0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  <a:p>
            <a:pPr marL="742950" marR="0" lvl="1" indent="-285750" algn="l" defTabSz="914400" rtl="0" eaLnBrk="1" fontAlgn="base" latinLnBrk="0" hangingPunct="1">
              <a:lnSpc>
                <a:spcPct val="100000"/>
              </a:lnSpc>
              <a:spcBef>
                <a:spcPts val="700"/>
              </a:spcBef>
              <a:spcAft>
                <a:spcPct val="0"/>
              </a:spcAft>
              <a:buClrTx/>
              <a:buSzTx/>
              <a:buFont typeface="Arial" pitchFamily="34" charset="0"/>
              <a:buBlip>
                <a:blip r:embed="rId3"/>
              </a:buBlip>
              <a:tabLst/>
              <a:defRPr/>
            </a:pP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 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Számítás</a:t>
            </a: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– 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makro</a:t>
            </a:r>
            <a:endParaRPr kumimoji="0" lang="de-DE" sz="1800" b="0" i="0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ts val="700"/>
              </a:spcBef>
              <a:spcAft>
                <a:spcPct val="0"/>
              </a:spcAft>
              <a:buClrTx/>
              <a:buSzTx/>
              <a:buFont typeface="Arial" pitchFamily="34" charset="0"/>
              <a:buBlip>
                <a:blip r:embed="rId3"/>
              </a:buBlip>
              <a:tabLst/>
              <a:defRPr/>
            </a:pPr>
            <a:r>
              <a:rPr kumimoji="0" lang="de-DE" sz="2000" b="0" i="0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A</a:t>
            </a:r>
            <a:r>
              <a:rPr kumimoji="0" lang="de-DE" sz="2000" b="0" i="0" strike="noStrike" kern="1200" cap="none" spc="0" normalizeH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</a:t>
            </a:r>
            <a:r>
              <a:rPr kumimoji="0" lang="de-DE" sz="2000" b="0" i="0" strike="noStrike" kern="1200" cap="none" spc="0" normalizeH="0" noProof="0" dirty="0" err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reakciók</a:t>
            </a:r>
            <a:endParaRPr kumimoji="0" lang="de-DE" sz="2000" b="0" i="0" strike="noStrike" kern="1200" cap="none" spc="0" normalizeH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  <a:p>
            <a:pPr marL="800100" lvl="1" indent="-342900" fontAlgn="base">
              <a:spcBef>
                <a:spcPts val="700"/>
              </a:spcBef>
              <a:spcAft>
                <a:spcPct val="0"/>
              </a:spcAft>
              <a:buFont typeface="Arial" pitchFamily="34" charset="0"/>
              <a:buBlip>
                <a:blip r:embed="rId3"/>
              </a:buBlip>
              <a:defRPr/>
            </a:pPr>
            <a:r>
              <a:rPr kumimoji="0" lang="de-DE" b="0" i="0" strike="noStrike" kern="1200" cap="none" spc="0" normalizeH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A </a:t>
            </a:r>
            <a:r>
              <a:rPr kumimoji="0" lang="de-DE" b="0" i="0" strike="noStrike" kern="1200" cap="none" spc="0" normalizeH="0" noProof="0" dirty="0" err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reakció</a:t>
            </a:r>
            <a:r>
              <a:rPr kumimoji="0" lang="de-DE" b="0" i="0" strike="noStrike" kern="1200" cap="none" spc="0" normalizeH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</a:t>
            </a:r>
            <a:r>
              <a:rPr kumimoji="0" lang="de-DE" b="0" i="0" strike="noStrike" kern="1200" cap="none" spc="0" normalizeH="0" noProof="0" dirty="0" err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kiválasztása</a:t>
            </a:r>
            <a:r>
              <a:rPr kumimoji="0" lang="de-DE" b="0" i="0" strike="noStrike" kern="1200" cap="none" spc="0" normalizeH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(5)</a:t>
            </a:r>
            <a:endParaRPr kumimoji="0" lang="de-DE" b="0" i="0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  <a:p>
            <a:pPr marL="742950" marR="0" lvl="1" indent="-285750" algn="l" defTabSz="914400" rtl="0" eaLnBrk="1" fontAlgn="base" latinLnBrk="0" hangingPunct="1">
              <a:lnSpc>
                <a:spcPct val="100000"/>
              </a:lnSpc>
              <a:spcBef>
                <a:spcPts val="700"/>
              </a:spcBef>
              <a:spcAft>
                <a:spcPct val="0"/>
              </a:spcAft>
              <a:buClrTx/>
              <a:buSzTx/>
              <a:buFont typeface="Arial" pitchFamily="34" charset="0"/>
              <a:buBlip>
                <a:blip r:embed="rId3"/>
              </a:buBlip>
              <a:tabLst/>
              <a:defRPr/>
            </a:pPr>
            <a:r>
              <a:rPr kumimoji="0" lang="de-DE" sz="1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 </a:t>
            </a:r>
            <a:r>
              <a:rPr kumimoji="0" lang="de-DE" sz="1800" b="0" i="0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A </a:t>
            </a:r>
            <a:r>
              <a:rPr kumimoji="0" lang="de-DE" sz="1800" b="0" i="0" strike="noStrike" kern="1200" cap="none" spc="0" normalizeH="0" baseline="0" noProof="0" dirty="0" err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plazma</a:t>
            </a:r>
            <a:endParaRPr kumimoji="0" lang="de-DE" sz="1800" b="0" i="0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  <a:p>
            <a:pPr marL="742950" marR="0" lvl="1" indent="-285750" algn="l" defTabSz="914400" rtl="0" eaLnBrk="1" fontAlgn="base" latinLnBrk="0" hangingPunct="1">
              <a:lnSpc>
                <a:spcPct val="100000"/>
              </a:lnSpc>
              <a:spcBef>
                <a:spcPts val="700"/>
              </a:spcBef>
              <a:spcAft>
                <a:spcPct val="0"/>
              </a:spcAft>
              <a:buClrTx/>
              <a:buSzTx/>
              <a:buFont typeface="Arial" pitchFamily="34" charset="0"/>
              <a:buBlip>
                <a:blip r:embed="rId3"/>
              </a:buBlip>
              <a:tabLst/>
              <a:defRPr/>
            </a:pPr>
            <a:r>
              <a:rPr kumimoji="0" lang="de-DE" sz="1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 </a:t>
            </a:r>
            <a:r>
              <a:rPr kumimoji="0" lang="de-DE" sz="1800" b="0" i="0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A</a:t>
            </a:r>
            <a:r>
              <a:rPr kumimoji="0" lang="de-DE" sz="1800" b="0" i="0" strike="noStrike" kern="1200" cap="none" spc="0" normalizeH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</a:t>
            </a:r>
            <a:r>
              <a:rPr kumimoji="0" lang="de-DE" sz="1800" b="0" i="0" strike="noStrike" kern="1200" cap="none" spc="0" normalizeH="0" noProof="0" dirty="0" err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reakció</a:t>
            </a:r>
            <a:r>
              <a:rPr kumimoji="0" lang="de-DE" sz="1800" b="0" i="0" strike="noStrike" kern="1200" cap="none" spc="0" normalizeH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</a:t>
            </a:r>
            <a:r>
              <a:rPr kumimoji="0" lang="de-DE" sz="1800" b="0" i="0" strike="noStrike" kern="1200" cap="none" spc="0" normalizeH="0" noProof="0" dirty="0" err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beindítása</a:t>
            </a:r>
            <a:r>
              <a:rPr kumimoji="0" lang="de-DE" sz="1800" b="0" i="0" strike="noStrike" kern="1200" cap="none" spc="0" normalizeH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(3)</a:t>
            </a:r>
          </a:p>
          <a:p>
            <a:pPr marL="285750" indent="-285750" fontAlgn="base">
              <a:spcBef>
                <a:spcPts val="700"/>
              </a:spcBef>
              <a:spcAft>
                <a:spcPct val="0"/>
              </a:spcAft>
              <a:buFont typeface="Arial" pitchFamily="34" charset="0"/>
              <a:buBlip>
                <a:blip r:embed="rId3"/>
              </a:buBlip>
              <a:defRPr/>
            </a:pPr>
            <a:r>
              <a:rPr kumimoji="0" lang="de-DE" sz="2000" b="0" i="0" strike="noStrike" kern="1200" cap="none" spc="0" normalizeH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A </a:t>
            </a:r>
            <a:r>
              <a:rPr kumimoji="0" lang="de-DE" sz="2000" b="0" i="0" strike="noStrike" kern="1200" cap="none" spc="0" normalizeH="0" noProof="0" dirty="0" err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technológiák</a:t>
            </a:r>
            <a:endParaRPr kumimoji="0" lang="de-DE" sz="2000" b="0" i="0" strike="noStrike" kern="1200" cap="none" spc="0" normalizeH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  <a:p>
            <a:pPr marL="742950" lvl="1" indent="-285750" fontAlgn="base">
              <a:spcBef>
                <a:spcPts val="700"/>
              </a:spcBef>
              <a:spcAft>
                <a:spcPct val="0"/>
              </a:spcAft>
              <a:buFont typeface="Arial" pitchFamily="34" charset="0"/>
              <a:buBlip>
                <a:blip r:embed="rId3"/>
              </a:buBlip>
              <a:defRPr/>
            </a:pPr>
            <a:r>
              <a:rPr lang="de-DE" sz="19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ICF</a:t>
            </a:r>
          </a:p>
          <a:p>
            <a:pPr marL="742950" lvl="1" indent="-285750" fontAlgn="base">
              <a:spcBef>
                <a:spcPts val="700"/>
              </a:spcBef>
              <a:spcAft>
                <a:spcPct val="0"/>
              </a:spcAft>
              <a:buFont typeface="Arial" pitchFamily="34" charset="0"/>
              <a:buBlip>
                <a:blip r:embed="rId3"/>
              </a:buBlip>
              <a:defRPr/>
            </a:pPr>
            <a:r>
              <a:rPr lang="de-DE" sz="19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sz="19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Tokamak</a:t>
            </a:r>
            <a:r>
              <a:rPr lang="de-DE" sz="19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sz="19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és</a:t>
            </a:r>
            <a:r>
              <a:rPr lang="de-DE" sz="19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a </a:t>
            </a:r>
            <a:r>
              <a:rPr lang="de-DE" sz="19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sztellarátor</a:t>
            </a:r>
            <a:endParaRPr lang="de-DE" sz="19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marL="742950" lvl="1" indent="-285750" fontAlgn="base">
              <a:spcBef>
                <a:spcPts val="700"/>
              </a:spcBef>
              <a:spcAft>
                <a:spcPct val="0"/>
              </a:spcAft>
              <a:buFont typeface="Arial" pitchFamily="34" charset="0"/>
              <a:buBlip>
                <a:blip r:embed="rId3"/>
              </a:buBlip>
              <a:defRPr/>
            </a:pPr>
            <a:r>
              <a:rPr lang="de-DE" sz="19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DEC</a:t>
            </a:r>
          </a:p>
          <a:p>
            <a:pPr marL="285750" indent="-285750" fontAlgn="base">
              <a:spcBef>
                <a:spcPts val="700"/>
              </a:spcBef>
              <a:spcAft>
                <a:spcPct val="0"/>
              </a:spcAft>
              <a:buFont typeface="Arial" pitchFamily="34" charset="0"/>
              <a:buBlip>
                <a:blip r:embed="rId3"/>
              </a:buBlip>
              <a:defRPr/>
            </a:pPr>
            <a:r>
              <a:rPr lang="de-DE" sz="20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sz="20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Kitekités</a:t>
            </a:r>
            <a:endParaRPr lang="de-DE" sz="20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marL="742950" lvl="1" indent="-285750" fontAlgn="base">
              <a:spcBef>
                <a:spcPts val="700"/>
              </a:spcBef>
              <a:spcAft>
                <a:spcPct val="0"/>
              </a:spcAft>
              <a:buFont typeface="Arial" pitchFamily="34" charset="0"/>
              <a:buBlip>
                <a:blip r:embed="rId3"/>
              </a:buBlip>
              <a:defRPr/>
            </a:pPr>
            <a:r>
              <a:rPr lang="de-DE" sz="19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sz="19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Összehasonlítás</a:t>
            </a:r>
            <a:r>
              <a:rPr lang="de-DE" sz="19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(5)</a:t>
            </a:r>
          </a:p>
          <a:p>
            <a:pPr marL="742950" lvl="1" indent="-285750" fontAlgn="base">
              <a:spcBef>
                <a:spcPts val="700"/>
              </a:spcBef>
              <a:spcAft>
                <a:spcPct val="0"/>
              </a:spcAft>
              <a:buFont typeface="Arial" pitchFamily="34" charset="0"/>
              <a:buBlip>
                <a:blip r:embed="rId3"/>
              </a:buBlip>
              <a:defRPr/>
            </a:pPr>
            <a:r>
              <a:rPr lang="de-DE" sz="19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sz="19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Centralizált</a:t>
            </a:r>
            <a:r>
              <a:rPr lang="de-DE" sz="19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sz="19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rendszerek</a:t>
            </a:r>
            <a:endParaRPr lang="de-DE" sz="19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marL="285750" indent="-285750" fontAlgn="base">
              <a:spcBef>
                <a:spcPts val="700"/>
              </a:spcBef>
              <a:spcAft>
                <a:spcPct val="0"/>
              </a:spcAft>
              <a:buFont typeface="Arial" pitchFamily="34" charset="0"/>
              <a:buBlip>
                <a:blip r:embed="rId3"/>
              </a:buBlip>
              <a:defRPr/>
            </a:pPr>
            <a:r>
              <a:rPr lang="de-DE" sz="20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sz="20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Fogalomtár</a:t>
            </a:r>
            <a:endParaRPr lang="de-DE" sz="20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marL="742950" lvl="1" indent="-285750" fontAlgn="base">
              <a:spcBef>
                <a:spcPts val="700"/>
              </a:spcBef>
              <a:spcAft>
                <a:spcPct val="0"/>
              </a:spcAft>
              <a:buFont typeface="Arial" pitchFamily="34" charset="0"/>
              <a:buBlip>
                <a:blip r:embed="rId3"/>
              </a:buBlip>
              <a:defRPr/>
            </a:pPr>
            <a:endParaRPr kumimoji="0" lang="de-DE" sz="1800" b="0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sp>
        <p:nvSpPr>
          <p:cNvPr id="11" name="Dia számának helye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</p:spPr>
        <p:txBody>
          <a:bodyPr/>
          <a:lstStyle/>
          <a:p>
            <a:fld id="{7FC63AB8-CEDE-434E-9866-9FA9AEC918BE}" type="slidenum">
              <a:rPr lang="de-DE" smtClean="0"/>
              <a:pPr/>
              <a:t>4</a:t>
            </a:fld>
            <a:endParaRPr lang="de-DE" dirty="0"/>
          </a:p>
        </p:txBody>
      </p:sp>
      <p:sp>
        <p:nvSpPr>
          <p:cNvPr id="13" name="Dátum helye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</p:spPr>
        <p:txBody>
          <a:bodyPr/>
          <a:lstStyle/>
          <a:p>
            <a:r>
              <a:rPr lang="hu-HU" dirty="0" smtClean="0"/>
              <a:t>2017.10.27.</a:t>
            </a:r>
            <a:endParaRPr lang="de-DE" dirty="0"/>
          </a:p>
        </p:txBody>
      </p:sp>
      <p:sp>
        <p:nvSpPr>
          <p:cNvPr id="14" name="Élőláb helye 6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/>
          <a:lstStyle/>
          <a:p>
            <a:r>
              <a:rPr lang="de-DE" dirty="0" smtClean="0"/>
              <a:t>RZNZ7H – </a:t>
            </a:r>
            <a:r>
              <a:rPr lang="de-DE" dirty="0" err="1" smtClean="0"/>
              <a:t>Fúziós</a:t>
            </a:r>
            <a:r>
              <a:rPr lang="de-DE" dirty="0" smtClean="0"/>
              <a:t> </a:t>
            </a:r>
            <a:r>
              <a:rPr lang="de-DE" dirty="0" err="1" smtClean="0"/>
              <a:t>energia</a:t>
            </a:r>
            <a:r>
              <a:rPr lang="de-DE" dirty="0" smtClean="0"/>
              <a:t> </a:t>
            </a:r>
            <a:r>
              <a:rPr lang="de-DE" dirty="0" err="1" smtClean="0"/>
              <a:t>előadás</a:t>
            </a:r>
            <a:endParaRPr lang="de-DE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ím 4"/>
          <p:cNvSpPr txBox="1">
            <a:spLocks/>
          </p:cNvSpPr>
          <p:nvPr/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>
              <a:spcBef>
                <a:spcPct val="0"/>
              </a:spcBef>
              <a:defRPr/>
            </a:pPr>
            <a:r>
              <a:rPr lang="de-DE" sz="3600" dirty="0" err="1" smtClean="0">
                <a:solidFill>
                  <a:schemeClr val="bg1"/>
                </a:solidFill>
              </a:rPr>
              <a:t>Fúziós</a:t>
            </a:r>
            <a:r>
              <a:rPr lang="de-DE" sz="3600" dirty="0" smtClean="0">
                <a:solidFill>
                  <a:schemeClr val="bg1"/>
                </a:solidFill>
              </a:rPr>
              <a:t> </a:t>
            </a:r>
            <a:r>
              <a:rPr lang="de-DE" sz="3600" dirty="0" err="1" smtClean="0">
                <a:solidFill>
                  <a:schemeClr val="bg1"/>
                </a:solidFill>
              </a:rPr>
              <a:t>energia</a:t>
            </a:r>
            <a:endParaRPr lang="de-DE" sz="3600" dirty="0"/>
          </a:p>
        </p:txBody>
      </p:sp>
      <p:sp>
        <p:nvSpPr>
          <p:cNvPr id="6" name="Szövegdoboz 5"/>
          <p:cNvSpPr txBox="1"/>
          <p:nvPr/>
        </p:nvSpPr>
        <p:spPr>
          <a:xfrm>
            <a:off x="3643306" y="1071546"/>
            <a:ext cx="5143536" cy="55220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>
              <a:spcBef>
                <a:spcPts val="700"/>
              </a:spcBef>
              <a:spcAft>
                <a:spcPct val="0"/>
              </a:spcAft>
              <a:buBlip>
                <a:blip r:embed="rId3"/>
              </a:buBlip>
            </a:pPr>
            <a:r>
              <a:rPr lang="de-DE" sz="20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sz="20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Összefoglalva</a:t>
            </a:r>
            <a:r>
              <a:rPr lang="de-DE" sz="20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a </a:t>
            </a:r>
            <a:r>
              <a:rPr lang="de-DE" sz="20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könnyebb</a:t>
            </a:r>
            <a:r>
              <a:rPr lang="de-DE" sz="20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sz="20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megértésért</a:t>
            </a:r>
            <a:r>
              <a:rPr lang="de-DE" sz="20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:</a:t>
            </a:r>
          </a:p>
          <a:p>
            <a:pPr lvl="1" fontAlgn="base">
              <a:spcBef>
                <a:spcPts val="700"/>
              </a:spcBef>
              <a:spcAft>
                <a:spcPct val="0"/>
              </a:spcAft>
              <a:buBlip>
                <a:blip r:embed="rId3"/>
              </a:buBlip>
            </a:pPr>
            <a:r>
              <a:rPr lang="de-DE" sz="20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Induljunk</a:t>
            </a: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ki</a:t>
            </a: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protonokból</a:t>
            </a: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és</a:t>
            </a: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neutronokból</a:t>
            </a: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.</a:t>
            </a:r>
          </a:p>
          <a:p>
            <a:pPr lvl="1" fontAlgn="base">
              <a:spcBef>
                <a:spcPts val="700"/>
              </a:spcBef>
              <a:spcAft>
                <a:spcPct val="0"/>
              </a:spcAft>
              <a:buBlip>
                <a:blip r:embed="rId3"/>
              </a:buBlip>
            </a:pP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Ha 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ők</a:t>
            </a: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atommagokká</a:t>
            </a: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egyesülnek</a:t>
            </a: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, a 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keletkezett</a:t>
            </a: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atommag</a:t>
            </a: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tömege</a:t>
            </a: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kisebb</a:t>
            </a: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, mint a 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kiindulási</a:t>
            </a: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nukleonok</a:t>
            </a: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össztömege</a:t>
            </a: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.</a:t>
            </a:r>
          </a:p>
          <a:p>
            <a:pPr lvl="1" fontAlgn="base">
              <a:spcBef>
                <a:spcPts val="700"/>
              </a:spcBef>
              <a:spcAft>
                <a:spcPct val="0"/>
              </a:spcAft>
              <a:buBlip>
                <a:blip r:embed="rId3"/>
              </a:buBlip>
            </a:pP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Az</a:t>
            </a: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E = m * c</a:t>
            </a:r>
            <a:r>
              <a:rPr lang="de-DE" b="1" baseline="300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2</a:t>
            </a:r>
            <a:r>
              <a:rPr lang="de-DE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összefüggés</a:t>
            </a: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alapján</a:t>
            </a: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tehát</a:t>
            </a: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az</a:t>
            </a: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atommag</a:t>
            </a: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energiája</a:t>
            </a: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is</a:t>
            </a: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kisebb</a:t>
            </a: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pont</a:t>
            </a: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a 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kötési</a:t>
            </a: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energiával</a:t>
            </a: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.</a:t>
            </a:r>
          </a:p>
          <a:p>
            <a:pPr lvl="1" fontAlgn="base">
              <a:spcBef>
                <a:spcPts val="700"/>
              </a:spcBef>
              <a:spcAft>
                <a:spcPct val="0"/>
              </a:spcAft>
              <a:buBlip>
                <a:blip r:embed="rId3"/>
              </a:buBlip>
            </a:pP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Röviden</a:t>
            </a: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(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energiamegmaradás</a:t>
            </a: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): A 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külvilág</a:t>
            </a: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irányába</a:t>
            </a: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leadott</a:t>
            </a: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energia</a:t>
            </a: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miatt</a:t>
            </a: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csökken</a:t>
            </a: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a 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belső</a:t>
            </a: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energia</a:t>
            </a: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, s 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emiatt</a:t>
            </a: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a 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tömeg</a:t>
            </a: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is</a:t>
            </a: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!</a:t>
            </a:r>
          </a:p>
          <a:p>
            <a:pPr lvl="1" fontAlgn="base">
              <a:spcBef>
                <a:spcPts val="700"/>
              </a:spcBef>
              <a:spcAft>
                <a:spcPct val="0"/>
              </a:spcAft>
              <a:buBlip>
                <a:blip r:embed="rId3"/>
              </a:buBlip>
            </a:pPr>
            <a:r>
              <a:rPr lang="de-DE" sz="20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A 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tömeg</a:t>
            </a: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arányos</a:t>
            </a: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az</a:t>
            </a: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energiával</a:t>
            </a: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tehát</a:t>
            </a: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a 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tömeg</a:t>
            </a: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változása</a:t>
            </a: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is</a:t>
            </a: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arányos</a:t>
            </a: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az</a:t>
            </a: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energia</a:t>
            </a: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változásával</a:t>
            </a: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: </a:t>
            </a:r>
            <a:r>
              <a:rPr lang="el-GR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Δ</a:t>
            </a:r>
            <a:r>
              <a:rPr lang="de-DE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E = </a:t>
            </a:r>
            <a:r>
              <a:rPr lang="el-GR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Δ</a:t>
            </a:r>
            <a:r>
              <a:rPr lang="de-DE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m * c</a:t>
            </a:r>
            <a:r>
              <a:rPr lang="de-DE" b="1" baseline="300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2</a:t>
            </a:r>
          </a:p>
          <a:p>
            <a:pPr lvl="1" fontAlgn="base">
              <a:spcBef>
                <a:spcPts val="700"/>
              </a:spcBef>
              <a:spcAft>
                <a:spcPct val="0"/>
              </a:spcAft>
              <a:buBlip>
                <a:blip r:embed="rId3"/>
              </a:buBlip>
            </a:pP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Ennek</a:t>
            </a: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ismeretében</a:t>
            </a: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kiszámíthatjuk</a:t>
            </a: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a 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fúziós</a:t>
            </a: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reakciók</a:t>
            </a: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során</a:t>
            </a: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felszabaduló</a:t>
            </a: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energiát</a:t>
            </a: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.</a:t>
            </a:r>
          </a:p>
          <a:p>
            <a:pPr lvl="1" fontAlgn="base">
              <a:spcBef>
                <a:spcPts val="700"/>
              </a:spcBef>
              <a:spcAft>
                <a:spcPct val="0"/>
              </a:spcAft>
              <a:buBlip>
                <a:blip r:embed="rId3"/>
              </a:buBlip>
            </a:pPr>
            <a:endParaRPr lang="de-DE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Szöveg helye 8"/>
          <p:cNvSpPr txBox="1">
            <a:spLocks/>
          </p:cNvSpPr>
          <p:nvPr/>
        </p:nvSpPr>
        <p:spPr>
          <a:xfrm>
            <a:off x="457200" y="1435100"/>
            <a:ext cx="3008313" cy="4922858"/>
          </a:xfrm>
          <a:prstGeom prst="rect">
            <a:avLst/>
          </a:prstGeom>
        </p:spPr>
        <p:txBody>
          <a:bodyPr>
            <a:normAutofit fontScale="70000" lnSpcReduction="20000"/>
          </a:bodyPr>
          <a:lstStyle/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ts val="700"/>
              </a:spcBef>
              <a:spcAft>
                <a:spcPct val="0"/>
              </a:spcAft>
              <a:buClrTx/>
              <a:buSzTx/>
              <a:buFont typeface="Arial" pitchFamily="34" charset="0"/>
              <a:buBlip>
                <a:blip r:embed="rId3"/>
              </a:buBlip>
              <a:tabLst/>
              <a:defRPr/>
            </a:pPr>
            <a:r>
              <a:rPr kumimoji="0" lang="de-DE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</a:t>
            </a:r>
            <a:r>
              <a:rPr kumimoji="0" lang="de-DE" sz="2000" b="0" i="0" u="sng" strike="noStrike" kern="1200" cap="none" spc="0" normalizeH="0" baseline="0" noProof="0" dirty="0" err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Bevezetés</a:t>
            </a:r>
            <a:endParaRPr kumimoji="0" lang="de-DE" sz="2000" b="0" i="0" u="sng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  <a:p>
            <a:pPr marL="800100" lvl="1" indent="-342900" fontAlgn="base">
              <a:spcBef>
                <a:spcPts val="700"/>
              </a:spcBef>
              <a:spcAft>
                <a:spcPct val="0"/>
              </a:spcAft>
              <a:buFont typeface="Arial" pitchFamily="34" charset="0"/>
              <a:buBlip>
                <a:blip r:embed="rId3"/>
              </a:buBlip>
            </a:pPr>
            <a:r>
              <a:rPr kumimoji="0" lang="de-DE" b="0" i="0" u="sng" strike="noStrike" kern="1200" cap="none" spc="0" normalizeH="0" baseline="0" noProof="0" dirty="0" err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Fisszió</a:t>
            </a:r>
            <a:r>
              <a:rPr kumimoji="0" lang="de-DE" b="0" i="0" u="sng" strike="noStrike" kern="1200" cap="none" spc="0" normalizeH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vs. </a:t>
            </a:r>
            <a:r>
              <a:rPr kumimoji="0" lang="de-DE" b="0" i="0" u="sng" strike="noStrike" kern="1200" cap="none" spc="0" normalizeH="0" noProof="0" dirty="0" err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Fúzió</a:t>
            </a:r>
            <a:endParaRPr kumimoji="0" lang="de-DE" b="0" i="0" u="sng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  <a:p>
            <a:pPr marL="742950" marR="0" lvl="1" indent="-285750" algn="l" defTabSz="914400" rtl="0" eaLnBrk="1" fontAlgn="base" latinLnBrk="0" hangingPunct="1">
              <a:lnSpc>
                <a:spcPct val="100000"/>
              </a:lnSpc>
              <a:spcBef>
                <a:spcPts val="700"/>
              </a:spcBef>
              <a:spcAft>
                <a:spcPct val="0"/>
              </a:spcAft>
              <a:buClrTx/>
              <a:buSzTx/>
              <a:buFont typeface="Arial" pitchFamily="34" charset="0"/>
              <a:buBlip>
                <a:blip r:embed="rId3"/>
              </a:buBlip>
              <a:tabLst/>
              <a:defRPr/>
            </a:pPr>
            <a:r>
              <a:rPr kumimoji="0" lang="de-DE" sz="1800" b="0" i="0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 </a:t>
            </a:r>
            <a:r>
              <a:rPr kumimoji="0" lang="de-DE" sz="1800" b="0" i="0" u="sng" strike="noStrike" kern="1200" cap="none" spc="0" normalizeH="0" baseline="0" noProof="0" dirty="0" err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Atomok</a:t>
            </a:r>
            <a:r>
              <a:rPr kumimoji="0" lang="de-DE" sz="1800" b="0" i="0" u="sng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, </a:t>
            </a:r>
            <a:r>
              <a:rPr kumimoji="0" lang="de-DE" sz="1800" b="0" i="0" u="sng" strike="noStrike" kern="1200" cap="none" spc="0" normalizeH="0" baseline="0" noProof="0" dirty="0" err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izotópok</a:t>
            </a:r>
            <a:endParaRPr kumimoji="0" lang="de-DE" sz="1800" b="0" i="0" u="sng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  <a:p>
            <a:pPr marL="742950" marR="0" lvl="1" indent="-285750" algn="l" defTabSz="914400" rtl="0" eaLnBrk="1" fontAlgn="base" latinLnBrk="0" hangingPunct="1">
              <a:lnSpc>
                <a:spcPct val="100000"/>
              </a:lnSpc>
              <a:spcBef>
                <a:spcPts val="700"/>
              </a:spcBef>
              <a:spcAft>
                <a:spcPct val="0"/>
              </a:spcAft>
              <a:buClrTx/>
              <a:buSzTx/>
              <a:buFont typeface="Arial" pitchFamily="34" charset="0"/>
              <a:buBlip>
                <a:blip r:embed="rId3"/>
              </a:buBlip>
              <a:tabLst/>
              <a:defRPr/>
            </a:pPr>
            <a:r>
              <a:rPr kumimoji="0" lang="de-DE" sz="1800" b="0" i="0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 </a:t>
            </a:r>
            <a:r>
              <a:rPr kumimoji="0" lang="de-DE" sz="1800" b="0" i="0" u="sng" strike="noStrike" kern="1200" cap="none" spc="0" normalizeH="0" baseline="0" noProof="0" dirty="0" err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Kötési</a:t>
            </a:r>
            <a:r>
              <a:rPr kumimoji="0" lang="de-DE" sz="1800" b="0" i="0" u="sng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</a:t>
            </a:r>
            <a:r>
              <a:rPr kumimoji="0" lang="de-DE" sz="1800" b="0" i="0" u="sng" strike="noStrike" kern="1200" cap="none" spc="0" normalizeH="0" baseline="0" noProof="0" dirty="0" err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energia</a:t>
            </a:r>
            <a:endParaRPr kumimoji="0" lang="de-DE" sz="1800" b="0" i="0" u="sng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  <a:p>
            <a:pPr marL="742950" marR="0" lvl="1" indent="-285750" algn="l" defTabSz="914400" rtl="0" eaLnBrk="1" fontAlgn="base" latinLnBrk="0" hangingPunct="1">
              <a:lnSpc>
                <a:spcPct val="100000"/>
              </a:lnSpc>
              <a:spcBef>
                <a:spcPts val="700"/>
              </a:spcBef>
              <a:spcAft>
                <a:spcPct val="0"/>
              </a:spcAft>
              <a:buClrTx/>
              <a:buSzTx/>
              <a:buFont typeface="Arial" pitchFamily="34" charset="0"/>
              <a:buBlip>
                <a:blip r:embed="rId3"/>
              </a:buBlip>
              <a:tabLst/>
              <a:defRPr/>
            </a:pP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 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Számítás</a:t>
            </a: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– 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mikro</a:t>
            </a:r>
            <a:endParaRPr lang="de-DE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marL="742950" marR="0" lvl="1" indent="-285750" algn="l" defTabSz="914400" rtl="0" eaLnBrk="1" fontAlgn="base" latinLnBrk="0" hangingPunct="1">
              <a:lnSpc>
                <a:spcPct val="100000"/>
              </a:lnSpc>
              <a:spcBef>
                <a:spcPts val="700"/>
              </a:spcBef>
              <a:spcAft>
                <a:spcPct val="0"/>
              </a:spcAft>
              <a:buClrTx/>
              <a:buSzTx/>
              <a:buFont typeface="Arial" pitchFamily="34" charset="0"/>
              <a:buBlip>
                <a:blip r:embed="rId3"/>
              </a:buBlip>
              <a:tabLst/>
              <a:defRPr/>
            </a:pPr>
            <a:r>
              <a:rPr kumimoji="0" lang="de-DE" sz="1800" b="0" i="0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 </a:t>
            </a:r>
            <a:r>
              <a:rPr kumimoji="0" lang="de-DE" sz="1800" b="0" i="0" strike="noStrike" kern="1200" cap="none" spc="0" normalizeH="0" baseline="0" noProof="0" dirty="0" err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Az</a:t>
            </a:r>
            <a:r>
              <a:rPr kumimoji="0" lang="de-DE" sz="1800" b="0" i="0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</a:t>
            </a:r>
            <a:r>
              <a:rPr kumimoji="0" lang="de-DE" sz="1800" b="0" i="0" strike="noStrike" kern="1200" cap="none" spc="0" normalizeH="0" baseline="0" noProof="0" dirty="0" err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elektronvolt</a:t>
            </a:r>
            <a:endParaRPr kumimoji="0" lang="de-DE" sz="1800" b="0" i="0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  <a:p>
            <a:pPr marL="742950" marR="0" lvl="1" indent="-285750" algn="l" defTabSz="914400" rtl="0" eaLnBrk="1" fontAlgn="base" latinLnBrk="0" hangingPunct="1">
              <a:lnSpc>
                <a:spcPct val="100000"/>
              </a:lnSpc>
              <a:spcBef>
                <a:spcPts val="700"/>
              </a:spcBef>
              <a:spcAft>
                <a:spcPct val="0"/>
              </a:spcAft>
              <a:buClrTx/>
              <a:buSzTx/>
              <a:buFont typeface="Arial" pitchFamily="34" charset="0"/>
              <a:buBlip>
                <a:blip r:embed="rId3"/>
              </a:buBlip>
              <a:tabLst/>
              <a:defRPr/>
            </a:pP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 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Számítás</a:t>
            </a: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– 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makro</a:t>
            </a:r>
            <a:endParaRPr kumimoji="0" lang="de-DE" sz="1800" b="0" i="0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ts val="700"/>
              </a:spcBef>
              <a:spcAft>
                <a:spcPct val="0"/>
              </a:spcAft>
              <a:buClrTx/>
              <a:buSzTx/>
              <a:buFont typeface="Arial" pitchFamily="34" charset="0"/>
              <a:buBlip>
                <a:blip r:embed="rId3"/>
              </a:buBlip>
              <a:tabLst/>
              <a:defRPr/>
            </a:pPr>
            <a:r>
              <a:rPr kumimoji="0" lang="de-DE" sz="2000" b="0" i="0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A</a:t>
            </a:r>
            <a:r>
              <a:rPr kumimoji="0" lang="de-DE" sz="2000" b="0" i="0" strike="noStrike" kern="1200" cap="none" spc="0" normalizeH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</a:t>
            </a:r>
            <a:r>
              <a:rPr kumimoji="0" lang="de-DE" sz="2000" b="0" i="0" strike="noStrike" kern="1200" cap="none" spc="0" normalizeH="0" noProof="0" dirty="0" err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reakciók</a:t>
            </a:r>
            <a:endParaRPr kumimoji="0" lang="de-DE" sz="2000" b="0" i="0" strike="noStrike" kern="1200" cap="none" spc="0" normalizeH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  <a:p>
            <a:pPr marL="800100" lvl="1" indent="-342900" fontAlgn="base">
              <a:spcBef>
                <a:spcPts val="700"/>
              </a:spcBef>
              <a:spcAft>
                <a:spcPct val="0"/>
              </a:spcAft>
              <a:buFont typeface="Arial" pitchFamily="34" charset="0"/>
              <a:buBlip>
                <a:blip r:embed="rId3"/>
              </a:buBlip>
              <a:defRPr/>
            </a:pPr>
            <a:r>
              <a:rPr kumimoji="0" lang="de-DE" b="0" i="0" strike="noStrike" kern="1200" cap="none" spc="0" normalizeH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A </a:t>
            </a:r>
            <a:r>
              <a:rPr kumimoji="0" lang="de-DE" b="0" i="0" strike="noStrike" kern="1200" cap="none" spc="0" normalizeH="0" noProof="0" dirty="0" err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reakció</a:t>
            </a:r>
            <a:r>
              <a:rPr kumimoji="0" lang="de-DE" b="0" i="0" strike="noStrike" kern="1200" cap="none" spc="0" normalizeH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</a:t>
            </a:r>
            <a:r>
              <a:rPr kumimoji="0" lang="de-DE" b="0" i="0" strike="noStrike" kern="1200" cap="none" spc="0" normalizeH="0" noProof="0" dirty="0" err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kiválasztása</a:t>
            </a:r>
            <a:r>
              <a:rPr kumimoji="0" lang="de-DE" b="0" i="0" strike="noStrike" kern="1200" cap="none" spc="0" normalizeH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(5)</a:t>
            </a:r>
            <a:endParaRPr kumimoji="0" lang="de-DE" b="0" i="0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  <a:p>
            <a:pPr marL="742950" marR="0" lvl="1" indent="-285750" algn="l" defTabSz="914400" rtl="0" eaLnBrk="1" fontAlgn="base" latinLnBrk="0" hangingPunct="1">
              <a:lnSpc>
                <a:spcPct val="100000"/>
              </a:lnSpc>
              <a:spcBef>
                <a:spcPts val="700"/>
              </a:spcBef>
              <a:spcAft>
                <a:spcPct val="0"/>
              </a:spcAft>
              <a:buClrTx/>
              <a:buSzTx/>
              <a:buFont typeface="Arial" pitchFamily="34" charset="0"/>
              <a:buBlip>
                <a:blip r:embed="rId3"/>
              </a:buBlip>
              <a:tabLst/>
              <a:defRPr/>
            </a:pPr>
            <a:r>
              <a:rPr kumimoji="0" lang="de-DE" sz="1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 </a:t>
            </a:r>
            <a:r>
              <a:rPr kumimoji="0" lang="de-DE" sz="1800" b="0" i="0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A </a:t>
            </a:r>
            <a:r>
              <a:rPr kumimoji="0" lang="de-DE" sz="1800" b="0" i="0" strike="noStrike" kern="1200" cap="none" spc="0" normalizeH="0" baseline="0" noProof="0" dirty="0" err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plazma</a:t>
            </a:r>
            <a:endParaRPr kumimoji="0" lang="de-DE" sz="1800" b="0" i="0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  <a:p>
            <a:pPr marL="742950" marR="0" lvl="1" indent="-285750" algn="l" defTabSz="914400" rtl="0" eaLnBrk="1" fontAlgn="base" latinLnBrk="0" hangingPunct="1">
              <a:lnSpc>
                <a:spcPct val="100000"/>
              </a:lnSpc>
              <a:spcBef>
                <a:spcPts val="700"/>
              </a:spcBef>
              <a:spcAft>
                <a:spcPct val="0"/>
              </a:spcAft>
              <a:buClrTx/>
              <a:buSzTx/>
              <a:buFont typeface="Arial" pitchFamily="34" charset="0"/>
              <a:buBlip>
                <a:blip r:embed="rId3"/>
              </a:buBlip>
              <a:tabLst/>
              <a:defRPr/>
            </a:pPr>
            <a:r>
              <a:rPr kumimoji="0" lang="de-DE" sz="1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 </a:t>
            </a:r>
            <a:r>
              <a:rPr kumimoji="0" lang="de-DE" sz="1800" b="0" i="0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A</a:t>
            </a:r>
            <a:r>
              <a:rPr kumimoji="0" lang="de-DE" sz="1800" b="0" i="0" strike="noStrike" kern="1200" cap="none" spc="0" normalizeH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</a:t>
            </a:r>
            <a:r>
              <a:rPr kumimoji="0" lang="de-DE" sz="1800" b="0" i="0" strike="noStrike" kern="1200" cap="none" spc="0" normalizeH="0" noProof="0" dirty="0" err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reakció</a:t>
            </a:r>
            <a:r>
              <a:rPr kumimoji="0" lang="de-DE" sz="1800" b="0" i="0" strike="noStrike" kern="1200" cap="none" spc="0" normalizeH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</a:t>
            </a:r>
            <a:r>
              <a:rPr kumimoji="0" lang="de-DE" sz="1800" b="0" i="0" strike="noStrike" kern="1200" cap="none" spc="0" normalizeH="0" noProof="0" dirty="0" err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beindítása</a:t>
            </a:r>
            <a:r>
              <a:rPr kumimoji="0" lang="de-DE" sz="1800" b="0" i="0" strike="noStrike" kern="1200" cap="none" spc="0" normalizeH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(3)</a:t>
            </a:r>
          </a:p>
          <a:p>
            <a:pPr marL="285750" indent="-285750" fontAlgn="base">
              <a:spcBef>
                <a:spcPts val="700"/>
              </a:spcBef>
              <a:spcAft>
                <a:spcPct val="0"/>
              </a:spcAft>
              <a:buFont typeface="Arial" pitchFamily="34" charset="0"/>
              <a:buBlip>
                <a:blip r:embed="rId3"/>
              </a:buBlip>
              <a:defRPr/>
            </a:pPr>
            <a:r>
              <a:rPr kumimoji="0" lang="de-DE" sz="2000" b="0" i="0" strike="noStrike" kern="1200" cap="none" spc="0" normalizeH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A </a:t>
            </a:r>
            <a:r>
              <a:rPr kumimoji="0" lang="de-DE" sz="2000" b="0" i="0" strike="noStrike" kern="1200" cap="none" spc="0" normalizeH="0" noProof="0" dirty="0" err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technológiák</a:t>
            </a:r>
            <a:endParaRPr kumimoji="0" lang="de-DE" sz="2000" b="0" i="0" strike="noStrike" kern="1200" cap="none" spc="0" normalizeH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  <a:p>
            <a:pPr marL="742950" lvl="1" indent="-285750" fontAlgn="base">
              <a:spcBef>
                <a:spcPts val="700"/>
              </a:spcBef>
              <a:spcAft>
                <a:spcPct val="0"/>
              </a:spcAft>
              <a:buFont typeface="Arial" pitchFamily="34" charset="0"/>
              <a:buBlip>
                <a:blip r:embed="rId3"/>
              </a:buBlip>
              <a:defRPr/>
            </a:pPr>
            <a:r>
              <a:rPr lang="de-DE" sz="19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ICF</a:t>
            </a:r>
          </a:p>
          <a:p>
            <a:pPr marL="742950" lvl="1" indent="-285750" fontAlgn="base">
              <a:spcBef>
                <a:spcPts val="700"/>
              </a:spcBef>
              <a:spcAft>
                <a:spcPct val="0"/>
              </a:spcAft>
              <a:buFont typeface="Arial" pitchFamily="34" charset="0"/>
              <a:buBlip>
                <a:blip r:embed="rId3"/>
              </a:buBlip>
              <a:defRPr/>
            </a:pPr>
            <a:r>
              <a:rPr lang="de-DE" sz="19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sz="19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Tokamak</a:t>
            </a:r>
            <a:r>
              <a:rPr lang="de-DE" sz="19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sz="19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és</a:t>
            </a:r>
            <a:r>
              <a:rPr lang="de-DE" sz="19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a </a:t>
            </a:r>
            <a:r>
              <a:rPr lang="de-DE" sz="19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sztellarátor</a:t>
            </a:r>
            <a:endParaRPr lang="de-DE" sz="19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marL="742950" lvl="1" indent="-285750" fontAlgn="base">
              <a:spcBef>
                <a:spcPts val="700"/>
              </a:spcBef>
              <a:spcAft>
                <a:spcPct val="0"/>
              </a:spcAft>
              <a:buFont typeface="Arial" pitchFamily="34" charset="0"/>
              <a:buBlip>
                <a:blip r:embed="rId3"/>
              </a:buBlip>
              <a:defRPr/>
            </a:pPr>
            <a:r>
              <a:rPr lang="de-DE" sz="19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DEC</a:t>
            </a:r>
          </a:p>
          <a:p>
            <a:pPr marL="285750" indent="-285750" fontAlgn="base">
              <a:spcBef>
                <a:spcPts val="700"/>
              </a:spcBef>
              <a:spcAft>
                <a:spcPct val="0"/>
              </a:spcAft>
              <a:buFont typeface="Arial" pitchFamily="34" charset="0"/>
              <a:buBlip>
                <a:blip r:embed="rId3"/>
              </a:buBlip>
              <a:defRPr/>
            </a:pPr>
            <a:r>
              <a:rPr lang="de-DE" sz="20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sz="20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Kitekités</a:t>
            </a:r>
            <a:endParaRPr lang="de-DE" sz="20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marL="742950" lvl="1" indent="-285750" fontAlgn="base">
              <a:spcBef>
                <a:spcPts val="700"/>
              </a:spcBef>
              <a:spcAft>
                <a:spcPct val="0"/>
              </a:spcAft>
              <a:buFont typeface="Arial" pitchFamily="34" charset="0"/>
              <a:buBlip>
                <a:blip r:embed="rId3"/>
              </a:buBlip>
              <a:defRPr/>
            </a:pPr>
            <a:r>
              <a:rPr lang="de-DE" sz="19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sz="19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Összehasonlítás</a:t>
            </a:r>
            <a:r>
              <a:rPr lang="de-DE" sz="19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(5)</a:t>
            </a:r>
          </a:p>
          <a:p>
            <a:pPr marL="742950" lvl="1" indent="-285750" fontAlgn="base">
              <a:spcBef>
                <a:spcPts val="700"/>
              </a:spcBef>
              <a:spcAft>
                <a:spcPct val="0"/>
              </a:spcAft>
              <a:buFont typeface="Arial" pitchFamily="34" charset="0"/>
              <a:buBlip>
                <a:blip r:embed="rId3"/>
              </a:buBlip>
              <a:defRPr/>
            </a:pPr>
            <a:r>
              <a:rPr lang="de-DE" sz="19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sz="19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Centralizált</a:t>
            </a:r>
            <a:r>
              <a:rPr lang="de-DE" sz="19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sz="19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rendszerek</a:t>
            </a:r>
            <a:endParaRPr lang="de-DE" sz="19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marL="285750" indent="-285750" fontAlgn="base">
              <a:spcBef>
                <a:spcPts val="700"/>
              </a:spcBef>
              <a:spcAft>
                <a:spcPct val="0"/>
              </a:spcAft>
              <a:buFont typeface="Arial" pitchFamily="34" charset="0"/>
              <a:buBlip>
                <a:blip r:embed="rId3"/>
              </a:buBlip>
              <a:defRPr/>
            </a:pPr>
            <a:r>
              <a:rPr lang="de-DE" sz="20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sz="20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Fogalomtár</a:t>
            </a:r>
            <a:endParaRPr lang="de-DE" sz="20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marL="742950" lvl="1" indent="-285750" fontAlgn="base">
              <a:spcBef>
                <a:spcPts val="700"/>
              </a:spcBef>
              <a:spcAft>
                <a:spcPct val="0"/>
              </a:spcAft>
              <a:buFont typeface="Arial" pitchFamily="34" charset="0"/>
              <a:buBlip>
                <a:blip r:embed="rId3"/>
              </a:buBlip>
              <a:defRPr/>
            </a:pPr>
            <a:endParaRPr kumimoji="0" lang="de-DE" sz="1800" b="0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sp>
        <p:nvSpPr>
          <p:cNvPr id="11" name="Dia számának helye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</p:spPr>
        <p:txBody>
          <a:bodyPr/>
          <a:lstStyle/>
          <a:p>
            <a:fld id="{7FC63AB8-CEDE-434E-9866-9FA9AEC918BE}" type="slidenum">
              <a:rPr lang="de-DE" smtClean="0"/>
              <a:pPr/>
              <a:t>5</a:t>
            </a:fld>
            <a:endParaRPr lang="de-DE" dirty="0"/>
          </a:p>
        </p:txBody>
      </p:sp>
      <p:sp>
        <p:nvSpPr>
          <p:cNvPr id="13" name="Dátum helye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</p:spPr>
        <p:txBody>
          <a:bodyPr/>
          <a:lstStyle/>
          <a:p>
            <a:r>
              <a:rPr lang="hu-HU" dirty="0" smtClean="0"/>
              <a:t>2017.10.27.</a:t>
            </a:r>
            <a:endParaRPr lang="de-DE" dirty="0"/>
          </a:p>
        </p:txBody>
      </p:sp>
      <p:sp>
        <p:nvSpPr>
          <p:cNvPr id="14" name="Élőláb helye 6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/>
          <a:lstStyle/>
          <a:p>
            <a:r>
              <a:rPr lang="de-DE" dirty="0" smtClean="0"/>
              <a:t>RZNZ7H – </a:t>
            </a:r>
            <a:r>
              <a:rPr lang="de-DE" dirty="0" err="1" smtClean="0"/>
              <a:t>Fúziós</a:t>
            </a:r>
            <a:r>
              <a:rPr lang="de-DE" dirty="0" smtClean="0"/>
              <a:t> </a:t>
            </a:r>
            <a:r>
              <a:rPr lang="de-DE" dirty="0" err="1" smtClean="0"/>
              <a:t>energia</a:t>
            </a:r>
            <a:r>
              <a:rPr lang="de-DE" dirty="0" smtClean="0"/>
              <a:t> </a:t>
            </a:r>
            <a:r>
              <a:rPr lang="de-DE" dirty="0" err="1" smtClean="0"/>
              <a:t>előadás</a:t>
            </a:r>
            <a:endParaRPr lang="de-DE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ím 4"/>
          <p:cNvSpPr txBox="1">
            <a:spLocks/>
          </p:cNvSpPr>
          <p:nvPr/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>
              <a:spcBef>
                <a:spcPct val="0"/>
              </a:spcBef>
              <a:defRPr/>
            </a:pPr>
            <a:r>
              <a:rPr lang="de-DE" sz="3600" dirty="0" err="1" smtClean="0">
                <a:solidFill>
                  <a:schemeClr val="bg1"/>
                </a:solidFill>
              </a:rPr>
              <a:t>Fúziós</a:t>
            </a:r>
            <a:r>
              <a:rPr lang="de-DE" sz="3600" dirty="0" smtClean="0">
                <a:solidFill>
                  <a:schemeClr val="bg1"/>
                </a:solidFill>
              </a:rPr>
              <a:t> </a:t>
            </a:r>
            <a:r>
              <a:rPr lang="de-DE" sz="3600" dirty="0" err="1" smtClean="0">
                <a:solidFill>
                  <a:schemeClr val="bg1"/>
                </a:solidFill>
              </a:rPr>
              <a:t>energia</a:t>
            </a:r>
            <a:endParaRPr lang="de-DE" sz="3600" dirty="0"/>
          </a:p>
        </p:txBody>
      </p:sp>
      <p:sp>
        <p:nvSpPr>
          <p:cNvPr id="6" name="Szövegdoboz 5"/>
          <p:cNvSpPr txBox="1"/>
          <p:nvPr/>
        </p:nvSpPr>
        <p:spPr>
          <a:xfrm>
            <a:off x="3643306" y="1071546"/>
            <a:ext cx="5143536" cy="48090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>
              <a:spcBef>
                <a:spcPts val="700"/>
              </a:spcBef>
              <a:spcAft>
                <a:spcPct val="0"/>
              </a:spcAft>
              <a:buBlip>
                <a:blip r:embed="rId3"/>
              </a:buBlip>
            </a:pPr>
            <a:r>
              <a:rPr lang="de-DE" sz="20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 A </a:t>
            </a:r>
            <a:r>
              <a:rPr lang="de-DE" sz="200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felszabaduló</a:t>
            </a:r>
            <a:r>
              <a:rPr lang="de-DE" sz="200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energia – </a:t>
            </a:r>
            <a:r>
              <a:rPr lang="de-DE" sz="2000" b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számítás</a:t>
            </a:r>
            <a:r>
              <a:rPr lang="de-DE" sz="200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:</a:t>
            </a:r>
            <a:endParaRPr lang="de-DE" sz="20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lvl="1" fontAlgn="base">
              <a:spcBef>
                <a:spcPts val="700"/>
              </a:spcBef>
              <a:spcAft>
                <a:spcPct val="0"/>
              </a:spcAft>
              <a:buBlip>
                <a:blip r:embed="rId3"/>
              </a:buBlip>
            </a:pPr>
            <a:r>
              <a:rPr lang="de-DE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l-GR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Δ</a:t>
            </a:r>
            <a:r>
              <a:rPr lang="de-DE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E = </a:t>
            </a:r>
            <a:r>
              <a:rPr lang="el-GR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Δ</a:t>
            </a:r>
            <a:r>
              <a:rPr lang="de-DE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m*c</a:t>
            </a:r>
            <a:r>
              <a:rPr lang="de-DE" baseline="3000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2</a:t>
            </a:r>
            <a:r>
              <a:rPr lang="de-DE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= (m</a:t>
            </a:r>
            <a:r>
              <a:rPr lang="de-DE" baseline="-2500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kiindulási</a:t>
            </a:r>
            <a:r>
              <a:rPr lang="de-DE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– m</a:t>
            </a:r>
            <a:r>
              <a:rPr lang="de-DE" baseline="-2500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reakciótermék</a:t>
            </a:r>
            <a:r>
              <a:rPr lang="de-DE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) * c</a:t>
            </a:r>
            <a:r>
              <a:rPr lang="de-DE" baseline="3000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2</a:t>
            </a:r>
            <a:endParaRPr lang="de-DE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lvl="1" fontAlgn="base">
              <a:spcBef>
                <a:spcPts val="700"/>
              </a:spcBef>
              <a:spcAft>
                <a:spcPct val="0"/>
              </a:spcAft>
              <a:buBlip>
                <a:blip r:embed="rId3"/>
              </a:buBlip>
            </a:pPr>
            <a:r>
              <a:rPr lang="de-DE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Példa fúziós reakció (tömegek: 4. dia):</a:t>
            </a:r>
          </a:p>
          <a:p>
            <a:pPr lvl="2" fontAlgn="base">
              <a:spcBef>
                <a:spcPts val="700"/>
              </a:spcBef>
              <a:spcAft>
                <a:spcPct val="0"/>
              </a:spcAft>
              <a:buBlip>
                <a:blip r:embed="rId3"/>
              </a:buBlip>
            </a:pPr>
            <a:r>
              <a:rPr lang="de-DE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baseline="3000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2</a:t>
            </a:r>
            <a:r>
              <a:rPr lang="de-DE" baseline="-2500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1</a:t>
            </a:r>
            <a:r>
              <a:rPr lang="de-DE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H + </a:t>
            </a:r>
            <a:r>
              <a:rPr lang="de-DE" baseline="3000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3</a:t>
            </a:r>
            <a:r>
              <a:rPr lang="de-DE" baseline="-2500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1</a:t>
            </a:r>
            <a:r>
              <a:rPr lang="de-DE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H → </a:t>
            </a:r>
            <a:r>
              <a:rPr lang="de-DE" baseline="3000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4</a:t>
            </a:r>
            <a:r>
              <a:rPr lang="de-DE" baseline="-2500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2</a:t>
            </a:r>
            <a:r>
              <a:rPr lang="de-DE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He + </a:t>
            </a:r>
            <a:r>
              <a:rPr lang="de-DE" baseline="3000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1</a:t>
            </a:r>
            <a:r>
              <a:rPr lang="de-DE" baseline="-2500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0</a:t>
            </a:r>
            <a:r>
              <a:rPr lang="de-DE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n</a:t>
            </a:r>
          </a:p>
          <a:p>
            <a:pPr lvl="1" fontAlgn="base">
              <a:spcBef>
                <a:spcPts val="700"/>
              </a:spcBef>
              <a:spcAft>
                <a:spcPct val="0"/>
              </a:spcAft>
              <a:buBlip>
                <a:blip r:embed="rId3"/>
              </a:buBlip>
            </a:pPr>
            <a:r>
              <a:rPr lang="de-DE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l-GR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Δ</a:t>
            </a:r>
            <a:r>
              <a:rPr lang="de-DE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E ≈ ((2,014 u + 3,016 u) – (4,003 u +1,009 u)) * c</a:t>
            </a:r>
            <a:r>
              <a:rPr lang="de-DE" baseline="3000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2</a:t>
            </a:r>
            <a:r>
              <a:rPr lang="de-DE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= 0,018 882 886 u*c</a:t>
            </a:r>
            <a:r>
              <a:rPr lang="de-DE" baseline="3000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2</a:t>
            </a:r>
            <a:endParaRPr lang="de-DE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lvl="1" fontAlgn="base">
              <a:spcBef>
                <a:spcPts val="700"/>
              </a:spcBef>
              <a:spcAft>
                <a:spcPct val="0"/>
              </a:spcAft>
              <a:buBlip>
                <a:blip r:embed="rId3"/>
              </a:buBlip>
            </a:pPr>
            <a:r>
              <a:rPr lang="de-DE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Mit kezdjünk ezzel az értékkel?</a:t>
            </a:r>
          </a:p>
          <a:p>
            <a:pPr lvl="2" fontAlgn="base">
              <a:spcBef>
                <a:spcPts val="700"/>
              </a:spcBef>
              <a:spcAft>
                <a:spcPct val="0"/>
              </a:spcAft>
              <a:buBlip>
                <a:blip r:embed="rId3"/>
              </a:buBlip>
            </a:pPr>
            <a:r>
              <a:rPr lang="de-DE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E = m * c</a:t>
            </a:r>
            <a:r>
              <a:rPr lang="de-DE" baseline="3000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2 </a:t>
            </a:r>
            <a:r>
              <a:rPr lang="de-DE" b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⇔</a:t>
            </a:r>
            <a:r>
              <a:rPr lang="de-DE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m = E / c</a:t>
            </a:r>
            <a:r>
              <a:rPr lang="de-DE" baseline="3000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2</a:t>
            </a:r>
          </a:p>
          <a:p>
            <a:pPr lvl="2" fontAlgn="base">
              <a:spcBef>
                <a:spcPts val="700"/>
              </a:spcBef>
              <a:spcAft>
                <a:spcPct val="0"/>
              </a:spcAft>
              <a:buBlip>
                <a:blip r:embed="rId3"/>
              </a:buBlip>
            </a:pPr>
            <a:r>
              <a:rPr lang="de-DE" baseline="3000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Az energia mértékegysége legyen a MeV, s az alábbi összefüggés lesz igaz: 1u = 931,49 MeV / c</a:t>
            </a:r>
            <a:r>
              <a:rPr lang="de-DE" baseline="3000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2</a:t>
            </a:r>
            <a:r>
              <a:rPr lang="de-DE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, helyettesítsük be!</a:t>
            </a:r>
          </a:p>
          <a:p>
            <a:pPr lvl="1" fontAlgn="base">
              <a:spcBef>
                <a:spcPts val="700"/>
              </a:spcBef>
              <a:spcAft>
                <a:spcPct val="0"/>
              </a:spcAft>
              <a:buBlip>
                <a:blip r:embed="rId3"/>
              </a:buBlip>
            </a:pPr>
            <a:r>
              <a:rPr lang="de-DE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l-GR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Δ</a:t>
            </a:r>
            <a:r>
              <a:rPr lang="de-DE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E= 0,018 883 * 931,49MeV ≈ 17,59 MeV</a:t>
            </a:r>
          </a:p>
          <a:p>
            <a:pPr lvl="1" fontAlgn="base">
              <a:spcBef>
                <a:spcPts val="700"/>
              </a:spcBef>
              <a:spcAft>
                <a:spcPct val="0"/>
              </a:spcAft>
              <a:buBlip>
                <a:blip r:embed="rId3"/>
              </a:buBlip>
            </a:pPr>
            <a:r>
              <a:rPr lang="de-DE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Ennyi energia keletkezik egy deutérium és egy trícium atom reakciója során.</a:t>
            </a:r>
            <a:endParaRPr lang="de-DE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Szöveg helye 8"/>
          <p:cNvSpPr txBox="1">
            <a:spLocks/>
          </p:cNvSpPr>
          <p:nvPr/>
        </p:nvSpPr>
        <p:spPr>
          <a:xfrm>
            <a:off x="457200" y="1435100"/>
            <a:ext cx="3008313" cy="4922858"/>
          </a:xfrm>
          <a:prstGeom prst="rect">
            <a:avLst/>
          </a:prstGeom>
        </p:spPr>
        <p:txBody>
          <a:bodyPr>
            <a:normAutofit fontScale="70000" lnSpcReduction="20000"/>
          </a:bodyPr>
          <a:lstStyle/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ts val="700"/>
              </a:spcBef>
              <a:spcAft>
                <a:spcPct val="0"/>
              </a:spcAft>
              <a:buClrTx/>
              <a:buSzTx/>
              <a:buFont typeface="Arial" pitchFamily="34" charset="0"/>
              <a:buBlip>
                <a:blip r:embed="rId3"/>
              </a:buBlip>
              <a:tabLst/>
              <a:defRPr/>
            </a:pPr>
            <a:r>
              <a:rPr kumimoji="0" lang="de-DE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</a:t>
            </a:r>
            <a:r>
              <a:rPr kumimoji="0" lang="de-DE" sz="2000" b="0" i="0" u="sng" strike="noStrike" kern="1200" cap="none" spc="0" normalizeH="0" baseline="0" noProof="0" dirty="0" err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Bevezetés</a:t>
            </a:r>
            <a:endParaRPr kumimoji="0" lang="de-DE" sz="2000" b="0" i="0" u="sng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  <a:p>
            <a:pPr marL="800100" lvl="1" indent="-342900" fontAlgn="base">
              <a:spcBef>
                <a:spcPts val="700"/>
              </a:spcBef>
              <a:spcAft>
                <a:spcPct val="0"/>
              </a:spcAft>
              <a:buFont typeface="Arial" pitchFamily="34" charset="0"/>
              <a:buBlip>
                <a:blip r:embed="rId3"/>
              </a:buBlip>
            </a:pPr>
            <a:r>
              <a:rPr kumimoji="0" lang="de-DE" b="0" i="0" strike="noStrike" kern="1200" cap="none" spc="0" normalizeH="0" baseline="0" noProof="0" dirty="0" err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Fisszió</a:t>
            </a:r>
            <a:r>
              <a:rPr kumimoji="0" lang="de-DE" b="0" i="0" strike="noStrike" kern="1200" cap="none" spc="0" normalizeH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vs. </a:t>
            </a:r>
            <a:r>
              <a:rPr kumimoji="0" lang="de-DE" b="0" i="0" strike="noStrike" kern="1200" cap="none" spc="0" normalizeH="0" noProof="0" dirty="0" err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Fúzió</a:t>
            </a:r>
            <a:endParaRPr kumimoji="0" lang="de-DE" b="0" i="0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  <a:p>
            <a:pPr marL="742950" marR="0" lvl="1" indent="-285750" algn="l" defTabSz="914400" rtl="0" eaLnBrk="1" fontAlgn="base" latinLnBrk="0" hangingPunct="1">
              <a:lnSpc>
                <a:spcPct val="100000"/>
              </a:lnSpc>
              <a:spcBef>
                <a:spcPts val="700"/>
              </a:spcBef>
              <a:spcAft>
                <a:spcPct val="0"/>
              </a:spcAft>
              <a:buClrTx/>
              <a:buSzTx/>
              <a:buFont typeface="Arial" pitchFamily="34" charset="0"/>
              <a:buBlip>
                <a:blip r:embed="rId3"/>
              </a:buBlip>
              <a:tabLst/>
              <a:defRPr/>
            </a:pPr>
            <a:r>
              <a:rPr kumimoji="0" lang="de-DE" sz="1800" b="0" i="0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 </a:t>
            </a:r>
            <a:r>
              <a:rPr kumimoji="0" lang="de-DE" sz="1800" b="0" i="0" strike="noStrike" kern="1200" cap="none" spc="0" normalizeH="0" baseline="0" noProof="0" dirty="0" err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Atomok</a:t>
            </a:r>
            <a:r>
              <a:rPr kumimoji="0" lang="de-DE" sz="1800" b="0" i="0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, </a:t>
            </a:r>
            <a:r>
              <a:rPr kumimoji="0" lang="de-DE" sz="1800" b="0" i="0" strike="noStrike" kern="1200" cap="none" spc="0" normalizeH="0" baseline="0" noProof="0" dirty="0" err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izotópok</a:t>
            </a:r>
            <a:endParaRPr kumimoji="0" lang="de-DE" sz="1800" b="0" i="0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  <a:p>
            <a:pPr marL="742950" marR="0" lvl="1" indent="-285750" algn="l" defTabSz="914400" rtl="0" eaLnBrk="1" fontAlgn="base" latinLnBrk="0" hangingPunct="1">
              <a:lnSpc>
                <a:spcPct val="100000"/>
              </a:lnSpc>
              <a:spcBef>
                <a:spcPts val="700"/>
              </a:spcBef>
              <a:spcAft>
                <a:spcPct val="0"/>
              </a:spcAft>
              <a:buClrTx/>
              <a:buSzTx/>
              <a:buFont typeface="Arial" pitchFamily="34" charset="0"/>
              <a:buBlip>
                <a:blip r:embed="rId3"/>
              </a:buBlip>
              <a:tabLst/>
              <a:defRPr/>
            </a:pPr>
            <a:r>
              <a:rPr kumimoji="0" lang="de-DE" sz="1800" b="0" i="0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 </a:t>
            </a:r>
            <a:r>
              <a:rPr kumimoji="0" lang="de-DE" sz="1800" b="0" i="0" strike="noStrike" kern="1200" cap="none" spc="0" normalizeH="0" baseline="0" noProof="0" dirty="0" err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Kötési</a:t>
            </a:r>
            <a:r>
              <a:rPr kumimoji="0" lang="de-DE" sz="1800" b="0" i="0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</a:t>
            </a:r>
            <a:r>
              <a:rPr kumimoji="0" lang="de-DE" sz="1800" b="0" i="0" strike="noStrike" kern="1200" cap="none" spc="0" normalizeH="0" baseline="0" noProof="0" dirty="0" err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energia</a:t>
            </a:r>
            <a:endParaRPr kumimoji="0" lang="de-DE" sz="1800" b="0" i="0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  <a:p>
            <a:pPr marL="742950" marR="0" lvl="1" indent="-285750" algn="l" defTabSz="914400" rtl="0" eaLnBrk="1" fontAlgn="base" latinLnBrk="0" hangingPunct="1">
              <a:lnSpc>
                <a:spcPct val="100000"/>
              </a:lnSpc>
              <a:spcBef>
                <a:spcPts val="700"/>
              </a:spcBef>
              <a:spcAft>
                <a:spcPct val="0"/>
              </a:spcAft>
              <a:buClrTx/>
              <a:buSzTx/>
              <a:buFont typeface="Arial" pitchFamily="34" charset="0"/>
              <a:buBlip>
                <a:blip r:embed="rId3"/>
              </a:buBlip>
              <a:tabLst/>
              <a:defRPr/>
            </a:pP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 </a:t>
            </a:r>
            <a:r>
              <a:rPr lang="de-DE" u="sng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Számítás</a:t>
            </a:r>
            <a:r>
              <a:rPr lang="de-DE" u="sng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– </a:t>
            </a:r>
            <a:r>
              <a:rPr lang="de-DE" u="sng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mikro</a:t>
            </a:r>
            <a:endParaRPr lang="de-DE" u="sng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marL="742950" marR="0" lvl="1" indent="-285750" algn="l" defTabSz="914400" rtl="0" eaLnBrk="1" fontAlgn="base" latinLnBrk="0" hangingPunct="1">
              <a:lnSpc>
                <a:spcPct val="100000"/>
              </a:lnSpc>
              <a:spcBef>
                <a:spcPts val="700"/>
              </a:spcBef>
              <a:spcAft>
                <a:spcPct val="0"/>
              </a:spcAft>
              <a:buClrTx/>
              <a:buSzTx/>
              <a:buFont typeface="Arial" pitchFamily="34" charset="0"/>
              <a:buBlip>
                <a:blip r:embed="rId3"/>
              </a:buBlip>
              <a:tabLst/>
              <a:defRPr/>
            </a:pPr>
            <a:r>
              <a:rPr kumimoji="0" lang="de-DE" sz="1800" b="0" i="0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 </a:t>
            </a:r>
            <a:r>
              <a:rPr kumimoji="0" lang="de-DE" sz="1800" b="0" i="0" strike="noStrike" kern="1200" cap="none" spc="0" normalizeH="0" baseline="0" noProof="0" dirty="0" err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Az</a:t>
            </a:r>
            <a:r>
              <a:rPr kumimoji="0" lang="de-DE" sz="1800" b="0" i="0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</a:t>
            </a:r>
            <a:r>
              <a:rPr kumimoji="0" lang="de-DE" sz="1800" b="0" i="0" strike="noStrike" kern="1200" cap="none" spc="0" normalizeH="0" baseline="0" noProof="0" dirty="0" err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elektronvolt</a:t>
            </a:r>
            <a:endParaRPr kumimoji="0" lang="de-DE" sz="1800" b="0" i="0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  <a:p>
            <a:pPr marL="742950" marR="0" lvl="1" indent="-285750" algn="l" defTabSz="914400" rtl="0" eaLnBrk="1" fontAlgn="base" latinLnBrk="0" hangingPunct="1">
              <a:lnSpc>
                <a:spcPct val="100000"/>
              </a:lnSpc>
              <a:spcBef>
                <a:spcPts val="700"/>
              </a:spcBef>
              <a:spcAft>
                <a:spcPct val="0"/>
              </a:spcAft>
              <a:buClrTx/>
              <a:buSzTx/>
              <a:buFont typeface="Arial" pitchFamily="34" charset="0"/>
              <a:buBlip>
                <a:blip r:embed="rId3"/>
              </a:buBlip>
              <a:tabLst/>
              <a:defRPr/>
            </a:pP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 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Számítás</a:t>
            </a: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– 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makro</a:t>
            </a:r>
            <a:endParaRPr kumimoji="0" lang="de-DE" sz="1800" b="0" i="0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ts val="700"/>
              </a:spcBef>
              <a:spcAft>
                <a:spcPct val="0"/>
              </a:spcAft>
              <a:buClrTx/>
              <a:buSzTx/>
              <a:buFont typeface="Arial" pitchFamily="34" charset="0"/>
              <a:buBlip>
                <a:blip r:embed="rId3"/>
              </a:buBlip>
              <a:tabLst/>
              <a:defRPr/>
            </a:pPr>
            <a:r>
              <a:rPr kumimoji="0" lang="de-DE" sz="2000" b="0" i="0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A</a:t>
            </a:r>
            <a:r>
              <a:rPr kumimoji="0" lang="de-DE" sz="2000" b="0" i="0" strike="noStrike" kern="1200" cap="none" spc="0" normalizeH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</a:t>
            </a:r>
            <a:r>
              <a:rPr kumimoji="0" lang="de-DE" sz="2000" b="0" i="0" strike="noStrike" kern="1200" cap="none" spc="0" normalizeH="0" noProof="0" dirty="0" err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reakciók</a:t>
            </a:r>
            <a:endParaRPr kumimoji="0" lang="de-DE" sz="2000" b="0" i="0" strike="noStrike" kern="1200" cap="none" spc="0" normalizeH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  <a:p>
            <a:pPr marL="800100" lvl="1" indent="-342900" fontAlgn="base">
              <a:spcBef>
                <a:spcPts val="700"/>
              </a:spcBef>
              <a:spcAft>
                <a:spcPct val="0"/>
              </a:spcAft>
              <a:buFont typeface="Arial" pitchFamily="34" charset="0"/>
              <a:buBlip>
                <a:blip r:embed="rId3"/>
              </a:buBlip>
              <a:defRPr/>
            </a:pPr>
            <a:r>
              <a:rPr kumimoji="0" lang="de-DE" b="0" i="0" strike="noStrike" kern="1200" cap="none" spc="0" normalizeH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A </a:t>
            </a:r>
            <a:r>
              <a:rPr kumimoji="0" lang="de-DE" b="0" i="0" strike="noStrike" kern="1200" cap="none" spc="0" normalizeH="0" noProof="0" dirty="0" err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reakció</a:t>
            </a:r>
            <a:r>
              <a:rPr kumimoji="0" lang="de-DE" b="0" i="0" strike="noStrike" kern="1200" cap="none" spc="0" normalizeH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</a:t>
            </a:r>
            <a:r>
              <a:rPr kumimoji="0" lang="de-DE" b="0" i="0" strike="noStrike" kern="1200" cap="none" spc="0" normalizeH="0" noProof="0" dirty="0" err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kiválasztása</a:t>
            </a:r>
            <a:r>
              <a:rPr kumimoji="0" lang="de-DE" b="0" i="0" strike="noStrike" kern="1200" cap="none" spc="0" normalizeH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(5)</a:t>
            </a:r>
            <a:endParaRPr kumimoji="0" lang="de-DE" b="0" i="0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  <a:p>
            <a:pPr marL="742950" marR="0" lvl="1" indent="-285750" algn="l" defTabSz="914400" rtl="0" eaLnBrk="1" fontAlgn="base" latinLnBrk="0" hangingPunct="1">
              <a:lnSpc>
                <a:spcPct val="100000"/>
              </a:lnSpc>
              <a:spcBef>
                <a:spcPts val="700"/>
              </a:spcBef>
              <a:spcAft>
                <a:spcPct val="0"/>
              </a:spcAft>
              <a:buClrTx/>
              <a:buSzTx/>
              <a:buFont typeface="Arial" pitchFamily="34" charset="0"/>
              <a:buBlip>
                <a:blip r:embed="rId3"/>
              </a:buBlip>
              <a:tabLst/>
              <a:defRPr/>
            </a:pPr>
            <a:r>
              <a:rPr kumimoji="0" lang="de-DE" sz="1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 </a:t>
            </a:r>
            <a:r>
              <a:rPr kumimoji="0" lang="de-DE" sz="1800" b="0" i="0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A </a:t>
            </a:r>
            <a:r>
              <a:rPr kumimoji="0" lang="de-DE" sz="1800" b="0" i="0" strike="noStrike" kern="1200" cap="none" spc="0" normalizeH="0" baseline="0" noProof="0" dirty="0" err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plazma</a:t>
            </a:r>
            <a:endParaRPr kumimoji="0" lang="de-DE" sz="1800" b="0" i="0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  <a:p>
            <a:pPr marL="742950" marR="0" lvl="1" indent="-285750" algn="l" defTabSz="914400" rtl="0" eaLnBrk="1" fontAlgn="base" latinLnBrk="0" hangingPunct="1">
              <a:lnSpc>
                <a:spcPct val="100000"/>
              </a:lnSpc>
              <a:spcBef>
                <a:spcPts val="700"/>
              </a:spcBef>
              <a:spcAft>
                <a:spcPct val="0"/>
              </a:spcAft>
              <a:buClrTx/>
              <a:buSzTx/>
              <a:buFont typeface="Arial" pitchFamily="34" charset="0"/>
              <a:buBlip>
                <a:blip r:embed="rId3"/>
              </a:buBlip>
              <a:tabLst/>
              <a:defRPr/>
            </a:pPr>
            <a:r>
              <a:rPr kumimoji="0" lang="de-DE" sz="1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 </a:t>
            </a:r>
            <a:r>
              <a:rPr kumimoji="0" lang="de-DE" sz="1800" b="0" i="0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A</a:t>
            </a:r>
            <a:r>
              <a:rPr kumimoji="0" lang="de-DE" sz="1800" b="0" i="0" strike="noStrike" kern="1200" cap="none" spc="0" normalizeH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</a:t>
            </a:r>
            <a:r>
              <a:rPr kumimoji="0" lang="de-DE" sz="1800" b="0" i="0" strike="noStrike" kern="1200" cap="none" spc="0" normalizeH="0" noProof="0" dirty="0" err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reakció</a:t>
            </a:r>
            <a:r>
              <a:rPr kumimoji="0" lang="de-DE" sz="1800" b="0" i="0" strike="noStrike" kern="1200" cap="none" spc="0" normalizeH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</a:t>
            </a:r>
            <a:r>
              <a:rPr kumimoji="0" lang="de-DE" sz="1800" b="0" i="0" strike="noStrike" kern="1200" cap="none" spc="0" normalizeH="0" noProof="0" dirty="0" err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beindítása</a:t>
            </a:r>
            <a:r>
              <a:rPr kumimoji="0" lang="de-DE" sz="1800" b="0" i="0" strike="noStrike" kern="1200" cap="none" spc="0" normalizeH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(3)</a:t>
            </a:r>
          </a:p>
          <a:p>
            <a:pPr marL="285750" indent="-285750" fontAlgn="base">
              <a:spcBef>
                <a:spcPts val="700"/>
              </a:spcBef>
              <a:spcAft>
                <a:spcPct val="0"/>
              </a:spcAft>
              <a:buFont typeface="Arial" pitchFamily="34" charset="0"/>
              <a:buBlip>
                <a:blip r:embed="rId3"/>
              </a:buBlip>
              <a:defRPr/>
            </a:pPr>
            <a:r>
              <a:rPr kumimoji="0" lang="de-DE" sz="2000" b="0" i="0" strike="noStrike" kern="1200" cap="none" spc="0" normalizeH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A </a:t>
            </a:r>
            <a:r>
              <a:rPr kumimoji="0" lang="de-DE" sz="2000" b="0" i="0" strike="noStrike" kern="1200" cap="none" spc="0" normalizeH="0" noProof="0" dirty="0" err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technológiák</a:t>
            </a:r>
            <a:endParaRPr kumimoji="0" lang="de-DE" sz="2000" b="0" i="0" strike="noStrike" kern="1200" cap="none" spc="0" normalizeH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  <a:p>
            <a:pPr marL="742950" lvl="1" indent="-285750" fontAlgn="base">
              <a:spcBef>
                <a:spcPts val="700"/>
              </a:spcBef>
              <a:spcAft>
                <a:spcPct val="0"/>
              </a:spcAft>
              <a:buFont typeface="Arial" pitchFamily="34" charset="0"/>
              <a:buBlip>
                <a:blip r:embed="rId3"/>
              </a:buBlip>
              <a:defRPr/>
            </a:pPr>
            <a:r>
              <a:rPr lang="de-DE" sz="19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ICF</a:t>
            </a:r>
          </a:p>
          <a:p>
            <a:pPr marL="742950" lvl="1" indent="-285750" fontAlgn="base">
              <a:spcBef>
                <a:spcPts val="700"/>
              </a:spcBef>
              <a:spcAft>
                <a:spcPct val="0"/>
              </a:spcAft>
              <a:buFont typeface="Arial" pitchFamily="34" charset="0"/>
              <a:buBlip>
                <a:blip r:embed="rId3"/>
              </a:buBlip>
              <a:defRPr/>
            </a:pPr>
            <a:r>
              <a:rPr lang="de-DE" sz="19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sz="19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Tokamak</a:t>
            </a:r>
            <a:r>
              <a:rPr lang="de-DE" sz="19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sz="19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és</a:t>
            </a:r>
            <a:r>
              <a:rPr lang="de-DE" sz="19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a </a:t>
            </a:r>
            <a:r>
              <a:rPr lang="de-DE" sz="19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sztellarátor</a:t>
            </a:r>
            <a:endParaRPr lang="de-DE" sz="19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marL="742950" lvl="1" indent="-285750" fontAlgn="base">
              <a:spcBef>
                <a:spcPts val="700"/>
              </a:spcBef>
              <a:spcAft>
                <a:spcPct val="0"/>
              </a:spcAft>
              <a:buFont typeface="Arial" pitchFamily="34" charset="0"/>
              <a:buBlip>
                <a:blip r:embed="rId3"/>
              </a:buBlip>
              <a:defRPr/>
            </a:pPr>
            <a:r>
              <a:rPr lang="de-DE" sz="19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DEC</a:t>
            </a:r>
          </a:p>
          <a:p>
            <a:pPr marL="285750" indent="-285750" fontAlgn="base">
              <a:spcBef>
                <a:spcPts val="700"/>
              </a:spcBef>
              <a:spcAft>
                <a:spcPct val="0"/>
              </a:spcAft>
              <a:buFont typeface="Arial" pitchFamily="34" charset="0"/>
              <a:buBlip>
                <a:blip r:embed="rId3"/>
              </a:buBlip>
              <a:defRPr/>
            </a:pPr>
            <a:r>
              <a:rPr lang="de-DE" sz="20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sz="20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Kitekités</a:t>
            </a:r>
            <a:endParaRPr lang="de-DE" sz="20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marL="742950" lvl="1" indent="-285750" fontAlgn="base">
              <a:spcBef>
                <a:spcPts val="700"/>
              </a:spcBef>
              <a:spcAft>
                <a:spcPct val="0"/>
              </a:spcAft>
              <a:buFont typeface="Arial" pitchFamily="34" charset="0"/>
              <a:buBlip>
                <a:blip r:embed="rId3"/>
              </a:buBlip>
              <a:defRPr/>
            </a:pPr>
            <a:r>
              <a:rPr lang="de-DE" sz="19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sz="19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Összehasonlítás</a:t>
            </a:r>
            <a:r>
              <a:rPr lang="de-DE" sz="19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(5)</a:t>
            </a:r>
          </a:p>
          <a:p>
            <a:pPr marL="742950" lvl="1" indent="-285750" fontAlgn="base">
              <a:spcBef>
                <a:spcPts val="700"/>
              </a:spcBef>
              <a:spcAft>
                <a:spcPct val="0"/>
              </a:spcAft>
              <a:buFont typeface="Arial" pitchFamily="34" charset="0"/>
              <a:buBlip>
                <a:blip r:embed="rId3"/>
              </a:buBlip>
              <a:defRPr/>
            </a:pPr>
            <a:r>
              <a:rPr lang="de-DE" sz="19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sz="19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Centralizált</a:t>
            </a:r>
            <a:r>
              <a:rPr lang="de-DE" sz="19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sz="19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rendszerek</a:t>
            </a:r>
            <a:endParaRPr lang="de-DE" sz="19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marL="285750" indent="-285750" fontAlgn="base">
              <a:spcBef>
                <a:spcPts val="700"/>
              </a:spcBef>
              <a:spcAft>
                <a:spcPct val="0"/>
              </a:spcAft>
              <a:buFont typeface="Arial" pitchFamily="34" charset="0"/>
              <a:buBlip>
                <a:blip r:embed="rId3"/>
              </a:buBlip>
              <a:defRPr/>
            </a:pPr>
            <a:r>
              <a:rPr lang="de-DE" sz="20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sz="20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Fogalomtár</a:t>
            </a:r>
            <a:endParaRPr lang="de-DE" sz="20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marL="742950" lvl="1" indent="-285750" fontAlgn="base">
              <a:spcBef>
                <a:spcPts val="700"/>
              </a:spcBef>
              <a:spcAft>
                <a:spcPct val="0"/>
              </a:spcAft>
              <a:buFont typeface="Arial" pitchFamily="34" charset="0"/>
              <a:buBlip>
                <a:blip r:embed="rId3"/>
              </a:buBlip>
              <a:defRPr/>
            </a:pPr>
            <a:endParaRPr kumimoji="0" lang="de-DE" sz="1800" b="0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sp>
        <p:nvSpPr>
          <p:cNvPr id="10" name="Dia számának helye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</p:spPr>
        <p:txBody>
          <a:bodyPr/>
          <a:lstStyle/>
          <a:p>
            <a:fld id="{7FC63AB8-CEDE-434E-9866-9FA9AEC918BE}" type="slidenum">
              <a:rPr lang="de-DE" smtClean="0"/>
              <a:pPr/>
              <a:t>6</a:t>
            </a:fld>
            <a:endParaRPr lang="de-DE" dirty="0"/>
          </a:p>
        </p:txBody>
      </p:sp>
      <p:sp>
        <p:nvSpPr>
          <p:cNvPr id="12" name="Dátum helye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</p:spPr>
        <p:txBody>
          <a:bodyPr/>
          <a:lstStyle/>
          <a:p>
            <a:r>
              <a:rPr lang="hu-HU" dirty="0" smtClean="0"/>
              <a:t>2017.10.27.</a:t>
            </a:r>
            <a:endParaRPr lang="de-DE" dirty="0"/>
          </a:p>
        </p:txBody>
      </p:sp>
      <p:sp>
        <p:nvSpPr>
          <p:cNvPr id="13" name="Élőláb helye 6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/>
          <a:lstStyle/>
          <a:p>
            <a:r>
              <a:rPr lang="de-DE" dirty="0" smtClean="0"/>
              <a:t>RZNZ7H – </a:t>
            </a:r>
            <a:r>
              <a:rPr lang="de-DE" dirty="0" err="1" smtClean="0"/>
              <a:t>Fúziós</a:t>
            </a:r>
            <a:r>
              <a:rPr lang="de-DE" dirty="0" smtClean="0"/>
              <a:t> </a:t>
            </a:r>
            <a:r>
              <a:rPr lang="de-DE" dirty="0" err="1" smtClean="0"/>
              <a:t>energia</a:t>
            </a:r>
            <a:r>
              <a:rPr lang="de-DE" dirty="0" smtClean="0"/>
              <a:t> </a:t>
            </a:r>
            <a:r>
              <a:rPr lang="de-DE" dirty="0" err="1" smtClean="0"/>
              <a:t>előadás</a:t>
            </a:r>
            <a:endParaRPr lang="de-DE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ím 4"/>
          <p:cNvSpPr txBox="1">
            <a:spLocks/>
          </p:cNvSpPr>
          <p:nvPr/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>
              <a:spcBef>
                <a:spcPct val="0"/>
              </a:spcBef>
              <a:defRPr/>
            </a:pPr>
            <a:r>
              <a:rPr lang="de-DE" sz="3600" dirty="0" err="1" smtClean="0">
                <a:solidFill>
                  <a:schemeClr val="bg1"/>
                </a:solidFill>
              </a:rPr>
              <a:t>Fúziós</a:t>
            </a:r>
            <a:r>
              <a:rPr lang="de-DE" sz="3600" dirty="0" smtClean="0">
                <a:solidFill>
                  <a:schemeClr val="bg1"/>
                </a:solidFill>
              </a:rPr>
              <a:t> </a:t>
            </a:r>
            <a:r>
              <a:rPr lang="de-DE" sz="3600" dirty="0" err="1" smtClean="0">
                <a:solidFill>
                  <a:schemeClr val="bg1"/>
                </a:solidFill>
              </a:rPr>
              <a:t>energia</a:t>
            </a:r>
            <a:endParaRPr lang="de-DE" sz="3600" dirty="0"/>
          </a:p>
        </p:txBody>
      </p:sp>
      <p:sp>
        <p:nvSpPr>
          <p:cNvPr id="6" name="Szövegdoboz 5"/>
          <p:cNvSpPr txBox="1"/>
          <p:nvPr/>
        </p:nvSpPr>
        <p:spPr>
          <a:xfrm>
            <a:off x="3643306" y="1071546"/>
            <a:ext cx="5143536" cy="47192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>
              <a:spcBef>
                <a:spcPts val="700"/>
              </a:spcBef>
              <a:spcAft>
                <a:spcPct val="0"/>
              </a:spcAft>
              <a:buBlip>
                <a:blip r:embed="rId3"/>
              </a:buBlip>
            </a:pPr>
            <a:r>
              <a:rPr lang="de-DE" sz="20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 </a:t>
            </a:r>
            <a:r>
              <a:rPr lang="de-DE" sz="20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Az</a:t>
            </a:r>
            <a:r>
              <a:rPr lang="de-DE" sz="20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sz="20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elektronvolt</a:t>
            </a:r>
            <a:r>
              <a:rPr lang="de-DE" sz="20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sz="20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és</a:t>
            </a:r>
            <a:r>
              <a:rPr lang="de-DE" sz="20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sz="20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átváltása</a:t>
            </a:r>
            <a:r>
              <a:rPr lang="de-DE" sz="20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:</a:t>
            </a:r>
          </a:p>
          <a:p>
            <a:pPr lvl="1" fontAlgn="base">
              <a:spcBef>
                <a:spcPts val="700"/>
              </a:spcBef>
              <a:spcAft>
                <a:spcPct val="0"/>
              </a:spcAft>
              <a:buBlip>
                <a:blip r:embed="rId3"/>
              </a:buBlip>
            </a:pP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1 </a:t>
            </a:r>
            <a:r>
              <a:rPr lang="de-DE" b="1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elektronvolt</a:t>
            </a: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(eV) 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az</a:t>
            </a: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az</a:t>
            </a: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energia</a:t>
            </a: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melyet</a:t>
            </a: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1 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elektron</a:t>
            </a: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1 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volt</a:t>
            </a: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(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megfelelő</a:t>
            </a: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irányú</a:t>
            </a: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) 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potenciálkülönbség</a:t>
            </a: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hatására</a:t>
            </a: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nyer</a:t>
            </a: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.</a:t>
            </a:r>
          </a:p>
          <a:p>
            <a:pPr lvl="1" fontAlgn="base">
              <a:spcBef>
                <a:spcPts val="700"/>
              </a:spcBef>
              <a:spcAft>
                <a:spcPct val="0"/>
              </a:spcAft>
              <a:buBlip>
                <a:blip r:embed="rId3"/>
              </a:buBlip>
            </a:pP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Értelmezzük</a:t>
            </a: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az</a:t>
            </a: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‚eV‘ 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jelölést</a:t>
            </a: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. A ‚V‘ a 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feszültség</a:t>
            </a: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mértékegysége</a:t>
            </a: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az</a:t>
            </a: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‚e‘ 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pedig</a:t>
            </a: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az</a:t>
            </a: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elemi</a:t>
            </a: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töltés</a:t>
            </a: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vagyis</a:t>
            </a: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1,602 * 10</a:t>
            </a:r>
            <a:r>
              <a:rPr lang="de-DE" baseline="300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-19</a:t>
            </a: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Coulomb.</a:t>
            </a:r>
          </a:p>
          <a:p>
            <a:pPr lvl="1" fontAlgn="base">
              <a:spcBef>
                <a:spcPts val="700"/>
              </a:spcBef>
              <a:spcAft>
                <a:spcPct val="0"/>
              </a:spcAft>
              <a:buBlip>
                <a:blip r:embed="rId3"/>
              </a:buBlip>
            </a:pP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Ezt</a:t>
            </a: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helyettesítsük</a:t>
            </a: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be</a:t>
            </a: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az</a:t>
            </a: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‚e‘ 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helyére</a:t>
            </a: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:</a:t>
            </a:r>
          </a:p>
          <a:p>
            <a:pPr lvl="2" fontAlgn="base">
              <a:spcBef>
                <a:spcPts val="700"/>
              </a:spcBef>
              <a:spcAft>
                <a:spcPct val="0"/>
              </a:spcAft>
              <a:buBlip>
                <a:blip r:embed="rId3"/>
              </a:buBlip>
            </a:pP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1 eV = 1,602 * 10</a:t>
            </a:r>
            <a:r>
              <a:rPr lang="de-DE" baseline="300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-19</a:t>
            </a: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CbV</a:t>
            </a:r>
            <a:endParaRPr lang="de-DE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lvl="1" fontAlgn="base">
              <a:spcBef>
                <a:spcPts val="700"/>
              </a:spcBef>
              <a:spcAft>
                <a:spcPct val="0"/>
              </a:spcAft>
              <a:buBlip>
                <a:blip r:embed="rId3"/>
              </a:buBlip>
            </a:pP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Mivel</a:t>
            </a: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1 A = 1 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Cb</a:t>
            </a: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/ 1 s (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áramerősség</a:t>
            </a: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definíciója</a:t>
            </a: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), 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igaz</a:t>
            </a: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az</a:t>
            </a: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is</a:t>
            </a: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hogy</a:t>
            </a: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1 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Cb</a:t>
            </a: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= 1 As</a:t>
            </a:r>
          </a:p>
          <a:p>
            <a:pPr lvl="1" fontAlgn="base">
              <a:spcBef>
                <a:spcPts val="700"/>
              </a:spcBef>
              <a:spcAft>
                <a:spcPct val="0"/>
              </a:spcAft>
              <a:buBlip>
                <a:blip r:embed="rId3"/>
              </a:buBlip>
            </a:pP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Tehát</a:t>
            </a: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1 eV = 1,602 * 10</a:t>
            </a:r>
            <a:r>
              <a:rPr lang="de-DE" baseline="300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-19</a:t>
            </a: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VAs</a:t>
            </a:r>
          </a:p>
          <a:p>
            <a:pPr lvl="1" fontAlgn="base">
              <a:spcBef>
                <a:spcPts val="700"/>
              </a:spcBef>
              <a:spcAft>
                <a:spcPct val="0"/>
              </a:spcAft>
              <a:buBlip>
                <a:blip r:embed="rId3"/>
              </a:buBlip>
            </a:pP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1 VAs = 1 Ws = (1/3600) 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Wh</a:t>
            </a: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= 1 Joule</a:t>
            </a:r>
          </a:p>
          <a:p>
            <a:pPr lvl="1" fontAlgn="base">
              <a:spcBef>
                <a:spcPts val="700"/>
              </a:spcBef>
              <a:spcAft>
                <a:spcPct val="0"/>
              </a:spcAft>
              <a:buBlip>
                <a:blip r:embed="rId3"/>
              </a:buBlip>
            </a:pP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A 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MeV-ben</a:t>
            </a: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az</a:t>
            </a: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M a ‚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mega</a:t>
            </a: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‘ 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prefix</a:t>
            </a: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jele</a:t>
            </a: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.</a:t>
            </a:r>
          </a:p>
        </p:txBody>
      </p:sp>
      <p:sp>
        <p:nvSpPr>
          <p:cNvPr id="9" name="Szöveg helye 8"/>
          <p:cNvSpPr txBox="1">
            <a:spLocks/>
          </p:cNvSpPr>
          <p:nvPr/>
        </p:nvSpPr>
        <p:spPr>
          <a:xfrm>
            <a:off x="457200" y="1435100"/>
            <a:ext cx="3008313" cy="4922858"/>
          </a:xfrm>
          <a:prstGeom prst="rect">
            <a:avLst/>
          </a:prstGeom>
        </p:spPr>
        <p:txBody>
          <a:bodyPr>
            <a:normAutofit fontScale="70000" lnSpcReduction="20000"/>
          </a:bodyPr>
          <a:lstStyle/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ts val="700"/>
              </a:spcBef>
              <a:spcAft>
                <a:spcPct val="0"/>
              </a:spcAft>
              <a:buClrTx/>
              <a:buSzTx/>
              <a:buFont typeface="Arial" pitchFamily="34" charset="0"/>
              <a:buBlip>
                <a:blip r:embed="rId3"/>
              </a:buBlip>
              <a:tabLst/>
              <a:defRPr/>
            </a:pPr>
            <a:r>
              <a:rPr kumimoji="0" lang="de-DE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</a:t>
            </a:r>
            <a:r>
              <a:rPr kumimoji="0" lang="de-DE" sz="2000" b="0" i="0" u="sng" strike="noStrike" kern="1200" cap="none" spc="0" normalizeH="0" baseline="0" noProof="0" dirty="0" err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Bevezetés</a:t>
            </a:r>
            <a:endParaRPr kumimoji="0" lang="de-DE" sz="2000" b="0" i="0" u="sng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  <a:p>
            <a:pPr marL="800100" lvl="1" indent="-342900" fontAlgn="base">
              <a:spcBef>
                <a:spcPts val="700"/>
              </a:spcBef>
              <a:spcAft>
                <a:spcPct val="0"/>
              </a:spcAft>
              <a:buFont typeface="Arial" pitchFamily="34" charset="0"/>
              <a:buBlip>
                <a:blip r:embed="rId3"/>
              </a:buBlip>
            </a:pPr>
            <a:r>
              <a:rPr kumimoji="0" lang="de-DE" b="0" i="0" strike="noStrike" kern="1200" cap="none" spc="0" normalizeH="0" baseline="0" noProof="0" dirty="0" err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Fisszió</a:t>
            </a:r>
            <a:r>
              <a:rPr kumimoji="0" lang="de-DE" b="0" i="0" strike="noStrike" kern="1200" cap="none" spc="0" normalizeH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vs. </a:t>
            </a:r>
            <a:r>
              <a:rPr kumimoji="0" lang="de-DE" b="0" i="0" strike="noStrike" kern="1200" cap="none" spc="0" normalizeH="0" noProof="0" dirty="0" err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Fúzió</a:t>
            </a:r>
            <a:endParaRPr kumimoji="0" lang="de-DE" b="0" i="0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  <a:p>
            <a:pPr marL="742950" marR="0" lvl="1" indent="-285750" algn="l" defTabSz="914400" rtl="0" eaLnBrk="1" fontAlgn="base" latinLnBrk="0" hangingPunct="1">
              <a:lnSpc>
                <a:spcPct val="100000"/>
              </a:lnSpc>
              <a:spcBef>
                <a:spcPts val="700"/>
              </a:spcBef>
              <a:spcAft>
                <a:spcPct val="0"/>
              </a:spcAft>
              <a:buClrTx/>
              <a:buSzTx/>
              <a:buFont typeface="Arial" pitchFamily="34" charset="0"/>
              <a:buBlip>
                <a:blip r:embed="rId3"/>
              </a:buBlip>
              <a:tabLst/>
              <a:defRPr/>
            </a:pPr>
            <a:r>
              <a:rPr kumimoji="0" lang="de-DE" sz="1800" b="0" i="0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 </a:t>
            </a:r>
            <a:r>
              <a:rPr kumimoji="0" lang="de-DE" sz="1800" b="0" i="0" strike="noStrike" kern="1200" cap="none" spc="0" normalizeH="0" baseline="0" noProof="0" dirty="0" err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Atomok</a:t>
            </a:r>
            <a:r>
              <a:rPr kumimoji="0" lang="de-DE" sz="1800" b="0" i="0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, </a:t>
            </a:r>
            <a:r>
              <a:rPr kumimoji="0" lang="de-DE" sz="1800" b="0" i="0" strike="noStrike" kern="1200" cap="none" spc="0" normalizeH="0" baseline="0" noProof="0" dirty="0" err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izotópok</a:t>
            </a:r>
            <a:endParaRPr kumimoji="0" lang="de-DE" sz="1800" b="0" i="0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  <a:p>
            <a:pPr marL="742950" marR="0" lvl="1" indent="-285750" algn="l" defTabSz="914400" rtl="0" eaLnBrk="1" fontAlgn="base" latinLnBrk="0" hangingPunct="1">
              <a:lnSpc>
                <a:spcPct val="100000"/>
              </a:lnSpc>
              <a:spcBef>
                <a:spcPts val="700"/>
              </a:spcBef>
              <a:spcAft>
                <a:spcPct val="0"/>
              </a:spcAft>
              <a:buClrTx/>
              <a:buSzTx/>
              <a:buFont typeface="Arial" pitchFamily="34" charset="0"/>
              <a:buBlip>
                <a:blip r:embed="rId3"/>
              </a:buBlip>
              <a:tabLst/>
              <a:defRPr/>
            </a:pPr>
            <a:r>
              <a:rPr kumimoji="0" lang="de-DE" sz="1800" b="0" i="0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 </a:t>
            </a:r>
            <a:r>
              <a:rPr kumimoji="0" lang="de-DE" sz="1800" b="0" i="0" strike="noStrike" kern="1200" cap="none" spc="0" normalizeH="0" baseline="0" noProof="0" dirty="0" err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Kötési</a:t>
            </a:r>
            <a:r>
              <a:rPr kumimoji="0" lang="de-DE" sz="1800" b="0" i="0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</a:t>
            </a:r>
            <a:r>
              <a:rPr kumimoji="0" lang="de-DE" sz="1800" b="0" i="0" strike="noStrike" kern="1200" cap="none" spc="0" normalizeH="0" baseline="0" noProof="0" dirty="0" err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energia</a:t>
            </a:r>
            <a:endParaRPr kumimoji="0" lang="de-DE" sz="1800" b="0" i="0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  <a:p>
            <a:pPr marL="742950" marR="0" lvl="1" indent="-285750" algn="l" defTabSz="914400" rtl="0" eaLnBrk="1" fontAlgn="base" latinLnBrk="0" hangingPunct="1">
              <a:lnSpc>
                <a:spcPct val="100000"/>
              </a:lnSpc>
              <a:spcBef>
                <a:spcPts val="700"/>
              </a:spcBef>
              <a:spcAft>
                <a:spcPct val="0"/>
              </a:spcAft>
              <a:buClrTx/>
              <a:buSzTx/>
              <a:buFont typeface="Arial" pitchFamily="34" charset="0"/>
              <a:buBlip>
                <a:blip r:embed="rId3"/>
              </a:buBlip>
              <a:tabLst/>
              <a:defRPr/>
            </a:pP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 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Számítás</a:t>
            </a: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– 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mikro</a:t>
            </a:r>
            <a:endParaRPr lang="de-DE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marL="742950" marR="0" lvl="1" indent="-285750" algn="l" defTabSz="914400" rtl="0" eaLnBrk="1" fontAlgn="base" latinLnBrk="0" hangingPunct="1">
              <a:lnSpc>
                <a:spcPct val="100000"/>
              </a:lnSpc>
              <a:spcBef>
                <a:spcPts val="700"/>
              </a:spcBef>
              <a:spcAft>
                <a:spcPct val="0"/>
              </a:spcAft>
              <a:buClrTx/>
              <a:buSzTx/>
              <a:buFont typeface="Arial" pitchFamily="34" charset="0"/>
              <a:buBlip>
                <a:blip r:embed="rId3"/>
              </a:buBlip>
              <a:tabLst/>
              <a:defRPr/>
            </a:pPr>
            <a:r>
              <a:rPr kumimoji="0" lang="de-DE" sz="1800" b="0" i="0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 </a:t>
            </a:r>
            <a:r>
              <a:rPr kumimoji="0" lang="de-DE" sz="1800" b="0" i="0" u="sng" strike="noStrike" kern="1200" cap="none" spc="0" normalizeH="0" baseline="0" noProof="0" dirty="0" err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Az</a:t>
            </a:r>
            <a:r>
              <a:rPr kumimoji="0" lang="de-DE" sz="1800" b="0" i="0" u="sng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</a:t>
            </a:r>
            <a:r>
              <a:rPr kumimoji="0" lang="de-DE" sz="1800" b="0" i="0" u="sng" strike="noStrike" kern="1200" cap="none" spc="0" normalizeH="0" baseline="0" noProof="0" dirty="0" err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elektronvolt</a:t>
            </a:r>
            <a:endParaRPr kumimoji="0" lang="de-DE" sz="1800" b="0" i="0" u="sng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  <a:p>
            <a:pPr marL="742950" marR="0" lvl="1" indent="-285750" algn="l" defTabSz="914400" rtl="0" eaLnBrk="1" fontAlgn="base" latinLnBrk="0" hangingPunct="1">
              <a:lnSpc>
                <a:spcPct val="100000"/>
              </a:lnSpc>
              <a:spcBef>
                <a:spcPts val="700"/>
              </a:spcBef>
              <a:spcAft>
                <a:spcPct val="0"/>
              </a:spcAft>
              <a:buClrTx/>
              <a:buSzTx/>
              <a:buFont typeface="Arial" pitchFamily="34" charset="0"/>
              <a:buBlip>
                <a:blip r:embed="rId3"/>
              </a:buBlip>
              <a:tabLst/>
              <a:defRPr/>
            </a:pP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 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Számítás</a:t>
            </a: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– 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makro</a:t>
            </a:r>
            <a:endParaRPr kumimoji="0" lang="de-DE" sz="1800" b="0" i="0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ts val="700"/>
              </a:spcBef>
              <a:spcAft>
                <a:spcPct val="0"/>
              </a:spcAft>
              <a:buClrTx/>
              <a:buSzTx/>
              <a:buFont typeface="Arial" pitchFamily="34" charset="0"/>
              <a:buBlip>
                <a:blip r:embed="rId3"/>
              </a:buBlip>
              <a:tabLst/>
              <a:defRPr/>
            </a:pPr>
            <a:r>
              <a:rPr kumimoji="0" lang="de-DE" sz="2000" b="0" i="0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A</a:t>
            </a:r>
            <a:r>
              <a:rPr kumimoji="0" lang="de-DE" sz="2000" b="0" i="0" strike="noStrike" kern="1200" cap="none" spc="0" normalizeH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</a:t>
            </a:r>
            <a:r>
              <a:rPr kumimoji="0" lang="de-DE" sz="2000" b="0" i="0" strike="noStrike" kern="1200" cap="none" spc="0" normalizeH="0" noProof="0" dirty="0" err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reakciók</a:t>
            </a:r>
            <a:endParaRPr kumimoji="0" lang="de-DE" sz="2000" b="0" i="0" strike="noStrike" kern="1200" cap="none" spc="0" normalizeH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  <a:p>
            <a:pPr marL="800100" lvl="1" indent="-342900" fontAlgn="base">
              <a:spcBef>
                <a:spcPts val="700"/>
              </a:spcBef>
              <a:spcAft>
                <a:spcPct val="0"/>
              </a:spcAft>
              <a:buFont typeface="Arial" pitchFamily="34" charset="0"/>
              <a:buBlip>
                <a:blip r:embed="rId3"/>
              </a:buBlip>
              <a:defRPr/>
            </a:pPr>
            <a:r>
              <a:rPr kumimoji="0" lang="de-DE" b="0" i="0" strike="noStrike" kern="1200" cap="none" spc="0" normalizeH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A </a:t>
            </a:r>
            <a:r>
              <a:rPr kumimoji="0" lang="de-DE" b="0" i="0" strike="noStrike" kern="1200" cap="none" spc="0" normalizeH="0" noProof="0" dirty="0" err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reakció</a:t>
            </a:r>
            <a:r>
              <a:rPr kumimoji="0" lang="de-DE" b="0" i="0" strike="noStrike" kern="1200" cap="none" spc="0" normalizeH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</a:t>
            </a:r>
            <a:r>
              <a:rPr kumimoji="0" lang="de-DE" b="0" i="0" strike="noStrike" kern="1200" cap="none" spc="0" normalizeH="0" noProof="0" dirty="0" err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kiválasztása</a:t>
            </a:r>
            <a:r>
              <a:rPr kumimoji="0" lang="de-DE" b="0" i="0" strike="noStrike" kern="1200" cap="none" spc="0" normalizeH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(5)</a:t>
            </a:r>
            <a:endParaRPr kumimoji="0" lang="de-DE" b="0" i="0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  <a:p>
            <a:pPr marL="742950" marR="0" lvl="1" indent="-285750" algn="l" defTabSz="914400" rtl="0" eaLnBrk="1" fontAlgn="base" latinLnBrk="0" hangingPunct="1">
              <a:lnSpc>
                <a:spcPct val="100000"/>
              </a:lnSpc>
              <a:spcBef>
                <a:spcPts val="700"/>
              </a:spcBef>
              <a:spcAft>
                <a:spcPct val="0"/>
              </a:spcAft>
              <a:buClrTx/>
              <a:buSzTx/>
              <a:buFont typeface="Arial" pitchFamily="34" charset="0"/>
              <a:buBlip>
                <a:blip r:embed="rId3"/>
              </a:buBlip>
              <a:tabLst/>
              <a:defRPr/>
            </a:pPr>
            <a:r>
              <a:rPr kumimoji="0" lang="de-DE" sz="1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 </a:t>
            </a:r>
            <a:r>
              <a:rPr kumimoji="0" lang="de-DE" sz="1800" b="0" i="0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A </a:t>
            </a:r>
            <a:r>
              <a:rPr kumimoji="0" lang="de-DE" sz="1800" b="0" i="0" strike="noStrike" kern="1200" cap="none" spc="0" normalizeH="0" baseline="0" noProof="0" dirty="0" err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plazma</a:t>
            </a:r>
            <a:endParaRPr kumimoji="0" lang="de-DE" sz="1800" b="0" i="0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  <a:p>
            <a:pPr marL="742950" marR="0" lvl="1" indent="-285750" algn="l" defTabSz="914400" rtl="0" eaLnBrk="1" fontAlgn="base" latinLnBrk="0" hangingPunct="1">
              <a:lnSpc>
                <a:spcPct val="100000"/>
              </a:lnSpc>
              <a:spcBef>
                <a:spcPts val="700"/>
              </a:spcBef>
              <a:spcAft>
                <a:spcPct val="0"/>
              </a:spcAft>
              <a:buClrTx/>
              <a:buSzTx/>
              <a:buFont typeface="Arial" pitchFamily="34" charset="0"/>
              <a:buBlip>
                <a:blip r:embed="rId3"/>
              </a:buBlip>
              <a:tabLst/>
              <a:defRPr/>
            </a:pPr>
            <a:r>
              <a:rPr kumimoji="0" lang="de-DE" sz="1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 </a:t>
            </a:r>
            <a:r>
              <a:rPr kumimoji="0" lang="de-DE" sz="1800" b="0" i="0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A</a:t>
            </a:r>
            <a:r>
              <a:rPr kumimoji="0" lang="de-DE" sz="1800" b="0" i="0" strike="noStrike" kern="1200" cap="none" spc="0" normalizeH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</a:t>
            </a:r>
            <a:r>
              <a:rPr kumimoji="0" lang="de-DE" sz="1800" b="0" i="0" strike="noStrike" kern="1200" cap="none" spc="0" normalizeH="0" noProof="0" dirty="0" err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reakció</a:t>
            </a:r>
            <a:r>
              <a:rPr kumimoji="0" lang="de-DE" sz="1800" b="0" i="0" strike="noStrike" kern="1200" cap="none" spc="0" normalizeH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</a:t>
            </a:r>
            <a:r>
              <a:rPr kumimoji="0" lang="de-DE" sz="1800" b="0" i="0" strike="noStrike" kern="1200" cap="none" spc="0" normalizeH="0" noProof="0" dirty="0" err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beindítása</a:t>
            </a:r>
            <a:r>
              <a:rPr kumimoji="0" lang="de-DE" sz="1800" b="0" i="0" strike="noStrike" kern="1200" cap="none" spc="0" normalizeH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(3)</a:t>
            </a:r>
          </a:p>
          <a:p>
            <a:pPr marL="285750" indent="-285750" fontAlgn="base">
              <a:spcBef>
                <a:spcPts val="700"/>
              </a:spcBef>
              <a:spcAft>
                <a:spcPct val="0"/>
              </a:spcAft>
              <a:buFont typeface="Arial" pitchFamily="34" charset="0"/>
              <a:buBlip>
                <a:blip r:embed="rId3"/>
              </a:buBlip>
              <a:defRPr/>
            </a:pPr>
            <a:r>
              <a:rPr kumimoji="0" lang="de-DE" sz="2000" b="0" i="0" strike="noStrike" kern="1200" cap="none" spc="0" normalizeH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A </a:t>
            </a:r>
            <a:r>
              <a:rPr kumimoji="0" lang="de-DE" sz="2000" b="0" i="0" strike="noStrike" kern="1200" cap="none" spc="0" normalizeH="0" noProof="0" dirty="0" err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technológiák</a:t>
            </a:r>
            <a:endParaRPr kumimoji="0" lang="de-DE" sz="2000" b="0" i="0" strike="noStrike" kern="1200" cap="none" spc="0" normalizeH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  <a:p>
            <a:pPr marL="742950" lvl="1" indent="-285750" fontAlgn="base">
              <a:spcBef>
                <a:spcPts val="700"/>
              </a:spcBef>
              <a:spcAft>
                <a:spcPct val="0"/>
              </a:spcAft>
              <a:buFont typeface="Arial" pitchFamily="34" charset="0"/>
              <a:buBlip>
                <a:blip r:embed="rId3"/>
              </a:buBlip>
              <a:defRPr/>
            </a:pPr>
            <a:r>
              <a:rPr lang="de-DE" sz="19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ICF</a:t>
            </a:r>
          </a:p>
          <a:p>
            <a:pPr marL="742950" lvl="1" indent="-285750" fontAlgn="base">
              <a:spcBef>
                <a:spcPts val="700"/>
              </a:spcBef>
              <a:spcAft>
                <a:spcPct val="0"/>
              </a:spcAft>
              <a:buFont typeface="Arial" pitchFamily="34" charset="0"/>
              <a:buBlip>
                <a:blip r:embed="rId3"/>
              </a:buBlip>
              <a:defRPr/>
            </a:pPr>
            <a:r>
              <a:rPr lang="de-DE" sz="19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sz="19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Tokamak</a:t>
            </a:r>
            <a:r>
              <a:rPr lang="de-DE" sz="19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sz="19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és</a:t>
            </a:r>
            <a:r>
              <a:rPr lang="de-DE" sz="19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a </a:t>
            </a:r>
            <a:r>
              <a:rPr lang="de-DE" sz="19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sztellarátor</a:t>
            </a:r>
            <a:endParaRPr lang="de-DE" sz="19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marL="742950" lvl="1" indent="-285750" fontAlgn="base">
              <a:spcBef>
                <a:spcPts val="700"/>
              </a:spcBef>
              <a:spcAft>
                <a:spcPct val="0"/>
              </a:spcAft>
              <a:buFont typeface="Arial" pitchFamily="34" charset="0"/>
              <a:buBlip>
                <a:blip r:embed="rId3"/>
              </a:buBlip>
              <a:defRPr/>
            </a:pPr>
            <a:r>
              <a:rPr lang="de-DE" sz="19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DEC</a:t>
            </a:r>
          </a:p>
          <a:p>
            <a:pPr marL="285750" indent="-285750" fontAlgn="base">
              <a:spcBef>
                <a:spcPts val="700"/>
              </a:spcBef>
              <a:spcAft>
                <a:spcPct val="0"/>
              </a:spcAft>
              <a:buFont typeface="Arial" pitchFamily="34" charset="0"/>
              <a:buBlip>
                <a:blip r:embed="rId3"/>
              </a:buBlip>
              <a:defRPr/>
            </a:pPr>
            <a:r>
              <a:rPr lang="de-DE" sz="20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sz="20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Kitekités</a:t>
            </a:r>
            <a:endParaRPr lang="de-DE" sz="20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marL="742950" lvl="1" indent="-285750" fontAlgn="base">
              <a:spcBef>
                <a:spcPts val="700"/>
              </a:spcBef>
              <a:spcAft>
                <a:spcPct val="0"/>
              </a:spcAft>
              <a:buFont typeface="Arial" pitchFamily="34" charset="0"/>
              <a:buBlip>
                <a:blip r:embed="rId3"/>
              </a:buBlip>
              <a:defRPr/>
            </a:pPr>
            <a:r>
              <a:rPr lang="de-DE" sz="19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sz="19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Összehasonlítás</a:t>
            </a:r>
            <a:r>
              <a:rPr lang="de-DE" sz="19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(5)</a:t>
            </a:r>
          </a:p>
          <a:p>
            <a:pPr marL="742950" lvl="1" indent="-285750" fontAlgn="base">
              <a:spcBef>
                <a:spcPts val="700"/>
              </a:spcBef>
              <a:spcAft>
                <a:spcPct val="0"/>
              </a:spcAft>
              <a:buFont typeface="Arial" pitchFamily="34" charset="0"/>
              <a:buBlip>
                <a:blip r:embed="rId3"/>
              </a:buBlip>
              <a:defRPr/>
            </a:pPr>
            <a:r>
              <a:rPr lang="de-DE" sz="19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sz="19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Centralizált</a:t>
            </a:r>
            <a:r>
              <a:rPr lang="de-DE" sz="19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sz="19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rendszerek</a:t>
            </a:r>
            <a:endParaRPr lang="de-DE" sz="19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marL="285750" indent="-285750" fontAlgn="base">
              <a:spcBef>
                <a:spcPts val="700"/>
              </a:spcBef>
              <a:spcAft>
                <a:spcPct val="0"/>
              </a:spcAft>
              <a:buFont typeface="Arial" pitchFamily="34" charset="0"/>
              <a:buBlip>
                <a:blip r:embed="rId3"/>
              </a:buBlip>
              <a:defRPr/>
            </a:pPr>
            <a:r>
              <a:rPr lang="de-DE" sz="20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sz="20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Fogalomtár</a:t>
            </a:r>
            <a:endParaRPr lang="de-DE" sz="20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marL="742950" lvl="1" indent="-285750" fontAlgn="base">
              <a:spcBef>
                <a:spcPts val="700"/>
              </a:spcBef>
              <a:spcAft>
                <a:spcPct val="0"/>
              </a:spcAft>
              <a:buFont typeface="Arial" pitchFamily="34" charset="0"/>
              <a:buBlip>
                <a:blip r:embed="rId3"/>
              </a:buBlip>
              <a:defRPr/>
            </a:pPr>
            <a:endParaRPr kumimoji="0" lang="de-DE" sz="1800" b="0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sp>
        <p:nvSpPr>
          <p:cNvPr id="10" name="Dia számának helye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</p:spPr>
        <p:txBody>
          <a:bodyPr/>
          <a:lstStyle/>
          <a:p>
            <a:fld id="{7FC63AB8-CEDE-434E-9866-9FA9AEC918BE}" type="slidenum">
              <a:rPr lang="de-DE" smtClean="0"/>
              <a:pPr/>
              <a:t>7</a:t>
            </a:fld>
            <a:endParaRPr lang="de-DE" dirty="0"/>
          </a:p>
        </p:txBody>
      </p:sp>
      <p:sp>
        <p:nvSpPr>
          <p:cNvPr id="12" name="Dátum helye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</p:spPr>
        <p:txBody>
          <a:bodyPr/>
          <a:lstStyle/>
          <a:p>
            <a:r>
              <a:rPr lang="hu-HU" dirty="0" smtClean="0"/>
              <a:t>2017.10.27.</a:t>
            </a:r>
            <a:endParaRPr lang="de-DE" dirty="0"/>
          </a:p>
        </p:txBody>
      </p:sp>
      <p:sp>
        <p:nvSpPr>
          <p:cNvPr id="13" name="Élőláb helye 6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/>
          <a:lstStyle/>
          <a:p>
            <a:r>
              <a:rPr lang="de-DE" dirty="0" smtClean="0"/>
              <a:t>RZNZ7H – </a:t>
            </a:r>
            <a:r>
              <a:rPr lang="de-DE" dirty="0" err="1" smtClean="0"/>
              <a:t>Fúziós</a:t>
            </a:r>
            <a:r>
              <a:rPr lang="de-DE" dirty="0" smtClean="0"/>
              <a:t> </a:t>
            </a:r>
            <a:r>
              <a:rPr lang="de-DE" dirty="0" err="1" smtClean="0"/>
              <a:t>energia</a:t>
            </a:r>
            <a:r>
              <a:rPr lang="de-DE" dirty="0" smtClean="0"/>
              <a:t> </a:t>
            </a:r>
            <a:r>
              <a:rPr lang="de-DE" dirty="0" err="1" smtClean="0"/>
              <a:t>előadás</a:t>
            </a:r>
            <a:endParaRPr lang="de-DE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ím 4"/>
          <p:cNvSpPr txBox="1">
            <a:spLocks/>
          </p:cNvSpPr>
          <p:nvPr/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>
              <a:spcBef>
                <a:spcPct val="0"/>
              </a:spcBef>
              <a:defRPr/>
            </a:pPr>
            <a:r>
              <a:rPr lang="de-DE" sz="3600" dirty="0" err="1" smtClean="0">
                <a:solidFill>
                  <a:schemeClr val="bg1"/>
                </a:solidFill>
              </a:rPr>
              <a:t>Fúziós</a:t>
            </a:r>
            <a:r>
              <a:rPr lang="de-DE" sz="3600" dirty="0" smtClean="0">
                <a:solidFill>
                  <a:schemeClr val="bg1"/>
                </a:solidFill>
              </a:rPr>
              <a:t> </a:t>
            </a:r>
            <a:r>
              <a:rPr lang="de-DE" sz="3600" dirty="0" err="1" smtClean="0">
                <a:solidFill>
                  <a:schemeClr val="bg1"/>
                </a:solidFill>
              </a:rPr>
              <a:t>energia</a:t>
            </a:r>
            <a:endParaRPr lang="de-DE" sz="3600" dirty="0"/>
          </a:p>
        </p:txBody>
      </p:sp>
      <p:sp>
        <p:nvSpPr>
          <p:cNvPr id="6" name="Szövegdoboz 5"/>
          <p:cNvSpPr txBox="1"/>
          <p:nvPr/>
        </p:nvSpPr>
        <p:spPr>
          <a:xfrm>
            <a:off x="3643306" y="1071546"/>
            <a:ext cx="5143536" cy="51834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>
              <a:spcBef>
                <a:spcPts val="700"/>
              </a:spcBef>
              <a:spcAft>
                <a:spcPct val="0"/>
              </a:spcAft>
              <a:buBlip>
                <a:blip r:embed="rId3"/>
              </a:buBlip>
            </a:pPr>
            <a:r>
              <a:rPr lang="de-DE" sz="20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 </a:t>
            </a:r>
            <a:r>
              <a:rPr lang="de-DE" sz="20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Áttérés</a:t>
            </a:r>
            <a:r>
              <a:rPr lang="de-DE" sz="20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a </a:t>
            </a:r>
            <a:r>
              <a:rPr lang="de-DE" sz="20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makrovilágba</a:t>
            </a:r>
            <a:endParaRPr lang="de-DE" sz="20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lvl="1" fontAlgn="base">
              <a:spcBef>
                <a:spcPts val="700"/>
              </a:spcBef>
              <a:spcAft>
                <a:spcPct val="0"/>
              </a:spcAft>
              <a:buBlip>
                <a:blip r:embed="rId3"/>
              </a:buBlip>
            </a:pP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1 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deutérium</a:t>
            </a: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és</a:t>
            </a: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1 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trícium</a:t>
            </a: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atom</a:t>
            </a: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fúziója</a:t>
            </a: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17,59 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MeV</a:t>
            </a: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energia</a:t>
            </a: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felszabadulásával</a:t>
            </a: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jár</a:t>
            </a: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.</a:t>
            </a:r>
          </a:p>
          <a:p>
            <a:pPr lvl="1" fontAlgn="base">
              <a:spcBef>
                <a:spcPts val="700"/>
              </a:spcBef>
              <a:spcAft>
                <a:spcPct val="0"/>
              </a:spcAft>
              <a:buBlip>
                <a:blip r:embed="rId3"/>
              </a:buBlip>
            </a:pP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Mennyi</a:t>
            </a: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energia</a:t>
            </a: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szabadul</a:t>
            </a: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fel</a:t>
            </a: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1 kg 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össztömegű</a:t>
            </a: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kiindulási</a:t>
            </a: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anyagból</a:t>
            </a: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?</a:t>
            </a:r>
          </a:p>
          <a:p>
            <a:pPr lvl="1" fontAlgn="base">
              <a:spcBef>
                <a:spcPts val="700"/>
              </a:spcBef>
              <a:spcAft>
                <a:spcPct val="0"/>
              </a:spcAft>
              <a:buBlip>
                <a:blip r:embed="rId3"/>
              </a:buBlip>
            </a:pP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1 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mol</a:t>
            </a: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deutériumatom</a:t>
            </a: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tömege</a:t>
            </a: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2g, 1 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mol</a:t>
            </a: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tríciumatomé</a:t>
            </a: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pedig</a:t>
            </a: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3g (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mindkettő</a:t>
            </a: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kétatomos</a:t>
            </a: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molekula</a:t>
            </a: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, de 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ettől</a:t>
            </a: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tekintsünk</a:t>
            </a: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el</a:t>
            </a: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).</a:t>
            </a:r>
          </a:p>
          <a:p>
            <a:pPr lvl="1" fontAlgn="base">
              <a:spcBef>
                <a:spcPts val="700"/>
              </a:spcBef>
              <a:spcAft>
                <a:spcPct val="0"/>
              </a:spcAft>
              <a:buBlip>
                <a:blip r:embed="rId3"/>
              </a:buBlip>
            </a:pP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1 kg 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kiind</a:t>
            </a: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. 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anyag</a:t>
            </a: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tehát</a:t>
            </a: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200 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mol</a:t>
            </a: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(400g) 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deut</a:t>
            </a: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. 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atom</a:t>
            </a: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és</a:t>
            </a: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200 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mol</a:t>
            </a: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(600g) 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tríc</a:t>
            </a: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. 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atom</a:t>
            </a: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.</a:t>
            </a:r>
          </a:p>
          <a:p>
            <a:pPr lvl="1" fontAlgn="base">
              <a:spcBef>
                <a:spcPts val="700"/>
              </a:spcBef>
              <a:spcAft>
                <a:spcPct val="0"/>
              </a:spcAft>
              <a:buBlip>
                <a:blip r:embed="rId3"/>
              </a:buBlip>
            </a:pP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1 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mol</a:t>
            </a: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anyagmennyiség</a:t>
            </a: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6*10</a:t>
            </a:r>
            <a:r>
              <a:rPr lang="de-DE" baseline="300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23</a:t>
            </a: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részecske</a:t>
            </a: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tehát</a:t>
            </a: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200 * 6 * 10</a:t>
            </a:r>
            <a:r>
              <a:rPr lang="de-DE" baseline="300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23  </a:t>
            </a: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* 17,59MeV 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keletkezik</a:t>
            </a: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.</a:t>
            </a:r>
          </a:p>
          <a:p>
            <a:pPr lvl="1" fontAlgn="base">
              <a:spcBef>
                <a:spcPts val="700"/>
              </a:spcBef>
              <a:spcAft>
                <a:spcPct val="0"/>
              </a:spcAft>
              <a:buBlip>
                <a:blip r:embed="rId3"/>
              </a:buBlip>
            </a:pP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Az</a:t>
            </a: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előző</a:t>
            </a: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oldal</a:t>
            </a: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alapján</a:t>
            </a: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ez</a:t>
            </a: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93,9 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GWh</a:t>
            </a: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.</a:t>
            </a:r>
          </a:p>
          <a:p>
            <a:pPr lvl="1" fontAlgn="base">
              <a:spcBef>
                <a:spcPts val="700"/>
              </a:spcBef>
              <a:spcAft>
                <a:spcPct val="0"/>
              </a:spcAft>
              <a:buBlip>
                <a:blip r:embed="rId3"/>
              </a:buBlip>
            </a:pP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Ha 1 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kWh</a:t>
            </a: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energia</a:t>
            </a: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ára</a:t>
            </a: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50 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Ft</a:t>
            </a: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akkor</a:t>
            </a: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közel</a:t>
            </a: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5 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milliárd</a:t>
            </a: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Ft</a:t>
            </a: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értékű</a:t>
            </a: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energiát</a:t>
            </a: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termeltünk</a:t>
            </a: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1kg 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anyag</a:t>
            </a: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fúziójával</a:t>
            </a: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(100% 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hatásfok</a:t>
            </a: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esetén</a:t>
            </a: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).</a:t>
            </a:r>
          </a:p>
        </p:txBody>
      </p:sp>
      <p:sp>
        <p:nvSpPr>
          <p:cNvPr id="10" name="Szöveg helye 8"/>
          <p:cNvSpPr txBox="1">
            <a:spLocks/>
          </p:cNvSpPr>
          <p:nvPr/>
        </p:nvSpPr>
        <p:spPr>
          <a:xfrm>
            <a:off x="457200" y="1435100"/>
            <a:ext cx="3008313" cy="4922858"/>
          </a:xfrm>
          <a:prstGeom prst="rect">
            <a:avLst/>
          </a:prstGeom>
        </p:spPr>
        <p:txBody>
          <a:bodyPr>
            <a:normAutofit fontScale="70000" lnSpcReduction="20000"/>
          </a:bodyPr>
          <a:lstStyle/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ts val="700"/>
              </a:spcBef>
              <a:spcAft>
                <a:spcPct val="0"/>
              </a:spcAft>
              <a:buClrTx/>
              <a:buSzTx/>
              <a:buFont typeface="Arial" pitchFamily="34" charset="0"/>
              <a:buBlip>
                <a:blip r:embed="rId3"/>
              </a:buBlip>
              <a:tabLst/>
              <a:defRPr/>
            </a:pPr>
            <a:r>
              <a:rPr kumimoji="0" lang="de-DE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</a:t>
            </a:r>
            <a:r>
              <a:rPr kumimoji="0" lang="de-DE" sz="2000" b="0" i="0" u="sng" strike="noStrike" kern="1200" cap="none" spc="0" normalizeH="0" baseline="0" noProof="0" dirty="0" err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Bevezetés</a:t>
            </a:r>
            <a:endParaRPr kumimoji="0" lang="de-DE" sz="2000" b="0" i="0" u="sng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  <a:p>
            <a:pPr marL="800100" lvl="1" indent="-342900" fontAlgn="base">
              <a:spcBef>
                <a:spcPts val="700"/>
              </a:spcBef>
              <a:spcAft>
                <a:spcPct val="0"/>
              </a:spcAft>
              <a:buFont typeface="Arial" pitchFamily="34" charset="0"/>
              <a:buBlip>
                <a:blip r:embed="rId3"/>
              </a:buBlip>
            </a:pPr>
            <a:r>
              <a:rPr kumimoji="0" lang="de-DE" b="0" i="0" strike="noStrike" kern="1200" cap="none" spc="0" normalizeH="0" baseline="0" noProof="0" dirty="0" err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Fisszió</a:t>
            </a:r>
            <a:r>
              <a:rPr kumimoji="0" lang="de-DE" b="0" i="0" strike="noStrike" kern="1200" cap="none" spc="0" normalizeH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vs. </a:t>
            </a:r>
            <a:r>
              <a:rPr kumimoji="0" lang="de-DE" b="0" i="0" strike="noStrike" kern="1200" cap="none" spc="0" normalizeH="0" noProof="0" dirty="0" err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Fúzió</a:t>
            </a:r>
            <a:endParaRPr kumimoji="0" lang="de-DE" b="0" i="0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  <a:p>
            <a:pPr marL="742950" marR="0" lvl="1" indent="-285750" algn="l" defTabSz="914400" rtl="0" eaLnBrk="1" fontAlgn="base" latinLnBrk="0" hangingPunct="1">
              <a:lnSpc>
                <a:spcPct val="100000"/>
              </a:lnSpc>
              <a:spcBef>
                <a:spcPts val="700"/>
              </a:spcBef>
              <a:spcAft>
                <a:spcPct val="0"/>
              </a:spcAft>
              <a:buClrTx/>
              <a:buSzTx/>
              <a:buFont typeface="Arial" pitchFamily="34" charset="0"/>
              <a:buBlip>
                <a:blip r:embed="rId3"/>
              </a:buBlip>
              <a:tabLst/>
              <a:defRPr/>
            </a:pPr>
            <a:r>
              <a:rPr kumimoji="0" lang="de-DE" sz="1800" b="0" i="0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 </a:t>
            </a:r>
            <a:r>
              <a:rPr kumimoji="0" lang="de-DE" sz="1800" b="0" i="0" strike="noStrike" kern="1200" cap="none" spc="0" normalizeH="0" baseline="0" noProof="0" dirty="0" err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Atomok</a:t>
            </a:r>
            <a:r>
              <a:rPr kumimoji="0" lang="de-DE" sz="1800" b="0" i="0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, </a:t>
            </a:r>
            <a:r>
              <a:rPr kumimoji="0" lang="de-DE" sz="1800" b="0" i="0" strike="noStrike" kern="1200" cap="none" spc="0" normalizeH="0" baseline="0" noProof="0" dirty="0" err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izotópok</a:t>
            </a:r>
            <a:endParaRPr kumimoji="0" lang="de-DE" sz="1800" b="0" i="0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  <a:p>
            <a:pPr marL="742950" marR="0" lvl="1" indent="-285750" algn="l" defTabSz="914400" rtl="0" eaLnBrk="1" fontAlgn="base" latinLnBrk="0" hangingPunct="1">
              <a:lnSpc>
                <a:spcPct val="100000"/>
              </a:lnSpc>
              <a:spcBef>
                <a:spcPts val="700"/>
              </a:spcBef>
              <a:spcAft>
                <a:spcPct val="0"/>
              </a:spcAft>
              <a:buClrTx/>
              <a:buSzTx/>
              <a:buFont typeface="Arial" pitchFamily="34" charset="0"/>
              <a:buBlip>
                <a:blip r:embed="rId3"/>
              </a:buBlip>
              <a:tabLst/>
              <a:defRPr/>
            </a:pPr>
            <a:r>
              <a:rPr kumimoji="0" lang="de-DE" sz="1800" b="0" i="0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 </a:t>
            </a:r>
            <a:r>
              <a:rPr kumimoji="0" lang="de-DE" sz="1800" b="0" i="0" strike="noStrike" kern="1200" cap="none" spc="0" normalizeH="0" baseline="0" noProof="0" dirty="0" err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Kötési</a:t>
            </a:r>
            <a:r>
              <a:rPr kumimoji="0" lang="de-DE" sz="1800" b="0" i="0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</a:t>
            </a:r>
            <a:r>
              <a:rPr kumimoji="0" lang="de-DE" sz="1800" b="0" i="0" strike="noStrike" kern="1200" cap="none" spc="0" normalizeH="0" baseline="0" noProof="0" dirty="0" err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energia</a:t>
            </a:r>
            <a:endParaRPr kumimoji="0" lang="de-DE" sz="1800" b="0" i="0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  <a:p>
            <a:pPr marL="742950" marR="0" lvl="1" indent="-285750" algn="l" defTabSz="914400" rtl="0" eaLnBrk="1" fontAlgn="base" latinLnBrk="0" hangingPunct="1">
              <a:lnSpc>
                <a:spcPct val="100000"/>
              </a:lnSpc>
              <a:spcBef>
                <a:spcPts val="700"/>
              </a:spcBef>
              <a:spcAft>
                <a:spcPct val="0"/>
              </a:spcAft>
              <a:buClrTx/>
              <a:buSzTx/>
              <a:buFont typeface="Arial" pitchFamily="34" charset="0"/>
              <a:buBlip>
                <a:blip r:embed="rId3"/>
              </a:buBlip>
              <a:tabLst/>
              <a:defRPr/>
            </a:pP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 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Számítás</a:t>
            </a: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– 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mikro</a:t>
            </a:r>
            <a:endParaRPr lang="de-DE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marL="742950" marR="0" lvl="1" indent="-285750" algn="l" defTabSz="914400" rtl="0" eaLnBrk="1" fontAlgn="base" latinLnBrk="0" hangingPunct="1">
              <a:lnSpc>
                <a:spcPct val="100000"/>
              </a:lnSpc>
              <a:spcBef>
                <a:spcPts val="700"/>
              </a:spcBef>
              <a:spcAft>
                <a:spcPct val="0"/>
              </a:spcAft>
              <a:buClrTx/>
              <a:buSzTx/>
              <a:buFont typeface="Arial" pitchFamily="34" charset="0"/>
              <a:buBlip>
                <a:blip r:embed="rId3"/>
              </a:buBlip>
              <a:tabLst/>
              <a:defRPr/>
            </a:pPr>
            <a:r>
              <a:rPr kumimoji="0" lang="de-DE" sz="1800" b="0" i="0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 </a:t>
            </a:r>
            <a:r>
              <a:rPr kumimoji="0" lang="de-DE" sz="1800" b="0" i="0" strike="noStrike" kern="1200" cap="none" spc="0" normalizeH="0" baseline="0" noProof="0" dirty="0" err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Az</a:t>
            </a:r>
            <a:r>
              <a:rPr kumimoji="0" lang="de-DE" sz="1800" b="0" i="0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</a:t>
            </a:r>
            <a:r>
              <a:rPr kumimoji="0" lang="de-DE" sz="1800" b="0" i="0" strike="noStrike" kern="1200" cap="none" spc="0" normalizeH="0" baseline="0" noProof="0" dirty="0" err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elektronvolt</a:t>
            </a:r>
            <a:endParaRPr kumimoji="0" lang="de-DE" sz="1800" b="0" i="0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  <a:p>
            <a:pPr marL="742950" marR="0" lvl="1" indent="-285750" algn="l" defTabSz="914400" rtl="0" eaLnBrk="1" fontAlgn="base" latinLnBrk="0" hangingPunct="1">
              <a:lnSpc>
                <a:spcPct val="100000"/>
              </a:lnSpc>
              <a:spcBef>
                <a:spcPts val="700"/>
              </a:spcBef>
              <a:spcAft>
                <a:spcPct val="0"/>
              </a:spcAft>
              <a:buClrTx/>
              <a:buSzTx/>
              <a:buFont typeface="Arial" pitchFamily="34" charset="0"/>
              <a:buBlip>
                <a:blip r:embed="rId3"/>
              </a:buBlip>
              <a:tabLst/>
              <a:defRPr/>
            </a:pP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 </a:t>
            </a:r>
            <a:r>
              <a:rPr lang="de-DE" u="sng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Számítás</a:t>
            </a:r>
            <a:r>
              <a:rPr lang="de-DE" u="sng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– </a:t>
            </a:r>
            <a:r>
              <a:rPr lang="de-DE" u="sng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makro</a:t>
            </a:r>
            <a:endParaRPr kumimoji="0" lang="de-DE" sz="1800" b="0" i="0" u="sng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ts val="700"/>
              </a:spcBef>
              <a:spcAft>
                <a:spcPct val="0"/>
              </a:spcAft>
              <a:buClrTx/>
              <a:buSzTx/>
              <a:buFont typeface="Arial" pitchFamily="34" charset="0"/>
              <a:buBlip>
                <a:blip r:embed="rId3"/>
              </a:buBlip>
              <a:tabLst/>
              <a:defRPr/>
            </a:pPr>
            <a:r>
              <a:rPr kumimoji="0" lang="de-DE" sz="2000" b="0" i="0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A</a:t>
            </a:r>
            <a:r>
              <a:rPr kumimoji="0" lang="de-DE" sz="2000" b="0" i="0" strike="noStrike" kern="1200" cap="none" spc="0" normalizeH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</a:t>
            </a:r>
            <a:r>
              <a:rPr kumimoji="0" lang="de-DE" sz="2000" b="0" i="0" strike="noStrike" kern="1200" cap="none" spc="0" normalizeH="0" noProof="0" dirty="0" err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reakciók</a:t>
            </a:r>
            <a:endParaRPr kumimoji="0" lang="de-DE" sz="2000" b="0" i="0" strike="noStrike" kern="1200" cap="none" spc="0" normalizeH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  <a:p>
            <a:pPr marL="800100" lvl="1" indent="-342900" fontAlgn="base">
              <a:spcBef>
                <a:spcPts val="700"/>
              </a:spcBef>
              <a:spcAft>
                <a:spcPct val="0"/>
              </a:spcAft>
              <a:buFont typeface="Arial" pitchFamily="34" charset="0"/>
              <a:buBlip>
                <a:blip r:embed="rId3"/>
              </a:buBlip>
              <a:defRPr/>
            </a:pPr>
            <a:r>
              <a:rPr kumimoji="0" lang="de-DE" b="0" i="0" strike="noStrike" kern="1200" cap="none" spc="0" normalizeH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A </a:t>
            </a:r>
            <a:r>
              <a:rPr kumimoji="0" lang="de-DE" b="0" i="0" strike="noStrike" kern="1200" cap="none" spc="0" normalizeH="0" noProof="0" dirty="0" err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reakció</a:t>
            </a:r>
            <a:r>
              <a:rPr kumimoji="0" lang="de-DE" b="0" i="0" strike="noStrike" kern="1200" cap="none" spc="0" normalizeH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</a:t>
            </a:r>
            <a:r>
              <a:rPr kumimoji="0" lang="de-DE" b="0" i="0" strike="noStrike" kern="1200" cap="none" spc="0" normalizeH="0" noProof="0" dirty="0" err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kiválasztása</a:t>
            </a:r>
            <a:r>
              <a:rPr kumimoji="0" lang="de-DE" b="0" i="0" strike="noStrike" kern="1200" cap="none" spc="0" normalizeH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(5)</a:t>
            </a:r>
            <a:endParaRPr kumimoji="0" lang="de-DE" b="0" i="0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  <a:p>
            <a:pPr marL="742950" marR="0" lvl="1" indent="-285750" algn="l" defTabSz="914400" rtl="0" eaLnBrk="1" fontAlgn="base" latinLnBrk="0" hangingPunct="1">
              <a:lnSpc>
                <a:spcPct val="100000"/>
              </a:lnSpc>
              <a:spcBef>
                <a:spcPts val="700"/>
              </a:spcBef>
              <a:spcAft>
                <a:spcPct val="0"/>
              </a:spcAft>
              <a:buClrTx/>
              <a:buSzTx/>
              <a:buFont typeface="Arial" pitchFamily="34" charset="0"/>
              <a:buBlip>
                <a:blip r:embed="rId3"/>
              </a:buBlip>
              <a:tabLst/>
              <a:defRPr/>
            </a:pPr>
            <a:r>
              <a:rPr kumimoji="0" lang="de-DE" sz="1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 </a:t>
            </a:r>
            <a:r>
              <a:rPr kumimoji="0" lang="de-DE" sz="1800" b="0" i="0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A </a:t>
            </a:r>
            <a:r>
              <a:rPr kumimoji="0" lang="de-DE" sz="1800" b="0" i="0" strike="noStrike" kern="1200" cap="none" spc="0" normalizeH="0" baseline="0" noProof="0" dirty="0" err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plazma</a:t>
            </a:r>
            <a:endParaRPr kumimoji="0" lang="de-DE" sz="1800" b="0" i="0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  <a:p>
            <a:pPr marL="742950" marR="0" lvl="1" indent="-285750" algn="l" defTabSz="914400" rtl="0" eaLnBrk="1" fontAlgn="base" latinLnBrk="0" hangingPunct="1">
              <a:lnSpc>
                <a:spcPct val="100000"/>
              </a:lnSpc>
              <a:spcBef>
                <a:spcPts val="700"/>
              </a:spcBef>
              <a:spcAft>
                <a:spcPct val="0"/>
              </a:spcAft>
              <a:buClrTx/>
              <a:buSzTx/>
              <a:buFont typeface="Arial" pitchFamily="34" charset="0"/>
              <a:buBlip>
                <a:blip r:embed="rId3"/>
              </a:buBlip>
              <a:tabLst/>
              <a:defRPr/>
            </a:pPr>
            <a:r>
              <a:rPr kumimoji="0" lang="de-DE" sz="1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 </a:t>
            </a:r>
            <a:r>
              <a:rPr kumimoji="0" lang="de-DE" sz="1800" b="0" i="0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A</a:t>
            </a:r>
            <a:r>
              <a:rPr kumimoji="0" lang="de-DE" sz="1800" b="0" i="0" strike="noStrike" kern="1200" cap="none" spc="0" normalizeH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</a:t>
            </a:r>
            <a:r>
              <a:rPr kumimoji="0" lang="de-DE" sz="1800" b="0" i="0" strike="noStrike" kern="1200" cap="none" spc="0" normalizeH="0" noProof="0" dirty="0" err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reakció</a:t>
            </a:r>
            <a:r>
              <a:rPr kumimoji="0" lang="de-DE" sz="1800" b="0" i="0" strike="noStrike" kern="1200" cap="none" spc="0" normalizeH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</a:t>
            </a:r>
            <a:r>
              <a:rPr kumimoji="0" lang="de-DE" sz="1800" b="0" i="0" strike="noStrike" kern="1200" cap="none" spc="0" normalizeH="0" noProof="0" dirty="0" err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beindítása</a:t>
            </a:r>
            <a:r>
              <a:rPr kumimoji="0" lang="de-DE" sz="1800" b="0" i="0" strike="noStrike" kern="1200" cap="none" spc="0" normalizeH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(3)</a:t>
            </a:r>
          </a:p>
          <a:p>
            <a:pPr marL="285750" indent="-285750" fontAlgn="base">
              <a:spcBef>
                <a:spcPts val="700"/>
              </a:spcBef>
              <a:spcAft>
                <a:spcPct val="0"/>
              </a:spcAft>
              <a:buFont typeface="Arial" pitchFamily="34" charset="0"/>
              <a:buBlip>
                <a:blip r:embed="rId3"/>
              </a:buBlip>
              <a:defRPr/>
            </a:pPr>
            <a:r>
              <a:rPr kumimoji="0" lang="de-DE" sz="2000" b="0" i="0" strike="noStrike" kern="1200" cap="none" spc="0" normalizeH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A </a:t>
            </a:r>
            <a:r>
              <a:rPr kumimoji="0" lang="de-DE" sz="2000" b="0" i="0" strike="noStrike" kern="1200" cap="none" spc="0" normalizeH="0" noProof="0" dirty="0" err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technológiák</a:t>
            </a:r>
            <a:endParaRPr kumimoji="0" lang="de-DE" sz="2000" b="0" i="0" strike="noStrike" kern="1200" cap="none" spc="0" normalizeH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  <a:p>
            <a:pPr marL="742950" lvl="1" indent="-285750" fontAlgn="base">
              <a:spcBef>
                <a:spcPts val="700"/>
              </a:spcBef>
              <a:spcAft>
                <a:spcPct val="0"/>
              </a:spcAft>
              <a:buFont typeface="Arial" pitchFamily="34" charset="0"/>
              <a:buBlip>
                <a:blip r:embed="rId3"/>
              </a:buBlip>
              <a:defRPr/>
            </a:pPr>
            <a:r>
              <a:rPr lang="de-DE" sz="19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ICF</a:t>
            </a:r>
          </a:p>
          <a:p>
            <a:pPr marL="742950" lvl="1" indent="-285750" fontAlgn="base">
              <a:spcBef>
                <a:spcPts val="700"/>
              </a:spcBef>
              <a:spcAft>
                <a:spcPct val="0"/>
              </a:spcAft>
              <a:buFont typeface="Arial" pitchFamily="34" charset="0"/>
              <a:buBlip>
                <a:blip r:embed="rId3"/>
              </a:buBlip>
              <a:defRPr/>
            </a:pPr>
            <a:r>
              <a:rPr lang="de-DE" sz="19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sz="19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Tokamak</a:t>
            </a:r>
            <a:r>
              <a:rPr lang="de-DE" sz="19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sz="19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és</a:t>
            </a:r>
            <a:r>
              <a:rPr lang="de-DE" sz="19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a </a:t>
            </a:r>
            <a:r>
              <a:rPr lang="de-DE" sz="19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sztellarátor</a:t>
            </a:r>
            <a:endParaRPr lang="de-DE" sz="19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marL="742950" lvl="1" indent="-285750" fontAlgn="base">
              <a:spcBef>
                <a:spcPts val="700"/>
              </a:spcBef>
              <a:spcAft>
                <a:spcPct val="0"/>
              </a:spcAft>
              <a:buFont typeface="Arial" pitchFamily="34" charset="0"/>
              <a:buBlip>
                <a:blip r:embed="rId3"/>
              </a:buBlip>
              <a:defRPr/>
            </a:pPr>
            <a:r>
              <a:rPr lang="de-DE" sz="19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DEC</a:t>
            </a:r>
          </a:p>
          <a:p>
            <a:pPr marL="285750" indent="-285750" fontAlgn="base">
              <a:spcBef>
                <a:spcPts val="700"/>
              </a:spcBef>
              <a:spcAft>
                <a:spcPct val="0"/>
              </a:spcAft>
              <a:buFont typeface="Arial" pitchFamily="34" charset="0"/>
              <a:buBlip>
                <a:blip r:embed="rId3"/>
              </a:buBlip>
              <a:defRPr/>
            </a:pPr>
            <a:r>
              <a:rPr lang="de-DE" sz="20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sz="20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Kitekités</a:t>
            </a:r>
            <a:endParaRPr lang="de-DE" sz="20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marL="742950" lvl="1" indent="-285750" fontAlgn="base">
              <a:spcBef>
                <a:spcPts val="700"/>
              </a:spcBef>
              <a:spcAft>
                <a:spcPct val="0"/>
              </a:spcAft>
              <a:buFont typeface="Arial" pitchFamily="34" charset="0"/>
              <a:buBlip>
                <a:blip r:embed="rId3"/>
              </a:buBlip>
              <a:defRPr/>
            </a:pPr>
            <a:r>
              <a:rPr lang="de-DE" sz="19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sz="19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Összehasonlítás</a:t>
            </a:r>
            <a:r>
              <a:rPr lang="de-DE" sz="19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(5)</a:t>
            </a:r>
          </a:p>
          <a:p>
            <a:pPr marL="742950" lvl="1" indent="-285750" fontAlgn="base">
              <a:spcBef>
                <a:spcPts val="700"/>
              </a:spcBef>
              <a:spcAft>
                <a:spcPct val="0"/>
              </a:spcAft>
              <a:buFont typeface="Arial" pitchFamily="34" charset="0"/>
              <a:buBlip>
                <a:blip r:embed="rId3"/>
              </a:buBlip>
              <a:defRPr/>
            </a:pPr>
            <a:r>
              <a:rPr lang="de-DE" sz="19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sz="19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Centralizált</a:t>
            </a:r>
            <a:r>
              <a:rPr lang="de-DE" sz="19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sz="19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rendszerek</a:t>
            </a:r>
            <a:endParaRPr lang="de-DE" sz="19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marL="285750" indent="-285750" fontAlgn="base">
              <a:spcBef>
                <a:spcPts val="700"/>
              </a:spcBef>
              <a:spcAft>
                <a:spcPct val="0"/>
              </a:spcAft>
              <a:buFont typeface="Arial" pitchFamily="34" charset="0"/>
              <a:buBlip>
                <a:blip r:embed="rId3"/>
              </a:buBlip>
              <a:defRPr/>
            </a:pPr>
            <a:r>
              <a:rPr lang="de-DE" sz="20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sz="20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Fogalomtár</a:t>
            </a:r>
            <a:endParaRPr lang="de-DE" sz="20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marL="742950" lvl="1" indent="-285750" fontAlgn="base">
              <a:spcBef>
                <a:spcPts val="700"/>
              </a:spcBef>
              <a:spcAft>
                <a:spcPct val="0"/>
              </a:spcAft>
              <a:buFont typeface="Arial" pitchFamily="34" charset="0"/>
              <a:buBlip>
                <a:blip r:embed="rId3"/>
              </a:buBlip>
              <a:defRPr/>
            </a:pPr>
            <a:endParaRPr kumimoji="0" lang="de-DE" sz="1800" b="0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sp>
        <p:nvSpPr>
          <p:cNvPr id="11" name="Dia számának helye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</p:spPr>
        <p:txBody>
          <a:bodyPr/>
          <a:lstStyle/>
          <a:p>
            <a:fld id="{7FC63AB8-CEDE-434E-9866-9FA9AEC918BE}" type="slidenum">
              <a:rPr lang="de-DE" smtClean="0"/>
              <a:pPr/>
              <a:t>8</a:t>
            </a:fld>
            <a:endParaRPr lang="de-DE" dirty="0"/>
          </a:p>
        </p:txBody>
      </p:sp>
      <p:sp>
        <p:nvSpPr>
          <p:cNvPr id="13" name="Dátum helye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</p:spPr>
        <p:txBody>
          <a:bodyPr/>
          <a:lstStyle/>
          <a:p>
            <a:r>
              <a:rPr lang="hu-HU" dirty="0" smtClean="0"/>
              <a:t>2017.10.27.</a:t>
            </a:r>
            <a:endParaRPr lang="de-DE" dirty="0"/>
          </a:p>
        </p:txBody>
      </p:sp>
      <p:sp>
        <p:nvSpPr>
          <p:cNvPr id="14" name="Élőláb helye 6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/>
          <a:lstStyle/>
          <a:p>
            <a:r>
              <a:rPr lang="de-DE" dirty="0" smtClean="0"/>
              <a:t>RZNZ7H – </a:t>
            </a:r>
            <a:r>
              <a:rPr lang="de-DE" dirty="0" err="1" smtClean="0"/>
              <a:t>Fúziós</a:t>
            </a:r>
            <a:r>
              <a:rPr lang="de-DE" dirty="0" smtClean="0"/>
              <a:t> </a:t>
            </a:r>
            <a:r>
              <a:rPr lang="de-DE" dirty="0" err="1" smtClean="0"/>
              <a:t>energia</a:t>
            </a:r>
            <a:r>
              <a:rPr lang="de-DE" dirty="0" smtClean="0"/>
              <a:t> </a:t>
            </a:r>
            <a:r>
              <a:rPr lang="de-DE" dirty="0" err="1" smtClean="0"/>
              <a:t>előadás</a:t>
            </a:r>
            <a:endParaRPr lang="de-DE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ím 4"/>
          <p:cNvSpPr txBox="1">
            <a:spLocks/>
          </p:cNvSpPr>
          <p:nvPr/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>
              <a:spcBef>
                <a:spcPct val="0"/>
              </a:spcBef>
              <a:defRPr/>
            </a:pPr>
            <a:r>
              <a:rPr lang="de-DE" sz="3600" dirty="0" err="1" smtClean="0">
                <a:solidFill>
                  <a:schemeClr val="bg1"/>
                </a:solidFill>
              </a:rPr>
              <a:t>Fúziós</a:t>
            </a:r>
            <a:r>
              <a:rPr lang="de-DE" sz="3600" dirty="0" smtClean="0">
                <a:solidFill>
                  <a:schemeClr val="bg1"/>
                </a:solidFill>
              </a:rPr>
              <a:t> </a:t>
            </a:r>
            <a:r>
              <a:rPr lang="de-DE" sz="3600" dirty="0" err="1" smtClean="0">
                <a:solidFill>
                  <a:schemeClr val="bg1"/>
                </a:solidFill>
              </a:rPr>
              <a:t>energia</a:t>
            </a:r>
            <a:endParaRPr lang="de-DE" sz="3600" dirty="0"/>
          </a:p>
        </p:txBody>
      </p:sp>
      <p:sp>
        <p:nvSpPr>
          <p:cNvPr id="6" name="Szövegdoboz 5"/>
          <p:cNvSpPr txBox="1"/>
          <p:nvPr/>
        </p:nvSpPr>
        <p:spPr>
          <a:xfrm>
            <a:off x="3643306" y="1071546"/>
            <a:ext cx="5286412" cy="19954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>
              <a:spcBef>
                <a:spcPts val="700"/>
              </a:spcBef>
              <a:spcAft>
                <a:spcPct val="0"/>
              </a:spcAft>
              <a:buBlip>
                <a:blip r:embed="rId3"/>
              </a:buBlip>
            </a:pPr>
            <a:r>
              <a:rPr lang="de-DE" sz="20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 A </a:t>
            </a:r>
            <a:r>
              <a:rPr lang="de-DE" sz="20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megfelelő</a:t>
            </a:r>
            <a:r>
              <a:rPr lang="de-DE" sz="20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sz="20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reakciók</a:t>
            </a:r>
            <a:r>
              <a:rPr lang="de-DE" sz="20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sz="20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kiválasztása</a:t>
            </a:r>
            <a:endParaRPr lang="de-DE" sz="20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lvl="1" fontAlgn="base">
              <a:spcBef>
                <a:spcPts val="700"/>
              </a:spcBef>
              <a:spcAft>
                <a:spcPct val="0"/>
              </a:spcAft>
              <a:buBlip>
                <a:blip r:embed="rId3"/>
              </a:buBlip>
            </a:pPr>
            <a:r>
              <a:rPr lang="de-DE" sz="20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Rengeteg</a:t>
            </a: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fúziós</a:t>
            </a: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reakció</a:t>
            </a: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képzelhető</a:t>
            </a: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el</a:t>
            </a: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ezek</a:t>
            </a: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közül</a:t>
            </a: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ki</a:t>
            </a: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kell</a:t>
            </a: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választanunk</a:t>
            </a: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hogy</a:t>
            </a: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melyeket</a:t>
            </a: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kívánjuk</a:t>
            </a: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kutatni</a:t>
            </a: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illetve</a:t>
            </a: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melyekkel</a:t>
            </a: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akarunk</a:t>
            </a: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energiát</a:t>
            </a: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termelni</a:t>
            </a: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. 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Néhány</a:t>
            </a: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példa</a:t>
            </a: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:</a:t>
            </a:r>
          </a:p>
          <a:p>
            <a:pPr lvl="2" fontAlgn="base">
              <a:spcBef>
                <a:spcPts val="700"/>
              </a:spcBef>
              <a:spcAft>
                <a:spcPct val="0"/>
              </a:spcAft>
              <a:buBlip>
                <a:blip r:embed="rId3"/>
              </a:buBlip>
            </a:pPr>
            <a:endParaRPr lang="de-DE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7" name="Kép 6" descr="tabl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14876" y="2714620"/>
            <a:ext cx="3491239" cy="347663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0" name="Szöveg helye 8"/>
          <p:cNvSpPr txBox="1">
            <a:spLocks/>
          </p:cNvSpPr>
          <p:nvPr/>
        </p:nvSpPr>
        <p:spPr>
          <a:xfrm>
            <a:off x="457200" y="1435100"/>
            <a:ext cx="3008313" cy="4922858"/>
          </a:xfrm>
          <a:prstGeom prst="rect">
            <a:avLst/>
          </a:prstGeom>
        </p:spPr>
        <p:txBody>
          <a:bodyPr>
            <a:normAutofit fontScale="70000" lnSpcReduction="20000"/>
          </a:bodyPr>
          <a:lstStyle/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ts val="700"/>
              </a:spcBef>
              <a:spcAft>
                <a:spcPct val="0"/>
              </a:spcAft>
              <a:buClrTx/>
              <a:buSzTx/>
              <a:buFont typeface="Arial" pitchFamily="34" charset="0"/>
              <a:buBlip>
                <a:blip r:embed="rId3"/>
              </a:buBlip>
              <a:tabLst/>
              <a:defRPr/>
            </a:pPr>
            <a:r>
              <a:rPr kumimoji="0" lang="de-DE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</a:t>
            </a:r>
            <a:r>
              <a:rPr kumimoji="0" lang="de-DE" sz="2000" b="0" i="0" strike="noStrike" kern="1200" cap="none" spc="0" normalizeH="0" baseline="0" noProof="0" dirty="0" err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Bevezetés</a:t>
            </a:r>
            <a:endParaRPr kumimoji="0" lang="de-DE" sz="2000" b="0" i="0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  <a:p>
            <a:pPr marL="800100" lvl="1" indent="-342900" fontAlgn="base">
              <a:spcBef>
                <a:spcPts val="700"/>
              </a:spcBef>
              <a:spcAft>
                <a:spcPct val="0"/>
              </a:spcAft>
              <a:buFont typeface="Arial" pitchFamily="34" charset="0"/>
              <a:buBlip>
                <a:blip r:embed="rId3"/>
              </a:buBlip>
            </a:pPr>
            <a:r>
              <a:rPr kumimoji="0" lang="de-DE" b="0" i="0" strike="noStrike" kern="1200" cap="none" spc="0" normalizeH="0" baseline="0" noProof="0" dirty="0" err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Fisszió</a:t>
            </a:r>
            <a:r>
              <a:rPr kumimoji="0" lang="de-DE" b="0" i="0" strike="noStrike" kern="1200" cap="none" spc="0" normalizeH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vs. </a:t>
            </a:r>
            <a:r>
              <a:rPr kumimoji="0" lang="de-DE" b="0" i="0" strike="noStrike" kern="1200" cap="none" spc="0" normalizeH="0" noProof="0" dirty="0" err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Fúzió</a:t>
            </a:r>
            <a:endParaRPr kumimoji="0" lang="de-DE" b="0" i="0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  <a:p>
            <a:pPr marL="742950" marR="0" lvl="1" indent="-285750" algn="l" defTabSz="914400" rtl="0" eaLnBrk="1" fontAlgn="base" latinLnBrk="0" hangingPunct="1">
              <a:lnSpc>
                <a:spcPct val="100000"/>
              </a:lnSpc>
              <a:spcBef>
                <a:spcPts val="700"/>
              </a:spcBef>
              <a:spcAft>
                <a:spcPct val="0"/>
              </a:spcAft>
              <a:buClrTx/>
              <a:buSzTx/>
              <a:buFont typeface="Arial" pitchFamily="34" charset="0"/>
              <a:buBlip>
                <a:blip r:embed="rId3"/>
              </a:buBlip>
              <a:tabLst/>
              <a:defRPr/>
            </a:pPr>
            <a:r>
              <a:rPr kumimoji="0" lang="de-DE" sz="1800" b="0" i="0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 </a:t>
            </a:r>
            <a:r>
              <a:rPr kumimoji="0" lang="de-DE" sz="1800" b="0" i="0" strike="noStrike" kern="1200" cap="none" spc="0" normalizeH="0" baseline="0" noProof="0" dirty="0" err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Atomok</a:t>
            </a:r>
            <a:r>
              <a:rPr kumimoji="0" lang="de-DE" sz="1800" b="0" i="0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, </a:t>
            </a:r>
            <a:r>
              <a:rPr kumimoji="0" lang="de-DE" sz="1800" b="0" i="0" strike="noStrike" kern="1200" cap="none" spc="0" normalizeH="0" baseline="0" noProof="0" dirty="0" err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izotópok</a:t>
            </a:r>
            <a:endParaRPr kumimoji="0" lang="de-DE" sz="1800" b="0" i="0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  <a:p>
            <a:pPr marL="742950" marR="0" lvl="1" indent="-285750" algn="l" defTabSz="914400" rtl="0" eaLnBrk="1" fontAlgn="base" latinLnBrk="0" hangingPunct="1">
              <a:lnSpc>
                <a:spcPct val="100000"/>
              </a:lnSpc>
              <a:spcBef>
                <a:spcPts val="700"/>
              </a:spcBef>
              <a:spcAft>
                <a:spcPct val="0"/>
              </a:spcAft>
              <a:buClrTx/>
              <a:buSzTx/>
              <a:buFont typeface="Arial" pitchFamily="34" charset="0"/>
              <a:buBlip>
                <a:blip r:embed="rId3"/>
              </a:buBlip>
              <a:tabLst/>
              <a:defRPr/>
            </a:pPr>
            <a:r>
              <a:rPr kumimoji="0" lang="de-DE" sz="1800" b="0" i="0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 </a:t>
            </a:r>
            <a:r>
              <a:rPr kumimoji="0" lang="de-DE" sz="1800" b="0" i="0" strike="noStrike" kern="1200" cap="none" spc="0" normalizeH="0" baseline="0" noProof="0" dirty="0" err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Kötési</a:t>
            </a:r>
            <a:r>
              <a:rPr kumimoji="0" lang="de-DE" sz="1800" b="0" i="0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</a:t>
            </a:r>
            <a:r>
              <a:rPr kumimoji="0" lang="de-DE" sz="1800" b="0" i="0" strike="noStrike" kern="1200" cap="none" spc="0" normalizeH="0" baseline="0" noProof="0" dirty="0" err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energia</a:t>
            </a:r>
            <a:endParaRPr kumimoji="0" lang="de-DE" sz="1800" b="0" i="0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  <a:p>
            <a:pPr marL="742950" marR="0" lvl="1" indent="-285750" algn="l" defTabSz="914400" rtl="0" eaLnBrk="1" fontAlgn="base" latinLnBrk="0" hangingPunct="1">
              <a:lnSpc>
                <a:spcPct val="100000"/>
              </a:lnSpc>
              <a:spcBef>
                <a:spcPts val="700"/>
              </a:spcBef>
              <a:spcAft>
                <a:spcPct val="0"/>
              </a:spcAft>
              <a:buClrTx/>
              <a:buSzTx/>
              <a:buFont typeface="Arial" pitchFamily="34" charset="0"/>
              <a:buBlip>
                <a:blip r:embed="rId3"/>
              </a:buBlip>
              <a:tabLst/>
              <a:defRPr/>
            </a:pP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 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Számítás</a:t>
            </a: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– 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mikro</a:t>
            </a:r>
            <a:endParaRPr lang="de-DE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marL="742950" marR="0" lvl="1" indent="-285750" algn="l" defTabSz="914400" rtl="0" eaLnBrk="1" fontAlgn="base" latinLnBrk="0" hangingPunct="1">
              <a:lnSpc>
                <a:spcPct val="100000"/>
              </a:lnSpc>
              <a:spcBef>
                <a:spcPts val="700"/>
              </a:spcBef>
              <a:spcAft>
                <a:spcPct val="0"/>
              </a:spcAft>
              <a:buClrTx/>
              <a:buSzTx/>
              <a:buFont typeface="Arial" pitchFamily="34" charset="0"/>
              <a:buBlip>
                <a:blip r:embed="rId3"/>
              </a:buBlip>
              <a:tabLst/>
              <a:defRPr/>
            </a:pPr>
            <a:r>
              <a:rPr kumimoji="0" lang="de-DE" sz="1800" b="0" i="0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 </a:t>
            </a:r>
            <a:r>
              <a:rPr kumimoji="0" lang="de-DE" sz="1800" b="0" i="0" strike="noStrike" kern="1200" cap="none" spc="0" normalizeH="0" baseline="0" noProof="0" dirty="0" err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Az</a:t>
            </a:r>
            <a:r>
              <a:rPr kumimoji="0" lang="de-DE" sz="1800" b="0" i="0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</a:t>
            </a:r>
            <a:r>
              <a:rPr kumimoji="0" lang="de-DE" sz="1800" b="0" i="0" strike="noStrike" kern="1200" cap="none" spc="0" normalizeH="0" baseline="0" noProof="0" dirty="0" err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elektronvolt</a:t>
            </a:r>
            <a:endParaRPr kumimoji="0" lang="de-DE" sz="1800" b="0" i="0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  <a:p>
            <a:pPr marL="742950" marR="0" lvl="1" indent="-285750" algn="l" defTabSz="914400" rtl="0" eaLnBrk="1" fontAlgn="base" latinLnBrk="0" hangingPunct="1">
              <a:lnSpc>
                <a:spcPct val="100000"/>
              </a:lnSpc>
              <a:spcBef>
                <a:spcPts val="700"/>
              </a:spcBef>
              <a:spcAft>
                <a:spcPct val="0"/>
              </a:spcAft>
              <a:buClrTx/>
              <a:buSzTx/>
              <a:buFont typeface="Arial" pitchFamily="34" charset="0"/>
              <a:buBlip>
                <a:blip r:embed="rId3"/>
              </a:buBlip>
              <a:tabLst/>
              <a:defRPr/>
            </a:pP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 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Számítás</a:t>
            </a: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– 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makro</a:t>
            </a:r>
            <a:endParaRPr kumimoji="0" lang="de-DE" sz="1800" b="0" i="0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ts val="700"/>
              </a:spcBef>
              <a:spcAft>
                <a:spcPct val="0"/>
              </a:spcAft>
              <a:buClrTx/>
              <a:buSzTx/>
              <a:buFont typeface="Arial" pitchFamily="34" charset="0"/>
              <a:buBlip>
                <a:blip r:embed="rId3"/>
              </a:buBlip>
              <a:tabLst/>
              <a:defRPr/>
            </a:pPr>
            <a:r>
              <a:rPr kumimoji="0" lang="de-DE" sz="2000" b="0" i="0" u="sng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A</a:t>
            </a:r>
            <a:r>
              <a:rPr kumimoji="0" lang="de-DE" sz="2000" b="0" i="0" u="sng" strike="noStrike" kern="1200" cap="none" spc="0" normalizeH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</a:t>
            </a:r>
            <a:r>
              <a:rPr kumimoji="0" lang="de-DE" sz="2000" b="0" i="0" u="sng" strike="noStrike" kern="1200" cap="none" spc="0" normalizeH="0" noProof="0" dirty="0" err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reakciók</a:t>
            </a:r>
            <a:endParaRPr kumimoji="0" lang="de-DE" sz="2000" b="0" i="0" u="sng" strike="noStrike" kern="1200" cap="none" spc="0" normalizeH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  <a:p>
            <a:pPr marL="800100" lvl="1" indent="-342900" fontAlgn="base">
              <a:spcBef>
                <a:spcPts val="700"/>
              </a:spcBef>
              <a:spcAft>
                <a:spcPct val="0"/>
              </a:spcAft>
              <a:buFont typeface="Arial" pitchFamily="34" charset="0"/>
              <a:buBlip>
                <a:blip r:embed="rId3"/>
              </a:buBlip>
              <a:defRPr/>
            </a:pPr>
            <a:r>
              <a:rPr kumimoji="0" lang="de-DE" b="0" i="0" strike="noStrike" kern="1200" cap="none" spc="0" normalizeH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A </a:t>
            </a:r>
            <a:r>
              <a:rPr kumimoji="0" lang="de-DE" b="0" i="0" strike="noStrike" kern="1200" cap="none" spc="0" normalizeH="0" noProof="0" dirty="0" err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reakció</a:t>
            </a:r>
            <a:r>
              <a:rPr kumimoji="0" lang="de-DE" b="0" i="0" strike="noStrike" kern="1200" cap="none" spc="0" normalizeH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</a:t>
            </a:r>
            <a:r>
              <a:rPr kumimoji="0" lang="de-DE" b="0" i="0" strike="noStrike" kern="1200" cap="none" spc="0" normalizeH="0" noProof="0" dirty="0" err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kiválasztása</a:t>
            </a:r>
            <a:r>
              <a:rPr kumimoji="0" lang="de-DE" b="0" i="0" strike="noStrike" kern="1200" cap="none" spc="0" normalizeH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(5)</a:t>
            </a:r>
            <a:endParaRPr kumimoji="0" lang="de-DE" b="0" i="0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  <a:p>
            <a:pPr marL="742950" marR="0" lvl="1" indent="-285750" algn="l" defTabSz="914400" rtl="0" eaLnBrk="1" fontAlgn="base" latinLnBrk="0" hangingPunct="1">
              <a:lnSpc>
                <a:spcPct val="100000"/>
              </a:lnSpc>
              <a:spcBef>
                <a:spcPts val="700"/>
              </a:spcBef>
              <a:spcAft>
                <a:spcPct val="0"/>
              </a:spcAft>
              <a:buClrTx/>
              <a:buSzTx/>
              <a:buFont typeface="Arial" pitchFamily="34" charset="0"/>
              <a:buBlip>
                <a:blip r:embed="rId3"/>
              </a:buBlip>
              <a:tabLst/>
              <a:defRPr/>
            </a:pPr>
            <a:r>
              <a:rPr kumimoji="0" lang="de-DE" sz="1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 </a:t>
            </a:r>
            <a:r>
              <a:rPr kumimoji="0" lang="de-DE" sz="1800" b="0" i="0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A </a:t>
            </a:r>
            <a:r>
              <a:rPr kumimoji="0" lang="de-DE" sz="1800" b="0" i="0" strike="noStrike" kern="1200" cap="none" spc="0" normalizeH="0" baseline="0" noProof="0" dirty="0" err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plazma</a:t>
            </a:r>
            <a:endParaRPr kumimoji="0" lang="de-DE" sz="1800" b="0" i="0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  <a:p>
            <a:pPr marL="742950" marR="0" lvl="1" indent="-285750" algn="l" defTabSz="914400" rtl="0" eaLnBrk="1" fontAlgn="base" latinLnBrk="0" hangingPunct="1">
              <a:lnSpc>
                <a:spcPct val="100000"/>
              </a:lnSpc>
              <a:spcBef>
                <a:spcPts val="700"/>
              </a:spcBef>
              <a:spcAft>
                <a:spcPct val="0"/>
              </a:spcAft>
              <a:buClrTx/>
              <a:buSzTx/>
              <a:buFont typeface="Arial" pitchFamily="34" charset="0"/>
              <a:buBlip>
                <a:blip r:embed="rId3"/>
              </a:buBlip>
              <a:tabLst/>
              <a:defRPr/>
            </a:pPr>
            <a:r>
              <a:rPr kumimoji="0" lang="de-DE" sz="1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 </a:t>
            </a:r>
            <a:r>
              <a:rPr kumimoji="0" lang="de-DE" sz="1800" b="0" i="0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A</a:t>
            </a:r>
            <a:r>
              <a:rPr kumimoji="0" lang="de-DE" sz="1800" b="0" i="0" strike="noStrike" kern="1200" cap="none" spc="0" normalizeH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</a:t>
            </a:r>
            <a:r>
              <a:rPr kumimoji="0" lang="de-DE" sz="1800" b="0" i="0" strike="noStrike" kern="1200" cap="none" spc="0" normalizeH="0" noProof="0" dirty="0" err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reakció</a:t>
            </a:r>
            <a:r>
              <a:rPr kumimoji="0" lang="de-DE" sz="1800" b="0" i="0" strike="noStrike" kern="1200" cap="none" spc="0" normalizeH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</a:t>
            </a:r>
            <a:r>
              <a:rPr kumimoji="0" lang="de-DE" sz="1800" b="0" i="0" strike="noStrike" kern="1200" cap="none" spc="0" normalizeH="0" noProof="0" dirty="0" err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beindítása</a:t>
            </a:r>
            <a:r>
              <a:rPr kumimoji="0" lang="de-DE" sz="1800" b="0" i="0" strike="noStrike" kern="1200" cap="none" spc="0" normalizeH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(3)</a:t>
            </a:r>
          </a:p>
          <a:p>
            <a:pPr marL="285750" indent="-285750" fontAlgn="base">
              <a:spcBef>
                <a:spcPts val="700"/>
              </a:spcBef>
              <a:spcAft>
                <a:spcPct val="0"/>
              </a:spcAft>
              <a:buFont typeface="Arial" pitchFamily="34" charset="0"/>
              <a:buBlip>
                <a:blip r:embed="rId3"/>
              </a:buBlip>
              <a:defRPr/>
            </a:pPr>
            <a:r>
              <a:rPr kumimoji="0" lang="de-DE" sz="2000" b="0" i="0" strike="noStrike" kern="1200" cap="none" spc="0" normalizeH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A </a:t>
            </a:r>
            <a:r>
              <a:rPr kumimoji="0" lang="de-DE" sz="2000" b="0" i="0" strike="noStrike" kern="1200" cap="none" spc="0" normalizeH="0" noProof="0" dirty="0" err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technológiák</a:t>
            </a:r>
            <a:endParaRPr kumimoji="0" lang="de-DE" sz="2000" b="0" i="0" strike="noStrike" kern="1200" cap="none" spc="0" normalizeH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  <a:p>
            <a:pPr marL="742950" lvl="1" indent="-285750" fontAlgn="base">
              <a:spcBef>
                <a:spcPts val="700"/>
              </a:spcBef>
              <a:spcAft>
                <a:spcPct val="0"/>
              </a:spcAft>
              <a:buFont typeface="Arial" pitchFamily="34" charset="0"/>
              <a:buBlip>
                <a:blip r:embed="rId3"/>
              </a:buBlip>
              <a:defRPr/>
            </a:pPr>
            <a:r>
              <a:rPr lang="de-DE" sz="19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ICF</a:t>
            </a:r>
          </a:p>
          <a:p>
            <a:pPr marL="742950" lvl="1" indent="-285750" fontAlgn="base">
              <a:spcBef>
                <a:spcPts val="700"/>
              </a:spcBef>
              <a:spcAft>
                <a:spcPct val="0"/>
              </a:spcAft>
              <a:buFont typeface="Arial" pitchFamily="34" charset="0"/>
              <a:buBlip>
                <a:blip r:embed="rId3"/>
              </a:buBlip>
              <a:defRPr/>
            </a:pPr>
            <a:r>
              <a:rPr lang="de-DE" sz="19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sz="19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Tokamak</a:t>
            </a:r>
            <a:r>
              <a:rPr lang="de-DE" sz="19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sz="19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és</a:t>
            </a:r>
            <a:r>
              <a:rPr lang="de-DE" sz="19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a </a:t>
            </a:r>
            <a:r>
              <a:rPr lang="de-DE" sz="19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sztellarátor</a:t>
            </a:r>
            <a:endParaRPr lang="de-DE" sz="19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marL="742950" lvl="1" indent="-285750" fontAlgn="base">
              <a:spcBef>
                <a:spcPts val="700"/>
              </a:spcBef>
              <a:spcAft>
                <a:spcPct val="0"/>
              </a:spcAft>
              <a:buFont typeface="Arial" pitchFamily="34" charset="0"/>
              <a:buBlip>
                <a:blip r:embed="rId3"/>
              </a:buBlip>
              <a:defRPr/>
            </a:pPr>
            <a:r>
              <a:rPr lang="de-DE" sz="19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DEC</a:t>
            </a:r>
          </a:p>
          <a:p>
            <a:pPr marL="285750" indent="-285750" fontAlgn="base">
              <a:spcBef>
                <a:spcPts val="700"/>
              </a:spcBef>
              <a:spcAft>
                <a:spcPct val="0"/>
              </a:spcAft>
              <a:buFont typeface="Arial" pitchFamily="34" charset="0"/>
              <a:buBlip>
                <a:blip r:embed="rId3"/>
              </a:buBlip>
              <a:defRPr/>
            </a:pPr>
            <a:r>
              <a:rPr lang="de-DE" sz="20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sz="20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Kitekités</a:t>
            </a:r>
            <a:endParaRPr lang="de-DE" sz="20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marL="742950" lvl="1" indent="-285750" fontAlgn="base">
              <a:spcBef>
                <a:spcPts val="700"/>
              </a:spcBef>
              <a:spcAft>
                <a:spcPct val="0"/>
              </a:spcAft>
              <a:buFont typeface="Arial" pitchFamily="34" charset="0"/>
              <a:buBlip>
                <a:blip r:embed="rId3"/>
              </a:buBlip>
              <a:defRPr/>
            </a:pPr>
            <a:r>
              <a:rPr lang="de-DE" sz="19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sz="19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Összehasonlítás</a:t>
            </a:r>
            <a:r>
              <a:rPr lang="de-DE" sz="19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(5)</a:t>
            </a:r>
          </a:p>
          <a:p>
            <a:pPr marL="742950" lvl="1" indent="-285750" fontAlgn="base">
              <a:spcBef>
                <a:spcPts val="700"/>
              </a:spcBef>
              <a:spcAft>
                <a:spcPct val="0"/>
              </a:spcAft>
              <a:buFont typeface="Arial" pitchFamily="34" charset="0"/>
              <a:buBlip>
                <a:blip r:embed="rId3"/>
              </a:buBlip>
              <a:defRPr/>
            </a:pPr>
            <a:r>
              <a:rPr lang="de-DE" sz="19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sz="19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Centralizált</a:t>
            </a:r>
            <a:r>
              <a:rPr lang="de-DE" sz="19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sz="19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rendszerek</a:t>
            </a:r>
            <a:endParaRPr lang="de-DE" sz="19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marL="285750" indent="-285750" fontAlgn="base">
              <a:spcBef>
                <a:spcPts val="700"/>
              </a:spcBef>
              <a:spcAft>
                <a:spcPct val="0"/>
              </a:spcAft>
              <a:buFont typeface="Arial" pitchFamily="34" charset="0"/>
              <a:buBlip>
                <a:blip r:embed="rId3"/>
              </a:buBlip>
              <a:defRPr/>
            </a:pPr>
            <a:r>
              <a:rPr lang="de-DE" sz="20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sz="20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Fogalomtár</a:t>
            </a:r>
            <a:endParaRPr lang="de-DE" sz="20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marL="742950" lvl="1" indent="-285750" fontAlgn="base">
              <a:spcBef>
                <a:spcPts val="700"/>
              </a:spcBef>
              <a:spcAft>
                <a:spcPct val="0"/>
              </a:spcAft>
              <a:buFont typeface="Arial" pitchFamily="34" charset="0"/>
              <a:buBlip>
                <a:blip r:embed="rId3"/>
              </a:buBlip>
              <a:defRPr/>
            </a:pPr>
            <a:endParaRPr kumimoji="0" lang="de-DE" sz="1800" b="0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sp>
        <p:nvSpPr>
          <p:cNvPr id="11" name="Dia számának helye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</p:spPr>
        <p:txBody>
          <a:bodyPr/>
          <a:lstStyle/>
          <a:p>
            <a:fld id="{7FC63AB8-CEDE-434E-9866-9FA9AEC918BE}" type="slidenum">
              <a:rPr lang="de-DE" smtClean="0"/>
              <a:pPr/>
              <a:t>9</a:t>
            </a:fld>
            <a:endParaRPr lang="de-DE" dirty="0"/>
          </a:p>
        </p:txBody>
      </p:sp>
      <p:sp>
        <p:nvSpPr>
          <p:cNvPr id="13" name="Dátum helye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</p:spPr>
        <p:txBody>
          <a:bodyPr/>
          <a:lstStyle/>
          <a:p>
            <a:r>
              <a:rPr lang="hu-HU" dirty="0" smtClean="0"/>
              <a:t>2017.10.27.</a:t>
            </a:r>
            <a:endParaRPr lang="de-DE" dirty="0"/>
          </a:p>
        </p:txBody>
      </p:sp>
      <p:sp>
        <p:nvSpPr>
          <p:cNvPr id="14" name="Élőláb helye 6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/>
          <a:lstStyle/>
          <a:p>
            <a:r>
              <a:rPr lang="de-DE" dirty="0" smtClean="0"/>
              <a:t>RZNZ7H – </a:t>
            </a:r>
            <a:r>
              <a:rPr lang="de-DE" dirty="0" err="1" smtClean="0"/>
              <a:t>Fúziós</a:t>
            </a:r>
            <a:r>
              <a:rPr lang="de-DE" dirty="0" smtClean="0"/>
              <a:t> </a:t>
            </a:r>
            <a:r>
              <a:rPr lang="de-DE" dirty="0" err="1" smtClean="0"/>
              <a:t>energia</a:t>
            </a:r>
            <a:r>
              <a:rPr lang="de-DE" dirty="0" smtClean="0"/>
              <a:t> </a:t>
            </a:r>
            <a:r>
              <a:rPr lang="de-DE" dirty="0" err="1" smtClean="0"/>
              <a:t>előadás</a:t>
            </a:r>
            <a:endParaRPr lang="de-DE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ím 4"/>
          <p:cNvSpPr txBox="1">
            <a:spLocks/>
          </p:cNvSpPr>
          <p:nvPr/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>
              <a:spcBef>
                <a:spcPct val="0"/>
              </a:spcBef>
              <a:defRPr/>
            </a:pPr>
            <a:r>
              <a:rPr lang="de-DE" sz="3600" dirty="0" err="1" smtClean="0">
                <a:solidFill>
                  <a:schemeClr val="bg1"/>
                </a:solidFill>
              </a:rPr>
              <a:t>Fúziós</a:t>
            </a:r>
            <a:r>
              <a:rPr lang="de-DE" sz="3600" dirty="0" smtClean="0">
                <a:solidFill>
                  <a:schemeClr val="bg1"/>
                </a:solidFill>
              </a:rPr>
              <a:t> </a:t>
            </a:r>
            <a:r>
              <a:rPr lang="de-DE" sz="3600" dirty="0" err="1" smtClean="0">
                <a:solidFill>
                  <a:schemeClr val="bg1"/>
                </a:solidFill>
              </a:rPr>
              <a:t>energia</a:t>
            </a:r>
            <a:endParaRPr lang="de-DE" sz="3600" dirty="0"/>
          </a:p>
        </p:txBody>
      </p:sp>
      <p:sp>
        <p:nvSpPr>
          <p:cNvPr id="6" name="Szövegdoboz 5"/>
          <p:cNvSpPr txBox="1"/>
          <p:nvPr/>
        </p:nvSpPr>
        <p:spPr>
          <a:xfrm>
            <a:off x="3643306" y="1071546"/>
            <a:ext cx="5286412" cy="50347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>
              <a:spcBef>
                <a:spcPts val="700"/>
              </a:spcBef>
              <a:spcAft>
                <a:spcPct val="0"/>
              </a:spcAft>
              <a:buBlip>
                <a:blip r:embed="rId3"/>
              </a:buBlip>
            </a:pPr>
            <a:r>
              <a:rPr lang="de-DE" sz="20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 A </a:t>
            </a:r>
            <a:r>
              <a:rPr lang="de-DE" sz="20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megfelelő</a:t>
            </a:r>
            <a:r>
              <a:rPr lang="de-DE" sz="20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sz="20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reakciók</a:t>
            </a:r>
            <a:r>
              <a:rPr lang="de-DE" sz="20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sz="20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kiválasztása</a:t>
            </a:r>
            <a:endParaRPr lang="de-DE" sz="20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lvl="1" fontAlgn="base">
              <a:spcBef>
                <a:spcPts val="700"/>
              </a:spcBef>
              <a:spcAft>
                <a:spcPct val="0"/>
              </a:spcAft>
              <a:buBlip>
                <a:blip r:embed="rId3"/>
              </a:buBlip>
            </a:pPr>
            <a:r>
              <a:rPr lang="de-DE" sz="20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5 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fontos</a:t>
            </a: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feltétel</a:t>
            </a: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:</a:t>
            </a:r>
          </a:p>
          <a:p>
            <a:pPr lvl="2" fontAlgn="base">
              <a:spcBef>
                <a:spcPts val="700"/>
              </a:spcBef>
              <a:spcAft>
                <a:spcPct val="0"/>
              </a:spcAft>
              <a:buBlip>
                <a:blip r:embed="rId3"/>
              </a:buBlip>
            </a:pP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Legyen</a:t>
            </a: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exoterm</a:t>
            </a:r>
            <a:endParaRPr lang="de-DE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lvl="3" fontAlgn="base">
              <a:spcBef>
                <a:spcPts val="700"/>
              </a:spcBef>
              <a:spcAft>
                <a:spcPct val="0"/>
              </a:spcAft>
              <a:buBlip>
                <a:blip r:embed="rId3"/>
              </a:buBlip>
            </a:pP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A 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folyamatnak</a:t>
            </a: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energiát</a:t>
            </a: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kell</a:t>
            </a: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termelnie</a:t>
            </a: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(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léteznek</a:t>
            </a: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olyan</a:t>
            </a: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folyamatok</a:t>
            </a: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is</a:t>
            </a: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amelyek</a:t>
            </a: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energiát</a:t>
            </a: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nyelnek</a:t>
            </a: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el</a:t>
            </a: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).</a:t>
            </a:r>
          </a:p>
          <a:p>
            <a:pPr lvl="3" fontAlgn="base">
              <a:spcBef>
                <a:spcPts val="700"/>
              </a:spcBef>
              <a:spcAft>
                <a:spcPct val="0"/>
              </a:spcAft>
              <a:buBlip>
                <a:blip r:embed="rId3"/>
              </a:buBlip>
            </a:pP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Gondoljuk</a:t>
            </a: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vissza</a:t>
            </a: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a 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grafikonra</a:t>
            </a: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! 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Fúzióról</a:t>
            </a: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beszélünk</a:t>
            </a: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tehát</a:t>
            </a: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a 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vastól</a:t>
            </a: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balra</a:t>
            </a: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lévő</a:t>
            </a: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elemekben</a:t>
            </a: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gondolkodhatunk</a:t>
            </a: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. 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Nagyon</a:t>
            </a: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leegyszerűsítve</a:t>
            </a: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: a 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kiindulási</a:t>
            </a: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atom</a:t>
            </a: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balra</a:t>
            </a: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található</a:t>
            </a: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a 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reakcióterméktől</a:t>
            </a: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és</a:t>
            </a: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szeretnék</a:t>
            </a: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a 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reakcióval</a:t>
            </a: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minél</a:t>
            </a: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nagyobbat</a:t>
            </a: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‚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ugrani</a:t>
            </a: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‘ 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felfelé</a:t>
            </a: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.</a:t>
            </a:r>
          </a:p>
          <a:p>
            <a:pPr lvl="3" fontAlgn="base">
              <a:spcBef>
                <a:spcPts val="700"/>
              </a:spcBef>
              <a:spcAft>
                <a:spcPct val="0"/>
              </a:spcAft>
              <a:buBlip>
                <a:blip r:embed="rId3"/>
              </a:buBlip>
            </a:pP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Egyértelmű</a:t>
            </a: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hogy</a:t>
            </a: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a 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hidrogén</a:t>
            </a: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különösen</a:t>
            </a: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jó</a:t>
            </a: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választásnak</a:t>
            </a: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tűnik</a:t>
            </a: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.</a:t>
            </a:r>
          </a:p>
        </p:txBody>
      </p:sp>
      <p:sp>
        <p:nvSpPr>
          <p:cNvPr id="9" name="Szöveg helye 8"/>
          <p:cNvSpPr txBox="1">
            <a:spLocks/>
          </p:cNvSpPr>
          <p:nvPr/>
        </p:nvSpPr>
        <p:spPr>
          <a:xfrm>
            <a:off x="457200" y="1435100"/>
            <a:ext cx="3008313" cy="4922858"/>
          </a:xfrm>
          <a:prstGeom prst="rect">
            <a:avLst/>
          </a:prstGeom>
        </p:spPr>
        <p:txBody>
          <a:bodyPr>
            <a:normAutofit fontScale="70000" lnSpcReduction="20000"/>
          </a:bodyPr>
          <a:lstStyle/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ts val="700"/>
              </a:spcBef>
              <a:spcAft>
                <a:spcPct val="0"/>
              </a:spcAft>
              <a:buClrTx/>
              <a:buSzTx/>
              <a:buFont typeface="Arial" pitchFamily="34" charset="0"/>
              <a:buBlip>
                <a:blip r:embed="rId3"/>
              </a:buBlip>
              <a:tabLst/>
              <a:defRPr/>
            </a:pPr>
            <a:r>
              <a:rPr kumimoji="0" lang="de-DE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</a:t>
            </a:r>
            <a:r>
              <a:rPr kumimoji="0" lang="de-DE" sz="2000" b="0" i="0" strike="noStrike" kern="1200" cap="none" spc="0" normalizeH="0" baseline="0" noProof="0" dirty="0" err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Bevezetés</a:t>
            </a:r>
            <a:endParaRPr kumimoji="0" lang="de-DE" sz="2000" b="0" i="0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  <a:p>
            <a:pPr marL="800100" lvl="1" indent="-342900" fontAlgn="base">
              <a:spcBef>
                <a:spcPts val="700"/>
              </a:spcBef>
              <a:spcAft>
                <a:spcPct val="0"/>
              </a:spcAft>
              <a:buFont typeface="Arial" pitchFamily="34" charset="0"/>
              <a:buBlip>
                <a:blip r:embed="rId3"/>
              </a:buBlip>
            </a:pPr>
            <a:r>
              <a:rPr kumimoji="0" lang="de-DE" b="0" i="0" strike="noStrike" kern="1200" cap="none" spc="0" normalizeH="0" baseline="0" noProof="0" dirty="0" err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Fisszió</a:t>
            </a:r>
            <a:r>
              <a:rPr kumimoji="0" lang="de-DE" b="0" i="0" strike="noStrike" kern="1200" cap="none" spc="0" normalizeH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vs. </a:t>
            </a:r>
            <a:r>
              <a:rPr kumimoji="0" lang="de-DE" b="0" i="0" strike="noStrike" kern="1200" cap="none" spc="0" normalizeH="0" noProof="0" dirty="0" err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Fúzió</a:t>
            </a:r>
            <a:endParaRPr kumimoji="0" lang="de-DE" b="0" i="0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  <a:p>
            <a:pPr marL="742950" marR="0" lvl="1" indent="-285750" algn="l" defTabSz="914400" rtl="0" eaLnBrk="1" fontAlgn="base" latinLnBrk="0" hangingPunct="1">
              <a:lnSpc>
                <a:spcPct val="100000"/>
              </a:lnSpc>
              <a:spcBef>
                <a:spcPts val="700"/>
              </a:spcBef>
              <a:spcAft>
                <a:spcPct val="0"/>
              </a:spcAft>
              <a:buClrTx/>
              <a:buSzTx/>
              <a:buFont typeface="Arial" pitchFamily="34" charset="0"/>
              <a:buBlip>
                <a:blip r:embed="rId3"/>
              </a:buBlip>
              <a:tabLst/>
              <a:defRPr/>
            </a:pPr>
            <a:r>
              <a:rPr kumimoji="0" lang="de-DE" sz="1800" b="0" i="0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 </a:t>
            </a:r>
            <a:r>
              <a:rPr kumimoji="0" lang="de-DE" sz="1800" b="0" i="0" strike="noStrike" kern="1200" cap="none" spc="0" normalizeH="0" baseline="0" noProof="0" dirty="0" err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Atomok</a:t>
            </a:r>
            <a:r>
              <a:rPr kumimoji="0" lang="de-DE" sz="1800" b="0" i="0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, </a:t>
            </a:r>
            <a:r>
              <a:rPr kumimoji="0" lang="de-DE" sz="1800" b="0" i="0" strike="noStrike" kern="1200" cap="none" spc="0" normalizeH="0" baseline="0" noProof="0" dirty="0" err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izotópok</a:t>
            </a:r>
            <a:endParaRPr kumimoji="0" lang="de-DE" sz="1800" b="0" i="0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  <a:p>
            <a:pPr marL="742950" marR="0" lvl="1" indent="-285750" algn="l" defTabSz="914400" rtl="0" eaLnBrk="1" fontAlgn="base" latinLnBrk="0" hangingPunct="1">
              <a:lnSpc>
                <a:spcPct val="100000"/>
              </a:lnSpc>
              <a:spcBef>
                <a:spcPts val="700"/>
              </a:spcBef>
              <a:spcAft>
                <a:spcPct val="0"/>
              </a:spcAft>
              <a:buClrTx/>
              <a:buSzTx/>
              <a:buFont typeface="Arial" pitchFamily="34" charset="0"/>
              <a:buBlip>
                <a:blip r:embed="rId3"/>
              </a:buBlip>
              <a:tabLst/>
              <a:defRPr/>
            </a:pPr>
            <a:r>
              <a:rPr kumimoji="0" lang="de-DE" sz="1800" b="0" i="0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 </a:t>
            </a:r>
            <a:r>
              <a:rPr kumimoji="0" lang="de-DE" sz="1800" b="0" i="0" strike="noStrike" kern="1200" cap="none" spc="0" normalizeH="0" baseline="0" noProof="0" dirty="0" err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Kötési</a:t>
            </a:r>
            <a:r>
              <a:rPr kumimoji="0" lang="de-DE" sz="1800" b="0" i="0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</a:t>
            </a:r>
            <a:r>
              <a:rPr kumimoji="0" lang="de-DE" sz="1800" b="0" i="0" strike="noStrike" kern="1200" cap="none" spc="0" normalizeH="0" baseline="0" noProof="0" dirty="0" err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energia</a:t>
            </a:r>
            <a:endParaRPr kumimoji="0" lang="de-DE" sz="1800" b="0" i="0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  <a:p>
            <a:pPr marL="742950" marR="0" lvl="1" indent="-285750" algn="l" defTabSz="914400" rtl="0" eaLnBrk="1" fontAlgn="base" latinLnBrk="0" hangingPunct="1">
              <a:lnSpc>
                <a:spcPct val="100000"/>
              </a:lnSpc>
              <a:spcBef>
                <a:spcPts val="700"/>
              </a:spcBef>
              <a:spcAft>
                <a:spcPct val="0"/>
              </a:spcAft>
              <a:buClrTx/>
              <a:buSzTx/>
              <a:buFont typeface="Arial" pitchFamily="34" charset="0"/>
              <a:buBlip>
                <a:blip r:embed="rId3"/>
              </a:buBlip>
              <a:tabLst/>
              <a:defRPr/>
            </a:pP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 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Számítás</a:t>
            </a: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– 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mikro</a:t>
            </a:r>
            <a:endParaRPr lang="de-DE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marL="742950" marR="0" lvl="1" indent="-285750" algn="l" defTabSz="914400" rtl="0" eaLnBrk="1" fontAlgn="base" latinLnBrk="0" hangingPunct="1">
              <a:lnSpc>
                <a:spcPct val="100000"/>
              </a:lnSpc>
              <a:spcBef>
                <a:spcPts val="700"/>
              </a:spcBef>
              <a:spcAft>
                <a:spcPct val="0"/>
              </a:spcAft>
              <a:buClrTx/>
              <a:buSzTx/>
              <a:buFont typeface="Arial" pitchFamily="34" charset="0"/>
              <a:buBlip>
                <a:blip r:embed="rId3"/>
              </a:buBlip>
              <a:tabLst/>
              <a:defRPr/>
            </a:pPr>
            <a:r>
              <a:rPr kumimoji="0" lang="de-DE" sz="1800" b="0" i="0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 </a:t>
            </a:r>
            <a:r>
              <a:rPr kumimoji="0" lang="de-DE" sz="1800" b="0" i="0" strike="noStrike" kern="1200" cap="none" spc="0" normalizeH="0" baseline="0" noProof="0" dirty="0" err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Az</a:t>
            </a:r>
            <a:r>
              <a:rPr kumimoji="0" lang="de-DE" sz="1800" b="0" i="0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</a:t>
            </a:r>
            <a:r>
              <a:rPr kumimoji="0" lang="de-DE" sz="1800" b="0" i="0" strike="noStrike" kern="1200" cap="none" spc="0" normalizeH="0" baseline="0" noProof="0" dirty="0" err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elektronvolt</a:t>
            </a:r>
            <a:endParaRPr kumimoji="0" lang="de-DE" sz="1800" b="0" i="0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  <a:p>
            <a:pPr marL="742950" marR="0" lvl="1" indent="-285750" algn="l" defTabSz="914400" rtl="0" eaLnBrk="1" fontAlgn="base" latinLnBrk="0" hangingPunct="1">
              <a:lnSpc>
                <a:spcPct val="100000"/>
              </a:lnSpc>
              <a:spcBef>
                <a:spcPts val="700"/>
              </a:spcBef>
              <a:spcAft>
                <a:spcPct val="0"/>
              </a:spcAft>
              <a:buClrTx/>
              <a:buSzTx/>
              <a:buFont typeface="Arial" pitchFamily="34" charset="0"/>
              <a:buBlip>
                <a:blip r:embed="rId3"/>
              </a:buBlip>
              <a:tabLst/>
              <a:defRPr/>
            </a:pP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 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Számítás</a:t>
            </a: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– 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makro</a:t>
            </a:r>
            <a:endParaRPr kumimoji="0" lang="de-DE" sz="1800" b="0" i="0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ts val="700"/>
              </a:spcBef>
              <a:spcAft>
                <a:spcPct val="0"/>
              </a:spcAft>
              <a:buClrTx/>
              <a:buSzTx/>
              <a:buFont typeface="Arial" pitchFamily="34" charset="0"/>
              <a:buBlip>
                <a:blip r:embed="rId3"/>
              </a:buBlip>
              <a:tabLst/>
              <a:defRPr/>
            </a:pPr>
            <a:r>
              <a:rPr kumimoji="0" lang="de-DE" sz="2000" b="0" i="0" u="sng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A</a:t>
            </a:r>
            <a:r>
              <a:rPr kumimoji="0" lang="de-DE" sz="2000" b="0" i="0" u="sng" strike="noStrike" kern="1200" cap="none" spc="0" normalizeH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</a:t>
            </a:r>
            <a:r>
              <a:rPr kumimoji="0" lang="de-DE" sz="2000" b="0" i="0" u="sng" strike="noStrike" kern="1200" cap="none" spc="0" normalizeH="0" noProof="0" dirty="0" err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reakciók</a:t>
            </a:r>
            <a:endParaRPr kumimoji="0" lang="de-DE" sz="2000" b="0" i="0" u="sng" strike="noStrike" kern="1200" cap="none" spc="0" normalizeH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  <a:p>
            <a:pPr marL="800100" lvl="1" indent="-342900" fontAlgn="base">
              <a:spcBef>
                <a:spcPts val="700"/>
              </a:spcBef>
              <a:spcAft>
                <a:spcPct val="0"/>
              </a:spcAft>
              <a:buFont typeface="Arial" pitchFamily="34" charset="0"/>
              <a:buBlip>
                <a:blip r:embed="rId3"/>
              </a:buBlip>
              <a:defRPr/>
            </a:pPr>
            <a:r>
              <a:rPr kumimoji="0" lang="de-DE" b="0" i="0" u="sng" strike="noStrike" kern="1200" cap="none" spc="0" normalizeH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A </a:t>
            </a:r>
            <a:r>
              <a:rPr kumimoji="0" lang="de-DE" b="0" i="0" u="sng" strike="noStrike" kern="1200" cap="none" spc="0" normalizeH="0" noProof="0" dirty="0" err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reakció</a:t>
            </a:r>
            <a:r>
              <a:rPr kumimoji="0" lang="de-DE" b="0" i="0" u="sng" strike="noStrike" kern="1200" cap="none" spc="0" normalizeH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</a:t>
            </a:r>
            <a:r>
              <a:rPr kumimoji="0" lang="de-DE" b="0" i="0" u="sng" strike="noStrike" kern="1200" cap="none" spc="0" normalizeH="0" noProof="0" dirty="0" err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kiválasztása</a:t>
            </a:r>
            <a:r>
              <a:rPr kumimoji="0" lang="de-DE" b="0" i="0" u="sng" strike="noStrike" kern="1200" cap="none" spc="0" normalizeH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(5)</a:t>
            </a:r>
            <a:endParaRPr kumimoji="0" lang="de-DE" b="0" i="0" u="sng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  <a:p>
            <a:pPr marL="742950" marR="0" lvl="1" indent="-285750" algn="l" defTabSz="914400" rtl="0" eaLnBrk="1" fontAlgn="base" latinLnBrk="0" hangingPunct="1">
              <a:lnSpc>
                <a:spcPct val="100000"/>
              </a:lnSpc>
              <a:spcBef>
                <a:spcPts val="700"/>
              </a:spcBef>
              <a:spcAft>
                <a:spcPct val="0"/>
              </a:spcAft>
              <a:buClrTx/>
              <a:buSzTx/>
              <a:buFont typeface="Arial" pitchFamily="34" charset="0"/>
              <a:buBlip>
                <a:blip r:embed="rId3"/>
              </a:buBlip>
              <a:tabLst/>
              <a:defRPr/>
            </a:pPr>
            <a:r>
              <a:rPr kumimoji="0" lang="de-DE" sz="1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 </a:t>
            </a:r>
            <a:r>
              <a:rPr kumimoji="0" lang="de-DE" sz="1800" b="0" i="0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A </a:t>
            </a:r>
            <a:r>
              <a:rPr kumimoji="0" lang="de-DE" sz="1800" b="0" i="0" strike="noStrike" kern="1200" cap="none" spc="0" normalizeH="0" baseline="0" noProof="0" dirty="0" err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plazma</a:t>
            </a:r>
            <a:endParaRPr kumimoji="0" lang="de-DE" sz="1800" b="0" i="0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  <a:p>
            <a:pPr marL="742950" marR="0" lvl="1" indent="-285750" algn="l" defTabSz="914400" rtl="0" eaLnBrk="1" fontAlgn="base" latinLnBrk="0" hangingPunct="1">
              <a:lnSpc>
                <a:spcPct val="100000"/>
              </a:lnSpc>
              <a:spcBef>
                <a:spcPts val="700"/>
              </a:spcBef>
              <a:spcAft>
                <a:spcPct val="0"/>
              </a:spcAft>
              <a:buClrTx/>
              <a:buSzTx/>
              <a:buFont typeface="Arial" pitchFamily="34" charset="0"/>
              <a:buBlip>
                <a:blip r:embed="rId3"/>
              </a:buBlip>
              <a:tabLst/>
              <a:defRPr/>
            </a:pPr>
            <a:r>
              <a:rPr kumimoji="0" lang="de-DE" sz="1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 </a:t>
            </a:r>
            <a:r>
              <a:rPr kumimoji="0" lang="de-DE" sz="1800" b="0" i="0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A</a:t>
            </a:r>
            <a:r>
              <a:rPr kumimoji="0" lang="de-DE" sz="1800" b="0" i="0" strike="noStrike" kern="1200" cap="none" spc="0" normalizeH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</a:t>
            </a:r>
            <a:r>
              <a:rPr kumimoji="0" lang="de-DE" sz="1800" b="0" i="0" strike="noStrike" kern="1200" cap="none" spc="0" normalizeH="0" noProof="0" dirty="0" err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reakció</a:t>
            </a:r>
            <a:r>
              <a:rPr kumimoji="0" lang="de-DE" sz="1800" b="0" i="0" strike="noStrike" kern="1200" cap="none" spc="0" normalizeH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</a:t>
            </a:r>
            <a:r>
              <a:rPr kumimoji="0" lang="de-DE" sz="1800" b="0" i="0" strike="noStrike" kern="1200" cap="none" spc="0" normalizeH="0" noProof="0" dirty="0" err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beindítása</a:t>
            </a:r>
            <a:r>
              <a:rPr kumimoji="0" lang="de-DE" sz="1800" b="0" i="0" strike="noStrike" kern="1200" cap="none" spc="0" normalizeH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(3)</a:t>
            </a:r>
          </a:p>
          <a:p>
            <a:pPr marL="285750" indent="-285750" fontAlgn="base">
              <a:spcBef>
                <a:spcPts val="700"/>
              </a:spcBef>
              <a:spcAft>
                <a:spcPct val="0"/>
              </a:spcAft>
              <a:buFont typeface="Arial" pitchFamily="34" charset="0"/>
              <a:buBlip>
                <a:blip r:embed="rId3"/>
              </a:buBlip>
              <a:defRPr/>
            </a:pPr>
            <a:r>
              <a:rPr kumimoji="0" lang="de-DE" sz="2000" b="0" i="0" strike="noStrike" kern="1200" cap="none" spc="0" normalizeH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A </a:t>
            </a:r>
            <a:r>
              <a:rPr kumimoji="0" lang="de-DE" sz="2000" b="0" i="0" strike="noStrike" kern="1200" cap="none" spc="0" normalizeH="0" noProof="0" dirty="0" err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technológiák</a:t>
            </a:r>
            <a:endParaRPr kumimoji="0" lang="de-DE" sz="2000" b="0" i="0" strike="noStrike" kern="1200" cap="none" spc="0" normalizeH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  <a:p>
            <a:pPr marL="742950" lvl="1" indent="-285750" fontAlgn="base">
              <a:spcBef>
                <a:spcPts val="700"/>
              </a:spcBef>
              <a:spcAft>
                <a:spcPct val="0"/>
              </a:spcAft>
              <a:buFont typeface="Arial" pitchFamily="34" charset="0"/>
              <a:buBlip>
                <a:blip r:embed="rId3"/>
              </a:buBlip>
              <a:defRPr/>
            </a:pPr>
            <a:r>
              <a:rPr lang="de-DE" sz="19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ICF</a:t>
            </a:r>
          </a:p>
          <a:p>
            <a:pPr marL="742950" lvl="1" indent="-285750" fontAlgn="base">
              <a:spcBef>
                <a:spcPts val="700"/>
              </a:spcBef>
              <a:spcAft>
                <a:spcPct val="0"/>
              </a:spcAft>
              <a:buFont typeface="Arial" pitchFamily="34" charset="0"/>
              <a:buBlip>
                <a:blip r:embed="rId3"/>
              </a:buBlip>
              <a:defRPr/>
            </a:pPr>
            <a:r>
              <a:rPr lang="de-DE" sz="19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sz="19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Tokamak</a:t>
            </a:r>
            <a:r>
              <a:rPr lang="de-DE" sz="19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sz="19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és</a:t>
            </a:r>
            <a:r>
              <a:rPr lang="de-DE" sz="19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a </a:t>
            </a:r>
            <a:r>
              <a:rPr lang="de-DE" sz="19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sztellarátor</a:t>
            </a:r>
            <a:endParaRPr lang="de-DE" sz="19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marL="742950" lvl="1" indent="-285750" fontAlgn="base">
              <a:spcBef>
                <a:spcPts val="700"/>
              </a:spcBef>
              <a:spcAft>
                <a:spcPct val="0"/>
              </a:spcAft>
              <a:buFont typeface="Arial" pitchFamily="34" charset="0"/>
              <a:buBlip>
                <a:blip r:embed="rId3"/>
              </a:buBlip>
              <a:defRPr/>
            </a:pPr>
            <a:r>
              <a:rPr lang="de-DE" sz="19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DEC</a:t>
            </a:r>
          </a:p>
          <a:p>
            <a:pPr marL="285750" indent="-285750" fontAlgn="base">
              <a:spcBef>
                <a:spcPts val="700"/>
              </a:spcBef>
              <a:spcAft>
                <a:spcPct val="0"/>
              </a:spcAft>
              <a:buFont typeface="Arial" pitchFamily="34" charset="0"/>
              <a:buBlip>
                <a:blip r:embed="rId3"/>
              </a:buBlip>
              <a:defRPr/>
            </a:pPr>
            <a:r>
              <a:rPr lang="de-DE" sz="20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sz="20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Kitekités</a:t>
            </a:r>
            <a:endParaRPr lang="de-DE" sz="20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marL="742950" lvl="1" indent="-285750" fontAlgn="base">
              <a:spcBef>
                <a:spcPts val="700"/>
              </a:spcBef>
              <a:spcAft>
                <a:spcPct val="0"/>
              </a:spcAft>
              <a:buFont typeface="Arial" pitchFamily="34" charset="0"/>
              <a:buBlip>
                <a:blip r:embed="rId3"/>
              </a:buBlip>
              <a:defRPr/>
            </a:pPr>
            <a:r>
              <a:rPr lang="de-DE" sz="19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sz="19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Összehasonlítás</a:t>
            </a:r>
            <a:r>
              <a:rPr lang="de-DE" sz="19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(5)</a:t>
            </a:r>
          </a:p>
          <a:p>
            <a:pPr marL="742950" lvl="1" indent="-285750" fontAlgn="base">
              <a:spcBef>
                <a:spcPts val="700"/>
              </a:spcBef>
              <a:spcAft>
                <a:spcPct val="0"/>
              </a:spcAft>
              <a:buFont typeface="Arial" pitchFamily="34" charset="0"/>
              <a:buBlip>
                <a:blip r:embed="rId3"/>
              </a:buBlip>
              <a:defRPr/>
            </a:pPr>
            <a:r>
              <a:rPr lang="de-DE" sz="19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sz="19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Centralizált</a:t>
            </a:r>
            <a:r>
              <a:rPr lang="de-DE" sz="19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sz="19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rendszerek</a:t>
            </a:r>
            <a:endParaRPr lang="de-DE" sz="19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marL="285750" indent="-285750" fontAlgn="base">
              <a:spcBef>
                <a:spcPts val="700"/>
              </a:spcBef>
              <a:spcAft>
                <a:spcPct val="0"/>
              </a:spcAft>
              <a:buFont typeface="Arial" pitchFamily="34" charset="0"/>
              <a:buBlip>
                <a:blip r:embed="rId3"/>
              </a:buBlip>
              <a:defRPr/>
            </a:pPr>
            <a:r>
              <a:rPr lang="de-DE" sz="20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sz="20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Fogalomtár</a:t>
            </a:r>
            <a:endParaRPr lang="de-DE" sz="20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marL="742950" lvl="1" indent="-285750" fontAlgn="base">
              <a:spcBef>
                <a:spcPts val="700"/>
              </a:spcBef>
              <a:spcAft>
                <a:spcPct val="0"/>
              </a:spcAft>
              <a:buFont typeface="Arial" pitchFamily="34" charset="0"/>
              <a:buBlip>
                <a:blip r:embed="rId3"/>
              </a:buBlip>
              <a:defRPr/>
            </a:pPr>
            <a:endParaRPr kumimoji="0" lang="de-DE" sz="1800" b="0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sp>
        <p:nvSpPr>
          <p:cNvPr id="10" name="Dia számának helye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</p:spPr>
        <p:txBody>
          <a:bodyPr/>
          <a:lstStyle/>
          <a:p>
            <a:fld id="{7FC63AB8-CEDE-434E-9866-9FA9AEC918BE}" type="slidenum">
              <a:rPr lang="de-DE" smtClean="0"/>
              <a:pPr/>
              <a:t>10</a:t>
            </a:fld>
            <a:endParaRPr lang="de-DE" dirty="0"/>
          </a:p>
        </p:txBody>
      </p:sp>
      <p:sp>
        <p:nvSpPr>
          <p:cNvPr id="13" name="Dátum helye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</p:spPr>
        <p:txBody>
          <a:bodyPr/>
          <a:lstStyle/>
          <a:p>
            <a:r>
              <a:rPr lang="hu-HU" dirty="0" smtClean="0"/>
              <a:t>2017.10.27.</a:t>
            </a:r>
            <a:endParaRPr lang="de-DE" dirty="0"/>
          </a:p>
        </p:txBody>
      </p:sp>
      <p:sp>
        <p:nvSpPr>
          <p:cNvPr id="14" name="Élőláb helye 6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/>
          <a:lstStyle/>
          <a:p>
            <a:r>
              <a:rPr lang="de-DE" dirty="0" smtClean="0"/>
              <a:t>RZNZ7H – </a:t>
            </a:r>
            <a:r>
              <a:rPr lang="de-DE" dirty="0" err="1" smtClean="0"/>
              <a:t>Fúziós</a:t>
            </a:r>
            <a:r>
              <a:rPr lang="de-DE" dirty="0" smtClean="0"/>
              <a:t> </a:t>
            </a:r>
            <a:r>
              <a:rPr lang="de-DE" dirty="0" err="1" smtClean="0"/>
              <a:t>energia</a:t>
            </a:r>
            <a:r>
              <a:rPr lang="de-DE" dirty="0" smtClean="0"/>
              <a:t> </a:t>
            </a:r>
            <a:r>
              <a:rPr lang="de-DE" dirty="0" err="1" smtClean="0"/>
              <a:t>előadás</a:t>
            </a:r>
            <a:endParaRPr lang="de-DE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ím 4"/>
          <p:cNvSpPr txBox="1">
            <a:spLocks/>
          </p:cNvSpPr>
          <p:nvPr/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>
              <a:spcBef>
                <a:spcPct val="0"/>
              </a:spcBef>
              <a:defRPr/>
            </a:pPr>
            <a:r>
              <a:rPr lang="de-DE" sz="3600" dirty="0" err="1" smtClean="0">
                <a:solidFill>
                  <a:schemeClr val="bg1"/>
                </a:solidFill>
              </a:rPr>
              <a:t>Fúziós</a:t>
            </a:r>
            <a:r>
              <a:rPr lang="de-DE" sz="3600" dirty="0" smtClean="0">
                <a:solidFill>
                  <a:schemeClr val="bg1"/>
                </a:solidFill>
              </a:rPr>
              <a:t> </a:t>
            </a:r>
            <a:r>
              <a:rPr lang="de-DE" sz="3600" dirty="0" err="1" smtClean="0">
                <a:solidFill>
                  <a:schemeClr val="bg1"/>
                </a:solidFill>
              </a:rPr>
              <a:t>energia</a:t>
            </a:r>
            <a:endParaRPr lang="de-DE" sz="3600" dirty="0"/>
          </a:p>
        </p:txBody>
      </p:sp>
      <p:sp>
        <p:nvSpPr>
          <p:cNvPr id="6" name="Szövegdoboz 5"/>
          <p:cNvSpPr txBox="1"/>
          <p:nvPr/>
        </p:nvSpPr>
        <p:spPr>
          <a:xfrm>
            <a:off x="3643306" y="1071546"/>
            <a:ext cx="5286412" cy="55887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>
              <a:spcBef>
                <a:spcPts val="700"/>
              </a:spcBef>
              <a:spcAft>
                <a:spcPct val="0"/>
              </a:spcAft>
              <a:buBlip>
                <a:blip r:embed="rId3"/>
              </a:buBlip>
            </a:pPr>
            <a:r>
              <a:rPr lang="de-DE" sz="20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 A </a:t>
            </a:r>
            <a:r>
              <a:rPr lang="de-DE" sz="20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megfelelő</a:t>
            </a:r>
            <a:r>
              <a:rPr lang="de-DE" sz="20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sz="20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reakciók</a:t>
            </a:r>
            <a:r>
              <a:rPr lang="de-DE" sz="20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sz="20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kiválasztása</a:t>
            </a:r>
            <a:endParaRPr lang="de-DE" sz="20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lvl="1" fontAlgn="base">
              <a:spcBef>
                <a:spcPts val="700"/>
              </a:spcBef>
              <a:spcAft>
                <a:spcPct val="0"/>
              </a:spcAft>
              <a:buBlip>
                <a:blip r:embed="rId3"/>
              </a:buBlip>
            </a:pPr>
            <a:r>
              <a:rPr lang="de-DE" sz="20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5 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fontos</a:t>
            </a: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feltétel</a:t>
            </a: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:</a:t>
            </a:r>
          </a:p>
          <a:p>
            <a:pPr lvl="2" fontAlgn="base">
              <a:spcBef>
                <a:spcPts val="700"/>
              </a:spcBef>
              <a:spcAft>
                <a:spcPct val="0"/>
              </a:spcAft>
              <a:buBlip>
                <a:blip r:embed="rId3"/>
              </a:buBlip>
            </a:pP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Legyen</a:t>
            </a: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exoterm</a:t>
            </a:r>
            <a:endParaRPr lang="de-DE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lvl="2" fontAlgn="base">
              <a:spcBef>
                <a:spcPts val="700"/>
              </a:spcBef>
              <a:spcAft>
                <a:spcPct val="0"/>
              </a:spcAft>
              <a:buBlip>
                <a:blip r:embed="rId3"/>
              </a:buBlip>
            </a:pP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Kicsi</a:t>
            </a: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legyen</a:t>
            </a: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a 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protonok</a:t>
            </a: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száma</a:t>
            </a:r>
            <a:endParaRPr lang="de-DE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lvl="3" fontAlgn="base">
              <a:spcBef>
                <a:spcPts val="700"/>
              </a:spcBef>
              <a:spcAft>
                <a:spcPct val="0"/>
              </a:spcAft>
              <a:buBlip>
                <a:blip r:embed="rId3"/>
              </a:buBlip>
            </a:pP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Az</a:t>
            </a: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ún</a:t>
            </a: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. Coulomb-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gát</a:t>
            </a: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miatt</a:t>
            </a: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. Ha 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nagy</a:t>
            </a: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a 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protonok</a:t>
            </a: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száma</a:t>
            </a: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nagy</a:t>
            </a: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az</a:t>
            </a: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atommag</a:t>
            </a: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pozitív</a:t>
            </a: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töltése</a:t>
            </a: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is</a:t>
            </a: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. 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Az</a:t>
            </a: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atom</a:t>
            </a: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maga</a:t>
            </a: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ugyan</a:t>
            </a: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semleges</a:t>
            </a: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, de ha 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az</a:t>
            </a: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atommagok</a:t>
            </a: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ütköznek</a:t>
            </a: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az</a:t>
            </a: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elektronok</a:t>
            </a: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viszonylag</a:t>
            </a: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távol</a:t>
            </a: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vannak</a:t>
            </a: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, s 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főleg</a:t>
            </a: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a 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protonok</a:t>
            </a: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hatása</a:t>
            </a: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érvényesül</a:t>
            </a: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. 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Több</a:t>
            </a: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proton</a:t>
            </a: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erősebben</a:t>
            </a: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taszítja</a:t>
            </a: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egymást</a:t>
            </a: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, s 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így</a:t>
            </a: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az</a:t>
            </a: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ütközéshez</a:t>
            </a: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nagyobb</a:t>
            </a: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energia</a:t>
            </a: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kell</a:t>
            </a: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különben</a:t>
            </a: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az</a:t>
            </a: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atomok</a:t>
            </a: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egyszerűen</a:t>
            </a: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eltaszítják</a:t>
            </a: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egymást</a:t>
            </a: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. 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Probléma</a:t>
            </a: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: 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túl</a:t>
            </a: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nagy</a:t>
            </a: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hőmérséklet</a:t>
            </a: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kellene</a:t>
            </a: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a 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reakció</a:t>
            </a: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beindulásához</a:t>
            </a: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.</a:t>
            </a:r>
          </a:p>
          <a:p>
            <a:pPr lvl="2" fontAlgn="base">
              <a:spcBef>
                <a:spcPts val="700"/>
              </a:spcBef>
              <a:spcAft>
                <a:spcPct val="0"/>
              </a:spcAft>
              <a:buBlip>
                <a:blip r:embed="rId3"/>
              </a:buBlip>
            </a:pPr>
            <a:endParaRPr lang="de-DE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Szöveg helye 8"/>
          <p:cNvSpPr txBox="1">
            <a:spLocks/>
          </p:cNvSpPr>
          <p:nvPr/>
        </p:nvSpPr>
        <p:spPr>
          <a:xfrm>
            <a:off x="457200" y="1435100"/>
            <a:ext cx="3008313" cy="4922858"/>
          </a:xfrm>
          <a:prstGeom prst="rect">
            <a:avLst/>
          </a:prstGeom>
        </p:spPr>
        <p:txBody>
          <a:bodyPr>
            <a:normAutofit fontScale="70000" lnSpcReduction="20000"/>
          </a:bodyPr>
          <a:lstStyle/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ts val="700"/>
              </a:spcBef>
              <a:spcAft>
                <a:spcPct val="0"/>
              </a:spcAft>
              <a:buClrTx/>
              <a:buSzTx/>
              <a:buFont typeface="Arial" pitchFamily="34" charset="0"/>
              <a:buBlip>
                <a:blip r:embed="rId3"/>
              </a:buBlip>
              <a:tabLst/>
              <a:defRPr/>
            </a:pPr>
            <a:r>
              <a:rPr kumimoji="0" lang="de-DE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</a:t>
            </a:r>
            <a:r>
              <a:rPr kumimoji="0" lang="de-DE" sz="2000" b="0" i="0" strike="noStrike" kern="1200" cap="none" spc="0" normalizeH="0" baseline="0" noProof="0" dirty="0" err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Bevezetés</a:t>
            </a:r>
            <a:endParaRPr kumimoji="0" lang="de-DE" sz="2000" b="0" i="0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  <a:p>
            <a:pPr marL="800100" lvl="1" indent="-342900" fontAlgn="base">
              <a:spcBef>
                <a:spcPts val="700"/>
              </a:spcBef>
              <a:spcAft>
                <a:spcPct val="0"/>
              </a:spcAft>
              <a:buFont typeface="Arial" pitchFamily="34" charset="0"/>
              <a:buBlip>
                <a:blip r:embed="rId3"/>
              </a:buBlip>
            </a:pPr>
            <a:r>
              <a:rPr kumimoji="0" lang="de-DE" b="0" i="0" strike="noStrike" kern="1200" cap="none" spc="0" normalizeH="0" baseline="0" noProof="0" dirty="0" err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Fisszió</a:t>
            </a:r>
            <a:r>
              <a:rPr kumimoji="0" lang="de-DE" b="0" i="0" strike="noStrike" kern="1200" cap="none" spc="0" normalizeH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vs. </a:t>
            </a:r>
            <a:r>
              <a:rPr kumimoji="0" lang="de-DE" b="0" i="0" strike="noStrike" kern="1200" cap="none" spc="0" normalizeH="0" noProof="0" dirty="0" err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Fúzió</a:t>
            </a:r>
            <a:endParaRPr kumimoji="0" lang="de-DE" b="0" i="0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  <a:p>
            <a:pPr marL="742950" marR="0" lvl="1" indent="-285750" algn="l" defTabSz="914400" rtl="0" eaLnBrk="1" fontAlgn="base" latinLnBrk="0" hangingPunct="1">
              <a:lnSpc>
                <a:spcPct val="100000"/>
              </a:lnSpc>
              <a:spcBef>
                <a:spcPts val="700"/>
              </a:spcBef>
              <a:spcAft>
                <a:spcPct val="0"/>
              </a:spcAft>
              <a:buClrTx/>
              <a:buSzTx/>
              <a:buFont typeface="Arial" pitchFamily="34" charset="0"/>
              <a:buBlip>
                <a:blip r:embed="rId3"/>
              </a:buBlip>
              <a:tabLst/>
              <a:defRPr/>
            </a:pPr>
            <a:r>
              <a:rPr kumimoji="0" lang="de-DE" sz="1800" b="0" i="0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 </a:t>
            </a:r>
            <a:r>
              <a:rPr kumimoji="0" lang="de-DE" sz="1800" b="0" i="0" strike="noStrike" kern="1200" cap="none" spc="0" normalizeH="0" baseline="0" noProof="0" dirty="0" err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Atomok</a:t>
            </a:r>
            <a:r>
              <a:rPr kumimoji="0" lang="de-DE" sz="1800" b="0" i="0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, </a:t>
            </a:r>
            <a:r>
              <a:rPr kumimoji="0" lang="de-DE" sz="1800" b="0" i="0" strike="noStrike" kern="1200" cap="none" spc="0" normalizeH="0" baseline="0" noProof="0" dirty="0" err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izotópok</a:t>
            </a:r>
            <a:endParaRPr kumimoji="0" lang="de-DE" sz="1800" b="0" i="0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  <a:p>
            <a:pPr marL="742950" marR="0" lvl="1" indent="-285750" algn="l" defTabSz="914400" rtl="0" eaLnBrk="1" fontAlgn="base" latinLnBrk="0" hangingPunct="1">
              <a:lnSpc>
                <a:spcPct val="100000"/>
              </a:lnSpc>
              <a:spcBef>
                <a:spcPts val="700"/>
              </a:spcBef>
              <a:spcAft>
                <a:spcPct val="0"/>
              </a:spcAft>
              <a:buClrTx/>
              <a:buSzTx/>
              <a:buFont typeface="Arial" pitchFamily="34" charset="0"/>
              <a:buBlip>
                <a:blip r:embed="rId3"/>
              </a:buBlip>
              <a:tabLst/>
              <a:defRPr/>
            </a:pPr>
            <a:r>
              <a:rPr kumimoji="0" lang="de-DE" sz="1800" b="0" i="0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 </a:t>
            </a:r>
            <a:r>
              <a:rPr kumimoji="0" lang="de-DE" sz="1800" b="0" i="0" strike="noStrike" kern="1200" cap="none" spc="0" normalizeH="0" baseline="0" noProof="0" dirty="0" err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Kötési</a:t>
            </a:r>
            <a:r>
              <a:rPr kumimoji="0" lang="de-DE" sz="1800" b="0" i="0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</a:t>
            </a:r>
            <a:r>
              <a:rPr kumimoji="0" lang="de-DE" sz="1800" b="0" i="0" strike="noStrike" kern="1200" cap="none" spc="0" normalizeH="0" baseline="0" noProof="0" dirty="0" err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energia</a:t>
            </a:r>
            <a:endParaRPr kumimoji="0" lang="de-DE" sz="1800" b="0" i="0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  <a:p>
            <a:pPr marL="742950" marR="0" lvl="1" indent="-285750" algn="l" defTabSz="914400" rtl="0" eaLnBrk="1" fontAlgn="base" latinLnBrk="0" hangingPunct="1">
              <a:lnSpc>
                <a:spcPct val="100000"/>
              </a:lnSpc>
              <a:spcBef>
                <a:spcPts val="700"/>
              </a:spcBef>
              <a:spcAft>
                <a:spcPct val="0"/>
              </a:spcAft>
              <a:buClrTx/>
              <a:buSzTx/>
              <a:buFont typeface="Arial" pitchFamily="34" charset="0"/>
              <a:buBlip>
                <a:blip r:embed="rId3"/>
              </a:buBlip>
              <a:tabLst/>
              <a:defRPr/>
            </a:pP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 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Számítás</a:t>
            </a: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– 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mikro</a:t>
            </a:r>
            <a:endParaRPr lang="de-DE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marL="742950" marR="0" lvl="1" indent="-285750" algn="l" defTabSz="914400" rtl="0" eaLnBrk="1" fontAlgn="base" latinLnBrk="0" hangingPunct="1">
              <a:lnSpc>
                <a:spcPct val="100000"/>
              </a:lnSpc>
              <a:spcBef>
                <a:spcPts val="700"/>
              </a:spcBef>
              <a:spcAft>
                <a:spcPct val="0"/>
              </a:spcAft>
              <a:buClrTx/>
              <a:buSzTx/>
              <a:buFont typeface="Arial" pitchFamily="34" charset="0"/>
              <a:buBlip>
                <a:blip r:embed="rId3"/>
              </a:buBlip>
              <a:tabLst/>
              <a:defRPr/>
            </a:pPr>
            <a:r>
              <a:rPr kumimoji="0" lang="de-DE" sz="1800" b="0" i="0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 </a:t>
            </a:r>
            <a:r>
              <a:rPr kumimoji="0" lang="de-DE" sz="1800" b="0" i="0" strike="noStrike" kern="1200" cap="none" spc="0" normalizeH="0" baseline="0" noProof="0" dirty="0" err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Az</a:t>
            </a:r>
            <a:r>
              <a:rPr kumimoji="0" lang="de-DE" sz="1800" b="0" i="0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</a:t>
            </a:r>
            <a:r>
              <a:rPr kumimoji="0" lang="de-DE" sz="1800" b="0" i="0" strike="noStrike" kern="1200" cap="none" spc="0" normalizeH="0" baseline="0" noProof="0" dirty="0" err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elektronvolt</a:t>
            </a:r>
            <a:endParaRPr kumimoji="0" lang="de-DE" sz="1800" b="0" i="0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  <a:p>
            <a:pPr marL="742950" marR="0" lvl="1" indent="-285750" algn="l" defTabSz="914400" rtl="0" eaLnBrk="1" fontAlgn="base" latinLnBrk="0" hangingPunct="1">
              <a:lnSpc>
                <a:spcPct val="100000"/>
              </a:lnSpc>
              <a:spcBef>
                <a:spcPts val="700"/>
              </a:spcBef>
              <a:spcAft>
                <a:spcPct val="0"/>
              </a:spcAft>
              <a:buClrTx/>
              <a:buSzTx/>
              <a:buFont typeface="Arial" pitchFamily="34" charset="0"/>
              <a:buBlip>
                <a:blip r:embed="rId3"/>
              </a:buBlip>
              <a:tabLst/>
              <a:defRPr/>
            </a:pP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 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Számítás</a:t>
            </a: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– 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makro</a:t>
            </a:r>
            <a:endParaRPr kumimoji="0" lang="de-DE" sz="1800" b="0" i="0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ts val="700"/>
              </a:spcBef>
              <a:spcAft>
                <a:spcPct val="0"/>
              </a:spcAft>
              <a:buClrTx/>
              <a:buSzTx/>
              <a:buFont typeface="Arial" pitchFamily="34" charset="0"/>
              <a:buBlip>
                <a:blip r:embed="rId3"/>
              </a:buBlip>
              <a:tabLst/>
              <a:defRPr/>
            </a:pPr>
            <a:r>
              <a:rPr kumimoji="0" lang="de-DE" sz="2000" b="0" i="0" u="sng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A</a:t>
            </a:r>
            <a:r>
              <a:rPr kumimoji="0" lang="de-DE" sz="2000" b="0" i="0" u="sng" strike="noStrike" kern="1200" cap="none" spc="0" normalizeH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</a:t>
            </a:r>
            <a:r>
              <a:rPr kumimoji="0" lang="de-DE" sz="2000" b="0" i="0" u="sng" strike="noStrike" kern="1200" cap="none" spc="0" normalizeH="0" noProof="0" dirty="0" err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reakciók</a:t>
            </a:r>
            <a:endParaRPr kumimoji="0" lang="de-DE" sz="2000" b="0" i="0" u="sng" strike="noStrike" kern="1200" cap="none" spc="0" normalizeH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  <a:p>
            <a:pPr marL="800100" lvl="1" indent="-342900" fontAlgn="base">
              <a:spcBef>
                <a:spcPts val="700"/>
              </a:spcBef>
              <a:spcAft>
                <a:spcPct val="0"/>
              </a:spcAft>
              <a:buFont typeface="Arial" pitchFamily="34" charset="0"/>
              <a:buBlip>
                <a:blip r:embed="rId3"/>
              </a:buBlip>
              <a:defRPr/>
            </a:pPr>
            <a:r>
              <a:rPr kumimoji="0" lang="de-DE" b="0" i="0" u="sng" strike="noStrike" kern="1200" cap="none" spc="0" normalizeH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A </a:t>
            </a:r>
            <a:r>
              <a:rPr kumimoji="0" lang="de-DE" b="0" i="0" u="sng" strike="noStrike" kern="1200" cap="none" spc="0" normalizeH="0" noProof="0" dirty="0" err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reakció</a:t>
            </a:r>
            <a:r>
              <a:rPr kumimoji="0" lang="de-DE" b="0" i="0" u="sng" strike="noStrike" kern="1200" cap="none" spc="0" normalizeH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</a:t>
            </a:r>
            <a:r>
              <a:rPr kumimoji="0" lang="de-DE" b="0" i="0" u="sng" strike="noStrike" kern="1200" cap="none" spc="0" normalizeH="0" noProof="0" dirty="0" err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kiválasztása</a:t>
            </a:r>
            <a:r>
              <a:rPr kumimoji="0" lang="de-DE" b="0" i="0" u="sng" strike="noStrike" kern="1200" cap="none" spc="0" normalizeH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(5)</a:t>
            </a:r>
            <a:endParaRPr kumimoji="0" lang="de-DE" b="0" i="0" u="sng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  <a:p>
            <a:pPr marL="742950" marR="0" lvl="1" indent="-285750" algn="l" defTabSz="914400" rtl="0" eaLnBrk="1" fontAlgn="base" latinLnBrk="0" hangingPunct="1">
              <a:lnSpc>
                <a:spcPct val="100000"/>
              </a:lnSpc>
              <a:spcBef>
                <a:spcPts val="700"/>
              </a:spcBef>
              <a:spcAft>
                <a:spcPct val="0"/>
              </a:spcAft>
              <a:buClrTx/>
              <a:buSzTx/>
              <a:buFont typeface="Arial" pitchFamily="34" charset="0"/>
              <a:buBlip>
                <a:blip r:embed="rId3"/>
              </a:buBlip>
              <a:tabLst/>
              <a:defRPr/>
            </a:pPr>
            <a:r>
              <a:rPr kumimoji="0" lang="de-DE" sz="1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 </a:t>
            </a:r>
            <a:r>
              <a:rPr kumimoji="0" lang="de-DE" sz="1800" b="0" i="0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A </a:t>
            </a:r>
            <a:r>
              <a:rPr kumimoji="0" lang="de-DE" sz="1800" b="0" i="0" strike="noStrike" kern="1200" cap="none" spc="0" normalizeH="0" baseline="0" noProof="0" dirty="0" err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plazma</a:t>
            </a:r>
            <a:endParaRPr kumimoji="0" lang="de-DE" sz="1800" b="0" i="0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  <a:p>
            <a:pPr marL="742950" marR="0" lvl="1" indent="-285750" algn="l" defTabSz="914400" rtl="0" eaLnBrk="1" fontAlgn="base" latinLnBrk="0" hangingPunct="1">
              <a:lnSpc>
                <a:spcPct val="100000"/>
              </a:lnSpc>
              <a:spcBef>
                <a:spcPts val="700"/>
              </a:spcBef>
              <a:spcAft>
                <a:spcPct val="0"/>
              </a:spcAft>
              <a:buClrTx/>
              <a:buSzTx/>
              <a:buFont typeface="Arial" pitchFamily="34" charset="0"/>
              <a:buBlip>
                <a:blip r:embed="rId3"/>
              </a:buBlip>
              <a:tabLst/>
              <a:defRPr/>
            </a:pPr>
            <a:r>
              <a:rPr kumimoji="0" lang="de-DE" sz="1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 </a:t>
            </a:r>
            <a:r>
              <a:rPr kumimoji="0" lang="de-DE" sz="1800" b="0" i="0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A</a:t>
            </a:r>
            <a:r>
              <a:rPr kumimoji="0" lang="de-DE" sz="1800" b="0" i="0" strike="noStrike" kern="1200" cap="none" spc="0" normalizeH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</a:t>
            </a:r>
            <a:r>
              <a:rPr kumimoji="0" lang="de-DE" sz="1800" b="0" i="0" strike="noStrike" kern="1200" cap="none" spc="0" normalizeH="0" noProof="0" dirty="0" err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reakció</a:t>
            </a:r>
            <a:r>
              <a:rPr kumimoji="0" lang="de-DE" sz="1800" b="0" i="0" strike="noStrike" kern="1200" cap="none" spc="0" normalizeH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</a:t>
            </a:r>
            <a:r>
              <a:rPr kumimoji="0" lang="de-DE" sz="1800" b="0" i="0" strike="noStrike" kern="1200" cap="none" spc="0" normalizeH="0" noProof="0" dirty="0" err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beindítása</a:t>
            </a:r>
            <a:r>
              <a:rPr kumimoji="0" lang="de-DE" sz="1800" b="0" i="0" strike="noStrike" kern="1200" cap="none" spc="0" normalizeH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(3)</a:t>
            </a:r>
          </a:p>
          <a:p>
            <a:pPr marL="285750" indent="-285750" fontAlgn="base">
              <a:spcBef>
                <a:spcPts val="700"/>
              </a:spcBef>
              <a:spcAft>
                <a:spcPct val="0"/>
              </a:spcAft>
              <a:buFont typeface="Arial" pitchFamily="34" charset="0"/>
              <a:buBlip>
                <a:blip r:embed="rId3"/>
              </a:buBlip>
              <a:defRPr/>
            </a:pPr>
            <a:r>
              <a:rPr kumimoji="0" lang="de-DE" sz="2000" b="0" i="0" strike="noStrike" kern="1200" cap="none" spc="0" normalizeH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A </a:t>
            </a:r>
            <a:r>
              <a:rPr kumimoji="0" lang="de-DE" sz="2000" b="0" i="0" strike="noStrike" kern="1200" cap="none" spc="0" normalizeH="0" noProof="0" dirty="0" err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technológiák</a:t>
            </a:r>
            <a:endParaRPr kumimoji="0" lang="de-DE" sz="2000" b="0" i="0" strike="noStrike" kern="1200" cap="none" spc="0" normalizeH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  <a:p>
            <a:pPr marL="742950" lvl="1" indent="-285750" fontAlgn="base">
              <a:spcBef>
                <a:spcPts val="700"/>
              </a:spcBef>
              <a:spcAft>
                <a:spcPct val="0"/>
              </a:spcAft>
              <a:buFont typeface="Arial" pitchFamily="34" charset="0"/>
              <a:buBlip>
                <a:blip r:embed="rId3"/>
              </a:buBlip>
              <a:defRPr/>
            </a:pPr>
            <a:r>
              <a:rPr lang="de-DE" sz="19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ICF</a:t>
            </a:r>
          </a:p>
          <a:p>
            <a:pPr marL="742950" lvl="1" indent="-285750" fontAlgn="base">
              <a:spcBef>
                <a:spcPts val="700"/>
              </a:spcBef>
              <a:spcAft>
                <a:spcPct val="0"/>
              </a:spcAft>
              <a:buFont typeface="Arial" pitchFamily="34" charset="0"/>
              <a:buBlip>
                <a:blip r:embed="rId3"/>
              </a:buBlip>
              <a:defRPr/>
            </a:pPr>
            <a:r>
              <a:rPr lang="de-DE" sz="19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sz="19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Tokamak</a:t>
            </a:r>
            <a:r>
              <a:rPr lang="de-DE" sz="19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sz="19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és</a:t>
            </a:r>
            <a:r>
              <a:rPr lang="de-DE" sz="19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a </a:t>
            </a:r>
            <a:r>
              <a:rPr lang="de-DE" sz="19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sztellarátor</a:t>
            </a:r>
            <a:endParaRPr lang="de-DE" sz="19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marL="742950" lvl="1" indent="-285750" fontAlgn="base">
              <a:spcBef>
                <a:spcPts val="700"/>
              </a:spcBef>
              <a:spcAft>
                <a:spcPct val="0"/>
              </a:spcAft>
              <a:buFont typeface="Arial" pitchFamily="34" charset="0"/>
              <a:buBlip>
                <a:blip r:embed="rId3"/>
              </a:buBlip>
              <a:defRPr/>
            </a:pPr>
            <a:r>
              <a:rPr lang="de-DE" sz="19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DEC</a:t>
            </a:r>
          </a:p>
          <a:p>
            <a:pPr marL="285750" indent="-285750" fontAlgn="base">
              <a:spcBef>
                <a:spcPts val="700"/>
              </a:spcBef>
              <a:spcAft>
                <a:spcPct val="0"/>
              </a:spcAft>
              <a:buFont typeface="Arial" pitchFamily="34" charset="0"/>
              <a:buBlip>
                <a:blip r:embed="rId3"/>
              </a:buBlip>
              <a:defRPr/>
            </a:pPr>
            <a:r>
              <a:rPr lang="de-DE" sz="20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sz="20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Kitekités</a:t>
            </a:r>
            <a:endParaRPr lang="de-DE" sz="20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marL="742950" lvl="1" indent="-285750" fontAlgn="base">
              <a:spcBef>
                <a:spcPts val="700"/>
              </a:spcBef>
              <a:spcAft>
                <a:spcPct val="0"/>
              </a:spcAft>
              <a:buFont typeface="Arial" pitchFamily="34" charset="0"/>
              <a:buBlip>
                <a:blip r:embed="rId3"/>
              </a:buBlip>
              <a:defRPr/>
            </a:pPr>
            <a:r>
              <a:rPr lang="de-DE" sz="19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sz="19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Összehasonlítás</a:t>
            </a:r>
            <a:r>
              <a:rPr lang="de-DE" sz="19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(5)</a:t>
            </a:r>
          </a:p>
          <a:p>
            <a:pPr marL="742950" lvl="1" indent="-285750" fontAlgn="base">
              <a:spcBef>
                <a:spcPts val="700"/>
              </a:spcBef>
              <a:spcAft>
                <a:spcPct val="0"/>
              </a:spcAft>
              <a:buFont typeface="Arial" pitchFamily="34" charset="0"/>
              <a:buBlip>
                <a:blip r:embed="rId3"/>
              </a:buBlip>
              <a:defRPr/>
            </a:pPr>
            <a:r>
              <a:rPr lang="de-DE" sz="19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sz="19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Centralizált</a:t>
            </a:r>
            <a:r>
              <a:rPr lang="de-DE" sz="19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sz="19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rendszerek</a:t>
            </a:r>
            <a:endParaRPr lang="de-DE" sz="19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marL="285750" indent="-285750" fontAlgn="base">
              <a:spcBef>
                <a:spcPts val="700"/>
              </a:spcBef>
              <a:spcAft>
                <a:spcPct val="0"/>
              </a:spcAft>
              <a:buFont typeface="Arial" pitchFamily="34" charset="0"/>
              <a:buBlip>
                <a:blip r:embed="rId3"/>
              </a:buBlip>
              <a:defRPr/>
            </a:pPr>
            <a:r>
              <a:rPr lang="de-DE" sz="20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sz="20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Fogalomtár</a:t>
            </a:r>
            <a:endParaRPr lang="de-DE" sz="20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marL="742950" lvl="1" indent="-285750" fontAlgn="base">
              <a:spcBef>
                <a:spcPts val="700"/>
              </a:spcBef>
              <a:spcAft>
                <a:spcPct val="0"/>
              </a:spcAft>
              <a:buFont typeface="Arial" pitchFamily="34" charset="0"/>
              <a:buBlip>
                <a:blip r:embed="rId3"/>
              </a:buBlip>
              <a:defRPr/>
            </a:pPr>
            <a:endParaRPr kumimoji="0" lang="de-DE" sz="1800" b="0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sp>
        <p:nvSpPr>
          <p:cNvPr id="10" name="Dia számának helye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</p:spPr>
        <p:txBody>
          <a:bodyPr/>
          <a:lstStyle/>
          <a:p>
            <a:fld id="{7FC63AB8-CEDE-434E-9866-9FA9AEC918BE}" type="slidenum">
              <a:rPr lang="de-DE" smtClean="0"/>
              <a:pPr/>
              <a:t>11</a:t>
            </a:fld>
            <a:endParaRPr lang="de-DE" dirty="0"/>
          </a:p>
        </p:txBody>
      </p:sp>
      <p:sp>
        <p:nvSpPr>
          <p:cNvPr id="12" name="Dátum helye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</p:spPr>
        <p:txBody>
          <a:bodyPr/>
          <a:lstStyle/>
          <a:p>
            <a:r>
              <a:rPr lang="hu-HU" dirty="0" smtClean="0"/>
              <a:t>2017.10.27.</a:t>
            </a:r>
            <a:endParaRPr lang="de-DE" dirty="0"/>
          </a:p>
        </p:txBody>
      </p:sp>
      <p:sp>
        <p:nvSpPr>
          <p:cNvPr id="13" name="Élőláb helye 6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/>
          <a:lstStyle/>
          <a:p>
            <a:r>
              <a:rPr lang="de-DE" dirty="0" smtClean="0"/>
              <a:t>RZNZ7H – </a:t>
            </a:r>
            <a:r>
              <a:rPr lang="de-DE" dirty="0" err="1" smtClean="0"/>
              <a:t>Fúziós</a:t>
            </a:r>
            <a:r>
              <a:rPr lang="de-DE" dirty="0" smtClean="0"/>
              <a:t> </a:t>
            </a:r>
            <a:r>
              <a:rPr lang="de-DE" dirty="0" err="1" smtClean="0"/>
              <a:t>energia</a:t>
            </a:r>
            <a:r>
              <a:rPr lang="de-DE" dirty="0" smtClean="0"/>
              <a:t> </a:t>
            </a:r>
            <a:r>
              <a:rPr lang="de-DE" dirty="0" err="1" smtClean="0"/>
              <a:t>előadás</a:t>
            </a:r>
            <a:endParaRPr lang="de-DE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ím 4"/>
          <p:cNvSpPr txBox="1">
            <a:spLocks/>
          </p:cNvSpPr>
          <p:nvPr/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>
              <a:spcBef>
                <a:spcPct val="0"/>
              </a:spcBef>
              <a:defRPr/>
            </a:pPr>
            <a:r>
              <a:rPr lang="de-DE" sz="3600" dirty="0" err="1" smtClean="0">
                <a:solidFill>
                  <a:schemeClr val="bg1"/>
                </a:solidFill>
              </a:rPr>
              <a:t>Fúziós</a:t>
            </a:r>
            <a:r>
              <a:rPr lang="de-DE" sz="3600" dirty="0" smtClean="0">
                <a:solidFill>
                  <a:schemeClr val="bg1"/>
                </a:solidFill>
              </a:rPr>
              <a:t> </a:t>
            </a:r>
            <a:r>
              <a:rPr lang="de-DE" sz="3600" dirty="0" err="1" smtClean="0">
                <a:solidFill>
                  <a:schemeClr val="bg1"/>
                </a:solidFill>
              </a:rPr>
              <a:t>energia</a:t>
            </a:r>
            <a:endParaRPr lang="de-DE" sz="3600" dirty="0"/>
          </a:p>
        </p:txBody>
      </p:sp>
      <p:sp>
        <p:nvSpPr>
          <p:cNvPr id="6" name="Szövegdoboz 5"/>
          <p:cNvSpPr txBox="1"/>
          <p:nvPr/>
        </p:nvSpPr>
        <p:spPr>
          <a:xfrm>
            <a:off x="3643306" y="1071546"/>
            <a:ext cx="5286412" cy="44807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>
              <a:spcBef>
                <a:spcPts val="700"/>
              </a:spcBef>
              <a:spcAft>
                <a:spcPct val="0"/>
              </a:spcAft>
              <a:buBlip>
                <a:blip r:embed="rId3"/>
              </a:buBlip>
            </a:pPr>
            <a:r>
              <a:rPr lang="de-DE" sz="20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 A </a:t>
            </a:r>
            <a:r>
              <a:rPr lang="de-DE" sz="20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megfelelő</a:t>
            </a:r>
            <a:r>
              <a:rPr lang="de-DE" sz="20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sz="20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reakciók</a:t>
            </a:r>
            <a:r>
              <a:rPr lang="de-DE" sz="20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sz="20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kiválasztása</a:t>
            </a:r>
            <a:endParaRPr lang="de-DE" sz="20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lvl="1" fontAlgn="base">
              <a:spcBef>
                <a:spcPts val="700"/>
              </a:spcBef>
              <a:spcAft>
                <a:spcPct val="0"/>
              </a:spcAft>
              <a:buBlip>
                <a:blip r:embed="rId3"/>
              </a:buBlip>
            </a:pPr>
            <a:r>
              <a:rPr lang="de-DE" sz="20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5 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fontos</a:t>
            </a: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feltétel</a:t>
            </a: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:</a:t>
            </a:r>
          </a:p>
          <a:p>
            <a:pPr lvl="2" fontAlgn="base">
              <a:spcBef>
                <a:spcPts val="700"/>
              </a:spcBef>
              <a:spcAft>
                <a:spcPct val="0"/>
              </a:spcAft>
              <a:buBlip>
                <a:blip r:embed="rId3"/>
              </a:buBlip>
            </a:pP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Legyen</a:t>
            </a: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exoterm</a:t>
            </a:r>
            <a:endParaRPr lang="de-DE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lvl="2" fontAlgn="base">
              <a:spcBef>
                <a:spcPts val="700"/>
              </a:spcBef>
              <a:spcAft>
                <a:spcPct val="0"/>
              </a:spcAft>
              <a:buBlip>
                <a:blip r:embed="rId3"/>
              </a:buBlip>
            </a:pP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Kicsi</a:t>
            </a: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legyen</a:t>
            </a: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a 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protonok</a:t>
            </a: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száma</a:t>
            </a:r>
            <a:endParaRPr lang="de-DE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lvl="2" fontAlgn="base">
              <a:spcBef>
                <a:spcPts val="700"/>
              </a:spcBef>
              <a:spcAft>
                <a:spcPct val="0"/>
              </a:spcAft>
              <a:buBlip>
                <a:blip r:embed="rId3"/>
              </a:buBlip>
            </a:pP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Két</a:t>
            </a: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kiindulási</a:t>
            </a: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anyag</a:t>
            </a: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legyen</a:t>
            </a:r>
            <a:endParaRPr lang="de-DE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lvl="3" fontAlgn="base">
              <a:spcBef>
                <a:spcPts val="700"/>
              </a:spcBef>
              <a:spcAft>
                <a:spcPct val="0"/>
              </a:spcAft>
              <a:buBlip>
                <a:blip r:embed="rId3"/>
              </a:buBlip>
            </a:pP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Nagyon</a:t>
            </a: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ritkán</a:t>
            </a: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fordul</a:t>
            </a: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elő</a:t>
            </a: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hogy</a:t>
            </a: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három</a:t>
            </a: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atommag</a:t>
            </a: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egyszerre</a:t>
            </a: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találkozik</a:t>
            </a: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és</a:t>
            </a: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ráadásul</a:t>
            </a: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pont</a:t>
            </a: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jó</a:t>
            </a: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helyen</a:t>
            </a: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találják</a:t>
            </a: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el</a:t>
            </a: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egymást</a:t>
            </a: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. 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Így</a:t>
            </a: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inkább</a:t>
            </a: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elégedjünk</a:t>
            </a: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meg</a:t>
            </a: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azon</a:t>
            </a: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reakciókkal</a:t>
            </a: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amelyek</a:t>
            </a: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két</a:t>
            </a: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kiindulási</a:t>
            </a: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anyagot</a:t>
            </a: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igényelnek</a:t>
            </a: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, a 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többi</a:t>
            </a: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úgyis</a:t>
            </a: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túl</a:t>
            </a: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valószínűtlen</a:t>
            </a: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hogy</a:t>
            </a: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kielégítően</a:t>
            </a: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gyakran</a:t>
            </a: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bekövetkezzen</a:t>
            </a: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.</a:t>
            </a:r>
          </a:p>
        </p:txBody>
      </p:sp>
      <p:sp>
        <p:nvSpPr>
          <p:cNvPr id="10" name="Szöveg helye 8"/>
          <p:cNvSpPr txBox="1">
            <a:spLocks/>
          </p:cNvSpPr>
          <p:nvPr/>
        </p:nvSpPr>
        <p:spPr>
          <a:xfrm>
            <a:off x="457200" y="1435100"/>
            <a:ext cx="3008313" cy="4922858"/>
          </a:xfrm>
          <a:prstGeom prst="rect">
            <a:avLst/>
          </a:prstGeom>
        </p:spPr>
        <p:txBody>
          <a:bodyPr>
            <a:normAutofit fontScale="70000" lnSpcReduction="20000"/>
          </a:bodyPr>
          <a:lstStyle/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ts val="700"/>
              </a:spcBef>
              <a:spcAft>
                <a:spcPct val="0"/>
              </a:spcAft>
              <a:buClrTx/>
              <a:buSzTx/>
              <a:buFont typeface="Arial" pitchFamily="34" charset="0"/>
              <a:buBlip>
                <a:blip r:embed="rId3"/>
              </a:buBlip>
              <a:tabLst/>
              <a:defRPr/>
            </a:pPr>
            <a:r>
              <a:rPr kumimoji="0" lang="de-DE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</a:t>
            </a:r>
            <a:r>
              <a:rPr kumimoji="0" lang="de-DE" sz="2000" b="0" i="0" strike="noStrike" kern="1200" cap="none" spc="0" normalizeH="0" baseline="0" noProof="0" dirty="0" err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Bevezetés</a:t>
            </a:r>
            <a:endParaRPr kumimoji="0" lang="de-DE" sz="2000" b="0" i="0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  <a:p>
            <a:pPr marL="800100" lvl="1" indent="-342900" fontAlgn="base">
              <a:spcBef>
                <a:spcPts val="700"/>
              </a:spcBef>
              <a:spcAft>
                <a:spcPct val="0"/>
              </a:spcAft>
              <a:buFont typeface="Arial" pitchFamily="34" charset="0"/>
              <a:buBlip>
                <a:blip r:embed="rId3"/>
              </a:buBlip>
            </a:pPr>
            <a:r>
              <a:rPr kumimoji="0" lang="de-DE" b="0" i="0" strike="noStrike" kern="1200" cap="none" spc="0" normalizeH="0" baseline="0" noProof="0" dirty="0" err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Fisszió</a:t>
            </a:r>
            <a:r>
              <a:rPr kumimoji="0" lang="de-DE" b="0" i="0" strike="noStrike" kern="1200" cap="none" spc="0" normalizeH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vs. </a:t>
            </a:r>
            <a:r>
              <a:rPr kumimoji="0" lang="de-DE" b="0" i="0" strike="noStrike" kern="1200" cap="none" spc="0" normalizeH="0" noProof="0" dirty="0" err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Fúzió</a:t>
            </a:r>
            <a:endParaRPr kumimoji="0" lang="de-DE" b="0" i="0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  <a:p>
            <a:pPr marL="742950" marR="0" lvl="1" indent="-285750" algn="l" defTabSz="914400" rtl="0" eaLnBrk="1" fontAlgn="base" latinLnBrk="0" hangingPunct="1">
              <a:lnSpc>
                <a:spcPct val="100000"/>
              </a:lnSpc>
              <a:spcBef>
                <a:spcPts val="700"/>
              </a:spcBef>
              <a:spcAft>
                <a:spcPct val="0"/>
              </a:spcAft>
              <a:buClrTx/>
              <a:buSzTx/>
              <a:buFont typeface="Arial" pitchFamily="34" charset="0"/>
              <a:buBlip>
                <a:blip r:embed="rId3"/>
              </a:buBlip>
              <a:tabLst/>
              <a:defRPr/>
            </a:pPr>
            <a:r>
              <a:rPr kumimoji="0" lang="de-DE" sz="1800" b="0" i="0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 </a:t>
            </a:r>
            <a:r>
              <a:rPr kumimoji="0" lang="de-DE" sz="1800" b="0" i="0" strike="noStrike" kern="1200" cap="none" spc="0" normalizeH="0" baseline="0" noProof="0" dirty="0" err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Atomok</a:t>
            </a:r>
            <a:r>
              <a:rPr kumimoji="0" lang="de-DE" sz="1800" b="0" i="0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, </a:t>
            </a:r>
            <a:r>
              <a:rPr kumimoji="0" lang="de-DE" sz="1800" b="0" i="0" strike="noStrike" kern="1200" cap="none" spc="0" normalizeH="0" baseline="0" noProof="0" dirty="0" err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izotópok</a:t>
            </a:r>
            <a:endParaRPr kumimoji="0" lang="de-DE" sz="1800" b="0" i="0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  <a:p>
            <a:pPr marL="742950" marR="0" lvl="1" indent="-285750" algn="l" defTabSz="914400" rtl="0" eaLnBrk="1" fontAlgn="base" latinLnBrk="0" hangingPunct="1">
              <a:lnSpc>
                <a:spcPct val="100000"/>
              </a:lnSpc>
              <a:spcBef>
                <a:spcPts val="700"/>
              </a:spcBef>
              <a:spcAft>
                <a:spcPct val="0"/>
              </a:spcAft>
              <a:buClrTx/>
              <a:buSzTx/>
              <a:buFont typeface="Arial" pitchFamily="34" charset="0"/>
              <a:buBlip>
                <a:blip r:embed="rId3"/>
              </a:buBlip>
              <a:tabLst/>
              <a:defRPr/>
            </a:pPr>
            <a:r>
              <a:rPr kumimoji="0" lang="de-DE" sz="1800" b="0" i="0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 </a:t>
            </a:r>
            <a:r>
              <a:rPr kumimoji="0" lang="de-DE" sz="1800" b="0" i="0" strike="noStrike" kern="1200" cap="none" spc="0" normalizeH="0" baseline="0" noProof="0" dirty="0" err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Kötési</a:t>
            </a:r>
            <a:r>
              <a:rPr kumimoji="0" lang="de-DE" sz="1800" b="0" i="0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</a:t>
            </a:r>
            <a:r>
              <a:rPr kumimoji="0" lang="de-DE" sz="1800" b="0" i="0" strike="noStrike" kern="1200" cap="none" spc="0" normalizeH="0" baseline="0" noProof="0" dirty="0" err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energia</a:t>
            </a:r>
            <a:endParaRPr kumimoji="0" lang="de-DE" sz="1800" b="0" i="0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  <a:p>
            <a:pPr marL="742950" marR="0" lvl="1" indent="-285750" algn="l" defTabSz="914400" rtl="0" eaLnBrk="1" fontAlgn="base" latinLnBrk="0" hangingPunct="1">
              <a:lnSpc>
                <a:spcPct val="100000"/>
              </a:lnSpc>
              <a:spcBef>
                <a:spcPts val="700"/>
              </a:spcBef>
              <a:spcAft>
                <a:spcPct val="0"/>
              </a:spcAft>
              <a:buClrTx/>
              <a:buSzTx/>
              <a:buFont typeface="Arial" pitchFamily="34" charset="0"/>
              <a:buBlip>
                <a:blip r:embed="rId3"/>
              </a:buBlip>
              <a:tabLst/>
              <a:defRPr/>
            </a:pP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 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Számítás</a:t>
            </a: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– 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mikro</a:t>
            </a:r>
            <a:endParaRPr lang="de-DE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marL="742950" marR="0" lvl="1" indent="-285750" algn="l" defTabSz="914400" rtl="0" eaLnBrk="1" fontAlgn="base" latinLnBrk="0" hangingPunct="1">
              <a:lnSpc>
                <a:spcPct val="100000"/>
              </a:lnSpc>
              <a:spcBef>
                <a:spcPts val="700"/>
              </a:spcBef>
              <a:spcAft>
                <a:spcPct val="0"/>
              </a:spcAft>
              <a:buClrTx/>
              <a:buSzTx/>
              <a:buFont typeface="Arial" pitchFamily="34" charset="0"/>
              <a:buBlip>
                <a:blip r:embed="rId3"/>
              </a:buBlip>
              <a:tabLst/>
              <a:defRPr/>
            </a:pPr>
            <a:r>
              <a:rPr kumimoji="0" lang="de-DE" sz="1800" b="0" i="0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 </a:t>
            </a:r>
            <a:r>
              <a:rPr kumimoji="0" lang="de-DE" sz="1800" b="0" i="0" strike="noStrike" kern="1200" cap="none" spc="0" normalizeH="0" baseline="0" noProof="0" dirty="0" err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Az</a:t>
            </a:r>
            <a:r>
              <a:rPr kumimoji="0" lang="de-DE" sz="1800" b="0" i="0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</a:t>
            </a:r>
            <a:r>
              <a:rPr kumimoji="0" lang="de-DE" sz="1800" b="0" i="0" strike="noStrike" kern="1200" cap="none" spc="0" normalizeH="0" baseline="0" noProof="0" dirty="0" err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elektronvolt</a:t>
            </a:r>
            <a:endParaRPr kumimoji="0" lang="de-DE" sz="1800" b="0" i="0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  <a:p>
            <a:pPr marL="742950" marR="0" lvl="1" indent="-285750" algn="l" defTabSz="914400" rtl="0" eaLnBrk="1" fontAlgn="base" latinLnBrk="0" hangingPunct="1">
              <a:lnSpc>
                <a:spcPct val="100000"/>
              </a:lnSpc>
              <a:spcBef>
                <a:spcPts val="700"/>
              </a:spcBef>
              <a:spcAft>
                <a:spcPct val="0"/>
              </a:spcAft>
              <a:buClrTx/>
              <a:buSzTx/>
              <a:buFont typeface="Arial" pitchFamily="34" charset="0"/>
              <a:buBlip>
                <a:blip r:embed="rId3"/>
              </a:buBlip>
              <a:tabLst/>
              <a:defRPr/>
            </a:pP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 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Számítás</a:t>
            </a: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– 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makro</a:t>
            </a:r>
            <a:endParaRPr kumimoji="0" lang="de-DE" sz="1800" b="0" i="0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ts val="700"/>
              </a:spcBef>
              <a:spcAft>
                <a:spcPct val="0"/>
              </a:spcAft>
              <a:buClrTx/>
              <a:buSzTx/>
              <a:buFont typeface="Arial" pitchFamily="34" charset="0"/>
              <a:buBlip>
                <a:blip r:embed="rId3"/>
              </a:buBlip>
              <a:tabLst/>
              <a:defRPr/>
            </a:pPr>
            <a:r>
              <a:rPr kumimoji="0" lang="de-DE" sz="2000" b="0" i="0" u="sng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A</a:t>
            </a:r>
            <a:r>
              <a:rPr kumimoji="0" lang="de-DE" sz="2000" b="0" i="0" u="sng" strike="noStrike" kern="1200" cap="none" spc="0" normalizeH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</a:t>
            </a:r>
            <a:r>
              <a:rPr kumimoji="0" lang="de-DE" sz="2000" b="0" i="0" u="sng" strike="noStrike" kern="1200" cap="none" spc="0" normalizeH="0" noProof="0" dirty="0" err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reakciók</a:t>
            </a:r>
            <a:endParaRPr kumimoji="0" lang="de-DE" sz="2000" b="0" i="0" u="sng" strike="noStrike" kern="1200" cap="none" spc="0" normalizeH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  <a:p>
            <a:pPr marL="800100" lvl="1" indent="-342900" fontAlgn="base">
              <a:spcBef>
                <a:spcPts val="700"/>
              </a:spcBef>
              <a:spcAft>
                <a:spcPct val="0"/>
              </a:spcAft>
              <a:buFont typeface="Arial" pitchFamily="34" charset="0"/>
              <a:buBlip>
                <a:blip r:embed="rId3"/>
              </a:buBlip>
              <a:defRPr/>
            </a:pPr>
            <a:r>
              <a:rPr kumimoji="0" lang="de-DE" b="0" i="0" u="sng" strike="noStrike" kern="1200" cap="none" spc="0" normalizeH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A </a:t>
            </a:r>
            <a:r>
              <a:rPr kumimoji="0" lang="de-DE" b="0" i="0" u="sng" strike="noStrike" kern="1200" cap="none" spc="0" normalizeH="0" noProof="0" dirty="0" err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reakció</a:t>
            </a:r>
            <a:r>
              <a:rPr kumimoji="0" lang="de-DE" b="0" i="0" u="sng" strike="noStrike" kern="1200" cap="none" spc="0" normalizeH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</a:t>
            </a:r>
            <a:r>
              <a:rPr kumimoji="0" lang="de-DE" b="0" i="0" u="sng" strike="noStrike" kern="1200" cap="none" spc="0" normalizeH="0" noProof="0" dirty="0" err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kiválasztása</a:t>
            </a:r>
            <a:r>
              <a:rPr kumimoji="0" lang="de-DE" b="0" i="0" u="sng" strike="noStrike" kern="1200" cap="none" spc="0" normalizeH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(5)</a:t>
            </a:r>
            <a:endParaRPr kumimoji="0" lang="de-DE" b="0" i="0" u="sng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  <a:p>
            <a:pPr marL="742950" marR="0" lvl="1" indent="-285750" algn="l" defTabSz="914400" rtl="0" eaLnBrk="1" fontAlgn="base" latinLnBrk="0" hangingPunct="1">
              <a:lnSpc>
                <a:spcPct val="100000"/>
              </a:lnSpc>
              <a:spcBef>
                <a:spcPts val="700"/>
              </a:spcBef>
              <a:spcAft>
                <a:spcPct val="0"/>
              </a:spcAft>
              <a:buClrTx/>
              <a:buSzTx/>
              <a:buFont typeface="Arial" pitchFamily="34" charset="0"/>
              <a:buBlip>
                <a:blip r:embed="rId3"/>
              </a:buBlip>
              <a:tabLst/>
              <a:defRPr/>
            </a:pPr>
            <a:r>
              <a:rPr kumimoji="0" lang="de-DE" sz="1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 </a:t>
            </a:r>
            <a:r>
              <a:rPr kumimoji="0" lang="de-DE" sz="1800" b="0" i="0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A </a:t>
            </a:r>
            <a:r>
              <a:rPr kumimoji="0" lang="de-DE" sz="1800" b="0" i="0" strike="noStrike" kern="1200" cap="none" spc="0" normalizeH="0" baseline="0" noProof="0" dirty="0" err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plazma</a:t>
            </a:r>
            <a:endParaRPr kumimoji="0" lang="de-DE" sz="1800" b="0" i="0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  <a:p>
            <a:pPr marL="742950" marR="0" lvl="1" indent="-285750" algn="l" defTabSz="914400" rtl="0" eaLnBrk="1" fontAlgn="base" latinLnBrk="0" hangingPunct="1">
              <a:lnSpc>
                <a:spcPct val="100000"/>
              </a:lnSpc>
              <a:spcBef>
                <a:spcPts val="700"/>
              </a:spcBef>
              <a:spcAft>
                <a:spcPct val="0"/>
              </a:spcAft>
              <a:buClrTx/>
              <a:buSzTx/>
              <a:buFont typeface="Arial" pitchFamily="34" charset="0"/>
              <a:buBlip>
                <a:blip r:embed="rId3"/>
              </a:buBlip>
              <a:tabLst/>
              <a:defRPr/>
            </a:pPr>
            <a:r>
              <a:rPr kumimoji="0" lang="de-DE" sz="1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 </a:t>
            </a:r>
            <a:r>
              <a:rPr kumimoji="0" lang="de-DE" sz="1800" b="0" i="0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A</a:t>
            </a:r>
            <a:r>
              <a:rPr kumimoji="0" lang="de-DE" sz="1800" b="0" i="0" strike="noStrike" kern="1200" cap="none" spc="0" normalizeH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</a:t>
            </a:r>
            <a:r>
              <a:rPr kumimoji="0" lang="de-DE" sz="1800" b="0" i="0" strike="noStrike" kern="1200" cap="none" spc="0" normalizeH="0" noProof="0" dirty="0" err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reakció</a:t>
            </a:r>
            <a:r>
              <a:rPr kumimoji="0" lang="de-DE" sz="1800" b="0" i="0" strike="noStrike" kern="1200" cap="none" spc="0" normalizeH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</a:t>
            </a:r>
            <a:r>
              <a:rPr kumimoji="0" lang="de-DE" sz="1800" b="0" i="0" strike="noStrike" kern="1200" cap="none" spc="0" normalizeH="0" noProof="0" dirty="0" err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beindítása</a:t>
            </a:r>
            <a:r>
              <a:rPr kumimoji="0" lang="de-DE" sz="1800" b="0" i="0" strike="noStrike" kern="1200" cap="none" spc="0" normalizeH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(3)</a:t>
            </a:r>
          </a:p>
          <a:p>
            <a:pPr marL="285750" indent="-285750" fontAlgn="base">
              <a:spcBef>
                <a:spcPts val="700"/>
              </a:spcBef>
              <a:spcAft>
                <a:spcPct val="0"/>
              </a:spcAft>
              <a:buFont typeface="Arial" pitchFamily="34" charset="0"/>
              <a:buBlip>
                <a:blip r:embed="rId3"/>
              </a:buBlip>
              <a:defRPr/>
            </a:pPr>
            <a:r>
              <a:rPr kumimoji="0" lang="de-DE" sz="2000" b="0" i="0" strike="noStrike" kern="1200" cap="none" spc="0" normalizeH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A </a:t>
            </a:r>
            <a:r>
              <a:rPr kumimoji="0" lang="de-DE" sz="2000" b="0" i="0" strike="noStrike" kern="1200" cap="none" spc="0" normalizeH="0" noProof="0" dirty="0" err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technológiák</a:t>
            </a:r>
            <a:endParaRPr kumimoji="0" lang="de-DE" sz="2000" b="0" i="0" strike="noStrike" kern="1200" cap="none" spc="0" normalizeH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  <a:p>
            <a:pPr marL="742950" lvl="1" indent="-285750" fontAlgn="base">
              <a:spcBef>
                <a:spcPts val="700"/>
              </a:spcBef>
              <a:spcAft>
                <a:spcPct val="0"/>
              </a:spcAft>
              <a:buFont typeface="Arial" pitchFamily="34" charset="0"/>
              <a:buBlip>
                <a:blip r:embed="rId3"/>
              </a:buBlip>
              <a:defRPr/>
            </a:pPr>
            <a:r>
              <a:rPr lang="de-DE" sz="19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ICF</a:t>
            </a:r>
          </a:p>
          <a:p>
            <a:pPr marL="742950" lvl="1" indent="-285750" fontAlgn="base">
              <a:spcBef>
                <a:spcPts val="700"/>
              </a:spcBef>
              <a:spcAft>
                <a:spcPct val="0"/>
              </a:spcAft>
              <a:buFont typeface="Arial" pitchFamily="34" charset="0"/>
              <a:buBlip>
                <a:blip r:embed="rId3"/>
              </a:buBlip>
              <a:defRPr/>
            </a:pPr>
            <a:r>
              <a:rPr lang="de-DE" sz="19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sz="19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Tokamak</a:t>
            </a:r>
            <a:r>
              <a:rPr lang="de-DE" sz="19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sz="19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és</a:t>
            </a:r>
            <a:r>
              <a:rPr lang="de-DE" sz="19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a </a:t>
            </a:r>
            <a:r>
              <a:rPr lang="de-DE" sz="19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sztellarátor</a:t>
            </a:r>
            <a:endParaRPr lang="de-DE" sz="19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marL="742950" lvl="1" indent="-285750" fontAlgn="base">
              <a:spcBef>
                <a:spcPts val="700"/>
              </a:spcBef>
              <a:spcAft>
                <a:spcPct val="0"/>
              </a:spcAft>
              <a:buFont typeface="Arial" pitchFamily="34" charset="0"/>
              <a:buBlip>
                <a:blip r:embed="rId3"/>
              </a:buBlip>
              <a:defRPr/>
            </a:pPr>
            <a:r>
              <a:rPr lang="de-DE" sz="19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DEC</a:t>
            </a:r>
          </a:p>
          <a:p>
            <a:pPr marL="285750" indent="-285750" fontAlgn="base">
              <a:spcBef>
                <a:spcPts val="700"/>
              </a:spcBef>
              <a:spcAft>
                <a:spcPct val="0"/>
              </a:spcAft>
              <a:buFont typeface="Arial" pitchFamily="34" charset="0"/>
              <a:buBlip>
                <a:blip r:embed="rId3"/>
              </a:buBlip>
              <a:defRPr/>
            </a:pPr>
            <a:r>
              <a:rPr lang="de-DE" sz="20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sz="20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Kitekités</a:t>
            </a:r>
            <a:endParaRPr lang="de-DE" sz="20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marL="742950" lvl="1" indent="-285750" fontAlgn="base">
              <a:spcBef>
                <a:spcPts val="700"/>
              </a:spcBef>
              <a:spcAft>
                <a:spcPct val="0"/>
              </a:spcAft>
              <a:buFont typeface="Arial" pitchFamily="34" charset="0"/>
              <a:buBlip>
                <a:blip r:embed="rId3"/>
              </a:buBlip>
              <a:defRPr/>
            </a:pPr>
            <a:r>
              <a:rPr lang="de-DE" sz="19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sz="19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Összehasonlítás</a:t>
            </a:r>
            <a:r>
              <a:rPr lang="de-DE" sz="19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(5)</a:t>
            </a:r>
          </a:p>
          <a:p>
            <a:pPr marL="742950" lvl="1" indent="-285750" fontAlgn="base">
              <a:spcBef>
                <a:spcPts val="700"/>
              </a:spcBef>
              <a:spcAft>
                <a:spcPct val="0"/>
              </a:spcAft>
              <a:buFont typeface="Arial" pitchFamily="34" charset="0"/>
              <a:buBlip>
                <a:blip r:embed="rId3"/>
              </a:buBlip>
              <a:defRPr/>
            </a:pPr>
            <a:r>
              <a:rPr lang="de-DE" sz="19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sz="19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Centralizált</a:t>
            </a:r>
            <a:r>
              <a:rPr lang="de-DE" sz="19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sz="19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rendszerek</a:t>
            </a:r>
            <a:endParaRPr lang="de-DE" sz="19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marL="285750" indent="-285750" fontAlgn="base">
              <a:spcBef>
                <a:spcPts val="700"/>
              </a:spcBef>
              <a:spcAft>
                <a:spcPct val="0"/>
              </a:spcAft>
              <a:buFont typeface="Arial" pitchFamily="34" charset="0"/>
              <a:buBlip>
                <a:blip r:embed="rId3"/>
              </a:buBlip>
              <a:defRPr/>
            </a:pPr>
            <a:r>
              <a:rPr lang="de-DE" sz="20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sz="20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Fogalomtár</a:t>
            </a:r>
            <a:endParaRPr lang="de-DE" sz="20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marL="742950" lvl="1" indent="-285750" fontAlgn="base">
              <a:spcBef>
                <a:spcPts val="700"/>
              </a:spcBef>
              <a:spcAft>
                <a:spcPct val="0"/>
              </a:spcAft>
              <a:buFont typeface="Arial" pitchFamily="34" charset="0"/>
              <a:buBlip>
                <a:blip r:embed="rId3"/>
              </a:buBlip>
              <a:defRPr/>
            </a:pPr>
            <a:endParaRPr kumimoji="0" lang="de-DE" sz="1800" b="0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sp>
        <p:nvSpPr>
          <p:cNvPr id="11" name="Dia számának helye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</p:spPr>
        <p:txBody>
          <a:bodyPr/>
          <a:lstStyle/>
          <a:p>
            <a:fld id="{7FC63AB8-CEDE-434E-9866-9FA9AEC918BE}" type="slidenum">
              <a:rPr lang="de-DE" smtClean="0"/>
              <a:pPr/>
              <a:t>12</a:t>
            </a:fld>
            <a:endParaRPr lang="de-DE" dirty="0"/>
          </a:p>
        </p:txBody>
      </p:sp>
      <p:sp>
        <p:nvSpPr>
          <p:cNvPr id="13" name="Dátum helye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</p:spPr>
        <p:txBody>
          <a:bodyPr/>
          <a:lstStyle/>
          <a:p>
            <a:r>
              <a:rPr lang="hu-HU" dirty="0" smtClean="0"/>
              <a:t>2017.10.27.</a:t>
            </a:r>
            <a:endParaRPr lang="de-DE" dirty="0"/>
          </a:p>
        </p:txBody>
      </p:sp>
      <p:sp>
        <p:nvSpPr>
          <p:cNvPr id="14" name="Élőláb helye 6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/>
          <a:lstStyle/>
          <a:p>
            <a:r>
              <a:rPr lang="de-DE" dirty="0" smtClean="0"/>
              <a:t>RZNZ7H – </a:t>
            </a:r>
            <a:r>
              <a:rPr lang="de-DE" dirty="0" err="1" smtClean="0"/>
              <a:t>Fúziós</a:t>
            </a:r>
            <a:r>
              <a:rPr lang="de-DE" dirty="0" smtClean="0"/>
              <a:t> </a:t>
            </a:r>
            <a:r>
              <a:rPr lang="de-DE" dirty="0" err="1" smtClean="0"/>
              <a:t>energia</a:t>
            </a:r>
            <a:r>
              <a:rPr lang="de-DE" dirty="0" smtClean="0"/>
              <a:t> </a:t>
            </a:r>
            <a:r>
              <a:rPr lang="de-DE" dirty="0" err="1" smtClean="0"/>
              <a:t>előadás</a:t>
            </a:r>
            <a:endParaRPr lang="de-DE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ím 4"/>
          <p:cNvSpPr txBox="1">
            <a:spLocks/>
          </p:cNvSpPr>
          <p:nvPr/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>
              <a:spcBef>
                <a:spcPct val="0"/>
              </a:spcBef>
              <a:defRPr/>
            </a:pPr>
            <a:r>
              <a:rPr lang="de-DE" sz="3600" dirty="0" err="1" smtClean="0">
                <a:solidFill>
                  <a:schemeClr val="bg1"/>
                </a:solidFill>
              </a:rPr>
              <a:t>Fúziós</a:t>
            </a:r>
            <a:r>
              <a:rPr lang="de-DE" sz="3600" dirty="0" smtClean="0">
                <a:solidFill>
                  <a:schemeClr val="bg1"/>
                </a:solidFill>
              </a:rPr>
              <a:t> </a:t>
            </a:r>
            <a:r>
              <a:rPr lang="de-DE" sz="3600" dirty="0" err="1" smtClean="0">
                <a:solidFill>
                  <a:schemeClr val="bg1"/>
                </a:solidFill>
              </a:rPr>
              <a:t>energia</a:t>
            </a:r>
            <a:endParaRPr lang="de-DE" sz="3600" dirty="0"/>
          </a:p>
        </p:txBody>
      </p:sp>
      <p:sp>
        <p:nvSpPr>
          <p:cNvPr id="6" name="Szövegdoboz 5"/>
          <p:cNvSpPr txBox="1"/>
          <p:nvPr/>
        </p:nvSpPr>
        <p:spPr>
          <a:xfrm>
            <a:off x="3643306" y="1071546"/>
            <a:ext cx="5286412" cy="29084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>
              <a:spcBef>
                <a:spcPts val="700"/>
              </a:spcBef>
              <a:spcAft>
                <a:spcPct val="0"/>
              </a:spcAft>
              <a:buBlip>
                <a:blip r:embed="rId3"/>
              </a:buBlip>
            </a:pPr>
            <a:r>
              <a:rPr lang="de-DE" sz="20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 A </a:t>
            </a:r>
            <a:r>
              <a:rPr lang="de-DE" sz="20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megfelelő</a:t>
            </a:r>
            <a:r>
              <a:rPr lang="de-DE" sz="20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sz="20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reakciók</a:t>
            </a:r>
            <a:r>
              <a:rPr lang="de-DE" sz="20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sz="20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kiválasztása</a:t>
            </a:r>
            <a:endParaRPr lang="de-DE" sz="20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lvl="1" fontAlgn="base">
              <a:spcBef>
                <a:spcPts val="700"/>
              </a:spcBef>
              <a:spcAft>
                <a:spcPct val="0"/>
              </a:spcAft>
              <a:buBlip>
                <a:blip r:embed="rId3"/>
              </a:buBlip>
            </a:pPr>
            <a:r>
              <a:rPr lang="de-DE" sz="20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5 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fontos</a:t>
            </a: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feltétel</a:t>
            </a: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:</a:t>
            </a:r>
          </a:p>
          <a:p>
            <a:pPr lvl="2" fontAlgn="base">
              <a:spcBef>
                <a:spcPts val="700"/>
              </a:spcBef>
              <a:spcAft>
                <a:spcPct val="0"/>
              </a:spcAft>
              <a:buBlip>
                <a:blip r:embed="rId3"/>
              </a:buBlip>
            </a:pP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Legyen</a:t>
            </a: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exoterm</a:t>
            </a:r>
            <a:endParaRPr lang="de-DE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lvl="2" fontAlgn="base">
              <a:spcBef>
                <a:spcPts val="700"/>
              </a:spcBef>
              <a:spcAft>
                <a:spcPct val="0"/>
              </a:spcAft>
              <a:buBlip>
                <a:blip r:embed="rId3"/>
              </a:buBlip>
            </a:pP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Kicsi</a:t>
            </a: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legyen</a:t>
            </a: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a 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protonok</a:t>
            </a: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száma</a:t>
            </a:r>
            <a:endParaRPr lang="de-DE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lvl="2" fontAlgn="base">
              <a:spcBef>
                <a:spcPts val="700"/>
              </a:spcBef>
              <a:spcAft>
                <a:spcPct val="0"/>
              </a:spcAft>
              <a:buBlip>
                <a:blip r:embed="rId3"/>
              </a:buBlip>
            </a:pP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Két</a:t>
            </a: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kiindulási</a:t>
            </a: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anyag</a:t>
            </a: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egyen</a:t>
            </a:r>
            <a:endParaRPr lang="de-DE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lvl="2" fontAlgn="base">
              <a:spcBef>
                <a:spcPts val="700"/>
              </a:spcBef>
              <a:spcAft>
                <a:spcPct val="0"/>
              </a:spcAft>
              <a:buBlip>
                <a:blip r:embed="rId3"/>
              </a:buBlip>
            </a:pP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Kettő</a:t>
            </a: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vagy</a:t>
            </a: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több</a:t>
            </a: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anyag</a:t>
            </a: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keletkezzen</a:t>
            </a:r>
            <a:endParaRPr lang="de-DE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lvl="3" fontAlgn="base">
              <a:spcBef>
                <a:spcPts val="700"/>
              </a:spcBef>
              <a:spcAft>
                <a:spcPct val="0"/>
              </a:spcAft>
              <a:buBlip>
                <a:blip r:embed="rId3"/>
              </a:buBlip>
            </a:pP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Az</a:t>
            </a: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energia</a:t>
            </a: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- 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és</a:t>
            </a: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impulzusmegmaradás</a:t>
            </a: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miatt</a:t>
            </a:r>
            <a:endParaRPr lang="de-DE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Szöveg helye 8"/>
          <p:cNvSpPr txBox="1">
            <a:spLocks/>
          </p:cNvSpPr>
          <p:nvPr/>
        </p:nvSpPr>
        <p:spPr>
          <a:xfrm>
            <a:off x="457200" y="1435100"/>
            <a:ext cx="3008313" cy="4922858"/>
          </a:xfrm>
          <a:prstGeom prst="rect">
            <a:avLst/>
          </a:prstGeom>
        </p:spPr>
        <p:txBody>
          <a:bodyPr>
            <a:normAutofit fontScale="70000" lnSpcReduction="20000"/>
          </a:bodyPr>
          <a:lstStyle/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ts val="700"/>
              </a:spcBef>
              <a:spcAft>
                <a:spcPct val="0"/>
              </a:spcAft>
              <a:buClrTx/>
              <a:buSzTx/>
              <a:buFont typeface="Arial" pitchFamily="34" charset="0"/>
              <a:buBlip>
                <a:blip r:embed="rId3"/>
              </a:buBlip>
              <a:tabLst/>
              <a:defRPr/>
            </a:pPr>
            <a:r>
              <a:rPr kumimoji="0" lang="de-DE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</a:t>
            </a:r>
            <a:r>
              <a:rPr kumimoji="0" lang="de-DE" sz="2000" b="0" i="0" strike="noStrike" kern="1200" cap="none" spc="0" normalizeH="0" baseline="0" noProof="0" dirty="0" err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Bevezetés</a:t>
            </a:r>
            <a:endParaRPr kumimoji="0" lang="de-DE" sz="2000" b="0" i="0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  <a:p>
            <a:pPr marL="800100" lvl="1" indent="-342900" fontAlgn="base">
              <a:spcBef>
                <a:spcPts val="700"/>
              </a:spcBef>
              <a:spcAft>
                <a:spcPct val="0"/>
              </a:spcAft>
              <a:buFont typeface="Arial" pitchFamily="34" charset="0"/>
              <a:buBlip>
                <a:blip r:embed="rId3"/>
              </a:buBlip>
            </a:pPr>
            <a:r>
              <a:rPr kumimoji="0" lang="de-DE" b="0" i="0" strike="noStrike" kern="1200" cap="none" spc="0" normalizeH="0" baseline="0" noProof="0" dirty="0" err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Fisszió</a:t>
            </a:r>
            <a:r>
              <a:rPr kumimoji="0" lang="de-DE" b="0" i="0" strike="noStrike" kern="1200" cap="none" spc="0" normalizeH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vs. </a:t>
            </a:r>
            <a:r>
              <a:rPr kumimoji="0" lang="de-DE" b="0" i="0" strike="noStrike" kern="1200" cap="none" spc="0" normalizeH="0" noProof="0" dirty="0" err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Fúzió</a:t>
            </a:r>
            <a:endParaRPr kumimoji="0" lang="de-DE" b="0" i="0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  <a:p>
            <a:pPr marL="742950" marR="0" lvl="1" indent="-285750" algn="l" defTabSz="914400" rtl="0" eaLnBrk="1" fontAlgn="base" latinLnBrk="0" hangingPunct="1">
              <a:lnSpc>
                <a:spcPct val="100000"/>
              </a:lnSpc>
              <a:spcBef>
                <a:spcPts val="700"/>
              </a:spcBef>
              <a:spcAft>
                <a:spcPct val="0"/>
              </a:spcAft>
              <a:buClrTx/>
              <a:buSzTx/>
              <a:buFont typeface="Arial" pitchFamily="34" charset="0"/>
              <a:buBlip>
                <a:blip r:embed="rId3"/>
              </a:buBlip>
              <a:tabLst/>
              <a:defRPr/>
            </a:pPr>
            <a:r>
              <a:rPr kumimoji="0" lang="de-DE" sz="1800" b="0" i="0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 </a:t>
            </a:r>
            <a:r>
              <a:rPr kumimoji="0" lang="de-DE" sz="1800" b="0" i="0" strike="noStrike" kern="1200" cap="none" spc="0" normalizeH="0" baseline="0" noProof="0" dirty="0" err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Atomok</a:t>
            </a:r>
            <a:r>
              <a:rPr kumimoji="0" lang="de-DE" sz="1800" b="0" i="0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, </a:t>
            </a:r>
            <a:r>
              <a:rPr kumimoji="0" lang="de-DE" sz="1800" b="0" i="0" strike="noStrike" kern="1200" cap="none" spc="0" normalizeH="0" baseline="0" noProof="0" dirty="0" err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izotópok</a:t>
            </a:r>
            <a:endParaRPr kumimoji="0" lang="de-DE" sz="1800" b="0" i="0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  <a:p>
            <a:pPr marL="742950" marR="0" lvl="1" indent="-285750" algn="l" defTabSz="914400" rtl="0" eaLnBrk="1" fontAlgn="base" latinLnBrk="0" hangingPunct="1">
              <a:lnSpc>
                <a:spcPct val="100000"/>
              </a:lnSpc>
              <a:spcBef>
                <a:spcPts val="700"/>
              </a:spcBef>
              <a:spcAft>
                <a:spcPct val="0"/>
              </a:spcAft>
              <a:buClrTx/>
              <a:buSzTx/>
              <a:buFont typeface="Arial" pitchFamily="34" charset="0"/>
              <a:buBlip>
                <a:blip r:embed="rId3"/>
              </a:buBlip>
              <a:tabLst/>
              <a:defRPr/>
            </a:pPr>
            <a:r>
              <a:rPr kumimoji="0" lang="de-DE" sz="1800" b="0" i="0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 </a:t>
            </a:r>
            <a:r>
              <a:rPr kumimoji="0" lang="de-DE" sz="1800" b="0" i="0" strike="noStrike" kern="1200" cap="none" spc="0" normalizeH="0" baseline="0" noProof="0" dirty="0" err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Kötési</a:t>
            </a:r>
            <a:r>
              <a:rPr kumimoji="0" lang="de-DE" sz="1800" b="0" i="0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</a:t>
            </a:r>
            <a:r>
              <a:rPr kumimoji="0" lang="de-DE" sz="1800" b="0" i="0" strike="noStrike" kern="1200" cap="none" spc="0" normalizeH="0" baseline="0" noProof="0" dirty="0" err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energia</a:t>
            </a:r>
            <a:endParaRPr kumimoji="0" lang="de-DE" sz="1800" b="0" i="0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  <a:p>
            <a:pPr marL="742950" marR="0" lvl="1" indent="-285750" algn="l" defTabSz="914400" rtl="0" eaLnBrk="1" fontAlgn="base" latinLnBrk="0" hangingPunct="1">
              <a:lnSpc>
                <a:spcPct val="100000"/>
              </a:lnSpc>
              <a:spcBef>
                <a:spcPts val="700"/>
              </a:spcBef>
              <a:spcAft>
                <a:spcPct val="0"/>
              </a:spcAft>
              <a:buClrTx/>
              <a:buSzTx/>
              <a:buFont typeface="Arial" pitchFamily="34" charset="0"/>
              <a:buBlip>
                <a:blip r:embed="rId3"/>
              </a:buBlip>
              <a:tabLst/>
              <a:defRPr/>
            </a:pP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 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Számítás</a:t>
            </a: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– 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mikro</a:t>
            </a:r>
            <a:endParaRPr lang="de-DE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marL="742950" marR="0" lvl="1" indent="-285750" algn="l" defTabSz="914400" rtl="0" eaLnBrk="1" fontAlgn="base" latinLnBrk="0" hangingPunct="1">
              <a:lnSpc>
                <a:spcPct val="100000"/>
              </a:lnSpc>
              <a:spcBef>
                <a:spcPts val="700"/>
              </a:spcBef>
              <a:spcAft>
                <a:spcPct val="0"/>
              </a:spcAft>
              <a:buClrTx/>
              <a:buSzTx/>
              <a:buFont typeface="Arial" pitchFamily="34" charset="0"/>
              <a:buBlip>
                <a:blip r:embed="rId3"/>
              </a:buBlip>
              <a:tabLst/>
              <a:defRPr/>
            </a:pPr>
            <a:r>
              <a:rPr kumimoji="0" lang="de-DE" sz="1800" b="0" i="0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 </a:t>
            </a:r>
            <a:r>
              <a:rPr kumimoji="0" lang="de-DE" sz="1800" b="0" i="0" strike="noStrike" kern="1200" cap="none" spc="0" normalizeH="0" baseline="0" noProof="0" dirty="0" err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Az</a:t>
            </a:r>
            <a:r>
              <a:rPr kumimoji="0" lang="de-DE" sz="1800" b="0" i="0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</a:t>
            </a:r>
            <a:r>
              <a:rPr kumimoji="0" lang="de-DE" sz="1800" b="0" i="0" strike="noStrike" kern="1200" cap="none" spc="0" normalizeH="0" baseline="0" noProof="0" dirty="0" err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elektronvolt</a:t>
            </a:r>
            <a:endParaRPr kumimoji="0" lang="de-DE" sz="1800" b="0" i="0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  <a:p>
            <a:pPr marL="742950" marR="0" lvl="1" indent="-285750" algn="l" defTabSz="914400" rtl="0" eaLnBrk="1" fontAlgn="base" latinLnBrk="0" hangingPunct="1">
              <a:lnSpc>
                <a:spcPct val="100000"/>
              </a:lnSpc>
              <a:spcBef>
                <a:spcPts val="700"/>
              </a:spcBef>
              <a:spcAft>
                <a:spcPct val="0"/>
              </a:spcAft>
              <a:buClrTx/>
              <a:buSzTx/>
              <a:buFont typeface="Arial" pitchFamily="34" charset="0"/>
              <a:buBlip>
                <a:blip r:embed="rId3"/>
              </a:buBlip>
              <a:tabLst/>
              <a:defRPr/>
            </a:pP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 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Számítás</a:t>
            </a: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– 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makro</a:t>
            </a:r>
            <a:endParaRPr kumimoji="0" lang="de-DE" sz="1800" b="0" i="0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ts val="700"/>
              </a:spcBef>
              <a:spcAft>
                <a:spcPct val="0"/>
              </a:spcAft>
              <a:buClrTx/>
              <a:buSzTx/>
              <a:buFont typeface="Arial" pitchFamily="34" charset="0"/>
              <a:buBlip>
                <a:blip r:embed="rId3"/>
              </a:buBlip>
              <a:tabLst/>
              <a:defRPr/>
            </a:pPr>
            <a:r>
              <a:rPr kumimoji="0" lang="de-DE" sz="2000" b="0" i="0" u="sng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A</a:t>
            </a:r>
            <a:r>
              <a:rPr kumimoji="0" lang="de-DE" sz="2000" b="0" i="0" u="sng" strike="noStrike" kern="1200" cap="none" spc="0" normalizeH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</a:t>
            </a:r>
            <a:r>
              <a:rPr kumimoji="0" lang="de-DE" sz="2000" b="0" i="0" u="sng" strike="noStrike" kern="1200" cap="none" spc="0" normalizeH="0" noProof="0" dirty="0" err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reakciók</a:t>
            </a:r>
            <a:endParaRPr kumimoji="0" lang="de-DE" sz="2000" b="0" i="0" u="sng" strike="noStrike" kern="1200" cap="none" spc="0" normalizeH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  <a:p>
            <a:pPr marL="800100" lvl="1" indent="-342900" fontAlgn="base">
              <a:spcBef>
                <a:spcPts val="700"/>
              </a:spcBef>
              <a:spcAft>
                <a:spcPct val="0"/>
              </a:spcAft>
              <a:buFont typeface="Arial" pitchFamily="34" charset="0"/>
              <a:buBlip>
                <a:blip r:embed="rId3"/>
              </a:buBlip>
              <a:defRPr/>
            </a:pPr>
            <a:r>
              <a:rPr kumimoji="0" lang="de-DE" b="0" i="0" u="sng" strike="noStrike" kern="1200" cap="none" spc="0" normalizeH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A </a:t>
            </a:r>
            <a:r>
              <a:rPr kumimoji="0" lang="de-DE" b="0" i="0" u="sng" strike="noStrike" kern="1200" cap="none" spc="0" normalizeH="0" noProof="0" dirty="0" err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reakció</a:t>
            </a:r>
            <a:r>
              <a:rPr kumimoji="0" lang="de-DE" b="0" i="0" u="sng" strike="noStrike" kern="1200" cap="none" spc="0" normalizeH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</a:t>
            </a:r>
            <a:r>
              <a:rPr kumimoji="0" lang="de-DE" b="0" i="0" u="sng" strike="noStrike" kern="1200" cap="none" spc="0" normalizeH="0" noProof="0" dirty="0" err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kiválasztása</a:t>
            </a:r>
            <a:r>
              <a:rPr kumimoji="0" lang="de-DE" b="0" i="0" u="sng" strike="noStrike" kern="1200" cap="none" spc="0" normalizeH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(5)</a:t>
            </a:r>
            <a:endParaRPr kumimoji="0" lang="de-DE" b="0" i="0" u="sng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  <a:p>
            <a:pPr marL="742950" marR="0" lvl="1" indent="-285750" algn="l" defTabSz="914400" rtl="0" eaLnBrk="1" fontAlgn="base" latinLnBrk="0" hangingPunct="1">
              <a:lnSpc>
                <a:spcPct val="100000"/>
              </a:lnSpc>
              <a:spcBef>
                <a:spcPts val="700"/>
              </a:spcBef>
              <a:spcAft>
                <a:spcPct val="0"/>
              </a:spcAft>
              <a:buClrTx/>
              <a:buSzTx/>
              <a:buFont typeface="Arial" pitchFamily="34" charset="0"/>
              <a:buBlip>
                <a:blip r:embed="rId3"/>
              </a:buBlip>
              <a:tabLst/>
              <a:defRPr/>
            </a:pPr>
            <a:r>
              <a:rPr kumimoji="0" lang="de-DE" sz="1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 </a:t>
            </a:r>
            <a:r>
              <a:rPr kumimoji="0" lang="de-DE" sz="1800" b="0" i="0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A </a:t>
            </a:r>
            <a:r>
              <a:rPr kumimoji="0" lang="de-DE" sz="1800" b="0" i="0" strike="noStrike" kern="1200" cap="none" spc="0" normalizeH="0" baseline="0" noProof="0" dirty="0" err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plazma</a:t>
            </a:r>
            <a:endParaRPr kumimoji="0" lang="de-DE" sz="1800" b="0" i="0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  <a:p>
            <a:pPr marL="742950" marR="0" lvl="1" indent="-285750" algn="l" defTabSz="914400" rtl="0" eaLnBrk="1" fontAlgn="base" latinLnBrk="0" hangingPunct="1">
              <a:lnSpc>
                <a:spcPct val="100000"/>
              </a:lnSpc>
              <a:spcBef>
                <a:spcPts val="700"/>
              </a:spcBef>
              <a:spcAft>
                <a:spcPct val="0"/>
              </a:spcAft>
              <a:buClrTx/>
              <a:buSzTx/>
              <a:buFont typeface="Arial" pitchFamily="34" charset="0"/>
              <a:buBlip>
                <a:blip r:embed="rId3"/>
              </a:buBlip>
              <a:tabLst/>
              <a:defRPr/>
            </a:pPr>
            <a:r>
              <a:rPr kumimoji="0" lang="de-DE" sz="1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 </a:t>
            </a:r>
            <a:r>
              <a:rPr kumimoji="0" lang="de-DE" sz="1800" b="0" i="0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A</a:t>
            </a:r>
            <a:r>
              <a:rPr kumimoji="0" lang="de-DE" sz="1800" b="0" i="0" strike="noStrike" kern="1200" cap="none" spc="0" normalizeH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</a:t>
            </a:r>
            <a:r>
              <a:rPr kumimoji="0" lang="de-DE" sz="1800" b="0" i="0" strike="noStrike" kern="1200" cap="none" spc="0" normalizeH="0" noProof="0" dirty="0" err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reakció</a:t>
            </a:r>
            <a:r>
              <a:rPr kumimoji="0" lang="de-DE" sz="1800" b="0" i="0" strike="noStrike" kern="1200" cap="none" spc="0" normalizeH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</a:t>
            </a:r>
            <a:r>
              <a:rPr kumimoji="0" lang="de-DE" sz="1800" b="0" i="0" strike="noStrike" kern="1200" cap="none" spc="0" normalizeH="0" noProof="0" dirty="0" err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beindítása</a:t>
            </a:r>
            <a:r>
              <a:rPr kumimoji="0" lang="de-DE" sz="1800" b="0" i="0" strike="noStrike" kern="1200" cap="none" spc="0" normalizeH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(3)</a:t>
            </a:r>
          </a:p>
          <a:p>
            <a:pPr marL="285750" indent="-285750" fontAlgn="base">
              <a:spcBef>
                <a:spcPts val="700"/>
              </a:spcBef>
              <a:spcAft>
                <a:spcPct val="0"/>
              </a:spcAft>
              <a:buFont typeface="Arial" pitchFamily="34" charset="0"/>
              <a:buBlip>
                <a:blip r:embed="rId3"/>
              </a:buBlip>
              <a:defRPr/>
            </a:pPr>
            <a:r>
              <a:rPr kumimoji="0" lang="de-DE" sz="2000" b="0" i="0" strike="noStrike" kern="1200" cap="none" spc="0" normalizeH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A </a:t>
            </a:r>
            <a:r>
              <a:rPr kumimoji="0" lang="de-DE" sz="2000" b="0" i="0" strike="noStrike" kern="1200" cap="none" spc="0" normalizeH="0" noProof="0" dirty="0" err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technológiák</a:t>
            </a:r>
            <a:endParaRPr kumimoji="0" lang="de-DE" sz="2000" b="0" i="0" strike="noStrike" kern="1200" cap="none" spc="0" normalizeH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  <a:p>
            <a:pPr marL="742950" lvl="1" indent="-285750" fontAlgn="base">
              <a:spcBef>
                <a:spcPts val="700"/>
              </a:spcBef>
              <a:spcAft>
                <a:spcPct val="0"/>
              </a:spcAft>
              <a:buFont typeface="Arial" pitchFamily="34" charset="0"/>
              <a:buBlip>
                <a:blip r:embed="rId3"/>
              </a:buBlip>
              <a:defRPr/>
            </a:pPr>
            <a:r>
              <a:rPr lang="de-DE" sz="19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ICF</a:t>
            </a:r>
          </a:p>
          <a:p>
            <a:pPr marL="742950" lvl="1" indent="-285750" fontAlgn="base">
              <a:spcBef>
                <a:spcPts val="700"/>
              </a:spcBef>
              <a:spcAft>
                <a:spcPct val="0"/>
              </a:spcAft>
              <a:buFont typeface="Arial" pitchFamily="34" charset="0"/>
              <a:buBlip>
                <a:blip r:embed="rId3"/>
              </a:buBlip>
              <a:defRPr/>
            </a:pPr>
            <a:r>
              <a:rPr lang="de-DE" sz="19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sz="19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Tokamak</a:t>
            </a:r>
            <a:r>
              <a:rPr lang="de-DE" sz="19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sz="19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és</a:t>
            </a:r>
            <a:r>
              <a:rPr lang="de-DE" sz="19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a </a:t>
            </a:r>
            <a:r>
              <a:rPr lang="de-DE" sz="19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sztellarátor</a:t>
            </a:r>
            <a:endParaRPr lang="de-DE" sz="19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marL="742950" lvl="1" indent="-285750" fontAlgn="base">
              <a:spcBef>
                <a:spcPts val="700"/>
              </a:spcBef>
              <a:spcAft>
                <a:spcPct val="0"/>
              </a:spcAft>
              <a:buFont typeface="Arial" pitchFamily="34" charset="0"/>
              <a:buBlip>
                <a:blip r:embed="rId3"/>
              </a:buBlip>
              <a:defRPr/>
            </a:pPr>
            <a:r>
              <a:rPr lang="de-DE" sz="19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DEC</a:t>
            </a:r>
          </a:p>
          <a:p>
            <a:pPr marL="285750" indent="-285750" fontAlgn="base">
              <a:spcBef>
                <a:spcPts val="700"/>
              </a:spcBef>
              <a:spcAft>
                <a:spcPct val="0"/>
              </a:spcAft>
              <a:buFont typeface="Arial" pitchFamily="34" charset="0"/>
              <a:buBlip>
                <a:blip r:embed="rId3"/>
              </a:buBlip>
              <a:defRPr/>
            </a:pPr>
            <a:r>
              <a:rPr lang="de-DE" sz="20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sz="20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Kitekités</a:t>
            </a:r>
            <a:endParaRPr lang="de-DE" sz="20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marL="742950" lvl="1" indent="-285750" fontAlgn="base">
              <a:spcBef>
                <a:spcPts val="700"/>
              </a:spcBef>
              <a:spcAft>
                <a:spcPct val="0"/>
              </a:spcAft>
              <a:buFont typeface="Arial" pitchFamily="34" charset="0"/>
              <a:buBlip>
                <a:blip r:embed="rId3"/>
              </a:buBlip>
              <a:defRPr/>
            </a:pPr>
            <a:r>
              <a:rPr lang="de-DE" sz="19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sz="19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Összehasonlítás</a:t>
            </a:r>
            <a:r>
              <a:rPr lang="de-DE" sz="19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(5)</a:t>
            </a:r>
          </a:p>
          <a:p>
            <a:pPr marL="742950" lvl="1" indent="-285750" fontAlgn="base">
              <a:spcBef>
                <a:spcPts val="700"/>
              </a:spcBef>
              <a:spcAft>
                <a:spcPct val="0"/>
              </a:spcAft>
              <a:buFont typeface="Arial" pitchFamily="34" charset="0"/>
              <a:buBlip>
                <a:blip r:embed="rId3"/>
              </a:buBlip>
              <a:defRPr/>
            </a:pPr>
            <a:r>
              <a:rPr lang="de-DE" sz="19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sz="19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Centralizált</a:t>
            </a:r>
            <a:r>
              <a:rPr lang="de-DE" sz="19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sz="19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rendszerek</a:t>
            </a:r>
            <a:endParaRPr lang="de-DE" sz="19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marL="285750" indent="-285750" fontAlgn="base">
              <a:spcBef>
                <a:spcPts val="700"/>
              </a:spcBef>
              <a:spcAft>
                <a:spcPct val="0"/>
              </a:spcAft>
              <a:buFont typeface="Arial" pitchFamily="34" charset="0"/>
              <a:buBlip>
                <a:blip r:embed="rId3"/>
              </a:buBlip>
              <a:defRPr/>
            </a:pPr>
            <a:r>
              <a:rPr lang="de-DE" sz="20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sz="20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Fogalomtár</a:t>
            </a:r>
            <a:endParaRPr lang="de-DE" sz="20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marL="742950" lvl="1" indent="-285750" fontAlgn="base">
              <a:spcBef>
                <a:spcPts val="700"/>
              </a:spcBef>
              <a:spcAft>
                <a:spcPct val="0"/>
              </a:spcAft>
              <a:buFont typeface="Arial" pitchFamily="34" charset="0"/>
              <a:buBlip>
                <a:blip r:embed="rId3"/>
              </a:buBlip>
              <a:defRPr/>
            </a:pPr>
            <a:endParaRPr kumimoji="0" lang="de-DE" sz="1800" b="0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sp>
        <p:nvSpPr>
          <p:cNvPr id="11" name="Dia számának helye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</p:spPr>
        <p:txBody>
          <a:bodyPr/>
          <a:lstStyle/>
          <a:p>
            <a:fld id="{7FC63AB8-CEDE-434E-9866-9FA9AEC918BE}" type="slidenum">
              <a:rPr lang="de-DE" smtClean="0"/>
              <a:pPr/>
              <a:t>13</a:t>
            </a:fld>
            <a:endParaRPr lang="de-DE" dirty="0"/>
          </a:p>
        </p:txBody>
      </p:sp>
      <p:sp>
        <p:nvSpPr>
          <p:cNvPr id="13" name="Dátum helye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</p:spPr>
        <p:txBody>
          <a:bodyPr/>
          <a:lstStyle/>
          <a:p>
            <a:r>
              <a:rPr lang="hu-HU" dirty="0" smtClean="0"/>
              <a:t>2017.10.27.</a:t>
            </a:r>
            <a:endParaRPr lang="de-DE" dirty="0"/>
          </a:p>
        </p:txBody>
      </p:sp>
      <p:sp>
        <p:nvSpPr>
          <p:cNvPr id="14" name="Élőláb helye 6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/>
          <a:lstStyle/>
          <a:p>
            <a:r>
              <a:rPr lang="de-DE" dirty="0" smtClean="0"/>
              <a:t>RZNZ7H – </a:t>
            </a:r>
            <a:r>
              <a:rPr lang="de-DE" dirty="0" err="1" smtClean="0"/>
              <a:t>Fúziós</a:t>
            </a:r>
            <a:r>
              <a:rPr lang="de-DE" dirty="0" smtClean="0"/>
              <a:t> </a:t>
            </a:r>
            <a:r>
              <a:rPr lang="de-DE" dirty="0" err="1" smtClean="0"/>
              <a:t>energia</a:t>
            </a:r>
            <a:r>
              <a:rPr lang="de-DE" dirty="0" smtClean="0"/>
              <a:t> </a:t>
            </a:r>
            <a:r>
              <a:rPr lang="de-DE" dirty="0" err="1" smtClean="0"/>
              <a:t>előadás</a:t>
            </a:r>
            <a:endParaRPr lang="de-DE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ím 4"/>
          <p:cNvSpPr txBox="1">
            <a:spLocks/>
          </p:cNvSpPr>
          <p:nvPr/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>
              <a:spcBef>
                <a:spcPct val="0"/>
              </a:spcBef>
              <a:defRPr/>
            </a:pPr>
            <a:r>
              <a:rPr lang="de-DE" sz="3600" dirty="0" err="1" smtClean="0">
                <a:solidFill>
                  <a:schemeClr val="bg1"/>
                </a:solidFill>
              </a:rPr>
              <a:t>Fúziós</a:t>
            </a:r>
            <a:r>
              <a:rPr lang="de-DE" sz="3600" dirty="0" smtClean="0">
                <a:solidFill>
                  <a:schemeClr val="bg1"/>
                </a:solidFill>
              </a:rPr>
              <a:t> </a:t>
            </a:r>
            <a:r>
              <a:rPr lang="de-DE" sz="3600" dirty="0" err="1" smtClean="0">
                <a:solidFill>
                  <a:schemeClr val="bg1"/>
                </a:solidFill>
              </a:rPr>
              <a:t>energia</a:t>
            </a:r>
            <a:endParaRPr lang="de-DE" sz="3600" dirty="0"/>
          </a:p>
        </p:txBody>
      </p:sp>
      <p:sp>
        <p:nvSpPr>
          <p:cNvPr id="6" name="Szövegdoboz 5"/>
          <p:cNvSpPr txBox="1"/>
          <p:nvPr/>
        </p:nvSpPr>
        <p:spPr>
          <a:xfrm>
            <a:off x="3643306" y="1071546"/>
            <a:ext cx="5286412" cy="49372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>
              <a:spcBef>
                <a:spcPts val="700"/>
              </a:spcBef>
              <a:spcAft>
                <a:spcPct val="0"/>
              </a:spcAft>
              <a:buBlip>
                <a:blip r:embed="rId3"/>
              </a:buBlip>
            </a:pPr>
            <a:r>
              <a:rPr lang="de-DE" sz="20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 A </a:t>
            </a:r>
            <a:r>
              <a:rPr lang="de-DE" sz="20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megfelelő</a:t>
            </a:r>
            <a:r>
              <a:rPr lang="de-DE" sz="20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sz="20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reakciók</a:t>
            </a:r>
            <a:r>
              <a:rPr lang="de-DE" sz="20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sz="20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kiválasztása</a:t>
            </a:r>
            <a:endParaRPr lang="de-DE" sz="20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lvl="1" fontAlgn="base">
              <a:spcBef>
                <a:spcPts val="700"/>
              </a:spcBef>
              <a:spcAft>
                <a:spcPct val="0"/>
              </a:spcAft>
              <a:buBlip>
                <a:blip r:embed="rId3"/>
              </a:buBlip>
            </a:pPr>
            <a:r>
              <a:rPr lang="de-DE" sz="20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5 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fontos</a:t>
            </a: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feltétel</a:t>
            </a: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:</a:t>
            </a:r>
          </a:p>
          <a:p>
            <a:pPr lvl="2" fontAlgn="base">
              <a:spcBef>
                <a:spcPts val="700"/>
              </a:spcBef>
              <a:spcAft>
                <a:spcPct val="0"/>
              </a:spcAft>
              <a:buBlip>
                <a:blip r:embed="rId3"/>
              </a:buBlip>
            </a:pP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Legyen</a:t>
            </a: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exoterm</a:t>
            </a:r>
            <a:endParaRPr lang="de-DE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lvl="2" fontAlgn="base">
              <a:spcBef>
                <a:spcPts val="700"/>
              </a:spcBef>
              <a:spcAft>
                <a:spcPct val="0"/>
              </a:spcAft>
              <a:buBlip>
                <a:blip r:embed="rId3"/>
              </a:buBlip>
            </a:pP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Kicsi</a:t>
            </a: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legyen</a:t>
            </a: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a 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protonok</a:t>
            </a: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száma</a:t>
            </a:r>
            <a:endParaRPr lang="de-DE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lvl="2" fontAlgn="base">
              <a:spcBef>
                <a:spcPts val="700"/>
              </a:spcBef>
              <a:spcAft>
                <a:spcPct val="0"/>
              </a:spcAft>
              <a:buBlip>
                <a:blip r:embed="rId3"/>
              </a:buBlip>
            </a:pP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Két</a:t>
            </a: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kiindulási</a:t>
            </a: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anyag</a:t>
            </a: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egyen</a:t>
            </a:r>
            <a:endParaRPr lang="de-DE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lvl="2" fontAlgn="base">
              <a:spcBef>
                <a:spcPts val="700"/>
              </a:spcBef>
              <a:spcAft>
                <a:spcPct val="0"/>
              </a:spcAft>
              <a:buBlip>
                <a:blip r:embed="rId3"/>
              </a:buBlip>
            </a:pP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Kettő</a:t>
            </a: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vagy</a:t>
            </a: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több</a:t>
            </a: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anyag</a:t>
            </a: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keletkezzen</a:t>
            </a:r>
            <a:endParaRPr lang="de-DE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lvl="2" fontAlgn="base">
              <a:spcBef>
                <a:spcPts val="700"/>
              </a:spcBef>
              <a:spcAft>
                <a:spcPct val="0"/>
              </a:spcAft>
              <a:buBlip>
                <a:blip r:embed="rId3"/>
              </a:buBlip>
            </a:pP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Őrízze</a:t>
            </a: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meg</a:t>
            </a: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a 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nukleonokat</a:t>
            </a:r>
            <a:endParaRPr lang="de-DE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lvl="3" fontAlgn="base">
              <a:spcBef>
                <a:spcPts val="700"/>
              </a:spcBef>
              <a:spcAft>
                <a:spcPct val="0"/>
              </a:spcAft>
              <a:buBlip>
                <a:blip r:embed="rId3"/>
              </a:buBlip>
            </a:pP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Az</a:t>
            </a: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ún</a:t>
            </a: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. 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gyenge</a:t>
            </a: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kölcsönhatás</a:t>
            </a: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nem</a:t>
            </a: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őrzi</a:t>
            </a: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meg</a:t>
            </a: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a 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protonokat</a:t>
            </a: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és</a:t>
            </a: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neutronokat</a:t>
            </a: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, 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azok</a:t>
            </a: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elbomolhatnak</a:t>
            </a: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azonban</a:t>
            </a: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a 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hatáskeresztmetszete</a:t>
            </a: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nagyon</a:t>
            </a: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kicsi</a:t>
            </a: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tehát</a:t>
            </a: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valószínűtlen</a:t>
            </a: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hogy</a:t>
            </a: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bekövetkezik</a:t>
            </a: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így</a:t>
            </a: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nem</a:t>
            </a: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érdemes</a:t>
            </a: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erre</a:t>
            </a: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építeni</a:t>
            </a: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az</a:t>
            </a: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egész</a:t>
            </a: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technológiát</a:t>
            </a: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.</a:t>
            </a:r>
          </a:p>
        </p:txBody>
      </p:sp>
      <p:sp>
        <p:nvSpPr>
          <p:cNvPr id="10" name="Szöveg helye 8"/>
          <p:cNvSpPr txBox="1">
            <a:spLocks/>
          </p:cNvSpPr>
          <p:nvPr/>
        </p:nvSpPr>
        <p:spPr>
          <a:xfrm>
            <a:off x="457200" y="1435100"/>
            <a:ext cx="3008313" cy="4922858"/>
          </a:xfrm>
          <a:prstGeom prst="rect">
            <a:avLst/>
          </a:prstGeom>
        </p:spPr>
        <p:txBody>
          <a:bodyPr>
            <a:normAutofit fontScale="70000" lnSpcReduction="20000"/>
          </a:bodyPr>
          <a:lstStyle/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ts val="700"/>
              </a:spcBef>
              <a:spcAft>
                <a:spcPct val="0"/>
              </a:spcAft>
              <a:buClrTx/>
              <a:buSzTx/>
              <a:buFont typeface="Arial" pitchFamily="34" charset="0"/>
              <a:buBlip>
                <a:blip r:embed="rId3"/>
              </a:buBlip>
              <a:tabLst/>
              <a:defRPr/>
            </a:pPr>
            <a:r>
              <a:rPr kumimoji="0" lang="de-DE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</a:t>
            </a:r>
            <a:r>
              <a:rPr kumimoji="0" lang="de-DE" sz="2000" b="0" i="0" strike="noStrike" kern="1200" cap="none" spc="0" normalizeH="0" baseline="0" noProof="0" dirty="0" err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Bevezetés</a:t>
            </a:r>
            <a:endParaRPr kumimoji="0" lang="de-DE" sz="2000" b="0" i="0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  <a:p>
            <a:pPr marL="800100" lvl="1" indent="-342900" fontAlgn="base">
              <a:spcBef>
                <a:spcPts val="700"/>
              </a:spcBef>
              <a:spcAft>
                <a:spcPct val="0"/>
              </a:spcAft>
              <a:buFont typeface="Arial" pitchFamily="34" charset="0"/>
              <a:buBlip>
                <a:blip r:embed="rId3"/>
              </a:buBlip>
            </a:pPr>
            <a:r>
              <a:rPr kumimoji="0" lang="de-DE" b="0" i="0" strike="noStrike" kern="1200" cap="none" spc="0" normalizeH="0" baseline="0" noProof="0" dirty="0" err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Fisszió</a:t>
            </a:r>
            <a:r>
              <a:rPr kumimoji="0" lang="de-DE" b="0" i="0" strike="noStrike" kern="1200" cap="none" spc="0" normalizeH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vs. </a:t>
            </a:r>
            <a:r>
              <a:rPr kumimoji="0" lang="de-DE" b="0" i="0" strike="noStrike" kern="1200" cap="none" spc="0" normalizeH="0" noProof="0" dirty="0" err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Fúzió</a:t>
            </a:r>
            <a:endParaRPr kumimoji="0" lang="de-DE" b="0" i="0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  <a:p>
            <a:pPr marL="742950" marR="0" lvl="1" indent="-285750" algn="l" defTabSz="914400" rtl="0" eaLnBrk="1" fontAlgn="base" latinLnBrk="0" hangingPunct="1">
              <a:lnSpc>
                <a:spcPct val="100000"/>
              </a:lnSpc>
              <a:spcBef>
                <a:spcPts val="700"/>
              </a:spcBef>
              <a:spcAft>
                <a:spcPct val="0"/>
              </a:spcAft>
              <a:buClrTx/>
              <a:buSzTx/>
              <a:buFont typeface="Arial" pitchFamily="34" charset="0"/>
              <a:buBlip>
                <a:blip r:embed="rId3"/>
              </a:buBlip>
              <a:tabLst/>
              <a:defRPr/>
            </a:pPr>
            <a:r>
              <a:rPr kumimoji="0" lang="de-DE" sz="1800" b="0" i="0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 </a:t>
            </a:r>
            <a:r>
              <a:rPr kumimoji="0" lang="de-DE" sz="1800" b="0" i="0" strike="noStrike" kern="1200" cap="none" spc="0" normalizeH="0" baseline="0" noProof="0" dirty="0" err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Atomok</a:t>
            </a:r>
            <a:r>
              <a:rPr kumimoji="0" lang="de-DE" sz="1800" b="0" i="0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, </a:t>
            </a:r>
            <a:r>
              <a:rPr kumimoji="0" lang="de-DE" sz="1800" b="0" i="0" strike="noStrike" kern="1200" cap="none" spc="0" normalizeH="0" baseline="0" noProof="0" dirty="0" err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izotópok</a:t>
            </a:r>
            <a:endParaRPr kumimoji="0" lang="de-DE" sz="1800" b="0" i="0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  <a:p>
            <a:pPr marL="742950" marR="0" lvl="1" indent="-285750" algn="l" defTabSz="914400" rtl="0" eaLnBrk="1" fontAlgn="base" latinLnBrk="0" hangingPunct="1">
              <a:lnSpc>
                <a:spcPct val="100000"/>
              </a:lnSpc>
              <a:spcBef>
                <a:spcPts val="700"/>
              </a:spcBef>
              <a:spcAft>
                <a:spcPct val="0"/>
              </a:spcAft>
              <a:buClrTx/>
              <a:buSzTx/>
              <a:buFont typeface="Arial" pitchFamily="34" charset="0"/>
              <a:buBlip>
                <a:blip r:embed="rId3"/>
              </a:buBlip>
              <a:tabLst/>
              <a:defRPr/>
            </a:pPr>
            <a:r>
              <a:rPr kumimoji="0" lang="de-DE" sz="1800" b="0" i="0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 </a:t>
            </a:r>
            <a:r>
              <a:rPr kumimoji="0" lang="de-DE" sz="1800" b="0" i="0" strike="noStrike" kern="1200" cap="none" spc="0" normalizeH="0" baseline="0" noProof="0" dirty="0" err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Kötési</a:t>
            </a:r>
            <a:r>
              <a:rPr kumimoji="0" lang="de-DE" sz="1800" b="0" i="0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</a:t>
            </a:r>
            <a:r>
              <a:rPr kumimoji="0" lang="de-DE" sz="1800" b="0" i="0" strike="noStrike" kern="1200" cap="none" spc="0" normalizeH="0" baseline="0" noProof="0" dirty="0" err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energia</a:t>
            </a:r>
            <a:endParaRPr kumimoji="0" lang="de-DE" sz="1800" b="0" i="0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  <a:p>
            <a:pPr marL="742950" marR="0" lvl="1" indent="-285750" algn="l" defTabSz="914400" rtl="0" eaLnBrk="1" fontAlgn="base" latinLnBrk="0" hangingPunct="1">
              <a:lnSpc>
                <a:spcPct val="100000"/>
              </a:lnSpc>
              <a:spcBef>
                <a:spcPts val="700"/>
              </a:spcBef>
              <a:spcAft>
                <a:spcPct val="0"/>
              </a:spcAft>
              <a:buClrTx/>
              <a:buSzTx/>
              <a:buFont typeface="Arial" pitchFamily="34" charset="0"/>
              <a:buBlip>
                <a:blip r:embed="rId3"/>
              </a:buBlip>
              <a:tabLst/>
              <a:defRPr/>
            </a:pP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 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Számítás</a:t>
            </a: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– 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mikro</a:t>
            </a:r>
            <a:endParaRPr lang="de-DE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marL="742950" marR="0" lvl="1" indent="-285750" algn="l" defTabSz="914400" rtl="0" eaLnBrk="1" fontAlgn="base" latinLnBrk="0" hangingPunct="1">
              <a:lnSpc>
                <a:spcPct val="100000"/>
              </a:lnSpc>
              <a:spcBef>
                <a:spcPts val="700"/>
              </a:spcBef>
              <a:spcAft>
                <a:spcPct val="0"/>
              </a:spcAft>
              <a:buClrTx/>
              <a:buSzTx/>
              <a:buFont typeface="Arial" pitchFamily="34" charset="0"/>
              <a:buBlip>
                <a:blip r:embed="rId3"/>
              </a:buBlip>
              <a:tabLst/>
              <a:defRPr/>
            </a:pPr>
            <a:r>
              <a:rPr kumimoji="0" lang="de-DE" sz="1800" b="0" i="0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 </a:t>
            </a:r>
            <a:r>
              <a:rPr kumimoji="0" lang="de-DE" sz="1800" b="0" i="0" strike="noStrike" kern="1200" cap="none" spc="0" normalizeH="0" baseline="0" noProof="0" dirty="0" err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Az</a:t>
            </a:r>
            <a:r>
              <a:rPr kumimoji="0" lang="de-DE" sz="1800" b="0" i="0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</a:t>
            </a:r>
            <a:r>
              <a:rPr kumimoji="0" lang="de-DE" sz="1800" b="0" i="0" strike="noStrike" kern="1200" cap="none" spc="0" normalizeH="0" baseline="0" noProof="0" dirty="0" err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elektronvolt</a:t>
            </a:r>
            <a:endParaRPr kumimoji="0" lang="de-DE" sz="1800" b="0" i="0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  <a:p>
            <a:pPr marL="742950" marR="0" lvl="1" indent="-285750" algn="l" defTabSz="914400" rtl="0" eaLnBrk="1" fontAlgn="base" latinLnBrk="0" hangingPunct="1">
              <a:lnSpc>
                <a:spcPct val="100000"/>
              </a:lnSpc>
              <a:spcBef>
                <a:spcPts val="700"/>
              </a:spcBef>
              <a:spcAft>
                <a:spcPct val="0"/>
              </a:spcAft>
              <a:buClrTx/>
              <a:buSzTx/>
              <a:buFont typeface="Arial" pitchFamily="34" charset="0"/>
              <a:buBlip>
                <a:blip r:embed="rId3"/>
              </a:buBlip>
              <a:tabLst/>
              <a:defRPr/>
            </a:pP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 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Számítás</a:t>
            </a: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– 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makro</a:t>
            </a:r>
            <a:endParaRPr kumimoji="0" lang="de-DE" sz="1800" b="0" i="0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ts val="700"/>
              </a:spcBef>
              <a:spcAft>
                <a:spcPct val="0"/>
              </a:spcAft>
              <a:buClrTx/>
              <a:buSzTx/>
              <a:buFont typeface="Arial" pitchFamily="34" charset="0"/>
              <a:buBlip>
                <a:blip r:embed="rId3"/>
              </a:buBlip>
              <a:tabLst/>
              <a:defRPr/>
            </a:pPr>
            <a:r>
              <a:rPr kumimoji="0" lang="de-DE" sz="2000" b="0" i="0" u="sng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A</a:t>
            </a:r>
            <a:r>
              <a:rPr kumimoji="0" lang="de-DE" sz="2000" b="0" i="0" u="sng" strike="noStrike" kern="1200" cap="none" spc="0" normalizeH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</a:t>
            </a:r>
            <a:r>
              <a:rPr kumimoji="0" lang="de-DE" sz="2000" b="0" i="0" u="sng" strike="noStrike" kern="1200" cap="none" spc="0" normalizeH="0" noProof="0" dirty="0" err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reakciók</a:t>
            </a:r>
            <a:endParaRPr kumimoji="0" lang="de-DE" sz="2000" b="0" i="0" u="sng" strike="noStrike" kern="1200" cap="none" spc="0" normalizeH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  <a:p>
            <a:pPr marL="800100" lvl="1" indent="-342900" fontAlgn="base">
              <a:spcBef>
                <a:spcPts val="700"/>
              </a:spcBef>
              <a:spcAft>
                <a:spcPct val="0"/>
              </a:spcAft>
              <a:buFont typeface="Arial" pitchFamily="34" charset="0"/>
              <a:buBlip>
                <a:blip r:embed="rId3"/>
              </a:buBlip>
              <a:defRPr/>
            </a:pPr>
            <a:r>
              <a:rPr kumimoji="0" lang="de-DE" b="0" i="0" u="sng" strike="noStrike" kern="1200" cap="none" spc="0" normalizeH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A </a:t>
            </a:r>
            <a:r>
              <a:rPr kumimoji="0" lang="de-DE" b="0" i="0" u="sng" strike="noStrike" kern="1200" cap="none" spc="0" normalizeH="0" noProof="0" dirty="0" err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reakció</a:t>
            </a:r>
            <a:r>
              <a:rPr kumimoji="0" lang="de-DE" b="0" i="0" u="sng" strike="noStrike" kern="1200" cap="none" spc="0" normalizeH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</a:t>
            </a:r>
            <a:r>
              <a:rPr kumimoji="0" lang="de-DE" b="0" i="0" u="sng" strike="noStrike" kern="1200" cap="none" spc="0" normalizeH="0" noProof="0" dirty="0" err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kiválasztása</a:t>
            </a:r>
            <a:r>
              <a:rPr kumimoji="0" lang="de-DE" b="0" i="0" u="sng" strike="noStrike" kern="1200" cap="none" spc="0" normalizeH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(5)</a:t>
            </a:r>
            <a:endParaRPr kumimoji="0" lang="de-DE" b="0" i="0" u="sng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  <a:p>
            <a:pPr marL="742950" marR="0" lvl="1" indent="-285750" algn="l" defTabSz="914400" rtl="0" eaLnBrk="1" fontAlgn="base" latinLnBrk="0" hangingPunct="1">
              <a:lnSpc>
                <a:spcPct val="100000"/>
              </a:lnSpc>
              <a:spcBef>
                <a:spcPts val="700"/>
              </a:spcBef>
              <a:spcAft>
                <a:spcPct val="0"/>
              </a:spcAft>
              <a:buClrTx/>
              <a:buSzTx/>
              <a:buFont typeface="Arial" pitchFamily="34" charset="0"/>
              <a:buBlip>
                <a:blip r:embed="rId3"/>
              </a:buBlip>
              <a:tabLst/>
              <a:defRPr/>
            </a:pPr>
            <a:r>
              <a:rPr kumimoji="0" lang="de-DE" sz="1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 </a:t>
            </a:r>
            <a:r>
              <a:rPr kumimoji="0" lang="de-DE" sz="1800" b="0" i="0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A </a:t>
            </a:r>
            <a:r>
              <a:rPr kumimoji="0" lang="de-DE" sz="1800" b="0" i="0" strike="noStrike" kern="1200" cap="none" spc="0" normalizeH="0" baseline="0" noProof="0" dirty="0" err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plazma</a:t>
            </a:r>
            <a:endParaRPr kumimoji="0" lang="de-DE" sz="1800" b="0" i="0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  <a:p>
            <a:pPr marL="742950" marR="0" lvl="1" indent="-285750" algn="l" defTabSz="914400" rtl="0" eaLnBrk="1" fontAlgn="base" latinLnBrk="0" hangingPunct="1">
              <a:lnSpc>
                <a:spcPct val="100000"/>
              </a:lnSpc>
              <a:spcBef>
                <a:spcPts val="700"/>
              </a:spcBef>
              <a:spcAft>
                <a:spcPct val="0"/>
              </a:spcAft>
              <a:buClrTx/>
              <a:buSzTx/>
              <a:buFont typeface="Arial" pitchFamily="34" charset="0"/>
              <a:buBlip>
                <a:blip r:embed="rId3"/>
              </a:buBlip>
              <a:tabLst/>
              <a:defRPr/>
            </a:pPr>
            <a:r>
              <a:rPr kumimoji="0" lang="de-DE" sz="1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 </a:t>
            </a:r>
            <a:r>
              <a:rPr kumimoji="0" lang="de-DE" sz="1800" b="0" i="0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A</a:t>
            </a:r>
            <a:r>
              <a:rPr kumimoji="0" lang="de-DE" sz="1800" b="0" i="0" strike="noStrike" kern="1200" cap="none" spc="0" normalizeH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</a:t>
            </a:r>
            <a:r>
              <a:rPr kumimoji="0" lang="de-DE" sz="1800" b="0" i="0" strike="noStrike" kern="1200" cap="none" spc="0" normalizeH="0" noProof="0" dirty="0" err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reakció</a:t>
            </a:r>
            <a:r>
              <a:rPr kumimoji="0" lang="de-DE" sz="1800" b="0" i="0" strike="noStrike" kern="1200" cap="none" spc="0" normalizeH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</a:t>
            </a:r>
            <a:r>
              <a:rPr kumimoji="0" lang="de-DE" sz="1800" b="0" i="0" strike="noStrike" kern="1200" cap="none" spc="0" normalizeH="0" noProof="0" dirty="0" err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beindítása</a:t>
            </a:r>
            <a:r>
              <a:rPr kumimoji="0" lang="de-DE" sz="1800" b="0" i="0" strike="noStrike" kern="1200" cap="none" spc="0" normalizeH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(3)</a:t>
            </a:r>
          </a:p>
          <a:p>
            <a:pPr marL="285750" indent="-285750" fontAlgn="base">
              <a:spcBef>
                <a:spcPts val="700"/>
              </a:spcBef>
              <a:spcAft>
                <a:spcPct val="0"/>
              </a:spcAft>
              <a:buFont typeface="Arial" pitchFamily="34" charset="0"/>
              <a:buBlip>
                <a:blip r:embed="rId3"/>
              </a:buBlip>
              <a:defRPr/>
            </a:pPr>
            <a:r>
              <a:rPr kumimoji="0" lang="de-DE" sz="2000" b="0" i="0" strike="noStrike" kern="1200" cap="none" spc="0" normalizeH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A </a:t>
            </a:r>
            <a:r>
              <a:rPr kumimoji="0" lang="de-DE" sz="2000" b="0" i="0" strike="noStrike" kern="1200" cap="none" spc="0" normalizeH="0" noProof="0" dirty="0" err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technológiák</a:t>
            </a:r>
            <a:endParaRPr kumimoji="0" lang="de-DE" sz="2000" b="0" i="0" strike="noStrike" kern="1200" cap="none" spc="0" normalizeH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  <a:p>
            <a:pPr marL="742950" lvl="1" indent="-285750" fontAlgn="base">
              <a:spcBef>
                <a:spcPts val="700"/>
              </a:spcBef>
              <a:spcAft>
                <a:spcPct val="0"/>
              </a:spcAft>
              <a:buFont typeface="Arial" pitchFamily="34" charset="0"/>
              <a:buBlip>
                <a:blip r:embed="rId3"/>
              </a:buBlip>
              <a:defRPr/>
            </a:pPr>
            <a:r>
              <a:rPr lang="de-DE" sz="19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ICF</a:t>
            </a:r>
          </a:p>
          <a:p>
            <a:pPr marL="742950" lvl="1" indent="-285750" fontAlgn="base">
              <a:spcBef>
                <a:spcPts val="700"/>
              </a:spcBef>
              <a:spcAft>
                <a:spcPct val="0"/>
              </a:spcAft>
              <a:buFont typeface="Arial" pitchFamily="34" charset="0"/>
              <a:buBlip>
                <a:blip r:embed="rId3"/>
              </a:buBlip>
              <a:defRPr/>
            </a:pPr>
            <a:r>
              <a:rPr lang="de-DE" sz="19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sz="19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Tokamak</a:t>
            </a:r>
            <a:r>
              <a:rPr lang="de-DE" sz="19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sz="19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és</a:t>
            </a:r>
            <a:r>
              <a:rPr lang="de-DE" sz="19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a </a:t>
            </a:r>
            <a:r>
              <a:rPr lang="de-DE" sz="19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sztellarátor</a:t>
            </a:r>
            <a:endParaRPr lang="de-DE" sz="19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marL="742950" lvl="1" indent="-285750" fontAlgn="base">
              <a:spcBef>
                <a:spcPts val="700"/>
              </a:spcBef>
              <a:spcAft>
                <a:spcPct val="0"/>
              </a:spcAft>
              <a:buFont typeface="Arial" pitchFamily="34" charset="0"/>
              <a:buBlip>
                <a:blip r:embed="rId3"/>
              </a:buBlip>
              <a:defRPr/>
            </a:pPr>
            <a:r>
              <a:rPr lang="de-DE" sz="19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DEC</a:t>
            </a:r>
          </a:p>
          <a:p>
            <a:pPr marL="285750" indent="-285750" fontAlgn="base">
              <a:spcBef>
                <a:spcPts val="700"/>
              </a:spcBef>
              <a:spcAft>
                <a:spcPct val="0"/>
              </a:spcAft>
              <a:buFont typeface="Arial" pitchFamily="34" charset="0"/>
              <a:buBlip>
                <a:blip r:embed="rId3"/>
              </a:buBlip>
              <a:defRPr/>
            </a:pPr>
            <a:r>
              <a:rPr lang="de-DE" sz="20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sz="20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Kitekités</a:t>
            </a:r>
            <a:endParaRPr lang="de-DE" sz="20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marL="742950" lvl="1" indent="-285750" fontAlgn="base">
              <a:spcBef>
                <a:spcPts val="700"/>
              </a:spcBef>
              <a:spcAft>
                <a:spcPct val="0"/>
              </a:spcAft>
              <a:buFont typeface="Arial" pitchFamily="34" charset="0"/>
              <a:buBlip>
                <a:blip r:embed="rId3"/>
              </a:buBlip>
              <a:defRPr/>
            </a:pPr>
            <a:r>
              <a:rPr lang="de-DE" sz="19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sz="19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Összehasonlítás</a:t>
            </a:r>
            <a:r>
              <a:rPr lang="de-DE" sz="19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(5)</a:t>
            </a:r>
          </a:p>
          <a:p>
            <a:pPr marL="742950" lvl="1" indent="-285750" fontAlgn="base">
              <a:spcBef>
                <a:spcPts val="700"/>
              </a:spcBef>
              <a:spcAft>
                <a:spcPct val="0"/>
              </a:spcAft>
              <a:buFont typeface="Arial" pitchFamily="34" charset="0"/>
              <a:buBlip>
                <a:blip r:embed="rId3"/>
              </a:buBlip>
              <a:defRPr/>
            </a:pPr>
            <a:r>
              <a:rPr lang="de-DE" sz="19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sz="19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Centralizált</a:t>
            </a:r>
            <a:r>
              <a:rPr lang="de-DE" sz="19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sz="19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rendszerek</a:t>
            </a:r>
            <a:endParaRPr lang="de-DE" sz="19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marL="285750" indent="-285750" fontAlgn="base">
              <a:spcBef>
                <a:spcPts val="700"/>
              </a:spcBef>
              <a:spcAft>
                <a:spcPct val="0"/>
              </a:spcAft>
              <a:buFont typeface="Arial" pitchFamily="34" charset="0"/>
              <a:buBlip>
                <a:blip r:embed="rId3"/>
              </a:buBlip>
              <a:defRPr/>
            </a:pPr>
            <a:r>
              <a:rPr lang="de-DE" sz="20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sz="20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Fogalomtár</a:t>
            </a:r>
            <a:endParaRPr lang="de-DE" sz="20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marL="742950" lvl="1" indent="-285750" fontAlgn="base">
              <a:spcBef>
                <a:spcPts val="700"/>
              </a:spcBef>
              <a:spcAft>
                <a:spcPct val="0"/>
              </a:spcAft>
              <a:buFont typeface="Arial" pitchFamily="34" charset="0"/>
              <a:buBlip>
                <a:blip r:embed="rId3"/>
              </a:buBlip>
              <a:defRPr/>
            </a:pPr>
            <a:endParaRPr kumimoji="0" lang="de-DE" sz="1800" b="0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sp>
        <p:nvSpPr>
          <p:cNvPr id="11" name="Dia számának helye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</p:spPr>
        <p:txBody>
          <a:bodyPr/>
          <a:lstStyle/>
          <a:p>
            <a:fld id="{7FC63AB8-CEDE-434E-9866-9FA9AEC918BE}" type="slidenum">
              <a:rPr lang="de-DE" smtClean="0"/>
              <a:pPr/>
              <a:t>14</a:t>
            </a:fld>
            <a:endParaRPr lang="de-DE" dirty="0"/>
          </a:p>
        </p:txBody>
      </p:sp>
      <p:sp>
        <p:nvSpPr>
          <p:cNvPr id="13" name="Dátum helye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</p:spPr>
        <p:txBody>
          <a:bodyPr/>
          <a:lstStyle/>
          <a:p>
            <a:r>
              <a:rPr lang="hu-HU" dirty="0" smtClean="0"/>
              <a:t>2017.10.27.</a:t>
            </a:r>
            <a:endParaRPr lang="de-DE" dirty="0"/>
          </a:p>
        </p:txBody>
      </p:sp>
      <p:sp>
        <p:nvSpPr>
          <p:cNvPr id="14" name="Élőláb helye 6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/>
          <a:lstStyle/>
          <a:p>
            <a:r>
              <a:rPr lang="de-DE" dirty="0" smtClean="0"/>
              <a:t>RZNZ7H – </a:t>
            </a:r>
            <a:r>
              <a:rPr lang="de-DE" dirty="0" err="1" smtClean="0"/>
              <a:t>Fúziós</a:t>
            </a:r>
            <a:r>
              <a:rPr lang="de-DE" dirty="0" smtClean="0"/>
              <a:t> </a:t>
            </a:r>
            <a:r>
              <a:rPr lang="de-DE" dirty="0" err="1" smtClean="0"/>
              <a:t>energia</a:t>
            </a:r>
            <a:r>
              <a:rPr lang="de-DE" dirty="0" smtClean="0"/>
              <a:t> </a:t>
            </a:r>
            <a:r>
              <a:rPr lang="de-DE" dirty="0" err="1" smtClean="0"/>
              <a:t>előadás</a:t>
            </a:r>
            <a:endParaRPr lang="de-DE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ím 4"/>
          <p:cNvSpPr txBox="1">
            <a:spLocks/>
          </p:cNvSpPr>
          <p:nvPr/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>
              <a:spcBef>
                <a:spcPct val="0"/>
              </a:spcBef>
              <a:defRPr/>
            </a:pPr>
            <a:r>
              <a:rPr lang="de-DE" sz="3600" dirty="0" err="1" smtClean="0">
                <a:solidFill>
                  <a:schemeClr val="bg1"/>
                </a:solidFill>
              </a:rPr>
              <a:t>Fúziós</a:t>
            </a:r>
            <a:r>
              <a:rPr lang="de-DE" sz="3600" dirty="0" smtClean="0">
                <a:solidFill>
                  <a:schemeClr val="bg1"/>
                </a:solidFill>
              </a:rPr>
              <a:t> </a:t>
            </a:r>
            <a:r>
              <a:rPr lang="de-DE" sz="3600" dirty="0" err="1" smtClean="0">
                <a:solidFill>
                  <a:schemeClr val="bg1"/>
                </a:solidFill>
              </a:rPr>
              <a:t>energia</a:t>
            </a:r>
            <a:endParaRPr lang="de-DE" sz="3600" dirty="0"/>
          </a:p>
        </p:txBody>
      </p:sp>
      <p:sp>
        <p:nvSpPr>
          <p:cNvPr id="6" name="Szövegdoboz 5"/>
          <p:cNvSpPr txBox="1"/>
          <p:nvPr/>
        </p:nvSpPr>
        <p:spPr>
          <a:xfrm>
            <a:off x="3643306" y="1071546"/>
            <a:ext cx="5286412" cy="50039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>
              <a:spcBef>
                <a:spcPts val="700"/>
              </a:spcBef>
              <a:spcAft>
                <a:spcPct val="0"/>
              </a:spcAft>
              <a:buBlip>
                <a:blip r:embed="rId3"/>
              </a:buBlip>
            </a:pPr>
            <a:r>
              <a:rPr lang="de-DE" sz="20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 A </a:t>
            </a:r>
            <a:r>
              <a:rPr lang="de-DE" sz="20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plazmáról</a:t>
            </a:r>
            <a:r>
              <a:rPr lang="de-DE" sz="20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sz="20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röviden</a:t>
            </a:r>
            <a:endParaRPr lang="de-DE" sz="20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lvl="1" fontAlgn="base">
              <a:spcBef>
                <a:spcPts val="700"/>
              </a:spcBef>
              <a:spcAft>
                <a:spcPct val="0"/>
              </a:spcAft>
              <a:buBlip>
                <a:blip r:embed="rId3"/>
              </a:buBlip>
            </a:pP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A 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negyedik</a:t>
            </a: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halmazállapot</a:t>
            </a: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.</a:t>
            </a:r>
          </a:p>
          <a:p>
            <a:pPr lvl="1" fontAlgn="base">
              <a:spcBef>
                <a:spcPts val="700"/>
              </a:spcBef>
              <a:spcAft>
                <a:spcPct val="0"/>
              </a:spcAft>
              <a:buBlip>
                <a:blip r:embed="rId3"/>
              </a:buBlip>
            </a:pP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Az</a:t>
            </a: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elektronok</a:t>
            </a: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leszakadnak</a:t>
            </a: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az</a:t>
            </a: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atommagokról</a:t>
            </a: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ezért</a:t>
            </a: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elektromos</a:t>
            </a: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vezető</a:t>
            </a: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.</a:t>
            </a:r>
          </a:p>
          <a:p>
            <a:pPr lvl="1" fontAlgn="base">
              <a:spcBef>
                <a:spcPts val="700"/>
              </a:spcBef>
              <a:spcAft>
                <a:spcPct val="0"/>
              </a:spcAft>
              <a:buBlip>
                <a:blip r:embed="rId3"/>
              </a:buBlip>
            </a:pP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Hőmérséklete</a:t>
            </a: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növelhető</a:t>
            </a: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például</a:t>
            </a: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az</a:t>
            </a: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ohmikus</a:t>
            </a: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ellenállását</a:t>
            </a: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kihasználva</a:t>
            </a: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is</a:t>
            </a: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(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elektromágneses</a:t>
            </a: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terekben</a:t>
            </a: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vezeti</a:t>
            </a: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az</a:t>
            </a: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áramot</a:t>
            </a: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eközben</a:t>
            </a: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hőt</a:t>
            </a: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termel</a:t>
            </a: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így</a:t>
            </a: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nem</a:t>
            </a: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hűl</a:t>
            </a: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le, 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vagyis</a:t>
            </a: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fenntartja</a:t>
            </a: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a 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plazma</a:t>
            </a: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halmazállapotot</a:t>
            </a: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).</a:t>
            </a:r>
          </a:p>
          <a:p>
            <a:pPr lvl="1" fontAlgn="base">
              <a:spcBef>
                <a:spcPts val="700"/>
              </a:spcBef>
              <a:spcAft>
                <a:spcPct val="0"/>
              </a:spcAft>
              <a:buBlip>
                <a:blip r:embed="rId3"/>
              </a:buBlip>
            </a:pP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Nem</a:t>
            </a: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elérhetetlen</a:t>
            </a: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földi</a:t>
            </a: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körülmények</a:t>
            </a: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között</a:t>
            </a: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gondoljuk</a:t>
            </a: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a 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villámokra</a:t>
            </a: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(a 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nagyfeszültségű</a:t>
            </a: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berendezések</a:t>
            </a: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is</a:t>
            </a: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húznak</a:t>
            </a: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ívet</a:t>
            </a: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), 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vagy</a:t>
            </a: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akár</a:t>
            </a: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a 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plazmalámpára</a:t>
            </a: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.</a:t>
            </a:r>
          </a:p>
          <a:p>
            <a:pPr lvl="1" fontAlgn="base">
              <a:spcBef>
                <a:spcPts val="700"/>
              </a:spcBef>
              <a:spcAft>
                <a:spcPct val="0"/>
              </a:spcAft>
              <a:buBlip>
                <a:blip r:embed="rId3"/>
              </a:buBlip>
            </a:pP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A 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fúziós</a:t>
            </a: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reakciók</a:t>
            </a: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plazmaállapotban</a:t>
            </a: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zajlanak</a:t>
            </a: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le, de 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csak</a:t>
            </a: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megfelelő</a:t>
            </a: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hőmérsékleten</a:t>
            </a: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.</a:t>
            </a:r>
          </a:p>
        </p:txBody>
      </p:sp>
      <p:sp>
        <p:nvSpPr>
          <p:cNvPr id="10" name="Szöveg helye 8"/>
          <p:cNvSpPr txBox="1">
            <a:spLocks/>
          </p:cNvSpPr>
          <p:nvPr/>
        </p:nvSpPr>
        <p:spPr>
          <a:xfrm>
            <a:off x="457200" y="1435100"/>
            <a:ext cx="3008313" cy="4922858"/>
          </a:xfrm>
          <a:prstGeom prst="rect">
            <a:avLst/>
          </a:prstGeom>
        </p:spPr>
        <p:txBody>
          <a:bodyPr>
            <a:normAutofit fontScale="70000" lnSpcReduction="20000"/>
          </a:bodyPr>
          <a:lstStyle/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ts val="700"/>
              </a:spcBef>
              <a:spcAft>
                <a:spcPct val="0"/>
              </a:spcAft>
              <a:buClrTx/>
              <a:buSzTx/>
              <a:buFont typeface="Arial" pitchFamily="34" charset="0"/>
              <a:buBlip>
                <a:blip r:embed="rId3"/>
              </a:buBlip>
              <a:tabLst/>
              <a:defRPr/>
            </a:pPr>
            <a:r>
              <a:rPr kumimoji="0" lang="de-DE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</a:t>
            </a:r>
            <a:r>
              <a:rPr kumimoji="0" lang="de-DE" sz="2000" b="0" i="0" strike="noStrike" kern="1200" cap="none" spc="0" normalizeH="0" baseline="0" noProof="0" dirty="0" err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Bevezetés</a:t>
            </a:r>
            <a:endParaRPr kumimoji="0" lang="de-DE" sz="2000" b="0" i="0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  <a:p>
            <a:pPr marL="800100" lvl="1" indent="-342900" fontAlgn="base">
              <a:spcBef>
                <a:spcPts val="700"/>
              </a:spcBef>
              <a:spcAft>
                <a:spcPct val="0"/>
              </a:spcAft>
              <a:buFont typeface="Arial" pitchFamily="34" charset="0"/>
              <a:buBlip>
                <a:blip r:embed="rId3"/>
              </a:buBlip>
            </a:pPr>
            <a:r>
              <a:rPr kumimoji="0" lang="de-DE" b="0" i="0" strike="noStrike" kern="1200" cap="none" spc="0" normalizeH="0" baseline="0" noProof="0" dirty="0" err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Fisszió</a:t>
            </a:r>
            <a:r>
              <a:rPr kumimoji="0" lang="de-DE" b="0" i="0" strike="noStrike" kern="1200" cap="none" spc="0" normalizeH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vs. </a:t>
            </a:r>
            <a:r>
              <a:rPr kumimoji="0" lang="de-DE" b="0" i="0" strike="noStrike" kern="1200" cap="none" spc="0" normalizeH="0" noProof="0" dirty="0" err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Fúzió</a:t>
            </a:r>
            <a:endParaRPr kumimoji="0" lang="de-DE" b="0" i="0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  <a:p>
            <a:pPr marL="742950" marR="0" lvl="1" indent="-285750" algn="l" defTabSz="914400" rtl="0" eaLnBrk="1" fontAlgn="base" latinLnBrk="0" hangingPunct="1">
              <a:lnSpc>
                <a:spcPct val="100000"/>
              </a:lnSpc>
              <a:spcBef>
                <a:spcPts val="700"/>
              </a:spcBef>
              <a:spcAft>
                <a:spcPct val="0"/>
              </a:spcAft>
              <a:buClrTx/>
              <a:buSzTx/>
              <a:buFont typeface="Arial" pitchFamily="34" charset="0"/>
              <a:buBlip>
                <a:blip r:embed="rId3"/>
              </a:buBlip>
              <a:tabLst/>
              <a:defRPr/>
            </a:pPr>
            <a:r>
              <a:rPr kumimoji="0" lang="de-DE" sz="1800" b="0" i="0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 </a:t>
            </a:r>
            <a:r>
              <a:rPr kumimoji="0" lang="de-DE" sz="1800" b="0" i="0" strike="noStrike" kern="1200" cap="none" spc="0" normalizeH="0" baseline="0" noProof="0" dirty="0" err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Atomok</a:t>
            </a:r>
            <a:r>
              <a:rPr kumimoji="0" lang="de-DE" sz="1800" b="0" i="0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, </a:t>
            </a:r>
            <a:r>
              <a:rPr kumimoji="0" lang="de-DE" sz="1800" b="0" i="0" strike="noStrike" kern="1200" cap="none" spc="0" normalizeH="0" baseline="0" noProof="0" dirty="0" err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izotópok</a:t>
            </a:r>
            <a:endParaRPr kumimoji="0" lang="de-DE" sz="1800" b="0" i="0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  <a:p>
            <a:pPr marL="742950" marR="0" lvl="1" indent="-285750" algn="l" defTabSz="914400" rtl="0" eaLnBrk="1" fontAlgn="base" latinLnBrk="0" hangingPunct="1">
              <a:lnSpc>
                <a:spcPct val="100000"/>
              </a:lnSpc>
              <a:spcBef>
                <a:spcPts val="700"/>
              </a:spcBef>
              <a:spcAft>
                <a:spcPct val="0"/>
              </a:spcAft>
              <a:buClrTx/>
              <a:buSzTx/>
              <a:buFont typeface="Arial" pitchFamily="34" charset="0"/>
              <a:buBlip>
                <a:blip r:embed="rId3"/>
              </a:buBlip>
              <a:tabLst/>
              <a:defRPr/>
            </a:pPr>
            <a:r>
              <a:rPr kumimoji="0" lang="de-DE" sz="1800" b="0" i="0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 </a:t>
            </a:r>
            <a:r>
              <a:rPr kumimoji="0" lang="de-DE" sz="1800" b="0" i="0" strike="noStrike" kern="1200" cap="none" spc="0" normalizeH="0" baseline="0" noProof="0" dirty="0" err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Kötési</a:t>
            </a:r>
            <a:r>
              <a:rPr kumimoji="0" lang="de-DE" sz="1800" b="0" i="0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</a:t>
            </a:r>
            <a:r>
              <a:rPr kumimoji="0" lang="de-DE" sz="1800" b="0" i="0" strike="noStrike" kern="1200" cap="none" spc="0" normalizeH="0" baseline="0" noProof="0" dirty="0" err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energia</a:t>
            </a:r>
            <a:endParaRPr kumimoji="0" lang="de-DE" sz="1800" b="0" i="0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  <a:p>
            <a:pPr marL="742950" marR="0" lvl="1" indent="-285750" algn="l" defTabSz="914400" rtl="0" eaLnBrk="1" fontAlgn="base" latinLnBrk="0" hangingPunct="1">
              <a:lnSpc>
                <a:spcPct val="100000"/>
              </a:lnSpc>
              <a:spcBef>
                <a:spcPts val="700"/>
              </a:spcBef>
              <a:spcAft>
                <a:spcPct val="0"/>
              </a:spcAft>
              <a:buClrTx/>
              <a:buSzTx/>
              <a:buFont typeface="Arial" pitchFamily="34" charset="0"/>
              <a:buBlip>
                <a:blip r:embed="rId3"/>
              </a:buBlip>
              <a:tabLst/>
              <a:defRPr/>
            </a:pP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 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Számítás</a:t>
            </a: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– 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mikro</a:t>
            </a:r>
            <a:endParaRPr lang="de-DE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marL="742950" marR="0" lvl="1" indent="-285750" algn="l" defTabSz="914400" rtl="0" eaLnBrk="1" fontAlgn="base" latinLnBrk="0" hangingPunct="1">
              <a:lnSpc>
                <a:spcPct val="100000"/>
              </a:lnSpc>
              <a:spcBef>
                <a:spcPts val="700"/>
              </a:spcBef>
              <a:spcAft>
                <a:spcPct val="0"/>
              </a:spcAft>
              <a:buClrTx/>
              <a:buSzTx/>
              <a:buFont typeface="Arial" pitchFamily="34" charset="0"/>
              <a:buBlip>
                <a:blip r:embed="rId3"/>
              </a:buBlip>
              <a:tabLst/>
              <a:defRPr/>
            </a:pPr>
            <a:r>
              <a:rPr kumimoji="0" lang="de-DE" sz="1800" b="0" i="0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 </a:t>
            </a:r>
            <a:r>
              <a:rPr kumimoji="0" lang="de-DE" sz="1800" b="0" i="0" strike="noStrike" kern="1200" cap="none" spc="0" normalizeH="0" baseline="0" noProof="0" dirty="0" err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Az</a:t>
            </a:r>
            <a:r>
              <a:rPr kumimoji="0" lang="de-DE" sz="1800" b="0" i="0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</a:t>
            </a:r>
            <a:r>
              <a:rPr kumimoji="0" lang="de-DE" sz="1800" b="0" i="0" strike="noStrike" kern="1200" cap="none" spc="0" normalizeH="0" baseline="0" noProof="0" dirty="0" err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elektronvolt</a:t>
            </a:r>
            <a:endParaRPr kumimoji="0" lang="de-DE" sz="1800" b="0" i="0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  <a:p>
            <a:pPr marL="742950" marR="0" lvl="1" indent="-285750" algn="l" defTabSz="914400" rtl="0" eaLnBrk="1" fontAlgn="base" latinLnBrk="0" hangingPunct="1">
              <a:lnSpc>
                <a:spcPct val="100000"/>
              </a:lnSpc>
              <a:spcBef>
                <a:spcPts val="700"/>
              </a:spcBef>
              <a:spcAft>
                <a:spcPct val="0"/>
              </a:spcAft>
              <a:buClrTx/>
              <a:buSzTx/>
              <a:buFont typeface="Arial" pitchFamily="34" charset="0"/>
              <a:buBlip>
                <a:blip r:embed="rId3"/>
              </a:buBlip>
              <a:tabLst/>
              <a:defRPr/>
            </a:pP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 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Számítás</a:t>
            </a: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– 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makro</a:t>
            </a:r>
            <a:endParaRPr kumimoji="0" lang="de-DE" sz="1800" b="0" i="0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ts val="700"/>
              </a:spcBef>
              <a:spcAft>
                <a:spcPct val="0"/>
              </a:spcAft>
              <a:buClrTx/>
              <a:buSzTx/>
              <a:buFont typeface="Arial" pitchFamily="34" charset="0"/>
              <a:buBlip>
                <a:blip r:embed="rId3"/>
              </a:buBlip>
              <a:tabLst/>
              <a:defRPr/>
            </a:pPr>
            <a:r>
              <a:rPr kumimoji="0" lang="de-DE" sz="2000" b="0" i="0" u="sng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A</a:t>
            </a:r>
            <a:r>
              <a:rPr kumimoji="0" lang="de-DE" sz="2000" b="0" i="0" u="sng" strike="noStrike" kern="1200" cap="none" spc="0" normalizeH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</a:t>
            </a:r>
            <a:r>
              <a:rPr kumimoji="0" lang="de-DE" sz="2000" b="0" i="0" u="sng" strike="noStrike" kern="1200" cap="none" spc="0" normalizeH="0" noProof="0" dirty="0" err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reakciók</a:t>
            </a:r>
            <a:endParaRPr kumimoji="0" lang="de-DE" sz="2000" b="0" i="0" u="sng" strike="noStrike" kern="1200" cap="none" spc="0" normalizeH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  <a:p>
            <a:pPr marL="800100" lvl="1" indent="-342900" fontAlgn="base">
              <a:spcBef>
                <a:spcPts val="700"/>
              </a:spcBef>
              <a:spcAft>
                <a:spcPct val="0"/>
              </a:spcAft>
              <a:buFont typeface="Arial" pitchFamily="34" charset="0"/>
              <a:buBlip>
                <a:blip r:embed="rId3"/>
              </a:buBlip>
              <a:defRPr/>
            </a:pPr>
            <a:r>
              <a:rPr kumimoji="0" lang="de-DE" b="0" i="0" strike="noStrike" kern="1200" cap="none" spc="0" normalizeH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A </a:t>
            </a:r>
            <a:r>
              <a:rPr kumimoji="0" lang="de-DE" b="0" i="0" strike="noStrike" kern="1200" cap="none" spc="0" normalizeH="0" noProof="0" dirty="0" err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reakció</a:t>
            </a:r>
            <a:r>
              <a:rPr kumimoji="0" lang="de-DE" b="0" i="0" strike="noStrike" kern="1200" cap="none" spc="0" normalizeH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</a:t>
            </a:r>
            <a:r>
              <a:rPr kumimoji="0" lang="de-DE" b="0" i="0" strike="noStrike" kern="1200" cap="none" spc="0" normalizeH="0" noProof="0" dirty="0" err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kiválasztása</a:t>
            </a:r>
            <a:r>
              <a:rPr kumimoji="0" lang="de-DE" b="0" i="0" strike="noStrike" kern="1200" cap="none" spc="0" normalizeH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(5)</a:t>
            </a:r>
            <a:endParaRPr kumimoji="0" lang="de-DE" b="0" i="0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  <a:p>
            <a:pPr marL="742950" marR="0" lvl="1" indent="-285750" algn="l" defTabSz="914400" rtl="0" eaLnBrk="1" fontAlgn="base" latinLnBrk="0" hangingPunct="1">
              <a:lnSpc>
                <a:spcPct val="100000"/>
              </a:lnSpc>
              <a:spcBef>
                <a:spcPts val="700"/>
              </a:spcBef>
              <a:spcAft>
                <a:spcPct val="0"/>
              </a:spcAft>
              <a:buClrTx/>
              <a:buSzTx/>
              <a:buFont typeface="Arial" pitchFamily="34" charset="0"/>
              <a:buBlip>
                <a:blip r:embed="rId3"/>
              </a:buBlip>
              <a:tabLst/>
              <a:defRPr/>
            </a:pPr>
            <a:r>
              <a:rPr kumimoji="0" lang="de-DE" sz="1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 </a:t>
            </a:r>
            <a:r>
              <a:rPr kumimoji="0" lang="de-DE" sz="1800" b="0" i="0" u="sng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A </a:t>
            </a:r>
            <a:r>
              <a:rPr kumimoji="0" lang="de-DE" sz="1800" b="0" i="0" u="sng" strike="noStrike" kern="1200" cap="none" spc="0" normalizeH="0" baseline="0" noProof="0" dirty="0" err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plazma</a:t>
            </a:r>
            <a:endParaRPr kumimoji="0" lang="de-DE" sz="1800" b="0" i="0" u="sng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  <a:p>
            <a:pPr marL="742950" marR="0" lvl="1" indent="-285750" algn="l" defTabSz="914400" rtl="0" eaLnBrk="1" fontAlgn="base" latinLnBrk="0" hangingPunct="1">
              <a:lnSpc>
                <a:spcPct val="100000"/>
              </a:lnSpc>
              <a:spcBef>
                <a:spcPts val="700"/>
              </a:spcBef>
              <a:spcAft>
                <a:spcPct val="0"/>
              </a:spcAft>
              <a:buClrTx/>
              <a:buSzTx/>
              <a:buFont typeface="Arial" pitchFamily="34" charset="0"/>
              <a:buBlip>
                <a:blip r:embed="rId3"/>
              </a:buBlip>
              <a:tabLst/>
              <a:defRPr/>
            </a:pPr>
            <a:r>
              <a:rPr kumimoji="0" lang="de-DE" sz="1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 </a:t>
            </a:r>
            <a:r>
              <a:rPr kumimoji="0" lang="de-DE" sz="1800" b="0" i="0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A</a:t>
            </a:r>
            <a:r>
              <a:rPr kumimoji="0" lang="de-DE" sz="1800" b="0" i="0" strike="noStrike" kern="1200" cap="none" spc="0" normalizeH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</a:t>
            </a:r>
            <a:r>
              <a:rPr kumimoji="0" lang="de-DE" sz="1800" b="0" i="0" strike="noStrike" kern="1200" cap="none" spc="0" normalizeH="0" noProof="0" dirty="0" err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reakció</a:t>
            </a:r>
            <a:r>
              <a:rPr kumimoji="0" lang="de-DE" sz="1800" b="0" i="0" strike="noStrike" kern="1200" cap="none" spc="0" normalizeH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</a:t>
            </a:r>
            <a:r>
              <a:rPr kumimoji="0" lang="de-DE" sz="1800" b="0" i="0" strike="noStrike" kern="1200" cap="none" spc="0" normalizeH="0" noProof="0" dirty="0" err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beindítása</a:t>
            </a:r>
            <a:r>
              <a:rPr kumimoji="0" lang="de-DE" sz="1800" b="0" i="0" strike="noStrike" kern="1200" cap="none" spc="0" normalizeH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(3)</a:t>
            </a:r>
          </a:p>
          <a:p>
            <a:pPr marL="285750" indent="-285750" fontAlgn="base">
              <a:spcBef>
                <a:spcPts val="700"/>
              </a:spcBef>
              <a:spcAft>
                <a:spcPct val="0"/>
              </a:spcAft>
              <a:buFont typeface="Arial" pitchFamily="34" charset="0"/>
              <a:buBlip>
                <a:blip r:embed="rId3"/>
              </a:buBlip>
              <a:defRPr/>
            </a:pPr>
            <a:r>
              <a:rPr kumimoji="0" lang="de-DE" sz="2000" b="0" i="0" strike="noStrike" kern="1200" cap="none" spc="0" normalizeH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A </a:t>
            </a:r>
            <a:r>
              <a:rPr kumimoji="0" lang="de-DE" sz="2000" b="0" i="0" strike="noStrike" kern="1200" cap="none" spc="0" normalizeH="0" noProof="0" dirty="0" err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technológiák</a:t>
            </a:r>
            <a:endParaRPr kumimoji="0" lang="de-DE" sz="2000" b="0" i="0" strike="noStrike" kern="1200" cap="none" spc="0" normalizeH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  <a:p>
            <a:pPr marL="742950" lvl="1" indent="-285750" fontAlgn="base">
              <a:spcBef>
                <a:spcPts val="700"/>
              </a:spcBef>
              <a:spcAft>
                <a:spcPct val="0"/>
              </a:spcAft>
              <a:buFont typeface="Arial" pitchFamily="34" charset="0"/>
              <a:buBlip>
                <a:blip r:embed="rId3"/>
              </a:buBlip>
              <a:defRPr/>
            </a:pPr>
            <a:r>
              <a:rPr lang="de-DE" sz="19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ICF</a:t>
            </a:r>
          </a:p>
          <a:p>
            <a:pPr marL="742950" lvl="1" indent="-285750" fontAlgn="base">
              <a:spcBef>
                <a:spcPts val="700"/>
              </a:spcBef>
              <a:spcAft>
                <a:spcPct val="0"/>
              </a:spcAft>
              <a:buFont typeface="Arial" pitchFamily="34" charset="0"/>
              <a:buBlip>
                <a:blip r:embed="rId3"/>
              </a:buBlip>
              <a:defRPr/>
            </a:pPr>
            <a:r>
              <a:rPr lang="de-DE" sz="19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sz="19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Tokamak</a:t>
            </a:r>
            <a:r>
              <a:rPr lang="de-DE" sz="19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sz="19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és</a:t>
            </a:r>
            <a:r>
              <a:rPr lang="de-DE" sz="19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a </a:t>
            </a:r>
            <a:r>
              <a:rPr lang="de-DE" sz="19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sztellarátor</a:t>
            </a:r>
            <a:endParaRPr lang="de-DE" sz="19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marL="742950" lvl="1" indent="-285750" fontAlgn="base">
              <a:spcBef>
                <a:spcPts val="700"/>
              </a:spcBef>
              <a:spcAft>
                <a:spcPct val="0"/>
              </a:spcAft>
              <a:buFont typeface="Arial" pitchFamily="34" charset="0"/>
              <a:buBlip>
                <a:blip r:embed="rId3"/>
              </a:buBlip>
              <a:defRPr/>
            </a:pPr>
            <a:r>
              <a:rPr lang="de-DE" sz="19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DEC</a:t>
            </a:r>
          </a:p>
          <a:p>
            <a:pPr marL="285750" indent="-285750" fontAlgn="base">
              <a:spcBef>
                <a:spcPts val="700"/>
              </a:spcBef>
              <a:spcAft>
                <a:spcPct val="0"/>
              </a:spcAft>
              <a:buFont typeface="Arial" pitchFamily="34" charset="0"/>
              <a:buBlip>
                <a:blip r:embed="rId3"/>
              </a:buBlip>
              <a:defRPr/>
            </a:pPr>
            <a:r>
              <a:rPr lang="de-DE" sz="20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sz="20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Kitekités</a:t>
            </a:r>
            <a:endParaRPr lang="de-DE" sz="20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marL="742950" lvl="1" indent="-285750" fontAlgn="base">
              <a:spcBef>
                <a:spcPts val="700"/>
              </a:spcBef>
              <a:spcAft>
                <a:spcPct val="0"/>
              </a:spcAft>
              <a:buFont typeface="Arial" pitchFamily="34" charset="0"/>
              <a:buBlip>
                <a:blip r:embed="rId3"/>
              </a:buBlip>
              <a:defRPr/>
            </a:pPr>
            <a:r>
              <a:rPr lang="de-DE" sz="19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sz="19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Összehasonlítás</a:t>
            </a:r>
            <a:r>
              <a:rPr lang="de-DE" sz="19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(5)</a:t>
            </a:r>
          </a:p>
          <a:p>
            <a:pPr marL="742950" lvl="1" indent="-285750" fontAlgn="base">
              <a:spcBef>
                <a:spcPts val="700"/>
              </a:spcBef>
              <a:spcAft>
                <a:spcPct val="0"/>
              </a:spcAft>
              <a:buFont typeface="Arial" pitchFamily="34" charset="0"/>
              <a:buBlip>
                <a:blip r:embed="rId3"/>
              </a:buBlip>
              <a:defRPr/>
            </a:pPr>
            <a:r>
              <a:rPr lang="de-DE" sz="19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sz="19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Centralizált</a:t>
            </a:r>
            <a:r>
              <a:rPr lang="de-DE" sz="19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sz="19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rendszerek</a:t>
            </a:r>
            <a:endParaRPr lang="de-DE" sz="19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marL="285750" indent="-285750" fontAlgn="base">
              <a:spcBef>
                <a:spcPts val="700"/>
              </a:spcBef>
              <a:spcAft>
                <a:spcPct val="0"/>
              </a:spcAft>
              <a:buFont typeface="Arial" pitchFamily="34" charset="0"/>
              <a:buBlip>
                <a:blip r:embed="rId3"/>
              </a:buBlip>
              <a:defRPr/>
            </a:pPr>
            <a:r>
              <a:rPr lang="de-DE" sz="20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sz="20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Fogalomtár</a:t>
            </a:r>
            <a:endParaRPr lang="de-DE" sz="20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marL="742950" lvl="1" indent="-285750" fontAlgn="base">
              <a:spcBef>
                <a:spcPts val="700"/>
              </a:spcBef>
              <a:spcAft>
                <a:spcPct val="0"/>
              </a:spcAft>
              <a:buFont typeface="Arial" pitchFamily="34" charset="0"/>
              <a:buBlip>
                <a:blip r:embed="rId3"/>
              </a:buBlip>
              <a:defRPr/>
            </a:pPr>
            <a:endParaRPr kumimoji="0" lang="de-DE" sz="1800" b="0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sp>
        <p:nvSpPr>
          <p:cNvPr id="11" name="Dia számának helye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</p:spPr>
        <p:txBody>
          <a:bodyPr/>
          <a:lstStyle/>
          <a:p>
            <a:fld id="{7FC63AB8-CEDE-434E-9866-9FA9AEC918BE}" type="slidenum">
              <a:rPr lang="de-DE" smtClean="0"/>
              <a:pPr/>
              <a:t>15</a:t>
            </a:fld>
            <a:endParaRPr lang="de-DE" dirty="0"/>
          </a:p>
        </p:txBody>
      </p:sp>
      <p:sp>
        <p:nvSpPr>
          <p:cNvPr id="13" name="Dátum helye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</p:spPr>
        <p:txBody>
          <a:bodyPr/>
          <a:lstStyle/>
          <a:p>
            <a:r>
              <a:rPr lang="hu-HU" dirty="0" smtClean="0"/>
              <a:t>2017.10.27.</a:t>
            </a:r>
            <a:endParaRPr lang="de-DE" dirty="0"/>
          </a:p>
        </p:txBody>
      </p:sp>
      <p:sp>
        <p:nvSpPr>
          <p:cNvPr id="14" name="Élőláb helye 6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/>
          <a:lstStyle/>
          <a:p>
            <a:r>
              <a:rPr lang="de-DE" dirty="0" smtClean="0"/>
              <a:t>RZNZ7H – </a:t>
            </a:r>
            <a:r>
              <a:rPr lang="de-DE" dirty="0" err="1" smtClean="0"/>
              <a:t>Fúziós</a:t>
            </a:r>
            <a:r>
              <a:rPr lang="de-DE" dirty="0" smtClean="0"/>
              <a:t> </a:t>
            </a:r>
            <a:r>
              <a:rPr lang="de-DE" dirty="0" err="1" smtClean="0"/>
              <a:t>energia</a:t>
            </a:r>
            <a:r>
              <a:rPr lang="de-DE" dirty="0" smtClean="0"/>
              <a:t> </a:t>
            </a:r>
            <a:r>
              <a:rPr lang="de-DE" dirty="0" err="1" smtClean="0"/>
              <a:t>előadás</a:t>
            </a:r>
            <a:endParaRPr lang="de-DE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zövegdoboz 5"/>
          <p:cNvSpPr txBox="1"/>
          <p:nvPr/>
        </p:nvSpPr>
        <p:spPr>
          <a:xfrm>
            <a:off x="3643306" y="1071546"/>
            <a:ext cx="5286412" cy="47269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>
              <a:spcBef>
                <a:spcPts val="700"/>
              </a:spcBef>
              <a:spcAft>
                <a:spcPct val="0"/>
              </a:spcAft>
              <a:buBlip>
                <a:blip r:embed="rId3"/>
              </a:buBlip>
            </a:pPr>
            <a:r>
              <a:rPr lang="de-DE" sz="20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 A </a:t>
            </a:r>
            <a:r>
              <a:rPr lang="de-DE" sz="20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reakció</a:t>
            </a:r>
            <a:r>
              <a:rPr lang="de-DE" sz="20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sz="20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beindítása</a:t>
            </a:r>
            <a:r>
              <a:rPr lang="de-DE" sz="20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(</a:t>
            </a:r>
            <a:r>
              <a:rPr lang="de-DE" sz="20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hőmérséklet</a:t>
            </a:r>
            <a:r>
              <a:rPr lang="de-DE" sz="20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)</a:t>
            </a:r>
          </a:p>
          <a:p>
            <a:pPr lvl="1" fontAlgn="base">
              <a:spcBef>
                <a:spcPts val="700"/>
              </a:spcBef>
              <a:spcAft>
                <a:spcPct val="0"/>
              </a:spcAft>
              <a:buBlip>
                <a:blip r:embed="rId3"/>
              </a:buBlip>
            </a:pP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Probléma</a:t>
            </a: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: A 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hőmérséklet</a:t>
            </a: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legalább</a:t>
            </a: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100 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millió</a:t>
            </a: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Kelvin 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kell</a:t>
            </a: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hogy</a:t>
            </a: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legyen</a:t>
            </a: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. A 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plazmát</a:t>
            </a: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ehhez</a:t>
            </a: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össze</a:t>
            </a: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kell</a:t>
            </a: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préselni</a:t>
            </a: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.</a:t>
            </a:r>
          </a:p>
          <a:p>
            <a:pPr lvl="1" fontAlgn="base">
              <a:spcBef>
                <a:spcPts val="700"/>
              </a:spcBef>
              <a:spcAft>
                <a:spcPct val="0"/>
              </a:spcAft>
              <a:buBlip>
                <a:blip r:embed="rId3"/>
              </a:buBlip>
            </a:pP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Három</a:t>
            </a: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lehetőség</a:t>
            </a: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van:</a:t>
            </a:r>
          </a:p>
          <a:p>
            <a:pPr lvl="2" fontAlgn="base">
              <a:spcBef>
                <a:spcPts val="700"/>
              </a:spcBef>
              <a:spcAft>
                <a:spcPct val="0"/>
              </a:spcAft>
              <a:buBlip>
                <a:blip r:embed="rId3"/>
              </a:buBlip>
            </a:pP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Hatalmas</a:t>
            </a: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gravitáció</a:t>
            </a:r>
            <a:endParaRPr lang="de-DE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lvl="3" fontAlgn="base">
              <a:spcBef>
                <a:spcPts val="700"/>
              </a:spcBef>
              <a:spcAft>
                <a:spcPct val="0"/>
              </a:spcAft>
              <a:buBlip>
                <a:blip r:embed="rId3"/>
              </a:buBlip>
            </a:pP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Csak</a:t>
            </a: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a 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csillagokban</a:t>
            </a: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valósítható</a:t>
            </a: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meg</a:t>
            </a: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(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ez</a:t>
            </a: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az</a:t>
            </a: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oka</a:t>
            </a: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hogy</a:t>
            </a: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a 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nincsenek</a:t>
            </a: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kisebb</a:t>
            </a: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pl</a:t>
            </a: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. 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bolygó</a:t>
            </a: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méretű</a:t>
            </a: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csillagok</a:t>
            </a: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ekkora</a:t>
            </a: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méret</a:t>
            </a: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egyszerűen</a:t>
            </a: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nem</a:t>
            </a: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elég</a:t>
            </a: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), s 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bár</a:t>
            </a: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a 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Napunkban</a:t>
            </a: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14 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millió</a:t>
            </a: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Kelvin 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is</a:t>
            </a: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elegendő</a:t>
            </a: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a 100 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millió</a:t>
            </a: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helyett</a:t>
            </a: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nyilvánvaló</a:t>
            </a: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okokból</a:t>
            </a: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ekkora</a:t>
            </a: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méretű</a:t>
            </a: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erőművet</a:t>
            </a: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nem</a:t>
            </a: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tudunk</a:t>
            </a: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építeni</a:t>
            </a: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.</a:t>
            </a:r>
          </a:p>
          <a:p>
            <a:pPr lvl="2" fontAlgn="base">
              <a:spcBef>
                <a:spcPts val="700"/>
              </a:spcBef>
              <a:spcAft>
                <a:spcPct val="0"/>
              </a:spcAft>
              <a:buBlip>
                <a:blip r:embed="rId3"/>
              </a:buBlip>
            </a:pPr>
            <a:endParaRPr lang="de-DE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Szöveg helye 8"/>
          <p:cNvSpPr txBox="1">
            <a:spLocks/>
          </p:cNvSpPr>
          <p:nvPr/>
        </p:nvSpPr>
        <p:spPr>
          <a:xfrm>
            <a:off x="457200" y="1435100"/>
            <a:ext cx="3008313" cy="4922858"/>
          </a:xfrm>
          <a:prstGeom prst="rect">
            <a:avLst/>
          </a:prstGeom>
        </p:spPr>
        <p:txBody>
          <a:bodyPr>
            <a:normAutofit fontScale="70000" lnSpcReduction="20000"/>
          </a:bodyPr>
          <a:lstStyle/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ts val="700"/>
              </a:spcBef>
              <a:spcAft>
                <a:spcPct val="0"/>
              </a:spcAft>
              <a:buClrTx/>
              <a:buSzTx/>
              <a:buFont typeface="Arial" pitchFamily="34" charset="0"/>
              <a:buBlip>
                <a:blip r:embed="rId3"/>
              </a:buBlip>
              <a:tabLst/>
              <a:defRPr/>
            </a:pPr>
            <a:r>
              <a:rPr kumimoji="0" lang="de-DE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</a:t>
            </a:r>
            <a:r>
              <a:rPr kumimoji="0" lang="de-DE" sz="2000" b="0" i="0" strike="noStrike" kern="1200" cap="none" spc="0" normalizeH="0" baseline="0" noProof="0" dirty="0" err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Bevezetés</a:t>
            </a:r>
            <a:endParaRPr kumimoji="0" lang="de-DE" sz="2000" b="0" i="0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  <a:p>
            <a:pPr marL="800100" lvl="1" indent="-342900" fontAlgn="base">
              <a:spcBef>
                <a:spcPts val="700"/>
              </a:spcBef>
              <a:spcAft>
                <a:spcPct val="0"/>
              </a:spcAft>
              <a:buFont typeface="Arial" pitchFamily="34" charset="0"/>
              <a:buBlip>
                <a:blip r:embed="rId3"/>
              </a:buBlip>
            </a:pPr>
            <a:r>
              <a:rPr kumimoji="0" lang="de-DE" b="0" i="0" strike="noStrike" kern="1200" cap="none" spc="0" normalizeH="0" baseline="0" noProof="0" dirty="0" err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Fisszió</a:t>
            </a:r>
            <a:r>
              <a:rPr kumimoji="0" lang="de-DE" b="0" i="0" strike="noStrike" kern="1200" cap="none" spc="0" normalizeH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vs. </a:t>
            </a:r>
            <a:r>
              <a:rPr kumimoji="0" lang="de-DE" b="0" i="0" strike="noStrike" kern="1200" cap="none" spc="0" normalizeH="0" noProof="0" dirty="0" err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Fúzió</a:t>
            </a:r>
            <a:endParaRPr kumimoji="0" lang="de-DE" b="0" i="0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  <a:p>
            <a:pPr marL="742950" marR="0" lvl="1" indent="-285750" algn="l" defTabSz="914400" rtl="0" eaLnBrk="1" fontAlgn="base" latinLnBrk="0" hangingPunct="1">
              <a:lnSpc>
                <a:spcPct val="100000"/>
              </a:lnSpc>
              <a:spcBef>
                <a:spcPts val="700"/>
              </a:spcBef>
              <a:spcAft>
                <a:spcPct val="0"/>
              </a:spcAft>
              <a:buClrTx/>
              <a:buSzTx/>
              <a:buFont typeface="Arial" pitchFamily="34" charset="0"/>
              <a:buBlip>
                <a:blip r:embed="rId3"/>
              </a:buBlip>
              <a:tabLst/>
              <a:defRPr/>
            </a:pPr>
            <a:r>
              <a:rPr kumimoji="0" lang="de-DE" sz="1800" b="0" i="0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 </a:t>
            </a:r>
            <a:r>
              <a:rPr kumimoji="0" lang="de-DE" sz="1800" b="0" i="0" strike="noStrike" kern="1200" cap="none" spc="0" normalizeH="0" baseline="0" noProof="0" dirty="0" err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Atomok</a:t>
            </a:r>
            <a:r>
              <a:rPr kumimoji="0" lang="de-DE" sz="1800" b="0" i="0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, </a:t>
            </a:r>
            <a:r>
              <a:rPr kumimoji="0" lang="de-DE" sz="1800" b="0" i="0" strike="noStrike" kern="1200" cap="none" spc="0" normalizeH="0" baseline="0" noProof="0" dirty="0" err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izotópok</a:t>
            </a:r>
            <a:endParaRPr kumimoji="0" lang="de-DE" sz="1800" b="0" i="0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  <a:p>
            <a:pPr marL="742950" marR="0" lvl="1" indent="-285750" algn="l" defTabSz="914400" rtl="0" eaLnBrk="1" fontAlgn="base" latinLnBrk="0" hangingPunct="1">
              <a:lnSpc>
                <a:spcPct val="100000"/>
              </a:lnSpc>
              <a:spcBef>
                <a:spcPts val="700"/>
              </a:spcBef>
              <a:spcAft>
                <a:spcPct val="0"/>
              </a:spcAft>
              <a:buClrTx/>
              <a:buSzTx/>
              <a:buFont typeface="Arial" pitchFamily="34" charset="0"/>
              <a:buBlip>
                <a:blip r:embed="rId3"/>
              </a:buBlip>
              <a:tabLst/>
              <a:defRPr/>
            </a:pPr>
            <a:r>
              <a:rPr kumimoji="0" lang="de-DE" sz="1800" b="0" i="0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 </a:t>
            </a:r>
            <a:r>
              <a:rPr kumimoji="0" lang="de-DE" sz="1800" b="0" i="0" strike="noStrike" kern="1200" cap="none" spc="0" normalizeH="0" baseline="0" noProof="0" dirty="0" err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Kötési</a:t>
            </a:r>
            <a:r>
              <a:rPr kumimoji="0" lang="de-DE" sz="1800" b="0" i="0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</a:t>
            </a:r>
            <a:r>
              <a:rPr kumimoji="0" lang="de-DE" sz="1800" b="0" i="0" strike="noStrike" kern="1200" cap="none" spc="0" normalizeH="0" baseline="0" noProof="0" dirty="0" err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energia</a:t>
            </a:r>
            <a:endParaRPr kumimoji="0" lang="de-DE" sz="1800" b="0" i="0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  <a:p>
            <a:pPr marL="742950" marR="0" lvl="1" indent="-285750" algn="l" defTabSz="914400" rtl="0" eaLnBrk="1" fontAlgn="base" latinLnBrk="0" hangingPunct="1">
              <a:lnSpc>
                <a:spcPct val="100000"/>
              </a:lnSpc>
              <a:spcBef>
                <a:spcPts val="700"/>
              </a:spcBef>
              <a:spcAft>
                <a:spcPct val="0"/>
              </a:spcAft>
              <a:buClrTx/>
              <a:buSzTx/>
              <a:buFont typeface="Arial" pitchFamily="34" charset="0"/>
              <a:buBlip>
                <a:blip r:embed="rId3"/>
              </a:buBlip>
              <a:tabLst/>
              <a:defRPr/>
            </a:pP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 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Számítás</a:t>
            </a: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– 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mikro</a:t>
            </a:r>
            <a:endParaRPr lang="de-DE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marL="742950" marR="0" lvl="1" indent="-285750" algn="l" defTabSz="914400" rtl="0" eaLnBrk="1" fontAlgn="base" latinLnBrk="0" hangingPunct="1">
              <a:lnSpc>
                <a:spcPct val="100000"/>
              </a:lnSpc>
              <a:spcBef>
                <a:spcPts val="700"/>
              </a:spcBef>
              <a:spcAft>
                <a:spcPct val="0"/>
              </a:spcAft>
              <a:buClrTx/>
              <a:buSzTx/>
              <a:buFont typeface="Arial" pitchFamily="34" charset="0"/>
              <a:buBlip>
                <a:blip r:embed="rId3"/>
              </a:buBlip>
              <a:tabLst/>
              <a:defRPr/>
            </a:pPr>
            <a:r>
              <a:rPr kumimoji="0" lang="de-DE" sz="1800" b="0" i="0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 </a:t>
            </a:r>
            <a:r>
              <a:rPr kumimoji="0" lang="de-DE" sz="1800" b="0" i="0" strike="noStrike" kern="1200" cap="none" spc="0" normalizeH="0" baseline="0" noProof="0" dirty="0" err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Az</a:t>
            </a:r>
            <a:r>
              <a:rPr kumimoji="0" lang="de-DE" sz="1800" b="0" i="0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</a:t>
            </a:r>
            <a:r>
              <a:rPr kumimoji="0" lang="de-DE" sz="1800" b="0" i="0" strike="noStrike" kern="1200" cap="none" spc="0" normalizeH="0" baseline="0" noProof="0" dirty="0" err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elektronvolt</a:t>
            </a:r>
            <a:endParaRPr kumimoji="0" lang="de-DE" sz="1800" b="0" i="0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  <a:p>
            <a:pPr marL="742950" marR="0" lvl="1" indent="-285750" algn="l" defTabSz="914400" rtl="0" eaLnBrk="1" fontAlgn="base" latinLnBrk="0" hangingPunct="1">
              <a:lnSpc>
                <a:spcPct val="100000"/>
              </a:lnSpc>
              <a:spcBef>
                <a:spcPts val="700"/>
              </a:spcBef>
              <a:spcAft>
                <a:spcPct val="0"/>
              </a:spcAft>
              <a:buClrTx/>
              <a:buSzTx/>
              <a:buFont typeface="Arial" pitchFamily="34" charset="0"/>
              <a:buBlip>
                <a:blip r:embed="rId3"/>
              </a:buBlip>
              <a:tabLst/>
              <a:defRPr/>
            </a:pP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 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Számítás</a:t>
            </a: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– 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makro</a:t>
            </a:r>
            <a:endParaRPr kumimoji="0" lang="de-DE" sz="1800" b="0" i="0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ts val="700"/>
              </a:spcBef>
              <a:spcAft>
                <a:spcPct val="0"/>
              </a:spcAft>
              <a:buClrTx/>
              <a:buSzTx/>
              <a:buFont typeface="Arial" pitchFamily="34" charset="0"/>
              <a:buBlip>
                <a:blip r:embed="rId3"/>
              </a:buBlip>
              <a:tabLst/>
              <a:defRPr/>
            </a:pPr>
            <a:r>
              <a:rPr kumimoji="0" lang="de-DE" sz="2000" b="0" i="0" u="sng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A</a:t>
            </a:r>
            <a:r>
              <a:rPr kumimoji="0" lang="de-DE" sz="2000" b="0" i="0" u="sng" strike="noStrike" kern="1200" cap="none" spc="0" normalizeH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</a:t>
            </a:r>
            <a:r>
              <a:rPr kumimoji="0" lang="de-DE" sz="2000" b="0" i="0" u="sng" strike="noStrike" kern="1200" cap="none" spc="0" normalizeH="0" noProof="0" dirty="0" err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reakciók</a:t>
            </a:r>
            <a:endParaRPr kumimoji="0" lang="de-DE" sz="2000" b="0" i="0" u="sng" strike="noStrike" kern="1200" cap="none" spc="0" normalizeH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  <a:p>
            <a:pPr marL="800100" lvl="1" indent="-342900" fontAlgn="base">
              <a:spcBef>
                <a:spcPts val="700"/>
              </a:spcBef>
              <a:spcAft>
                <a:spcPct val="0"/>
              </a:spcAft>
              <a:buFont typeface="Arial" pitchFamily="34" charset="0"/>
              <a:buBlip>
                <a:blip r:embed="rId3"/>
              </a:buBlip>
              <a:defRPr/>
            </a:pPr>
            <a:r>
              <a:rPr kumimoji="0" lang="de-DE" b="0" i="0" strike="noStrike" kern="1200" cap="none" spc="0" normalizeH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A </a:t>
            </a:r>
            <a:r>
              <a:rPr kumimoji="0" lang="de-DE" b="0" i="0" strike="noStrike" kern="1200" cap="none" spc="0" normalizeH="0" noProof="0" dirty="0" err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reakció</a:t>
            </a:r>
            <a:r>
              <a:rPr kumimoji="0" lang="de-DE" b="0" i="0" strike="noStrike" kern="1200" cap="none" spc="0" normalizeH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</a:t>
            </a:r>
            <a:r>
              <a:rPr kumimoji="0" lang="de-DE" b="0" i="0" strike="noStrike" kern="1200" cap="none" spc="0" normalizeH="0" noProof="0" dirty="0" err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kiválasztása</a:t>
            </a:r>
            <a:r>
              <a:rPr kumimoji="0" lang="de-DE" b="0" i="0" strike="noStrike" kern="1200" cap="none" spc="0" normalizeH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(5)</a:t>
            </a:r>
            <a:endParaRPr kumimoji="0" lang="de-DE" b="0" i="0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  <a:p>
            <a:pPr marL="742950" marR="0" lvl="1" indent="-285750" algn="l" defTabSz="914400" rtl="0" eaLnBrk="1" fontAlgn="base" latinLnBrk="0" hangingPunct="1">
              <a:lnSpc>
                <a:spcPct val="100000"/>
              </a:lnSpc>
              <a:spcBef>
                <a:spcPts val="700"/>
              </a:spcBef>
              <a:spcAft>
                <a:spcPct val="0"/>
              </a:spcAft>
              <a:buClrTx/>
              <a:buSzTx/>
              <a:buFont typeface="Arial" pitchFamily="34" charset="0"/>
              <a:buBlip>
                <a:blip r:embed="rId3"/>
              </a:buBlip>
              <a:tabLst/>
              <a:defRPr/>
            </a:pPr>
            <a:r>
              <a:rPr kumimoji="0" lang="de-DE" sz="1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 </a:t>
            </a:r>
            <a:r>
              <a:rPr kumimoji="0" lang="de-DE" sz="1800" b="0" i="0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A </a:t>
            </a:r>
            <a:r>
              <a:rPr kumimoji="0" lang="de-DE" sz="1800" b="0" i="0" strike="noStrike" kern="1200" cap="none" spc="0" normalizeH="0" baseline="0" noProof="0" dirty="0" err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plazma</a:t>
            </a:r>
            <a:endParaRPr kumimoji="0" lang="de-DE" sz="1800" b="0" i="0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  <a:p>
            <a:pPr marL="742950" marR="0" lvl="1" indent="-285750" algn="l" defTabSz="914400" rtl="0" eaLnBrk="1" fontAlgn="base" latinLnBrk="0" hangingPunct="1">
              <a:lnSpc>
                <a:spcPct val="100000"/>
              </a:lnSpc>
              <a:spcBef>
                <a:spcPts val="700"/>
              </a:spcBef>
              <a:spcAft>
                <a:spcPct val="0"/>
              </a:spcAft>
              <a:buClrTx/>
              <a:buSzTx/>
              <a:buFont typeface="Arial" pitchFamily="34" charset="0"/>
              <a:buBlip>
                <a:blip r:embed="rId3"/>
              </a:buBlip>
              <a:tabLst/>
              <a:defRPr/>
            </a:pPr>
            <a:r>
              <a:rPr kumimoji="0" lang="de-DE" sz="1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 </a:t>
            </a:r>
            <a:r>
              <a:rPr kumimoji="0" lang="de-DE" sz="1800" b="0" i="0" u="sng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A</a:t>
            </a:r>
            <a:r>
              <a:rPr kumimoji="0" lang="de-DE" sz="1800" b="0" i="0" u="sng" strike="noStrike" kern="1200" cap="none" spc="0" normalizeH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</a:t>
            </a:r>
            <a:r>
              <a:rPr kumimoji="0" lang="de-DE" sz="1800" b="0" i="0" u="sng" strike="noStrike" kern="1200" cap="none" spc="0" normalizeH="0" noProof="0" dirty="0" err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reakció</a:t>
            </a:r>
            <a:r>
              <a:rPr kumimoji="0" lang="de-DE" sz="1800" b="0" i="0" u="sng" strike="noStrike" kern="1200" cap="none" spc="0" normalizeH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</a:t>
            </a:r>
            <a:r>
              <a:rPr kumimoji="0" lang="de-DE" sz="1800" b="0" i="0" u="sng" strike="noStrike" kern="1200" cap="none" spc="0" normalizeH="0" noProof="0" dirty="0" err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beindítása</a:t>
            </a:r>
            <a:r>
              <a:rPr kumimoji="0" lang="de-DE" sz="1800" b="0" i="0" u="sng" strike="noStrike" kern="1200" cap="none" spc="0" normalizeH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(3)</a:t>
            </a:r>
          </a:p>
          <a:p>
            <a:pPr marL="285750" indent="-285750" fontAlgn="base">
              <a:spcBef>
                <a:spcPts val="700"/>
              </a:spcBef>
              <a:spcAft>
                <a:spcPct val="0"/>
              </a:spcAft>
              <a:buFont typeface="Arial" pitchFamily="34" charset="0"/>
              <a:buBlip>
                <a:blip r:embed="rId3"/>
              </a:buBlip>
              <a:defRPr/>
            </a:pPr>
            <a:r>
              <a:rPr kumimoji="0" lang="de-DE" sz="2000" b="0" i="0" strike="noStrike" kern="1200" cap="none" spc="0" normalizeH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A </a:t>
            </a:r>
            <a:r>
              <a:rPr kumimoji="0" lang="de-DE" sz="2000" b="0" i="0" strike="noStrike" kern="1200" cap="none" spc="0" normalizeH="0" noProof="0" dirty="0" err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technológiák</a:t>
            </a:r>
            <a:endParaRPr kumimoji="0" lang="de-DE" sz="2000" b="0" i="0" strike="noStrike" kern="1200" cap="none" spc="0" normalizeH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  <a:p>
            <a:pPr marL="742950" lvl="1" indent="-285750" fontAlgn="base">
              <a:spcBef>
                <a:spcPts val="700"/>
              </a:spcBef>
              <a:spcAft>
                <a:spcPct val="0"/>
              </a:spcAft>
              <a:buFont typeface="Arial" pitchFamily="34" charset="0"/>
              <a:buBlip>
                <a:blip r:embed="rId3"/>
              </a:buBlip>
              <a:defRPr/>
            </a:pPr>
            <a:r>
              <a:rPr lang="de-DE" sz="19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ICF</a:t>
            </a:r>
          </a:p>
          <a:p>
            <a:pPr marL="742950" lvl="1" indent="-285750" fontAlgn="base">
              <a:spcBef>
                <a:spcPts val="700"/>
              </a:spcBef>
              <a:spcAft>
                <a:spcPct val="0"/>
              </a:spcAft>
              <a:buFont typeface="Arial" pitchFamily="34" charset="0"/>
              <a:buBlip>
                <a:blip r:embed="rId3"/>
              </a:buBlip>
              <a:defRPr/>
            </a:pPr>
            <a:r>
              <a:rPr lang="de-DE" sz="19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sz="19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Tokamak</a:t>
            </a:r>
            <a:r>
              <a:rPr lang="de-DE" sz="19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sz="19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és</a:t>
            </a:r>
            <a:r>
              <a:rPr lang="de-DE" sz="19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a </a:t>
            </a:r>
            <a:r>
              <a:rPr lang="de-DE" sz="19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sztellarátor</a:t>
            </a:r>
            <a:endParaRPr lang="de-DE" sz="19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marL="742950" lvl="1" indent="-285750" fontAlgn="base">
              <a:spcBef>
                <a:spcPts val="700"/>
              </a:spcBef>
              <a:spcAft>
                <a:spcPct val="0"/>
              </a:spcAft>
              <a:buFont typeface="Arial" pitchFamily="34" charset="0"/>
              <a:buBlip>
                <a:blip r:embed="rId3"/>
              </a:buBlip>
              <a:defRPr/>
            </a:pPr>
            <a:r>
              <a:rPr lang="de-DE" sz="19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DEC</a:t>
            </a:r>
          </a:p>
          <a:p>
            <a:pPr marL="285750" indent="-285750" fontAlgn="base">
              <a:spcBef>
                <a:spcPts val="700"/>
              </a:spcBef>
              <a:spcAft>
                <a:spcPct val="0"/>
              </a:spcAft>
              <a:buFont typeface="Arial" pitchFamily="34" charset="0"/>
              <a:buBlip>
                <a:blip r:embed="rId3"/>
              </a:buBlip>
              <a:defRPr/>
            </a:pPr>
            <a:r>
              <a:rPr lang="de-DE" sz="20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sz="20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Kitekités</a:t>
            </a:r>
            <a:endParaRPr lang="de-DE" sz="20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marL="742950" lvl="1" indent="-285750" fontAlgn="base">
              <a:spcBef>
                <a:spcPts val="700"/>
              </a:spcBef>
              <a:spcAft>
                <a:spcPct val="0"/>
              </a:spcAft>
              <a:buFont typeface="Arial" pitchFamily="34" charset="0"/>
              <a:buBlip>
                <a:blip r:embed="rId3"/>
              </a:buBlip>
              <a:defRPr/>
            </a:pPr>
            <a:r>
              <a:rPr lang="de-DE" sz="19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sz="19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Összehasonlítás</a:t>
            </a:r>
            <a:r>
              <a:rPr lang="de-DE" sz="19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(5)</a:t>
            </a:r>
          </a:p>
          <a:p>
            <a:pPr marL="742950" lvl="1" indent="-285750" fontAlgn="base">
              <a:spcBef>
                <a:spcPts val="700"/>
              </a:spcBef>
              <a:spcAft>
                <a:spcPct val="0"/>
              </a:spcAft>
              <a:buFont typeface="Arial" pitchFamily="34" charset="0"/>
              <a:buBlip>
                <a:blip r:embed="rId3"/>
              </a:buBlip>
              <a:defRPr/>
            </a:pPr>
            <a:r>
              <a:rPr lang="de-DE" sz="19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sz="19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Centralizált</a:t>
            </a:r>
            <a:r>
              <a:rPr lang="de-DE" sz="19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sz="19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rendszerek</a:t>
            </a:r>
            <a:endParaRPr lang="de-DE" sz="19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marL="285750" indent="-285750" fontAlgn="base">
              <a:spcBef>
                <a:spcPts val="700"/>
              </a:spcBef>
              <a:spcAft>
                <a:spcPct val="0"/>
              </a:spcAft>
              <a:buFont typeface="Arial" pitchFamily="34" charset="0"/>
              <a:buBlip>
                <a:blip r:embed="rId3"/>
              </a:buBlip>
              <a:defRPr/>
            </a:pPr>
            <a:r>
              <a:rPr lang="de-DE" sz="20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sz="20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Fogalomtár</a:t>
            </a:r>
            <a:endParaRPr lang="de-DE" sz="20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marL="742950" lvl="1" indent="-285750" fontAlgn="base">
              <a:spcBef>
                <a:spcPts val="700"/>
              </a:spcBef>
              <a:spcAft>
                <a:spcPct val="0"/>
              </a:spcAft>
              <a:buFont typeface="Arial" pitchFamily="34" charset="0"/>
              <a:buBlip>
                <a:blip r:embed="rId3"/>
              </a:buBlip>
              <a:defRPr/>
            </a:pPr>
            <a:endParaRPr kumimoji="0" lang="de-DE" sz="1800" b="0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sp>
        <p:nvSpPr>
          <p:cNvPr id="11" name="Cím 4"/>
          <p:cNvSpPr txBox="1">
            <a:spLocks/>
          </p:cNvSpPr>
          <p:nvPr/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>
              <a:spcBef>
                <a:spcPct val="0"/>
              </a:spcBef>
              <a:defRPr/>
            </a:pPr>
            <a:r>
              <a:rPr lang="de-DE" sz="3600" dirty="0" err="1" smtClean="0">
                <a:solidFill>
                  <a:schemeClr val="bg1"/>
                </a:solidFill>
              </a:rPr>
              <a:t>Fúziós</a:t>
            </a:r>
            <a:r>
              <a:rPr lang="de-DE" sz="3600" dirty="0" smtClean="0">
                <a:solidFill>
                  <a:schemeClr val="bg1"/>
                </a:solidFill>
              </a:rPr>
              <a:t> </a:t>
            </a:r>
            <a:r>
              <a:rPr lang="de-DE" sz="3600" dirty="0" err="1" smtClean="0">
                <a:solidFill>
                  <a:schemeClr val="bg1"/>
                </a:solidFill>
              </a:rPr>
              <a:t>energia</a:t>
            </a:r>
            <a:endParaRPr lang="de-DE" sz="3600" dirty="0"/>
          </a:p>
        </p:txBody>
      </p:sp>
      <p:sp>
        <p:nvSpPr>
          <p:cNvPr id="12" name="Dia számának helye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</p:spPr>
        <p:txBody>
          <a:bodyPr/>
          <a:lstStyle/>
          <a:p>
            <a:fld id="{7FC63AB8-CEDE-434E-9866-9FA9AEC918BE}" type="slidenum">
              <a:rPr lang="de-DE" smtClean="0"/>
              <a:pPr/>
              <a:t>16</a:t>
            </a:fld>
            <a:endParaRPr lang="de-DE" dirty="0"/>
          </a:p>
        </p:txBody>
      </p:sp>
      <p:sp>
        <p:nvSpPr>
          <p:cNvPr id="14" name="Dátum helye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</p:spPr>
        <p:txBody>
          <a:bodyPr/>
          <a:lstStyle/>
          <a:p>
            <a:r>
              <a:rPr lang="hu-HU" dirty="0" smtClean="0"/>
              <a:t>2017.10.27.</a:t>
            </a:r>
            <a:endParaRPr lang="de-DE" dirty="0"/>
          </a:p>
        </p:txBody>
      </p:sp>
      <p:sp>
        <p:nvSpPr>
          <p:cNvPr id="15" name="Élőláb helye 6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/>
          <a:lstStyle/>
          <a:p>
            <a:r>
              <a:rPr lang="de-DE" dirty="0" smtClean="0"/>
              <a:t>RZNZ7H – </a:t>
            </a:r>
            <a:r>
              <a:rPr lang="de-DE" dirty="0" err="1" smtClean="0"/>
              <a:t>Fúziós</a:t>
            </a:r>
            <a:r>
              <a:rPr lang="de-DE" dirty="0" smtClean="0"/>
              <a:t> </a:t>
            </a:r>
            <a:r>
              <a:rPr lang="de-DE" dirty="0" err="1" smtClean="0"/>
              <a:t>energia</a:t>
            </a:r>
            <a:r>
              <a:rPr lang="de-DE" dirty="0" smtClean="0"/>
              <a:t> </a:t>
            </a:r>
            <a:r>
              <a:rPr lang="de-DE" dirty="0" err="1" smtClean="0"/>
              <a:t>előadás</a:t>
            </a:r>
            <a:endParaRPr lang="de-DE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zövegdoboz 5"/>
          <p:cNvSpPr txBox="1"/>
          <p:nvPr/>
        </p:nvSpPr>
        <p:spPr>
          <a:xfrm>
            <a:off x="3643306" y="1071546"/>
            <a:ext cx="5286412" cy="52809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>
              <a:spcBef>
                <a:spcPts val="700"/>
              </a:spcBef>
              <a:spcAft>
                <a:spcPct val="0"/>
              </a:spcAft>
              <a:buBlip>
                <a:blip r:embed="rId3"/>
              </a:buBlip>
            </a:pPr>
            <a:r>
              <a:rPr lang="de-DE" sz="20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 A </a:t>
            </a:r>
            <a:r>
              <a:rPr lang="de-DE" sz="20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reakció</a:t>
            </a:r>
            <a:r>
              <a:rPr lang="de-DE" sz="20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sz="20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beindítása</a:t>
            </a:r>
            <a:r>
              <a:rPr lang="de-DE" sz="20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(</a:t>
            </a:r>
            <a:r>
              <a:rPr lang="de-DE" sz="20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hőmérséklet</a:t>
            </a:r>
            <a:r>
              <a:rPr lang="de-DE" sz="20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)</a:t>
            </a:r>
          </a:p>
          <a:p>
            <a:pPr lvl="1" fontAlgn="base">
              <a:spcBef>
                <a:spcPts val="700"/>
              </a:spcBef>
              <a:spcAft>
                <a:spcPct val="0"/>
              </a:spcAft>
              <a:buBlip>
                <a:blip r:embed="rId3"/>
              </a:buBlip>
            </a:pP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Probléma</a:t>
            </a: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: A 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hőmérséklet</a:t>
            </a: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legalább</a:t>
            </a: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100 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millió</a:t>
            </a: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Kelvin 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kell</a:t>
            </a: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hogy</a:t>
            </a: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legyen</a:t>
            </a: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. A 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plazmát</a:t>
            </a: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ehhez</a:t>
            </a: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össze</a:t>
            </a: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kell</a:t>
            </a: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préselni</a:t>
            </a: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.</a:t>
            </a:r>
          </a:p>
          <a:p>
            <a:pPr lvl="1" fontAlgn="base">
              <a:spcBef>
                <a:spcPts val="700"/>
              </a:spcBef>
              <a:spcAft>
                <a:spcPct val="0"/>
              </a:spcAft>
              <a:buBlip>
                <a:blip r:embed="rId3"/>
              </a:buBlip>
            </a:pP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Három</a:t>
            </a: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lehetőség</a:t>
            </a: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van:</a:t>
            </a:r>
          </a:p>
          <a:p>
            <a:pPr lvl="2" fontAlgn="base">
              <a:spcBef>
                <a:spcPts val="700"/>
              </a:spcBef>
              <a:spcAft>
                <a:spcPct val="0"/>
              </a:spcAft>
              <a:buBlip>
                <a:blip r:embed="rId3"/>
              </a:buBlip>
            </a:pP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Hatalmas</a:t>
            </a: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gravitáció</a:t>
            </a:r>
            <a:endParaRPr lang="de-DE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lvl="2" fontAlgn="base">
              <a:spcBef>
                <a:spcPts val="700"/>
              </a:spcBef>
              <a:spcAft>
                <a:spcPct val="0"/>
              </a:spcAft>
              <a:buBlip>
                <a:blip r:embed="rId3"/>
              </a:buBlip>
            </a:pP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Hirtelen</a:t>
            </a: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közlünk</a:t>
            </a: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hatalmas</a:t>
            </a: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energiát</a:t>
            </a:r>
            <a:endParaRPr lang="de-DE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lvl="3" fontAlgn="base">
              <a:spcBef>
                <a:spcPts val="700"/>
              </a:spcBef>
              <a:spcAft>
                <a:spcPct val="0"/>
              </a:spcAft>
              <a:buBlip>
                <a:blip r:embed="rId3"/>
              </a:buBlip>
            </a:pP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A 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tehetetlensége</a:t>
            </a: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miatt</a:t>
            </a: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az</a:t>
            </a: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anyag</a:t>
            </a: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nem</a:t>
            </a: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tud</a:t>
            </a: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kellően</a:t>
            </a: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gyorsan</a:t>
            </a: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elmozdulni</a:t>
            </a: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így</a:t>
            </a: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egy</a:t>
            </a: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pontban</a:t>
            </a: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hatalmas</a:t>
            </a: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hőmér-séklet</a:t>
            </a: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alakul</a:t>
            </a: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ki</a:t>
            </a: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. 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Ezt</a:t>
            </a: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például</a:t>
            </a: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lézerrel</a:t>
            </a: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érjük</a:t>
            </a: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el</a:t>
            </a: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. 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Hasonló</a:t>
            </a: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elven</a:t>
            </a: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működik</a:t>
            </a: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a 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hidrogénbombában</a:t>
            </a: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az</a:t>
            </a: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ún</a:t>
            </a: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. Teller-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Ulam</a:t>
            </a: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tükör</a:t>
            </a: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mely</a:t>
            </a: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bár</a:t>
            </a: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„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elpárolog</a:t>
            </a: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“ a 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hőterhelés</a:t>
            </a: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hatására</a:t>
            </a: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egy</a:t>
            </a: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rövid</a:t>
            </a: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időre</a:t>
            </a: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képes</a:t>
            </a: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a 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reakció</a:t>
            </a: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beindításához</a:t>
            </a: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szükséges</a:t>
            </a: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energiát</a:t>
            </a: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fókuszálni</a:t>
            </a: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.</a:t>
            </a:r>
          </a:p>
        </p:txBody>
      </p:sp>
      <p:sp>
        <p:nvSpPr>
          <p:cNvPr id="10" name="Szöveg helye 8"/>
          <p:cNvSpPr txBox="1">
            <a:spLocks/>
          </p:cNvSpPr>
          <p:nvPr/>
        </p:nvSpPr>
        <p:spPr>
          <a:xfrm>
            <a:off x="457200" y="1435100"/>
            <a:ext cx="3008313" cy="4922858"/>
          </a:xfrm>
          <a:prstGeom prst="rect">
            <a:avLst/>
          </a:prstGeom>
        </p:spPr>
        <p:txBody>
          <a:bodyPr>
            <a:normAutofit fontScale="70000" lnSpcReduction="20000"/>
          </a:bodyPr>
          <a:lstStyle/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ts val="700"/>
              </a:spcBef>
              <a:spcAft>
                <a:spcPct val="0"/>
              </a:spcAft>
              <a:buClrTx/>
              <a:buSzTx/>
              <a:buFont typeface="Arial" pitchFamily="34" charset="0"/>
              <a:buBlip>
                <a:blip r:embed="rId3"/>
              </a:buBlip>
              <a:tabLst/>
              <a:defRPr/>
            </a:pPr>
            <a:r>
              <a:rPr kumimoji="0" lang="de-DE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</a:t>
            </a:r>
            <a:r>
              <a:rPr kumimoji="0" lang="de-DE" sz="2000" b="0" i="0" strike="noStrike" kern="1200" cap="none" spc="0" normalizeH="0" baseline="0" noProof="0" dirty="0" err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Bevezetés</a:t>
            </a:r>
            <a:endParaRPr kumimoji="0" lang="de-DE" sz="2000" b="0" i="0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  <a:p>
            <a:pPr marL="800100" lvl="1" indent="-342900" fontAlgn="base">
              <a:spcBef>
                <a:spcPts val="700"/>
              </a:spcBef>
              <a:spcAft>
                <a:spcPct val="0"/>
              </a:spcAft>
              <a:buFont typeface="Arial" pitchFamily="34" charset="0"/>
              <a:buBlip>
                <a:blip r:embed="rId3"/>
              </a:buBlip>
            </a:pPr>
            <a:r>
              <a:rPr kumimoji="0" lang="de-DE" b="0" i="0" strike="noStrike" kern="1200" cap="none" spc="0" normalizeH="0" baseline="0" noProof="0" dirty="0" err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Fisszió</a:t>
            </a:r>
            <a:r>
              <a:rPr kumimoji="0" lang="de-DE" b="0" i="0" strike="noStrike" kern="1200" cap="none" spc="0" normalizeH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vs. </a:t>
            </a:r>
            <a:r>
              <a:rPr kumimoji="0" lang="de-DE" b="0" i="0" strike="noStrike" kern="1200" cap="none" spc="0" normalizeH="0" noProof="0" dirty="0" err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Fúzió</a:t>
            </a:r>
            <a:endParaRPr kumimoji="0" lang="de-DE" b="0" i="0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  <a:p>
            <a:pPr marL="742950" marR="0" lvl="1" indent="-285750" algn="l" defTabSz="914400" rtl="0" eaLnBrk="1" fontAlgn="base" latinLnBrk="0" hangingPunct="1">
              <a:lnSpc>
                <a:spcPct val="100000"/>
              </a:lnSpc>
              <a:spcBef>
                <a:spcPts val="700"/>
              </a:spcBef>
              <a:spcAft>
                <a:spcPct val="0"/>
              </a:spcAft>
              <a:buClrTx/>
              <a:buSzTx/>
              <a:buFont typeface="Arial" pitchFamily="34" charset="0"/>
              <a:buBlip>
                <a:blip r:embed="rId3"/>
              </a:buBlip>
              <a:tabLst/>
              <a:defRPr/>
            </a:pPr>
            <a:r>
              <a:rPr kumimoji="0" lang="de-DE" sz="1800" b="0" i="0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 </a:t>
            </a:r>
            <a:r>
              <a:rPr kumimoji="0" lang="de-DE" sz="1800" b="0" i="0" strike="noStrike" kern="1200" cap="none" spc="0" normalizeH="0" baseline="0" noProof="0" dirty="0" err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Atomok</a:t>
            </a:r>
            <a:r>
              <a:rPr kumimoji="0" lang="de-DE" sz="1800" b="0" i="0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, </a:t>
            </a:r>
            <a:r>
              <a:rPr kumimoji="0" lang="de-DE" sz="1800" b="0" i="0" strike="noStrike" kern="1200" cap="none" spc="0" normalizeH="0" baseline="0" noProof="0" dirty="0" err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izotópok</a:t>
            </a:r>
            <a:endParaRPr kumimoji="0" lang="de-DE" sz="1800" b="0" i="0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  <a:p>
            <a:pPr marL="742950" marR="0" lvl="1" indent="-285750" algn="l" defTabSz="914400" rtl="0" eaLnBrk="1" fontAlgn="base" latinLnBrk="0" hangingPunct="1">
              <a:lnSpc>
                <a:spcPct val="100000"/>
              </a:lnSpc>
              <a:spcBef>
                <a:spcPts val="700"/>
              </a:spcBef>
              <a:spcAft>
                <a:spcPct val="0"/>
              </a:spcAft>
              <a:buClrTx/>
              <a:buSzTx/>
              <a:buFont typeface="Arial" pitchFamily="34" charset="0"/>
              <a:buBlip>
                <a:blip r:embed="rId3"/>
              </a:buBlip>
              <a:tabLst/>
              <a:defRPr/>
            </a:pPr>
            <a:r>
              <a:rPr kumimoji="0" lang="de-DE" sz="1800" b="0" i="0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 </a:t>
            </a:r>
            <a:r>
              <a:rPr kumimoji="0" lang="de-DE" sz="1800" b="0" i="0" strike="noStrike" kern="1200" cap="none" spc="0" normalizeH="0" baseline="0" noProof="0" dirty="0" err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Kötési</a:t>
            </a:r>
            <a:r>
              <a:rPr kumimoji="0" lang="de-DE" sz="1800" b="0" i="0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</a:t>
            </a:r>
            <a:r>
              <a:rPr kumimoji="0" lang="de-DE" sz="1800" b="0" i="0" strike="noStrike" kern="1200" cap="none" spc="0" normalizeH="0" baseline="0" noProof="0" dirty="0" err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energia</a:t>
            </a:r>
            <a:endParaRPr kumimoji="0" lang="de-DE" sz="1800" b="0" i="0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  <a:p>
            <a:pPr marL="742950" marR="0" lvl="1" indent="-285750" algn="l" defTabSz="914400" rtl="0" eaLnBrk="1" fontAlgn="base" latinLnBrk="0" hangingPunct="1">
              <a:lnSpc>
                <a:spcPct val="100000"/>
              </a:lnSpc>
              <a:spcBef>
                <a:spcPts val="700"/>
              </a:spcBef>
              <a:spcAft>
                <a:spcPct val="0"/>
              </a:spcAft>
              <a:buClrTx/>
              <a:buSzTx/>
              <a:buFont typeface="Arial" pitchFamily="34" charset="0"/>
              <a:buBlip>
                <a:blip r:embed="rId3"/>
              </a:buBlip>
              <a:tabLst/>
              <a:defRPr/>
            </a:pP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 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Számítás</a:t>
            </a: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– 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mikro</a:t>
            </a:r>
            <a:endParaRPr lang="de-DE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marL="742950" marR="0" lvl="1" indent="-285750" algn="l" defTabSz="914400" rtl="0" eaLnBrk="1" fontAlgn="base" latinLnBrk="0" hangingPunct="1">
              <a:lnSpc>
                <a:spcPct val="100000"/>
              </a:lnSpc>
              <a:spcBef>
                <a:spcPts val="700"/>
              </a:spcBef>
              <a:spcAft>
                <a:spcPct val="0"/>
              </a:spcAft>
              <a:buClrTx/>
              <a:buSzTx/>
              <a:buFont typeface="Arial" pitchFamily="34" charset="0"/>
              <a:buBlip>
                <a:blip r:embed="rId3"/>
              </a:buBlip>
              <a:tabLst/>
              <a:defRPr/>
            </a:pPr>
            <a:r>
              <a:rPr kumimoji="0" lang="de-DE" sz="1800" b="0" i="0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 </a:t>
            </a:r>
            <a:r>
              <a:rPr kumimoji="0" lang="de-DE" sz="1800" b="0" i="0" strike="noStrike" kern="1200" cap="none" spc="0" normalizeH="0" baseline="0" noProof="0" dirty="0" err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Az</a:t>
            </a:r>
            <a:r>
              <a:rPr kumimoji="0" lang="de-DE" sz="1800" b="0" i="0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</a:t>
            </a:r>
            <a:r>
              <a:rPr kumimoji="0" lang="de-DE" sz="1800" b="0" i="0" strike="noStrike" kern="1200" cap="none" spc="0" normalizeH="0" baseline="0" noProof="0" dirty="0" err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elektronvolt</a:t>
            </a:r>
            <a:endParaRPr kumimoji="0" lang="de-DE" sz="1800" b="0" i="0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  <a:p>
            <a:pPr marL="742950" marR="0" lvl="1" indent="-285750" algn="l" defTabSz="914400" rtl="0" eaLnBrk="1" fontAlgn="base" latinLnBrk="0" hangingPunct="1">
              <a:lnSpc>
                <a:spcPct val="100000"/>
              </a:lnSpc>
              <a:spcBef>
                <a:spcPts val="700"/>
              </a:spcBef>
              <a:spcAft>
                <a:spcPct val="0"/>
              </a:spcAft>
              <a:buClrTx/>
              <a:buSzTx/>
              <a:buFont typeface="Arial" pitchFamily="34" charset="0"/>
              <a:buBlip>
                <a:blip r:embed="rId3"/>
              </a:buBlip>
              <a:tabLst/>
              <a:defRPr/>
            </a:pP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 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Számítás</a:t>
            </a: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– 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makro</a:t>
            </a:r>
            <a:endParaRPr kumimoji="0" lang="de-DE" sz="1800" b="0" i="0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ts val="700"/>
              </a:spcBef>
              <a:spcAft>
                <a:spcPct val="0"/>
              </a:spcAft>
              <a:buClrTx/>
              <a:buSzTx/>
              <a:buFont typeface="Arial" pitchFamily="34" charset="0"/>
              <a:buBlip>
                <a:blip r:embed="rId3"/>
              </a:buBlip>
              <a:tabLst/>
              <a:defRPr/>
            </a:pPr>
            <a:r>
              <a:rPr kumimoji="0" lang="de-DE" sz="2000" b="0" i="0" u="sng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A</a:t>
            </a:r>
            <a:r>
              <a:rPr kumimoji="0" lang="de-DE" sz="2000" b="0" i="0" u="sng" strike="noStrike" kern="1200" cap="none" spc="0" normalizeH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</a:t>
            </a:r>
            <a:r>
              <a:rPr kumimoji="0" lang="de-DE" sz="2000" b="0" i="0" u="sng" strike="noStrike" kern="1200" cap="none" spc="0" normalizeH="0" noProof="0" dirty="0" err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reakciók</a:t>
            </a:r>
            <a:endParaRPr kumimoji="0" lang="de-DE" sz="2000" b="0" i="0" u="sng" strike="noStrike" kern="1200" cap="none" spc="0" normalizeH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  <a:p>
            <a:pPr marL="800100" lvl="1" indent="-342900" fontAlgn="base">
              <a:spcBef>
                <a:spcPts val="700"/>
              </a:spcBef>
              <a:spcAft>
                <a:spcPct val="0"/>
              </a:spcAft>
              <a:buFont typeface="Arial" pitchFamily="34" charset="0"/>
              <a:buBlip>
                <a:blip r:embed="rId3"/>
              </a:buBlip>
              <a:defRPr/>
            </a:pPr>
            <a:r>
              <a:rPr kumimoji="0" lang="de-DE" b="0" i="0" strike="noStrike" kern="1200" cap="none" spc="0" normalizeH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A </a:t>
            </a:r>
            <a:r>
              <a:rPr kumimoji="0" lang="de-DE" b="0" i="0" strike="noStrike" kern="1200" cap="none" spc="0" normalizeH="0" noProof="0" dirty="0" err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reakció</a:t>
            </a:r>
            <a:r>
              <a:rPr kumimoji="0" lang="de-DE" b="0" i="0" strike="noStrike" kern="1200" cap="none" spc="0" normalizeH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</a:t>
            </a:r>
            <a:r>
              <a:rPr kumimoji="0" lang="de-DE" b="0" i="0" strike="noStrike" kern="1200" cap="none" spc="0" normalizeH="0" noProof="0" dirty="0" err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kiválasztása</a:t>
            </a:r>
            <a:r>
              <a:rPr kumimoji="0" lang="de-DE" b="0" i="0" strike="noStrike" kern="1200" cap="none" spc="0" normalizeH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(5)</a:t>
            </a:r>
            <a:endParaRPr kumimoji="0" lang="de-DE" b="0" i="0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  <a:p>
            <a:pPr marL="742950" marR="0" lvl="1" indent="-285750" algn="l" defTabSz="914400" rtl="0" eaLnBrk="1" fontAlgn="base" latinLnBrk="0" hangingPunct="1">
              <a:lnSpc>
                <a:spcPct val="100000"/>
              </a:lnSpc>
              <a:spcBef>
                <a:spcPts val="700"/>
              </a:spcBef>
              <a:spcAft>
                <a:spcPct val="0"/>
              </a:spcAft>
              <a:buClrTx/>
              <a:buSzTx/>
              <a:buFont typeface="Arial" pitchFamily="34" charset="0"/>
              <a:buBlip>
                <a:blip r:embed="rId3"/>
              </a:buBlip>
              <a:tabLst/>
              <a:defRPr/>
            </a:pPr>
            <a:r>
              <a:rPr kumimoji="0" lang="de-DE" sz="1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 </a:t>
            </a:r>
            <a:r>
              <a:rPr kumimoji="0" lang="de-DE" sz="1800" b="0" i="0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A </a:t>
            </a:r>
            <a:r>
              <a:rPr kumimoji="0" lang="de-DE" sz="1800" b="0" i="0" strike="noStrike" kern="1200" cap="none" spc="0" normalizeH="0" baseline="0" noProof="0" dirty="0" err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plazma</a:t>
            </a:r>
            <a:endParaRPr kumimoji="0" lang="de-DE" sz="1800" b="0" i="0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  <a:p>
            <a:pPr marL="742950" marR="0" lvl="1" indent="-285750" algn="l" defTabSz="914400" rtl="0" eaLnBrk="1" fontAlgn="base" latinLnBrk="0" hangingPunct="1">
              <a:lnSpc>
                <a:spcPct val="100000"/>
              </a:lnSpc>
              <a:spcBef>
                <a:spcPts val="700"/>
              </a:spcBef>
              <a:spcAft>
                <a:spcPct val="0"/>
              </a:spcAft>
              <a:buClrTx/>
              <a:buSzTx/>
              <a:buFont typeface="Arial" pitchFamily="34" charset="0"/>
              <a:buBlip>
                <a:blip r:embed="rId3"/>
              </a:buBlip>
              <a:tabLst/>
              <a:defRPr/>
            </a:pPr>
            <a:r>
              <a:rPr kumimoji="0" lang="de-DE" sz="1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 </a:t>
            </a:r>
            <a:r>
              <a:rPr kumimoji="0" lang="de-DE" sz="1800" b="0" i="0" u="sng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A</a:t>
            </a:r>
            <a:r>
              <a:rPr kumimoji="0" lang="de-DE" sz="1800" b="0" i="0" u="sng" strike="noStrike" kern="1200" cap="none" spc="0" normalizeH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</a:t>
            </a:r>
            <a:r>
              <a:rPr kumimoji="0" lang="de-DE" sz="1800" b="0" i="0" u="sng" strike="noStrike" kern="1200" cap="none" spc="0" normalizeH="0" noProof="0" dirty="0" err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reakció</a:t>
            </a:r>
            <a:r>
              <a:rPr kumimoji="0" lang="de-DE" sz="1800" b="0" i="0" u="sng" strike="noStrike" kern="1200" cap="none" spc="0" normalizeH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</a:t>
            </a:r>
            <a:r>
              <a:rPr kumimoji="0" lang="de-DE" sz="1800" b="0" i="0" u="sng" strike="noStrike" kern="1200" cap="none" spc="0" normalizeH="0" noProof="0" dirty="0" err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beindítása</a:t>
            </a:r>
            <a:r>
              <a:rPr kumimoji="0" lang="de-DE" sz="1800" b="0" i="0" u="sng" strike="noStrike" kern="1200" cap="none" spc="0" normalizeH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(3)</a:t>
            </a:r>
          </a:p>
          <a:p>
            <a:pPr marL="285750" indent="-285750" fontAlgn="base">
              <a:spcBef>
                <a:spcPts val="700"/>
              </a:spcBef>
              <a:spcAft>
                <a:spcPct val="0"/>
              </a:spcAft>
              <a:buFont typeface="Arial" pitchFamily="34" charset="0"/>
              <a:buBlip>
                <a:blip r:embed="rId3"/>
              </a:buBlip>
              <a:defRPr/>
            </a:pPr>
            <a:r>
              <a:rPr kumimoji="0" lang="de-DE" sz="2000" b="0" i="0" strike="noStrike" kern="1200" cap="none" spc="0" normalizeH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A </a:t>
            </a:r>
            <a:r>
              <a:rPr kumimoji="0" lang="de-DE" sz="2000" b="0" i="0" strike="noStrike" kern="1200" cap="none" spc="0" normalizeH="0" noProof="0" dirty="0" err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technológiák</a:t>
            </a:r>
            <a:endParaRPr kumimoji="0" lang="de-DE" sz="2000" b="0" i="0" strike="noStrike" kern="1200" cap="none" spc="0" normalizeH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  <a:p>
            <a:pPr marL="742950" lvl="1" indent="-285750" fontAlgn="base">
              <a:spcBef>
                <a:spcPts val="700"/>
              </a:spcBef>
              <a:spcAft>
                <a:spcPct val="0"/>
              </a:spcAft>
              <a:buFont typeface="Arial" pitchFamily="34" charset="0"/>
              <a:buBlip>
                <a:blip r:embed="rId3"/>
              </a:buBlip>
              <a:defRPr/>
            </a:pPr>
            <a:r>
              <a:rPr lang="de-DE" sz="19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ICF</a:t>
            </a:r>
          </a:p>
          <a:p>
            <a:pPr marL="742950" lvl="1" indent="-285750" fontAlgn="base">
              <a:spcBef>
                <a:spcPts val="700"/>
              </a:spcBef>
              <a:spcAft>
                <a:spcPct val="0"/>
              </a:spcAft>
              <a:buFont typeface="Arial" pitchFamily="34" charset="0"/>
              <a:buBlip>
                <a:blip r:embed="rId3"/>
              </a:buBlip>
              <a:defRPr/>
            </a:pPr>
            <a:r>
              <a:rPr lang="de-DE" sz="19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sz="19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Tokamak</a:t>
            </a:r>
            <a:r>
              <a:rPr lang="de-DE" sz="19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sz="19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és</a:t>
            </a:r>
            <a:r>
              <a:rPr lang="de-DE" sz="19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a </a:t>
            </a:r>
            <a:r>
              <a:rPr lang="de-DE" sz="19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sztellarátor</a:t>
            </a:r>
            <a:endParaRPr lang="de-DE" sz="19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marL="742950" lvl="1" indent="-285750" fontAlgn="base">
              <a:spcBef>
                <a:spcPts val="700"/>
              </a:spcBef>
              <a:spcAft>
                <a:spcPct val="0"/>
              </a:spcAft>
              <a:buFont typeface="Arial" pitchFamily="34" charset="0"/>
              <a:buBlip>
                <a:blip r:embed="rId3"/>
              </a:buBlip>
              <a:defRPr/>
            </a:pPr>
            <a:r>
              <a:rPr lang="de-DE" sz="19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DEC</a:t>
            </a:r>
          </a:p>
          <a:p>
            <a:pPr marL="285750" indent="-285750" fontAlgn="base">
              <a:spcBef>
                <a:spcPts val="700"/>
              </a:spcBef>
              <a:spcAft>
                <a:spcPct val="0"/>
              </a:spcAft>
              <a:buFont typeface="Arial" pitchFamily="34" charset="0"/>
              <a:buBlip>
                <a:blip r:embed="rId3"/>
              </a:buBlip>
              <a:defRPr/>
            </a:pPr>
            <a:r>
              <a:rPr lang="de-DE" sz="20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sz="20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Kitekités</a:t>
            </a:r>
            <a:endParaRPr lang="de-DE" sz="20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marL="742950" lvl="1" indent="-285750" fontAlgn="base">
              <a:spcBef>
                <a:spcPts val="700"/>
              </a:spcBef>
              <a:spcAft>
                <a:spcPct val="0"/>
              </a:spcAft>
              <a:buFont typeface="Arial" pitchFamily="34" charset="0"/>
              <a:buBlip>
                <a:blip r:embed="rId3"/>
              </a:buBlip>
              <a:defRPr/>
            </a:pPr>
            <a:r>
              <a:rPr lang="de-DE" sz="19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sz="19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Összehasonlítás</a:t>
            </a:r>
            <a:r>
              <a:rPr lang="de-DE" sz="19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(5)</a:t>
            </a:r>
          </a:p>
          <a:p>
            <a:pPr marL="742950" lvl="1" indent="-285750" fontAlgn="base">
              <a:spcBef>
                <a:spcPts val="700"/>
              </a:spcBef>
              <a:spcAft>
                <a:spcPct val="0"/>
              </a:spcAft>
              <a:buFont typeface="Arial" pitchFamily="34" charset="0"/>
              <a:buBlip>
                <a:blip r:embed="rId3"/>
              </a:buBlip>
              <a:defRPr/>
            </a:pPr>
            <a:r>
              <a:rPr lang="de-DE" sz="19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sz="19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Centralizált</a:t>
            </a:r>
            <a:r>
              <a:rPr lang="de-DE" sz="19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sz="19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rendszerek</a:t>
            </a:r>
            <a:endParaRPr lang="de-DE" sz="19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marL="285750" indent="-285750" fontAlgn="base">
              <a:spcBef>
                <a:spcPts val="700"/>
              </a:spcBef>
              <a:spcAft>
                <a:spcPct val="0"/>
              </a:spcAft>
              <a:buFont typeface="Arial" pitchFamily="34" charset="0"/>
              <a:buBlip>
                <a:blip r:embed="rId3"/>
              </a:buBlip>
              <a:defRPr/>
            </a:pPr>
            <a:r>
              <a:rPr lang="de-DE" sz="20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sz="20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Fogalomtár</a:t>
            </a:r>
            <a:endParaRPr lang="de-DE" sz="20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marL="742950" lvl="1" indent="-285750" fontAlgn="base">
              <a:spcBef>
                <a:spcPts val="700"/>
              </a:spcBef>
              <a:spcAft>
                <a:spcPct val="0"/>
              </a:spcAft>
              <a:buFont typeface="Arial" pitchFamily="34" charset="0"/>
              <a:buBlip>
                <a:blip r:embed="rId3"/>
              </a:buBlip>
              <a:defRPr/>
            </a:pPr>
            <a:endParaRPr kumimoji="0" lang="de-DE" sz="1800" b="0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sp>
        <p:nvSpPr>
          <p:cNvPr id="11" name="Cím 4"/>
          <p:cNvSpPr txBox="1">
            <a:spLocks/>
          </p:cNvSpPr>
          <p:nvPr/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>
              <a:spcBef>
                <a:spcPct val="0"/>
              </a:spcBef>
              <a:defRPr/>
            </a:pPr>
            <a:r>
              <a:rPr lang="de-DE" sz="3600" dirty="0" err="1" smtClean="0">
                <a:solidFill>
                  <a:schemeClr val="bg1"/>
                </a:solidFill>
              </a:rPr>
              <a:t>Fúziós</a:t>
            </a:r>
            <a:r>
              <a:rPr lang="de-DE" sz="3600" dirty="0" smtClean="0">
                <a:solidFill>
                  <a:schemeClr val="bg1"/>
                </a:solidFill>
              </a:rPr>
              <a:t> </a:t>
            </a:r>
            <a:r>
              <a:rPr lang="de-DE" sz="3600" dirty="0" err="1" smtClean="0">
                <a:solidFill>
                  <a:schemeClr val="bg1"/>
                </a:solidFill>
              </a:rPr>
              <a:t>energia</a:t>
            </a:r>
            <a:endParaRPr lang="de-DE" sz="3600" dirty="0"/>
          </a:p>
        </p:txBody>
      </p:sp>
      <p:sp>
        <p:nvSpPr>
          <p:cNvPr id="12" name="Dia számának helye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</p:spPr>
        <p:txBody>
          <a:bodyPr/>
          <a:lstStyle/>
          <a:p>
            <a:fld id="{7FC63AB8-CEDE-434E-9866-9FA9AEC918BE}" type="slidenum">
              <a:rPr lang="de-DE" smtClean="0"/>
              <a:pPr/>
              <a:t>17</a:t>
            </a:fld>
            <a:endParaRPr lang="de-DE" dirty="0"/>
          </a:p>
        </p:txBody>
      </p:sp>
      <p:sp>
        <p:nvSpPr>
          <p:cNvPr id="14" name="Dátum helye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</p:spPr>
        <p:txBody>
          <a:bodyPr/>
          <a:lstStyle/>
          <a:p>
            <a:r>
              <a:rPr lang="hu-HU" dirty="0" smtClean="0"/>
              <a:t>2017.10.27.</a:t>
            </a:r>
            <a:endParaRPr lang="de-DE" dirty="0"/>
          </a:p>
        </p:txBody>
      </p:sp>
      <p:sp>
        <p:nvSpPr>
          <p:cNvPr id="15" name="Élőláb helye 6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/>
          <a:lstStyle/>
          <a:p>
            <a:r>
              <a:rPr lang="de-DE" dirty="0" smtClean="0"/>
              <a:t>RZNZ7H – </a:t>
            </a:r>
            <a:r>
              <a:rPr lang="de-DE" dirty="0" err="1" smtClean="0"/>
              <a:t>Fúziós</a:t>
            </a:r>
            <a:r>
              <a:rPr lang="de-DE" dirty="0" smtClean="0"/>
              <a:t> </a:t>
            </a:r>
            <a:r>
              <a:rPr lang="de-DE" dirty="0" err="1" smtClean="0"/>
              <a:t>energia</a:t>
            </a:r>
            <a:r>
              <a:rPr lang="de-DE" dirty="0" smtClean="0"/>
              <a:t> </a:t>
            </a:r>
            <a:r>
              <a:rPr lang="de-DE" dirty="0" err="1" smtClean="0"/>
              <a:t>előadás</a:t>
            </a:r>
            <a:endParaRPr lang="de-DE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zövegdoboz 5"/>
          <p:cNvSpPr txBox="1"/>
          <p:nvPr/>
        </p:nvSpPr>
        <p:spPr>
          <a:xfrm>
            <a:off x="3643306" y="1071546"/>
            <a:ext cx="5286412" cy="4262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>
              <a:spcBef>
                <a:spcPts val="700"/>
              </a:spcBef>
              <a:spcAft>
                <a:spcPct val="0"/>
              </a:spcAft>
              <a:buBlip>
                <a:blip r:embed="rId3"/>
              </a:buBlip>
            </a:pPr>
            <a:r>
              <a:rPr lang="de-DE" sz="20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 A </a:t>
            </a:r>
            <a:r>
              <a:rPr lang="de-DE" sz="20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reakció</a:t>
            </a:r>
            <a:r>
              <a:rPr lang="de-DE" sz="20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sz="20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beindítása</a:t>
            </a:r>
            <a:r>
              <a:rPr lang="de-DE" sz="20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(</a:t>
            </a:r>
            <a:r>
              <a:rPr lang="de-DE" sz="20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hőmérséklet</a:t>
            </a:r>
            <a:r>
              <a:rPr lang="de-DE" sz="20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)</a:t>
            </a:r>
          </a:p>
          <a:p>
            <a:pPr lvl="1" fontAlgn="base">
              <a:spcBef>
                <a:spcPts val="700"/>
              </a:spcBef>
              <a:spcAft>
                <a:spcPct val="0"/>
              </a:spcAft>
              <a:buBlip>
                <a:blip r:embed="rId3"/>
              </a:buBlip>
            </a:pP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Probléma</a:t>
            </a: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: A 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hőmérséklet</a:t>
            </a: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legalább</a:t>
            </a: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100 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millió</a:t>
            </a: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Kelvin 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kell</a:t>
            </a: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hogy</a:t>
            </a: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legyen</a:t>
            </a: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. A 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plazmát</a:t>
            </a: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ehhez</a:t>
            </a: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össze</a:t>
            </a: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kell</a:t>
            </a: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préselni</a:t>
            </a: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.</a:t>
            </a:r>
          </a:p>
          <a:p>
            <a:pPr lvl="1" fontAlgn="base">
              <a:spcBef>
                <a:spcPts val="700"/>
              </a:spcBef>
              <a:spcAft>
                <a:spcPct val="0"/>
              </a:spcAft>
              <a:buBlip>
                <a:blip r:embed="rId3"/>
              </a:buBlip>
            </a:pP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Három</a:t>
            </a: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lehetőség</a:t>
            </a: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van:</a:t>
            </a:r>
          </a:p>
          <a:p>
            <a:pPr lvl="2" fontAlgn="base">
              <a:spcBef>
                <a:spcPts val="700"/>
              </a:spcBef>
              <a:spcAft>
                <a:spcPct val="0"/>
              </a:spcAft>
              <a:buBlip>
                <a:blip r:embed="rId3"/>
              </a:buBlip>
            </a:pP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Hatalmas</a:t>
            </a: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gravitáció</a:t>
            </a:r>
            <a:endParaRPr lang="de-DE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lvl="2" fontAlgn="base">
              <a:spcBef>
                <a:spcPts val="700"/>
              </a:spcBef>
              <a:spcAft>
                <a:spcPct val="0"/>
              </a:spcAft>
              <a:buBlip>
                <a:blip r:embed="rId3"/>
              </a:buBlip>
            </a:pP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Hirtelen</a:t>
            </a: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közlünk</a:t>
            </a: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hatalmas</a:t>
            </a: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energiát</a:t>
            </a:r>
            <a:endParaRPr lang="de-DE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lvl="2" fontAlgn="base">
              <a:spcBef>
                <a:spcPts val="700"/>
              </a:spcBef>
              <a:spcAft>
                <a:spcPct val="0"/>
              </a:spcAft>
              <a:buBlip>
                <a:blip r:embed="rId3"/>
              </a:buBlip>
            </a:pP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Mágneses</a:t>
            </a: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úton</a:t>
            </a:r>
            <a:endParaRPr lang="de-DE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lvl="3" fontAlgn="base">
              <a:spcBef>
                <a:spcPts val="700"/>
              </a:spcBef>
              <a:spcAft>
                <a:spcPct val="0"/>
              </a:spcAft>
              <a:buBlip>
                <a:blip r:embed="rId3"/>
              </a:buBlip>
            </a:pP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Kihasználjuk</a:t>
            </a: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hogy</a:t>
            </a: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a 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plazma</a:t>
            </a: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részecskéi</a:t>
            </a: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töltéssel</a:t>
            </a: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rendelkeznek</a:t>
            </a: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és</a:t>
            </a: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mozognak</a:t>
            </a: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(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nagy</a:t>
            </a: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hőmérséklet</a:t>
            </a: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miatt</a:t>
            </a: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), 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így</a:t>
            </a: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hatnak</a:t>
            </a: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rájuk</a:t>
            </a: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a 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mágneses</a:t>
            </a: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erők</a:t>
            </a: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ezáltal</a:t>
            </a: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mozgásuk</a:t>
            </a: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kontrollálható</a:t>
            </a: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.</a:t>
            </a:r>
          </a:p>
        </p:txBody>
      </p:sp>
      <p:sp>
        <p:nvSpPr>
          <p:cNvPr id="11" name="Szöveg helye 8"/>
          <p:cNvSpPr txBox="1">
            <a:spLocks/>
          </p:cNvSpPr>
          <p:nvPr/>
        </p:nvSpPr>
        <p:spPr>
          <a:xfrm>
            <a:off x="457200" y="1435100"/>
            <a:ext cx="3008313" cy="4922858"/>
          </a:xfrm>
          <a:prstGeom prst="rect">
            <a:avLst/>
          </a:prstGeom>
        </p:spPr>
        <p:txBody>
          <a:bodyPr>
            <a:normAutofit fontScale="70000" lnSpcReduction="20000"/>
          </a:bodyPr>
          <a:lstStyle/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ts val="700"/>
              </a:spcBef>
              <a:spcAft>
                <a:spcPct val="0"/>
              </a:spcAft>
              <a:buClrTx/>
              <a:buSzTx/>
              <a:buFont typeface="Arial" pitchFamily="34" charset="0"/>
              <a:buBlip>
                <a:blip r:embed="rId3"/>
              </a:buBlip>
              <a:tabLst/>
              <a:defRPr/>
            </a:pPr>
            <a:r>
              <a:rPr kumimoji="0" lang="de-DE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</a:t>
            </a:r>
            <a:r>
              <a:rPr kumimoji="0" lang="de-DE" sz="2000" b="0" i="0" strike="noStrike" kern="1200" cap="none" spc="0" normalizeH="0" baseline="0" noProof="0" dirty="0" err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Bevezetés</a:t>
            </a:r>
            <a:endParaRPr kumimoji="0" lang="de-DE" sz="2000" b="0" i="0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  <a:p>
            <a:pPr marL="800100" lvl="1" indent="-342900" fontAlgn="base">
              <a:spcBef>
                <a:spcPts val="700"/>
              </a:spcBef>
              <a:spcAft>
                <a:spcPct val="0"/>
              </a:spcAft>
              <a:buFont typeface="Arial" pitchFamily="34" charset="0"/>
              <a:buBlip>
                <a:blip r:embed="rId3"/>
              </a:buBlip>
            </a:pPr>
            <a:r>
              <a:rPr kumimoji="0" lang="de-DE" b="0" i="0" strike="noStrike" kern="1200" cap="none" spc="0" normalizeH="0" baseline="0" noProof="0" dirty="0" err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Fisszió</a:t>
            </a:r>
            <a:r>
              <a:rPr kumimoji="0" lang="de-DE" b="0" i="0" strike="noStrike" kern="1200" cap="none" spc="0" normalizeH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vs. </a:t>
            </a:r>
            <a:r>
              <a:rPr kumimoji="0" lang="de-DE" b="0" i="0" strike="noStrike" kern="1200" cap="none" spc="0" normalizeH="0" noProof="0" dirty="0" err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Fúzió</a:t>
            </a:r>
            <a:endParaRPr kumimoji="0" lang="de-DE" b="0" i="0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  <a:p>
            <a:pPr marL="742950" marR="0" lvl="1" indent="-285750" algn="l" defTabSz="914400" rtl="0" eaLnBrk="1" fontAlgn="base" latinLnBrk="0" hangingPunct="1">
              <a:lnSpc>
                <a:spcPct val="100000"/>
              </a:lnSpc>
              <a:spcBef>
                <a:spcPts val="700"/>
              </a:spcBef>
              <a:spcAft>
                <a:spcPct val="0"/>
              </a:spcAft>
              <a:buClrTx/>
              <a:buSzTx/>
              <a:buFont typeface="Arial" pitchFamily="34" charset="0"/>
              <a:buBlip>
                <a:blip r:embed="rId3"/>
              </a:buBlip>
              <a:tabLst/>
              <a:defRPr/>
            </a:pPr>
            <a:r>
              <a:rPr kumimoji="0" lang="de-DE" sz="1800" b="0" i="0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 </a:t>
            </a:r>
            <a:r>
              <a:rPr kumimoji="0" lang="de-DE" sz="1800" b="0" i="0" strike="noStrike" kern="1200" cap="none" spc="0" normalizeH="0" baseline="0" noProof="0" dirty="0" err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Atomok</a:t>
            </a:r>
            <a:r>
              <a:rPr kumimoji="0" lang="de-DE" sz="1800" b="0" i="0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, </a:t>
            </a:r>
            <a:r>
              <a:rPr kumimoji="0" lang="de-DE" sz="1800" b="0" i="0" strike="noStrike" kern="1200" cap="none" spc="0" normalizeH="0" baseline="0" noProof="0" dirty="0" err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izotópok</a:t>
            </a:r>
            <a:endParaRPr kumimoji="0" lang="de-DE" sz="1800" b="0" i="0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  <a:p>
            <a:pPr marL="742950" marR="0" lvl="1" indent="-285750" algn="l" defTabSz="914400" rtl="0" eaLnBrk="1" fontAlgn="base" latinLnBrk="0" hangingPunct="1">
              <a:lnSpc>
                <a:spcPct val="100000"/>
              </a:lnSpc>
              <a:spcBef>
                <a:spcPts val="700"/>
              </a:spcBef>
              <a:spcAft>
                <a:spcPct val="0"/>
              </a:spcAft>
              <a:buClrTx/>
              <a:buSzTx/>
              <a:buFont typeface="Arial" pitchFamily="34" charset="0"/>
              <a:buBlip>
                <a:blip r:embed="rId3"/>
              </a:buBlip>
              <a:tabLst/>
              <a:defRPr/>
            </a:pPr>
            <a:r>
              <a:rPr kumimoji="0" lang="de-DE" sz="1800" b="0" i="0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 </a:t>
            </a:r>
            <a:r>
              <a:rPr kumimoji="0" lang="de-DE" sz="1800" b="0" i="0" strike="noStrike" kern="1200" cap="none" spc="0" normalizeH="0" baseline="0" noProof="0" dirty="0" err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Kötési</a:t>
            </a:r>
            <a:r>
              <a:rPr kumimoji="0" lang="de-DE" sz="1800" b="0" i="0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</a:t>
            </a:r>
            <a:r>
              <a:rPr kumimoji="0" lang="de-DE" sz="1800" b="0" i="0" strike="noStrike" kern="1200" cap="none" spc="0" normalizeH="0" baseline="0" noProof="0" dirty="0" err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energia</a:t>
            </a:r>
            <a:endParaRPr kumimoji="0" lang="de-DE" sz="1800" b="0" i="0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  <a:p>
            <a:pPr marL="742950" marR="0" lvl="1" indent="-285750" algn="l" defTabSz="914400" rtl="0" eaLnBrk="1" fontAlgn="base" latinLnBrk="0" hangingPunct="1">
              <a:lnSpc>
                <a:spcPct val="100000"/>
              </a:lnSpc>
              <a:spcBef>
                <a:spcPts val="700"/>
              </a:spcBef>
              <a:spcAft>
                <a:spcPct val="0"/>
              </a:spcAft>
              <a:buClrTx/>
              <a:buSzTx/>
              <a:buFont typeface="Arial" pitchFamily="34" charset="0"/>
              <a:buBlip>
                <a:blip r:embed="rId3"/>
              </a:buBlip>
              <a:tabLst/>
              <a:defRPr/>
            </a:pP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 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Számítás</a:t>
            </a: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– 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mikro</a:t>
            </a:r>
            <a:endParaRPr lang="de-DE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marL="742950" marR="0" lvl="1" indent="-285750" algn="l" defTabSz="914400" rtl="0" eaLnBrk="1" fontAlgn="base" latinLnBrk="0" hangingPunct="1">
              <a:lnSpc>
                <a:spcPct val="100000"/>
              </a:lnSpc>
              <a:spcBef>
                <a:spcPts val="700"/>
              </a:spcBef>
              <a:spcAft>
                <a:spcPct val="0"/>
              </a:spcAft>
              <a:buClrTx/>
              <a:buSzTx/>
              <a:buFont typeface="Arial" pitchFamily="34" charset="0"/>
              <a:buBlip>
                <a:blip r:embed="rId3"/>
              </a:buBlip>
              <a:tabLst/>
              <a:defRPr/>
            </a:pPr>
            <a:r>
              <a:rPr kumimoji="0" lang="de-DE" sz="1800" b="0" i="0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 </a:t>
            </a:r>
            <a:r>
              <a:rPr kumimoji="0" lang="de-DE" sz="1800" b="0" i="0" strike="noStrike" kern="1200" cap="none" spc="0" normalizeH="0" baseline="0" noProof="0" dirty="0" err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Az</a:t>
            </a:r>
            <a:r>
              <a:rPr kumimoji="0" lang="de-DE" sz="1800" b="0" i="0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</a:t>
            </a:r>
            <a:r>
              <a:rPr kumimoji="0" lang="de-DE" sz="1800" b="0" i="0" strike="noStrike" kern="1200" cap="none" spc="0" normalizeH="0" baseline="0" noProof="0" dirty="0" err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elektronvolt</a:t>
            </a:r>
            <a:endParaRPr kumimoji="0" lang="de-DE" sz="1800" b="0" i="0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  <a:p>
            <a:pPr marL="742950" marR="0" lvl="1" indent="-285750" algn="l" defTabSz="914400" rtl="0" eaLnBrk="1" fontAlgn="base" latinLnBrk="0" hangingPunct="1">
              <a:lnSpc>
                <a:spcPct val="100000"/>
              </a:lnSpc>
              <a:spcBef>
                <a:spcPts val="700"/>
              </a:spcBef>
              <a:spcAft>
                <a:spcPct val="0"/>
              </a:spcAft>
              <a:buClrTx/>
              <a:buSzTx/>
              <a:buFont typeface="Arial" pitchFamily="34" charset="0"/>
              <a:buBlip>
                <a:blip r:embed="rId3"/>
              </a:buBlip>
              <a:tabLst/>
              <a:defRPr/>
            </a:pP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 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Számítás</a:t>
            </a: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– 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makro</a:t>
            </a:r>
            <a:endParaRPr kumimoji="0" lang="de-DE" sz="1800" b="0" i="0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ts val="700"/>
              </a:spcBef>
              <a:spcAft>
                <a:spcPct val="0"/>
              </a:spcAft>
              <a:buClrTx/>
              <a:buSzTx/>
              <a:buFont typeface="Arial" pitchFamily="34" charset="0"/>
              <a:buBlip>
                <a:blip r:embed="rId3"/>
              </a:buBlip>
              <a:tabLst/>
              <a:defRPr/>
            </a:pPr>
            <a:r>
              <a:rPr kumimoji="0" lang="de-DE" sz="2000" b="0" i="0" u="sng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A</a:t>
            </a:r>
            <a:r>
              <a:rPr kumimoji="0" lang="de-DE" sz="2000" b="0" i="0" u="sng" strike="noStrike" kern="1200" cap="none" spc="0" normalizeH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</a:t>
            </a:r>
            <a:r>
              <a:rPr kumimoji="0" lang="de-DE" sz="2000" b="0" i="0" u="sng" strike="noStrike" kern="1200" cap="none" spc="0" normalizeH="0" noProof="0" dirty="0" err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reakciók</a:t>
            </a:r>
            <a:endParaRPr kumimoji="0" lang="de-DE" sz="2000" b="0" i="0" u="sng" strike="noStrike" kern="1200" cap="none" spc="0" normalizeH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  <a:p>
            <a:pPr marL="800100" lvl="1" indent="-342900" fontAlgn="base">
              <a:spcBef>
                <a:spcPts val="700"/>
              </a:spcBef>
              <a:spcAft>
                <a:spcPct val="0"/>
              </a:spcAft>
              <a:buFont typeface="Arial" pitchFamily="34" charset="0"/>
              <a:buBlip>
                <a:blip r:embed="rId3"/>
              </a:buBlip>
              <a:defRPr/>
            </a:pPr>
            <a:r>
              <a:rPr kumimoji="0" lang="de-DE" b="0" i="0" strike="noStrike" kern="1200" cap="none" spc="0" normalizeH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A </a:t>
            </a:r>
            <a:r>
              <a:rPr kumimoji="0" lang="de-DE" b="0" i="0" strike="noStrike" kern="1200" cap="none" spc="0" normalizeH="0" noProof="0" dirty="0" err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reakció</a:t>
            </a:r>
            <a:r>
              <a:rPr kumimoji="0" lang="de-DE" b="0" i="0" strike="noStrike" kern="1200" cap="none" spc="0" normalizeH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</a:t>
            </a:r>
            <a:r>
              <a:rPr kumimoji="0" lang="de-DE" b="0" i="0" strike="noStrike" kern="1200" cap="none" spc="0" normalizeH="0" noProof="0" dirty="0" err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kiválasztása</a:t>
            </a:r>
            <a:r>
              <a:rPr kumimoji="0" lang="de-DE" b="0" i="0" strike="noStrike" kern="1200" cap="none" spc="0" normalizeH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(5)</a:t>
            </a:r>
            <a:endParaRPr kumimoji="0" lang="de-DE" b="0" i="0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  <a:p>
            <a:pPr marL="742950" marR="0" lvl="1" indent="-285750" algn="l" defTabSz="914400" rtl="0" eaLnBrk="1" fontAlgn="base" latinLnBrk="0" hangingPunct="1">
              <a:lnSpc>
                <a:spcPct val="100000"/>
              </a:lnSpc>
              <a:spcBef>
                <a:spcPts val="700"/>
              </a:spcBef>
              <a:spcAft>
                <a:spcPct val="0"/>
              </a:spcAft>
              <a:buClrTx/>
              <a:buSzTx/>
              <a:buFont typeface="Arial" pitchFamily="34" charset="0"/>
              <a:buBlip>
                <a:blip r:embed="rId3"/>
              </a:buBlip>
              <a:tabLst/>
              <a:defRPr/>
            </a:pPr>
            <a:r>
              <a:rPr kumimoji="0" lang="de-DE" sz="1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 </a:t>
            </a:r>
            <a:r>
              <a:rPr kumimoji="0" lang="de-DE" sz="1800" b="0" i="0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A </a:t>
            </a:r>
            <a:r>
              <a:rPr kumimoji="0" lang="de-DE" sz="1800" b="0" i="0" strike="noStrike" kern="1200" cap="none" spc="0" normalizeH="0" baseline="0" noProof="0" dirty="0" err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plazma</a:t>
            </a:r>
            <a:endParaRPr kumimoji="0" lang="de-DE" sz="1800" b="0" i="0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  <a:p>
            <a:pPr marL="742950" marR="0" lvl="1" indent="-285750" algn="l" defTabSz="914400" rtl="0" eaLnBrk="1" fontAlgn="base" latinLnBrk="0" hangingPunct="1">
              <a:lnSpc>
                <a:spcPct val="100000"/>
              </a:lnSpc>
              <a:spcBef>
                <a:spcPts val="700"/>
              </a:spcBef>
              <a:spcAft>
                <a:spcPct val="0"/>
              </a:spcAft>
              <a:buClrTx/>
              <a:buSzTx/>
              <a:buFont typeface="Arial" pitchFamily="34" charset="0"/>
              <a:buBlip>
                <a:blip r:embed="rId3"/>
              </a:buBlip>
              <a:tabLst/>
              <a:defRPr/>
            </a:pPr>
            <a:r>
              <a:rPr kumimoji="0" lang="de-DE" sz="1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 </a:t>
            </a:r>
            <a:r>
              <a:rPr kumimoji="0" lang="de-DE" sz="1800" b="0" i="0" u="sng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A</a:t>
            </a:r>
            <a:r>
              <a:rPr kumimoji="0" lang="de-DE" sz="1800" b="0" i="0" u="sng" strike="noStrike" kern="1200" cap="none" spc="0" normalizeH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</a:t>
            </a:r>
            <a:r>
              <a:rPr kumimoji="0" lang="de-DE" sz="1800" b="0" i="0" u="sng" strike="noStrike" kern="1200" cap="none" spc="0" normalizeH="0" noProof="0" dirty="0" err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reakció</a:t>
            </a:r>
            <a:r>
              <a:rPr kumimoji="0" lang="de-DE" sz="1800" b="0" i="0" u="sng" strike="noStrike" kern="1200" cap="none" spc="0" normalizeH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</a:t>
            </a:r>
            <a:r>
              <a:rPr kumimoji="0" lang="de-DE" sz="1800" b="0" i="0" u="sng" strike="noStrike" kern="1200" cap="none" spc="0" normalizeH="0" noProof="0" dirty="0" err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beindítása</a:t>
            </a:r>
            <a:r>
              <a:rPr kumimoji="0" lang="de-DE" sz="1800" b="0" i="0" u="sng" strike="noStrike" kern="1200" cap="none" spc="0" normalizeH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(3)</a:t>
            </a:r>
          </a:p>
          <a:p>
            <a:pPr marL="285750" indent="-285750" fontAlgn="base">
              <a:spcBef>
                <a:spcPts val="700"/>
              </a:spcBef>
              <a:spcAft>
                <a:spcPct val="0"/>
              </a:spcAft>
              <a:buFont typeface="Arial" pitchFamily="34" charset="0"/>
              <a:buBlip>
                <a:blip r:embed="rId3"/>
              </a:buBlip>
              <a:defRPr/>
            </a:pPr>
            <a:r>
              <a:rPr kumimoji="0" lang="de-DE" sz="2000" b="0" i="0" strike="noStrike" kern="1200" cap="none" spc="0" normalizeH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A </a:t>
            </a:r>
            <a:r>
              <a:rPr kumimoji="0" lang="de-DE" sz="2000" b="0" i="0" strike="noStrike" kern="1200" cap="none" spc="0" normalizeH="0" noProof="0" dirty="0" err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technológiák</a:t>
            </a:r>
            <a:endParaRPr kumimoji="0" lang="de-DE" sz="2000" b="0" i="0" strike="noStrike" kern="1200" cap="none" spc="0" normalizeH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  <a:p>
            <a:pPr marL="742950" lvl="1" indent="-285750" fontAlgn="base">
              <a:spcBef>
                <a:spcPts val="700"/>
              </a:spcBef>
              <a:spcAft>
                <a:spcPct val="0"/>
              </a:spcAft>
              <a:buFont typeface="Arial" pitchFamily="34" charset="0"/>
              <a:buBlip>
                <a:blip r:embed="rId3"/>
              </a:buBlip>
              <a:defRPr/>
            </a:pPr>
            <a:r>
              <a:rPr lang="de-DE" sz="19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ICF</a:t>
            </a:r>
          </a:p>
          <a:p>
            <a:pPr marL="742950" lvl="1" indent="-285750" fontAlgn="base">
              <a:spcBef>
                <a:spcPts val="700"/>
              </a:spcBef>
              <a:spcAft>
                <a:spcPct val="0"/>
              </a:spcAft>
              <a:buFont typeface="Arial" pitchFamily="34" charset="0"/>
              <a:buBlip>
                <a:blip r:embed="rId3"/>
              </a:buBlip>
              <a:defRPr/>
            </a:pPr>
            <a:r>
              <a:rPr lang="de-DE" sz="19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sz="19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Tokamak</a:t>
            </a:r>
            <a:r>
              <a:rPr lang="de-DE" sz="19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sz="19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és</a:t>
            </a:r>
            <a:r>
              <a:rPr lang="de-DE" sz="19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a </a:t>
            </a:r>
            <a:r>
              <a:rPr lang="de-DE" sz="19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sztellarátor</a:t>
            </a:r>
            <a:endParaRPr lang="de-DE" sz="19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marL="742950" lvl="1" indent="-285750" fontAlgn="base">
              <a:spcBef>
                <a:spcPts val="700"/>
              </a:spcBef>
              <a:spcAft>
                <a:spcPct val="0"/>
              </a:spcAft>
              <a:buFont typeface="Arial" pitchFamily="34" charset="0"/>
              <a:buBlip>
                <a:blip r:embed="rId3"/>
              </a:buBlip>
              <a:defRPr/>
            </a:pPr>
            <a:r>
              <a:rPr lang="de-DE" sz="19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DEC</a:t>
            </a:r>
          </a:p>
          <a:p>
            <a:pPr marL="285750" indent="-285750" fontAlgn="base">
              <a:spcBef>
                <a:spcPts val="700"/>
              </a:spcBef>
              <a:spcAft>
                <a:spcPct val="0"/>
              </a:spcAft>
              <a:buFont typeface="Arial" pitchFamily="34" charset="0"/>
              <a:buBlip>
                <a:blip r:embed="rId3"/>
              </a:buBlip>
              <a:defRPr/>
            </a:pPr>
            <a:r>
              <a:rPr lang="de-DE" sz="20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sz="20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Kitekités</a:t>
            </a:r>
            <a:endParaRPr lang="de-DE" sz="20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marL="742950" lvl="1" indent="-285750" fontAlgn="base">
              <a:spcBef>
                <a:spcPts val="700"/>
              </a:spcBef>
              <a:spcAft>
                <a:spcPct val="0"/>
              </a:spcAft>
              <a:buFont typeface="Arial" pitchFamily="34" charset="0"/>
              <a:buBlip>
                <a:blip r:embed="rId3"/>
              </a:buBlip>
              <a:defRPr/>
            </a:pPr>
            <a:r>
              <a:rPr lang="de-DE" sz="19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sz="19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Összehasonlítás</a:t>
            </a:r>
            <a:r>
              <a:rPr lang="de-DE" sz="19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(5)</a:t>
            </a:r>
          </a:p>
          <a:p>
            <a:pPr marL="742950" lvl="1" indent="-285750" fontAlgn="base">
              <a:spcBef>
                <a:spcPts val="700"/>
              </a:spcBef>
              <a:spcAft>
                <a:spcPct val="0"/>
              </a:spcAft>
              <a:buFont typeface="Arial" pitchFamily="34" charset="0"/>
              <a:buBlip>
                <a:blip r:embed="rId3"/>
              </a:buBlip>
              <a:defRPr/>
            </a:pPr>
            <a:r>
              <a:rPr lang="de-DE" sz="19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sz="19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Centralizált</a:t>
            </a:r>
            <a:r>
              <a:rPr lang="de-DE" sz="19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sz="19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rendszerek</a:t>
            </a:r>
            <a:endParaRPr lang="de-DE" sz="19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marL="285750" indent="-285750" fontAlgn="base">
              <a:spcBef>
                <a:spcPts val="700"/>
              </a:spcBef>
              <a:spcAft>
                <a:spcPct val="0"/>
              </a:spcAft>
              <a:buFont typeface="Arial" pitchFamily="34" charset="0"/>
              <a:buBlip>
                <a:blip r:embed="rId3"/>
              </a:buBlip>
              <a:defRPr/>
            </a:pPr>
            <a:r>
              <a:rPr lang="de-DE" sz="20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sz="20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Fogalomtár</a:t>
            </a:r>
            <a:endParaRPr lang="de-DE" sz="20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marL="742950" lvl="1" indent="-285750" fontAlgn="base">
              <a:spcBef>
                <a:spcPts val="700"/>
              </a:spcBef>
              <a:spcAft>
                <a:spcPct val="0"/>
              </a:spcAft>
              <a:buFont typeface="Arial" pitchFamily="34" charset="0"/>
              <a:buBlip>
                <a:blip r:embed="rId3"/>
              </a:buBlip>
              <a:defRPr/>
            </a:pPr>
            <a:endParaRPr kumimoji="0" lang="de-DE" sz="1800" b="0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sp>
        <p:nvSpPr>
          <p:cNvPr id="12" name="Cím 4"/>
          <p:cNvSpPr txBox="1">
            <a:spLocks/>
          </p:cNvSpPr>
          <p:nvPr/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>
              <a:spcBef>
                <a:spcPct val="0"/>
              </a:spcBef>
              <a:defRPr/>
            </a:pPr>
            <a:r>
              <a:rPr lang="de-DE" sz="3600" dirty="0" err="1" smtClean="0">
                <a:solidFill>
                  <a:schemeClr val="bg1"/>
                </a:solidFill>
              </a:rPr>
              <a:t>Fúziós</a:t>
            </a:r>
            <a:r>
              <a:rPr lang="de-DE" sz="3600" dirty="0" smtClean="0">
                <a:solidFill>
                  <a:schemeClr val="bg1"/>
                </a:solidFill>
              </a:rPr>
              <a:t> </a:t>
            </a:r>
            <a:r>
              <a:rPr lang="de-DE" sz="3600" dirty="0" err="1" smtClean="0">
                <a:solidFill>
                  <a:schemeClr val="bg1"/>
                </a:solidFill>
              </a:rPr>
              <a:t>energia</a:t>
            </a:r>
            <a:endParaRPr lang="de-DE" sz="3600" dirty="0"/>
          </a:p>
        </p:txBody>
      </p:sp>
      <p:sp>
        <p:nvSpPr>
          <p:cNvPr id="13" name="Dia számának helye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</p:spPr>
        <p:txBody>
          <a:bodyPr/>
          <a:lstStyle/>
          <a:p>
            <a:fld id="{7FC63AB8-CEDE-434E-9866-9FA9AEC918BE}" type="slidenum">
              <a:rPr lang="de-DE" smtClean="0"/>
              <a:pPr/>
              <a:t>18</a:t>
            </a:fld>
            <a:endParaRPr lang="de-DE" dirty="0"/>
          </a:p>
        </p:txBody>
      </p:sp>
      <p:sp>
        <p:nvSpPr>
          <p:cNvPr id="15" name="Dátum helye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</p:spPr>
        <p:txBody>
          <a:bodyPr/>
          <a:lstStyle/>
          <a:p>
            <a:r>
              <a:rPr lang="hu-HU" dirty="0" smtClean="0"/>
              <a:t>2017.10.27.</a:t>
            </a:r>
            <a:endParaRPr lang="de-DE" dirty="0"/>
          </a:p>
        </p:txBody>
      </p:sp>
      <p:sp>
        <p:nvSpPr>
          <p:cNvPr id="16" name="Élőláb helye 6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/>
          <a:lstStyle/>
          <a:p>
            <a:r>
              <a:rPr lang="de-DE" dirty="0" smtClean="0"/>
              <a:t>RZNZ7H – </a:t>
            </a:r>
            <a:r>
              <a:rPr lang="de-DE" dirty="0" err="1" smtClean="0"/>
              <a:t>Fúziós</a:t>
            </a:r>
            <a:r>
              <a:rPr lang="de-DE" dirty="0" smtClean="0"/>
              <a:t> </a:t>
            </a:r>
            <a:r>
              <a:rPr lang="de-DE" dirty="0" err="1" smtClean="0"/>
              <a:t>energia</a:t>
            </a:r>
            <a:r>
              <a:rPr lang="de-DE" dirty="0" smtClean="0"/>
              <a:t> </a:t>
            </a:r>
            <a:r>
              <a:rPr lang="de-DE" dirty="0" err="1" smtClean="0"/>
              <a:t>előadás</a:t>
            </a:r>
            <a:endParaRPr lang="de-DE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ím 4"/>
          <p:cNvSpPr txBox="1">
            <a:spLocks/>
          </p:cNvSpPr>
          <p:nvPr/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>
              <a:spcBef>
                <a:spcPct val="0"/>
              </a:spcBef>
              <a:defRPr/>
            </a:pPr>
            <a:r>
              <a:rPr lang="de-DE" sz="3600" dirty="0" err="1" smtClean="0">
                <a:solidFill>
                  <a:schemeClr val="bg1"/>
                </a:solidFill>
              </a:rPr>
              <a:t>Fúziós</a:t>
            </a:r>
            <a:r>
              <a:rPr lang="de-DE" sz="3600" dirty="0" smtClean="0">
                <a:solidFill>
                  <a:schemeClr val="bg1"/>
                </a:solidFill>
              </a:rPr>
              <a:t> </a:t>
            </a:r>
            <a:r>
              <a:rPr lang="de-DE" sz="3600" dirty="0" err="1" smtClean="0">
                <a:solidFill>
                  <a:schemeClr val="bg1"/>
                </a:solidFill>
              </a:rPr>
              <a:t>energia</a:t>
            </a:r>
            <a:endParaRPr lang="de-DE" sz="3600" dirty="0"/>
          </a:p>
        </p:txBody>
      </p:sp>
      <p:sp>
        <p:nvSpPr>
          <p:cNvPr id="6" name="Szövegdoboz 5"/>
          <p:cNvSpPr txBox="1"/>
          <p:nvPr/>
        </p:nvSpPr>
        <p:spPr>
          <a:xfrm>
            <a:off x="3643306" y="1071546"/>
            <a:ext cx="5286412" cy="51013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>
              <a:spcBef>
                <a:spcPts val="700"/>
              </a:spcBef>
              <a:spcAft>
                <a:spcPct val="0"/>
              </a:spcAft>
              <a:buBlip>
                <a:blip r:embed="rId3"/>
              </a:buBlip>
            </a:pPr>
            <a:r>
              <a:rPr lang="de-DE" sz="20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 </a:t>
            </a:r>
            <a:r>
              <a:rPr lang="de-DE" sz="20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Az</a:t>
            </a:r>
            <a:r>
              <a:rPr lang="de-DE" sz="20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ICF </a:t>
            </a:r>
            <a:r>
              <a:rPr lang="de-DE" sz="20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technológia</a:t>
            </a:r>
            <a:r>
              <a:rPr lang="de-DE" sz="20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sz="1600" i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(</a:t>
            </a:r>
            <a:r>
              <a:rPr lang="de-DE" sz="1600" i="1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Inertial</a:t>
            </a:r>
            <a:r>
              <a:rPr lang="de-DE" sz="1600" i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sz="1600" i="1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confinement</a:t>
            </a:r>
            <a:r>
              <a:rPr lang="de-DE" sz="1600" i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sz="1600" i="1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fusion</a:t>
            </a:r>
            <a:r>
              <a:rPr lang="de-DE" sz="1600" i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)</a:t>
            </a:r>
          </a:p>
          <a:p>
            <a:pPr lvl="1" fontAlgn="base">
              <a:spcBef>
                <a:spcPts val="700"/>
              </a:spcBef>
              <a:spcAft>
                <a:spcPct val="0"/>
              </a:spcAft>
              <a:buBlip>
                <a:blip r:embed="rId3"/>
              </a:buBlip>
            </a:pP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sz="17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Hatalmas</a:t>
            </a:r>
            <a:r>
              <a:rPr lang="de-DE" sz="17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sz="17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lézerekkel</a:t>
            </a:r>
            <a:r>
              <a:rPr lang="de-DE" sz="17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sz="17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egy</a:t>
            </a:r>
            <a:r>
              <a:rPr lang="de-DE" sz="17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sz="17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apró</a:t>
            </a:r>
            <a:r>
              <a:rPr lang="de-DE" sz="17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sz="17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üzemanyag-pelletet</a:t>
            </a:r>
            <a:r>
              <a:rPr lang="de-DE" sz="17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(10 mg, </a:t>
            </a:r>
            <a:r>
              <a:rPr lang="de-DE" sz="17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ez</a:t>
            </a:r>
            <a:r>
              <a:rPr lang="de-DE" sz="17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sz="17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tartalmazza</a:t>
            </a:r>
            <a:r>
              <a:rPr lang="de-DE" sz="17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a </a:t>
            </a:r>
            <a:r>
              <a:rPr lang="de-DE" sz="17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deutériumot</a:t>
            </a:r>
            <a:r>
              <a:rPr lang="de-DE" sz="17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sz="17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és</a:t>
            </a:r>
            <a:r>
              <a:rPr lang="de-DE" sz="17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a </a:t>
            </a:r>
            <a:r>
              <a:rPr lang="de-DE" sz="17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tríciumot</a:t>
            </a:r>
            <a:r>
              <a:rPr lang="de-DE" sz="17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sz="17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is</a:t>
            </a:r>
            <a:r>
              <a:rPr lang="de-DE" sz="17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) </a:t>
            </a:r>
            <a:r>
              <a:rPr lang="de-DE" sz="17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hirtelen</a:t>
            </a:r>
            <a:r>
              <a:rPr lang="de-DE" sz="17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sz="17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felmelegítenek</a:t>
            </a:r>
            <a:r>
              <a:rPr lang="de-DE" sz="17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sz="17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és</a:t>
            </a:r>
            <a:r>
              <a:rPr lang="de-DE" sz="17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sz="17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lökés-hullámot</a:t>
            </a:r>
            <a:r>
              <a:rPr lang="de-DE" sz="17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sz="17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indítanak</a:t>
            </a:r>
            <a:r>
              <a:rPr lang="de-DE" sz="17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sz="17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annak</a:t>
            </a:r>
            <a:r>
              <a:rPr lang="de-DE" sz="17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sz="17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belseje</a:t>
            </a:r>
            <a:r>
              <a:rPr lang="de-DE" sz="17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sz="17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felé</a:t>
            </a:r>
            <a:r>
              <a:rPr lang="de-DE" sz="17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. Ott </a:t>
            </a:r>
            <a:r>
              <a:rPr lang="de-DE" sz="17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jó</a:t>
            </a:r>
            <a:r>
              <a:rPr lang="de-DE" sz="17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sz="17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esetben</a:t>
            </a:r>
            <a:r>
              <a:rPr lang="de-DE" sz="17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sz="17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beindul</a:t>
            </a:r>
            <a:r>
              <a:rPr lang="de-DE" sz="17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a </a:t>
            </a:r>
            <a:r>
              <a:rPr lang="de-DE" sz="17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fúziós</a:t>
            </a:r>
            <a:r>
              <a:rPr lang="de-DE" sz="17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sz="17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reakció</a:t>
            </a:r>
            <a:r>
              <a:rPr lang="de-DE" sz="17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sz="17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és</a:t>
            </a:r>
            <a:r>
              <a:rPr lang="de-DE" sz="17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sz="17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egy</a:t>
            </a:r>
            <a:r>
              <a:rPr lang="de-DE" sz="17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sz="17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hordó</a:t>
            </a:r>
            <a:r>
              <a:rPr lang="de-DE" sz="17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sz="17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olaj</a:t>
            </a:r>
            <a:r>
              <a:rPr lang="de-DE" sz="17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sz="17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elégetésével</a:t>
            </a:r>
            <a:r>
              <a:rPr lang="de-DE" sz="17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sz="17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egyező</a:t>
            </a:r>
            <a:r>
              <a:rPr lang="de-DE" sz="17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sz="17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energia</a:t>
            </a:r>
            <a:r>
              <a:rPr lang="de-DE" sz="17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sz="17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szabadul</a:t>
            </a:r>
            <a:r>
              <a:rPr lang="de-DE" sz="17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sz="17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fel</a:t>
            </a:r>
            <a:r>
              <a:rPr lang="de-DE" sz="17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. A pellet </a:t>
            </a:r>
            <a:r>
              <a:rPr lang="de-DE" sz="17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egybentartása</a:t>
            </a:r>
            <a:r>
              <a:rPr lang="de-DE" sz="17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sz="17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nem</a:t>
            </a:r>
            <a:r>
              <a:rPr lang="de-DE" sz="17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sz="17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szükéges</a:t>
            </a:r>
            <a:r>
              <a:rPr lang="de-DE" sz="17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, a </a:t>
            </a:r>
            <a:r>
              <a:rPr lang="de-DE" sz="17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reakció</a:t>
            </a:r>
            <a:r>
              <a:rPr lang="de-DE" sz="17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sz="17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egy</a:t>
            </a:r>
            <a:r>
              <a:rPr lang="de-DE" sz="17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sz="17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pillanat</a:t>
            </a:r>
            <a:r>
              <a:rPr lang="de-DE" sz="17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sz="17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alatt</a:t>
            </a:r>
            <a:r>
              <a:rPr lang="de-DE" sz="17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sz="17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lezajlik</a:t>
            </a:r>
            <a:r>
              <a:rPr lang="de-DE" sz="17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.</a:t>
            </a:r>
          </a:p>
          <a:p>
            <a:pPr lvl="1" fontAlgn="base">
              <a:spcBef>
                <a:spcPts val="700"/>
              </a:spcBef>
              <a:spcAft>
                <a:spcPct val="0"/>
              </a:spcAft>
              <a:buBlip>
                <a:blip r:embed="rId3"/>
              </a:buBlip>
            </a:pP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Sikeres</a:t>
            </a: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kísérletek</a:t>
            </a: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, de 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még</a:t>
            </a: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nem</a:t>
            </a: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gazdaságos</a:t>
            </a: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(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nagyon</a:t>
            </a: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nem</a:t>
            </a: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).</a:t>
            </a:r>
          </a:p>
          <a:p>
            <a:pPr lvl="1" fontAlgn="base">
              <a:spcBef>
                <a:spcPts val="700"/>
              </a:spcBef>
              <a:spcAft>
                <a:spcPct val="0"/>
              </a:spcAft>
              <a:buBlip>
                <a:blip r:embed="rId3"/>
              </a:buBlip>
            </a:pP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Kép</a:t>
            </a: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: 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lent</a:t>
            </a: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</a:b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középen</a:t>
            </a: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egy</a:t>
            </a: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</a:b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tudós</a:t>
            </a: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. 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Ekkora</a:t>
            </a: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</a:b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lézerek</a:t>
            </a: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kelle</a:t>
            </a: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-</a:t>
            </a:r>
            <a:b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</a:b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nek</a:t>
            </a: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10 mg</a:t>
            </a:r>
            <a:b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</a:b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fúziójához</a:t>
            </a: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.</a:t>
            </a:r>
          </a:p>
        </p:txBody>
      </p:sp>
      <p:pic>
        <p:nvPicPr>
          <p:cNvPr id="1026" name="Picture 2" descr="https://upload.wikimedia.org/wikipedia/commons/thumb/2/2b/NOVA_laser.jpg/1920px-NOVA_laser.jpg"/>
          <p:cNvPicPr>
            <a:picLocks noChangeAspect="1" noChangeArrowheads="1"/>
          </p:cNvPicPr>
          <p:nvPr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5715008" y="4214818"/>
            <a:ext cx="3071834" cy="195189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1" name="Szöveg helye 8"/>
          <p:cNvSpPr txBox="1">
            <a:spLocks/>
          </p:cNvSpPr>
          <p:nvPr/>
        </p:nvSpPr>
        <p:spPr>
          <a:xfrm>
            <a:off x="457200" y="1435100"/>
            <a:ext cx="3008313" cy="4922858"/>
          </a:xfrm>
          <a:prstGeom prst="rect">
            <a:avLst/>
          </a:prstGeom>
        </p:spPr>
        <p:txBody>
          <a:bodyPr>
            <a:normAutofit fontScale="70000" lnSpcReduction="20000"/>
          </a:bodyPr>
          <a:lstStyle/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ts val="700"/>
              </a:spcBef>
              <a:spcAft>
                <a:spcPct val="0"/>
              </a:spcAft>
              <a:buClrTx/>
              <a:buSzTx/>
              <a:buFont typeface="Arial" pitchFamily="34" charset="0"/>
              <a:buBlip>
                <a:blip r:embed="rId3"/>
              </a:buBlip>
              <a:tabLst/>
              <a:defRPr/>
            </a:pPr>
            <a:r>
              <a:rPr kumimoji="0" lang="de-DE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</a:t>
            </a:r>
            <a:r>
              <a:rPr kumimoji="0" lang="de-DE" sz="2000" b="0" i="0" strike="noStrike" kern="1200" cap="none" spc="0" normalizeH="0" baseline="0" noProof="0" dirty="0" err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Bevezetés</a:t>
            </a:r>
            <a:endParaRPr kumimoji="0" lang="de-DE" sz="2000" b="0" i="0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  <a:p>
            <a:pPr marL="800100" lvl="1" indent="-342900" fontAlgn="base">
              <a:spcBef>
                <a:spcPts val="700"/>
              </a:spcBef>
              <a:spcAft>
                <a:spcPct val="0"/>
              </a:spcAft>
              <a:buFont typeface="Arial" pitchFamily="34" charset="0"/>
              <a:buBlip>
                <a:blip r:embed="rId3"/>
              </a:buBlip>
            </a:pPr>
            <a:r>
              <a:rPr kumimoji="0" lang="de-DE" b="0" i="0" strike="noStrike" kern="1200" cap="none" spc="0" normalizeH="0" baseline="0" noProof="0" dirty="0" err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Fisszió</a:t>
            </a:r>
            <a:r>
              <a:rPr kumimoji="0" lang="de-DE" b="0" i="0" strike="noStrike" kern="1200" cap="none" spc="0" normalizeH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vs. </a:t>
            </a:r>
            <a:r>
              <a:rPr kumimoji="0" lang="de-DE" b="0" i="0" strike="noStrike" kern="1200" cap="none" spc="0" normalizeH="0" noProof="0" dirty="0" err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Fúzió</a:t>
            </a:r>
            <a:endParaRPr kumimoji="0" lang="de-DE" b="0" i="0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  <a:p>
            <a:pPr marL="742950" marR="0" lvl="1" indent="-285750" algn="l" defTabSz="914400" rtl="0" eaLnBrk="1" fontAlgn="base" latinLnBrk="0" hangingPunct="1">
              <a:lnSpc>
                <a:spcPct val="100000"/>
              </a:lnSpc>
              <a:spcBef>
                <a:spcPts val="700"/>
              </a:spcBef>
              <a:spcAft>
                <a:spcPct val="0"/>
              </a:spcAft>
              <a:buClrTx/>
              <a:buSzTx/>
              <a:buFont typeface="Arial" pitchFamily="34" charset="0"/>
              <a:buBlip>
                <a:blip r:embed="rId3"/>
              </a:buBlip>
              <a:tabLst/>
              <a:defRPr/>
            </a:pPr>
            <a:r>
              <a:rPr kumimoji="0" lang="de-DE" sz="1800" b="0" i="0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 </a:t>
            </a:r>
            <a:r>
              <a:rPr kumimoji="0" lang="de-DE" sz="1800" b="0" i="0" strike="noStrike" kern="1200" cap="none" spc="0" normalizeH="0" baseline="0" noProof="0" dirty="0" err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Atomok</a:t>
            </a:r>
            <a:r>
              <a:rPr kumimoji="0" lang="de-DE" sz="1800" b="0" i="0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, </a:t>
            </a:r>
            <a:r>
              <a:rPr kumimoji="0" lang="de-DE" sz="1800" b="0" i="0" strike="noStrike" kern="1200" cap="none" spc="0" normalizeH="0" baseline="0" noProof="0" dirty="0" err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izotópok</a:t>
            </a:r>
            <a:endParaRPr kumimoji="0" lang="de-DE" sz="1800" b="0" i="0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  <a:p>
            <a:pPr marL="742950" marR="0" lvl="1" indent="-285750" algn="l" defTabSz="914400" rtl="0" eaLnBrk="1" fontAlgn="base" latinLnBrk="0" hangingPunct="1">
              <a:lnSpc>
                <a:spcPct val="100000"/>
              </a:lnSpc>
              <a:spcBef>
                <a:spcPts val="700"/>
              </a:spcBef>
              <a:spcAft>
                <a:spcPct val="0"/>
              </a:spcAft>
              <a:buClrTx/>
              <a:buSzTx/>
              <a:buFont typeface="Arial" pitchFamily="34" charset="0"/>
              <a:buBlip>
                <a:blip r:embed="rId3"/>
              </a:buBlip>
              <a:tabLst/>
              <a:defRPr/>
            </a:pPr>
            <a:r>
              <a:rPr kumimoji="0" lang="de-DE" sz="1800" b="0" i="0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 </a:t>
            </a:r>
            <a:r>
              <a:rPr kumimoji="0" lang="de-DE" sz="1800" b="0" i="0" strike="noStrike" kern="1200" cap="none" spc="0" normalizeH="0" baseline="0" noProof="0" dirty="0" err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Kötési</a:t>
            </a:r>
            <a:r>
              <a:rPr kumimoji="0" lang="de-DE" sz="1800" b="0" i="0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</a:t>
            </a:r>
            <a:r>
              <a:rPr kumimoji="0" lang="de-DE" sz="1800" b="0" i="0" strike="noStrike" kern="1200" cap="none" spc="0" normalizeH="0" baseline="0" noProof="0" dirty="0" err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energia</a:t>
            </a:r>
            <a:endParaRPr kumimoji="0" lang="de-DE" sz="1800" b="0" i="0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  <a:p>
            <a:pPr marL="742950" marR="0" lvl="1" indent="-285750" algn="l" defTabSz="914400" rtl="0" eaLnBrk="1" fontAlgn="base" latinLnBrk="0" hangingPunct="1">
              <a:lnSpc>
                <a:spcPct val="100000"/>
              </a:lnSpc>
              <a:spcBef>
                <a:spcPts val="700"/>
              </a:spcBef>
              <a:spcAft>
                <a:spcPct val="0"/>
              </a:spcAft>
              <a:buClrTx/>
              <a:buSzTx/>
              <a:buFont typeface="Arial" pitchFamily="34" charset="0"/>
              <a:buBlip>
                <a:blip r:embed="rId3"/>
              </a:buBlip>
              <a:tabLst/>
              <a:defRPr/>
            </a:pP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 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Számítás</a:t>
            </a: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– 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mikro</a:t>
            </a:r>
            <a:endParaRPr lang="de-DE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marL="742950" marR="0" lvl="1" indent="-285750" algn="l" defTabSz="914400" rtl="0" eaLnBrk="1" fontAlgn="base" latinLnBrk="0" hangingPunct="1">
              <a:lnSpc>
                <a:spcPct val="100000"/>
              </a:lnSpc>
              <a:spcBef>
                <a:spcPts val="700"/>
              </a:spcBef>
              <a:spcAft>
                <a:spcPct val="0"/>
              </a:spcAft>
              <a:buClrTx/>
              <a:buSzTx/>
              <a:buFont typeface="Arial" pitchFamily="34" charset="0"/>
              <a:buBlip>
                <a:blip r:embed="rId3"/>
              </a:buBlip>
              <a:tabLst/>
              <a:defRPr/>
            </a:pPr>
            <a:r>
              <a:rPr kumimoji="0" lang="de-DE" sz="1800" b="0" i="0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 </a:t>
            </a:r>
            <a:r>
              <a:rPr kumimoji="0" lang="de-DE" sz="1800" b="0" i="0" strike="noStrike" kern="1200" cap="none" spc="0" normalizeH="0" baseline="0" noProof="0" dirty="0" err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Az</a:t>
            </a:r>
            <a:r>
              <a:rPr kumimoji="0" lang="de-DE" sz="1800" b="0" i="0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</a:t>
            </a:r>
            <a:r>
              <a:rPr kumimoji="0" lang="de-DE" sz="1800" b="0" i="0" strike="noStrike" kern="1200" cap="none" spc="0" normalizeH="0" baseline="0" noProof="0" dirty="0" err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elektronvolt</a:t>
            </a:r>
            <a:endParaRPr kumimoji="0" lang="de-DE" sz="1800" b="0" i="0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  <a:p>
            <a:pPr marL="742950" marR="0" lvl="1" indent="-285750" algn="l" defTabSz="914400" rtl="0" eaLnBrk="1" fontAlgn="base" latinLnBrk="0" hangingPunct="1">
              <a:lnSpc>
                <a:spcPct val="100000"/>
              </a:lnSpc>
              <a:spcBef>
                <a:spcPts val="700"/>
              </a:spcBef>
              <a:spcAft>
                <a:spcPct val="0"/>
              </a:spcAft>
              <a:buClrTx/>
              <a:buSzTx/>
              <a:buFont typeface="Arial" pitchFamily="34" charset="0"/>
              <a:buBlip>
                <a:blip r:embed="rId3"/>
              </a:buBlip>
              <a:tabLst/>
              <a:defRPr/>
            </a:pP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 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Számítás</a:t>
            </a: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– 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makro</a:t>
            </a:r>
            <a:endParaRPr kumimoji="0" lang="de-DE" sz="1800" b="0" i="0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ts val="700"/>
              </a:spcBef>
              <a:spcAft>
                <a:spcPct val="0"/>
              </a:spcAft>
              <a:buClrTx/>
              <a:buSzTx/>
              <a:buFont typeface="Arial" pitchFamily="34" charset="0"/>
              <a:buBlip>
                <a:blip r:embed="rId3"/>
              </a:buBlip>
              <a:tabLst/>
              <a:defRPr/>
            </a:pPr>
            <a:r>
              <a:rPr kumimoji="0" lang="de-DE" sz="2000" b="0" i="0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A</a:t>
            </a:r>
            <a:r>
              <a:rPr kumimoji="0" lang="de-DE" sz="2000" b="0" i="0" strike="noStrike" kern="1200" cap="none" spc="0" normalizeH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</a:t>
            </a:r>
            <a:r>
              <a:rPr kumimoji="0" lang="de-DE" sz="2000" b="0" i="0" strike="noStrike" kern="1200" cap="none" spc="0" normalizeH="0" noProof="0" dirty="0" err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reakciók</a:t>
            </a:r>
            <a:endParaRPr kumimoji="0" lang="de-DE" sz="2000" b="0" i="0" strike="noStrike" kern="1200" cap="none" spc="0" normalizeH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  <a:p>
            <a:pPr marL="800100" lvl="1" indent="-342900" fontAlgn="base">
              <a:spcBef>
                <a:spcPts val="700"/>
              </a:spcBef>
              <a:spcAft>
                <a:spcPct val="0"/>
              </a:spcAft>
              <a:buFont typeface="Arial" pitchFamily="34" charset="0"/>
              <a:buBlip>
                <a:blip r:embed="rId3"/>
              </a:buBlip>
              <a:defRPr/>
            </a:pPr>
            <a:r>
              <a:rPr kumimoji="0" lang="de-DE" b="0" i="0" strike="noStrike" kern="1200" cap="none" spc="0" normalizeH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A </a:t>
            </a:r>
            <a:r>
              <a:rPr kumimoji="0" lang="de-DE" b="0" i="0" strike="noStrike" kern="1200" cap="none" spc="0" normalizeH="0" noProof="0" dirty="0" err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reakció</a:t>
            </a:r>
            <a:r>
              <a:rPr kumimoji="0" lang="de-DE" b="0" i="0" strike="noStrike" kern="1200" cap="none" spc="0" normalizeH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</a:t>
            </a:r>
            <a:r>
              <a:rPr kumimoji="0" lang="de-DE" b="0" i="0" strike="noStrike" kern="1200" cap="none" spc="0" normalizeH="0" noProof="0" dirty="0" err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kiválasztása</a:t>
            </a:r>
            <a:r>
              <a:rPr kumimoji="0" lang="de-DE" b="0" i="0" strike="noStrike" kern="1200" cap="none" spc="0" normalizeH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(5)</a:t>
            </a:r>
            <a:endParaRPr kumimoji="0" lang="de-DE" b="0" i="0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  <a:p>
            <a:pPr marL="742950" marR="0" lvl="1" indent="-285750" algn="l" defTabSz="914400" rtl="0" eaLnBrk="1" fontAlgn="base" latinLnBrk="0" hangingPunct="1">
              <a:lnSpc>
                <a:spcPct val="100000"/>
              </a:lnSpc>
              <a:spcBef>
                <a:spcPts val="700"/>
              </a:spcBef>
              <a:spcAft>
                <a:spcPct val="0"/>
              </a:spcAft>
              <a:buClrTx/>
              <a:buSzTx/>
              <a:buFont typeface="Arial" pitchFamily="34" charset="0"/>
              <a:buBlip>
                <a:blip r:embed="rId3"/>
              </a:buBlip>
              <a:tabLst/>
              <a:defRPr/>
            </a:pPr>
            <a:r>
              <a:rPr kumimoji="0" lang="de-DE" sz="1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 </a:t>
            </a:r>
            <a:r>
              <a:rPr kumimoji="0" lang="de-DE" sz="1800" b="0" i="0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A </a:t>
            </a:r>
            <a:r>
              <a:rPr kumimoji="0" lang="de-DE" sz="1800" b="0" i="0" strike="noStrike" kern="1200" cap="none" spc="0" normalizeH="0" baseline="0" noProof="0" dirty="0" err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plazma</a:t>
            </a:r>
            <a:endParaRPr kumimoji="0" lang="de-DE" sz="1800" b="0" i="0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  <a:p>
            <a:pPr marL="742950" marR="0" lvl="1" indent="-285750" algn="l" defTabSz="914400" rtl="0" eaLnBrk="1" fontAlgn="base" latinLnBrk="0" hangingPunct="1">
              <a:lnSpc>
                <a:spcPct val="100000"/>
              </a:lnSpc>
              <a:spcBef>
                <a:spcPts val="700"/>
              </a:spcBef>
              <a:spcAft>
                <a:spcPct val="0"/>
              </a:spcAft>
              <a:buClrTx/>
              <a:buSzTx/>
              <a:buFont typeface="Arial" pitchFamily="34" charset="0"/>
              <a:buBlip>
                <a:blip r:embed="rId3"/>
              </a:buBlip>
              <a:tabLst/>
              <a:defRPr/>
            </a:pPr>
            <a:r>
              <a:rPr kumimoji="0" lang="de-DE" sz="1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 </a:t>
            </a:r>
            <a:r>
              <a:rPr kumimoji="0" lang="de-DE" sz="1800" b="0" i="0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A</a:t>
            </a:r>
            <a:r>
              <a:rPr kumimoji="0" lang="de-DE" sz="1800" b="0" i="0" strike="noStrike" kern="1200" cap="none" spc="0" normalizeH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</a:t>
            </a:r>
            <a:r>
              <a:rPr kumimoji="0" lang="de-DE" sz="1800" b="0" i="0" strike="noStrike" kern="1200" cap="none" spc="0" normalizeH="0" noProof="0" dirty="0" err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reakció</a:t>
            </a:r>
            <a:r>
              <a:rPr kumimoji="0" lang="de-DE" sz="1800" b="0" i="0" strike="noStrike" kern="1200" cap="none" spc="0" normalizeH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</a:t>
            </a:r>
            <a:r>
              <a:rPr kumimoji="0" lang="de-DE" sz="1800" b="0" i="0" strike="noStrike" kern="1200" cap="none" spc="0" normalizeH="0" noProof="0" dirty="0" err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beindítása</a:t>
            </a:r>
            <a:r>
              <a:rPr kumimoji="0" lang="de-DE" sz="1800" b="0" i="0" strike="noStrike" kern="1200" cap="none" spc="0" normalizeH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(3)</a:t>
            </a:r>
          </a:p>
          <a:p>
            <a:pPr marL="285750" indent="-285750" fontAlgn="base">
              <a:spcBef>
                <a:spcPts val="700"/>
              </a:spcBef>
              <a:spcAft>
                <a:spcPct val="0"/>
              </a:spcAft>
              <a:buFont typeface="Arial" pitchFamily="34" charset="0"/>
              <a:buBlip>
                <a:blip r:embed="rId3"/>
              </a:buBlip>
              <a:defRPr/>
            </a:pPr>
            <a:r>
              <a:rPr kumimoji="0" lang="de-DE" sz="2000" b="0" i="0" strike="noStrike" kern="1200" cap="none" spc="0" normalizeH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</a:t>
            </a:r>
            <a:r>
              <a:rPr kumimoji="0" lang="de-DE" sz="2000" b="0" i="0" u="sng" strike="noStrike" kern="1200" cap="none" spc="0" normalizeH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A </a:t>
            </a:r>
            <a:r>
              <a:rPr kumimoji="0" lang="de-DE" sz="2000" b="0" i="0" u="sng" strike="noStrike" kern="1200" cap="none" spc="0" normalizeH="0" noProof="0" dirty="0" err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technológiák</a:t>
            </a:r>
            <a:endParaRPr kumimoji="0" lang="de-DE" sz="2000" b="0" i="0" u="sng" strike="noStrike" kern="1200" cap="none" spc="0" normalizeH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  <a:p>
            <a:pPr marL="742950" lvl="1" indent="-285750" fontAlgn="base">
              <a:spcBef>
                <a:spcPts val="700"/>
              </a:spcBef>
              <a:spcAft>
                <a:spcPct val="0"/>
              </a:spcAft>
              <a:buFont typeface="Arial" pitchFamily="34" charset="0"/>
              <a:buBlip>
                <a:blip r:embed="rId3"/>
              </a:buBlip>
              <a:defRPr/>
            </a:pPr>
            <a:r>
              <a:rPr lang="de-DE" sz="19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sz="1900" u="sng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ICF</a:t>
            </a:r>
          </a:p>
          <a:p>
            <a:pPr marL="742950" lvl="1" indent="-285750" fontAlgn="base">
              <a:spcBef>
                <a:spcPts val="700"/>
              </a:spcBef>
              <a:spcAft>
                <a:spcPct val="0"/>
              </a:spcAft>
              <a:buFont typeface="Arial" pitchFamily="34" charset="0"/>
              <a:buBlip>
                <a:blip r:embed="rId3"/>
              </a:buBlip>
              <a:defRPr/>
            </a:pPr>
            <a:r>
              <a:rPr lang="de-DE" sz="19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sz="19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Tokamak</a:t>
            </a:r>
            <a:r>
              <a:rPr lang="de-DE" sz="19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sz="19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és</a:t>
            </a:r>
            <a:r>
              <a:rPr lang="de-DE" sz="19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a </a:t>
            </a:r>
            <a:r>
              <a:rPr lang="de-DE" sz="19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sztellarátor</a:t>
            </a:r>
            <a:endParaRPr lang="de-DE" sz="19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marL="742950" lvl="1" indent="-285750" fontAlgn="base">
              <a:spcBef>
                <a:spcPts val="700"/>
              </a:spcBef>
              <a:spcAft>
                <a:spcPct val="0"/>
              </a:spcAft>
              <a:buFont typeface="Arial" pitchFamily="34" charset="0"/>
              <a:buBlip>
                <a:blip r:embed="rId3"/>
              </a:buBlip>
              <a:defRPr/>
            </a:pPr>
            <a:r>
              <a:rPr lang="de-DE" sz="19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DEC</a:t>
            </a:r>
          </a:p>
          <a:p>
            <a:pPr marL="285750" indent="-285750" fontAlgn="base">
              <a:spcBef>
                <a:spcPts val="700"/>
              </a:spcBef>
              <a:spcAft>
                <a:spcPct val="0"/>
              </a:spcAft>
              <a:buFont typeface="Arial" pitchFamily="34" charset="0"/>
              <a:buBlip>
                <a:blip r:embed="rId3"/>
              </a:buBlip>
              <a:defRPr/>
            </a:pPr>
            <a:r>
              <a:rPr lang="de-DE" sz="20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sz="20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Kitekités</a:t>
            </a:r>
            <a:endParaRPr lang="de-DE" sz="20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marL="742950" lvl="1" indent="-285750" fontAlgn="base">
              <a:spcBef>
                <a:spcPts val="700"/>
              </a:spcBef>
              <a:spcAft>
                <a:spcPct val="0"/>
              </a:spcAft>
              <a:buFont typeface="Arial" pitchFamily="34" charset="0"/>
              <a:buBlip>
                <a:blip r:embed="rId3"/>
              </a:buBlip>
              <a:defRPr/>
            </a:pPr>
            <a:r>
              <a:rPr lang="de-DE" sz="19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sz="19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Összehasonlítás</a:t>
            </a:r>
            <a:r>
              <a:rPr lang="de-DE" sz="19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(5)</a:t>
            </a:r>
          </a:p>
          <a:p>
            <a:pPr marL="742950" lvl="1" indent="-285750" fontAlgn="base">
              <a:spcBef>
                <a:spcPts val="700"/>
              </a:spcBef>
              <a:spcAft>
                <a:spcPct val="0"/>
              </a:spcAft>
              <a:buFont typeface="Arial" pitchFamily="34" charset="0"/>
              <a:buBlip>
                <a:blip r:embed="rId3"/>
              </a:buBlip>
              <a:defRPr/>
            </a:pPr>
            <a:r>
              <a:rPr lang="de-DE" sz="19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sz="19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Centralizált</a:t>
            </a:r>
            <a:r>
              <a:rPr lang="de-DE" sz="19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sz="19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rendszerek</a:t>
            </a:r>
            <a:endParaRPr lang="de-DE" sz="19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marL="285750" indent="-285750" fontAlgn="base">
              <a:spcBef>
                <a:spcPts val="700"/>
              </a:spcBef>
              <a:spcAft>
                <a:spcPct val="0"/>
              </a:spcAft>
              <a:buFont typeface="Arial" pitchFamily="34" charset="0"/>
              <a:buBlip>
                <a:blip r:embed="rId3"/>
              </a:buBlip>
              <a:defRPr/>
            </a:pPr>
            <a:r>
              <a:rPr lang="de-DE" sz="20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sz="20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Fogalomtár</a:t>
            </a:r>
            <a:endParaRPr lang="de-DE" sz="20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marL="742950" lvl="1" indent="-285750" fontAlgn="base">
              <a:spcBef>
                <a:spcPts val="700"/>
              </a:spcBef>
              <a:spcAft>
                <a:spcPct val="0"/>
              </a:spcAft>
              <a:buFont typeface="Arial" pitchFamily="34" charset="0"/>
              <a:buBlip>
                <a:blip r:embed="rId3"/>
              </a:buBlip>
              <a:defRPr/>
            </a:pPr>
            <a:endParaRPr kumimoji="0" lang="de-DE" sz="1800" b="0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sp>
        <p:nvSpPr>
          <p:cNvPr id="12" name="Dia számának helye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</p:spPr>
        <p:txBody>
          <a:bodyPr/>
          <a:lstStyle/>
          <a:p>
            <a:fld id="{7FC63AB8-CEDE-434E-9866-9FA9AEC918BE}" type="slidenum">
              <a:rPr lang="de-DE" smtClean="0"/>
              <a:pPr/>
              <a:t>19</a:t>
            </a:fld>
            <a:endParaRPr lang="de-DE" dirty="0"/>
          </a:p>
        </p:txBody>
      </p:sp>
      <p:sp>
        <p:nvSpPr>
          <p:cNvPr id="14" name="Dátum helye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</p:spPr>
        <p:txBody>
          <a:bodyPr/>
          <a:lstStyle/>
          <a:p>
            <a:r>
              <a:rPr lang="hu-HU" dirty="0" smtClean="0"/>
              <a:t>2017.10.27.</a:t>
            </a:r>
            <a:endParaRPr lang="de-DE" dirty="0"/>
          </a:p>
        </p:txBody>
      </p:sp>
      <p:sp>
        <p:nvSpPr>
          <p:cNvPr id="15" name="Élőláb helye 6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/>
          <a:lstStyle/>
          <a:p>
            <a:r>
              <a:rPr lang="de-DE" dirty="0" smtClean="0"/>
              <a:t>RZNZ7H – </a:t>
            </a:r>
            <a:r>
              <a:rPr lang="de-DE" dirty="0" err="1" smtClean="0"/>
              <a:t>Fúziós</a:t>
            </a:r>
            <a:r>
              <a:rPr lang="de-DE" dirty="0" smtClean="0"/>
              <a:t> </a:t>
            </a:r>
            <a:r>
              <a:rPr lang="de-DE" dirty="0" err="1" smtClean="0"/>
              <a:t>energia</a:t>
            </a:r>
            <a:r>
              <a:rPr lang="de-DE" dirty="0" smtClean="0"/>
              <a:t> </a:t>
            </a:r>
            <a:r>
              <a:rPr lang="de-DE" dirty="0" err="1" smtClean="0"/>
              <a:t>előadás</a:t>
            </a:r>
            <a:endParaRPr lang="de-DE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ím 4"/>
          <p:cNvSpPr txBox="1">
            <a:spLocks/>
          </p:cNvSpPr>
          <p:nvPr/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>
              <a:spcBef>
                <a:spcPct val="0"/>
              </a:spcBef>
              <a:defRPr/>
            </a:pPr>
            <a:r>
              <a:rPr lang="de-DE" sz="3600" dirty="0" err="1" smtClean="0">
                <a:solidFill>
                  <a:schemeClr val="bg1"/>
                </a:solidFill>
              </a:rPr>
              <a:t>Fúziós</a:t>
            </a:r>
            <a:r>
              <a:rPr lang="de-DE" sz="3600" dirty="0" smtClean="0">
                <a:solidFill>
                  <a:schemeClr val="bg1"/>
                </a:solidFill>
              </a:rPr>
              <a:t> </a:t>
            </a:r>
            <a:r>
              <a:rPr lang="de-DE" sz="3600" dirty="0" err="1" smtClean="0">
                <a:solidFill>
                  <a:schemeClr val="bg1"/>
                </a:solidFill>
              </a:rPr>
              <a:t>energia</a:t>
            </a:r>
            <a:endParaRPr lang="de-DE" sz="3600" dirty="0"/>
          </a:p>
        </p:txBody>
      </p:sp>
      <p:sp>
        <p:nvSpPr>
          <p:cNvPr id="6" name="Szövegdoboz 5"/>
          <p:cNvSpPr txBox="1"/>
          <p:nvPr/>
        </p:nvSpPr>
        <p:spPr>
          <a:xfrm>
            <a:off x="3643306" y="1071546"/>
            <a:ext cx="5286412" cy="26084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>
              <a:spcBef>
                <a:spcPts val="700"/>
              </a:spcBef>
              <a:spcAft>
                <a:spcPct val="0"/>
              </a:spcAft>
              <a:buBlip>
                <a:blip r:embed="rId3"/>
              </a:buBlip>
            </a:pPr>
            <a:r>
              <a:rPr lang="de-DE" sz="20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 A </a:t>
            </a:r>
            <a:r>
              <a:rPr lang="de-DE" sz="20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Tokamak</a:t>
            </a:r>
            <a:r>
              <a:rPr lang="de-DE" sz="20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sz="20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és</a:t>
            </a:r>
            <a:r>
              <a:rPr lang="de-DE" sz="20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a </a:t>
            </a:r>
            <a:r>
              <a:rPr lang="de-DE" sz="20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sztellarátorok</a:t>
            </a:r>
            <a:endParaRPr lang="de-DE" sz="20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lvl="1" fontAlgn="base">
              <a:spcBef>
                <a:spcPts val="700"/>
              </a:spcBef>
              <a:spcAft>
                <a:spcPct val="0"/>
              </a:spcAft>
              <a:buBlip>
                <a:blip r:embed="rId3"/>
              </a:buBlip>
            </a:pP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A 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különbség</a:t>
            </a: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a 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geometriájukban</a:t>
            </a: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rejlik</a:t>
            </a: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(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szimmetria</a:t>
            </a: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), 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bár</a:t>
            </a: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alapvetően</a:t>
            </a: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hasonló</a:t>
            </a: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elgondolások</a:t>
            </a:r>
            <a:endParaRPr lang="de-DE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lvl="1" fontAlgn="base">
              <a:spcBef>
                <a:spcPts val="700"/>
              </a:spcBef>
              <a:spcAft>
                <a:spcPct val="0"/>
              </a:spcAft>
              <a:buBlip>
                <a:blip r:embed="rId3"/>
              </a:buBlip>
            </a:pP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A 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plazmát</a:t>
            </a: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egy</a:t>
            </a: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gyűrű</a:t>
            </a: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alakú</a:t>
            </a: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mágneses</a:t>
            </a: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mezőben</a:t>
            </a: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tartja</a:t>
            </a: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mágnesesen</a:t>
            </a: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tömöríti</a:t>
            </a: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és</a:t>
            </a: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induktív</a:t>
            </a: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módon</a:t>
            </a: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melegíti</a:t>
            </a: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(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ohmikus</a:t>
            </a: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ellenállás</a:t>
            </a: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).</a:t>
            </a:r>
          </a:p>
          <a:p>
            <a:pPr lvl="1" fontAlgn="base">
              <a:spcBef>
                <a:spcPts val="700"/>
              </a:spcBef>
              <a:spcAft>
                <a:spcPct val="0"/>
              </a:spcAft>
              <a:buBlip>
                <a:blip r:embed="rId3"/>
              </a:buBlip>
            </a:pP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Jelenleg</a:t>
            </a: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a 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legelőrehaladottabb</a:t>
            </a: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technológia</a:t>
            </a: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.</a:t>
            </a:r>
          </a:p>
        </p:txBody>
      </p:sp>
      <p:pic>
        <p:nvPicPr>
          <p:cNvPr id="34820" name="Picture 4"/>
          <p:cNvPicPr>
            <a:picLocks noChangeAspect="1" noChangeArrowheads="1"/>
          </p:cNvPicPr>
          <p:nvPr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6500826" y="4143380"/>
            <a:ext cx="2296221" cy="14287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4822" name="Picture 6" descr="https://upload.wikimedia.org/wikipedia/commons/thumb/d/dc/The_JET_magnetic_fusion_experiment_in_1991.jpg/350px-The_JET_magnetic_fusion_experiment_in_1991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071934" y="4000504"/>
            <a:ext cx="2428892" cy="190841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3" name="Szöveg helye 8"/>
          <p:cNvSpPr txBox="1">
            <a:spLocks/>
          </p:cNvSpPr>
          <p:nvPr/>
        </p:nvSpPr>
        <p:spPr>
          <a:xfrm>
            <a:off x="457200" y="1435100"/>
            <a:ext cx="3008313" cy="4922858"/>
          </a:xfrm>
          <a:prstGeom prst="rect">
            <a:avLst/>
          </a:prstGeom>
        </p:spPr>
        <p:txBody>
          <a:bodyPr>
            <a:normAutofit fontScale="70000" lnSpcReduction="20000"/>
          </a:bodyPr>
          <a:lstStyle/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ts val="700"/>
              </a:spcBef>
              <a:spcAft>
                <a:spcPct val="0"/>
              </a:spcAft>
              <a:buClrTx/>
              <a:buSzTx/>
              <a:buFont typeface="Arial" pitchFamily="34" charset="0"/>
              <a:buBlip>
                <a:blip r:embed="rId3"/>
              </a:buBlip>
              <a:tabLst/>
              <a:defRPr/>
            </a:pPr>
            <a:r>
              <a:rPr kumimoji="0" lang="de-DE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</a:t>
            </a:r>
            <a:r>
              <a:rPr kumimoji="0" lang="de-DE" sz="2000" b="0" i="0" strike="noStrike" kern="1200" cap="none" spc="0" normalizeH="0" baseline="0" noProof="0" dirty="0" err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Bevezetés</a:t>
            </a:r>
            <a:endParaRPr kumimoji="0" lang="de-DE" sz="2000" b="0" i="0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  <a:p>
            <a:pPr marL="800100" lvl="1" indent="-342900" fontAlgn="base">
              <a:spcBef>
                <a:spcPts val="700"/>
              </a:spcBef>
              <a:spcAft>
                <a:spcPct val="0"/>
              </a:spcAft>
              <a:buFont typeface="Arial" pitchFamily="34" charset="0"/>
              <a:buBlip>
                <a:blip r:embed="rId3"/>
              </a:buBlip>
            </a:pPr>
            <a:r>
              <a:rPr kumimoji="0" lang="de-DE" b="0" i="0" strike="noStrike" kern="1200" cap="none" spc="0" normalizeH="0" baseline="0" noProof="0" dirty="0" err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Fisszió</a:t>
            </a:r>
            <a:r>
              <a:rPr kumimoji="0" lang="de-DE" b="0" i="0" strike="noStrike" kern="1200" cap="none" spc="0" normalizeH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vs. </a:t>
            </a:r>
            <a:r>
              <a:rPr kumimoji="0" lang="de-DE" b="0" i="0" strike="noStrike" kern="1200" cap="none" spc="0" normalizeH="0" noProof="0" dirty="0" err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Fúzió</a:t>
            </a:r>
            <a:endParaRPr kumimoji="0" lang="de-DE" b="0" i="0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  <a:p>
            <a:pPr marL="742950" marR="0" lvl="1" indent="-285750" algn="l" defTabSz="914400" rtl="0" eaLnBrk="1" fontAlgn="base" latinLnBrk="0" hangingPunct="1">
              <a:lnSpc>
                <a:spcPct val="100000"/>
              </a:lnSpc>
              <a:spcBef>
                <a:spcPts val="700"/>
              </a:spcBef>
              <a:spcAft>
                <a:spcPct val="0"/>
              </a:spcAft>
              <a:buClrTx/>
              <a:buSzTx/>
              <a:buFont typeface="Arial" pitchFamily="34" charset="0"/>
              <a:buBlip>
                <a:blip r:embed="rId3"/>
              </a:buBlip>
              <a:tabLst/>
              <a:defRPr/>
            </a:pPr>
            <a:r>
              <a:rPr kumimoji="0" lang="de-DE" sz="1800" b="0" i="0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 </a:t>
            </a:r>
            <a:r>
              <a:rPr kumimoji="0" lang="de-DE" sz="1800" b="0" i="0" strike="noStrike" kern="1200" cap="none" spc="0" normalizeH="0" baseline="0" noProof="0" dirty="0" err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Atomok</a:t>
            </a:r>
            <a:r>
              <a:rPr kumimoji="0" lang="de-DE" sz="1800" b="0" i="0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, </a:t>
            </a:r>
            <a:r>
              <a:rPr kumimoji="0" lang="de-DE" sz="1800" b="0" i="0" strike="noStrike" kern="1200" cap="none" spc="0" normalizeH="0" baseline="0" noProof="0" dirty="0" err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izotópok</a:t>
            </a:r>
            <a:endParaRPr kumimoji="0" lang="de-DE" sz="1800" b="0" i="0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  <a:p>
            <a:pPr marL="742950" marR="0" lvl="1" indent="-285750" algn="l" defTabSz="914400" rtl="0" eaLnBrk="1" fontAlgn="base" latinLnBrk="0" hangingPunct="1">
              <a:lnSpc>
                <a:spcPct val="100000"/>
              </a:lnSpc>
              <a:spcBef>
                <a:spcPts val="700"/>
              </a:spcBef>
              <a:spcAft>
                <a:spcPct val="0"/>
              </a:spcAft>
              <a:buClrTx/>
              <a:buSzTx/>
              <a:buFont typeface="Arial" pitchFamily="34" charset="0"/>
              <a:buBlip>
                <a:blip r:embed="rId3"/>
              </a:buBlip>
              <a:tabLst/>
              <a:defRPr/>
            </a:pPr>
            <a:r>
              <a:rPr kumimoji="0" lang="de-DE" sz="1800" b="0" i="0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 </a:t>
            </a:r>
            <a:r>
              <a:rPr kumimoji="0" lang="de-DE" sz="1800" b="0" i="0" strike="noStrike" kern="1200" cap="none" spc="0" normalizeH="0" baseline="0" noProof="0" dirty="0" err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Kötési</a:t>
            </a:r>
            <a:r>
              <a:rPr kumimoji="0" lang="de-DE" sz="1800" b="0" i="0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</a:t>
            </a:r>
            <a:r>
              <a:rPr kumimoji="0" lang="de-DE" sz="1800" b="0" i="0" strike="noStrike" kern="1200" cap="none" spc="0" normalizeH="0" baseline="0" noProof="0" dirty="0" err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energia</a:t>
            </a:r>
            <a:endParaRPr kumimoji="0" lang="de-DE" sz="1800" b="0" i="0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  <a:p>
            <a:pPr marL="742950" marR="0" lvl="1" indent="-285750" algn="l" defTabSz="914400" rtl="0" eaLnBrk="1" fontAlgn="base" latinLnBrk="0" hangingPunct="1">
              <a:lnSpc>
                <a:spcPct val="100000"/>
              </a:lnSpc>
              <a:spcBef>
                <a:spcPts val="700"/>
              </a:spcBef>
              <a:spcAft>
                <a:spcPct val="0"/>
              </a:spcAft>
              <a:buClrTx/>
              <a:buSzTx/>
              <a:buFont typeface="Arial" pitchFamily="34" charset="0"/>
              <a:buBlip>
                <a:blip r:embed="rId3"/>
              </a:buBlip>
              <a:tabLst/>
              <a:defRPr/>
            </a:pP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 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Számítás</a:t>
            </a: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– 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mikro</a:t>
            </a:r>
            <a:endParaRPr lang="de-DE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marL="742950" marR="0" lvl="1" indent="-285750" algn="l" defTabSz="914400" rtl="0" eaLnBrk="1" fontAlgn="base" latinLnBrk="0" hangingPunct="1">
              <a:lnSpc>
                <a:spcPct val="100000"/>
              </a:lnSpc>
              <a:spcBef>
                <a:spcPts val="700"/>
              </a:spcBef>
              <a:spcAft>
                <a:spcPct val="0"/>
              </a:spcAft>
              <a:buClrTx/>
              <a:buSzTx/>
              <a:buFont typeface="Arial" pitchFamily="34" charset="0"/>
              <a:buBlip>
                <a:blip r:embed="rId3"/>
              </a:buBlip>
              <a:tabLst/>
              <a:defRPr/>
            </a:pPr>
            <a:r>
              <a:rPr kumimoji="0" lang="de-DE" sz="1800" b="0" i="0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 </a:t>
            </a:r>
            <a:r>
              <a:rPr kumimoji="0" lang="de-DE" sz="1800" b="0" i="0" strike="noStrike" kern="1200" cap="none" spc="0" normalizeH="0" baseline="0" noProof="0" dirty="0" err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Az</a:t>
            </a:r>
            <a:r>
              <a:rPr kumimoji="0" lang="de-DE" sz="1800" b="0" i="0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</a:t>
            </a:r>
            <a:r>
              <a:rPr kumimoji="0" lang="de-DE" sz="1800" b="0" i="0" strike="noStrike" kern="1200" cap="none" spc="0" normalizeH="0" baseline="0" noProof="0" dirty="0" err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elektronvolt</a:t>
            </a:r>
            <a:endParaRPr kumimoji="0" lang="de-DE" sz="1800" b="0" i="0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  <a:p>
            <a:pPr marL="742950" marR="0" lvl="1" indent="-285750" algn="l" defTabSz="914400" rtl="0" eaLnBrk="1" fontAlgn="base" latinLnBrk="0" hangingPunct="1">
              <a:lnSpc>
                <a:spcPct val="100000"/>
              </a:lnSpc>
              <a:spcBef>
                <a:spcPts val="700"/>
              </a:spcBef>
              <a:spcAft>
                <a:spcPct val="0"/>
              </a:spcAft>
              <a:buClrTx/>
              <a:buSzTx/>
              <a:buFont typeface="Arial" pitchFamily="34" charset="0"/>
              <a:buBlip>
                <a:blip r:embed="rId3"/>
              </a:buBlip>
              <a:tabLst/>
              <a:defRPr/>
            </a:pP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 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Számítás</a:t>
            </a: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– 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makro</a:t>
            </a:r>
            <a:endParaRPr kumimoji="0" lang="de-DE" sz="1800" b="0" i="0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ts val="700"/>
              </a:spcBef>
              <a:spcAft>
                <a:spcPct val="0"/>
              </a:spcAft>
              <a:buClrTx/>
              <a:buSzTx/>
              <a:buFont typeface="Arial" pitchFamily="34" charset="0"/>
              <a:buBlip>
                <a:blip r:embed="rId3"/>
              </a:buBlip>
              <a:tabLst/>
              <a:defRPr/>
            </a:pPr>
            <a:r>
              <a:rPr kumimoji="0" lang="de-DE" sz="2000" b="0" i="0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A</a:t>
            </a:r>
            <a:r>
              <a:rPr kumimoji="0" lang="de-DE" sz="2000" b="0" i="0" strike="noStrike" kern="1200" cap="none" spc="0" normalizeH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</a:t>
            </a:r>
            <a:r>
              <a:rPr kumimoji="0" lang="de-DE" sz="2000" b="0" i="0" strike="noStrike" kern="1200" cap="none" spc="0" normalizeH="0" noProof="0" dirty="0" err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reakciók</a:t>
            </a:r>
            <a:endParaRPr kumimoji="0" lang="de-DE" sz="2000" b="0" i="0" strike="noStrike" kern="1200" cap="none" spc="0" normalizeH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  <a:p>
            <a:pPr marL="800100" lvl="1" indent="-342900" fontAlgn="base">
              <a:spcBef>
                <a:spcPts val="700"/>
              </a:spcBef>
              <a:spcAft>
                <a:spcPct val="0"/>
              </a:spcAft>
              <a:buFont typeface="Arial" pitchFamily="34" charset="0"/>
              <a:buBlip>
                <a:blip r:embed="rId3"/>
              </a:buBlip>
              <a:defRPr/>
            </a:pPr>
            <a:r>
              <a:rPr kumimoji="0" lang="de-DE" b="0" i="0" strike="noStrike" kern="1200" cap="none" spc="0" normalizeH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A </a:t>
            </a:r>
            <a:r>
              <a:rPr kumimoji="0" lang="de-DE" b="0" i="0" strike="noStrike" kern="1200" cap="none" spc="0" normalizeH="0" noProof="0" dirty="0" err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reakció</a:t>
            </a:r>
            <a:r>
              <a:rPr kumimoji="0" lang="de-DE" b="0" i="0" strike="noStrike" kern="1200" cap="none" spc="0" normalizeH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</a:t>
            </a:r>
            <a:r>
              <a:rPr kumimoji="0" lang="de-DE" b="0" i="0" strike="noStrike" kern="1200" cap="none" spc="0" normalizeH="0" noProof="0" dirty="0" err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kiválasztása</a:t>
            </a:r>
            <a:r>
              <a:rPr kumimoji="0" lang="de-DE" b="0" i="0" strike="noStrike" kern="1200" cap="none" spc="0" normalizeH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(5)</a:t>
            </a:r>
            <a:endParaRPr kumimoji="0" lang="de-DE" b="0" i="0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  <a:p>
            <a:pPr marL="742950" marR="0" lvl="1" indent="-285750" algn="l" defTabSz="914400" rtl="0" eaLnBrk="1" fontAlgn="base" latinLnBrk="0" hangingPunct="1">
              <a:lnSpc>
                <a:spcPct val="100000"/>
              </a:lnSpc>
              <a:spcBef>
                <a:spcPts val="700"/>
              </a:spcBef>
              <a:spcAft>
                <a:spcPct val="0"/>
              </a:spcAft>
              <a:buClrTx/>
              <a:buSzTx/>
              <a:buFont typeface="Arial" pitchFamily="34" charset="0"/>
              <a:buBlip>
                <a:blip r:embed="rId3"/>
              </a:buBlip>
              <a:tabLst/>
              <a:defRPr/>
            </a:pPr>
            <a:r>
              <a:rPr kumimoji="0" lang="de-DE" sz="1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 </a:t>
            </a:r>
            <a:r>
              <a:rPr kumimoji="0" lang="de-DE" sz="1800" b="0" i="0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A </a:t>
            </a:r>
            <a:r>
              <a:rPr kumimoji="0" lang="de-DE" sz="1800" b="0" i="0" strike="noStrike" kern="1200" cap="none" spc="0" normalizeH="0" baseline="0" noProof="0" dirty="0" err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plazma</a:t>
            </a:r>
            <a:endParaRPr kumimoji="0" lang="de-DE" sz="1800" b="0" i="0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  <a:p>
            <a:pPr marL="742950" marR="0" lvl="1" indent="-285750" algn="l" defTabSz="914400" rtl="0" eaLnBrk="1" fontAlgn="base" latinLnBrk="0" hangingPunct="1">
              <a:lnSpc>
                <a:spcPct val="100000"/>
              </a:lnSpc>
              <a:spcBef>
                <a:spcPts val="700"/>
              </a:spcBef>
              <a:spcAft>
                <a:spcPct val="0"/>
              </a:spcAft>
              <a:buClrTx/>
              <a:buSzTx/>
              <a:buFont typeface="Arial" pitchFamily="34" charset="0"/>
              <a:buBlip>
                <a:blip r:embed="rId3"/>
              </a:buBlip>
              <a:tabLst/>
              <a:defRPr/>
            </a:pPr>
            <a:r>
              <a:rPr kumimoji="0" lang="de-DE" sz="1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 </a:t>
            </a:r>
            <a:r>
              <a:rPr kumimoji="0" lang="de-DE" sz="1800" b="0" i="0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A</a:t>
            </a:r>
            <a:r>
              <a:rPr kumimoji="0" lang="de-DE" sz="1800" b="0" i="0" strike="noStrike" kern="1200" cap="none" spc="0" normalizeH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</a:t>
            </a:r>
            <a:r>
              <a:rPr kumimoji="0" lang="de-DE" sz="1800" b="0" i="0" strike="noStrike" kern="1200" cap="none" spc="0" normalizeH="0" noProof="0" dirty="0" err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reakció</a:t>
            </a:r>
            <a:r>
              <a:rPr kumimoji="0" lang="de-DE" sz="1800" b="0" i="0" strike="noStrike" kern="1200" cap="none" spc="0" normalizeH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</a:t>
            </a:r>
            <a:r>
              <a:rPr kumimoji="0" lang="de-DE" sz="1800" b="0" i="0" strike="noStrike" kern="1200" cap="none" spc="0" normalizeH="0" noProof="0" dirty="0" err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beindítása</a:t>
            </a:r>
            <a:r>
              <a:rPr kumimoji="0" lang="de-DE" sz="1800" b="0" i="0" strike="noStrike" kern="1200" cap="none" spc="0" normalizeH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(3)</a:t>
            </a:r>
          </a:p>
          <a:p>
            <a:pPr marL="285750" indent="-285750" fontAlgn="base">
              <a:spcBef>
                <a:spcPts val="700"/>
              </a:spcBef>
              <a:spcAft>
                <a:spcPct val="0"/>
              </a:spcAft>
              <a:buFont typeface="Arial" pitchFamily="34" charset="0"/>
              <a:buBlip>
                <a:blip r:embed="rId3"/>
              </a:buBlip>
              <a:defRPr/>
            </a:pPr>
            <a:r>
              <a:rPr kumimoji="0" lang="de-DE" sz="2000" b="0" i="0" strike="noStrike" kern="1200" cap="none" spc="0" normalizeH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</a:t>
            </a:r>
            <a:r>
              <a:rPr kumimoji="0" lang="de-DE" sz="2000" b="0" i="0" u="sng" strike="noStrike" kern="1200" cap="none" spc="0" normalizeH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A </a:t>
            </a:r>
            <a:r>
              <a:rPr kumimoji="0" lang="de-DE" sz="2000" b="0" i="0" u="sng" strike="noStrike" kern="1200" cap="none" spc="0" normalizeH="0" noProof="0" dirty="0" err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technológiák</a:t>
            </a:r>
            <a:endParaRPr kumimoji="0" lang="de-DE" sz="2000" b="0" i="0" u="sng" strike="noStrike" kern="1200" cap="none" spc="0" normalizeH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  <a:p>
            <a:pPr marL="742950" lvl="1" indent="-285750" fontAlgn="base">
              <a:spcBef>
                <a:spcPts val="700"/>
              </a:spcBef>
              <a:spcAft>
                <a:spcPct val="0"/>
              </a:spcAft>
              <a:buFont typeface="Arial" pitchFamily="34" charset="0"/>
              <a:buBlip>
                <a:blip r:embed="rId3"/>
              </a:buBlip>
              <a:defRPr/>
            </a:pPr>
            <a:r>
              <a:rPr lang="de-DE" sz="19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ICF</a:t>
            </a:r>
          </a:p>
          <a:p>
            <a:pPr marL="742950" lvl="1" indent="-285750" fontAlgn="base">
              <a:spcBef>
                <a:spcPts val="700"/>
              </a:spcBef>
              <a:spcAft>
                <a:spcPct val="0"/>
              </a:spcAft>
              <a:buFont typeface="Arial" pitchFamily="34" charset="0"/>
              <a:buBlip>
                <a:blip r:embed="rId3"/>
              </a:buBlip>
              <a:defRPr/>
            </a:pPr>
            <a:r>
              <a:rPr lang="de-DE" sz="19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sz="1900" u="sng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Tokamak</a:t>
            </a:r>
            <a:r>
              <a:rPr lang="de-DE" sz="1900" u="sng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sz="1900" u="sng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és</a:t>
            </a:r>
            <a:r>
              <a:rPr lang="de-DE" sz="1900" u="sng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a </a:t>
            </a:r>
            <a:r>
              <a:rPr lang="de-DE" sz="1900" u="sng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sztellarátor</a:t>
            </a:r>
            <a:endParaRPr lang="de-DE" sz="1900" u="sng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marL="742950" lvl="1" indent="-285750" fontAlgn="base">
              <a:spcBef>
                <a:spcPts val="700"/>
              </a:spcBef>
              <a:spcAft>
                <a:spcPct val="0"/>
              </a:spcAft>
              <a:buFont typeface="Arial" pitchFamily="34" charset="0"/>
              <a:buBlip>
                <a:blip r:embed="rId3"/>
              </a:buBlip>
              <a:defRPr/>
            </a:pPr>
            <a:r>
              <a:rPr lang="de-DE" sz="19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DEC</a:t>
            </a:r>
          </a:p>
          <a:p>
            <a:pPr marL="285750" indent="-285750" fontAlgn="base">
              <a:spcBef>
                <a:spcPts val="700"/>
              </a:spcBef>
              <a:spcAft>
                <a:spcPct val="0"/>
              </a:spcAft>
              <a:buFont typeface="Arial" pitchFamily="34" charset="0"/>
              <a:buBlip>
                <a:blip r:embed="rId3"/>
              </a:buBlip>
              <a:defRPr/>
            </a:pPr>
            <a:r>
              <a:rPr lang="de-DE" sz="20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sz="20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Kitekités</a:t>
            </a:r>
            <a:endParaRPr lang="de-DE" sz="20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marL="742950" lvl="1" indent="-285750" fontAlgn="base">
              <a:spcBef>
                <a:spcPts val="700"/>
              </a:spcBef>
              <a:spcAft>
                <a:spcPct val="0"/>
              </a:spcAft>
              <a:buFont typeface="Arial" pitchFamily="34" charset="0"/>
              <a:buBlip>
                <a:blip r:embed="rId3"/>
              </a:buBlip>
              <a:defRPr/>
            </a:pPr>
            <a:r>
              <a:rPr lang="de-DE" sz="19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sz="19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Összehasonlítás</a:t>
            </a:r>
            <a:r>
              <a:rPr lang="de-DE" sz="19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(5)</a:t>
            </a:r>
          </a:p>
          <a:p>
            <a:pPr marL="742950" lvl="1" indent="-285750" fontAlgn="base">
              <a:spcBef>
                <a:spcPts val="700"/>
              </a:spcBef>
              <a:spcAft>
                <a:spcPct val="0"/>
              </a:spcAft>
              <a:buFont typeface="Arial" pitchFamily="34" charset="0"/>
              <a:buBlip>
                <a:blip r:embed="rId3"/>
              </a:buBlip>
              <a:defRPr/>
            </a:pPr>
            <a:r>
              <a:rPr lang="de-DE" sz="19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sz="19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Centralizált</a:t>
            </a:r>
            <a:r>
              <a:rPr lang="de-DE" sz="19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sz="19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rendszerek</a:t>
            </a:r>
            <a:endParaRPr lang="de-DE" sz="19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marL="285750" indent="-285750" fontAlgn="base">
              <a:spcBef>
                <a:spcPts val="700"/>
              </a:spcBef>
              <a:spcAft>
                <a:spcPct val="0"/>
              </a:spcAft>
              <a:buFont typeface="Arial" pitchFamily="34" charset="0"/>
              <a:buBlip>
                <a:blip r:embed="rId3"/>
              </a:buBlip>
              <a:defRPr/>
            </a:pPr>
            <a:r>
              <a:rPr lang="de-DE" sz="20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sz="20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Fogalomtár</a:t>
            </a:r>
            <a:endParaRPr lang="de-DE" sz="20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marL="742950" lvl="1" indent="-285750" fontAlgn="base">
              <a:spcBef>
                <a:spcPts val="700"/>
              </a:spcBef>
              <a:spcAft>
                <a:spcPct val="0"/>
              </a:spcAft>
              <a:buFont typeface="Arial" pitchFamily="34" charset="0"/>
              <a:buBlip>
                <a:blip r:embed="rId3"/>
              </a:buBlip>
              <a:defRPr/>
            </a:pPr>
            <a:endParaRPr kumimoji="0" lang="de-DE" sz="1800" b="0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sp>
        <p:nvSpPr>
          <p:cNvPr id="14" name="Dia számának helye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</p:spPr>
        <p:txBody>
          <a:bodyPr/>
          <a:lstStyle/>
          <a:p>
            <a:fld id="{7FC63AB8-CEDE-434E-9866-9FA9AEC918BE}" type="slidenum">
              <a:rPr lang="de-DE" smtClean="0"/>
              <a:pPr/>
              <a:t>20</a:t>
            </a:fld>
            <a:endParaRPr lang="de-DE" dirty="0"/>
          </a:p>
        </p:txBody>
      </p:sp>
      <p:sp>
        <p:nvSpPr>
          <p:cNvPr id="16" name="Dátum helye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</p:spPr>
        <p:txBody>
          <a:bodyPr/>
          <a:lstStyle/>
          <a:p>
            <a:r>
              <a:rPr lang="hu-HU" dirty="0" smtClean="0"/>
              <a:t>2017.10.27.</a:t>
            </a:r>
            <a:endParaRPr lang="de-DE" dirty="0"/>
          </a:p>
        </p:txBody>
      </p:sp>
      <p:sp>
        <p:nvSpPr>
          <p:cNvPr id="17" name="Élőláb helye 6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/>
          <a:lstStyle/>
          <a:p>
            <a:r>
              <a:rPr lang="de-DE" dirty="0" smtClean="0"/>
              <a:t>RZNZ7H – </a:t>
            </a:r>
            <a:r>
              <a:rPr lang="de-DE" dirty="0" err="1" smtClean="0"/>
              <a:t>Fúziós</a:t>
            </a:r>
            <a:r>
              <a:rPr lang="de-DE" dirty="0" smtClean="0"/>
              <a:t> </a:t>
            </a:r>
            <a:r>
              <a:rPr lang="de-DE" dirty="0" err="1" smtClean="0"/>
              <a:t>energia</a:t>
            </a:r>
            <a:r>
              <a:rPr lang="de-DE" dirty="0" smtClean="0"/>
              <a:t> </a:t>
            </a:r>
            <a:r>
              <a:rPr lang="de-DE" dirty="0" err="1" smtClean="0"/>
              <a:t>előadás</a:t>
            </a:r>
            <a:endParaRPr lang="de-DE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ím 4"/>
          <p:cNvSpPr txBox="1">
            <a:spLocks/>
          </p:cNvSpPr>
          <p:nvPr/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>
              <a:spcBef>
                <a:spcPct val="0"/>
              </a:spcBef>
              <a:defRPr/>
            </a:pPr>
            <a:r>
              <a:rPr lang="de-DE" sz="3600" dirty="0" err="1" smtClean="0">
                <a:solidFill>
                  <a:schemeClr val="bg1"/>
                </a:solidFill>
              </a:rPr>
              <a:t>Fúziós</a:t>
            </a:r>
            <a:r>
              <a:rPr lang="de-DE" sz="3600" dirty="0" smtClean="0">
                <a:solidFill>
                  <a:schemeClr val="bg1"/>
                </a:solidFill>
              </a:rPr>
              <a:t> </a:t>
            </a:r>
            <a:r>
              <a:rPr lang="de-DE" sz="3600" dirty="0" err="1" smtClean="0">
                <a:solidFill>
                  <a:schemeClr val="bg1"/>
                </a:solidFill>
              </a:rPr>
              <a:t>energia</a:t>
            </a:r>
            <a:endParaRPr lang="de-DE" sz="3600" dirty="0"/>
          </a:p>
        </p:txBody>
      </p:sp>
      <p:sp>
        <p:nvSpPr>
          <p:cNvPr id="6" name="Szövegdoboz 5"/>
          <p:cNvSpPr txBox="1"/>
          <p:nvPr/>
        </p:nvSpPr>
        <p:spPr>
          <a:xfrm>
            <a:off x="3643306" y="1071546"/>
            <a:ext cx="5286412" cy="36266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>
              <a:spcBef>
                <a:spcPts val="700"/>
              </a:spcBef>
              <a:spcAft>
                <a:spcPct val="0"/>
              </a:spcAft>
              <a:buBlip>
                <a:blip r:embed="rId3"/>
              </a:buBlip>
            </a:pPr>
            <a:r>
              <a:rPr lang="de-DE" sz="20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 </a:t>
            </a:r>
            <a:r>
              <a:rPr lang="de-DE" sz="20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Az</a:t>
            </a:r>
            <a:r>
              <a:rPr lang="de-DE" sz="20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sz="20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energia</a:t>
            </a:r>
            <a:r>
              <a:rPr lang="de-DE" sz="20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sz="20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átalakítása</a:t>
            </a:r>
            <a:r>
              <a:rPr lang="de-DE" sz="20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sz="20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villamos</a:t>
            </a:r>
            <a:r>
              <a:rPr lang="de-DE" sz="20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sz="20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energiává</a:t>
            </a:r>
            <a:endParaRPr lang="de-DE" sz="20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lvl="1" fontAlgn="base">
              <a:spcBef>
                <a:spcPts val="700"/>
              </a:spcBef>
              <a:spcAft>
                <a:spcPct val="0"/>
              </a:spcAft>
              <a:buBlip>
                <a:blip r:embed="rId3"/>
              </a:buBlip>
            </a:pP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Napjaink</a:t>
            </a: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erőművei</a:t>
            </a: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(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atom</a:t>
            </a: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szén</a:t>
            </a: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olaj</a:t>
            </a: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földgáz</a:t>
            </a: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…) 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általában</a:t>
            </a: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hőt</a:t>
            </a: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termelnek</a:t>
            </a: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és</a:t>
            </a: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gőzturbina</a:t>
            </a: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állítja</a:t>
            </a: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elő</a:t>
            </a: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a 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villamos</a:t>
            </a: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energiát</a:t>
            </a:r>
            <a:endParaRPr lang="de-DE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lvl="1" fontAlgn="base">
              <a:spcBef>
                <a:spcPts val="700"/>
              </a:spcBef>
              <a:spcAft>
                <a:spcPct val="0"/>
              </a:spcAft>
              <a:buBlip>
                <a:blip r:embed="rId3"/>
              </a:buBlip>
            </a:pP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A </a:t>
            </a:r>
            <a:r>
              <a:rPr lang="de-DE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DEC</a:t>
            </a: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(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direct</a:t>
            </a: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energy</a:t>
            </a: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conversion</a:t>
            </a: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) 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egy</a:t>
            </a: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nagyszerű</a:t>
            </a: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lehetőség</a:t>
            </a: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a 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fúziós</a:t>
            </a: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erőművek</a:t>
            </a: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esetén</a:t>
            </a: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. 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Számos</a:t>
            </a: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fúziós</a:t>
            </a: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reakció</a:t>
            </a: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(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lásd</a:t>
            </a: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: 9. 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dia</a:t>
            </a: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) 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töltéssel</a:t>
            </a: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rendelkező</a:t>
            </a: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részecskéket</a:t>
            </a: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eredményez</a:t>
            </a: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(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pl</a:t>
            </a: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. p</a:t>
            </a:r>
            <a:r>
              <a:rPr lang="de-DE" baseline="300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+</a:t>
            </a: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), s 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ezek</a:t>
            </a: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kinetikus</a:t>
            </a: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energiája</a:t>
            </a: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közvetlenül</a:t>
            </a: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átalakítható</a:t>
            </a: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villamos</a:t>
            </a: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energiává</a:t>
            </a: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i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(</a:t>
            </a:r>
            <a:r>
              <a:rPr lang="de-DE" i="1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tulajdonképpen</a:t>
            </a:r>
            <a:r>
              <a:rPr lang="de-DE" i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a CRT </a:t>
            </a:r>
            <a:r>
              <a:rPr lang="de-DE" i="1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televízió</a:t>
            </a:r>
            <a:r>
              <a:rPr lang="de-DE" i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i="1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elektronágyújának</a:t>
            </a:r>
            <a:r>
              <a:rPr lang="de-DE" i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i="1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fordítottja</a:t>
            </a:r>
            <a:r>
              <a:rPr lang="de-DE" i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).</a:t>
            </a:r>
          </a:p>
        </p:txBody>
      </p:sp>
      <p:pic>
        <p:nvPicPr>
          <p:cNvPr id="7" name="Kép 6" descr="dec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95974" y="4714884"/>
            <a:ext cx="5262306" cy="1373512"/>
          </a:xfrm>
          <a:prstGeom prst="rect">
            <a:avLst/>
          </a:prstGeom>
        </p:spPr>
      </p:pic>
      <p:sp>
        <p:nvSpPr>
          <p:cNvPr id="10" name="Szöveg helye 8"/>
          <p:cNvSpPr txBox="1">
            <a:spLocks/>
          </p:cNvSpPr>
          <p:nvPr/>
        </p:nvSpPr>
        <p:spPr>
          <a:xfrm>
            <a:off x="457200" y="1435100"/>
            <a:ext cx="3008313" cy="4922858"/>
          </a:xfrm>
          <a:prstGeom prst="rect">
            <a:avLst/>
          </a:prstGeom>
        </p:spPr>
        <p:txBody>
          <a:bodyPr>
            <a:normAutofit fontScale="70000" lnSpcReduction="20000"/>
          </a:bodyPr>
          <a:lstStyle/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ts val="700"/>
              </a:spcBef>
              <a:spcAft>
                <a:spcPct val="0"/>
              </a:spcAft>
              <a:buClrTx/>
              <a:buSzTx/>
              <a:buFont typeface="Arial" pitchFamily="34" charset="0"/>
              <a:buBlip>
                <a:blip r:embed="rId3"/>
              </a:buBlip>
              <a:tabLst/>
              <a:defRPr/>
            </a:pPr>
            <a:r>
              <a:rPr kumimoji="0" lang="de-DE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</a:t>
            </a:r>
            <a:r>
              <a:rPr kumimoji="0" lang="de-DE" sz="2000" b="0" i="0" strike="noStrike" kern="1200" cap="none" spc="0" normalizeH="0" baseline="0" noProof="0" dirty="0" err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Bevezetés</a:t>
            </a:r>
            <a:endParaRPr kumimoji="0" lang="de-DE" sz="2000" b="0" i="0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  <a:p>
            <a:pPr marL="800100" lvl="1" indent="-342900" fontAlgn="base">
              <a:spcBef>
                <a:spcPts val="700"/>
              </a:spcBef>
              <a:spcAft>
                <a:spcPct val="0"/>
              </a:spcAft>
              <a:buFont typeface="Arial" pitchFamily="34" charset="0"/>
              <a:buBlip>
                <a:blip r:embed="rId3"/>
              </a:buBlip>
            </a:pPr>
            <a:r>
              <a:rPr kumimoji="0" lang="de-DE" b="0" i="0" strike="noStrike" kern="1200" cap="none" spc="0" normalizeH="0" baseline="0" noProof="0" dirty="0" err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Fisszió</a:t>
            </a:r>
            <a:r>
              <a:rPr kumimoji="0" lang="de-DE" b="0" i="0" strike="noStrike" kern="1200" cap="none" spc="0" normalizeH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vs. </a:t>
            </a:r>
            <a:r>
              <a:rPr kumimoji="0" lang="de-DE" b="0" i="0" strike="noStrike" kern="1200" cap="none" spc="0" normalizeH="0" noProof="0" dirty="0" err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Fúzió</a:t>
            </a:r>
            <a:endParaRPr kumimoji="0" lang="de-DE" b="0" i="0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  <a:p>
            <a:pPr marL="742950" marR="0" lvl="1" indent="-285750" algn="l" defTabSz="914400" rtl="0" eaLnBrk="1" fontAlgn="base" latinLnBrk="0" hangingPunct="1">
              <a:lnSpc>
                <a:spcPct val="100000"/>
              </a:lnSpc>
              <a:spcBef>
                <a:spcPts val="700"/>
              </a:spcBef>
              <a:spcAft>
                <a:spcPct val="0"/>
              </a:spcAft>
              <a:buClrTx/>
              <a:buSzTx/>
              <a:buFont typeface="Arial" pitchFamily="34" charset="0"/>
              <a:buBlip>
                <a:blip r:embed="rId3"/>
              </a:buBlip>
              <a:tabLst/>
              <a:defRPr/>
            </a:pPr>
            <a:r>
              <a:rPr kumimoji="0" lang="de-DE" sz="1800" b="0" i="0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 </a:t>
            </a:r>
            <a:r>
              <a:rPr kumimoji="0" lang="de-DE" sz="1800" b="0" i="0" strike="noStrike" kern="1200" cap="none" spc="0" normalizeH="0" baseline="0" noProof="0" dirty="0" err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Atomok</a:t>
            </a:r>
            <a:r>
              <a:rPr kumimoji="0" lang="de-DE" sz="1800" b="0" i="0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, </a:t>
            </a:r>
            <a:r>
              <a:rPr kumimoji="0" lang="de-DE" sz="1800" b="0" i="0" strike="noStrike" kern="1200" cap="none" spc="0" normalizeH="0" baseline="0" noProof="0" dirty="0" err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izotópok</a:t>
            </a:r>
            <a:endParaRPr kumimoji="0" lang="de-DE" sz="1800" b="0" i="0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  <a:p>
            <a:pPr marL="742950" marR="0" lvl="1" indent="-285750" algn="l" defTabSz="914400" rtl="0" eaLnBrk="1" fontAlgn="base" latinLnBrk="0" hangingPunct="1">
              <a:lnSpc>
                <a:spcPct val="100000"/>
              </a:lnSpc>
              <a:spcBef>
                <a:spcPts val="700"/>
              </a:spcBef>
              <a:spcAft>
                <a:spcPct val="0"/>
              </a:spcAft>
              <a:buClrTx/>
              <a:buSzTx/>
              <a:buFont typeface="Arial" pitchFamily="34" charset="0"/>
              <a:buBlip>
                <a:blip r:embed="rId3"/>
              </a:buBlip>
              <a:tabLst/>
              <a:defRPr/>
            </a:pPr>
            <a:r>
              <a:rPr kumimoji="0" lang="de-DE" sz="1800" b="0" i="0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 </a:t>
            </a:r>
            <a:r>
              <a:rPr kumimoji="0" lang="de-DE" sz="1800" b="0" i="0" strike="noStrike" kern="1200" cap="none" spc="0" normalizeH="0" baseline="0" noProof="0" dirty="0" err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Kötési</a:t>
            </a:r>
            <a:r>
              <a:rPr kumimoji="0" lang="de-DE" sz="1800" b="0" i="0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</a:t>
            </a:r>
            <a:r>
              <a:rPr kumimoji="0" lang="de-DE" sz="1800" b="0" i="0" strike="noStrike" kern="1200" cap="none" spc="0" normalizeH="0" baseline="0" noProof="0" dirty="0" err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energia</a:t>
            </a:r>
            <a:endParaRPr kumimoji="0" lang="de-DE" sz="1800" b="0" i="0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  <a:p>
            <a:pPr marL="742950" marR="0" lvl="1" indent="-285750" algn="l" defTabSz="914400" rtl="0" eaLnBrk="1" fontAlgn="base" latinLnBrk="0" hangingPunct="1">
              <a:lnSpc>
                <a:spcPct val="100000"/>
              </a:lnSpc>
              <a:spcBef>
                <a:spcPts val="700"/>
              </a:spcBef>
              <a:spcAft>
                <a:spcPct val="0"/>
              </a:spcAft>
              <a:buClrTx/>
              <a:buSzTx/>
              <a:buFont typeface="Arial" pitchFamily="34" charset="0"/>
              <a:buBlip>
                <a:blip r:embed="rId3"/>
              </a:buBlip>
              <a:tabLst/>
              <a:defRPr/>
            </a:pP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 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Számítás</a:t>
            </a: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– 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mikro</a:t>
            </a:r>
            <a:endParaRPr lang="de-DE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marL="742950" marR="0" lvl="1" indent="-285750" algn="l" defTabSz="914400" rtl="0" eaLnBrk="1" fontAlgn="base" latinLnBrk="0" hangingPunct="1">
              <a:lnSpc>
                <a:spcPct val="100000"/>
              </a:lnSpc>
              <a:spcBef>
                <a:spcPts val="700"/>
              </a:spcBef>
              <a:spcAft>
                <a:spcPct val="0"/>
              </a:spcAft>
              <a:buClrTx/>
              <a:buSzTx/>
              <a:buFont typeface="Arial" pitchFamily="34" charset="0"/>
              <a:buBlip>
                <a:blip r:embed="rId3"/>
              </a:buBlip>
              <a:tabLst/>
              <a:defRPr/>
            </a:pPr>
            <a:r>
              <a:rPr kumimoji="0" lang="de-DE" sz="1800" b="0" i="0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 </a:t>
            </a:r>
            <a:r>
              <a:rPr kumimoji="0" lang="de-DE" sz="1800" b="0" i="0" strike="noStrike" kern="1200" cap="none" spc="0" normalizeH="0" baseline="0" noProof="0" dirty="0" err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Az</a:t>
            </a:r>
            <a:r>
              <a:rPr kumimoji="0" lang="de-DE" sz="1800" b="0" i="0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</a:t>
            </a:r>
            <a:r>
              <a:rPr kumimoji="0" lang="de-DE" sz="1800" b="0" i="0" strike="noStrike" kern="1200" cap="none" spc="0" normalizeH="0" baseline="0" noProof="0" dirty="0" err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elektronvolt</a:t>
            </a:r>
            <a:endParaRPr kumimoji="0" lang="de-DE" sz="1800" b="0" i="0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  <a:p>
            <a:pPr marL="742950" marR="0" lvl="1" indent="-285750" algn="l" defTabSz="914400" rtl="0" eaLnBrk="1" fontAlgn="base" latinLnBrk="0" hangingPunct="1">
              <a:lnSpc>
                <a:spcPct val="100000"/>
              </a:lnSpc>
              <a:spcBef>
                <a:spcPts val="700"/>
              </a:spcBef>
              <a:spcAft>
                <a:spcPct val="0"/>
              </a:spcAft>
              <a:buClrTx/>
              <a:buSzTx/>
              <a:buFont typeface="Arial" pitchFamily="34" charset="0"/>
              <a:buBlip>
                <a:blip r:embed="rId3"/>
              </a:buBlip>
              <a:tabLst/>
              <a:defRPr/>
            </a:pP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 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Számítás</a:t>
            </a: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– 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makro</a:t>
            </a:r>
            <a:endParaRPr kumimoji="0" lang="de-DE" sz="1800" b="0" i="0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ts val="700"/>
              </a:spcBef>
              <a:spcAft>
                <a:spcPct val="0"/>
              </a:spcAft>
              <a:buClrTx/>
              <a:buSzTx/>
              <a:buFont typeface="Arial" pitchFamily="34" charset="0"/>
              <a:buBlip>
                <a:blip r:embed="rId3"/>
              </a:buBlip>
              <a:tabLst/>
              <a:defRPr/>
            </a:pPr>
            <a:r>
              <a:rPr kumimoji="0" lang="de-DE" sz="2000" b="0" i="0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A</a:t>
            </a:r>
            <a:r>
              <a:rPr kumimoji="0" lang="de-DE" sz="2000" b="0" i="0" strike="noStrike" kern="1200" cap="none" spc="0" normalizeH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</a:t>
            </a:r>
            <a:r>
              <a:rPr kumimoji="0" lang="de-DE" sz="2000" b="0" i="0" strike="noStrike" kern="1200" cap="none" spc="0" normalizeH="0" noProof="0" dirty="0" err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reakciók</a:t>
            </a:r>
            <a:endParaRPr kumimoji="0" lang="de-DE" sz="2000" b="0" i="0" strike="noStrike" kern="1200" cap="none" spc="0" normalizeH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  <a:p>
            <a:pPr marL="800100" lvl="1" indent="-342900" fontAlgn="base">
              <a:spcBef>
                <a:spcPts val="700"/>
              </a:spcBef>
              <a:spcAft>
                <a:spcPct val="0"/>
              </a:spcAft>
              <a:buFont typeface="Arial" pitchFamily="34" charset="0"/>
              <a:buBlip>
                <a:blip r:embed="rId3"/>
              </a:buBlip>
              <a:defRPr/>
            </a:pPr>
            <a:r>
              <a:rPr kumimoji="0" lang="de-DE" b="0" i="0" strike="noStrike" kern="1200" cap="none" spc="0" normalizeH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A </a:t>
            </a:r>
            <a:r>
              <a:rPr kumimoji="0" lang="de-DE" b="0" i="0" strike="noStrike" kern="1200" cap="none" spc="0" normalizeH="0" noProof="0" dirty="0" err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reakció</a:t>
            </a:r>
            <a:r>
              <a:rPr kumimoji="0" lang="de-DE" b="0" i="0" strike="noStrike" kern="1200" cap="none" spc="0" normalizeH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</a:t>
            </a:r>
            <a:r>
              <a:rPr kumimoji="0" lang="de-DE" b="0" i="0" strike="noStrike" kern="1200" cap="none" spc="0" normalizeH="0" noProof="0" dirty="0" err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kiválasztása</a:t>
            </a:r>
            <a:r>
              <a:rPr kumimoji="0" lang="de-DE" b="0" i="0" strike="noStrike" kern="1200" cap="none" spc="0" normalizeH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(5)</a:t>
            </a:r>
            <a:endParaRPr kumimoji="0" lang="de-DE" b="0" i="0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  <a:p>
            <a:pPr marL="742950" marR="0" lvl="1" indent="-285750" algn="l" defTabSz="914400" rtl="0" eaLnBrk="1" fontAlgn="base" latinLnBrk="0" hangingPunct="1">
              <a:lnSpc>
                <a:spcPct val="100000"/>
              </a:lnSpc>
              <a:spcBef>
                <a:spcPts val="700"/>
              </a:spcBef>
              <a:spcAft>
                <a:spcPct val="0"/>
              </a:spcAft>
              <a:buClrTx/>
              <a:buSzTx/>
              <a:buFont typeface="Arial" pitchFamily="34" charset="0"/>
              <a:buBlip>
                <a:blip r:embed="rId3"/>
              </a:buBlip>
              <a:tabLst/>
              <a:defRPr/>
            </a:pPr>
            <a:r>
              <a:rPr kumimoji="0" lang="de-DE" sz="1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 </a:t>
            </a:r>
            <a:r>
              <a:rPr kumimoji="0" lang="de-DE" sz="1800" b="0" i="0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A </a:t>
            </a:r>
            <a:r>
              <a:rPr kumimoji="0" lang="de-DE" sz="1800" b="0" i="0" strike="noStrike" kern="1200" cap="none" spc="0" normalizeH="0" baseline="0" noProof="0" dirty="0" err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plazma</a:t>
            </a:r>
            <a:endParaRPr kumimoji="0" lang="de-DE" sz="1800" b="0" i="0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  <a:p>
            <a:pPr marL="742950" marR="0" lvl="1" indent="-285750" algn="l" defTabSz="914400" rtl="0" eaLnBrk="1" fontAlgn="base" latinLnBrk="0" hangingPunct="1">
              <a:lnSpc>
                <a:spcPct val="100000"/>
              </a:lnSpc>
              <a:spcBef>
                <a:spcPts val="700"/>
              </a:spcBef>
              <a:spcAft>
                <a:spcPct val="0"/>
              </a:spcAft>
              <a:buClrTx/>
              <a:buSzTx/>
              <a:buFont typeface="Arial" pitchFamily="34" charset="0"/>
              <a:buBlip>
                <a:blip r:embed="rId3"/>
              </a:buBlip>
              <a:tabLst/>
              <a:defRPr/>
            </a:pPr>
            <a:r>
              <a:rPr kumimoji="0" lang="de-DE" sz="1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 </a:t>
            </a:r>
            <a:r>
              <a:rPr kumimoji="0" lang="de-DE" sz="1800" b="0" i="0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A</a:t>
            </a:r>
            <a:r>
              <a:rPr kumimoji="0" lang="de-DE" sz="1800" b="0" i="0" strike="noStrike" kern="1200" cap="none" spc="0" normalizeH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</a:t>
            </a:r>
            <a:r>
              <a:rPr kumimoji="0" lang="de-DE" sz="1800" b="0" i="0" strike="noStrike" kern="1200" cap="none" spc="0" normalizeH="0" noProof="0" dirty="0" err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reakció</a:t>
            </a:r>
            <a:r>
              <a:rPr kumimoji="0" lang="de-DE" sz="1800" b="0" i="0" strike="noStrike" kern="1200" cap="none" spc="0" normalizeH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</a:t>
            </a:r>
            <a:r>
              <a:rPr kumimoji="0" lang="de-DE" sz="1800" b="0" i="0" strike="noStrike" kern="1200" cap="none" spc="0" normalizeH="0" noProof="0" dirty="0" err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beindítása</a:t>
            </a:r>
            <a:r>
              <a:rPr kumimoji="0" lang="de-DE" sz="1800" b="0" i="0" strike="noStrike" kern="1200" cap="none" spc="0" normalizeH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(3)</a:t>
            </a:r>
          </a:p>
          <a:p>
            <a:pPr marL="285750" indent="-285750" fontAlgn="base">
              <a:spcBef>
                <a:spcPts val="700"/>
              </a:spcBef>
              <a:spcAft>
                <a:spcPct val="0"/>
              </a:spcAft>
              <a:buFont typeface="Arial" pitchFamily="34" charset="0"/>
              <a:buBlip>
                <a:blip r:embed="rId3"/>
              </a:buBlip>
              <a:defRPr/>
            </a:pPr>
            <a:r>
              <a:rPr kumimoji="0" lang="de-DE" sz="2000" b="0" i="0" strike="noStrike" kern="1200" cap="none" spc="0" normalizeH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</a:t>
            </a:r>
            <a:r>
              <a:rPr kumimoji="0" lang="de-DE" sz="2000" b="0" i="0" u="sng" strike="noStrike" kern="1200" cap="none" spc="0" normalizeH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A </a:t>
            </a:r>
            <a:r>
              <a:rPr kumimoji="0" lang="de-DE" sz="2000" b="0" i="0" u="sng" strike="noStrike" kern="1200" cap="none" spc="0" normalizeH="0" noProof="0" dirty="0" err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technológiák</a:t>
            </a:r>
            <a:endParaRPr kumimoji="0" lang="de-DE" sz="2000" b="0" i="0" u="sng" strike="noStrike" kern="1200" cap="none" spc="0" normalizeH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  <a:p>
            <a:pPr marL="742950" lvl="1" indent="-285750" fontAlgn="base">
              <a:spcBef>
                <a:spcPts val="700"/>
              </a:spcBef>
              <a:spcAft>
                <a:spcPct val="0"/>
              </a:spcAft>
              <a:buFont typeface="Arial" pitchFamily="34" charset="0"/>
              <a:buBlip>
                <a:blip r:embed="rId3"/>
              </a:buBlip>
              <a:defRPr/>
            </a:pPr>
            <a:r>
              <a:rPr lang="de-DE" sz="19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ICF</a:t>
            </a:r>
          </a:p>
          <a:p>
            <a:pPr marL="742950" lvl="1" indent="-285750" fontAlgn="base">
              <a:spcBef>
                <a:spcPts val="700"/>
              </a:spcBef>
              <a:spcAft>
                <a:spcPct val="0"/>
              </a:spcAft>
              <a:buFont typeface="Arial" pitchFamily="34" charset="0"/>
              <a:buBlip>
                <a:blip r:embed="rId3"/>
              </a:buBlip>
              <a:defRPr/>
            </a:pPr>
            <a:r>
              <a:rPr lang="de-DE" sz="19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sz="19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Tokamak</a:t>
            </a:r>
            <a:r>
              <a:rPr lang="de-DE" sz="19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sz="19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és</a:t>
            </a:r>
            <a:r>
              <a:rPr lang="de-DE" sz="19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a </a:t>
            </a:r>
            <a:r>
              <a:rPr lang="de-DE" sz="19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sztellarátor</a:t>
            </a:r>
            <a:endParaRPr lang="de-DE" sz="19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marL="742950" lvl="1" indent="-285750" fontAlgn="base">
              <a:spcBef>
                <a:spcPts val="700"/>
              </a:spcBef>
              <a:spcAft>
                <a:spcPct val="0"/>
              </a:spcAft>
              <a:buFont typeface="Arial" pitchFamily="34" charset="0"/>
              <a:buBlip>
                <a:blip r:embed="rId3"/>
              </a:buBlip>
              <a:defRPr/>
            </a:pPr>
            <a:r>
              <a:rPr lang="de-DE" sz="19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sz="1900" u="sng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DEC</a:t>
            </a:r>
          </a:p>
          <a:p>
            <a:pPr marL="285750" indent="-285750" fontAlgn="base">
              <a:spcBef>
                <a:spcPts val="700"/>
              </a:spcBef>
              <a:spcAft>
                <a:spcPct val="0"/>
              </a:spcAft>
              <a:buFont typeface="Arial" pitchFamily="34" charset="0"/>
              <a:buBlip>
                <a:blip r:embed="rId3"/>
              </a:buBlip>
              <a:defRPr/>
            </a:pPr>
            <a:r>
              <a:rPr lang="de-DE" sz="20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sz="20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Kitekités</a:t>
            </a:r>
            <a:endParaRPr lang="de-DE" sz="20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marL="742950" lvl="1" indent="-285750" fontAlgn="base">
              <a:spcBef>
                <a:spcPts val="700"/>
              </a:spcBef>
              <a:spcAft>
                <a:spcPct val="0"/>
              </a:spcAft>
              <a:buFont typeface="Arial" pitchFamily="34" charset="0"/>
              <a:buBlip>
                <a:blip r:embed="rId3"/>
              </a:buBlip>
              <a:defRPr/>
            </a:pPr>
            <a:r>
              <a:rPr lang="de-DE" sz="19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sz="19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Összehasonlítás</a:t>
            </a:r>
            <a:r>
              <a:rPr lang="de-DE" sz="19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(5)</a:t>
            </a:r>
          </a:p>
          <a:p>
            <a:pPr marL="742950" lvl="1" indent="-285750" fontAlgn="base">
              <a:spcBef>
                <a:spcPts val="700"/>
              </a:spcBef>
              <a:spcAft>
                <a:spcPct val="0"/>
              </a:spcAft>
              <a:buFont typeface="Arial" pitchFamily="34" charset="0"/>
              <a:buBlip>
                <a:blip r:embed="rId3"/>
              </a:buBlip>
              <a:defRPr/>
            </a:pPr>
            <a:r>
              <a:rPr lang="de-DE" sz="19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sz="19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Centralizált</a:t>
            </a:r>
            <a:r>
              <a:rPr lang="de-DE" sz="19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sz="19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rendszerek</a:t>
            </a:r>
            <a:endParaRPr lang="de-DE" sz="19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marL="285750" indent="-285750" fontAlgn="base">
              <a:spcBef>
                <a:spcPts val="700"/>
              </a:spcBef>
              <a:spcAft>
                <a:spcPct val="0"/>
              </a:spcAft>
              <a:buFont typeface="Arial" pitchFamily="34" charset="0"/>
              <a:buBlip>
                <a:blip r:embed="rId3"/>
              </a:buBlip>
              <a:defRPr/>
            </a:pPr>
            <a:r>
              <a:rPr lang="de-DE" sz="20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sz="20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Fogalomtár</a:t>
            </a:r>
            <a:endParaRPr lang="de-DE" sz="20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marL="742950" lvl="1" indent="-285750" fontAlgn="base">
              <a:spcBef>
                <a:spcPts val="700"/>
              </a:spcBef>
              <a:spcAft>
                <a:spcPct val="0"/>
              </a:spcAft>
              <a:buFont typeface="Arial" pitchFamily="34" charset="0"/>
              <a:buBlip>
                <a:blip r:embed="rId3"/>
              </a:buBlip>
              <a:defRPr/>
            </a:pPr>
            <a:endParaRPr kumimoji="0" lang="de-DE" sz="1800" b="0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sp>
        <p:nvSpPr>
          <p:cNvPr id="11" name="Dia számának helye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</p:spPr>
        <p:txBody>
          <a:bodyPr/>
          <a:lstStyle/>
          <a:p>
            <a:fld id="{7FC63AB8-CEDE-434E-9866-9FA9AEC918BE}" type="slidenum">
              <a:rPr lang="de-DE" smtClean="0"/>
              <a:pPr/>
              <a:t>21</a:t>
            </a:fld>
            <a:endParaRPr lang="de-DE" dirty="0"/>
          </a:p>
        </p:txBody>
      </p:sp>
      <p:sp>
        <p:nvSpPr>
          <p:cNvPr id="13" name="Dátum helye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</p:spPr>
        <p:txBody>
          <a:bodyPr/>
          <a:lstStyle/>
          <a:p>
            <a:r>
              <a:rPr lang="hu-HU" dirty="0" smtClean="0"/>
              <a:t>2017.10.27.</a:t>
            </a:r>
            <a:endParaRPr lang="de-DE" dirty="0"/>
          </a:p>
        </p:txBody>
      </p:sp>
      <p:sp>
        <p:nvSpPr>
          <p:cNvPr id="14" name="Élőláb helye 6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/>
          <a:lstStyle/>
          <a:p>
            <a:r>
              <a:rPr lang="de-DE" dirty="0" smtClean="0"/>
              <a:t>RZNZ7H – </a:t>
            </a:r>
            <a:r>
              <a:rPr lang="de-DE" dirty="0" err="1" smtClean="0"/>
              <a:t>Fúziós</a:t>
            </a:r>
            <a:r>
              <a:rPr lang="de-DE" dirty="0" smtClean="0"/>
              <a:t> </a:t>
            </a:r>
            <a:r>
              <a:rPr lang="de-DE" dirty="0" err="1" smtClean="0"/>
              <a:t>energia</a:t>
            </a:r>
            <a:r>
              <a:rPr lang="de-DE" dirty="0" smtClean="0"/>
              <a:t> </a:t>
            </a:r>
            <a:r>
              <a:rPr lang="de-DE" dirty="0" err="1" smtClean="0"/>
              <a:t>előadás</a:t>
            </a:r>
            <a:endParaRPr lang="de-DE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ím 4"/>
          <p:cNvSpPr txBox="1">
            <a:spLocks/>
          </p:cNvSpPr>
          <p:nvPr/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>
              <a:spcBef>
                <a:spcPct val="0"/>
              </a:spcBef>
              <a:defRPr/>
            </a:pPr>
            <a:r>
              <a:rPr lang="de-DE" sz="3600" dirty="0" err="1" smtClean="0">
                <a:solidFill>
                  <a:schemeClr val="bg1"/>
                </a:solidFill>
              </a:rPr>
              <a:t>Fúziós</a:t>
            </a:r>
            <a:r>
              <a:rPr lang="de-DE" sz="3600" dirty="0" smtClean="0">
                <a:solidFill>
                  <a:schemeClr val="bg1"/>
                </a:solidFill>
              </a:rPr>
              <a:t> </a:t>
            </a:r>
            <a:r>
              <a:rPr lang="de-DE" sz="3600" dirty="0" err="1" smtClean="0">
                <a:solidFill>
                  <a:schemeClr val="bg1"/>
                </a:solidFill>
              </a:rPr>
              <a:t>energia</a:t>
            </a:r>
            <a:endParaRPr lang="de-DE" sz="3600" dirty="0"/>
          </a:p>
        </p:txBody>
      </p:sp>
      <p:sp>
        <p:nvSpPr>
          <p:cNvPr id="6" name="Szövegdoboz 5"/>
          <p:cNvSpPr txBox="1"/>
          <p:nvPr/>
        </p:nvSpPr>
        <p:spPr>
          <a:xfrm>
            <a:off x="3643306" y="1071546"/>
            <a:ext cx="5286412" cy="48167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>
              <a:spcBef>
                <a:spcPts val="700"/>
              </a:spcBef>
              <a:spcAft>
                <a:spcPct val="0"/>
              </a:spcAft>
              <a:buBlip>
                <a:blip r:embed="rId3"/>
              </a:buBlip>
            </a:pPr>
            <a:r>
              <a:rPr lang="de-DE" sz="20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 </a:t>
            </a:r>
            <a:r>
              <a:rPr lang="de-DE" sz="20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Összehasonlítás</a:t>
            </a:r>
            <a:r>
              <a:rPr lang="de-DE" sz="20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sz="20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más</a:t>
            </a:r>
            <a:r>
              <a:rPr lang="de-DE" sz="20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sz="20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lehetőségekkel</a:t>
            </a:r>
            <a:endParaRPr lang="de-DE" sz="20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lvl="1" fontAlgn="base">
              <a:spcBef>
                <a:spcPts val="700"/>
              </a:spcBef>
              <a:spcAft>
                <a:spcPct val="0"/>
              </a:spcAft>
              <a:buBlip>
                <a:blip r:embed="rId3"/>
              </a:buBlip>
            </a:pP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Az</a:t>
            </a: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[1]-es 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tanulmány</a:t>
            </a: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(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lásd</a:t>
            </a: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lent</a:t>
            </a: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) 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által</a:t>
            </a: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meghatározott</a:t>
            </a: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5 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kritérium</a:t>
            </a: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villamos</a:t>
            </a: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erőművek</a:t>
            </a: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összehasonlításához</a:t>
            </a: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:</a:t>
            </a:r>
          </a:p>
          <a:p>
            <a:pPr lvl="2" fontAlgn="base">
              <a:spcBef>
                <a:spcPts val="700"/>
              </a:spcBef>
              <a:spcAft>
                <a:spcPct val="0"/>
              </a:spcAft>
              <a:buBlip>
                <a:blip r:embed="rId3"/>
              </a:buBlip>
            </a:pP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Bőségesen</a:t>
            </a: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és</a:t>
            </a: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széles</a:t>
            </a: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körben</a:t>
            </a: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elérhető</a:t>
            </a: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erőforrások</a:t>
            </a:r>
            <a:endParaRPr lang="de-DE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lvl="2" fontAlgn="base">
              <a:spcBef>
                <a:spcPts val="700"/>
              </a:spcBef>
              <a:spcAft>
                <a:spcPct val="0"/>
              </a:spcAft>
              <a:buBlip>
                <a:blip r:embed="rId3"/>
              </a:buBlip>
            </a:pP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Alacsony</a:t>
            </a: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károsanyag</a:t>
            </a: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és</a:t>
            </a: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hulladék</a:t>
            </a: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kibocsátás</a:t>
            </a:r>
            <a:endParaRPr lang="de-DE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lvl="2" fontAlgn="base">
              <a:spcBef>
                <a:spcPts val="700"/>
              </a:spcBef>
              <a:spcAft>
                <a:spcPct val="0"/>
              </a:spcAft>
              <a:buBlip>
                <a:blip r:embed="rId3"/>
              </a:buBlip>
            </a:pP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Kis</a:t>
            </a: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beruházás</a:t>
            </a: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olcsó</a:t>
            </a: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áram</a:t>
            </a: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rugalmas</a:t>
            </a: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méretezés</a:t>
            </a: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(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skálázhatóság</a:t>
            </a: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)</a:t>
            </a:r>
          </a:p>
          <a:p>
            <a:pPr lvl="2" fontAlgn="base">
              <a:spcBef>
                <a:spcPts val="700"/>
              </a:spcBef>
              <a:spcAft>
                <a:spcPct val="0"/>
              </a:spcAft>
              <a:buBlip>
                <a:blip r:embed="rId3"/>
              </a:buBlip>
            </a:pP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Stabil 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energiatermelés</a:t>
            </a: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kis</a:t>
            </a: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nemzetközi</a:t>
            </a: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diplomáciai</a:t>
            </a: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kitettség</a:t>
            </a: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(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értsd</a:t>
            </a: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pl</a:t>
            </a: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. 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Bős-Nagymaros</a:t>
            </a: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orosz</a:t>
            </a: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fűtőelemellátás</a:t>
            </a: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Paks</a:t>
            </a: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)</a:t>
            </a:r>
          </a:p>
          <a:p>
            <a:pPr lvl="2" fontAlgn="base">
              <a:spcBef>
                <a:spcPts val="700"/>
              </a:spcBef>
              <a:spcAft>
                <a:spcPct val="0"/>
              </a:spcAft>
              <a:buBlip>
                <a:blip r:embed="rId3"/>
              </a:buBlip>
            </a:pP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Biztonság</a:t>
            </a: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normál</a:t>
            </a: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ill</a:t>
            </a: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. 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helytelen</a:t>
            </a: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üzemeltetés</a:t>
            </a: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esetén</a:t>
            </a:r>
            <a:endParaRPr lang="de-DE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Szövegdoboz 6"/>
          <p:cNvSpPr txBox="1"/>
          <p:nvPr/>
        </p:nvSpPr>
        <p:spPr>
          <a:xfrm>
            <a:off x="3000364" y="6000768"/>
            <a:ext cx="592932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>
                <a:solidFill>
                  <a:schemeClr val="bg1"/>
                </a:solidFill>
              </a:rPr>
              <a:t>[1]: Okano et al., CRIEPI, Comparison of the Fusion with Other Prospective Energy Sources</a:t>
            </a:r>
            <a:endParaRPr lang="de-DE" sz="1200" dirty="0">
              <a:solidFill>
                <a:schemeClr val="bg1"/>
              </a:solidFill>
            </a:endParaRPr>
          </a:p>
        </p:txBody>
      </p:sp>
      <p:sp>
        <p:nvSpPr>
          <p:cNvPr id="10" name="Szöveg helye 8"/>
          <p:cNvSpPr txBox="1">
            <a:spLocks/>
          </p:cNvSpPr>
          <p:nvPr/>
        </p:nvSpPr>
        <p:spPr>
          <a:xfrm>
            <a:off x="457200" y="1435100"/>
            <a:ext cx="3008313" cy="4922858"/>
          </a:xfrm>
          <a:prstGeom prst="rect">
            <a:avLst/>
          </a:prstGeom>
        </p:spPr>
        <p:txBody>
          <a:bodyPr>
            <a:normAutofit fontScale="70000" lnSpcReduction="20000"/>
          </a:bodyPr>
          <a:lstStyle/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ts val="700"/>
              </a:spcBef>
              <a:spcAft>
                <a:spcPct val="0"/>
              </a:spcAft>
              <a:buClrTx/>
              <a:buSzTx/>
              <a:buFont typeface="Arial" pitchFamily="34" charset="0"/>
              <a:buBlip>
                <a:blip r:embed="rId3"/>
              </a:buBlip>
              <a:tabLst/>
              <a:defRPr/>
            </a:pPr>
            <a:r>
              <a:rPr kumimoji="0" lang="de-DE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</a:t>
            </a:r>
            <a:r>
              <a:rPr kumimoji="0" lang="de-DE" sz="2000" b="0" i="0" strike="noStrike" kern="1200" cap="none" spc="0" normalizeH="0" baseline="0" noProof="0" dirty="0" err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Bevezetés</a:t>
            </a:r>
            <a:endParaRPr kumimoji="0" lang="de-DE" sz="2000" b="0" i="0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  <a:p>
            <a:pPr marL="800100" lvl="1" indent="-342900" fontAlgn="base">
              <a:spcBef>
                <a:spcPts val="700"/>
              </a:spcBef>
              <a:spcAft>
                <a:spcPct val="0"/>
              </a:spcAft>
              <a:buFont typeface="Arial" pitchFamily="34" charset="0"/>
              <a:buBlip>
                <a:blip r:embed="rId3"/>
              </a:buBlip>
            </a:pPr>
            <a:r>
              <a:rPr kumimoji="0" lang="de-DE" b="0" i="0" strike="noStrike" kern="1200" cap="none" spc="0" normalizeH="0" baseline="0" noProof="0" dirty="0" err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Fisszió</a:t>
            </a:r>
            <a:r>
              <a:rPr kumimoji="0" lang="de-DE" b="0" i="0" strike="noStrike" kern="1200" cap="none" spc="0" normalizeH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vs. </a:t>
            </a:r>
            <a:r>
              <a:rPr kumimoji="0" lang="de-DE" b="0" i="0" strike="noStrike" kern="1200" cap="none" spc="0" normalizeH="0" noProof="0" dirty="0" err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Fúzió</a:t>
            </a:r>
            <a:endParaRPr kumimoji="0" lang="de-DE" b="0" i="0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  <a:p>
            <a:pPr marL="742950" marR="0" lvl="1" indent="-285750" algn="l" defTabSz="914400" rtl="0" eaLnBrk="1" fontAlgn="base" latinLnBrk="0" hangingPunct="1">
              <a:lnSpc>
                <a:spcPct val="100000"/>
              </a:lnSpc>
              <a:spcBef>
                <a:spcPts val="700"/>
              </a:spcBef>
              <a:spcAft>
                <a:spcPct val="0"/>
              </a:spcAft>
              <a:buClrTx/>
              <a:buSzTx/>
              <a:buFont typeface="Arial" pitchFamily="34" charset="0"/>
              <a:buBlip>
                <a:blip r:embed="rId3"/>
              </a:buBlip>
              <a:tabLst/>
              <a:defRPr/>
            </a:pPr>
            <a:r>
              <a:rPr kumimoji="0" lang="de-DE" sz="1800" b="0" i="0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 </a:t>
            </a:r>
            <a:r>
              <a:rPr kumimoji="0" lang="de-DE" sz="1800" b="0" i="0" strike="noStrike" kern="1200" cap="none" spc="0" normalizeH="0" baseline="0" noProof="0" dirty="0" err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Atomok</a:t>
            </a:r>
            <a:r>
              <a:rPr kumimoji="0" lang="de-DE" sz="1800" b="0" i="0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, </a:t>
            </a:r>
            <a:r>
              <a:rPr kumimoji="0" lang="de-DE" sz="1800" b="0" i="0" strike="noStrike" kern="1200" cap="none" spc="0" normalizeH="0" baseline="0" noProof="0" dirty="0" err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izotópok</a:t>
            </a:r>
            <a:endParaRPr kumimoji="0" lang="de-DE" sz="1800" b="0" i="0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  <a:p>
            <a:pPr marL="742950" marR="0" lvl="1" indent="-285750" algn="l" defTabSz="914400" rtl="0" eaLnBrk="1" fontAlgn="base" latinLnBrk="0" hangingPunct="1">
              <a:lnSpc>
                <a:spcPct val="100000"/>
              </a:lnSpc>
              <a:spcBef>
                <a:spcPts val="700"/>
              </a:spcBef>
              <a:spcAft>
                <a:spcPct val="0"/>
              </a:spcAft>
              <a:buClrTx/>
              <a:buSzTx/>
              <a:buFont typeface="Arial" pitchFamily="34" charset="0"/>
              <a:buBlip>
                <a:blip r:embed="rId3"/>
              </a:buBlip>
              <a:tabLst/>
              <a:defRPr/>
            </a:pPr>
            <a:r>
              <a:rPr kumimoji="0" lang="de-DE" sz="1800" b="0" i="0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 </a:t>
            </a:r>
            <a:r>
              <a:rPr kumimoji="0" lang="de-DE" sz="1800" b="0" i="0" strike="noStrike" kern="1200" cap="none" spc="0" normalizeH="0" baseline="0" noProof="0" dirty="0" err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Kötési</a:t>
            </a:r>
            <a:r>
              <a:rPr kumimoji="0" lang="de-DE" sz="1800" b="0" i="0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</a:t>
            </a:r>
            <a:r>
              <a:rPr kumimoji="0" lang="de-DE" sz="1800" b="0" i="0" strike="noStrike" kern="1200" cap="none" spc="0" normalizeH="0" baseline="0" noProof="0" dirty="0" err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energia</a:t>
            </a:r>
            <a:endParaRPr kumimoji="0" lang="de-DE" sz="1800" b="0" i="0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  <a:p>
            <a:pPr marL="742950" marR="0" lvl="1" indent="-285750" algn="l" defTabSz="914400" rtl="0" eaLnBrk="1" fontAlgn="base" latinLnBrk="0" hangingPunct="1">
              <a:lnSpc>
                <a:spcPct val="100000"/>
              </a:lnSpc>
              <a:spcBef>
                <a:spcPts val="700"/>
              </a:spcBef>
              <a:spcAft>
                <a:spcPct val="0"/>
              </a:spcAft>
              <a:buClrTx/>
              <a:buSzTx/>
              <a:buFont typeface="Arial" pitchFamily="34" charset="0"/>
              <a:buBlip>
                <a:blip r:embed="rId3"/>
              </a:buBlip>
              <a:tabLst/>
              <a:defRPr/>
            </a:pP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 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Számítás</a:t>
            </a: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– 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mikro</a:t>
            </a:r>
            <a:endParaRPr lang="de-DE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marL="742950" marR="0" lvl="1" indent="-285750" algn="l" defTabSz="914400" rtl="0" eaLnBrk="1" fontAlgn="base" latinLnBrk="0" hangingPunct="1">
              <a:lnSpc>
                <a:spcPct val="100000"/>
              </a:lnSpc>
              <a:spcBef>
                <a:spcPts val="700"/>
              </a:spcBef>
              <a:spcAft>
                <a:spcPct val="0"/>
              </a:spcAft>
              <a:buClrTx/>
              <a:buSzTx/>
              <a:buFont typeface="Arial" pitchFamily="34" charset="0"/>
              <a:buBlip>
                <a:blip r:embed="rId3"/>
              </a:buBlip>
              <a:tabLst/>
              <a:defRPr/>
            </a:pPr>
            <a:r>
              <a:rPr kumimoji="0" lang="de-DE" sz="1800" b="0" i="0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 </a:t>
            </a:r>
            <a:r>
              <a:rPr kumimoji="0" lang="de-DE" sz="1800" b="0" i="0" strike="noStrike" kern="1200" cap="none" spc="0" normalizeH="0" baseline="0" noProof="0" dirty="0" err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Az</a:t>
            </a:r>
            <a:r>
              <a:rPr kumimoji="0" lang="de-DE" sz="1800" b="0" i="0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</a:t>
            </a:r>
            <a:r>
              <a:rPr kumimoji="0" lang="de-DE" sz="1800" b="0" i="0" strike="noStrike" kern="1200" cap="none" spc="0" normalizeH="0" baseline="0" noProof="0" dirty="0" err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elektronvolt</a:t>
            </a:r>
            <a:endParaRPr kumimoji="0" lang="de-DE" sz="1800" b="0" i="0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  <a:p>
            <a:pPr marL="742950" marR="0" lvl="1" indent="-285750" algn="l" defTabSz="914400" rtl="0" eaLnBrk="1" fontAlgn="base" latinLnBrk="0" hangingPunct="1">
              <a:lnSpc>
                <a:spcPct val="100000"/>
              </a:lnSpc>
              <a:spcBef>
                <a:spcPts val="700"/>
              </a:spcBef>
              <a:spcAft>
                <a:spcPct val="0"/>
              </a:spcAft>
              <a:buClrTx/>
              <a:buSzTx/>
              <a:buFont typeface="Arial" pitchFamily="34" charset="0"/>
              <a:buBlip>
                <a:blip r:embed="rId3"/>
              </a:buBlip>
              <a:tabLst/>
              <a:defRPr/>
            </a:pP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 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Számítás</a:t>
            </a: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– 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makro</a:t>
            </a:r>
            <a:endParaRPr kumimoji="0" lang="de-DE" sz="1800" b="0" i="0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ts val="700"/>
              </a:spcBef>
              <a:spcAft>
                <a:spcPct val="0"/>
              </a:spcAft>
              <a:buClrTx/>
              <a:buSzTx/>
              <a:buFont typeface="Arial" pitchFamily="34" charset="0"/>
              <a:buBlip>
                <a:blip r:embed="rId3"/>
              </a:buBlip>
              <a:tabLst/>
              <a:defRPr/>
            </a:pPr>
            <a:r>
              <a:rPr kumimoji="0" lang="de-DE" sz="2000" b="0" i="0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A</a:t>
            </a:r>
            <a:r>
              <a:rPr kumimoji="0" lang="de-DE" sz="2000" b="0" i="0" strike="noStrike" kern="1200" cap="none" spc="0" normalizeH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</a:t>
            </a:r>
            <a:r>
              <a:rPr kumimoji="0" lang="de-DE" sz="2000" b="0" i="0" strike="noStrike" kern="1200" cap="none" spc="0" normalizeH="0" noProof="0" dirty="0" err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reakciók</a:t>
            </a:r>
            <a:endParaRPr kumimoji="0" lang="de-DE" sz="2000" b="0" i="0" strike="noStrike" kern="1200" cap="none" spc="0" normalizeH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  <a:p>
            <a:pPr marL="800100" lvl="1" indent="-342900" fontAlgn="base">
              <a:spcBef>
                <a:spcPts val="700"/>
              </a:spcBef>
              <a:spcAft>
                <a:spcPct val="0"/>
              </a:spcAft>
              <a:buFont typeface="Arial" pitchFamily="34" charset="0"/>
              <a:buBlip>
                <a:blip r:embed="rId3"/>
              </a:buBlip>
              <a:defRPr/>
            </a:pPr>
            <a:r>
              <a:rPr kumimoji="0" lang="de-DE" b="0" i="0" strike="noStrike" kern="1200" cap="none" spc="0" normalizeH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A </a:t>
            </a:r>
            <a:r>
              <a:rPr kumimoji="0" lang="de-DE" b="0" i="0" strike="noStrike" kern="1200" cap="none" spc="0" normalizeH="0" noProof="0" dirty="0" err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reakció</a:t>
            </a:r>
            <a:r>
              <a:rPr kumimoji="0" lang="de-DE" b="0" i="0" strike="noStrike" kern="1200" cap="none" spc="0" normalizeH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</a:t>
            </a:r>
            <a:r>
              <a:rPr kumimoji="0" lang="de-DE" b="0" i="0" strike="noStrike" kern="1200" cap="none" spc="0" normalizeH="0" noProof="0" dirty="0" err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kiválasztása</a:t>
            </a:r>
            <a:r>
              <a:rPr kumimoji="0" lang="de-DE" b="0" i="0" strike="noStrike" kern="1200" cap="none" spc="0" normalizeH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(5)</a:t>
            </a:r>
            <a:endParaRPr kumimoji="0" lang="de-DE" b="0" i="0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  <a:p>
            <a:pPr marL="742950" marR="0" lvl="1" indent="-285750" algn="l" defTabSz="914400" rtl="0" eaLnBrk="1" fontAlgn="base" latinLnBrk="0" hangingPunct="1">
              <a:lnSpc>
                <a:spcPct val="100000"/>
              </a:lnSpc>
              <a:spcBef>
                <a:spcPts val="700"/>
              </a:spcBef>
              <a:spcAft>
                <a:spcPct val="0"/>
              </a:spcAft>
              <a:buClrTx/>
              <a:buSzTx/>
              <a:buFont typeface="Arial" pitchFamily="34" charset="0"/>
              <a:buBlip>
                <a:blip r:embed="rId3"/>
              </a:buBlip>
              <a:tabLst/>
              <a:defRPr/>
            </a:pPr>
            <a:r>
              <a:rPr kumimoji="0" lang="de-DE" sz="1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 </a:t>
            </a:r>
            <a:r>
              <a:rPr kumimoji="0" lang="de-DE" sz="1800" b="0" i="0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A </a:t>
            </a:r>
            <a:r>
              <a:rPr kumimoji="0" lang="de-DE" sz="1800" b="0" i="0" strike="noStrike" kern="1200" cap="none" spc="0" normalizeH="0" baseline="0" noProof="0" dirty="0" err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plazma</a:t>
            </a:r>
            <a:endParaRPr kumimoji="0" lang="de-DE" sz="1800" b="0" i="0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  <a:p>
            <a:pPr marL="742950" marR="0" lvl="1" indent="-285750" algn="l" defTabSz="914400" rtl="0" eaLnBrk="1" fontAlgn="base" latinLnBrk="0" hangingPunct="1">
              <a:lnSpc>
                <a:spcPct val="100000"/>
              </a:lnSpc>
              <a:spcBef>
                <a:spcPts val="700"/>
              </a:spcBef>
              <a:spcAft>
                <a:spcPct val="0"/>
              </a:spcAft>
              <a:buClrTx/>
              <a:buSzTx/>
              <a:buFont typeface="Arial" pitchFamily="34" charset="0"/>
              <a:buBlip>
                <a:blip r:embed="rId3"/>
              </a:buBlip>
              <a:tabLst/>
              <a:defRPr/>
            </a:pPr>
            <a:r>
              <a:rPr kumimoji="0" lang="de-DE" sz="1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 </a:t>
            </a:r>
            <a:r>
              <a:rPr kumimoji="0" lang="de-DE" sz="1800" b="0" i="0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A</a:t>
            </a:r>
            <a:r>
              <a:rPr kumimoji="0" lang="de-DE" sz="1800" b="0" i="0" strike="noStrike" kern="1200" cap="none" spc="0" normalizeH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</a:t>
            </a:r>
            <a:r>
              <a:rPr kumimoji="0" lang="de-DE" sz="1800" b="0" i="0" strike="noStrike" kern="1200" cap="none" spc="0" normalizeH="0" noProof="0" dirty="0" err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reakció</a:t>
            </a:r>
            <a:r>
              <a:rPr kumimoji="0" lang="de-DE" sz="1800" b="0" i="0" strike="noStrike" kern="1200" cap="none" spc="0" normalizeH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</a:t>
            </a:r>
            <a:r>
              <a:rPr kumimoji="0" lang="de-DE" sz="1800" b="0" i="0" strike="noStrike" kern="1200" cap="none" spc="0" normalizeH="0" noProof="0" dirty="0" err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beindítása</a:t>
            </a:r>
            <a:r>
              <a:rPr kumimoji="0" lang="de-DE" sz="1800" b="0" i="0" strike="noStrike" kern="1200" cap="none" spc="0" normalizeH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(3)</a:t>
            </a:r>
          </a:p>
          <a:p>
            <a:pPr marL="285750" indent="-285750" fontAlgn="base">
              <a:spcBef>
                <a:spcPts val="700"/>
              </a:spcBef>
              <a:spcAft>
                <a:spcPct val="0"/>
              </a:spcAft>
              <a:buFont typeface="Arial" pitchFamily="34" charset="0"/>
              <a:buBlip>
                <a:blip r:embed="rId3"/>
              </a:buBlip>
              <a:defRPr/>
            </a:pPr>
            <a:r>
              <a:rPr kumimoji="0" lang="de-DE" sz="2000" b="0" i="0" strike="noStrike" kern="1200" cap="none" spc="0" normalizeH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A </a:t>
            </a:r>
            <a:r>
              <a:rPr kumimoji="0" lang="de-DE" sz="2000" b="0" i="0" strike="noStrike" kern="1200" cap="none" spc="0" normalizeH="0" noProof="0" dirty="0" err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technológiák</a:t>
            </a:r>
            <a:endParaRPr kumimoji="0" lang="de-DE" sz="2000" b="0" i="0" strike="noStrike" kern="1200" cap="none" spc="0" normalizeH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  <a:p>
            <a:pPr marL="742950" lvl="1" indent="-285750" fontAlgn="base">
              <a:spcBef>
                <a:spcPts val="700"/>
              </a:spcBef>
              <a:spcAft>
                <a:spcPct val="0"/>
              </a:spcAft>
              <a:buFont typeface="Arial" pitchFamily="34" charset="0"/>
              <a:buBlip>
                <a:blip r:embed="rId3"/>
              </a:buBlip>
              <a:defRPr/>
            </a:pPr>
            <a:r>
              <a:rPr lang="de-DE" sz="19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ICF</a:t>
            </a:r>
          </a:p>
          <a:p>
            <a:pPr marL="742950" lvl="1" indent="-285750" fontAlgn="base">
              <a:spcBef>
                <a:spcPts val="700"/>
              </a:spcBef>
              <a:spcAft>
                <a:spcPct val="0"/>
              </a:spcAft>
              <a:buFont typeface="Arial" pitchFamily="34" charset="0"/>
              <a:buBlip>
                <a:blip r:embed="rId3"/>
              </a:buBlip>
              <a:defRPr/>
            </a:pPr>
            <a:r>
              <a:rPr lang="de-DE" sz="19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sz="19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Tokamak</a:t>
            </a:r>
            <a:r>
              <a:rPr lang="de-DE" sz="19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sz="19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és</a:t>
            </a:r>
            <a:r>
              <a:rPr lang="de-DE" sz="19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a </a:t>
            </a:r>
            <a:r>
              <a:rPr lang="de-DE" sz="19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sztellarátor</a:t>
            </a:r>
            <a:endParaRPr lang="de-DE" sz="19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marL="742950" lvl="1" indent="-285750" fontAlgn="base">
              <a:spcBef>
                <a:spcPts val="700"/>
              </a:spcBef>
              <a:spcAft>
                <a:spcPct val="0"/>
              </a:spcAft>
              <a:buFont typeface="Arial" pitchFamily="34" charset="0"/>
              <a:buBlip>
                <a:blip r:embed="rId3"/>
              </a:buBlip>
              <a:defRPr/>
            </a:pPr>
            <a:r>
              <a:rPr lang="de-DE" sz="19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DEC</a:t>
            </a:r>
          </a:p>
          <a:p>
            <a:pPr marL="285750" indent="-285750" fontAlgn="base">
              <a:spcBef>
                <a:spcPts val="700"/>
              </a:spcBef>
              <a:spcAft>
                <a:spcPct val="0"/>
              </a:spcAft>
              <a:buFont typeface="Arial" pitchFamily="34" charset="0"/>
              <a:buBlip>
                <a:blip r:embed="rId3"/>
              </a:buBlip>
              <a:defRPr/>
            </a:pPr>
            <a:r>
              <a:rPr lang="de-DE" sz="20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sz="2000" u="sng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Kitekités</a:t>
            </a:r>
            <a:endParaRPr lang="de-DE" sz="2000" u="sng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marL="742950" lvl="1" indent="-285750" fontAlgn="base">
              <a:spcBef>
                <a:spcPts val="700"/>
              </a:spcBef>
              <a:spcAft>
                <a:spcPct val="0"/>
              </a:spcAft>
              <a:buFont typeface="Arial" pitchFamily="34" charset="0"/>
              <a:buBlip>
                <a:blip r:embed="rId3"/>
              </a:buBlip>
              <a:defRPr/>
            </a:pPr>
            <a:r>
              <a:rPr lang="de-DE" sz="1900" u="sng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sz="1900" u="sng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Összehasonlítás</a:t>
            </a:r>
            <a:r>
              <a:rPr lang="de-DE" sz="1900" u="sng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(5)</a:t>
            </a:r>
          </a:p>
          <a:p>
            <a:pPr marL="742950" lvl="1" indent="-285750" fontAlgn="base">
              <a:spcBef>
                <a:spcPts val="700"/>
              </a:spcBef>
              <a:spcAft>
                <a:spcPct val="0"/>
              </a:spcAft>
              <a:buFont typeface="Arial" pitchFamily="34" charset="0"/>
              <a:buBlip>
                <a:blip r:embed="rId3"/>
              </a:buBlip>
              <a:defRPr/>
            </a:pPr>
            <a:r>
              <a:rPr lang="de-DE" sz="19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sz="19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Centralizált</a:t>
            </a:r>
            <a:r>
              <a:rPr lang="de-DE" sz="19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sz="19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rendszerek</a:t>
            </a:r>
            <a:endParaRPr lang="de-DE" sz="19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marL="285750" indent="-285750" fontAlgn="base">
              <a:spcBef>
                <a:spcPts val="700"/>
              </a:spcBef>
              <a:spcAft>
                <a:spcPct val="0"/>
              </a:spcAft>
              <a:buFont typeface="Arial" pitchFamily="34" charset="0"/>
              <a:buBlip>
                <a:blip r:embed="rId3"/>
              </a:buBlip>
              <a:defRPr/>
            </a:pPr>
            <a:r>
              <a:rPr lang="de-DE" sz="20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sz="20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Fogalomtár</a:t>
            </a:r>
            <a:endParaRPr lang="de-DE" sz="20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marL="742950" lvl="1" indent="-285750" fontAlgn="base">
              <a:spcBef>
                <a:spcPts val="700"/>
              </a:spcBef>
              <a:spcAft>
                <a:spcPct val="0"/>
              </a:spcAft>
              <a:buFont typeface="Arial" pitchFamily="34" charset="0"/>
              <a:buBlip>
                <a:blip r:embed="rId3"/>
              </a:buBlip>
              <a:defRPr/>
            </a:pPr>
            <a:endParaRPr kumimoji="0" lang="de-DE" sz="1800" b="0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sp>
        <p:nvSpPr>
          <p:cNvPr id="11" name="Dia számának helye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</p:spPr>
        <p:txBody>
          <a:bodyPr/>
          <a:lstStyle/>
          <a:p>
            <a:fld id="{7FC63AB8-CEDE-434E-9866-9FA9AEC918BE}" type="slidenum">
              <a:rPr lang="de-DE" smtClean="0"/>
              <a:pPr/>
              <a:t>22</a:t>
            </a:fld>
            <a:endParaRPr lang="de-DE" dirty="0"/>
          </a:p>
        </p:txBody>
      </p:sp>
      <p:sp>
        <p:nvSpPr>
          <p:cNvPr id="13" name="Dátum helye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</p:spPr>
        <p:txBody>
          <a:bodyPr/>
          <a:lstStyle/>
          <a:p>
            <a:r>
              <a:rPr lang="hu-HU" dirty="0" smtClean="0"/>
              <a:t>2017.10.27.</a:t>
            </a:r>
            <a:endParaRPr lang="de-DE" dirty="0"/>
          </a:p>
        </p:txBody>
      </p:sp>
      <p:sp>
        <p:nvSpPr>
          <p:cNvPr id="14" name="Élőláb helye 6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/>
          <a:lstStyle/>
          <a:p>
            <a:r>
              <a:rPr lang="de-DE" dirty="0" smtClean="0"/>
              <a:t>RZNZ7H – </a:t>
            </a:r>
            <a:r>
              <a:rPr lang="de-DE" dirty="0" err="1" smtClean="0"/>
              <a:t>Fúziós</a:t>
            </a:r>
            <a:r>
              <a:rPr lang="de-DE" dirty="0" smtClean="0"/>
              <a:t> </a:t>
            </a:r>
            <a:r>
              <a:rPr lang="de-DE" dirty="0" err="1" smtClean="0"/>
              <a:t>energia</a:t>
            </a:r>
            <a:r>
              <a:rPr lang="de-DE" dirty="0" smtClean="0"/>
              <a:t> </a:t>
            </a:r>
            <a:r>
              <a:rPr lang="de-DE" dirty="0" err="1" smtClean="0"/>
              <a:t>előadás</a:t>
            </a:r>
            <a:endParaRPr lang="de-DE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ím 4"/>
          <p:cNvSpPr txBox="1">
            <a:spLocks/>
          </p:cNvSpPr>
          <p:nvPr/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>
              <a:spcBef>
                <a:spcPct val="0"/>
              </a:spcBef>
              <a:defRPr/>
            </a:pPr>
            <a:r>
              <a:rPr lang="de-DE" sz="3600" dirty="0" err="1" smtClean="0">
                <a:solidFill>
                  <a:schemeClr val="bg1"/>
                </a:solidFill>
              </a:rPr>
              <a:t>Fúziós</a:t>
            </a:r>
            <a:r>
              <a:rPr lang="de-DE" sz="3600" dirty="0" smtClean="0">
                <a:solidFill>
                  <a:schemeClr val="bg1"/>
                </a:solidFill>
              </a:rPr>
              <a:t> </a:t>
            </a:r>
            <a:r>
              <a:rPr lang="de-DE" sz="3600" dirty="0" err="1" smtClean="0">
                <a:solidFill>
                  <a:schemeClr val="bg1"/>
                </a:solidFill>
              </a:rPr>
              <a:t>energia</a:t>
            </a:r>
            <a:endParaRPr lang="de-DE" sz="3600" dirty="0"/>
          </a:p>
        </p:txBody>
      </p:sp>
      <p:sp>
        <p:nvSpPr>
          <p:cNvPr id="6" name="Szövegdoboz 5"/>
          <p:cNvSpPr txBox="1"/>
          <p:nvPr/>
        </p:nvSpPr>
        <p:spPr>
          <a:xfrm>
            <a:off x="3643306" y="1071546"/>
            <a:ext cx="5286412" cy="4898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>
              <a:spcBef>
                <a:spcPts val="700"/>
              </a:spcBef>
              <a:spcAft>
                <a:spcPct val="0"/>
              </a:spcAft>
              <a:buBlip>
                <a:blip r:embed="rId3"/>
              </a:buBlip>
            </a:pPr>
            <a:r>
              <a:rPr lang="de-DE" sz="20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 </a:t>
            </a:r>
            <a:r>
              <a:rPr lang="de-DE" sz="20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Összehasonlítás</a:t>
            </a:r>
            <a:r>
              <a:rPr lang="de-DE" sz="20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sz="20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más</a:t>
            </a:r>
            <a:r>
              <a:rPr lang="de-DE" sz="20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sz="20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lehetőségekkel</a:t>
            </a:r>
            <a:endParaRPr lang="de-DE" sz="20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lvl="1" fontAlgn="base">
              <a:spcBef>
                <a:spcPts val="700"/>
              </a:spcBef>
              <a:spcAft>
                <a:spcPct val="0"/>
              </a:spcAft>
              <a:buBlip>
                <a:blip r:embed="rId3"/>
              </a:buBlip>
            </a:pP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Az</a:t>
            </a: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[1] 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eredményei</a:t>
            </a: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a 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kritériumok</a:t>
            </a: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alapján</a:t>
            </a: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:</a:t>
            </a:r>
          </a:p>
          <a:p>
            <a:pPr lvl="1" fontAlgn="base">
              <a:spcBef>
                <a:spcPts val="700"/>
              </a:spcBef>
              <a:spcAft>
                <a:spcPct val="0"/>
              </a:spcAft>
              <a:buBlip>
                <a:blip r:embed="rId3"/>
              </a:buBlip>
            </a:pPr>
            <a:endParaRPr lang="de-DE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lvl="1" fontAlgn="base">
              <a:spcBef>
                <a:spcPts val="700"/>
              </a:spcBef>
              <a:spcAft>
                <a:spcPct val="0"/>
              </a:spcAft>
              <a:buBlip>
                <a:blip r:embed="rId3"/>
              </a:buBlip>
            </a:pPr>
            <a:endParaRPr lang="de-DE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lvl="1" fontAlgn="base">
              <a:spcBef>
                <a:spcPts val="700"/>
              </a:spcBef>
              <a:spcAft>
                <a:spcPct val="0"/>
              </a:spcAft>
              <a:buBlip>
                <a:blip r:embed="rId3"/>
              </a:buBlip>
            </a:pPr>
            <a:endParaRPr lang="de-DE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lvl="1" fontAlgn="base">
              <a:spcBef>
                <a:spcPts val="700"/>
              </a:spcBef>
              <a:spcAft>
                <a:spcPct val="0"/>
              </a:spcAft>
              <a:buBlip>
                <a:blip r:embed="rId3"/>
              </a:buBlip>
            </a:pPr>
            <a:endParaRPr lang="de-DE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lvl="1" fontAlgn="base">
              <a:spcBef>
                <a:spcPts val="700"/>
              </a:spcBef>
              <a:spcAft>
                <a:spcPct val="0"/>
              </a:spcAft>
              <a:buBlip>
                <a:blip r:embed="rId3"/>
              </a:buBlip>
            </a:pPr>
            <a:endParaRPr lang="de-DE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lvl="1" fontAlgn="base">
              <a:spcBef>
                <a:spcPts val="700"/>
              </a:spcBef>
              <a:spcAft>
                <a:spcPct val="0"/>
              </a:spcAft>
              <a:buBlip>
                <a:blip r:embed="rId3"/>
              </a:buBlip>
            </a:pPr>
            <a:endParaRPr lang="de-DE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lvl="1" fontAlgn="base">
              <a:spcBef>
                <a:spcPts val="700"/>
              </a:spcBef>
              <a:spcAft>
                <a:spcPct val="0"/>
              </a:spcAft>
              <a:buBlip>
                <a:blip r:embed="rId3"/>
              </a:buBlip>
            </a:pPr>
            <a:endParaRPr lang="de-DE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lvl="1" fontAlgn="base">
              <a:spcBef>
                <a:spcPts val="700"/>
              </a:spcBef>
              <a:spcAft>
                <a:spcPct val="0"/>
              </a:spcAft>
            </a:pPr>
            <a:endParaRPr lang="de-DE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lvl="1" fontAlgn="base">
              <a:spcBef>
                <a:spcPts val="700"/>
              </a:spcBef>
              <a:spcAft>
                <a:spcPct val="0"/>
              </a:spcAft>
              <a:buBlip>
                <a:blip r:embed="rId3"/>
              </a:buBlip>
            </a:pP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Bár</a:t>
            </a: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a 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fúziós</a:t>
            </a: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erőmű</a:t>
            </a: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nem</a:t>
            </a: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nevezhető</a:t>
            </a: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egyértelműen</a:t>
            </a: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a 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legjobbnak</a:t>
            </a: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nagy</a:t>
            </a: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előnye</a:t>
            </a: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hogy</a:t>
            </a: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a 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szerzők</a:t>
            </a: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szerint</a:t>
            </a: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a 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többivel</a:t>
            </a: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ellentétben</a:t>
            </a: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nincs</a:t>
            </a: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kiemelkedően</a:t>
            </a: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nagy</a:t>
            </a: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hátránya</a:t>
            </a:r>
            <a:endParaRPr lang="de-DE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Szövegdoboz 6"/>
          <p:cNvSpPr txBox="1"/>
          <p:nvPr/>
        </p:nvSpPr>
        <p:spPr>
          <a:xfrm>
            <a:off x="3000364" y="6000768"/>
            <a:ext cx="592932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>
                <a:solidFill>
                  <a:schemeClr val="bg1"/>
                </a:solidFill>
              </a:rPr>
              <a:t>[1]: Okano et al., CRIEPI, Comparison of the Fusion with Other Prospective Energy Sources</a:t>
            </a:r>
            <a:endParaRPr lang="de-DE" sz="1200" dirty="0">
              <a:solidFill>
                <a:schemeClr val="bg1"/>
              </a:solidFill>
            </a:endParaRPr>
          </a:p>
        </p:txBody>
      </p:sp>
      <p:pic>
        <p:nvPicPr>
          <p:cNvPr id="8" name="Kép 7" descr="okano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14876" y="1857364"/>
            <a:ext cx="3305208" cy="292895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2" name="Szöveg helye 8"/>
          <p:cNvSpPr txBox="1">
            <a:spLocks/>
          </p:cNvSpPr>
          <p:nvPr/>
        </p:nvSpPr>
        <p:spPr>
          <a:xfrm>
            <a:off x="457200" y="1435100"/>
            <a:ext cx="3008313" cy="4922858"/>
          </a:xfrm>
          <a:prstGeom prst="rect">
            <a:avLst/>
          </a:prstGeom>
        </p:spPr>
        <p:txBody>
          <a:bodyPr>
            <a:normAutofit fontScale="70000" lnSpcReduction="20000"/>
          </a:bodyPr>
          <a:lstStyle/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ts val="700"/>
              </a:spcBef>
              <a:spcAft>
                <a:spcPct val="0"/>
              </a:spcAft>
              <a:buClrTx/>
              <a:buSzTx/>
              <a:buFont typeface="Arial" pitchFamily="34" charset="0"/>
              <a:buBlip>
                <a:blip r:embed="rId3"/>
              </a:buBlip>
              <a:tabLst/>
              <a:defRPr/>
            </a:pPr>
            <a:r>
              <a:rPr kumimoji="0" lang="de-DE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</a:t>
            </a:r>
            <a:r>
              <a:rPr kumimoji="0" lang="de-DE" sz="2000" b="0" i="0" strike="noStrike" kern="1200" cap="none" spc="0" normalizeH="0" baseline="0" noProof="0" dirty="0" err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Bevezetés</a:t>
            </a:r>
            <a:endParaRPr kumimoji="0" lang="de-DE" sz="2000" b="0" i="0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  <a:p>
            <a:pPr marL="800100" lvl="1" indent="-342900" fontAlgn="base">
              <a:spcBef>
                <a:spcPts val="700"/>
              </a:spcBef>
              <a:spcAft>
                <a:spcPct val="0"/>
              </a:spcAft>
              <a:buFont typeface="Arial" pitchFamily="34" charset="0"/>
              <a:buBlip>
                <a:blip r:embed="rId3"/>
              </a:buBlip>
            </a:pPr>
            <a:r>
              <a:rPr kumimoji="0" lang="de-DE" b="0" i="0" strike="noStrike" kern="1200" cap="none" spc="0" normalizeH="0" baseline="0" noProof="0" dirty="0" err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Fisszió</a:t>
            </a:r>
            <a:r>
              <a:rPr kumimoji="0" lang="de-DE" b="0" i="0" strike="noStrike" kern="1200" cap="none" spc="0" normalizeH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vs. </a:t>
            </a:r>
            <a:r>
              <a:rPr kumimoji="0" lang="de-DE" b="0" i="0" strike="noStrike" kern="1200" cap="none" spc="0" normalizeH="0" noProof="0" dirty="0" err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Fúzió</a:t>
            </a:r>
            <a:endParaRPr kumimoji="0" lang="de-DE" b="0" i="0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  <a:p>
            <a:pPr marL="742950" marR="0" lvl="1" indent="-285750" algn="l" defTabSz="914400" rtl="0" eaLnBrk="1" fontAlgn="base" latinLnBrk="0" hangingPunct="1">
              <a:lnSpc>
                <a:spcPct val="100000"/>
              </a:lnSpc>
              <a:spcBef>
                <a:spcPts val="700"/>
              </a:spcBef>
              <a:spcAft>
                <a:spcPct val="0"/>
              </a:spcAft>
              <a:buClrTx/>
              <a:buSzTx/>
              <a:buFont typeface="Arial" pitchFamily="34" charset="0"/>
              <a:buBlip>
                <a:blip r:embed="rId3"/>
              </a:buBlip>
              <a:tabLst/>
              <a:defRPr/>
            </a:pPr>
            <a:r>
              <a:rPr kumimoji="0" lang="de-DE" sz="1800" b="0" i="0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 </a:t>
            </a:r>
            <a:r>
              <a:rPr kumimoji="0" lang="de-DE" sz="1800" b="0" i="0" strike="noStrike" kern="1200" cap="none" spc="0" normalizeH="0" baseline="0" noProof="0" dirty="0" err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Atomok</a:t>
            </a:r>
            <a:r>
              <a:rPr kumimoji="0" lang="de-DE" sz="1800" b="0" i="0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, </a:t>
            </a:r>
            <a:r>
              <a:rPr kumimoji="0" lang="de-DE" sz="1800" b="0" i="0" strike="noStrike" kern="1200" cap="none" spc="0" normalizeH="0" baseline="0" noProof="0" dirty="0" err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izotópok</a:t>
            </a:r>
            <a:endParaRPr kumimoji="0" lang="de-DE" sz="1800" b="0" i="0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  <a:p>
            <a:pPr marL="742950" marR="0" lvl="1" indent="-285750" algn="l" defTabSz="914400" rtl="0" eaLnBrk="1" fontAlgn="base" latinLnBrk="0" hangingPunct="1">
              <a:lnSpc>
                <a:spcPct val="100000"/>
              </a:lnSpc>
              <a:spcBef>
                <a:spcPts val="700"/>
              </a:spcBef>
              <a:spcAft>
                <a:spcPct val="0"/>
              </a:spcAft>
              <a:buClrTx/>
              <a:buSzTx/>
              <a:buFont typeface="Arial" pitchFamily="34" charset="0"/>
              <a:buBlip>
                <a:blip r:embed="rId3"/>
              </a:buBlip>
              <a:tabLst/>
              <a:defRPr/>
            </a:pPr>
            <a:r>
              <a:rPr kumimoji="0" lang="de-DE" sz="1800" b="0" i="0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 </a:t>
            </a:r>
            <a:r>
              <a:rPr kumimoji="0" lang="de-DE" sz="1800" b="0" i="0" strike="noStrike" kern="1200" cap="none" spc="0" normalizeH="0" baseline="0" noProof="0" dirty="0" err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Kötési</a:t>
            </a:r>
            <a:r>
              <a:rPr kumimoji="0" lang="de-DE" sz="1800" b="0" i="0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</a:t>
            </a:r>
            <a:r>
              <a:rPr kumimoji="0" lang="de-DE" sz="1800" b="0" i="0" strike="noStrike" kern="1200" cap="none" spc="0" normalizeH="0" baseline="0" noProof="0" dirty="0" err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energia</a:t>
            </a:r>
            <a:endParaRPr kumimoji="0" lang="de-DE" sz="1800" b="0" i="0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  <a:p>
            <a:pPr marL="742950" marR="0" lvl="1" indent="-285750" algn="l" defTabSz="914400" rtl="0" eaLnBrk="1" fontAlgn="base" latinLnBrk="0" hangingPunct="1">
              <a:lnSpc>
                <a:spcPct val="100000"/>
              </a:lnSpc>
              <a:spcBef>
                <a:spcPts val="700"/>
              </a:spcBef>
              <a:spcAft>
                <a:spcPct val="0"/>
              </a:spcAft>
              <a:buClrTx/>
              <a:buSzTx/>
              <a:buFont typeface="Arial" pitchFamily="34" charset="0"/>
              <a:buBlip>
                <a:blip r:embed="rId3"/>
              </a:buBlip>
              <a:tabLst/>
              <a:defRPr/>
            </a:pP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 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Számítás</a:t>
            </a: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– 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mikro</a:t>
            </a:r>
            <a:endParaRPr lang="de-DE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marL="742950" marR="0" lvl="1" indent="-285750" algn="l" defTabSz="914400" rtl="0" eaLnBrk="1" fontAlgn="base" latinLnBrk="0" hangingPunct="1">
              <a:lnSpc>
                <a:spcPct val="100000"/>
              </a:lnSpc>
              <a:spcBef>
                <a:spcPts val="700"/>
              </a:spcBef>
              <a:spcAft>
                <a:spcPct val="0"/>
              </a:spcAft>
              <a:buClrTx/>
              <a:buSzTx/>
              <a:buFont typeface="Arial" pitchFamily="34" charset="0"/>
              <a:buBlip>
                <a:blip r:embed="rId3"/>
              </a:buBlip>
              <a:tabLst/>
              <a:defRPr/>
            </a:pPr>
            <a:r>
              <a:rPr kumimoji="0" lang="de-DE" sz="1800" b="0" i="0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 </a:t>
            </a:r>
            <a:r>
              <a:rPr kumimoji="0" lang="de-DE" sz="1800" b="0" i="0" strike="noStrike" kern="1200" cap="none" spc="0" normalizeH="0" baseline="0" noProof="0" dirty="0" err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Az</a:t>
            </a:r>
            <a:r>
              <a:rPr kumimoji="0" lang="de-DE" sz="1800" b="0" i="0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</a:t>
            </a:r>
            <a:r>
              <a:rPr kumimoji="0" lang="de-DE" sz="1800" b="0" i="0" strike="noStrike" kern="1200" cap="none" spc="0" normalizeH="0" baseline="0" noProof="0" dirty="0" err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elektronvolt</a:t>
            </a:r>
            <a:endParaRPr kumimoji="0" lang="de-DE" sz="1800" b="0" i="0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  <a:p>
            <a:pPr marL="742950" marR="0" lvl="1" indent="-285750" algn="l" defTabSz="914400" rtl="0" eaLnBrk="1" fontAlgn="base" latinLnBrk="0" hangingPunct="1">
              <a:lnSpc>
                <a:spcPct val="100000"/>
              </a:lnSpc>
              <a:spcBef>
                <a:spcPts val="700"/>
              </a:spcBef>
              <a:spcAft>
                <a:spcPct val="0"/>
              </a:spcAft>
              <a:buClrTx/>
              <a:buSzTx/>
              <a:buFont typeface="Arial" pitchFamily="34" charset="0"/>
              <a:buBlip>
                <a:blip r:embed="rId3"/>
              </a:buBlip>
              <a:tabLst/>
              <a:defRPr/>
            </a:pP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 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Számítás</a:t>
            </a: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– 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makro</a:t>
            </a:r>
            <a:endParaRPr kumimoji="0" lang="de-DE" sz="1800" b="0" i="0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ts val="700"/>
              </a:spcBef>
              <a:spcAft>
                <a:spcPct val="0"/>
              </a:spcAft>
              <a:buClrTx/>
              <a:buSzTx/>
              <a:buFont typeface="Arial" pitchFamily="34" charset="0"/>
              <a:buBlip>
                <a:blip r:embed="rId3"/>
              </a:buBlip>
              <a:tabLst/>
              <a:defRPr/>
            </a:pPr>
            <a:r>
              <a:rPr kumimoji="0" lang="de-DE" sz="2000" b="0" i="0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A</a:t>
            </a:r>
            <a:r>
              <a:rPr kumimoji="0" lang="de-DE" sz="2000" b="0" i="0" strike="noStrike" kern="1200" cap="none" spc="0" normalizeH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</a:t>
            </a:r>
            <a:r>
              <a:rPr kumimoji="0" lang="de-DE" sz="2000" b="0" i="0" strike="noStrike" kern="1200" cap="none" spc="0" normalizeH="0" noProof="0" dirty="0" err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reakciók</a:t>
            </a:r>
            <a:endParaRPr kumimoji="0" lang="de-DE" sz="2000" b="0" i="0" strike="noStrike" kern="1200" cap="none" spc="0" normalizeH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  <a:p>
            <a:pPr marL="800100" lvl="1" indent="-342900" fontAlgn="base">
              <a:spcBef>
                <a:spcPts val="700"/>
              </a:spcBef>
              <a:spcAft>
                <a:spcPct val="0"/>
              </a:spcAft>
              <a:buFont typeface="Arial" pitchFamily="34" charset="0"/>
              <a:buBlip>
                <a:blip r:embed="rId3"/>
              </a:buBlip>
              <a:defRPr/>
            </a:pPr>
            <a:r>
              <a:rPr kumimoji="0" lang="de-DE" b="0" i="0" strike="noStrike" kern="1200" cap="none" spc="0" normalizeH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A </a:t>
            </a:r>
            <a:r>
              <a:rPr kumimoji="0" lang="de-DE" b="0" i="0" strike="noStrike" kern="1200" cap="none" spc="0" normalizeH="0" noProof="0" dirty="0" err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reakció</a:t>
            </a:r>
            <a:r>
              <a:rPr kumimoji="0" lang="de-DE" b="0" i="0" strike="noStrike" kern="1200" cap="none" spc="0" normalizeH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</a:t>
            </a:r>
            <a:r>
              <a:rPr kumimoji="0" lang="de-DE" b="0" i="0" strike="noStrike" kern="1200" cap="none" spc="0" normalizeH="0" noProof="0" dirty="0" err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kiválasztása</a:t>
            </a:r>
            <a:r>
              <a:rPr kumimoji="0" lang="de-DE" b="0" i="0" strike="noStrike" kern="1200" cap="none" spc="0" normalizeH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(5)</a:t>
            </a:r>
            <a:endParaRPr kumimoji="0" lang="de-DE" b="0" i="0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  <a:p>
            <a:pPr marL="742950" marR="0" lvl="1" indent="-285750" algn="l" defTabSz="914400" rtl="0" eaLnBrk="1" fontAlgn="base" latinLnBrk="0" hangingPunct="1">
              <a:lnSpc>
                <a:spcPct val="100000"/>
              </a:lnSpc>
              <a:spcBef>
                <a:spcPts val="700"/>
              </a:spcBef>
              <a:spcAft>
                <a:spcPct val="0"/>
              </a:spcAft>
              <a:buClrTx/>
              <a:buSzTx/>
              <a:buFont typeface="Arial" pitchFamily="34" charset="0"/>
              <a:buBlip>
                <a:blip r:embed="rId3"/>
              </a:buBlip>
              <a:tabLst/>
              <a:defRPr/>
            </a:pPr>
            <a:r>
              <a:rPr kumimoji="0" lang="de-DE" sz="1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 </a:t>
            </a:r>
            <a:r>
              <a:rPr kumimoji="0" lang="de-DE" sz="1800" b="0" i="0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A </a:t>
            </a:r>
            <a:r>
              <a:rPr kumimoji="0" lang="de-DE" sz="1800" b="0" i="0" strike="noStrike" kern="1200" cap="none" spc="0" normalizeH="0" baseline="0" noProof="0" dirty="0" err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plazma</a:t>
            </a:r>
            <a:endParaRPr kumimoji="0" lang="de-DE" sz="1800" b="0" i="0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  <a:p>
            <a:pPr marL="742950" marR="0" lvl="1" indent="-285750" algn="l" defTabSz="914400" rtl="0" eaLnBrk="1" fontAlgn="base" latinLnBrk="0" hangingPunct="1">
              <a:lnSpc>
                <a:spcPct val="100000"/>
              </a:lnSpc>
              <a:spcBef>
                <a:spcPts val="700"/>
              </a:spcBef>
              <a:spcAft>
                <a:spcPct val="0"/>
              </a:spcAft>
              <a:buClrTx/>
              <a:buSzTx/>
              <a:buFont typeface="Arial" pitchFamily="34" charset="0"/>
              <a:buBlip>
                <a:blip r:embed="rId3"/>
              </a:buBlip>
              <a:tabLst/>
              <a:defRPr/>
            </a:pPr>
            <a:r>
              <a:rPr kumimoji="0" lang="de-DE" sz="1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 </a:t>
            </a:r>
            <a:r>
              <a:rPr kumimoji="0" lang="de-DE" sz="1800" b="0" i="0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A</a:t>
            </a:r>
            <a:r>
              <a:rPr kumimoji="0" lang="de-DE" sz="1800" b="0" i="0" strike="noStrike" kern="1200" cap="none" spc="0" normalizeH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</a:t>
            </a:r>
            <a:r>
              <a:rPr kumimoji="0" lang="de-DE" sz="1800" b="0" i="0" strike="noStrike" kern="1200" cap="none" spc="0" normalizeH="0" noProof="0" dirty="0" err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reakció</a:t>
            </a:r>
            <a:r>
              <a:rPr kumimoji="0" lang="de-DE" sz="1800" b="0" i="0" strike="noStrike" kern="1200" cap="none" spc="0" normalizeH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</a:t>
            </a:r>
            <a:r>
              <a:rPr kumimoji="0" lang="de-DE" sz="1800" b="0" i="0" strike="noStrike" kern="1200" cap="none" spc="0" normalizeH="0" noProof="0" dirty="0" err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beindítása</a:t>
            </a:r>
            <a:r>
              <a:rPr kumimoji="0" lang="de-DE" sz="1800" b="0" i="0" strike="noStrike" kern="1200" cap="none" spc="0" normalizeH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(3)</a:t>
            </a:r>
          </a:p>
          <a:p>
            <a:pPr marL="285750" indent="-285750" fontAlgn="base">
              <a:spcBef>
                <a:spcPts val="700"/>
              </a:spcBef>
              <a:spcAft>
                <a:spcPct val="0"/>
              </a:spcAft>
              <a:buFont typeface="Arial" pitchFamily="34" charset="0"/>
              <a:buBlip>
                <a:blip r:embed="rId3"/>
              </a:buBlip>
              <a:defRPr/>
            </a:pPr>
            <a:r>
              <a:rPr kumimoji="0" lang="de-DE" sz="2000" b="0" i="0" strike="noStrike" kern="1200" cap="none" spc="0" normalizeH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A </a:t>
            </a:r>
            <a:r>
              <a:rPr kumimoji="0" lang="de-DE" sz="2000" b="0" i="0" strike="noStrike" kern="1200" cap="none" spc="0" normalizeH="0" noProof="0" dirty="0" err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technológiák</a:t>
            </a:r>
            <a:endParaRPr kumimoji="0" lang="de-DE" sz="2000" b="0" i="0" strike="noStrike" kern="1200" cap="none" spc="0" normalizeH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  <a:p>
            <a:pPr marL="742950" lvl="1" indent="-285750" fontAlgn="base">
              <a:spcBef>
                <a:spcPts val="700"/>
              </a:spcBef>
              <a:spcAft>
                <a:spcPct val="0"/>
              </a:spcAft>
              <a:buFont typeface="Arial" pitchFamily="34" charset="0"/>
              <a:buBlip>
                <a:blip r:embed="rId3"/>
              </a:buBlip>
              <a:defRPr/>
            </a:pPr>
            <a:r>
              <a:rPr lang="de-DE" sz="19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ICF</a:t>
            </a:r>
          </a:p>
          <a:p>
            <a:pPr marL="742950" lvl="1" indent="-285750" fontAlgn="base">
              <a:spcBef>
                <a:spcPts val="700"/>
              </a:spcBef>
              <a:spcAft>
                <a:spcPct val="0"/>
              </a:spcAft>
              <a:buFont typeface="Arial" pitchFamily="34" charset="0"/>
              <a:buBlip>
                <a:blip r:embed="rId3"/>
              </a:buBlip>
              <a:defRPr/>
            </a:pPr>
            <a:r>
              <a:rPr lang="de-DE" sz="19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sz="19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Tokamak</a:t>
            </a:r>
            <a:r>
              <a:rPr lang="de-DE" sz="19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sz="19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és</a:t>
            </a:r>
            <a:r>
              <a:rPr lang="de-DE" sz="19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a </a:t>
            </a:r>
            <a:r>
              <a:rPr lang="de-DE" sz="19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sztellarátor</a:t>
            </a:r>
            <a:endParaRPr lang="de-DE" sz="19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marL="742950" lvl="1" indent="-285750" fontAlgn="base">
              <a:spcBef>
                <a:spcPts val="700"/>
              </a:spcBef>
              <a:spcAft>
                <a:spcPct val="0"/>
              </a:spcAft>
              <a:buFont typeface="Arial" pitchFamily="34" charset="0"/>
              <a:buBlip>
                <a:blip r:embed="rId3"/>
              </a:buBlip>
              <a:defRPr/>
            </a:pPr>
            <a:r>
              <a:rPr lang="de-DE" sz="19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DEC</a:t>
            </a:r>
          </a:p>
          <a:p>
            <a:pPr marL="285750" indent="-285750" fontAlgn="base">
              <a:spcBef>
                <a:spcPts val="700"/>
              </a:spcBef>
              <a:spcAft>
                <a:spcPct val="0"/>
              </a:spcAft>
              <a:buFont typeface="Arial" pitchFamily="34" charset="0"/>
              <a:buBlip>
                <a:blip r:embed="rId3"/>
              </a:buBlip>
              <a:defRPr/>
            </a:pPr>
            <a:r>
              <a:rPr lang="de-DE" sz="20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sz="2000" u="sng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Kitekités</a:t>
            </a:r>
            <a:endParaRPr lang="de-DE" sz="2000" u="sng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marL="742950" lvl="1" indent="-285750" fontAlgn="base">
              <a:spcBef>
                <a:spcPts val="700"/>
              </a:spcBef>
              <a:spcAft>
                <a:spcPct val="0"/>
              </a:spcAft>
              <a:buFont typeface="Arial" pitchFamily="34" charset="0"/>
              <a:buBlip>
                <a:blip r:embed="rId3"/>
              </a:buBlip>
              <a:defRPr/>
            </a:pPr>
            <a:r>
              <a:rPr lang="de-DE" sz="19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sz="1900" u="sng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Összehasonlítás</a:t>
            </a:r>
            <a:r>
              <a:rPr lang="de-DE" sz="1900" u="sng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(5)</a:t>
            </a:r>
          </a:p>
          <a:p>
            <a:pPr marL="742950" lvl="1" indent="-285750" fontAlgn="base">
              <a:spcBef>
                <a:spcPts val="700"/>
              </a:spcBef>
              <a:spcAft>
                <a:spcPct val="0"/>
              </a:spcAft>
              <a:buFont typeface="Arial" pitchFamily="34" charset="0"/>
              <a:buBlip>
                <a:blip r:embed="rId3"/>
              </a:buBlip>
              <a:defRPr/>
            </a:pPr>
            <a:r>
              <a:rPr lang="de-DE" sz="19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sz="19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Centralizált</a:t>
            </a:r>
            <a:r>
              <a:rPr lang="de-DE" sz="19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sz="19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rendszerek</a:t>
            </a:r>
            <a:endParaRPr lang="de-DE" sz="19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marL="285750" indent="-285750" fontAlgn="base">
              <a:spcBef>
                <a:spcPts val="700"/>
              </a:spcBef>
              <a:spcAft>
                <a:spcPct val="0"/>
              </a:spcAft>
              <a:buFont typeface="Arial" pitchFamily="34" charset="0"/>
              <a:buBlip>
                <a:blip r:embed="rId3"/>
              </a:buBlip>
              <a:defRPr/>
            </a:pPr>
            <a:r>
              <a:rPr lang="de-DE" sz="20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sz="20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Fogalomtár</a:t>
            </a:r>
            <a:endParaRPr lang="de-DE" sz="20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marL="742950" lvl="1" indent="-285750" fontAlgn="base">
              <a:spcBef>
                <a:spcPts val="700"/>
              </a:spcBef>
              <a:spcAft>
                <a:spcPct val="0"/>
              </a:spcAft>
              <a:buFont typeface="Arial" pitchFamily="34" charset="0"/>
              <a:buBlip>
                <a:blip r:embed="rId3"/>
              </a:buBlip>
              <a:defRPr/>
            </a:pPr>
            <a:endParaRPr kumimoji="0" lang="de-DE" sz="1800" b="0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sp>
        <p:nvSpPr>
          <p:cNvPr id="13" name="Dia számának helye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</p:spPr>
        <p:txBody>
          <a:bodyPr/>
          <a:lstStyle/>
          <a:p>
            <a:fld id="{7FC63AB8-CEDE-434E-9866-9FA9AEC918BE}" type="slidenum">
              <a:rPr lang="de-DE" smtClean="0"/>
              <a:pPr/>
              <a:t>23</a:t>
            </a:fld>
            <a:endParaRPr lang="de-DE" dirty="0"/>
          </a:p>
        </p:txBody>
      </p:sp>
      <p:sp>
        <p:nvSpPr>
          <p:cNvPr id="15" name="Dátum helye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</p:spPr>
        <p:txBody>
          <a:bodyPr/>
          <a:lstStyle/>
          <a:p>
            <a:r>
              <a:rPr lang="hu-HU" dirty="0" smtClean="0"/>
              <a:t>2017.10.27.</a:t>
            </a:r>
            <a:endParaRPr lang="de-DE" dirty="0"/>
          </a:p>
        </p:txBody>
      </p:sp>
      <p:sp>
        <p:nvSpPr>
          <p:cNvPr id="16" name="Élőláb helye 6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/>
          <a:lstStyle/>
          <a:p>
            <a:r>
              <a:rPr lang="de-DE" dirty="0" smtClean="0"/>
              <a:t>RZNZ7H – </a:t>
            </a:r>
            <a:r>
              <a:rPr lang="de-DE" dirty="0" err="1" smtClean="0"/>
              <a:t>Fúziós</a:t>
            </a:r>
            <a:r>
              <a:rPr lang="de-DE" dirty="0" smtClean="0"/>
              <a:t> </a:t>
            </a:r>
            <a:r>
              <a:rPr lang="de-DE" dirty="0" err="1" smtClean="0"/>
              <a:t>energia</a:t>
            </a:r>
            <a:r>
              <a:rPr lang="de-DE" dirty="0" smtClean="0"/>
              <a:t> </a:t>
            </a:r>
            <a:r>
              <a:rPr lang="de-DE" dirty="0" err="1" smtClean="0"/>
              <a:t>előadás</a:t>
            </a:r>
            <a:endParaRPr lang="de-DE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ím 4"/>
          <p:cNvSpPr txBox="1">
            <a:spLocks/>
          </p:cNvSpPr>
          <p:nvPr/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>
              <a:spcBef>
                <a:spcPct val="0"/>
              </a:spcBef>
              <a:defRPr/>
            </a:pPr>
            <a:r>
              <a:rPr lang="de-DE" sz="3600" dirty="0" err="1" smtClean="0">
                <a:solidFill>
                  <a:schemeClr val="bg1"/>
                </a:solidFill>
              </a:rPr>
              <a:t>Fúziós</a:t>
            </a:r>
            <a:r>
              <a:rPr lang="de-DE" sz="3600" dirty="0" smtClean="0">
                <a:solidFill>
                  <a:schemeClr val="bg1"/>
                </a:solidFill>
              </a:rPr>
              <a:t> </a:t>
            </a:r>
            <a:r>
              <a:rPr lang="de-DE" sz="3600" dirty="0" err="1" smtClean="0">
                <a:solidFill>
                  <a:schemeClr val="bg1"/>
                </a:solidFill>
              </a:rPr>
              <a:t>energia</a:t>
            </a:r>
            <a:endParaRPr lang="de-DE" sz="3600" dirty="0"/>
          </a:p>
        </p:txBody>
      </p:sp>
      <p:sp>
        <p:nvSpPr>
          <p:cNvPr id="6" name="Szövegdoboz 5"/>
          <p:cNvSpPr txBox="1"/>
          <p:nvPr/>
        </p:nvSpPr>
        <p:spPr>
          <a:xfrm>
            <a:off x="3643306" y="1071546"/>
            <a:ext cx="5286412" cy="54348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>
              <a:spcBef>
                <a:spcPts val="700"/>
              </a:spcBef>
              <a:spcAft>
                <a:spcPct val="0"/>
              </a:spcAft>
              <a:buBlip>
                <a:blip r:embed="rId3"/>
              </a:buBlip>
            </a:pPr>
            <a:r>
              <a:rPr lang="de-DE" sz="20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Van-e </a:t>
            </a:r>
            <a:r>
              <a:rPr lang="de-DE" sz="20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egyáltalán</a:t>
            </a:r>
            <a:r>
              <a:rPr lang="de-DE" sz="20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sz="20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hátránya</a:t>
            </a:r>
            <a:r>
              <a:rPr lang="de-DE" sz="20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?</a:t>
            </a:r>
          </a:p>
          <a:p>
            <a:pPr lvl="1" fontAlgn="base">
              <a:spcBef>
                <a:spcPts val="700"/>
              </a:spcBef>
              <a:spcAft>
                <a:spcPct val="0"/>
              </a:spcAft>
              <a:buBlip>
                <a:blip r:embed="rId3"/>
              </a:buBlip>
            </a:pPr>
            <a:r>
              <a:rPr lang="de-DE" sz="20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sz="16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Egy</a:t>
            </a:r>
            <a:r>
              <a:rPr lang="de-DE" sz="16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sz="16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mindenképp</a:t>
            </a:r>
            <a:r>
              <a:rPr lang="de-DE" sz="16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. Nagy </a:t>
            </a:r>
            <a:r>
              <a:rPr lang="de-DE" sz="16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fúziós</a:t>
            </a:r>
            <a:r>
              <a:rPr lang="de-DE" sz="16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sz="16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erőművek</a:t>
            </a:r>
            <a:r>
              <a:rPr lang="de-DE" sz="16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sz="16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esetén</a:t>
            </a:r>
            <a:r>
              <a:rPr lang="de-DE" sz="16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(mint </a:t>
            </a:r>
            <a:r>
              <a:rPr lang="de-DE" sz="16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minden</a:t>
            </a:r>
            <a:r>
              <a:rPr lang="de-DE" sz="16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sz="16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más</a:t>
            </a:r>
            <a:r>
              <a:rPr lang="de-DE" sz="16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sz="16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nagy</a:t>
            </a:r>
            <a:r>
              <a:rPr lang="de-DE" sz="16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sz="16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erőmű</a:t>
            </a:r>
            <a:r>
              <a:rPr lang="de-DE" sz="16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sz="16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esetén</a:t>
            </a:r>
            <a:r>
              <a:rPr lang="de-DE" sz="16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) </a:t>
            </a:r>
            <a:r>
              <a:rPr lang="de-DE" sz="16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centralizált</a:t>
            </a:r>
            <a:r>
              <a:rPr lang="de-DE" sz="16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sz="16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hálózatot</a:t>
            </a:r>
            <a:r>
              <a:rPr lang="de-DE" sz="16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sz="16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kapunk</a:t>
            </a:r>
            <a:r>
              <a:rPr lang="de-DE" sz="16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, s </a:t>
            </a:r>
            <a:r>
              <a:rPr lang="de-DE" sz="16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ez</a:t>
            </a:r>
            <a:r>
              <a:rPr lang="de-DE" sz="16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sz="16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sebezhető</a:t>
            </a:r>
            <a:r>
              <a:rPr lang="de-DE" sz="16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. A </a:t>
            </a:r>
            <a:r>
              <a:rPr lang="de-DE" sz="16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csomópontok</a:t>
            </a:r>
            <a:r>
              <a:rPr lang="de-DE" sz="16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sz="16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és</a:t>
            </a:r>
            <a:r>
              <a:rPr lang="de-DE" sz="16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a </a:t>
            </a:r>
            <a:r>
              <a:rPr lang="de-DE" sz="16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gerincveze-tékek</a:t>
            </a:r>
            <a:r>
              <a:rPr lang="de-DE" sz="16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sz="16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kiemelt</a:t>
            </a:r>
            <a:r>
              <a:rPr lang="de-DE" sz="16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sz="16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célpontok</a:t>
            </a:r>
            <a:r>
              <a:rPr lang="de-DE" sz="16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sz="16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háború</a:t>
            </a:r>
            <a:r>
              <a:rPr lang="de-DE" sz="16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sz="16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ill</a:t>
            </a:r>
            <a:r>
              <a:rPr lang="de-DE" sz="16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. </a:t>
            </a:r>
            <a:r>
              <a:rPr lang="de-DE" sz="16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terrortámadás</a:t>
            </a:r>
            <a:r>
              <a:rPr lang="de-DE" sz="16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sz="16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esetén</a:t>
            </a:r>
            <a:r>
              <a:rPr lang="de-DE" sz="16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. </a:t>
            </a:r>
            <a:r>
              <a:rPr lang="de-DE" sz="16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Pozitív</a:t>
            </a:r>
            <a:r>
              <a:rPr lang="de-DE" sz="16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sz="16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és</a:t>
            </a:r>
            <a:r>
              <a:rPr lang="de-DE" sz="16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sz="16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negatív</a:t>
            </a:r>
            <a:r>
              <a:rPr lang="de-DE" sz="16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sz="16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példák</a:t>
            </a:r>
            <a:r>
              <a:rPr lang="de-DE" sz="16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:</a:t>
            </a:r>
          </a:p>
          <a:p>
            <a:pPr lvl="2" fontAlgn="base">
              <a:spcBef>
                <a:spcPts val="700"/>
              </a:spcBef>
              <a:spcAft>
                <a:spcPct val="0"/>
              </a:spcAft>
              <a:buBlip>
                <a:blip r:embed="rId3"/>
              </a:buBlip>
            </a:pPr>
            <a:r>
              <a:rPr lang="de-DE" sz="16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sz="15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Az</a:t>
            </a:r>
            <a:r>
              <a:rPr lang="de-DE" sz="15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sz="15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internetet</a:t>
            </a:r>
            <a:r>
              <a:rPr lang="de-DE" sz="15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sz="15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szándékosan</a:t>
            </a:r>
            <a:r>
              <a:rPr lang="de-DE" sz="15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sz="15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decentralizáltra</a:t>
            </a:r>
            <a:r>
              <a:rPr lang="de-DE" sz="15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sz="15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tervezték</a:t>
            </a:r>
            <a:r>
              <a:rPr lang="de-DE" sz="15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a </a:t>
            </a:r>
            <a:r>
              <a:rPr lang="de-DE" sz="15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sebezhetőség</a:t>
            </a:r>
            <a:r>
              <a:rPr lang="de-DE" sz="15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sz="15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csökkentésére</a:t>
            </a:r>
            <a:endParaRPr lang="de-DE" sz="15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lvl="2" fontAlgn="base">
              <a:spcBef>
                <a:spcPts val="700"/>
              </a:spcBef>
              <a:spcAft>
                <a:spcPct val="0"/>
              </a:spcAft>
              <a:buBlip>
                <a:blip r:embed="rId3"/>
              </a:buBlip>
            </a:pPr>
            <a:r>
              <a:rPr lang="de-DE" sz="15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sz="15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Az</a:t>
            </a:r>
            <a:r>
              <a:rPr lang="de-DE" sz="15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sz="15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olaj</a:t>
            </a:r>
            <a:r>
              <a:rPr lang="de-DE" sz="15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sz="15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és</a:t>
            </a:r>
            <a:r>
              <a:rPr lang="de-DE" sz="15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sz="15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gázellátás</a:t>
            </a:r>
            <a:r>
              <a:rPr lang="de-DE" sz="15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sz="15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viszont</a:t>
            </a:r>
            <a:r>
              <a:rPr lang="de-DE" sz="15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sz="15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centralizált</a:t>
            </a:r>
            <a:r>
              <a:rPr lang="de-DE" sz="15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. A </a:t>
            </a:r>
            <a:r>
              <a:rPr lang="de-DE" sz="15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Szuezi-csatorna</a:t>
            </a:r>
            <a:r>
              <a:rPr lang="de-DE" sz="15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sz="15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kiesése</a:t>
            </a:r>
            <a:r>
              <a:rPr lang="de-DE" sz="15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de-DE" sz="15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illetőleg</a:t>
            </a:r>
            <a:r>
              <a:rPr lang="de-DE" sz="15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sz="15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országon</a:t>
            </a:r>
            <a:r>
              <a:rPr lang="de-DE" sz="15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sz="15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belül</a:t>
            </a:r>
            <a:r>
              <a:rPr lang="de-DE" sz="15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sz="15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az</a:t>
            </a:r>
            <a:r>
              <a:rPr lang="de-DE" sz="15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USA </a:t>
            </a:r>
            <a:r>
              <a:rPr lang="de-DE" sz="15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esetén</a:t>
            </a:r>
            <a:r>
              <a:rPr lang="de-DE" sz="15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a </a:t>
            </a:r>
            <a:r>
              <a:rPr lang="de-DE" sz="15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texasi</a:t>
            </a:r>
            <a:r>
              <a:rPr lang="de-DE" sz="15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sz="15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olajfinomítók</a:t>
            </a:r>
            <a:r>
              <a:rPr lang="de-DE" sz="15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sz="15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megsemmisülése</a:t>
            </a:r>
            <a:r>
              <a:rPr lang="de-DE" sz="15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sz="15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hatalmas</a:t>
            </a:r>
            <a:r>
              <a:rPr lang="de-DE" sz="15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sz="15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érvágás</a:t>
            </a:r>
            <a:r>
              <a:rPr lang="de-DE" sz="15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sz="15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lenne</a:t>
            </a:r>
            <a:r>
              <a:rPr lang="de-DE" sz="15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.</a:t>
            </a:r>
          </a:p>
          <a:p>
            <a:pPr lvl="2" fontAlgn="base">
              <a:spcBef>
                <a:spcPts val="700"/>
              </a:spcBef>
              <a:spcAft>
                <a:spcPct val="0"/>
              </a:spcAft>
              <a:buBlip>
                <a:blip r:embed="rId3"/>
              </a:buBlip>
            </a:pPr>
            <a:r>
              <a:rPr lang="de-DE" sz="15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sz="15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Németország</a:t>
            </a:r>
            <a:r>
              <a:rPr lang="de-DE" sz="15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sz="15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az</a:t>
            </a:r>
            <a:r>
              <a:rPr lang="de-DE" sz="15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sz="15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atomerőművek</a:t>
            </a:r>
            <a:r>
              <a:rPr lang="de-DE" sz="15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sz="15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leállítása</a:t>
            </a:r>
            <a:r>
              <a:rPr lang="de-DE" sz="15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sz="15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mellett</a:t>
            </a:r>
            <a:r>
              <a:rPr lang="de-DE" sz="15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a </a:t>
            </a:r>
            <a:r>
              <a:rPr lang="de-DE" sz="15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háztartások</a:t>
            </a:r>
            <a:r>
              <a:rPr lang="de-DE" sz="15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sz="15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napenergiára</a:t>
            </a:r>
            <a:r>
              <a:rPr lang="de-DE" sz="15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sz="15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való</a:t>
            </a:r>
            <a:r>
              <a:rPr lang="de-DE" sz="15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sz="15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átállását</a:t>
            </a:r>
            <a:r>
              <a:rPr lang="de-DE" sz="15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sz="15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is</a:t>
            </a:r>
            <a:r>
              <a:rPr lang="de-DE" sz="15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sz="15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támogatta</a:t>
            </a:r>
            <a:r>
              <a:rPr lang="de-DE" sz="15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. A </a:t>
            </a:r>
            <a:r>
              <a:rPr lang="de-DE" sz="15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hálózat</a:t>
            </a:r>
            <a:r>
              <a:rPr lang="de-DE" sz="15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sz="15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centralizáltsági</a:t>
            </a:r>
            <a:r>
              <a:rPr lang="de-DE" sz="15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sz="15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problémái</a:t>
            </a:r>
            <a:r>
              <a:rPr lang="de-DE" sz="15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sz="15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csökkentek</a:t>
            </a:r>
            <a:r>
              <a:rPr lang="de-DE" sz="15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. </a:t>
            </a:r>
            <a:r>
              <a:rPr lang="de-DE" sz="15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Súlyos</a:t>
            </a:r>
            <a:r>
              <a:rPr lang="de-DE" sz="15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É-D </a:t>
            </a:r>
            <a:r>
              <a:rPr lang="de-DE" sz="15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irányú</a:t>
            </a:r>
            <a:r>
              <a:rPr lang="de-DE" sz="15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sz="15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távvezeték</a:t>
            </a:r>
            <a:r>
              <a:rPr lang="de-DE" sz="15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sz="15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problémák</a:t>
            </a:r>
            <a:r>
              <a:rPr lang="de-DE" sz="15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sz="15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voltak</a:t>
            </a:r>
            <a:r>
              <a:rPr lang="de-DE" sz="15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[2] </a:t>
            </a:r>
            <a:r>
              <a:rPr lang="de-DE" sz="15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háború</a:t>
            </a:r>
            <a:r>
              <a:rPr lang="de-DE" sz="15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de-DE" sz="15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természeti</a:t>
            </a:r>
            <a:r>
              <a:rPr lang="de-DE" sz="15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sz="15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katasztrófa</a:t>
            </a:r>
            <a:r>
              <a:rPr lang="de-DE" sz="15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sz="15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nélkül</a:t>
            </a:r>
            <a:r>
              <a:rPr lang="de-DE" sz="15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(</a:t>
            </a:r>
            <a:r>
              <a:rPr lang="de-DE" sz="15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Északon</a:t>
            </a:r>
            <a:r>
              <a:rPr lang="de-DE" sz="15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sz="15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szélerőművek</a:t>
            </a:r>
            <a:r>
              <a:rPr lang="de-DE" sz="15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de-DE" sz="15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Délen</a:t>
            </a:r>
            <a:r>
              <a:rPr lang="de-DE" sz="15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sz="15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gyárak</a:t>
            </a:r>
            <a:r>
              <a:rPr lang="de-DE" sz="15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)</a:t>
            </a:r>
          </a:p>
          <a:p>
            <a:pPr fontAlgn="base">
              <a:spcBef>
                <a:spcPts val="700"/>
              </a:spcBef>
              <a:spcAft>
                <a:spcPct val="0"/>
              </a:spcAft>
              <a:buBlip>
                <a:blip r:embed="rId3"/>
              </a:buBlip>
            </a:pPr>
            <a:endParaRPr lang="de-DE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Szövegdoboz 6"/>
          <p:cNvSpPr txBox="1"/>
          <p:nvPr/>
        </p:nvSpPr>
        <p:spPr>
          <a:xfrm>
            <a:off x="1857324" y="6143644"/>
            <a:ext cx="728667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 smtClean="0">
                <a:solidFill>
                  <a:schemeClr val="bg1"/>
                </a:solidFill>
              </a:rPr>
              <a:t>[2]: http://www.spiegel.de/wirtschaft/service/ueberlastete-netze-warum-deutschland-strom-aus-oesterreich-braucht-a-807323.html</a:t>
            </a:r>
            <a:endParaRPr lang="de-DE" sz="1000" dirty="0">
              <a:solidFill>
                <a:schemeClr val="bg1"/>
              </a:solidFill>
            </a:endParaRPr>
          </a:p>
        </p:txBody>
      </p:sp>
      <p:sp>
        <p:nvSpPr>
          <p:cNvPr id="11" name="Szöveg helye 8"/>
          <p:cNvSpPr txBox="1">
            <a:spLocks/>
          </p:cNvSpPr>
          <p:nvPr/>
        </p:nvSpPr>
        <p:spPr>
          <a:xfrm>
            <a:off x="457200" y="1435100"/>
            <a:ext cx="3008313" cy="4922858"/>
          </a:xfrm>
          <a:prstGeom prst="rect">
            <a:avLst/>
          </a:prstGeom>
        </p:spPr>
        <p:txBody>
          <a:bodyPr>
            <a:normAutofit fontScale="70000" lnSpcReduction="20000"/>
          </a:bodyPr>
          <a:lstStyle/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ts val="700"/>
              </a:spcBef>
              <a:spcAft>
                <a:spcPct val="0"/>
              </a:spcAft>
              <a:buClrTx/>
              <a:buSzTx/>
              <a:buFont typeface="Arial" pitchFamily="34" charset="0"/>
              <a:buBlip>
                <a:blip r:embed="rId3"/>
              </a:buBlip>
              <a:tabLst/>
              <a:defRPr/>
            </a:pPr>
            <a:r>
              <a:rPr kumimoji="0" lang="de-DE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</a:t>
            </a:r>
            <a:r>
              <a:rPr kumimoji="0" lang="de-DE" sz="2000" b="0" i="0" strike="noStrike" kern="1200" cap="none" spc="0" normalizeH="0" baseline="0" noProof="0" dirty="0" err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Bevezetés</a:t>
            </a:r>
            <a:endParaRPr kumimoji="0" lang="de-DE" sz="2000" b="0" i="0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  <a:p>
            <a:pPr marL="800100" lvl="1" indent="-342900" fontAlgn="base">
              <a:spcBef>
                <a:spcPts val="700"/>
              </a:spcBef>
              <a:spcAft>
                <a:spcPct val="0"/>
              </a:spcAft>
              <a:buFont typeface="Arial" pitchFamily="34" charset="0"/>
              <a:buBlip>
                <a:blip r:embed="rId3"/>
              </a:buBlip>
            </a:pPr>
            <a:r>
              <a:rPr kumimoji="0" lang="de-DE" b="0" i="0" strike="noStrike" kern="1200" cap="none" spc="0" normalizeH="0" baseline="0" noProof="0" dirty="0" err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Fisszió</a:t>
            </a:r>
            <a:r>
              <a:rPr kumimoji="0" lang="de-DE" b="0" i="0" strike="noStrike" kern="1200" cap="none" spc="0" normalizeH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vs. </a:t>
            </a:r>
            <a:r>
              <a:rPr kumimoji="0" lang="de-DE" b="0" i="0" strike="noStrike" kern="1200" cap="none" spc="0" normalizeH="0" noProof="0" dirty="0" err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Fúzió</a:t>
            </a:r>
            <a:endParaRPr kumimoji="0" lang="de-DE" b="0" i="0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  <a:p>
            <a:pPr marL="742950" marR="0" lvl="1" indent="-285750" algn="l" defTabSz="914400" rtl="0" eaLnBrk="1" fontAlgn="base" latinLnBrk="0" hangingPunct="1">
              <a:lnSpc>
                <a:spcPct val="100000"/>
              </a:lnSpc>
              <a:spcBef>
                <a:spcPts val="700"/>
              </a:spcBef>
              <a:spcAft>
                <a:spcPct val="0"/>
              </a:spcAft>
              <a:buClrTx/>
              <a:buSzTx/>
              <a:buFont typeface="Arial" pitchFamily="34" charset="0"/>
              <a:buBlip>
                <a:blip r:embed="rId3"/>
              </a:buBlip>
              <a:tabLst/>
              <a:defRPr/>
            </a:pPr>
            <a:r>
              <a:rPr kumimoji="0" lang="de-DE" sz="1800" b="0" i="0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 </a:t>
            </a:r>
            <a:r>
              <a:rPr kumimoji="0" lang="de-DE" sz="1800" b="0" i="0" strike="noStrike" kern="1200" cap="none" spc="0" normalizeH="0" baseline="0" noProof="0" dirty="0" err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Atomok</a:t>
            </a:r>
            <a:r>
              <a:rPr kumimoji="0" lang="de-DE" sz="1800" b="0" i="0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, </a:t>
            </a:r>
            <a:r>
              <a:rPr kumimoji="0" lang="de-DE" sz="1800" b="0" i="0" strike="noStrike" kern="1200" cap="none" spc="0" normalizeH="0" baseline="0" noProof="0" dirty="0" err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izotópok</a:t>
            </a:r>
            <a:endParaRPr kumimoji="0" lang="de-DE" sz="1800" b="0" i="0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  <a:p>
            <a:pPr marL="742950" marR="0" lvl="1" indent="-285750" algn="l" defTabSz="914400" rtl="0" eaLnBrk="1" fontAlgn="base" latinLnBrk="0" hangingPunct="1">
              <a:lnSpc>
                <a:spcPct val="100000"/>
              </a:lnSpc>
              <a:spcBef>
                <a:spcPts val="700"/>
              </a:spcBef>
              <a:spcAft>
                <a:spcPct val="0"/>
              </a:spcAft>
              <a:buClrTx/>
              <a:buSzTx/>
              <a:buFont typeface="Arial" pitchFamily="34" charset="0"/>
              <a:buBlip>
                <a:blip r:embed="rId3"/>
              </a:buBlip>
              <a:tabLst/>
              <a:defRPr/>
            </a:pPr>
            <a:r>
              <a:rPr kumimoji="0" lang="de-DE" sz="1800" b="0" i="0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 </a:t>
            </a:r>
            <a:r>
              <a:rPr kumimoji="0" lang="de-DE" sz="1800" b="0" i="0" strike="noStrike" kern="1200" cap="none" spc="0" normalizeH="0" baseline="0" noProof="0" dirty="0" err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Kötési</a:t>
            </a:r>
            <a:r>
              <a:rPr kumimoji="0" lang="de-DE" sz="1800" b="0" i="0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</a:t>
            </a:r>
            <a:r>
              <a:rPr kumimoji="0" lang="de-DE" sz="1800" b="0" i="0" strike="noStrike" kern="1200" cap="none" spc="0" normalizeH="0" baseline="0" noProof="0" dirty="0" err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energia</a:t>
            </a:r>
            <a:endParaRPr kumimoji="0" lang="de-DE" sz="1800" b="0" i="0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  <a:p>
            <a:pPr marL="742950" marR="0" lvl="1" indent="-285750" algn="l" defTabSz="914400" rtl="0" eaLnBrk="1" fontAlgn="base" latinLnBrk="0" hangingPunct="1">
              <a:lnSpc>
                <a:spcPct val="100000"/>
              </a:lnSpc>
              <a:spcBef>
                <a:spcPts val="700"/>
              </a:spcBef>
              <a:spcAft>
                <a:spcPct val="0"/>
              </a:spcAft>
              <a:buClrTx/>
              <a:buSzTx/>
              <a:buFont typeface="Arial" pitchFamily="34" charset="0"/>
              <a:buBlip>
                <a:blip r:embed="rId3"/>
              </a:buBlip>
              <a:tabLst/>
              <a:defRPr/>
            </a:pP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 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Számítás</a:t>
            </a: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– 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mikro</a:t>
            </a:r>
            <a:endParaRPr lang="de-DE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marL="742950" marR="0" lvl="1" indent="-285750" algn="l" defTabSz="914400" rtl="0" eaLnBrk="1" fontAlgn="base" latinLnBrk="0" hangingPunct="1">
              <a:lnSpc>
                <a:spcPct val="100000"/>
              </a:lnSpc>
              <a:spcBef>
                <a:spcPts val="700"/>
              </a:spcBef>
              <a:spcAft>
                <a:spcPct val="0"/>
              </a:spcAft>
              <a:buClrTx/>
              <a:buSzTx/>
              <a:buFont typeface="Arial" pitchFamily="34" charset="0"/>
              <a:buBlip>
                <a:blip r:embed="rId3"/>
              </a:buBlip>
              <a:tabLst/>
              <a:defRPr/>
            </a:pPr>
            <a:r>
              <a:rPr kumimoji="0" lang="de-DE" sz="1800" b="0" i="0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 </a:t>
            </a:r>
            <a:r>
              <a:rPr kumimoji="0" lang="de-DE" sz="1800" b="0" i="0" strike="noStrike" kern="1200" cap="none" spc="0" normalizeH="0" baseline="0" noProof="0" dirty="0" err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Az</a:t>
            </a:r>
            <a:r>
              <a:rPr kumimoji="0" lang="de-DE" sz="1800" b="0" i="0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</a:t>
            </a:r>
            <a:r>
              <a:rPr kumimoji="0" lang="de-DE" sz="1800" b="0" i="0" strike="noStrike" kern="1200" cap="none" spc="0" normalizeH="0" baseline="0" noProof="0" dirty="0" err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elektronvolt</a:t>
            </a:r>
            <a:endParaRPr kumimoji="0" lang="de-DE" sz="1800" b="0" i="0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  <a:p>
            <a:pPr marL="742950" marR="0" lvl="1" indent="-285750" algn="l" defTabSz="914400" rtl="0" eaLnBrk="1" fontAlgn="base" latinLnBrk="0" hangingPunct="1">
              <a:lnSpc>
                <a:spcPct val="100000"/>
              </a:lnSpc>
              <a:spcBef>
                <a:spcPts val="700"/>
              </a:spcBef>
              <a:spcAft>
                <a:spcPct val="0"/>
              </a:spcAft>
              <a:buClrTx/>
              <a:buSzTx/>
              <a:buFont typeface="Arial" pitchFamily="34" charset="0"/>
              <a:buBlip>
                <a:blip r:embed="rId3"/>
              </a:buBlip>
              <a:tabLst/>
              <a:defRPr/>
            </a:pP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 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Számítás</a:t>
            </a: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– 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makro</a:t>
            </a:r>
            <a:endParaRPr kumimoji="0" lang="de-DE" sz="1800" b="0" i="0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ts val="700"/>
              </a:spcBef>
              <a:spcAft>
                <a:spcPct val="0"/>
              </a:spcAft>
              <a:buClrTx/>
              <a:buSzTx/>
              <a:buFont typeface="Arial" pitchFamily="34" charset="0"/>
              <a:buBlip>
                <a:blip r:embed="rId3"/>
              </a:buBlip>
              <a:tabLst/>
              <a:defRPr/>
            </a:pPr>
            <a:r>
              <a:rPr kumimoji="0" lang="de-DE" sz="2000" b="0" i="0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A</a:t>
            </a:r>
            <a:r>
              <a:rPr kumimoji="0" lang="de-DE" sz="2000" b="0" i="0" strike="noStrike" kern="1200" cap="none" spc="0" normalizeH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</a:t>
            </a:r>
            <a:r>
              <a:rPr kumimoji="0" lang="de-DE" sz="2000" b="0" i="0" strike="noStrike" kern="1200" cap="none" spc="0" normalizeH="0" noProof="0" dirty="0" err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reakciók</a:t>
            </a:r>
            <a:endParaRPr kumimoji="0" lang="de-DE" sz="2000" b="0" i="0" strike="noStrike" kern="1200" cap="none" spc="0" normalizeH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  <a:p>
            <a:pPr marL="800100" lvl="1" indent="-342900" fontAlgn="base">
              <a:spcBef>
                <a:spcPts val="700"/>
              </a:spcBef>
              <a:spcAft>
                <a:spcPct val="0"/>
              </a:spcAft>
              <a:buFont typeface="Arial" pitchFamily="34" charset="0"/>
              <a:buBlip>
                <a:blip r:embed="rId3"/>
              </a:buBlip>
              <a:defRPr/>
            </a:pPr>
            <a:r>
              <a:rPr kumimoji="0" lang="de-DE" b="0" i="0" strike="noStrike" kern="1200" cap="none" spc="0" normalizeH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A </a:t>
            </a:r>
            <a:r>
              <a:rPr kumimoji="0" lang="de-DE" b="0" i="0" strike="noStrike" kern="1200" cap="none" spc="0" normalizeH="0" noProof="0" dirty="0" err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reakció</a:t>
            </a:r>
            <a:r>
              <a:rPr kumimoji="0" lang="de-DE" b="0" i="0" strike="noStrike" kern="1200" cap="none" spc="0" normalizeH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</a:t>
            </a:r>
            <a:r>
              <a:rPr kumimoji="0" lang="de-DE" b="0" i="0" strike="noStrike" kern="1200" cap="none" spc="0" normalizeH="0" noProof="0" dirty="0" err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kiválasztása</a:t>
            </a:r>
            <a:r>
              <a:rPr kumimoji="0" lang="de-DE" b="0" i="0" strike="noStrike" kern="1200" cap="none" spc="0" normalizeH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(5)</a:t>
            </a:r>
            <a:endParaRPr kumimoji="0" lang="de-DE" b="0" i="0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  <a:p>
            <a:pPr marL="742950" marR="0" lvl="1" indent="-285750" algn="l" defTabSz="914400" rtl="0" eaLnBrk="1" fontAlgn="base" latinLnBrk="0" hangingPunct="1">
              <a:lnSpc>
                <a:spcPct val="100000"/>
              </a:lnSpc>
              <a:spcBef>
                <a:spcPts val="700"/>
              </a:spcBef>
              <a:spcAft>
                <a:spcPct val="0"/>
              </a:spcAft>
              <a:buClrTx/>
              <a:buSzTx/>
              <a:buFont typeface="Arial" pitchFamily="34" charset="0"/>
              <a:buBlip>
                <a:blip r:embed="rId3"/>
              </a:buBlip>
              <a:tabLst/>
              <a:defRPr/>
            </a:pPr>
            <a:r>
              <a:rPr kumimoji="0" lang="de-DE" sz="1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 </a:t>
            </a:r>
            <a:r>
              <a:rPr kumimoji="0" lang="de-DE" sz="1800" b="0" i="0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A </a:t>
            </a:r>
            <a:r>
              <a:rPr kumimoji="0" lang="de-DE" sz="1800" b="0" i="0" strike="noStrike" kern="1200" cap="none" spc="0" normalizeH="0" baseline="0" noProof="0" dirty="0" err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plazma</a:t>
            </a:r>
            <a:endParaRPr kumimoji="0" lang="de-DE" sz="1800" b="0" i="0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  <a:p>
            <a:pPr marL="742950" marR="0" lvl="1" indent="-285750" algn="l" defTabSz="914400" rtl="0" eaLnBrk="1" fontAlgn="base" latinLnBrk="0" hangingPunct="1">
              <a:lnSpc>
                <a:spcPct val="100000"/>
              </a:lnSpc>
              <a:spcBef>
                <a:spcPts val="700"/>
              </a:spcBef>
              <a:spcAft>
                <a:spcPct val="0"/>
              </a:spcAft>
              <a:buClrTx/>
              <a:buSzTx/>
              <a:buFont typeface="Arial" pitchFamily="34" charset="0"/>
              <a:buBlip>
                <a:blip r:embed="rId3"/>
              </a:buBlip>
              <a:tabLst/>
              <a:defRPr/>
            </a:pPr>
            <a:r>
              <a:rPr kumimoji="0" lang="de-DE" sz="1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 </a:t>
            </a:r>
            <a:r>
              <a:rPr kumimoji="0" lang="de-DE" sz="1800" b="0" i="0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A</a:t>
            </a:r>
            <a:r>
              <a:rPr kumimoji="0" lang="de-DE" sz="1800" b="0" i="0" strike="noStrike" kern="1200" cap="none" spc="0" normalizeH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</a:t>
            </a:r>
            <a:r>
              <a:rPr kumimoji="0" lang="de-DE" sz="1800" b="0" i="0" strike="noStrike" kern="1200" cap="none" spc="0" normalizeH="0" noProof="0" dirty="0" err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reakció</a:t>
            </a:r>
            <a:r>
              <a:rPr kumimoji="0" lang="de-DE" sz="1800" b="0" i="0" strike="noStrike" kern="1200" cap="none" spc="0" normalizeH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</a:t>
            </a:r>
            <a:r>
              <a:rPr kumimoji="0" lang="de-DE" sz="1800" b="0" i="0" strike="noStrike" kern="1200" cap="none" spc="0" normalizeH="0" noProof="0" dirty="0" err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beindítása</a:t>
            </a:r>
            <a:r>
              <a:rPr kumimoji="0" lang="de-DE" sz="1800" b="0" i="0" strike="noStrike" kern="1200" cap="none" spc="0" normalizeH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(3)</a:t>
            </a:r>
          </a:p>
          <a:p>
            <a:pPr marL="285750" indent="-285750" fontAlgn="base">
              <a:spcBef>
                <a:spcPts val="700"/>
              </a:spcBef>
              <a:spcAft>
                <a:spcPct val="0"/>
              </a:spcAft>
              <a:buFont typeface="Arial" pitchFamily="34" charset="0"/>
              <a:buBlip>
                <a:blip r:embed="rId3"/>
              </a:buBlip>
              <a:defRPr/>
            </a:pPr>
            <a:r>
              <a:rPr kumimoji="0" lang="de-DE" sz="2000" b="0" i="0" strike="noStrike" kern="1200" cap="none" spc="0" normalizeH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A </a:t>
            </a:r>
            <a:r>
              <a:rPr kumimoji="0" lang="de-DE" sz="2000" b="0" i="0" strike="noStrike" kern="1200" cap="none" spc="0" normalizeH="0" noProof="0" dirty="0" err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technológiák</a:t>
            </a:r>
            <a:endParaRPr kumimoji="0" lang="de-DE" sz="2000" b="0" i="0" strike="noStrike" kern="1200" cap="none" spc="0" normalizeH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  <a:p>
            <a:pPr marL="742950" lvl="1" indent="-285750" fontAlgn="base">
              <a:spcBef>
                <a:spcPts val="700"/>
              </a:spcBef>
              <a:spcAft>
                <a:spcPct val="0"/>
              </a:spcAft>
              <a:buFont typeface="Arial" pitchFamily="34" charset="0"/>
              <a:buBlip>
                <a:blip r:embed="rId3"/>
              </a:buBlip>
              <a:defRPr/>
            </a:pPr>
            <a:r>
              <a:rPr lang="de-DE" sz="19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ICF</a:t>
            </a:r>
          </a:p>
          <a:p>
            <a:pPr marL="742950" lvl="1" indent="-285750" fontAlgn="base">
              <a:spcBef>
                <a:spcPts val="700"/>
              </a:spcBef>
              <a:spcAft>
                <a:spcPct val="0"/>
              </a:spcAft>
              <a:buFont typeface="Arial" pitchFamily="34" charset="0"/>
              <a:buBlip>
                <a:blip r:embed="rId3"/>
              </a:buBlip>
              <a:defRPr/>
            </a:pPr>
            <a:r>
              <a:rPr lang="de-DE" sz="19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sz="19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Tokamak</a:t>
            </a:r>
            <a:r>
              <a:rPr lang="de-DE" sz="19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sz="19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és</a:t>
            </a:r>
            <a:r>
              <a:rPr lang="de-DE" sz="19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a </a:t>
            </a:r>
            <a:r>
              <a:rPr lang="de-DE" sz="19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sztellarátor</a:t>
            </a:r>
            <a:endParaRPr lang="de-DE" sz="19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marL="742950" lvl="1" indent="-285750" fontAlgn="base">
              <a:spcBef>
                <a:spcPts val="700"/>
              </a:spcBef>
              <a:spcAft>
                <a:spcPct val="0"/>
              </a:spcAft>
              <a:buFont typeface="Arial" pitchFamily="34" charset="0"/>
              <a:buBlip>
                <a:blip r:embed="rId3"/>
              </a:buBlip>
              <a:defRPr/>
            </a:pPr>
            <a:r>
              <a:rPr lang="de-DE" sz="19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DEC</a:t>
            </a:r>
          </a:p>
          <a:p>
            <a:pPr marL="285750" indent="-285750" fontAlgn="base">
              <a:spcBef>
                <a:spcPts val="700"/>
              </a:spcBef>
              <a:spcAft>
                <a:spcPct val="0"/>
              </a:spcAft>
              <a:buFont typeface="Arial" pitchFamily="34" charset="0"/>
              <a:buBlip>
                <a:blip r:embed="rId3"/>
              </a:buBlip>
              <a:defRPr/>
            </a:pPr>
            <a:r>
              <a:rPr lang="de-DE" sz="20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sz="2000" u="sng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Kitekités</a:t>
            </a:r>
            <a:endParaRPr lang="de-DE" sz="2000" u="sng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marL="742950" lvl="1" indent="-285750" fontAlgn="base">
              <a:spcBef>
                <a:spcPts val="700"/>
              </a:spcBef>
              <a:spcAft>
                <a:spcPct val="0"/>
              </a:spcAft>
              <a:buFont typeface="Arial" pitchFamily="34" charset="0"/>
              <a:buBlip>
                <a:blip r:embed="rId3"/>
              </a:buBlip>
              <a:defRPr/>
            </a:pPr>
            <a:r>
              <a:rPr lang="de-DE" sz="19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sz="19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Összehasonlítás</a:t>
            </a:r>
            <a:r>
              <a:rPr lang="de-DE" sz="19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(5)</a:t>
            </a:r>
          </a:p>
          <a:p>
            <a:pPr marL="742950" lvl="1" indent="-285750" fontAlgn="base">
              <a:spcBef>
                <a:spcPts val="700"/>
              </a:spcBef>
              <a:spcAft>
                <a:spcPct val="0"/>
              </a:spcAft>
              <a:buFont typeface="Arial" pitchFamily="34" charset="0"/>
              <a:buBlip>
                <a:blip r:embed="rId3"/>
              </a:buBlip>
              <a:defRPr/>
            </a:pPr>
            <a:r>
              <a:rPr lang="de-DE" sz="19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sz="1900" u="sng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Centralizált</a:t>
            </a:r>
            <a:r>
              <a:rPr lang="de-DE" sz="1900" u="sng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sz="1900" u="sng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rendszerek</a:t>
            </a:r>
            <a:endParaRPr lang="de-DE" sz="1900" u="sng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marL="285750" indent="-285750" fontAlgn="base">
              <a:spcBef>
                <a:spcPts val="700"/>
              </a:spcBef>
              <a:spcAft>
                <a:spcPct val="0"/>
              </a:spcAft>
              <a:buFont typeface="Arial" pitchFamily="34" charset="0"/>
              <a:buBlip>
                <a:blip r:embed="rId3"/>
              </a:buBlip>
              <a:defRPr/>
            </a:pPr>
            <a:r>
              <a:rPr lang="de-DE" sz="20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sz="20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Fogalomtár</a:t>
            </a:r>
            <a:endParaRPr lang="de-DE" sz="20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marL="742950" lvl="1" indent="-285750" fontAlgn="base">
              <a:spcBef>
                <a:spcPts val="700"/>
              </a:spcBef>
              <a:spcAft>
                <a:spcPct val="0"/>
              </a:spcAft>
              <a:buFont typeface="Arial" pitchFamily="34" charset="0"/>
              <a:buBlip>
                <a:blip r:embed="rId3"/>
              </a:buBlip>
              <a:defRPr/>
            </a:pPr>
            <a:endParaRPr kumimoji="0" lang="de-DE" sz="1800" b="0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sp>
        <p:nvSpPr>
          <p:cNvPr id="12" name="Dia számának helye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</p:spPr>
        <p:txBody>
          <a:bodyPr/>
          <a:lstStyle/>
          <a:p>
            <a:fld id="{7FC63AB8-CEDE-434E-9866-9FA9AEC918BE}" type="slidenum">
              <a:rPr lang="de-DE" smtClean="0"/>
              <a:pPr/>
              <a:t>24</a:t>
            </a:fld>
            <a:endParaRPr lang="de-DE" dirty="0"/>
          </a:p>
        </p:txBody>
      </p:sp>
      <p:sp>
        <p:nvSpPr>
          <p:cNvPr id="14" name="Dátum helye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</p:spPr>
        <p:txBody>
          <a:bodyPr/>
          <a:lstStyle/>
          <a:p>
            <a:r>
              <a:rPr lang="hu-HU" dirty="0" smtClean="0"/>
              <a:t>2017.10.27.</a:t>
            </a:r>
            <a:endParaRPr lang="de-DE" dirty="0"/>
          </a:p>
        </p:txBody>
      </p:sp>
      <p:sp>
        <p:nvSpPr>
          <p:cNvPr id="15" name="Élőláb helye 6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/>
          <a:lstStyle/>
          <a:p>
            <a:r>
              <a:rPr lang="de-DE" dirty="0" smtClean="0"/>
              <a:t>RZNZ7H – </a:t>
            </a:r>
            <a:r>
              <a:rPr lang="de-DE" dirty="0" err="1" smtClean="0"/>
              <a:t>Fúziós</a:t>
            </a:r>
            <a:r>
              <a:rPr lang="de-DE" dirty="0" smtClean="0"/>
              <a:t> </a:t>
            </a:r>
            <a:r>
              <a:rPr lang="de-DE" dirty="0" err="1" smtClean="0"/>
              <a:t>energia</a:t>
            </a:r>
            <a:r>
              <a:rPr lang="de-DE" dirty="0" smtClean="0"/>
              <a:t> </a:t>
            </a:r>
            <a:r>
              <a:rPr lang="de-DE" dirty="0" err="1" smtClean="0"/>
              <a:t>előadás</a:t>
            </a:r>
            <a:endParaRPr lang="de-DE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ím 4"/>
          <p:cNvSpPr txBox="1">
            <a:spLocks/>
          </p:cNvSpPr>
          <p:nvPr/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>
              <a:spcBef>
                <a:spcPct val="0"/>
              </a:spcBef>
              <a:defRPr/>
            </a:pPr>
            <a:r>
              <a:rPr lang="de-DE" sz="3600" dirty="0" err="1" smtClean="0">
                <a:solidFill>
                  <a:schemeClr val="bg1"/>
                </a:solidFill>
              </a:rPr>
              <a:t>Fúziós</a:t>
            </a:r>
            <a:r>
              <a:rPr lang="de-DE" sz="3600" dirty="0" smtClean="0">
                <a:solidFill>
                  <a:schemeClr val="bg1"/>
                </a:solidFill>
              </a:rPr>
              <a:t> </a:t>
            </a:r>
            <a:r>
              <a:rPr lang="de-DE" sz="3600" dirty="0" err="1" smtClean="0">
                <a:solidFill>
                  <a:schemeClr val="bg1"/>
                </a:solidFill>
              </a:rPr>
              <a:t>energia</a:t>
            </a:r>
            <a:endParaRPr lang="de-DE" sz="3600" dirty="0"/>
          </a:p>
        </p:txBody>
      </p:sp>
      <p:sp>
        <p:nvSpPr>
          <p:cNvPr id="6" name="Szövegdoboz 5"/>
          <p:cNvSpPr txBox="1"/>
          <p:nvPr/>
        </p:nvSpPr>
        <p:spPr>
          <a:xfrm>
            <a:off x="3643306" y="1071546"/>
            <a:ext cx="5286412" cy="4067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>
              <a:spcBef>
                <a:spcPts val="700"/>
              </a:spcBef>
              <a:spcAft>
                <a:spcPct val="0"/>
              </a:spcAft>
              <a:buBlip>
                <a:blip r:embed="rId3"/>
              </a:buBlip>
            </a:pPr>
            <a:r>
              <a:rPr lang="de-DE" sz="20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sz="20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Elgondolkodtató</a:t>
            </a:r>
            <a:r>
              <a:rPr lang="de-DE" sz="20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, 2017 </a:t>
            </a:r>
            <a:r>
              <a:rPr lang="de-DE" sz="20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októberi</a:t>
            </a:r>
            <a:r>
              <a:rPr lang="de-DE" sz="20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sz="20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hírek</a:t>
            </a:r>
            <a:r>
              <a:rPr lang="de-DE" sz="20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…</a:t>
            </a:r>
          </a:p>
          <a:p>
            <a:pPr lvl="1" fontAlgn="base">
              <a:spcBef>
                <a:spcPts val="700"/>
              </a:spcBef>
              <a:spcAft>
                <a:spcPct val="0"/>
              </a:spcAft>
              <a:buBlip>
                <a:blip r:embed="rId3"/>
              </a:buBlip>
            </a:pPr>
            <a:r>
              <a:rPr lang="de-DE" sz="20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A 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centralizált</a:t>
            </a: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energiaellátás</a:t>
            </a: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hátrányai</a:t>
            </a: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*:</a:t>
            </a:r>
          </a:p>
          <a:p>
            <a:pPr lvl="1" fontAlgn="base">
              <a:spcBef>
                <a:spcPts val="700"/>
              </a:spcBef>
              <a:spcAft>
                <a:spcPct val="0"/>
              </a:spcAft>
              <a:buBlip>
                <a:blip r:embed="rId3"/>
              </a:buBlip>
            </a:pPr>
            <a:endParaRPr lang="de-DE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lvl="1" fontAlgn="base">
              <a:spcBef>
                <a:spcPts val="700"/>
              </a:spcBef>
              <a:spcAft>
                <a:spcPct val="0"/>
              </a:spcAft>
              <a:buBlip>
                <a:blip r:embed="rId3"/>
              </a:buBlip>
            </a:pPr>
            <a:endParaRPr lang="de-DE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lvl="1" fontAlgn="base">
              <a:spcBef>
                <a:spcPts val="700"/>
              </a:spcBef>
              <a:spcAft>
                <a:spcPct val="0"/>
              </a:spcAft>
              <a:buBlip>
                <a:blip r:embed="rId3"/>
              </a:buBlip>
            </a:pPr>
            <a:endParaRPr lang="de-DE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lvl="1" fontAlgn="base">
              <a:spcBef>
                <a:spcPts val="700"/>
              </a:spcBef>
              <a:spcAft>
                <a:spcPct val="0"/>
              </a:spcAft>
              <a:buBlip>
                <a:blip r:embed="rId3"/>
              </a:buBlip>
            </a:pPr>
            <a:endParaRPr lang="de-DE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lvl="1" fontAlgn="base">
              <a:spcBef>
                <a:spcPts val="700"/>
              </a:spcBef>
              <a:spcAft>
                <a:spcPct val="0"/>
              </a:spcAft>
              <a:buBlip>
                <a:blip r:embed="rId3"/>
              </a:buBlip>
            </a:pPr>
            <a:endParaRPr lang="de-DE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lvl="1" fontAlgn="base">
              <a:spcBef>
                <a:spcPts val="700"/>
              </a:spcBef>
              <a:spcAft>
                <a:spcPct val="0"/>
              </a:spcAft>
              <a:buBlip>
                <a:blip r:embed="rId3"/>
              </a:buBlip>
            </a:pP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A 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centralizált</a:t>
            </a: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élelmiszerellátás</a:t>
            </a: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hátrányai</a:t>
            </a: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:</a:t>
            </a:r>
          </a:p>
          <a:p>
            <a:pPr lvl="1" fontAlgn="base">
              <a:spcBef>
                <a:spcPts val="700"/>
              </a:spcBef>
              <a:spcAft>
                <a:spcPct val="0"/>
              </a:spcAft>
              <a:buBlip>
                <a:blip r:embed="rId3"/>
              </a:buBlip>
            </a:pPr>
            <a:endParaRPr lang="de-DE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lvl="1" fontAlgn="base">
              <a:spcBef>
                <a:spcPts val="700"/>
              </a:spcBef>
              <a:spcAft>
                <a:spcPct val="0"/>
              </a:spcAft>
              <a:buBlip>
                <a:blip r:embed="rId3"/>
              </a:buBlip>
            </a:pPr>
            <a:endParaRPr lang="de-DE" sz="16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fontAlgn="base">
              <a:spcBef>
                <a:spcPts val="700"/>
              </a:spcBef>
              <a:spcAft>
                <a:spcPct val="0"/>
              </a:spcAft>
              <a:buBlip>
                <a:blip r:embed="rId3"/>
              </a:buBlip>
            </a:pPr>
            <a:endParaRPr lang="de-DE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Szövegdoboz 6"/>
          <p:cNvSpPr txBox="1"/>
          <p:nvPr/>
        </p:nvSpPr>
        <p:spPr>
          <a:xfrm>
            <a:off x="2428860" y="6143644"/>
            <a:ext cx="657229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 smtClean="0">
                <a:solidFill>
                  <a:schemeClr val="bg1"/>
                </a:solidFill>
              </a:rPr>
              <a:t>*: </a:t>
            </a:r>
            <a:r>
              <a:rPr lang="en-US" sz="1000" dirty="0" err="1" smtClean="0">
                <a:solidFill>
                  <a:schemeClr val="bg1"/>
                </a:solidFill>
              </a:rPr>
              <a:t>Megjegyzés</a:t>
            </a:r>
            <a:r>
              <a:rPr lang="en-US" sz="1000" dirty="0" smtClean="0">
                <a:solidFill>
                  <a:schemeClr val="bg1"/>
                </a:solidFill>
              </a:rPr>
              <a:t> – a </a:t>
            </a:r>
            <a:r>
              <a:rPr lang="en-US" sz="1000" dirty="0" err="1" smtClean="0">
                <a:solidFill>
                  <a:schemeClr val="bg1"/>
                </a:solidFill>
              </a:rPr>
              <a:t>halálos</a:t>
            </a:r>
            <a:r>
              <a:rPr lang="en-US" sz="1000" dirty="0" smtClean="0">
                <a:solidFill>
                  <a:schemeClr val="bg1"/>
                </a:solidFill>
              </a:rPr>
              <a:t> </a:t>
            </a:r>
            <a:r>
              <a:rPr lang="en-US" sz="1000" dirty="0" err="1" smtClean="0">
                <a:solidFill>
                  <a:schemeClr val="bg1"/>
                </a:solidFill>
              </a:rPr>
              <a:t>áldozatok</a:t>
            </a:r>
            <a:r>
              <a:rPr lang="en-US" sz="1000" dirty="0" smtClean="0">
                <a:solidFill>
                  <a:schemeClr val="bg1"/>
                </a:solidFill>
              </a:rPr>
              <a:t> </a:t>
            </a:r>
            <a:r>
              <a:rPr lang="en-US" sz="1000" dirty="0" err="1" smtClean="0">
                <a:solidFill>
                  <a:schemeClr val="bg1"/>
                </a:solidFill>
              </a:rPr>
              <a:t>alacsony</a:t>
            </a:r>
            <a:r>
              <a:rPr lang="en-US" sz="1000" dirty="0" smtClean="0">
                <a:solidFill>
                  <a:schemeClr val="bg1"/>
                </a:solidFill>
              </a:rPr>
              <a:t> </a:t>
            </a:r>
            <a:r>
              <a:rPr lang="en-US" sz="1000" dirty="0" err="1" smtClean="0">
                <a:solidFill>
                  <a:schemeClr val="bg1"/>
                </a:solidFill>
              </a:rPr>
              <a:t>száma</a:t>
            </a:r>
            <a:r>
              <a:rPr lang="en-US" sz="1000" dirty="0" smtClean="0">
                <a:solidFill>
                  <a:schemeClr val="bg1"/>
                </a:solidFill>
              </a:rPr>
              <a:t> </a:t>
            </a:r>
            <a:r>
              <a:rPr lang="en-US" sz="1000" dirty="0" err="1" smtClean="0">
                <a:solidFill>
                  <a:schemeClr val="bg1"/>
                </a:solidFill>
              </a:rPr>
              <a:t>természetesen</a:t>
            </a:r>
            <a:r>
              <a:rPr lang="en-US" sz="1000" dirty="0" smtClean="0">
                <a:solidFill>
                  <a:schemeClr val="bg1"/>
                </a:solidFill>
              </a:rPr>
              <a:t> </a:t>
            </a:r>
            <a:r>
              <a:rPr lang="en-US" sz="1000" dirty="0" err="1" smtClean="0">
                <a:solidFill>
                  <a:schemeClr val="bg1"/>
                </a:solidFill>
              </a:rPr>
              <a:t>ez</a:t>
            </a:r>
            <a:r>
              <a:rPr lang="en-US" sz="1000" dirty="0" smtClean="0">
                <a:solidFill>
                  <a:schemeClr val="bg1"/>
                </a:solidFill>
              </a:rPr>
              <a:t> </a:t>
            </a:r>
            <a:r>
              <a:rPr lang="en-US" sz="1000" dirty="0" err="1" smtClean="0">
                <a:solidFill>
                  <a:schemeClr val="bg1"/>
                </a:solidFill>
              </a:rPr>
              <a:t>esetben</a:t>
            </a:r>
            <a:r>
              <a:rPr lang="en-US" sz="1000" dirty="0" smtClean="0">
                <a:solidFill>
                  <a:schemeClr val="bg1"/>
                </a:solidFill>
              </a:rPr>
              <a:t> </a:t>
            </a:r>
            <a:r>
              <a:rPr lang="en-US" sz="1000" dirty="0" err="1" smtClean="0">
                <a:solidFill>
                  <a:schemeClr val="bg1"/>
                </a:solidFill>
              </a:rPr>
              <a:t>előny</a:t>
            </a:r>
            <a:r>
              <a:rPr lang="en-US" sz="1000" dirty="0" smtClean="0">
                <a:solidFill>
                  <a:schemeClr val="bg1"/>
                </a:solidFill>
              </a:rPr>
              <a:t>, a </a:t>
            </a:r>
            <a:r>
              <a:rPr lang="en-US" sz="1000" dirty="0" err="1" smtClean="0">
                <a:solidFill>
                  <a:schemeClr val="bg1"/>
                </a:solidFill>
              </a:rPr>
              <a:t>hátrány</a:t>
            </a:r>
            <a:r>
              <a:rPr lang="en-US" sz="1000" dirty="0" smtClean="0">
                <a:solidFill>
                  <a:schemeClr val="bg1"/>
                </a:solidFill>
              </a:rPr>
              <a:t> a </a:t>
            </a:r>
            <a:r>
              <a:rPr lang="en-US" sz="1000" dirty="0" err="1" smtClean="0">
                <a:solidFill>
                  <a:schemeClr val="bg1"/>
                </a:solidFill>
              </a:rPr>
              <a:t>sebezhetőségben</a:t>
            </a:r>
            <a:r>
              <a:rPr lang="en-US" sz="1000" dirty="0" smtClean="0">
                <a:solidFill>
                  <a:schemeClr val="bg1"/>
                </a:solidFill>
              </a:rPr>
              <a:t> </a:t>
            </a:r>
            <a:r>
              <a:rPr lang="en-US" sz="1000" dirty="0" err="1" smtClean="0">
                <a:solidFill>
                  <a:schemeClr val="bg1"/>
                </a:solidFill>
              </a:rPr>
              <a:t>rejlik</a:t>
            </a:r>
            <a:r>
              <a:rPr lang="en-US" sz="1000" dirty="0" smtClean="0">
                <a:solidFill>
                  <a:schemeClr val="bg1"/>
                </a:solidFill>
              </a:rPr>
              <a:t>.</a:t>
            </a:r>
            <a:endParaRPr lang="de-DE" sz="1000" dirty="0">
              <a:solidFill>
                <a:schemeClr val="bg1"/>
              </a:solidFill>
            </a:endParaRPr>
          </a:p>
        </p:txBody>
      </p:sp>
      <p:pic>
        <p:nvPicPr>
          <p:cNvPr id="8" name="Kép 7" descr="24hu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57686" y="2000240"/>
            <a:ext cx="4020055" cy="140222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9" name="Kép 8" descr="index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57686" y="4143380"/>
            <a:ext cx="4357686" cy="149395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12" name="Szöveg helye 8"/>
          <p:cNvSpPr txBox="1">
            <a:spLocks/>
          </p:cNvSpPr>
          <p:nvPr/>
        </p:nvSpPr>
        <p:spPr>
          <a:xfrm>
            <a:off x="457200" y="1435100"/>
            <a:ext cx="3008313" cy="4922858"/>
          </a:xfrm>
          <a:prstGeom prst="rect">
            <a:avLst/>
          </a:prstGeom>
        </p:spPr>
        <p:txBody>
          <a:bodyPr>
            <a:normAutofit fontScale="70000" lnSpcReduction="20000"/>
          </a:bodyPr>
          <a:lstStyle/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ts val="700"/>
              </a:spcBef>
              <a:spcAft>
                <a:spcPct val="0"/>
              </a:spcAft>
              <a:buClrTx/>
              <a:buSzTx/>
              <a:buFont typeface="Arial" pitchFamily="34" charset="0"/>
              <a:buBlip>
                <a:blip r:embed="rId3"/>
              </a:buBlip>
              <a:tabLst/>
              <a:defRPr/>
            </a:pPr>
            <a:r>
              <a:rPr kumimoji="0" lang="de-DE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</a:t>
            </a:r>
            <a:r>
              <a:rPr kumimoji="0" lang="de-DE" sz="2000" b="0" i="0" strike="noStrike" kern="1200" cap="none" spc="0" normalizeH="0" baseline="0" noProof="0" dirty="0" err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Bevezetés</a:t>
            </a:r>
            <a:endParaRPr kumimoji="0" lang="de-DE" sz="2000" b="0" i="0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  <a:p>
            <a:pPr marL="800100" lvl="1" indent="-342900" fontAlgn="base">
              <a:spcBef>
                <a:spcPts val="700"/>
              </a:spcBef>
              <a:spcAft>
                <a:spcPct val="0"/>
              </a:spcAft>
              <a:buFont typeface="Arial" pitchFamily="34" charset="0"/>
              <a:buBlip>
                <a:blip r:embed="rId3"/>
              </a:buBlip>
            </a:pPr>
            <a:r>
              <a:rPr kumimoji="0" lang="de-DE" b="0" i="0" strike="noStrike" kern="1200" cap="none" spc="0" normalizeH="0" baseline="0" noProof="0" dirty="0" err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Fisszió</a:t>
            </a:r>
            <a:r>
              <a:rPr kumimoji="0" lang="de-DE" b="0" i="0" strike="noStrike" kern="1200" cap="none" spc="0" normalizeH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vs. </a:t>
            </a:r>
            <a:r>
              <a:rPr kumimoji="0" lang="de-DE" b="0" i="0" strike="noStrike" kern="1200" cap="none" spc="0" normalizeH="0" noProof="0" dirty="0" err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Fúzió</a:t>
            </a:r>
            <a:endParaRPr kumimoji="0" lang="de-DE" b="0" i="0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  <a:p>
            <a:pPr marL="742950" marR="0" lvl="1" indent="-285750" algn="l" defTabSz="914400" rtl="0" eaLnBrk="1" fontAlgn="base" latinLnBrk="0" hangingPunct="1">
              <a:lnSpc>
                <a:spcPct val="100000"/>
              </a:lnSpc>
              <a:spcBef>
                <a:spcPts val="700"/>
              </a:spcBef>
              <a:spcAft>
                <a:spcPct val="0"/>
              </a:spcAft>
              <a:buClrTx/>
              <a:buSzTx/>
              <a:buFont typeface="Arial" pitchFamily="34" charset="0"/>
              <a:buBlip>
                <a:blip r:embed="rId3"/>
              </a:buBlip>
              <a:tabLst/>
              <a:defRPr/>
            </a:pPr>
            <a:r>
              <a:rPr kumimoji="0" lang="de-DE" sz="1800" b="0" i="0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 </a:t>
            </a:r>
            <a:r>
              <a:rPr kumimoji="0" lang="de-DE" sz="1800" b="0" i="0" strike="noStrike" kern="1200" cap="none" spc="0" normalizeH="0" baseline="0" noProof="0" dirty="0" err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Atomok</a:t>
            </a:r>
            <a:r>
              <a:rPr kumimoji="0" lang="de-DE" sz="1800" b="0" i="0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, </a:t>
            </a:r>
            <a:r>
              <a:rPr kumimoji="0" lang="de-DE" sz="1800" b="0" i="0" strike="noStrike" kern="1200" cap="none" spc="0" normalizeH="0" baseline="0" noProof="0" dirty="0" err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izotópok</a:t>
            </a:r>
            <a:endParaRPr kumimoji="0" lang="de-DE" sz="1800" b="0" i="0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  <a:p>
            <a:pPr marL="742950" marR="0" lvl="1" indent="-285750" algn="l" defTabSz="914400" rtl="0" eaLnBrk="1" fontAlgn="base" latinLnBrk="0" hangingPunct="1">
              <a:lnSpc>
                <a:spcPct val="100000"/>
              </a:lnSpc>
              <a:spcBef>
                <a:spcPts val="700"/>
              </a:spcBef>
              <a:spcAft>
                <a:spcPct val="0"/>
              </a:spcAft>
              <a:buClrTx/>
              <a:buSzTx/>
              <a:buFont typeface="Arial" pitchFamily="34" charset="0"/>
              <a:buBlip>
                <a:blip r:embed="rId3"/>
              </a:buBlip>
              <a:tabLst/>
              <a:defRPr/>
            </a:pPr>
            <a:r>
              <a:rPr kumimoji="0" lang="de-DE" sz="1800" b="0" i="0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 </a:t>
            </a:r>
            <a:r>
              <a:rPr kumimoji="0" lang="de-DE" sz="1800" b="0" i="0" strike="noStrike" kern="1200" cap="none" spc="0" normalizeH="0" baseline="0" noProof="0" dirty="0" err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Kötési</a:t>
            </a:r>
            <a:r>
              <a:rPr kumimoji="0" lang="de-DE" sz="1800" b="0" i="0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</a:t>
            </a:r>
            <a:r>
              <a:rPr kumimoji="0" lang="de-DE" sz="1800" b="0" i="0" strike="noStrike" kern="1200" cap="none" spc="0" normalizeH="0" baseline="0" noProof="0" dirty="0" err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energia</a:t>
            </a:r>
            <a:endParaRPr kumimoji="0" lang="de-DE" sz="1800" b="0" i="0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  <a:p>
            <a:pPr marL="742950" marR="0" lvl="1" indent="-285750" algn="l" defTabSz="914400" rtl="0" eaLnBrk="1" fontAlgn="base" latinLnBrk="0" hangingPunct="1">
              <a:lnSpc>
                <a:spcPct val="100000"/>
              </a:lnSpc>
              <a:spcBef>
                <a:spcPts val="700"/>
              </a:spcBef>
              <a:spcAft>
                <a:spcPct val="0"/>
              </a:spcAft>
              <a:buClrTx/>
              <a:buSzTx/>
              <a:buFont typeface="Arial" pitchFamily="34" charset="0"/>
              <a:buBlip>
                <a:blip r:embed="rId3"/>
              </a:buBlip>
              <a:tabLst/>
              <a:defRPr/>
            </a:pP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 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Számítás</a:t>
            </a: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– 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mikro</a:t>
            </a:r>
            <a:endParaRPr lang="de-DE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marL="742950" marR="0" lvl="1" indent="-285750" algn="l" defTabSz="914400" rtl="0" eaLnBrk="1" fontAlgn="base" latinLnBrk="0" hangingPunct="1">
              <a:lnSpc>
                <a:spcPct val="100000"/>
              </a:lnSpc>
              <a:spcBef>
                <a:spcPts val="700"/>
              </a:spcBef>
              <a:spcAft>
                <a:spcPct val="0"/>
              </a:spcAft>
              <a:buClrTx/>
              <a:buSzTx/>
              <a:buFont typeface="Arial" pitchFamily="34" charset="0"/>
              <a:buBlip>
                <a:blip r:embed="rId3"/>
              </a:buBlip>
              <a:tabLst/>
              <a:defRPr/>
            </a:pPr>
            <a:r>
              <a:rPr kumimoji="0" lang="de-DE" sz="1800" b="0" i="0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 </a:t>
            </a:r>
            <a:r>
              <a:rPr kumimoji="0" lang="de-DE" sz="1800" b="0" i="0" strike="noStrike" kern="1200" cap="none" spc="0" normalizeH="0" baseline="0" noProof="0" dirty="0" err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Az</a:t>
            </a:r>
            <a:r>
              <a:rPr kumimoji="0" lang="de-DE" sz="1800" b="0" i="0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</a:t>
            </a:r>
            <a:r>
              <a:rPr kumimoji="0" lang="de-DE" sz="1800" b="0" i="0" strike="noStrike" kern="1200" cap="none" spc="0" normalizeH="0" baseline="0" noProof="0" dirty="0" err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elektronvolt</a:t>
            </a:r>
            <a:endParaRPr kumimoji="0" lang="de-DE" sz="1800" b="0" i="0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  <a:p>
            <a:pPr marL="742950" marR="0" lvl="1" indent="-285750" algn="l" defTabSz="914400" rtl="0" eaLnBrk="1" fontAlgn="base" latinLnBrk="0" hangingPunct="1">
              <a:lnSpc>
                <a:spcPct val="100000"/>
              </a:lnSpc>
              <a:spcBef>
                <a:spcPts val="700"/>
              </a:spcBef>
              <a:spcAft>
                <a:spcPct val="0"/>
              </a:spcAft>
              <a:buClrTx/>
              <a:buSzTx/>
              <a:buFont typeface="Arial" pitchFamily="34" charset="0"/>
              <a:buBlip>
                <a:blip r:embed="rId3"/>
              </a:buBlip>
              <a:tabLst/>
              <a:defRPr/>
            </a:pP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 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Számítás</a:t>
            </a: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– 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makro</a:t>
            </a:r>
            <a:endParaRPr kumimoji="0" lang="de-DE" sz="1800" b="0" i="0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ts val="700"/>
              </a:spcBef>
              <a:spcAft>
                <a:spcPct val="0"/>
              </a:spcAft>
              <a:buClrTx/>
              <a:buSzTx/>
              <a:buFont typeface="Arial" pitchFamily="34" charset="0"/>
              <a:buBlip>
                <a:blip r:embed="rId3"/>
              </a:buBlip>
              <a:tabLst/>
              <a:defRPr/>
            </a:pPr>
            <a:r>
              <a:rPr kumimoji="0" lang="de-DE" sz="2000" b="0" i="0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A</a:t>
            </a:r>
            <a:r>
              <a:rPr kumimoji="0" lang="de-DE" sz="2000" b="0" i="0" strike="noStrike" kern="1200" cap="none" spc="0" normalizeH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</a:t>
            </a:r>
            <a:r>
              <a:rPr kumimoji="0" lang="de-DE" sz="2000" b="0" i="0" strike="noStrike" kern="1200" cap="none" spc="0" normalizeH="0" noProof="0" dirty="0" err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reakciók</a:t>
            </a:r>
            <a:endParaRPr kumimoji="0" lang="de-DE" sz="2000" b="0" i="0" strike="noStrike" kern="1200" cap="none" spc="0" normalizeH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  <a:p>
            <a:pPr marL="800100" lvl="1" indent="-342900" fontAlgn="base">
              <a:spcBef>
                <a:spcPts val="700"/>
              </a:spcBef>
              <a:spcAft>
                <a:spcPct val="0"/>
              </a:spcAft>
              <a:buFont typeface="Arial" pitchFamily="34" charset="0"/>
              <a:buBlip>
                <a:blip r:embed="rId3"/>
              </a:buBlip>
              <a:defRPr/>
            </a:pPr>
            <a:r>
              <a:rPr kumimoji="0" lang="de-DE" b="0" i="0" strike="noStrike" kern="1200" cap="none" spc="0" normalizeH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A </a:t>
            </a:r>
            <a:r>
              <a:rPr kumimoji="0" lang="de-DE" b="0" i="0" strike="noStrike" kern="1200" cap="none" spc="0" normalizeH="0" noProof="0" dirty="0" err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reakció</a:t>
            </a:r>
            <a:r>
              <a:rPr kumimoji="0" lang="de-DE" b="0" i="0" strike="noStrike" kern="1200" cap="none" spc="0" normalizeH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</a:t>
            </a:r>
            <a:r>
              <a:rPr kumimoji="0" lang="de-DE" b="0" i="0" strike="noStrike" kern="1200" cap="none" spc="0" normalizeH="0" noProof="0" dirty="0" err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kiválasztása</a:t>
            </a:r>
            <a:r>
              <a:rPr kumimoji="0" lang="de-DE" b="0" i="0" strike="noStrike" kern="1200" cap="none" spc="0" normalizeH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(5)</a:t>
            </a:r>
            <a:endParaRPr kumimoji="0" lang="de-DE" b="0" i="0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  <a:p>
            <a:pPr marL="742950" marR="0" lvl="1" indent="-285750" algn="l" defTabSz="914400" rtl="0" eaLnBrk="1" fontAlgn="base" latinLnBrk="0" hangingPunct="1">
              <a:lnSpc>
                <a:spcPct val="100000"/>
              </a:lnSpc>
              <a:spcBef>
                <a:spcPts val="700"/>
              </a:spcBef>
              <a:spcAft>
                <a:spcPct val="0"/>
              </a:spcAft>
              <a:buClrTx/>
              <a:buSzTx/>
              <a:buFont typeface="Arial" pitchFamily="34" charset="0"/>
              <a:buBlip>
                <a:blip r:embed="rId3"/>
              </a:buBlip>
              <a:tabLst/>
              <a:defRPr/>
            </a:pPr>
            <a:r>
              <a:rPr kumimoji="0" lang="de-DE" sz="1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 </a:t>
            </a:r>
            <a:r>
              <a:rPr kumimoji="0" lang="de-DE" sz="1800" b="0" i="0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A </a:t>
            </a:r>
            <a:r>
              <a:rPr kumimoji="0" lang="de-DE" sz="1800" b="0" i="0" strike="noStrike" kern="1200" cap="none" spc="0" normalizeH="0" baseline="0" noProof="0" dirty="0" err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plazma</a:t>
            </a:r>
            <a:endParaRPr kumimoji="0" lang="de-DE" sz="1800" b="0" i="0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  <a:p>
            <a:pPr marL="742950" marR="0" lvl="1" indent="-285750" algn="l" defTabSz="914400" rtl="0" eaLnBrk="1" fontAlgn="base" latinLnBrk="0" hangingPunct="1">
              <a:lnSpc>
                <a:spcPct val="100000"/>
              </a:lnSpc>
              <a:spcBef>
                <a:spcPts val="700"/>
              </a:spcBef>
              <a:spcAft>
                <a:spcPct val="0"/>
              </a:spcAft>
              <a:buClrTx/>
              <a:buSzTx/>
              <a:buFont typeface="Arial" pitchFamily="34" charset="0"/>
              <a:buBlip>
                <a:blip r:embed="rId3"/>
              </a:buBlip>
              <a:tabLst/>
              <a:defRPr/>
            </a:pPr>
            <a:r>
              <a:rPr kumimoji="0" lang="de-DE" sz="1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 </a:t>
            </a:r>
            <a:r>
              <a:rPr kumimoji="0" lang="de-DE" sz="1800" b="0" i="0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A</a:t>
            </a:r>
            <a:r>
              <a:rPr kumimoji="0" lang="de-DE" sz="1800" b="0" i="0" strike="noStrike" kern="1200" cap="none" spc="0" normalizeH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</a:t>
            </a:r>
            <a:r>
              <a:rPr kumimoji="0" lang="de-DE" sz="1800" b="0" i="0" strike="noStrike" kern="1200" cap="none" spc="0" normalizeH="0" noProof="0" dirty="0" err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reakció</a:t>
            </a:r>
            <a:r>
              <a:rPr kumimoji="0" lang="de-DE" sz="1800" b="0" i="0" strike="noStrike" kern="1200" cap="none" spc="0" normalizeH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</a:t>
            </a:r>
            <a:r>
              <a:rPr kumimoji="0" lang="de-DE" sz="1800" b="0" i="0" strike="noStrike" kern="1200" cap="none" spc="0" normalizeH="0" noProof="0" dirty="0" err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beindítása</a:t>
            </a:r>
            <a:r>
              <a:rPr kumimoji="0" lang="de-DE" sz="1800" b="0" i="0" strike="noStrike" kern="1200" cap="none" spc="0" normalizeH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(3)</a:t>
            </a:r>
          </a:p>
          <a:p>
            <a:pPr marL="285750" indent="-285750" fontAlgn="base">
              <a:spcBef>
                <a:spcPts val="700"/>
              </a:spcBef>
              <a:spcAft>
                <a:spcPct val="0"/>
              </a:spcAft>
              <a:buFont typeface="Arial" pitchFamily="34" charset="0"/>
              <a:buBlip>
                <a:blip r:embed="rId3"/>
              </a:buBlip>
              <a:defRPr/>
            </a:pPr>
            <a:r>
              <a:rPr kumimoji="0" lang="de-DE" sz="2000" b="0" i="0" strike="noStrike" kern="1200" cap="none" spc="0" normalizeH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A </a:t>
            </a:r>
            <a:r>
              <a:rPr kumimoji="0" lang="de-DE" sz="2000" b="0" i="0" strike="noStrike" kern="1200" cap="none" spc="0" normalizeH="0" noProof="0" dirty="0" err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technológiák</a:t>
            </a:r>
            <a:endParaRPr kumimoji="0" lang="de-DE" sz="2000" b="0" i="0" strike="noStrike" kern="1200" cap="none" spc="0" normalizeH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  <a:p>
            <a:pPr marL="742950" lvl="1" indent="-285750" fontAlgn="base">
              <a:spcBef>
                <a:spcPts val="700"/>
              </a:spcBef>
              <a:spcAft>
                <a:spcPct val="0"/>
              </a:spcAft>
              <a:buFont typeface="Arial" pitchFamily="34" charset="0"/>
              <a:buBlip>
                <a:blip r:embed="rId3"/>
              </a:buBlip>
              <a:defRPr/>
            </a:pPr>
            <a:r>
              <a:rPr lang="de-DE" sz="19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ICF</a:t>
            </a:r>
          </a:p>
          <a:p>
            <a:pPr marL="742950" lvl="1" indent="-285750" fontAlgn="base">
              <a:spcBef>
                <a:spcPts val="700"/>
              </a:spcBef>
              <a:spcAft>
                <a:spcPct val="0"/>
              </a:spcAft>
              <a:buFont typeface="Arial" pitchFamily="34" charset="0"/>
              <a:buBlip>
                <a:blip r:embed="rId3"/>
              </a:buBlip>
              <a:defRPr/>
            </a:pPr>
            <a:r>
              <a:rPr lang="de-DE" sz="19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sz="19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Tokamak</a:t>
            </a:r>
            <a:r>
              <a:rPr lang="de-DE" sz="19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sz="19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és</a:t>
            </a:r>
            <a:r>
              <a:rPr lang="de-DE" sz="19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a </a:t>
            </a:r>
            <a:r>
              <a:rPr lang="de-DE" sz="19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sztellarátor</a:t>
            </a:r>
            <a:endParaRPr lang="de-DE" sz="19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marL="742950" lvl="1" indent="-285750" fontAlgn="base">
              <a:spcBef>
                <a:spcPts val="700"/>
              </a:spcBef>
              <a:spcAft>
                <a:spcPct val="0"/>
              </a:spcAft>
              <a:buFont typeface="Arial" pitchFamily="34" charset="0"/>
              <a:buBlip>
                <a:blip r:embed="rId3"/>
              </a:buBlip>
              <a:defRPr/>
            </a:pPr>
            <a:r>
              <a:rPr lang="de-DE" sz="19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DEC</a:t>
            </a:r>
          </a:p>
          <a:p>
            <a:pPr marL="285750" indent="-285750" fontAlgn="base">
              <a:spcBef>
                <a:spcPts val="700"/>
              </a:spcBef>
              <a:spcAft>
                <a:spcPct val="0"/>
              </a:spcAft>
              <a:buFont typeface="Arial" pitchFamily="34" charset="0"/>
              <a:buBlip>
                <a:blip r:embed="rId3"/>
              </a:buBlip>
              <a:defRPr/>
            </a:pPr>
            <a:r>
              <a:rPr lang="de-DE" sz="20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sz="2000" u="sng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Kitekités</a:t>
            </a:r>
            <a:endParaRPr lang="de-DE" sz="2000" u="sng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marL="742950" lvl="1" indent="-285750" fontAlgn="base">
              <a:spcBef>
                <a:spcPts val="700"/>
              </a:spcBef>
              <a:spcAft>
                <a:spcPct val="0"/>
              </a:spcAft>
              <a:buFont typeface="Arial" pitchFamily="34" charset="0"/>
              <a:buBlip>
                <a:blip r:embed="rId3"/>
              </a:buBlip>
              <a:defRPr/>
            </a:pPr>
            <a:r>
              <a:rPr lang="de-DE" sz="19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sz="19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Összehasonlítás</a:t>
            </a:r>
            <a:r>
              <a:rPr lang="de-DE" sz="19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(5)</a:t>
            </a:r>
          </a:p>
          <a:p>
            <a:pPr marL="742950" lvl="1" indent="-285750" fontAlgn="base">
              <a:spcBef>
                <a:spcPts val="700"/>
              </a:spcBef>
              <a:spcAft>
                <a:spcPct val="0"/>
              </a:spcAft>
              <a:buFont typeface="Arial" pitchFamily="34" charset="0"/>
              <a:buBlip>
                <a:blip r:embed="rId3"/>
              </a:buBlip>
              <a:defRPr/>
            </a:pPr>
            <a:r>
              <a:rPr lang="de-DE" sz="19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sz="1900" u="sng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Centralizált</a:t>
            </a:r>
            <a:r>
              <a:rPr lang="de-DE" sz="1900" u="sng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sz="1900" u="sng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rendszerek</a:t>
            </a:r>
            <a:endParaRPr lang="de-DE" sz="1900" u="sng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marL="285750" indent="-285750" fontAlgn="base">
              <a:spcBef>
                <a:spcPts val="700"/>
              </a:spcBef>
              <a:spcAft>
                <a:spcPct val="0"/>
              </a:spcAft>
              <a:buFont typeface="Arial" pitchFamily="34" charset="0"/>
              <a:buBlip>
                <a:blip r:embed="rId3"/>
              </a:buBlip>
              <a:defRPr/>
            </a:pPr>
            <a:r>
              <a:rPr lang="de-DE" sz="20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sz="20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Fogalomtár</a:t>
            </a:r>
            <a:endParaRPr lang="de-DE" sz="20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marL="742950" lvl="1" indent="-285750" fontAlgn="base">
              <a:spcBef>
                <a:spcPts val="700"/>
              </a:spcBef>
              <a:spcAft>
                <a:spcPct val="0"/>
              </a:spcAft>
              <a:buFont typeface="Arial" pitchFamily="34" charset="0"/>
              <a:buBlip>
                <a:blip r:embed="rId3"/>
              </a:buBlip>
              <a:defRPr/>
            </a:pPr>
            <a:endParaRPr kumimoji="0" lang="de-DE" sz="1800" b="0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sp>
        <p:nvSpPr>
          <p:cNvPr id="13" name="Dia számának helye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</p:spPr>
        <p:txBody>
          <a:bodyPr/>
          <a:lstStyle/>
          <a:p>
            <a:fld id="{7FC63AB8-CEDE-434E-9866-9FA9AEC918BE}" type="slidenum">
              <a:rPr lang="de-DE" smtClean="0"/>
              <a:pPr/>
              <a:t>25</a:t>
            </a:fld>
            <a:endParaRPr lang="de-DE" dirty="0"/>
          </a:p>
        </p:txBody>
      </p:sp>
      <p:sp>
        <p:nvSpPr>
          <p:cNvPr id="17" name="Dátum helye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</p:spPr>
        <p:txBody>
          <a:bodyPr/>
          <a:lstStyle/>
          <a:p>
            <a:r>
              <a:rPr lang="hu-HU" dirty="0" smtClean="0"/>
              <a:t>2017.10.27.</a:t>
            </a:r>
            <a:endParaRPr lang="de-DE" dirty="0"/>
          </a:p>
        </p:txBody>
      </p:sp>
      <p:sp>
        <p:nvSpPr>
          <p:cNvPr id="18" name="Élőláb helye 6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/>
          <a:lstStyle/>
          <a:p>
            <a:r>
              <a:rPr lang="de-DE" dirty="0" smtClean="0"/>
              <a:t>RZNZ7H – </a:t>
            </a:r>
            <a:r>
              <a:rPr lang="de-DE" dirty="0" err="1" smtClean="0"/>
              <a:t>Fúziós</a:t>
            </a:r>
            <a:r>
              <a:rPr lang="de-DE" dirty="0" smtClean="0"/>
              <a:t> </a:t>
            </a:r>
            <a:r>
              <a:rPr lang="de-DE" dirty="0" err="1" smtClean="0"/>
              <a:t>energia</a:t>
            </a:r>
            <a:r>
              <a:rPr lang="de-DE" dirty="0" smtClean="0"/>
              <a:t> </a:t>
            </a:r>
            <a:r>
              <a:rPr lang="de-DE" dirty="0" err="1" smtClean="0"/>
              <a:t>előadás</a:t>
            </a:r>
            <a:endParaRPr lang="de-DE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ím 4"/>
          <p:cNvSpPr txBox="1">
            <a:spLocks/>
          </p:cNvSpPr>
          <p:nvPr/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>
              <a:spcBef>
                <a:spcPct val="0"/>
              </a:spcBef>
              <a:defRPr/>
            </a:pPr>
            <a:r>
              <a:rPr lang="de-DE" sz="3600" dirty="0" err="1" smtClean="0">
                <a:solidFill>
                  <a:schemeClr val="bg1"/>
                </a:solidFill>
              </a:rPr>
              <a:t>Fúziós</a:t>
            </a:r>
            <a:r>
              <a:rPr lang="de-DE" sz="3600" dirty="0" smtClean="0">
                <a:solidFill>
                  <a:schemeClr val="bg1"/>
                </a:solidFill>
              </a:rPr>
              <a:t> </a:t>
            </a:r>
            <a:r>
              <a:rPr lang="de-DE" sz="3600" dirty="0" err="1" smtClean="0">
                <a:solidFill>
                  <a:schemeClr val="bg1"/>
                </a:solidFill>
              </a:rPr>
              <a:t>energia</a:t>
            </a:r>
            <a:endParaRPr lang="de-DE" sz="3600" dirty="0"/>
          </a:p>
        </p:txBody>
      </p:sp>
      <p:sp>
        <p:nvSpPr>
          <p:cNvPr id="6" name="Szövegdoboz 5"/>
          <p:cNvSpPr txBox="1"/>
          <p:nvPr/>
        </p:nvSpPr>
        <p:spPr>
          <a:xfrm>
            <a:off x="3643306" y="1071547"/>
            <a:ext cx="5286412" cy="5734903"/>
          </a:xfrm>
          <a:prstGeom prst="rect">
            <a:avLst/>
          </a:prstGeom>
          <a:noFill/>
        </p:spPr>
        <p:txBody>
          <a:bodyPr wrap="square" numCol="2" rtlCol="0">
            <a:spAutoFit/>
          </a:bodyPr>
          <a:lstStyle/>
          <a:p>
            <a:pPr fontAlgn="base">
              <a:spcBef>
                <a:spcPts val="700"/>
              </a:spcBef>
              <a:spcAft>
                <a:spcPct val="0"/>
              </a:spcAft>
              <a:buBlip>
                <a:blip r:embed="rId3"/>
              </a:buBlip>
            </a:pP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sz="1200" b="1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Érdemes</a:t>
            </a:r>
            <a:r>
              <a:rPr lang="de-DE" sz="12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sz="1200" b="1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lehet</a:t>
            </a:r>
            <a:r>
              <a:rPr lang="de-DE" sz="12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sz="1200" b="1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megjegyezni</a:t>
            </a:r>
            <a:r>
              <a:rPr lang="de-DE" sz="12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sz="12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:</a:t>
            </a:r>
          </a:p>
          <a:p>
            <a:pPr fontAlgn="base">
              <a:spcBef>
                <a:spcPts val="700"/>
              </a:spcBef>
              <a:spcAft>
                <a:spcPct val="0"/>
              </a:spcAft>
            </a:pPr>
            <a:r>
              <a:rPr lang="de-DE" sz="11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A </a:t>
            </a:r>
            <a:r>
              <a:rPr lang="de-DE" sz="11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definíciókhoz</a:t>
            </a:r>
            <a:r>
              <a:rPr lang="de-DE" sz="11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/</a:t>
            </a:r>
            <a:r>
              <a:rPr lang="de-DE" sz="11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tudnivalókhoz</a:t>
            </a:r>
            <a:r>
              <a:rPr lang="de-DE" sz="11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sz="11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lapozz</a:t>
            </a:r>
            <a:r>
              <a:rPr lang="de-DE" sz="11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sz="11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vissza</a:t>
            </a:r>
            <a:r>
              <a:rPr lang="de-DE" sz="11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de-DE" sz="11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nyilván</a:t>
            </a:r>
            <a:r>
              <a:rPr lang="de-DE" sz="11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sz="11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elég</a:t>
            </a:r>
            <a:r>
              <a:rPr lang="de-DE" sz="11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sz="11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olyan</a:t>
            </a:r>
            <a:r>
              <a:rPr lang="de-DE" sz="11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sz="11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szinten</a:t>
            </a:r>
            <a:r>
              <a:rPr lang="de-DE" sz="11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sz="11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érteni</a:t>
            </a:r>
            <a:r>
              <a:rPr lang="de-DE" sz="11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sz="11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ill</a:t>
            </a:r>
            <a:r>
              <a:rPr lang="de-DE" sz="11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. </a:t>
            </a:r>
            <a:r>
              <a:rPr lang="de-DE" sz="11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tudni</a:t>
            </a:r>
            <a:r>
              <a:rPr lang="de-DE" sz="11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de-DE" sz="11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amilyen</a:t>
            </a:r>
            <a:r>
              <a:rPr lang="de-DE" sz="11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sz="11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szinten</a:t>
            </a:r>
            <a:r>
              <a:rPr lang="de-DE" sz="11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a </a:t>
            </a:r>
            <a:r>
              <a:rPr lang="de-DE" sz="11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prezentációban</a:t>
            </a:r>
            <a:r>
              <a:rPr lang="de-DE" sz="11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sz="11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tárgyalva</a:t>
            </a:r>
            <a:r>
              <a:rPr lang="de-DE" sz="11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van.</a:t>
            </a:r>
          </a:p>
          <a:p>
            <a:pPr lvl="1" fontAlgn="base">
              <a:spcBef>
                <a:spcPts val="700"/>
              </a:spcBef>
              <a:spcAft>
                <a:spcPct val="0"/>
              </a:spcAft>
              <a:buBlip>
                <a:blip r:embed="rId3"/>
              </a:buBlip>
            </a:pPr>
            <a:r>
              <a:rPr lang="de-DE" sz="11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sz="11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Kémiai</a:t>
            </a:r>
            <a:r>
              <a:rPr lang="de-DE" sz="11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sz="11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elem</a:t>
            </a:r>
            <a:endParaRPr lang="de-DE" sz="11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lvl="1" fontAlgn="base">
              <a:spcBef>
                <a:spcPts val="700"/>
              </a:spcBef>
              <a:spcAft>
                <a:spcPct val="0"/>
              </a:spcAft>
              <a:buBlip>
                <a:blip r:embed="rId3"/>
              </a:buBlip>
            </a:pPr>
            <a:r>
              <a:rPr lang="de-DE" sz="11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sz="11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Izotóp</a:t>
            </a:r>
            <a:endParaRPr lang="de-DE" sz="11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lvl="1" fontAlgn="base">
              <a:spcBef>
                <a:spcPts val="700"/>
              </a:spcBef>
              <a:spcAft>
                <a:spcPct val="0"/>
              </a:spcAft>
              <a:buBlip>
                <a:blip r:embed="rId3"/>
              </a:buBlip>
            </a:pPr>
            <a:r>
              <a:rPr lang="de-DE" sz="11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A </a:t>
            </a:r>
            <a:r>
              <a:rPr lang="de-DE" sz="11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hidrogén</a:t>
            </a:r>
            <a:r>
              <a:rPr lang="de-DE" sz="11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sz="11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izotópjai</a:t>
            </a:r>
            <a:r>
              <a:rPr lang="de-DE" sz="11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(3)</a:t>
            </a:r>
          </a:p>
          <a:p>
            <a:pPr lvl="1" fontAlgn="base">
              <a:spcBef>
                <a:spcPts val="700"/>
              </a:spcBef>
              <a:spcAft>
                <a:spcPct val="0"/>
              </a:spcAft>
              <a:buBlip>
                <a:blip r:embed="rId3"/>
              </a:buBlip>
            </a:pPr>
            <a:r>
              <a:rPr lang="de-DE" sz="11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sz="11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Kötési</a:t>
            </a:r>
            <a:r>
              <a:rPr lang="de-DE" sz="11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sz="11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energia</a:t>
            </a:r>
            <a:r>
              <a:rPr lang="de-DE" sz="11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de-DE" sz="11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tömegdefektus</a:t>
            </a:r>
            <a:endParaRPr lang="de-DE" sz="11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lvl="1" fontAlgn="base">
              <a:spcBef>
                <a:spcPts val="700"/>
              </a:spcBef>
              <a:spcAft>
                <a:spcPct val="0"/>
              </a:spcAft>
              <a:buBlip>
                <a:blip r:embed="rId3"/>
              </a:buBlip>
            </a:pPr>
            <a:r>
              <a:rPr lang="de-DE" sz="11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A </a:t>
            </a:r>
            <a:r>
              <a:rPr lang="de-DE" sz="11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felszabaduló</a:t>
            </a:r>
            <a:r>
              <a:rPr lang="de-DE" sz="11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sz="11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energia</a:t>
            </a:r>
            <a:r>
              <a:rPr lang="de-DE" sz="11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de-DE" sz="11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</a:br>
            <a:r>
              <a:rPr lang="de-DE" sz="11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sz="11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kiszámítása</a:t>
            </a:r>
            <a:r>
              <a:rPr lang="de-DE" sz="11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(</a:t>
            </a:r>
            <a:r>
              <a:rPr lang="de-DE" sz="11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képlet</a:t>
            </a:r>
            <a:r>
              <a:rPr lang="de-DE" sz="11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).</a:t>
            </a:r>
          </a:p>
          <a:p>
            <a:pPr lvl="1" fontAlgn="base">
              <a:spcBef>
                <a:spcPts val="700"/>
              </a:spcBef>
              <a:spcAft>
                <a:spcPct val="0"/>
              </a:spcAft>
              <a:buBlip>
                <a:blip r:embed="rId3"/>
              </a:buBlip>
            </a:pPr>
            <a:r>
              <a:rPr lang="de-DE" sz="11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sz="11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Az</a:t>
            </a:r>
            <a:r>
              <a:rPr lang="de-DE" sz="11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sz="11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elemi</a:t>
            </a:r>
            <a:r>
              <a:rPr lang="de-DE" sz="11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sz="11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töltés</a:t>
            </a:r>
            <a:r>
              <a:rPr lang="de-DE" sz="11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sz="11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értéke</a:t>
            </a:r>
            <a:endParaRPr lang="de-DE" sz="11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lvl="1" fontAlgn="base">
              <a:spcBef>
                <a:spcPts val="700"/>
              </a:spcBef>
              <a:spcAft>
                <a:spcPct val="0"/>
              </a:spcAft>
              <a:buBlip>
                <a:blip r:embed="rId3"/>
              </a:buBlip>
            </a:pPr>
            <a:r>
              <a:rPr lang="de-DE" sz="11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eV </a:t>
            </a:r>
            <a:r>
              <a:rPr lang="de-DE" sz="11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átszámítása</a:t>
            </a:r>
            <a:r>
              <a:rPr lang="de-DE" sz="11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sz="11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kWh-ba</a:t>
            </a:r>
            <a:endParaRPr lang="de-DE" sz="11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lvl="1" fontAlgn="base">
              <a:spcBef>
                <a:spcPts val="700"/>
              </a:spcBef>
              <a:spcAft>
                <a:spcPct val="0"/>
              </a:spcAft>
              <a:buBlip>
                <a:blip r:embed="rId3"/>
              </a:buBlip>
            </a:pPr>
            <a:r>
              <a:rPr lang="de-DE" sz="11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sz="11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Egy</a:t>
            </a:r>
            <a:r>
              <a:rPr lang="de-DE" sz="11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sz="11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mol</a:t>
            </a:r>
            <a:r>
              <a:rPr lang="de-DE" sz="11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(Avogadro-</a:t>
            </a:r>
            <a:r>
              <a:rPr lang="de-DE" sz="11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szám</a:t>
            </a:r>
            <a:r>
              <a:rPr lang="de-DE" sz="11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)</a:t>
            </a:r>
          </a:p>
          <a:p>
            <a:pPr lvl="1" fontAlgn="base">
              <a:spcBef>
                <a:spcPts val="700"/>
              </a:spcBef>
              <a:spcAft>
                <a:spcPct val="0"/>
              </a:spcAft>
              <a:buBlip>
                <a:blip r:embed="rId3"/>
              </a:buBlip>
            </a:pPr>
            <a:r>
              <a:rPr lang="de-DE" sz="11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sz="11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Egy</a:t>
            </a:r>
            <a:r>
              <a:rPr lang="de-DE" sz="11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sz="11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mol</a:t>
            </a:r>
            <a:r>
              <a:rPr lang="de-DE" sz="11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sz="11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hidrogén</a:t>
            </a:r>
            <a:r>
              <a:rPr lang="de-DE" sz="11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de-DE" sz="11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hélium</a:t>
            </a:r>
            <a:r>
              <a:rPr lang="de-DE" sz="11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. </a:t>
            </a:r>
            <a:br>
              <a:rPr lang="de-DE" sz="11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</a:br>
            <a:r>
              <a:rPr lang="de-DE" sz="11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lítium</a:t>
            </a:r>
            <a:r>
              <a:rPr lang="de-DE" sz="11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de-DE" sz="11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proton</a:t>
            </a:r>
            <a:r>
              <a:rPr lang="de-DE" sz="11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de-DE" sz="11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neutron</a:t>
            </a:r>
            <a:r>
              <a:rPr lang="de-DE" sz="11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sz="11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tömege</a:t>
            </a:r>
            <a:r>
              <a:rPr lang="de-DE" sz="11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*</a:t>
            </a:r>
          </a:p>
          <a:p>
            <a:pPr lvl="1" fontAlgn="base">
              <a:spcBef>
                <a:spcPts val="700"/>
              </a:spcBef>
              <a:spcAft>
                <a:spcPct val="0"/>
              </a:spcAft>
              <a:buBlip>
                <a:blip r:embed="rId3"/>
              </a:buBlip>
            </a:pPr>
            <a:r>
              <a:rPr lang="de-DE" sz="11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A 8. </a:t>
            </a:r>
            <a:r>
              <a:rPr lang="de-DE" sz="11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diához</a:t>
            </a:r>
            <a:r>
              <a:rPr lang="de-DE" sz="11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sz="11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hasonló</a:t>
            </a:r>
            <a:r>
              <a:rPr lang="de-DE" sz="11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sz="11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számolás</a:t>
            </a:r>
            <a:endParaRPr lang="de-DE" sz="11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lvl="1" fontAlgn="base">
              <a:spcBef>
                <a:spcPts val="700"/>
              </a:spcBef>
              <a:spcAft>
                <a:spcPct val="0"/>
              </a:spcAft>
              <a:buBlip>
                <a:blip r:embed="rId3"/>
              </a:buBlip>
            </a:pPr>
            <a:r>
              <a:rPr lang="de-DE" sz="11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A </a:t>
            </a:r>
            <a:r>
              <a:rPr lang="de-DE" sz="11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hatáskeresztmetszet</a:t>
            </a:r>
            <a:endParaRPr lang="de-DE" sz="11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lvl="1" fontAlgn="base">
              <a:spcBef>
                <a:spcPts val="700"/>
              </a:spcBef>
              <a:spcAft>
                <a:spcPct val="0"/>
              </a:spcAft>
              <a:buBlip>
                <a:blip r:embed="rId3"/>
              </a:buBlip>
            </a:pPr>
            <a:r>
              <a:rPr lang="de-DE" sz="11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A </a:t>
            </a:r>
            <a:r>
              <a:rPr lang="de-DE" sz="11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fúziós</a:t>
            </a:r>
            <a:r>
              <a:rPr lang="de-DE" sz="11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sz="11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erőművekben</a:t>
            </a:r>
            <a:r>
              <a:rPr lang="de-DE" sz="11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sz="11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hasz</a:t>
            </a:r>
            <a:r>
              <a:rPr lang="de-DE" sz="11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-</a:t>
            </a:r>
            <a:br>
              <a:rPr lang="de-DE" sz="11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</a:br>
            <a:r>
              <a:rPr lang="de-DE" sz="11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nálandó</a:t>
            </a:r>
            <a:r>
              <a:rPr lang="de-DE" sz="11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sz="11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reakció</a:t>
            </a:r>
            <a:r>
              <a:rPr lang="de-DE" sz="11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sz="11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kiválasztása</a:t>
            </a:r>
            <a:r>
              <a:rPr lang="de-DE" sz="11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:</a:t>
            </a:r>
            <a:br>
              <a:rPr lang="de-DE" sz="11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</a:br>
            <a:r>
              <a:rPr lang="de-DE" sz="11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5 </a:t>
            </a:r>
            <a:r>
              <a:rPr lang="de-DE" sz="11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kritérium</a:t>
            </a:r>
            <a:r>
              <a:rPr lang="de-DE" sz="11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de-DE" sz="11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mindről</a:t>
            </a:r>
            <a:r>
              <a:rPr lang="de-DE" sz="11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sz="11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néhány</a:t>
            </a:r>
            <a:r>
              <a:rPr lang="de-DE" sz="11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sz="11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szó</a:t>
            </a:r>
            <a:endParaRPr lang="de-DE" sz="11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lvl="1" fontAlgn="base">
              <a:spcBef>
                <a:spcPts val="700"/>
              </a:spcBef>
              <a:spcAft>
                <a:spcPct val="0"/>
              </a:spcAft>
              <a:buBlip>
                <a:blip r:embed="rId3"/>
              </a:buBlip>
            </a:pPr>
            <a:r>
              <a:rPr lang="de-DE" sz="11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A </a:t>
            </a:r>
            <a:r>
              <a:rPr lang="de-DE" sz="11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plazmáról</a:t>
            </a:r>
            <a:r>
              <a:rPr lang="de-DE" sz="11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sz="11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röviden</a:t>
            </a:r>
            <a:endParaRPr lang="de-DE" sz="11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lvl="1" fontAlgn="base">
              <a:spcBef>
                <a:spcPts val="700"/>
              </a:spcBef>
              <a:spcAft>
                <a:spcPct val="0"/>
              </a:spcAft>
              <a:buBlip>
                <a:blip r:embed="rId3"/>
              </a:buBlip>
            </a:pPr>
            <a:endParaRPr lang="de-DE" sz="11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lvl="1" fontAlgn="base">
              <a:spcBef>
                <a:spcPts val="700"/>
              </a:spcBef>
              <a:spcAft>
                <a:spcPct val="0"/>
              </a:spcAft>
            </a:pPr>
            <a:endParaRPr lang="de-DE" sz="11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lvl="1" fontAlgn="base">
              <a:spcBef>
                <a:spcPts val="700"/>
              </a:spcBef>
              <a:spcAft>
                <a:spcPct val="0"/>
              </a:spcAft>
              <a:buBlip>
                <a:blip r:embed="rId3"/>
              </a:buBlip>
            </a:pPr>
            <a:r>
              <a:rPr lang="de-DE" sz="11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A </a:t>
            </a:r>
            <a:r>
              <a:rPr lang="de-DE" sz="11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reakció</a:t>
            </a:r>
            <a:r>
              <a:rPr lang="de-DE" sz="11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sz="11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beindításának</a:t>
            </a:r>
            <a:r>
              <a:rPr lang="de-DE" sz="11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prob-</a:t>
            </a:r>
            <a:br>
              <a:rPr lang="de-DE" sz="11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</a:br>
            <a:r>
              <a:rPr lang="de-DE" sz="11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lémája</a:t>
            </a:r>
            <a:r>
              <a:rPr lang="de-DE" sz="11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sz="11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és</a:t>
            </a:r>
            <a:r>
              <a:rPr lang="de-DE" sz="11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a 3 </a:t>
            </a:r>
            <a:r>
              <a:rPr lang="de-DE" sz="11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lehetőség</a:t>
            </a:r>
            <a:endParaRPr lang="de-DE" sz="11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lvl="1" fontAlgn="base">
              <a:spcBef>
                <a:spcPts val="700"/>
              </a:spcBef>
              <a:spcAft>
                <a:spcPct val="0"/>
              </a:spcAft>
              <a:buBlip>
                <a:blip r:embed="rId3"/>
              </a:buBlip>
            </a:pPr>
            <a:r>
              <a:rPr lang="de-DE" sz="11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sz="11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Két</a:t>
            </a:r>
            <a:r>
              <a:rPr lang="de-DE" sz="11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sz="11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létező</a:t>
            </a:r>
            <a:r>
              <a:rPr lang="de-DE" sz="11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sz="11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technológia</a:t>
            </a:r>
            <a:r>
              <a:rPr lang="de-DE" sz="11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(ICF, </a:t>
            </a:r>
            <a:r>
              <a:rPr lang="de-DE" sz="11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Tokamak</a:t>
            </a:r>
            <a:r>
              <a:rPr lang="de-DE" sz="11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/</a:t>
            </a:r>
            <a:r>
              <a:rPr lang="de-DE" sz="11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sztellarátor</a:t>
            </a:r>
            <a:r>
              <a:rPr lang="de-DE" sz="11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) </a:t>
            </a:r>
            <a:r>
              <a:rPr lang="de-DE" sz="11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röviden</a:t>
            </a:r>
            <a:endParaRPr lang="de-DE" sz="11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lvl="1" fontAlgn="base">
              <a:spcBef>
                <a:spcPts val="700"/>
              </a:spcBef>
              <a:spcAft>
                <a:spcPct val="0"/>
              </a:spcAft>
              <a:buBlip>
                <a:blip r:embed="rId3"/>
              </a:buBlip>
            </a:pPr>
            <a:r>
              <a:rPr lang="de-DE" sz="11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A DEC </a:t>
            </a:r>
            <a:r>
              <a:rPr lang="de-DE" sz="11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röviden</a:t>
            </a:r>
            <a:endParaRPr lang="de-DE" sz="11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lvl="1" fontAlgn="base">
              <a:spcBef>
                <a:spcPts val="700"/>
              </a:spcBef>
              <a:spcAft>
                <a:spcPct val="0"/>
              </a:spcAft>
              <a:buBlip>
                <a:blip r:embed="rId3"/>
              </a:buBlip>
            </a:pPr>
            <a:r>
              <a:rPr lang="de-DE" sz="11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Okano 5 </a:t>
            </a:r>
            <a:r>
              <a:rPr lang="de-DE" sz="11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kritériuma</a:t>
            </a:r>
            <a:r>
              <a:rPr lang="de-DE" sz="11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(22. </a:t>
            </a:r>
            <a:r>
              <a:rPr lang="de-DE" sz="11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dia</a:t>
            </a:r>
            <a:r>
              <a:rPr lang="de-DE" sz="11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) </a:t>
            </a:r>
            <a:r>
              <a:rPr lang="de-DE" sz="11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és</a:t>
            </a:r>
            <a:r>
              <a:rPr lang="de-DE" sz="11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a </a:t>
            </a:r>
            <a:r>
              <a:rPr lang="de-DE" sz="11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fúziós</a:t>
            </a:r>
            <a:r>
              <a:rPr lang="de-DE" sz="11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sz="11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erőművek</a:t>
            </a:r>
            <a:r>
              <a:rPr lang="de-DE" sz="11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sz="11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előnyei</a:t>
            </a:r>
            <a:r>
              <a:rPr lang="de-DE" sz="11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/</a:t>
            </a:r>
            <a:r>
              <a:rPr lang="de-DE" sz="11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hátr</a:t>
            </a:r>
            <a:r>
              <a:rPr lang="de-DE" sz="11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.</a:t>
            </a:r>
          </a:p>
          <a:p>
            <a:pPr lvl="1" fontAlgn="base">
              <a:spcBef>
                <a:spcPts val="700"/>
              </a:spcBef>
              <a:spcAft>
                <a:spcPct val="0"/>
              </a:spcAft>
              <a:buBlip>
                <a:blip r:embed="rId3"/>
              </a:buBlip>
            </a:pPr>
            <a:r>
              <a:rPr lang="de-DE" sz="11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A </a:t>
            </a:r>
            <a:r>
              <a:rPr lang="de-DE" sz="11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centralizált</a:t>
            </a:r>
            <a:r>
              <a:rPr lang="de-DE" sz="11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sz="11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energiaellátás</a:t>
            </a:r>
            <a:r>
              <a:rPr lang="de-DE" sz="11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sz="11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problémái</a:t>
            </a:r>
            <a:endParaRPr lang="de-DE" sz="11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lvl="1" fontAlgn="base">
              <a:spcBef>
                <a:spcPts val="700"/>
              </a:spcBef>
              <a:spcAft>
                <a:spcPct val="0"/>
              </a:spcAft>
              <a:buBlip>
                <a:blip r:embed="rId3"/>
              </a:buBlip>
            </a:pPr>
            <a:endParaRPr lang="de-DE" sz="11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lvl="1" algn="just" fontAlgn="base">
              <a:spcBef>
                <a:spcPts val="700"/>
              </a:spcBef>
              <a:spcAft>
                <a:spcPct val="0"/>
              </a:spcAft>
              <a:buBlip>
                <a:blip r:embed="rId3"/>
              </a:buBlip>
            </a:pPr>
            <a:r>
              <a:rPr lang="de-DE" sz="11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*: </a:t>
            </a:r>
            <a:r>
              <a:rPr lang="de-DE" sz="11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Egy</a:t>
            </a:r>
            <a:r>
              <a:rPr lang="de-DE" sz="11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sz="11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mol</a:t>
            </a:r>
            <a:r>
              <a:rPr lang="de-DE" sz="11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sz="11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atom</a:t>
            </a:r>
            <a:r>
              <a:rPr lang="de-DE" sz="11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sz="11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tömege</a:t>
            </a:r>
            <a:r>
              <a:rPr lang="de-DE" sz="11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sz="11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nincs</a:t>
            </a:r>
            <a:r>
              <a:rPr lang="de-DE" sz="11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sz="11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rajta</a:t>
            </a:r>
            <a:r>
              <a:rPr lang="de-DE" sz="11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a </a:t>
            </a:r>
            <a:r>
              <a:rPr lang="de-DE" sz="11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diákon</a:t>
            </a:r>
            <a:r>
              <a:rPr lang="de-DE" sz="11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, de </a:t>
            </a:r>
            <a:r>
              <a:rPr lang="de-DE" sz="11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közelítőleg</a:t>
            </a:r>
            <a:r>
              <a:rPr lang="de-DE" sz="11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sz="11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egyszerűen</a:t>
            </a:r>
            <a:r>
              <a:rPr lang="de-DE" sz="11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sz="11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kiszámolható</a:t>
            </a:r>
            <a:r>
              <a:rPr lang="de-DE" sz="11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: 1 </a:t>
            </a:r>
            <a:r>
              <a:rPr lang="de-DE" sz="11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mol</a:t>
            </a:r>
            <a:r>
              <a:rPr lang="de-DE" sz="11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sz="11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atom</a:t>
            </a:r>
            <a:r>
              <a:rPr lang="de-DE" sz="11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 (</a:t>
            </a:r>
            <a:r>
              <a:rPr lang="de-DE" sz="11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többatomos</a:t>
            </a:r>
            <a:r>
              <a:rPr lang="de-DE" sz="11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sz="11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molekulák</a:t>
            </a:r>
            <a:r>
              <a:rPr lang="de-DE" sz="11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sz="11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esetén</a:t>
            </a:r>
            <a:r>
              <a:rPr lang="de-DE" sz="11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a </a:t>
            </a:r>
            <a:r>
              <a:rPr lang="de-DE" sz="11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több</a:t>
            </a:r>
            <a:r>
              <a:rPr lang="de-DE" sz="11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sz="11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atom</a:t>
            </a:r>
            <a:r>
              <a:rPr lang="de-DE" sz="11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sz="11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jelenlétét</a:t>
            </a:r>
            <a:r>
              <a:rPr lang="de-DE" sz="11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sz="11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figyelembe</a:t>
            </a:r>
            <a:r>
              <a:rPr lang="de-DE" sz="11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sz="11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kell</a:t>
            </a:r>
            <a:r>
              <a:rPr lang="de-DE" sz="11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sz="11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venni</a:t>
            </a:r>
            <a:r>
              <a:rPr lang="de-DE" sz="11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, ha </a:t>
            </a:r>
            <a:r>
              <a:rPr lang="de-DE" sz="11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többatomos</a:t>
            </a:r>
            <a:r>
              <a:rPr lang="de-DE" sz="11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sz="11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molekulák</a:t>
            </a:r>
            <a:r>
              <a:rPr lang="de-DE" sz="11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sz="11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tömegére</a:t>
            </a:r>
            <a:r>
              <a:rPr lang="de-DE" sz="11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sz="11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vagyunk</a:t>
            </a:r>
            <a:r>
              <a:rPr lang="de-DE" sz="11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sz="11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kíváncsiak</a:t>
            </a:r>
            <a:r>
              <a:rPr lang="de-DE" sz="11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) </a:t>
            </a:r>
            <a:r>
              <a:rPr lang="de-DE" sz="11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tömege</a:t>
            </a:r>
            <a:r>
              <a:rPr lang="de-DE" sz="11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sz="11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kis</a:t>
            </a:r>
            <a:r>
              <a:rPr lang="de-DE" sz="11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sz="11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atomok</a:t>
            </a:r>
            <a:r>
              <a:rPr lang="de-DE" sz="11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sz="11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esetén</a:t>
            </a:r>
            <a:r>
              <a:rPr lang="de-DE" sz="11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sz="11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közelítőleg</a:t>
            </a:r>
            <a:r>
              <a:rPr lang="de-DE" sz="11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sz="11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megegyezik</a:t>
            </a:r>
            <a:r>
              <a:rPr lang="de-DE" sz="11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a </a:t>
            </a:r>
            <a:r>
              <a:rPr lang="de-DE" sz="11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protonok</a:t>
            </a:r>
            <a:r>
              <a:rPr lang="de-DE" sz="11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sz="11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és</a:t>
            </a:r>
            <a:r>
              <a:rPr lang="de-DE" sz="11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sz="11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neutronok</a:t>
            </a:r>
            <a:r>
              <a:rPr lang="de-DE" sz="11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sz="11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számának</a:t>
            </a:r>
            <a:r>
              <a:rPr lang="de-DE" sz="11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sz="11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összegével</a:t>
            </a:r>
            <a:r>
              <a:rPr lang="de-DE" sz="11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. </a:t>
            </a:r>
            <a:r>
              <a:rPr lang="de-DE" sz="11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Vagyis</a:t>
            </a:r>
            <a:r>
              <a:rPr lang="de-DE" sz="11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sz="11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egy</a:t>
            </a:r>
            <a:r>
              <a:rPr lang="de-DE" sz="11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3 </a:t>
            </a:r>
            <a:r>
              <a:rPr lang="de-DE" sz="11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protont</a:t>
            </a:r>
            <a:r>
              <a:rPr lang="de-DE" sz="11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sz="11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és</a:t>
            </a:r>
            <a:r>
              <a:rPr lang="de-DE" sz="11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4 </a:t>
            </a:r>
            <a:r>
              <a:rPr lang="de-DE" sz="11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neutront</a:t>
            </a:r>
            <a:r>
              <a:rPr lang="de-DE" sz="11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sz="11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tartalmazó</a:t>
            </a:r>
            <a:r>
              <a:rPr lang="de-DE" sz="11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sz="11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lítium</a:t>
            </a:r>
            <a:r>
              <a:rPr lang="de-DE" sz="11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sz="11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atom</a:t>
            </a:r>
            <a:r>
              <a:rPr lang="de-DE" sz="11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1 </a:t>
            </a:r>
            <a:r>
              <a:rPr lang="de-DE" sz="11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moljának</a:t>
            </a:r>
            <a:r>
              <a:rPr lang="de-DE" sz="11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sz="11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tömege</a:t>
            </a:r>
            <a:r>
              <a:rPr lang="de-DE" sz="11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sz="11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közelítőleg</a:t>
            </a:r>
            <a:r>
              <a:rPr lang="de-DE" sz="11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7 g, 1 </a:t>
            </a:r>
            <a:r>
              <a:rPr lang="de-DE" sz="11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mol</a:t>
            </a:r>
            <a:r>
              <a:rPr lang="de-DE" sz="11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sz="11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proton</a:t>
            </a:r>
            <a:r>
              <a:rPr lang="de-DE" sz="11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sz="11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tömege</a:t>
            </a:r>
            <a:r>
              <a:rPr lang="de-DE" sz="11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sz="11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pedig</a:t>
            </a:r>
            <a:r>
              <a:rPr lang="de-DE" sz="11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sz="11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közelítőleg</a:t>
            </a:r>
            <a:r>
              <a:rPr lang="de-DE" sz="11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1 g.</a:t>
            </a:r>
          </a:p>
          <a:p>
            <a:pPr lvl="1" fontAlgn="base">
              <a:spcBef>
                <a:spcPts val="700"/>
              </a:spcBef>
              <a:spcAft>
                <a:spcPct val="0"/>
              </a:spcAft>
              <a:buBlip>
                <a:blip r:embed="rId3"/>
              </a:buBlip>
            </a:pPr>
            <a:endParaRPr lang="de-DE" sz="16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fontAlgn="base">
              <a:spcBef>
                <a:spcPts val="700"/>
              </a:spcBef>
              <a:spcAft>
                <a:spcPct val="0"/>
              </a:spcAft>
              <a:buBlip>
                <a:blip r:embed="rId3"/>
              </a:buBlip>
            </a:pPr>
            <a:endParaRPr lang="de-DE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Szöveg helye 8"/>
          <p:cNvSpPr txBox="1">
            <a:spLocks/>
          </p:cNvSpPr>
          <p:nvPr/>
        </p:nvSpPr>
        <p:spPr>
          <a:xfrm>
            <a:off x="457200" y="1435100"/>
            <a:ext cx="3008313" cy="4922858"/>
          </a:xfrm>
          <a:prstGeom prst="rect">
            <a:avLst/>
          </a:prstGeom>
        </p:spPr>
        <p:txBody>
          <a:bodyPr>
            <a:normAutofit fontScale="70000" lnSpcReduction="20000"/>
          </a:bodyPr>
          <a:lstStyle/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ts val="700"/>
              </a:spcBef>
              <a:spcAft>
                <a:spcPct val="0"/>
              </a:spcAft>
              <a:buClrTx/>
              <a:buSzTx/>
              <a:buFont typeface="Arial" pitchFamily="34" charset="0"/>
              <a:buBlip>
                <a:blip r:embed="rId3"/>
              </a:buBlip>
              <a:tabLst/>
              <a:defRPr/>
            </a:pPr>
            <a:r>
              <a:rPr kumimoji="0" lang="de-DE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</a:t>
            </a:r>
            <a:r>
              <a:rPr kumimoji="0" lang="de-DE" sz="2000" b="0" i="0" strike="noStrike" kern="1200" cap="none" spc="0" normalizeH="0" baseline="0" noProof="0" dirty="0" err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Bevezetés</a:t>
            </a:r>
            <a:endParaRPr kumimoji="0" lang="de-DE" sz="2000" b="0" i="0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  <a:p>
            <a:pPr marL="800100" lvl="1" indent="-342900" fontAlgn="base">
              <a:spcBef>
                <a:spcPts val="700"/>
              </a:spcBef>
              <a:spcAft>
                <a:spcPct val="0"/>
              </a:spcAft>
              <a:buFont typeface="Arial" pitchFamily="34" charset="0"/>
              <a:buBlip>
                <a:blip r:embed="rId3"/>
              </a:buBlip>
            </a:pPr>
            <a:r>
              <a:rPr kumimoji="0" lang="de-DE" b="0" i="0" strike="noStrike" kern="1200" cap="none" spc="0" normalizeH="0" baseline="0" noProof="0" dirty="0" err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Fisszió</a:t>
            </a:r>
            <a:r>
              <a:rPr kumimoji="0" lang="de-DE" b="0" i="0" strike="noStrike" kern="1200" cap="none" spc="0" normalizeH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vs. </a:t>
            </a:r>
            <a:r>
              <a:rPr kumimoji="0" lang="de-DE" b="0" i="0" strike="noStrike" kern="1200" cap="none" spc="0" normalizeH="0" noProof="0" dirty="0" err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Fúzió</a:t>
            </a:r>
            <a:endParaRPr kumimoji="0" lang="de-DE" b="0" i="0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  <a:p>
            <a:pPr marL="742950" marR="0" lvl="1" indent="-285750" algn="l" defTabSz="914400" rtl="0" eaLnBrk="1" fontAlgn="base" latinLnBrk="0" hangingPunct="1">
              <a:lnSpc>
                <a:spcPct val="100000"/>
              </a:lnSpc>
              <a:spcBef>
                <a:spcPts val="700"/>
              </a:spcBef>
              <a:spcAft>
                <a:spcPct val="0"/>
              </a:spcAft>
              <a:buClrTx/>
              <a:buSzTx/>
              <a:buFont typeface="Arial" pitchFamily="34" charset="0"/>
              <a:buBlip>
                <a:blip r:embed="rId3"/>
              </a:buBlip>
              <a:tabLst/>
              <a:defRPr/>
            </a:pPr>
            <a:r>
              <a:rPr kumimoji="0" lang="de-DE" sz="1800" b="0" i="0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 </a:t>
            </a:r>
            <a:r>
              <a:rPr kumimoji="0" lang="de-DE" sz="1800" b="0" i="0" strike="noStrike" kern="1200" cap="none" spc="0" normalizeH="0" baseline="0" noProof="0" dirty="0" err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Atomok</a:t>
            </a:r>
            <a:r>
              <a:rPr kumimoji="0" lang="de-DE" sz="1800" b="0" i="0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, </a:t>
            </a:r>
            <a:r>
              <a:rPr kumimoji="0" lang="de-DE" sz="1800" b="0" i="0" strike="noStrike" kern="1200" cap="none" spc="0" normalizeH="0" baseline="0" noProof="0" dirty="0" err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izotópok</a:t>
            </a:r>
            <a:endParaRPr kumimoji="0" lang="de-DE" sz="1800" b="0" i="0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  <a:p>
            <a:pPr marL="742950" marR="0" lvl="1" indent="-285750" algn="l" defTabSz="914400" rtl="0" eaLnBrk="1" fontAlgn="base" latinLnBrk="0" hangingPunct="1">
              <a:lnSpc>
                <a:spcPct val="100000"/>
              </a:lnSpc>
              <a:spcBef>
                <a:spcPts val="700"/>
              </a:spcBef>
              <a:spcAft>
                <a:spcPct val="0"/>
              </a:spcAft>
              <a:buClrTx/>
              <a:buSzTx/>
              <a:buFont typeface="Arial" pitchFamily="34" charset="0"/>
              <a:buBlip>
                <a:blip r:embed="rId3"/>
              </a:buBlip>
              <a:tabLst/>
              <a:defRPr/>
            </a:pPr>
            <a:r>
              <a:rPr kumimoji="0" lang="de-DE" sz="1800" b="0" i="0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 </a:t>
            </a:r>
            <a:r>
              <a:rPr kumimoji="0" lang="de-DE" sz="1800" b="0" i="0" strike="noStrike" kern="1200" cap="none" spc="0" normalizeH="0" baseline="0" noProof="0" dirty="0" err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Kötési</a:t>
            </a:r>
            <a:r>
              <a:rPr kumimoji="0" lang="de-DE" sz="1800" b="0" i="0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</a:t>
            </a:r>
            <a:r>
              <a:rPr kumimoji="0" lang="de-DE" sz="1800" b="0" i="0" strike="noStrike" kern="1200" cap="none" spc="0" normalizeH="0" baseline="0" noProof="0" dirty="0" err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energia</a:t>
            </a:r>
            <a:endParaRPr kumimoji="0" lang="de-DE" sz="1800" b="0" i="0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  <a:p>
            <a:pPr marL="742950" marR="0" lvl="1" indent="-285750" algn="l" defTabSz="914400" rtl="0" eaLnBrk="1" fontAlgn="base" latinLnBrk="0" hangingPunct="1">
              <a:lnSpc>
                <a:spcPct val="100000"/>
              </a:lnSpc>
              <a:spcBef>
                <a:spcPts val="700"/>
              </a:spcBef>
              <a:spcAft>
                <a:spcPct val="0"/>
              </a:spcAft>
              <a:buClrTx/>
              <a:buSzTx/>
              <a:buFont typeface="Arial" pitchFamily="34" charset="0"/>
              <a:buBlip>
                <a:blip r:embed="rId3"/>
              </a:buBlip>
              <a:tabLst/>
              <a:defRPr/>
            </a:pP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 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Számítás</a:t>
            </a: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– 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mikro</a:t>
            </a:r>
            <a:endParaRPr lang="de-DE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marL="742950" marR="0" lvl="1" indent="-285750" algn="l" defTabSz="914400" rtl="0" eaLnBrk="1" fontAlgn="base" latinLnBrk="0" hangingPunct="1">
              <a:lnSpc>
                <a:spcPct val="100000"/>
              </a:lnSpc>
              <a:spcBef>
                <a:spcPts val="700"/>
              </a:spcBef>
              <a:spcAft>
                <a:spcPct val="0"/>
              </a:spcAft>
              <a:buClrTx/>
              <a:buSzTx/>
              <a:buFont typeface="Arial" pitchFamily="34" charset="0"/>
              <a:buBlip>
                <a:blip r:embed="rId3"/>
              </a:buBlip>
              <a:tabLst/>
              <a:defRPr/>
            </a:pPr>
            <a:r>
              <a:rPr kumimoji="0" lang="de-DE" sz="1800" b="0" i="0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 </a:t>
            </a:r>
            <a:r>
              <a:rPr kumimoji="0" lang="de-DE" sz="1800" b="0" i="0" strike="noStrike" kern="1200" cap="none" spc="0" normalizeH="0" baseline="0" noProof="0" dirty="0" err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Az</a:t>
            </a:r>
            <a:r>
              <a:rPr kumimoji="0" lang="de-DE" sz="1800" b="0" i="0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</a:t>
            </a:r>
            <a:r>
              <a:rPr kumimoji="0" lang="de-DE" sz="1800" b="0" i="0" strike="noStrike" kern="1200" cap="none" spc="0" normalizeH="0" baseline="0" noProof="0" dirty="0" err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elektronvolt</a:t>
            </a:r>
            <a:endParaRPr kumimoji="0" lang="de-DE" sz="1800" b="0" i="0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  <a:p>
            <a:pPr marL="742950" marR="0" lvl="1" indent="-285750" algn="l" defTabSz="914400" rtl="0" eaLnBrk="1" fontAlgn="base" latinLnBrk="0" hangingPunct="1">
              <a:lnSpc>
                <a:spcPct val="100000"/>
              </a:lnSpc>
              <a:spcBef>
                <a:spcPts val="700"/>
              </a:spcBef>
              <a:spcAft>
                <a:spcPct val="0"/>
              </a:spcAft>
              <a:buClrTx/>
              <a:buSzTx/>
              <a:buFont typeface="Arial" pitchFamily="34" charset="0"/>
              <a:buBlip>
                <a:blip r:embed="rId3"/>
              </a:buBlip>
              <a:tabLst/>
              <a:defRPr/>
            </a:pP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 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Számítás</a:t>
            </a:r>
            <a:r>
              <a:rPr 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– </a:t>
            </a:r>
            <a:r>
              <a:rPr lang="de-DE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makro</a:t>
            </a:r>
            <a:endParaRPr kumimoji="0" lang="de-DE" sz="1800" b="0" i="0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ts val="700"/>
              </a:spcBef>
              <a:spcAft>
                <a:spcPct val="0"/>
              </a:spcAft>
              <a:buClrTx/>
              <a:buSzTx/>
              <a:buFont typeface="Arial" pitchFamily="34" charset="0"/>
              <a:buBlip>
                <a:blip r:embed="rId3"/>
              </a:buBlip>
              <a:tabLst/>
              <a:defRPr/>
            </a:pPr>
            <a:r>
              <a:rPr kumimoji="0" lang="de-DE" sz="2000" b="0" i="0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A</a:t>
            </a:r>
            <a:r>
              <a:rPr kumimoji="0" lang="de-DE" sz="2000" b="0" i="0" strike="noStrike" kern="1200" cap="none" spc="0" normalizeH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</a:t>
            </a:r>
            <a:r>
              <a:rPr kumimoji="0" lang="de-DE" sz="2000" b="0" i="0" strike="noStrike" kern="1200" cap="none" spc="0" normalizeH="0" noProof="0" dirty="0" err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reakciók</a:t>
            </a:r>
            <a:endParaRPr kumimoji="0" lang="de-DE" sz="2000" b="0" i="0" strike="noStrike" kern="1200" cap="none" spc="0" normalizeH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  <a:p>
            <a:pPr marL="800100" lvl="1" indent="-342900" fontAlgn="base">
              <a:spcBef>
                <a:spcPts val="700"/>
              </a:spcBef>
              <a:spcAft>
                <a:spcPct val="0"/>
              </a:spcAft>
              <a:buFont typeface="Arial" pitchFamily="34" charset="0"/>
              <a:buBlip>
                <a:blip r:embed="rId3"/>
              </a:buBlip>
              <a:defRPr/>
            </a:pPr>
            <a:r>
              <a:rPr kumimoji="0" lang="de-DE" b="0" i="0" strike="noStrike" kern="1200" cap="none" spc="0" normalizeH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A </a:t>
            </a:r>
            <a:r>
              <a:rPr kumimoji="0" lang="de-DE" b="0" i="0" strike="noStrike" kern="1200" cap="none" spc="0" normalizeH="0" noProof="0" dirty="0" err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reakció</a:t>
            </a:r>
            <a:r>
              <a:rPr kumimoji="0" lang="de-DE" b="0" i="0" strike="noStrike" kern="1200" cap="none" spc="0" normalizeH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</a:t>
            </a:r>
            <a:r>
              <a:rPr kumimoji="0" lang="de-DE" b="0" i="0" strike="noStrike" kern="1200" cap="none" spc="0" normalizeH="0" noProof="0" dirty="0" err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kiválasztása</a:t>
            </a:r>
            <a:r>
              <a:rPr kumimoji="0" lang="de-DE" b="0" i="0" strike="noStrike" kern="1200" cap="none" spc="0" normalizeH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(5)</a:t>
            </a:r>
            <a:endParaRPr kumimoji="0" lang="de-DE" b="0" i="0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  <a:p>
            <a:pPr marL="742950" marR="0" lvl="1" indent="-285750" algn="l" defTabSz="914400" rtl="0" eaLnBrk="1" fontAlgn="base" latinLnBrk="0" hangingPunct="1">
              <a:lnSpc>
                <a:spcPct val="100000"/>
              </a:lnSpc>
              <a:spcBef>
                <a:spcPts val="700"/>
              </a:spcBef>
              <a:spcAft>
                <a:spcPct val="0"/>
              </a:spcAft>
              <a:buClrTx/>
              <a:buSzTx/>
              <a:buFont typeface="Arial" pitchFamily="34" charset="0"/>
              <a:buBlip>
                <a:blip r:embed="rId3"/>
              </a:buBlip>
              <a:tabLst/>
              <a:defRPr/>
            </a:pPr>
            <a:r>
              <a:rPr kumimoji="0" lang="de-DE" sz="1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 </a:t>
            </a:r>
            <a:r>
              <a:rPr kumimoji="0" lang="de-DE" sz="1800" b="0" i="0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A </a:t>
            </a:r>
            <a:r>
              <a:rPr kumimoji="0" lang="de-DE" sz="1800" b="0" i="0" strike="noStrike" kern="1200" cap="none" spc="0" normalizeH="0" baseline="0" noProof="0" dirty="0" err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plazma</a:t>
            </a:r>
            <a:endParaRPr kumimoji="0" lang="de-DE" sz="1800" b="0" i="0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  <a:p>
            <a:pPr marL="742950" marR="0" lvl="1" indent="-285750" algn="l" defTabSz="914400" rtl="0" eaLnBrk="1" fontAlgn="base" latinLnBrk="0" hangingPunct="1">
              <a:lnSpc>
                <a:spcPct val="100000"/>
              </a:lnSpc>
              <a:spcBef>
                <a:spcPts val="700"/>
              </a:spcBef>
              <a:spcAft>
                <a:spcPct val="0"/>
              </a:spcAft>
              <a:buClrTx/>
              <a:buSzTx/>
              <a:buFont typeface="Arial" pitchFamily="34" charset="0"/>
              <a:buBlip>
                <a:blip r:embed="rId3"/>
              </a:buBlip>
              <a:tabLst/>
              <a:defRPr/>
            </a:pPr>
            <a:r>
              <a:rPr kumimoji="0" lang="de-DE" sz="1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 </a:t>
            </a:r>
            <a:r>
              <a:rPr kumimoji="0" lang="de-DE" sz="1800" b="0" i="0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A</a:t>
            </a:r>
            <a:r>
              <a:rPr kumimoji="0" lang="de-DE" sz="1800" b="0" i="0" strike="noStrike" kern="1200" cap="none" spc="0" normalizeH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</a:t>
            </a:r>
            <a:r>
              <a:rPr kumimoji="0" lang="de-DE" sz="1800" b="0" i="0" strike="noStrike" kern="1200" cap="none" spc="0" normalizeH="0" noProof="0" dirty="0" err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reakció</a:t>
            </a:r>
            <a:r>
              <a:rPr kumimoji="0" lang="de-DE" sz="1800" b="0" i="0" strike="noStrike" kern="1200" cap="none" spc="0" normalizeH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</a:t>
            </a:r>
            <a:r>
              <a:rPr kumimoji="0" lang="de-DE" sz="1800" b="0" i="0" strike="noStrike" kern="1200" cap="none" spc="0" normalizeH="0" noProof="0" dirty="0" err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beindítása</a:t>
            </a:r>
            <a:r>
              <a:rPr kumimoji="0" lang="de-DE" sz="1800" b="0" i="0" strike="noStrike" kern="1200" cap="none" spc="0" normalizeH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(3)</a:t>
            </a:r>
          </a:p>
          <a:p>
            <a:pPr marL="285750" indent="-285750" fontAlgn="base">
              <a:spcBef>
                <a:spcPts val="700"/>
              </a:spcBef>
              <a:spcAft>
                <a:spcPct val="0"/>
              </a:spcAft>
              <a:buFont typeface="Arial" pitchFamily="34" charset="0"/>
              <a:buBlip>
                <a:blip r:embed="rId3"/>
              </a:buBlip>
              <a:defRPr/>
            </a:pPr>
            <a:r>
              <a:rPr kumimoji="0" lang="de-DE" sz="2000" b="0" i="0" strike="noStrike" kern="1200" cap="none" spc="0" normalizeH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A </a:t>
            </a:r>
            <a:r>
              <a:rPr kumimoji="0" lang="de-DE" sz="2000" b="0" i="0" strike="noStrike" kern="1200" cap="none" spc="0" normalizeH="0" noProof="0" dirty="0" err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technológiák</a:t>
            </a:r>
            <a:endParaRPr kumimoji="0" lang="de-DE" sz="2000" b="0" i="0" strike="noStrike" kern="1200" cap="none" spc="0" normalizeH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  <a:p>
            <a:pPr marL="742950" lvl="1" indent="-285750" fontAlgn="base">
              <a:spcBef>
                <a:spcPts val="700"/>
              </a:spcBef>
              <a:spcAft>
                <a:spcPct val="0"/>
              </a:spcAft>
              <a:buFont typeface="Arial" pitchFamily="34" charset="0"/>
              <a:buBlip>
                <a:blip r:embed="rId3"/>
              </a:buBlip>
              <a:defRPr/>
            </a:pPr>
            <a:r>
              <a:rPr lang="de-DE" sz="19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ICF</a:t>
            </a:r>
          </a:p>
          <a:p>
            <a:pPr marL="742950" lvl="1" indent="-285750" fontAlgn="base">
              <a:spcBef>
                <a:spcPts val="700"/>
              </a:spcBef>
              <a:spcAft>
                <a:spcPct val="0"/>
              </a:spcAft>
              <a:buFont typeface="Arial" pitchFamily="34" charset="0"/>
              <a:buBlip>
                <a:blip r:embed="rId3"/>
              </a:buBlip>
              <a:defRPr/>
            </a:pPr>
            <a:r>
              <a:rPr lang="de-DE" sz="19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sz="19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Tokamak</a:t>
            </a:r>
            <a:r>
              <a:rPr lang="de-DE" sz="19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sz="19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és</a:t>
            </a:r>
            <a:r>
              <a:rPr lang="de-DE" sz="19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a </a:t>
            </a:r>
            <a:r>
              <a:rPr lang="de-DE" sz="19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sztellarátor</a:t>
            </a:r>
            <a:endParaRPr lang="de-DE" sz="19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marL="742950" lvl="1" indent="-285750" fontAlgn="base">
              <a:spcBef>
                <a:spcPts val="700"/>
              </a:spcBef>
              <a:spcAft>
                <a:spcPct val="0"/>
              </a:spcAft>
              <a:buFont typeface="Arial" pitchFamily="34" charset="0"/>
              <a:buBlip>
                <a:blip r:embed="rId3"/>
              </a:buBlip>
              <a:defRPr/>
            </a:pPr>
            <a:r>
              <a:rPr lang="de-DE" sz="19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DEC</a:t>
            </a:r>
          </a:p>
          <a:p>
            <a:pPr marL="285750" indent="-285750" fontAlgn="base">
              <a:spcBef>
                <a:spcPts val="700"/>
              </a:spcBef>
              <a:spcAft>
                <a:spcPct val="0"/>
              </a:spcAft>
              <a:buFont typeface="Arial" pitchFamily="34" charset="0"/>
              <a:buBlip>
                <a:blip r:embed="rId3"/>
              </a:buBlip>
              <a:defRPr/>
            </a:pPr>
            <a:r>
              <a:rPr lang="de-DE" sz="20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sz="20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Kitekités</a:t>
            </a:r>
            <a:endParaRPr lang="de-DE" sz="20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marL="742950" lvl="1" indent="-285750" fontAlgn="base">
              <a:spcBef>
                <a:spcPts val="700"/>
              </a:spcBef>
              <a:spcAft>
                <a:spcPct val="0"/>
              </a:spcAft>
              <a:buFont typeface="Arial" pitchFamily="34" charset="0"/>
              <a:buBlip>
                <a:blip r:embed="rId3"/>
              </a:buBlip>
              <a:defRPr/>
            </a:pPr>
            <a:r>
              <a:rPr lang="de-DE" sz="19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sz="19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Összehasonlítás</a:t>
            </a:r>
            <a:r>
              <a:rPr lang="de-DE" sz="19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(5)</a:t>
            </a:r>
          </a:p>
          <a:p>
            <a:pPr marL="742950" lvl="1" indent="-285750" fontAlgn="base">
              <a:spcBef>
                <a:spcPts val="700"/>
              </a:spcBef>
              <a:spcAft>
                <a:spcPct val="0"/>
              </a:spcAft>
              <a:buFont typeface="Arial" pitchFamily="34" charset="0"/>
              <a:buBlip>
                <a:blip r:embed="rId3"/>
              </a:buBlip>
              <a:defRPr/>
            </a:pPr>
            <a:r>
              <a:rPr lang="de-DE" sz="19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sz="19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Centralizált</a:t>
            </a:r>
            <a:r>
              <a:rPr lang="de-DE" sz="19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sz="19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rendszerek</a:t>
            </a:r>
            <a:endParaRPr lang="de-DE" sz="19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marL="285750" indent="-285750" fontAlgn="base">
              <a:spcBef>
                <a:spcPts val="700"/>
              </a:spcBef>
              <a:spcAft>
                <a:spcPct val="0"/>
              </a:spcAft>
              <a:buFont typeface="Arial" pitchFamily="34" charset="0"/>
              <a:buBlip>
                <a:blip r:embed="rId3"/>
              </a:buBlip>
              <a:defRPr/>
            </a:pPr>
            <a:r>
              <a:rPr lang="de-DE" sz="20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sz="2000" u="sng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Fogalomtár</a:t>
            </a:r>
            <a:endParaRPr lang="de-DE" sz="2000" u="sng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marL="742950" lvl="1" indent="-285750" fontAlgn="base">
              <a:spcBef>
                <a:spcPts val="700"/>
              </a:spcBef>
              <a:spcAft>
                <a:spcPct val="0"/>
              </a:spcAft>
              <a:buFont typeface="Arial" pitchFamily="34" charset="0"/>
              <a:buBlip>
                <a:blip r:embed="rId3"/>
              </a:buBlip>
              <a:defRPr/>
            </a:pPr>
            <a:endParaRPr kumimoji="0" lang="de-DE" sz="1800" b="0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sp>
        <p:nvSpPr>
          <p:cNvPr id="12" name="Dia számának helye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</p:spPr>
        <p:txBody>
          <a:bodyPr/>
          <a:lstStyle/>
          <a:p>
            <a:fld id="{7FC63AB8-CEDE-434E-9866-9FA9AEC918BE}" type="slidenum">
              <a:rPr lang="de-DE" smtClean="0"/>
              <a:pPr/>
              <a:t>26</a:t>
            </a:fld>
            <a:endParaRPr lang="de-DE" dirty="0"/>
          </a:p>
        </p:txBody>
      </p:sp>
      <p:sp>
        <p:nvSpPr>
          <p:cNvPr id="13" name="Dátum helye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</p:spPr>
        <p:txBody>
          <a:bodyPr/>
          <a:lstStyle/>
          <a:p>
            <a:r>
              <a:rPr lang="hu-HU" dirty="0" smtClean="0"/>
              <a:t>2017.10.27.</a:t>
            </a:r>
            <a:endParaRPr lang="de-DE" dirty="0"/>
          </a:p>
        </p:txBody>
      </p:sp>
      <p:sp>
        <p:nvSpPr>
          <p:cNvPr id="14" name="Élőláb helye 6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/>
          <a:lstStyle/>
          <a:p>
            <a:r>
              <a:rPr lang="de-DE" dirty="0" smtClean="0"/>
              <a:t>RZNZ7H – </a:t>
            </a:r>
            <a:r>
              <a:rPr lang="de-DE" dirty="0" err="1" smtClean="0"/>
              <a:t>Fúziós</a:t>
            </a:r>
            <a:r>
              <a:rPr lang="de-DE" dirty="0" smtClean="0"/>
              <a:t> </a:t>
            </a:r>
            <a:r>
              <a:rPr lang="de-DE" dirty="0" err="1" smtClean="0"/>
              <a:t>energia</a:t>
            </a:r>
            <a:r>
              <a:rPr lang="de-DE" dirty="0" smtClean="0"/>
              <a:t> </a:t>
            </a:r>
            <a:r>
              <a:rPr lang="de-DE" dirty="0" err="1" smtClean="0"/>
              <a:t>előadás</a:t>
            </a:r>
            <a:endParaRPr lang="de-DE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ím 4"/>
          <p:cNvSpPr txBox="1">
            <a:spLocks/>
          </p:cNvSpPr>
          <p:nvPr/>
        </p:nvSpPr>
        <p:spPr>
          <a:xfrm>
            <a:off x="457200" y="2857500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 algn="ctr">
              <a:spcBef>
                <a:spcPct val="0"/>
              </a:spcBef>
              <a:defRPr/>
            </a:pPr>
            <a:r>
              <a:rPr lang="de-DE" sz="3600" dirty="0" err="1" smtClean="0">
                <a:solidFill>
                  <a:schemeClr val="bg1"/>
                </a:solidFill>
              </a:rPr>
              <a:t>Köszönöm</a:t>
            </a:r>
            <a:r>
              <a:rPr lang="de-DE" sz="3600" dirty="0" smtClean="0">
                <a:solidFill>
                  <a:schemeClr val="bg1"/>
                </a:solidFill>
              </a:rPr>
              <a:t> a </a:t>
            </a:r>
            <a:r>
              <a:rPr lang="de-DE" sz="3600" dirty="0" err="1" smtClean="0">
                <a:solidFill>
                  <a:schemeClr val="bg1"/>
                </a:solidFill>
              </a:rPr>
              <a:t>megtisztelő</a:t>
            </a:r>
            <a:r>
              <a:rPr lang="de-DE" sz="3600" dirty="0" smtClean="0">
                <a:solidFill>
                  <a:schemeClr val="bg1"/>
                </a:solidFill>
              </a:rPr>
              <a:t> </a:t>
            </a:r>
            <a:r>
              <a:rPr lang="de-DE" sz="3600" dirty="0" err="1" smtClean="0">
                <a:solidFill>
                  <a:schemeClr val="bg1"/>
                </a:solidFill>
              </a:rPr>
              <a:t>figyelmet</a:t>
            </a:r>
            <a:r>
              <a:rPr lang="de-DE" sz="3600" dirty="0" smtClean="0">
                <a:solidFill>
                  <a:schemeClr val="bg1"/>
                </a:solidFill>
              </a:rPr>
              <a:t>!</a:t>
            </a:r>
            <a:endParaRPr lang="de-DE" sz="3600" dirty="0"/>
          </a:p>
        </p:txBody>
      </p:sp>
      <p:sp>
        <p:nvSpPr>
          <p:cNvPr id="7" name="Dátum helye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</p:spPr>
        <p:txBody>
          <a:bodyPr/>
          <a:lstStyle/>
          <a:p>
            <a:r>
              <a:rPr lang="hu-HU" dirty="0" smtClean="0"/>
              <a:t>2017.10.27.</a:t>
            </a:r>
            <a:endParaRPr lang="de-DE" dirty="0"/>
          </a:p>
        </p:txBody>
      </p:sp>
      <p:sp>
        <p:nvSpPr>
          <p:cNvPr id="8" name="Élőláb helye 6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/>
          <a:lstStyle/>
          <a:p>
            <a:r>
              <a:rPr lang="de-DE" dirty="0" smtClean="0"/>
              <a:t>RZNZ7H – </a:t>
            </a:r>
            <a:r>
              <a:rPr lang="de-DE" dirty="0" err="1" smtClean="0"/>
              <a:t>Fúziós</a:t>
            </a:r>
            <a:r>
              <a:rPr lang="de-DE" dirty="0" smtClean="0"/>
              <a:t> </a:t>
            </a:r>
            <a:r>
              <a:rPr lang="de-DE" dirty="0" err="1" smtClean="0"/>
              <a:t>energia</a:t>
            </a:r>
            <a:r>
              <a:rPr lang="de-DE" dirty="0" smtClean="0"/>
              <a:t> </a:t>
            </a:r>
            <a:r>
              <a:rPr lang="de-DE" dirty="0" err="1" smtClean="0"/>
              <a:t>előadás</a:t>
            </a:r>
            <a:endParaRPr lang="de-DE" dirty="0"/>
          </a:p>
        </p:txBody>
      </p:sp>
      <p:sp>
        <p:nvSpPr>
          <p:cNvPr id="9" name="Dia számának helye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</p:spPr>
        <p:txBody>
          <a:bodyPr/>
          <a:lstStyle/>
          <a:p>
            <a:fld id="{7FC63AB8-CEDE-434E-9866-9FA9AEC918BE}" type="slidenum">
              <a:rPr lang="de-DE" smtClean="0"/>
              <a:pPr/>
              <a:t>27</a:t>
            </a:fld>
            <a:endParaRPr lang="de-DE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3986</Words>
  <Application>Microsoft Office PowerPoint</Application>
  <PresentationFormat>Diavetítés a képernyőre (4:3 oldalarány)</PresentationFormat>
  <Paragraphs>807</Paragraphs>
  <Slides>27</Slides>
  <Notes>27</Notes>
  <HiddenSlides>0</HiddenSlides>
  <MMClips>0</MMClips>
  <ScaleCrop>false</ScaleCrop>
  <HeadingPairs>
    <vt:vector size="4" baseType="variant">
      <vt:variant>
        <vt:lpstr>Téma</vt:lpstr>
      </vt:variant>
      <vt:variant>
        <vt:i4>1</vt:i4>
      </vt:variant>
      <vt:variant>
        <vt:lpstr>Diacímek</vt:lpstr>
      </vt:variant>
      <vt:variant>
        <vt:i4>27</vt:i4>
      </vt:variant>
    </vt:vector>
  </HeadingPairs>
  <TitlesOfParts>
    <vt:vector size="28" baseType="lpstr">
      <vt:lpstr>Office-téma</vt:lpstr>
      <vt:lpstr>Fúziós energia</vt:lpstr>
      <vt:lpstr>2. dia</vt:lpstr>
      <vt:lpstr>3. dia</vt:lpstr>
      <vt:lpstr>4. dia</vt:lpstr>
      <vt:lpstr>5. dia</vt:lpstr>
      <vt:lpstr>6. dia</vt:lpstr>
      <vt:lpstr>7. dia</vt:lpstr>
      <vt:lpstr>8. dia</vt:lpstr>
      <vt:lpstr>9. dia</vt:lpstr>
      <vt:lpstr>10. dia</vt:lpstr>
      <vt:lpstr>11. dia</vt:lpstr>
      <vt:lpstr>12. dia</vt:lpstr>
      <vt:lpstr>13. dia</vt:lpstr>
      <vt:lpstr>14. dia</vt:lpstr>
      <vt:lpstr>15. dia</vt:lpstr>
      <vt:lpstr>16. dia</vt:lpstr>
      <vt:lpstr>17. dia</vt:lpstr>
      <vt:lpstr>18. dia</vt:lpstr>
      <vt:lpstr>19. dia</vt:lpstr>
      <vt:lpstr>20. dia</vt:lpstr>
      <vt:lpstr>21. dia</vt:lpstr>
      <vt:lpstr>22. dia</vt:lpstr>
      <vt:lpstr>23. dia</vt:lpstr>
      <vt:lpstr>24. dia</vt:lpstr>
      <vt:lpstr>25. dia</vt:lpstr>
      <vt:lpstr>26. dia</vt:lpstr>
      <vt:lpstr>27. dia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cp:lastModifiedBy/>
  <cp:revision>1</cp:revision>
  <dcterms:created xsi:type="dcterms:W3CDTF">2017-10-27T06:07:46Z</dcterms:created>
  <dcterms:modified xsi:type="dcterms:W3CDTF">2017-10-27T06:30:16Z</dcterms:modified>
</cp:coreProperties>
</file>