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sldIdLst>
    <p:sldId id="260" r:id="rId2"/>
    <p:sldId id="266" r:id="rId3"/>
    <p:sldId id="258" r:id="rId4"/>
    <p:sldId id="259" r:id="rId5"/>
    <p:sldId id="264" r:id="rId6"/>
    <p:sldId id="256" r:id="rId7"/>
    <p:sldId id="257" r:id="rId8"/>
    <p:sldId id="262" r:id="rId9"/>
    <p:sldId id="263" r:id="rId10"/>
    <p:sldId id="267" r:id="rId11"/>
    <p:sldId id="265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>
        <p:scale>
          <a:sx n="70" d="100"/>
          <a:sy n="70" d="100"/>
        </p:scale>
        <p:origin x="-138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AFEB8-4367-48D5-A341-7ACA16FD76FD}" type="datetime1">
              <a:rPr lang="hu-HU"/>
              <a:pPr>
                <a:defRPr/>
              </a:pPr>
              <a:t>2015.02.23.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en-US"/>
              <a:t>Készítette: Kocsi-Horváth Mónika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AFD4-A27D-480D-AD29-8B0693C0CA3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2176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2015.02.23.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4800" b="1" dirty="0" smtClean="0"/>
              <a:t>Vértesi Erőmű átállítása szénről biomassza tüzelésűre</a:t>
            </a:r>
            <a:endParaRPr lang="hu-HU" sz="4800" b="1" dirty="0"/>
          </a:p>
        </p:txBody>
      </p:sp>
      <p:sp>
        <p:nvSpPr>
          <p:cNvPr id="3" name="Tartalom helye 2"/>
          <p:cNvSpPr>
            <a:spLocks noGrp="1"/>
          </p:cNvSpPr>
          <p:nvPr>
            <p:ph type="subTitle" idx="1"/>
          </p:nvPr>
        </p:nvSpPr>
        <p:spPr>
          <a:xfrm>
            <a:off x="539552" y="3645024"/>
            <a:ext cx="7854696" cy="1752600"/>
          </a:xfrm>
        </p:spPr>
        <p:txBody>
          <a:bodyPr/>
          <a:lstStyle/>
          <a:p>
            <a:pPr marL="0" indent="0" algn="ctr">
              <a:buNone/>
            </a:pPr>
            <a:r>
              <a:rPr lang="hu-HU" dirty="0" smtClean="0">
                <a:latin typeface="Calibri" pitchFamily="34" charset="0"/>
                <a:cs typeface="Calibri" pitchFamily="34" charset="0"/>
              </a:rPr>
              <a:t>KOCSI-HORVÁTH LÁSZLÓ [VF3D41]</a:t>
            </a:r>
          </a:p>
          <a:p>
            <a:pPr marL="0" indent="0" algn="ctr">
              <a:buNone/>
            </a:pPr>
            <a:r>
              <a:rPr lang="hu-HU" dirty="0" smtClean="0">
                <a:latin typeface="Calibri" pitchFamily="34" charset="0"/>
                <a:cs typeface="Calibri" pitchFamily="34" charset="0"/>
              </a:rPr>
              <a:t>Győr, 2015</a:t>
            </a:r>
            <a:endParaRPr lang="hu-H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66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Tartalom jegyzék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Biomassza fogalma, hasznosítása</a:t>
            </a:r>
          </a:p>
          <a:p>
            <a:r>
              <a:rPr lang="hu-HU" sz="2800" dirty="0" smtClean="0"/>
              <a:t>Vértesi erőmű jelenképe</a:t>
            </a:r>
          </a:p>
          <a:p>
            <a:r>
              <a:rPr lang="hu-HU" sz="2800" dirty="0" smtClean="0"/>
              <a:t>Vértesi erőmű jövőképe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43407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u-HU" dirty="0" smtClean="0"/>
              <a:t>Biomassza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1484784"/>
            <a:ext cx="5508105" cy="5306526"/>
          </a:xfrm>
        </p:spPr>
        <p:txBody>
          <a:bodyPr>
            <a:normAutofit/>
          </a:bodyPr>
          <a:lstStyle/>
          <a:p>
            <a:r>
              <a:rPr lang="hu-HU" sz="2800" b="1" dirty="0" smtClean="0"/>
              <a:t>Fogalma </a:t>
            </a:r>
            <a:r>
              <a:rPr lang="hu-HU" sz="2800" b="1" dirty="0"/>
              <a:t>röviden: </a:t>
            </a:r>
            <a:r>
              <a:rPr lang="hu-HU" sz="2800" dirty="0"/>
              <a:t>biológiai úton létrejövő </a:t>
            </a:r>
            <a:r>
              <a:rPr lang="hu-HU" sz="2800" dirty="0" err="1"/>
              <a:t>szervesanyag</a:t>
            </a:r>
            <a:r>
              <a:rPr lang="hu-HU" sz="2800" dirty="0"/>
              <a:t> </a:t>
            </a:r>
            <a:r>
              <a:rPr lang="hu-HU" sz="2800" dirty="0" smtClean="0"/>
              <a:t>tömeg</a:t>
            </a:r>
          </a:p>
          <a:p>
            <a:r>
              <a:rPr lang="hu-HU" sz="2800" b="1" u="sng" dirty="0" smtClean="0"/>
              <a:t>Fajtái:</a:t>
            </a:r>
          </a:p>
          <a:p>
            <a:pPr lvl="1"/>
            <a:r>
              <a:rPr lang="hu-HU" sz="2800" b="1" dirty="0"/>
              <a:t>Elsődleges biomassza</a:t>
            </a:r>
            <a:r>
              <a:rPr lang="hu-HU" sz="2800" b="1" dirty="0" smtClean="0"/>
              <a:t>:</a:t>
            </a:r>
            <a:br>
              <a:rPr lang="hu-HU" sz="2800" b="1" dirty="0" smtClean="0"/>
            </a:br>
            <a:r>
              <a:rPr lang="hu-HU" sz="2800" dirty="0" smtClean="0"/>
              <a:t>természetes </a:t>
            </a:r>
            <a:r>
              <a:rPr lang="hu-HU" sz="2800" dirty="0"/>
              <a:t>vegetáció növényi alkotó elemei 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Pl.: szalmabála, fa </a:t>
            </a:r>
            <a:r>
              <a:rPr lang="hu-HU" sz="2800" dirty="0"/>
              <a:t>kéreg, fa forgács</a:t>
            </a:r>
          </a:p>
          <a:p>
            <a:endParaRPr lang="hu-HU" dirty="0"/>
          </a:p>
          <a:p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</p:txBody>
      </p:sp>
      <p:sp>
        <p:nvSpPr>
          <p:cNvPr id="4" name="Szövegdoboz 3"/>
          <p:cNvSpPr txBox="1"/>
          <p:nvPr/>
        </p:nvSpPr>
        <p:spPr>
          <a:xfrm>
            <a:off x="6621747" y="6421978"/>
            <a:ext cx="24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[</a:t>
            </a:r>
            <a:r>
              <a:rPr lang="hu-HU" dirty="0" err="1" smtClean="0"/>
              <a:t>Szegediné</a:t>
            </a:r>
            <a:r>
              <a:rPr lang="hu-HU" dirty="0" smtClean="0"/>
              <a:t>, 2012]</a:t>
            </a:r>
            <a:endParaRPr lang="hu-HU" dirty="0"/>
          </a:p>
        </p:txBody>
      </p:sp>
      <p:pic>
        <p:nvPicPr>
          <p:cNvPr id="1026" name="Picture 2" descr="G:\Rendszerek energiaellátása\kis előadás\elsődleges biomass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01278"/>
            <a:ext cx="3635896" cy="544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99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68760"/>
            <a:ext cx="5652120" cy="5589240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>Másodlagos </a:t>
            </a:r>
            <a:r>
              <a:rPr lang="hu-HU" sz="2800" b="1" dirty="0"/>
              <a:t>biomassza</a:t>
            </a:r>
            <a:r>
              <a:rPr lang="hu-HU" sz="2800" dirty="0"/>
              <a:t>: az állatvilág és az állattenyésztés fő- és melléktermékei </a:t>
            </a:r>
            <a:r>
              <a:rPr lang="hu-HU" sz="2800" dirty="0" smtClean="0"/>
              <a:t>vagy hulladékai </a:t>
            </a:r>
            <a:endParaRPr lang="hu-HU" sz="2800" dirty="0"/>
          </a:p>
          <a:p>
            <a:pPr lvl="1"/>
            <a:r>
              <a:rPr lang="hu-HU" sz="2800" dirty="0" smtClean="0"/>
              <a:t>Pl.: trágya, tojás</a:t>
            </a:r>
          </a:p>
          <a:p>
            <a:r>
              <a:rPr lang="hu-HU" sz="2800" b="1" dirty="0" smtClean="0"/>
              <a:t>Harmadlagos </a:t>
            </a:r>
            <a:r>
              <a:rPr lang="hu-HU" sz="2800" b="1" dirty="0"/>
              <a:t>biomassza</a:t>
            </a:r>
            <a:r>
              <a:rPr lang="hu-HU" sz="2800" dirty="0"/>
              <a:t>: szerves hulladékok az ipari és szolgáltató szektorból </a:t>
            </a:r>
            <a:endParaRPr lang="hu-HU" sz="2800" dirty="0" smtClean="0"/>
          </a:p>
          <a:p>
            <a:pPr lvl="1"/>
            <a:r>
              <a:rPr lang="hu-HU" sz="2800" dirty="0" smtClean="0"/>
              <a:t>Pl</a:t>
            </a:r>
            <a:r>
              <a:rPr lang="hu-HU" sz="2800" dirty="0"/>
              <a:t>.: feldolgozó ipari melléktermékek, szelektált hulladék, újrahasznosított hulladék, </a:t>
            </a:r>
            <a:r>
              <a:rPr lang="hu-HU" sz="2800" dirty="0" smtClean="0"/>
              <a:t>szennyvíziszap</a:t>
            </a:r>
            <a:endParaRPr lang="hu-HU" sz="28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4572000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pic>
        <p:nvPicPr>
          <p:cNvPr id="2050" name="Picture 2" descr="G:\Rendszerek energiaellátása\kis előadás\masodlag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118" y="404664"/>
            <a:ext cx="3662338" cy="297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Rendszerek energiaellátása\kis előadás\harmadlag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118" y="3374753"/>
            <a:ext cx="3643367" cy="323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6621747" y="6552207"/>
            <a:ext cx="24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[</a:t>
            </a:r>
            <a:r>
              <a:rPr lang="hu-HU" dirty="0" err="1" smtClean="0"/>
              <a:t>Wikipédia</a:t>
            </a:r>
            <a:r>
              <a:rPr lang="hu-HU" dirty="0" smtClean="0"/>
              <a:t>, 2015]</a:t>
            </a:r>
            <a:endParaRPr lang="hu-HU" dirty="0"/>
          </a:p>
        </p:txBody>
      </p:sp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u-HU" dirty="0" smtClean="0"/>
              <a:t>Biomassza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61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63813"/>
            <a:ext cx="9144000" cy="5517232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>Előny</a:t>
            </a:r>
          </a:p>
          <a:p>
            <a:pPr lvl="1"/>
            <a:r>
              <a:rPr lang="hu-HU" sz="2800" dirty="0"/>
              <a:t>k</a:t>
            </a:r>
            <a:r>
              <a:rPr lang="hu-HU" sz="2800" dirty="0" smtClean="0"/>
              <a:t>örnyezetvédelem, klímavédelem</a:t>
            </a:r>
          </a:p>
          <a:p>
            <a:pPr lvl="1"/>
            <a:r>
              <a:rPr lang="hu-HU" sz="2800" dirty="0"/>
              <a:t>fosszilis energia hordozok </a:t>
            </a:r>
            <a:r>
              <a:rPr lang="hu-HU" sz="2800" dirty="0" smtClean="0"/>
              <a:t>kiválthatósága</a:t>
            </a:r>
          </a:p>
          <a:p>
            <a:pPr lvl="1"/>
            <a:r>
              <a:rPr lang="hu-HU" sz="2800" dirty="0"/>
              <a:t>energia-ellátásbiztonság </a:t>
            </a:r>
            <a:r>
              <a:rPr lang="hu-HU" sz="2800" dirty="0" smtClean="0"/>
              <a:t>növelése</a:t>
            </a:r>
          </a:p>
          <a:p>
            <a:pPr lvl="1"/>
            <a:r>
              <a:rPr lang="hu-HU" sz="2800" dirty="0"/>
              <a:t>vidékfejlesztés, gazdaságélénkítés, foglalkoztatás, gazdasági versenyképesség növelése</a:t>
            </a:r>
            <a:endParaRPr lang="hu-HU" sz="2800" dirty="0" smtClean="0"/>
          </a:p>
          <a:p>
            <a:r>
              <a:rPr lang="hu-HU" sz="2800" b="1" dirty="0" smtClean="0"/>
              <a:t>Hátrány</a:t>
            </a:r>
          </a:p>
          <a:p>
            <a:pPr lvl="1"/>
            <a:r>
              <a:rPr lang="hu-HU" sz="2800" dirty="0" smtClean="0"/>
              <a:t>új </a:t>
            </a:r>
            <a:r>
              <a:rPr lang="hu-HU" sz="2800" dirty="0"/>
              <a:t>vagy átalakítandó technológia </a:t>
            </a:r>
            <a:r>
              <a:rPr lang="hu-HU" sz="2800" dirty="0" smtClean="0"/>
              <a:t>költségei</a:t>
            </a:r>
            <a:endParaRPr lang="hu-HU" sz="2800" dirty="0"/>
          </a:p>
          <a:p>
            <a:pPr lvl="1"/>
            <a:r>
              <a:rPr lang="hu-HU" sz="2800" dirty="0" smtClean="0"/>
              <a:t>hosszú </a:t>
            </a:r>
            <a:r>
              <a:rPr lang="hu-HU" sz="2800" dirty="0"/>
              <a:t>megtérülési </a:t>
            </a:r>
            <a:r>
              <a:rPr lang="hu-HU" sz="2800" dirty="0" smtClean="0"/>
              <a:t>idő</a:t>
            </a:r>
          </a:p>
          <a:p>
            <a:pPr lvl="1"/>
            <a:r>
              <a:rPr lang="hu-HU" sz="2800" dirty="0" smtClean="0"/>
              <a:t>szállítási</a:t>
            </a:r>
            <a:r>
              <a:rPr lang="hu-HU" sz="2800" dirty="0"/>
              <a:t>, tárolási és előkészítési igény </a:t>
            </a:r>
            <a:endParaRPr lang="hu-HU" sz="2800" dirty="0" smtClean="0"/>
          </a:p>
          <a:p>
            <a:pPr lvl="1"/>
            <a:r>
              <a:rPr lang="hu-HU" sz="2800" dirty="0"/>
              <a:t>természeti egyensúly veszélyeztetése</a:t>
            </a:r>
          </a:p>
          <a:p>
            <a:pPr lvl="1"/>
            <a:endParaRPr lang="hu-HU" sz="2800" dirty="0" smtClean="0"/>
          </a:p>
          <a:p>
            <a:endParaRPr lang="hu-HU" sz="28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Biomassza alkalmazásának előnyei és hátrányai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915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015.01.20\TANULÁS 2\egyetem\8. félév\Rendszerek energiaellátása\kis előadás\Mo. biomass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19966"/>
            <a:ext cx="6374198" cy="572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</a:t>
            </a:r>
            <a:r>
              <a:rPr lang="hu-HU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megújulók hazai </a:t>
            </a:r>
            <a:r>
              <a:rPr lang="hu-HU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hasznosításából származó </a:t>
            </a:r>
            <a:r>
              <a:rPr lang="hu-HU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energiamennyiségek</a:t>
            </a:r>
            <a:endParaRPr lang="hu-HU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698" y="5661248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/>
            </a:lvl1pPr>
          </a:lstStyle>
          <a:p>
            <a:r>
              <a:rPr lang="hu-HU" dirty="0">
                <a:latin typeface="+mj-lt"/>
              </a:rPr>
              <a:t>1 PJ </a:t>
            </a:r>
            <a:r>
              <a:rPr lang="hu-HU" dirty="0" smtClean="0">
                <a:latin typeface="+mj-lt"/>
              </a:rPr>
              <a:t>≈ </a:t>
            </a:r>
            <a:r>
              <a:rPr lang="hu-HU" dirty="0">
                <a:latin typeface="+mj-lt"/>
              </a:rPr>
              <a:t>28000 </a:t>
            </a:r>
            <a:r>
              <a:rPr lang="hu-HU" dirty="0" err="1">
                <a:latin typeface="+mj-lt"/>
              </a:rPr>
              <a:t>MWh</a:t>
            </a:r>
            <a:endParaRPr lang="hu-HU" dirty="0">
              <a:latin typeface="+mj-lt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6784222" y="6479343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[</a:t>
            </a:r>
            <a:r>
              <a:rPr lang="hu-HU" dirty="0" err="1" smtClean="0">
                <a:latin typeface="+mj-lt"/>
              </a:rPr>
              <a:t>elte.prompt.hu</a:t>
            </a:r>
            <a:r>
              <a:rPr lang="hu-HU" dirty="0" smtClean="0">
                <a:latin typeface="+mj-lt"/>
              </a:rPr>
              <a:t>, 2013]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83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015.01.20\TANULÁS 2\egyetem\8. félév\Rendszerek energiaellátása\kis előadás\Mo. biomassz potenciál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6" y="1484784"/>
            <a:ext cx="9144001" cy="548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-4935" y="0"/>
            <a:ext cx="9144000" cy="126682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>
              <a:spcBef>
                <a:spcPct val="0"/>
              </a:spcBef>
              <a:buNone/>
              <a:defRPr kumimoji="0"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400" dirty="0"/>
              <a:t>Az elsődleges biomasszák becsült hazai potenciálja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7559825" y="6208461"/>
            <a:ext cx="158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[M. Kocsi-</a:t>
            </a:r>
            <a:br>
              <a:rPr lang="hu-HU" dirty="0" smtClean="0">
                <a:latin typeface="+mj-lt"/>
              </a:rPr>
            </a:br>
            <a:r>
              <a:rPr lang="hu-HU" dirty="0" smtClean="0">
                <a:latin typeface="+mj-lt"/>
              </a:rPr>
              <a:t>Horváth, 2012]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926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908050"/>
          </a:xfrm>
        </p:spPr>
        <p:txBody>
          <a:bodyPr>
            <a:noAutofit/>
          </a:bodyPr>
          <a:lstStyle/>
          <a:p>
            <a:pPr algn="ctr"/>
            <a:r>
              <a:rPr lang="hu-HU" sz="4400" dirty="0"/>
              <a:t>A Vértesi Erőmű </a:t>
            </a:r>
            <a:r>
              <a:rPr lang="hu-HU" sz="4400" dirty="0" err="1"/>
              <a:t>Zrt</a:t>
            </a:r>
            <a:r>
              <a:rPr lang="hu-HU" sz="4400" dirty="0"/>
              <a:t>.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52736"/>
            <a:ext cx="5940152" cy="58052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u-HU" sz="2800" b="1" dirty="0" err="1">
                <a:latin typeface="+mj-lt"/>
              </a:rPr>
              <a:t>Márkushegyi</a:t>
            </a:r>
            <a:r>
              <a:rPr lang="hu-HU" sz="2800" b="1" dirty="0">
                <a:latin typeface="+mj-lt"/>
              </a:rPr>
              <a:t> Bányaüzem</a:t>
            </a:r>
          </a:p>
          <a:p>
            <a:pPr lvl="1">
              <a:defRPr/>
            </a:pPr>
            <a:r>
              <a:rPr lang="hu-HU" sz="2800" dirty="0">
                <a:latin typeface="+mj-lt"/>
              </a:rPr>
              <a:t>Mélyművelésű barnaszén </a:t>
            </a:r>
            <a:r>
              <a:rPr lang="hu-HU" sz="2800" dirty="0" smtClean="0">
                <a:latin typeface="+mj-lt"/>
              </a:rPr>
              <a:t>bánya</a:t>
            </a:r>
          </a:p>
          <a:p>
            <a:pPr lvl="1">
              <a:defRPr/>
            </a:pPr>
            <a:r>
              <a:rPr lang="hu-HU" sz="2800" dirty="0" smtClean="0">
                <a:latin typeface="+mj-lt"/>
              </a:rPr>
              <a:t>Bezárás+rekultiváció</a:t>
            </a:r>
            <a:br>
              <a:rPr lang="hu-HU" sz="2800" dirty="0" smtClean="0">
                <a:latin typeface="+mj-lt"/>
              </a:rPr>
            </a:br>
            <a:r>
              <a:rPr lang="hu-HU" sz="2800" dirty="0" smtClean="0">
                <a:latin typeface="+mj-lt"/>
              </a:rPr>
              <a:t>2013</a:t>
            </a:r>
            <a:endParaRPr lang="hu-HU" sz="2800" b="1" dirty="0">
              <a:latin typeface="+mj-lt"/>
            </a:endParaRPr>
          </a:p>
          <a:p>
            <a:pPr>
              <a:defRPr/>
            </a:pPr>
            <a:r>
              <a:rPr lang="hu-HU" sz="2800" b="1" dirty="0">
                <a:latin typeface="+mj-lt"/>
              </a:rPr>
              <a:t>Oroszlányi Erőmű</a:t>
            </a:r>
          </a:p>
          <a:p>
            <a:pPr lvl="1">
              <a:defRPr/>
            </a:pPr>
            <a:r>
              <a:rPr lang="hu-HU" sz="2800" dirty="0">
                <a:latin typeface="+mj-lt"/>
              </a:rPr>
              <a:t>Biomassza és </a:t>
            </a:r>
            <a:r>
              <a:rPr lang="hu-HU" sz="2800" dirty="0" smtClean="0">
                <a:latin typeface="+mj-lt"/>
              </a:rPr>
              <a:t>szén üzem</a:t>
            </a:r>
            <a:endParaRPr lang="hu-HU" sz="2800" dirty="0">
              <a:latin typeface="+mj-lt"/>
            </a:endParaRPr>
          </a:p>
          <a:p>
            <a:pPr lvl="1">
              <a:defRPr/>
            </a:pPr>
            <a:r>
              <a:rPr lang="hu-HU" sz="2800" dirty="0" smtClean="0">
                <a:latin typeface="+mj-lt"/>
              </a:rPr>
              <a:t>240 </a:t>
            </a:r>
            <a:r>
              <a:rPr lang="hu-HU" sz="2800" dirty="0" err="1">
                <a:latin typeface="+mj-lt"/>
              </a:rPr>
              <a:t>MWe</a:t>
            </a:r>
            <a:r>
              <a:rPr lang="hu-HU" sz="2800" dirty="0">
                <a:latin typeface="+mj-lt"/>
              </a:rPr>
              <a:t> / 84 </a:t>
            </a:r>
            <a:r>
              <a:rPr lang="hu-HU" sz="2800" dirty="0" err="1" smtClean="0">
                <a:latin typeface="+mj-lt"/>
              </a:rPr>
              <a:t>MWt</a:t>
            </a:r>
            <a:endParaRPr lang="hu-HU" sz="2800" dirty="0" smtClean="0">
              <a:latin typeface="+mj-lt"/>
            </a:endParaRPr>
          </a:p>
          <a:p>
            <a:pPr lvl="1">
              <a:defRPr/>
            </a:pPr>
            <a:r>
              <a:rPr lang="hu-HU" sz="2800" dirty="0">
                <a:latin typeface="+mj-lt"/>
              </a:rPr>
              <a:t>30-60% </a:t>
            </a:r>
            <a:r>
              <a:rPr lang="hu-HU" sz="2800" dirty="0" smtClean="0">
                <a:latin typeface="+mj-lt"/>
              </a:rPr>
              <a:t>biomassza</a:t>
            </a:r>
          </a:p>
          <a:p>
            <a:pPr lvl="1">
              <a:defRPr/>
            </a:pPr>
            <a:r>
              <a:rPr lang="hu-HU" sz="2800" dirty="0" smtClean="0">
                <a:latin typeface="+mj-lt"/>
              </a:rPr>
              <a:t>Tervezett bezárás </a:t>
            </a:r>
            <a:br>
              <a:rPr lang="hu-HU" sz="2800" dirty="0" smtClean="0">
                <a:latin typeface="+mj-lt"/>
              </a:rPr>
            </a:br>
            <a:r>
              <a:rPr lang="hu-HU" sz="2800" dirty="0" smtClean="0">
                <a:latin typeface="+mj-lt"/>
              </a:rPr>
              <a:t>2014!! </a:t>
            </a:r>
            <a:r>
              <a:rPr lang="hu-HU" sz="2800" dirty="0" smtClean="0">
                <a:latin typeface="+mj-lt"/>
                <a:sym typeface="Wingdings" pitchFamily="2" charset="2"/>
              </a:rPr>
              <a:t> 2020</a:t>
            </a:r>
            <a:endParaRPr lang="hu-HU" sz="2800" spc="-300" dirty="0" smtClean="0"/>
          </a:p>
        </p:txBody>
      </p:sp>
      <p:pic>
        <p:nvPicPr>
          <p:cNvPr id="9223" name="Picture 12" descr="Új Bitkép (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0063" y="1989138"/>
            <a:ext cx="4779797" cy="4464198"/>
          </a:xfrm>
          <a:noFill/>
        </p:spPr>
      </p:pic>
    </p:spTree>
    <p:extLst>
      <p:ext uri="{BB962C8B-B14F-4D97-AF65-F5344CB8AC3E}">
        <p14:creationId xmlns:p14="http://schemas.microsoft.com/office/powerpoint/2010/main" val="30693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819" y="47668"/>
            <a:ext cx="3954898" cy="1581290"/>
          </a:xfrm>
        </p:spPr>
        <p:txBody>
          <a:bodyPr>
            <a:noAutofit/>
          </a:bodyPr>
          <a:lstStyle/>
          <a:p>
            <a:pPr algn="ctr"/>
            <a:r>
              <a:rPr lang="hu-HU" sz="4000" dirty="0"/>
              <a:t>V</a:t>
            </a:r>
            <a:r>
              <a:rPr lang="hu-HU" sz="4000" dirty="0" smtClean="0"/>
              <a:t>illamos- </a:t>
            </a:r>
            <a:r>
              <a:rPr lang="hu-HU" sz="4000" dirty="0"/>
              <a:t>és </a:t>
            </a:r>
            <a:r>
              <a:rPr lang="hu-HU" sz="4000" dirty="0" err="1" smtClean="0"/>
              <a:t>távhő</a:t>
            </a:r>
            <a:r>
              <a:rPr lang="hu-HU" sz="4000" dirty="0" smtClean="0"/>
              <a:t> csatlakozás </a:t>
            </a:r>
            <a:endParaRPr lang="hu-HU" sz="40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-5323" y="1844824"/>
            <a:ext cx="3949270" cy="50457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u-HU" sz="2800" dirty="0" smtClean="0"/>
              <a:t>két </a:t>
            </a:r>
            <a:r>
              <a:rPr lang="hu-HU" sz="2800" dirty="0"/>
              <a:t>220/120 kV-os 160 MVA </a:t>
            </a:r>
            <a:r>
              <a:rPr lang="hu-HU" sz="2800" dirty="0" smtClean="0"/>
              <a:t>teljesítményű </a:t>
            </a:r>
            <a:r>
              <a:rPr lang="hu-HU" sz="2800" dirty="0"/>
              <a:t>transzformátorral csatlakozik a 120 kV-os </a:t>
            </a:r>
            <a:r>
              <a:rPr lang="hu-HU" sz="2800" dirty="0" smtClean="0"/>
              <a:t>ÉDU elosztóhoz </a:t>
            </a:r>
          </a:p>
          <a:p>
            <a:pPr>
              <a:defRPr/>
            </a:pPr>
            <a:r>
              <a:rPr lang="hu-HU" sz="2800" dirty="0"/>
              <a:t>A megtermelt hőt az oroszlányi és </a:t>
            </a:r>
            <a:r>
              <a:rPr lang="hu-HU" sz="2800" dirty="0" err="1"/>
              <a:t>bokodi</a:t>
            </a:r>
            <a:r>
              <a:rPr lang="hu-HU" sz="2800" dirty="0"/>
              <a:t> </a:t>
            </a:r>
            <a:r>
              <a:rPr lang="hu-HU" sz="2800" dirty="0" err="1"/>
              <a:t>távhővezetékeken</a:t>
            </a:r>
            <a:r>
              <a:rPr lang="hu-HU" sz="2800" dirty="0"/>
              <a:t> keresztül jutatja el a </a:t>
            </a:r>
            <a:r>
              <a:rPr lang="hu-HU" sz="2800" dirty="0" smtClean="0"/>
              <a:t>fogyasztókhoz</a:t>
            </a:r>
            <a:endParaRPr lang="hu-HU" sz="2800" dirty="0"/>
          </a:p>
          <a:p>
            <a:pPr>
              <a:defRPr/>
            </a:pPr>
            <a:endParaRPr lang="hu-H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501" y="-14523"/>
            <a:ext cx="5175878" cy="69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3981501" y="12377"/>
            <a:ext cx="158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[M. Kocsi-</a:t>
            </a:r>
            <a:br>
              <a:rPr lang="hu-HU" dirty="0" smtClean="0">
                <a:latin typeface="+mj-lt"/>
              </a:rPr>
            </a:br>
            <a:r>
              <a:rPr lang="hu-HU" dirty="0" smtClean="0">
                <a:latin typeface="+mj-lt"/>
              </a:rPr>
              <a:t>Horváth, 2012]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02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hu-HU" sz="4400" dirty="0" smtClean="0"/>
              <a:t>Jövőkép</a:t>
            </a:r>
            <a:endParaRPr lang="hu-HU" sz="44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hu-HU" sz="2800" dirty="0" smtClean="0"/>
              <a:t>A biomassza ellátás biztosított </a:t>
            </a:r>
          </a:p>
          <a:p>
            <a:r>
              <a:rPr lang="hu-HU" sz="2800" dirty="0" smtClean="0"/>
              <a:t>Az átalakítás költsége kisebb, mint egy teljesen új beruházás</a:t>
            </a:r>
            <a:br>
              <a:rPr lang="hu-HU" sz="2800" dirty="0" smtClean="0"/>
            </a:br>
            <a:r>
              <a:rPr lang="hu-HU" sz="2800" dirty="0" smtClean="0"/>
              <a:t>(biomassza, szén analógia)</a:t>
            </a:r>
          </a:p>
          <a:p>
            <a:r>
              <a:rPr lang="hu-HU" sz="2800" dirty="0" smtClean="0"/>
              <a:t>Megmentett munkahelyek és fogyasztók</a:t>
            </a:r>
          </a:p>
          <a:p>
            <a:r>
              <a:rPr lang="hu-HU" sz="2800" dirty="0" smtClean="0"/>
              <a:t>EU-s irányelveknek való megfelelés</a:t>
            </a:r>
          </a:p>
          <a:p>
            <a:r>
              <a:rPr lang="hu-HU" sz="2800" dirty="0" smtClean="0"/>
              <a:t>Környezetvédelmi és klímapolitikai szempontok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9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799"/>
          </a:xfrm>
        </p:spPr>
        <p:txBody>
          <a:bodyPr>
            <a:normAutofit/>
          </a:bodyPr>
          <a:lstStyle/>
          <a:p>
            <a:pPr algn="ctr"/>
            <a:r>
              <a:rPr lang="hu-HU" sz="4400" dirty="0"/>
              <a:t>Köszönöm a figyelmet!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0" y="1844824"/>
            <a:ext cx="9144000" cy="5013176"/>
          </a:xfrm>
        </p:spPr>
        <p:txBody>
          <a:bodyPr/>
          <a:lstStyle/>
          <a:p>
            <a:r>
              <a:rPr lang="hu-HU" sz="2800" dirty="0" smtClean="0">
                <a:latin typeface="+mj-lt"/>
              </a:rPr>
              <a:t>Kérdés:</a:t>
            </a:r>
          </a:p>
          <a:p>
            <a:pPr lvl="1"/>
            <a:r>
              <a:rPr lang="hu-HU" sz="2800" dirty="0" smtClean="0">
                <a:latin typeface="+mj-lt"/>
              </a:rPr>
              <a:t>Mekkora a magyar </a:t>
            </a:r>
            <a:r>
              <a:rPr lang="hu-HU" sz="2800" dirty="0">
                <a:latin typeface="+mj-lt"/>
              </a:rPr>
              <a:t>biomassza </a:t>
            </a:r>
            <a:r>
              <a:rPr lang="hu-HU" sz="2800" dirty="0" smtClean="0">
                <a:latin typeface="+mj-lt"/>
              </a:rPr>
              <a:t>hasznosításából </a:t>
            </a:r>
            <a:r>
              <a:rPr lang="hu-HU" sz="2800" dirty="0">
                <a:latin typeface="+mj-lt"/>
              </a:rPr>
              <a:t>származó </a:t>
            </a:r>
            <a:r>
              <a:rPr lang="hu-HU" sz="2800" dirty="0" smtClean="0">
                <a:latin typeface="+mj-lt"/>
              </a:rPr>
              <a:t>éves energiamennyiség napjainkban?</a:t>
            </a:r>
          </a:p>
          <a:p>
            <a:pPr lvl="2"/>
            <a:r>
              <a:rPr lang="hu-HU" sz="2800" dirty="0" smtClean="0">
                <a:latin typeface="+mj-lt"/>
              </a:rPr>
              <a:t>Válasz:  kb.: 50 PJ/év</a:t>
            </a:r>
          </a:p>
          <a:p>
            <a:pPr marL="393192" lvl="1" indent="0">
              <a:buNone/>
            </a:pPr>
            <a:r>
              <a:rPr lang="hu-HU" sz="2800" dirty="0" smtClean="0">
                <a:latin typeface="+mj-lt"/>
              </a:rPr>
              <a:t>Milyen típusú erőmű a Vértesi erőmű?</a:t>
            </a:r>
          </a:p>
          <a:p>
            <a:pPr lvl="2"/>
            <a:r>
              <a:rPr lang="hu-HU" sz="2800" dirty="0" smtClean="0">
                <a:latin typeface="+mj-lt"/>
              </a:rPr>
              <a:t>Menetrendtartó és gőzturbinás</a:t>
            </a:r>
          </a:p>
          <a:p>
            <a:pPr marL="667512" lvl="2" indent="0">
              <a:buNone/>
            </a:pPr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924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585</TotalTime>
  <Words>252</Words>
  <Application>Microsoft Office PowerPoint</Application>
  <PresentationFormat>Diavetítés a képernyőre (4:3 oldalarány)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Áramlás</vt:lpstr>
      <vt:lpstr>Vértesi Erőmű átállítása szénről biomassza tüzelésűre</vt:lpstr>
      <vt:lpstr>Tartalom jegyzék</vt:lpstr>
      <vt:lpstr>Biomassza</vt:lpstr>
      <vt:lpstr>Biomassza</vt:lpstr>
      <vt:lpstr>Biomassza alkalmazásának előnyei és hátrányai</vt:lpstr>
      <vt:lpstr>PowerPoint bemutató</vt:lpstr>
      <vt:lpstr>PowerPoint bemutató</vt:lpstr>
      <vt:lpstr>A Vértesi Erőmű Zrt.</vt:lpstr>
      <vt:lpstr>Villamos- és távhő csatlakozás </vt:lpstr>
      <vt:lpstr>Jövőkép</vt:lpstr>
      <vt:lpstr>Köszönöm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k-h. laszlo</dc:creator>
  <cp:lastModifiedBy>k-h. laszlo</cp:lastModifiedBy>
  <cp:revision>39</cp:revision>
  <dcterms:created xsi:type="dcterms:W3CDTF">2015-02-17T11:56:00Z</dcterms:created>
  <dcterms:modified xsi:type="dcterms:W3CDTF">2015-02-23T22:13:30Z</dcterms:modified>
</cp:coreProperties>
</file>