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72" r:id="rId5"/>
    <p:sldId id="258" r:id="rId6"/>
    <p:sldId id="259" r:id="rId7"/>
    <p:sldId id="261" r:id="rId8"/>
    <p:sldId id="268" r:id="rId9"/>
    <p:sldId id="260" r:id="rId10"/>
    <p:sldId id="262" r:id="rId11"/>
    <p:sldId id="264" r:id="rId12"/>
    <p:sldId id="265" r:id="rId13"/>
    <p:sldId id="266" r:id="rId14"/>
    <p:sldId id="269" r:id="rId15"/>
    <p:sldId id="273" r:id="rId16"/>
    <p:sldId id="274" r:id="rId17"/>
    <p:sldId id="276" r:id="rId18"/>
    <p:sldId id="275" r:id="rId19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4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églalap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gyenes összekötő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Cím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25" name="Alcím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31" name="Dátum helye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FCD232E2-992A-4A59-85BE-72DB4FE3B5E2}" type="datetimeFigureOut">
              <a:rPr lang="hu-HU" smtClean="0"/>
              <a:pPr/>
              <a:t>2015.03.17.</a:t>
            </a:fld>
            <a:endParaRPr lang="hu-HU"/>
          </a:p>
        </p:txBody>
      </p:sp>
      <p:sp>
        <p:nvSpPr>
          <p:cNvPr id="18" name="Élőláb helye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29" name="Dia számának helye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3571BDC-0D8D-475A-A715-72C78739B1B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D232E2-992A-4A59-85BE-72DB4FE3B5E2}" type="datetimeFigureOut">
              <a:rPr lang="hu-HU" smtClean="0"/>
              <a:pPr/>
              <a:t>2015.03.17.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571BDC-0D8D-475A-A715-72C78739B1B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CD232E2-992A-4A59-85BE-72DB4FE3B5E2}" type="datetimeFigureOut">
              <a:rPr lang="hu-HU" smtClean="0"/>
              <a:pPr/>
              <a:t>2015.03.17.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03571BDC-0D8D-475A-A715-72C78739B1B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D232E2-992A-4A59-85BE-72DB4FE3B5E2}" type="datetimeFigureOut">
              <a:rPr lang="hu-HU" smtClean="0"/>
              <a:pPr/>
              <a:t>2015.03.17.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571BDC-0D8D-475A-A715-72C78739B1B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D232E2-992A-4A59-85BE-72DB4FE3B5E2}" type="datetimeFigureOut">
              <a:rPr lang="hu-HU" smtClean="0"/>
              <a:pPr/>
              <a:t>2015.03.17.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571BDC-0D8D-475A-A715-72C78739B1B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D232E2-992A-4A59-85BE-72DB4FE3B5E2}" type="datetimeFigureOut">
              <a:rPr lang="hu-HU" smtClean="0"/>
              <a:pPr/>
              <a:t>2015.03.17.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571BDC-0D8D-475A-A715-72C78739B1B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CD232E2-992A-4A59-85BE-72DB4FE3B5E2}" type="datetimeFigureOut">
              <a:rPr lang="hu-HU" smtClean="0"/>
              <a:pPr/>
              <a:t>2015.03.17.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571BDC-0D8D-475A-A715-72C78739B1B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D232E2-992A-4A59-85BE-72DB4FE3B5E2}" type="datetimeFigureOut">
              <a:rPr lang="hu-HU" smtClean="0"/>
              <a:pPr/>
              <a:t>2015.03.17.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571BDC-0D8D-475A-A715-72C78739B1B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églalap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églalap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D232E2-992A-4A59-85BE-72DB4FE3B5E2}" type="datetimeFigureOut">
              <a:rPr lang="hu-HU" smtClean="0"/>
              <a:pPr/>
              <a:t>2015.03.17.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571BDC-0D8D-475A-A715-72C78739B1BB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0" name="Kép helye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D232E2-992A-4A59-85BE-72DB4FE3B5E2}" type="datetimeFigureOut">
              <a:rPr lang="hu-HU" smtClean="0"/>
              <a:pPr/>
              <a:t>2015.03.17.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571BDC-0D8D-475A-A715-72C78739B1B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FCD232E2-992A-4A59-85BE-72DB4FE3B5E2}" type="datetimeFigureOut">
              <a:rPr lang="hu-HU" smtClean="0"/>
              <a:pPr/>
              <a:t>2015.03.17.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3571BDC-0D8D-475A-A715-72C78739B1B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églalap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Cím helye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1" name="Szöveg helye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27" name="Dátum helye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FCD232E2-992A-4A59-85BE-72DB4FE3B5E2}" type="datetimeFigureOut">
              <a:rPr lang="hu-HU" smtClean="0"/>
              <a:pPr/>
              <a:t>2015.03.17.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16" name="Dia számának helye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3571BDC-0D8D-475A-A715-72C78739B1BB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2928926" y="533400"/>
            <a:ext cx="5857916" cy="2868168"/>
          </a:xfrm>
        </p:spPr>
        <p:txBody>
          <a:bodyPr anchor="ctr" anchorCtr="0"/>
          <a:lstStyle/>
          <a:p>
            <a:pPr algn="ctr"/>
            <a:r>
              <a:rPr lang="hu-HU" dirty="0" smtClean="0">
                <a:latin typeface="Arial" pitchFamily="34" charset="0"/>
                <a:cs typeface="Arial" pitchFamily="34" charset="0"/>
              </a:rPr>
              <a:t>Vízerőművek Magyarországon</a:t>
            </a:r>
            <a:endParaRPr lang="hu-H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 anchor="ctr" anchorCtr="0"/>
          <a:lstStyle/>
          <a:p>
            <a:pPr algn="ctr"/>
            <a:r>
              <a:rPr lang="hu-HU" dirty="0" smtClean="0"/>
              <a:t>Készítette: Farkas Dávid Gergő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anchor="ctr" anchorCtr="0">
            <a:normAutofit/>
          </a:bodyPr>
          <a:lstStyle/>
          <a:p>
            <a:pPr algn="ctr"/>
            <a:r>
              <a:rPr lang="hu-HU" dirty="0" smtClean="0">
                <a:latin typeface="Arial" pitchFamily="34" charset="0"/>
                <a:cs typeface="Arial" pitchFamily="34" charset="0"/>
              </a:rPr>
              <a:t>Mi az a vízerőmű?</a:t>
            </a:r>
            <a:endParaRPr lang="hu-H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 </a:t>
            </a:r>
            <a:r>
              <a:rPr lang="hu-HU" dirty="0">
                <a:latin typeface="Arial" pitchFamily="34" charset="0"/>
                <a:cs typeface="Arial" pitchFamily="34" charset="0"/>
              </a:rPr>
              <a:t>A vízfolyások, tavak, tengerek, mechanikai energiakészletét villamos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energiává alakító </a:t>
            </a:r>
            <a:r>
              <a:rPr lang="hu-HU" dirty="0">
                <a:latin typeface="Arial" pitchFamily="34" charset="0"/>
                <a:cs typeface="Arial" pitchFamily="34" charset="0"/>
              </a:rPr>
              <a:t>műszaki létesítmény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hu-HU" dirty="0">
                <a:latin typeface="Arial" pitchFamily="34" charset="0"/>
                <a:cs typeface="Arial" pitchFamily="34" charset="0"/>
              </a:rPr>
              <a:t>A hasznosítható energia növelése érdekében a vizet duzzasztják, esetleg tárolják, és a vízerőtelepen a turbinákra ejtik, amelyek generátort hajtva termelnek villamos áramot. </a:t>
            </a:r>
            <a:endParaRPr lang="hu-HU" dirty="0" smtClean="0">
              <a:latin typeface="Arial" pitchFamily="34" charset="0"/>
              <a:cs typeface="Arial" pitchFamily="34" charset="0"/>
            </a:endParaRPr>
          </a:p>
          <a:p>
            <a:endParaRPr lang="hu-H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anchor="ctr" anchorCtr="1"/>
          <a:lstStyle/>
          <a:p>
            <a:pPr algn="ctr"/>
            <a:r>
              <a:rPr lang="hu-HU" dirty="0" smtClean="0"/>
              <a:t>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Működés lépései</a:t>
            </a:r>
            <a:endParaRPr lang="hu-H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Tartalom helye 5" descr="575px-Hydroelectric_dam-letter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0166" y="1857364"/>
            <a:ext cx="6096024" cy="413469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anchor="ctr" anchorCtr="1">
            <a:normAutofit fontScale="90000"/>
          </a:bodyPr>
          <a:lstStyle/>
          <a:p>
            <a:pPr algn="ctr"/>
            <a:r>
              <a:rPr lang="hu-HU" dirty="0" smtClean="0">
                <a:latin typeface="Arial" pitchFamily="34" charset="0"/>
                <a:cs typeface="Arial" pitchFamily="34" charset="0"/>
              </a:rPr>
              <a:t>Turbina és a generátor működése</a:t>
            </a:r>
            <a:endParaRPr lang="hu-H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artalom helye 9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hu-HU" dirty="0" smtClean="0">
                <a:latin typeface="Arial" pitchFamily="34" charset="0"/>
                <a:cs typeface="Arial" pitchFamily="34" charset="0"/>
              </a:rPr>
              <a:t>A járaton áthaladó víz meghajtja a turbinát.</a:t>
            </a:r>
          </a:p>
          <a:p>
            <a:r>
              <a:rPr lang="hu-HU" dirty="0" smtClean="0">
                <a:latin typeface="Arial" pitchFamily="34" charset="0"/>
                <a:cs typeface="Arial" pitchFamily="34" charset="0"/>
              </a:rPr>
              <a:t>A turbina tengelyen keresztül meghajtja a generátort.</a:t>
            </a:r>
          </a:p>
          <a:p>
            <a:r>
              <a:rPr lang="hu-HU" dirty="0" smtClean="0">
                <a:latin typeface="Arial" pitchFamily="34" charset="0"/>
                <a:cs typeface="Arial" pitchFamily="34" charset="0"/>
              </a:rPr>
              <a:t>Forgómozgás következtében a generátor villamos energiát termel.</a:t>
            </a:r>
          </a:p>
          <a:p>
            <a:r>
              <a:rPr lang="hu-HU" dirty="0" smtClean="0">
                <a:latin typeface="Arial" pitchFamily="34" charset="0"/>
                <a:cs typeface="Arial" pitchFamily="34" charset="0"/>
              </a:rPr>
              <a:t>Ezt a villamos energiát transzformálják.</a:t>
            </a:r>
          </a:p>
          <a:p>
            <a:r>
              <a:rPr lang="hu-HU" dirty="0" smtClean="0">
                <a:latin typeface="Arial" pitchFamily="34" charset="0"/>
                <a:cs typeface="Arial" pitchFamily="34" charset="0"/>
              </a:rPr>
              <a:t>A transzformátor nagyfeszültségű oldalát az országos  elosztóhálózatra kapcsolják.</a:t>
            </a:r>
          </a:p>
          <a:p>
            <a:pPr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	</a:t>
            </a:r>
          </a:p>
        </p:txBody>
      </p:sp>
      <p:pic>
        <p:nvPicPr>
          <p:cNvPr id="13" name="Tartalom helye 12" descr="Kép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54037" y="2129631"/>
            <a:ext cx="3327400" cy="34671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anchor="ctr" anchorCtr="1"/>
          <a:lstStyle/>
          <a:p>
            <a:r>
              <a:rPr lang="hu-HU" dirty="0" smtClean="0">
                <a:latin typeface="Arial" pitchFamily="34" charset="0"/>
                <a:cs typeface="Arial" pitchFamily="34" charset="0"/>
              </a:rPr>
              <a:t>Vízerőművek fajtái</a:t>
            </a:r>
            <a:endParaRPr lang="hu-H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>
                <a:latin typeface="Arial" pitchFamily="34" charset="0"/>
                <a:cs typeface="Arial" pitchFamily="34" charset="0"/>
              </a:rPr>
              <a:t>Duzzasztós vízerőmű</a:t>
            </a:r>
          </a:p>
          <a:p>
            <a:r>
              <a:rPr lang="hu-HU" dirty="0">
                <a:latin typeface="Arial" pitchFamily="34" charset="0"/>
                <a:cs typeface="Arial" pitchFamily="34" charset="0"/>
              </a:rPr>
              <a:t>Szivattyús-tározós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erőmű</a:t>
            </a:r>
          </a:p>
          <a:p>
            <a:r>
              <a:rPr lang="hu-HU" dirty="0">
                <a:latin typeface="Arial" pitchFamily="34" charset="0"/>
                <a:cs typeface="Arial" pitchFamily="34" charset="0"/>
              </a:rPr>
              <a:t>Folyóvizes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erőmű</a:t>
            </a:r>
          </a:p>
          <a:p>
            <a:r>
              <a:rPr lang="hu-HU" dirty="0">
                <a:latin typeface="Arial" pitchFamily="34" charset="0"/>
                <a:cs typeface="Arial" pitchFamily="34" charset="0"/>
              </a:rPr>
              <a:t>Földalatti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vízerőmű</a:t>
            </a:r>
          </a:p>
          <a:p>
            <a:r>
              <a:rPr lang="hu-HU" dirty="0" smtClean="0">
                <a:latin typeface="Arial" pitchFamily="34" charset="0"/>
                <a:cs typeface="Arial" pitchFamily="34" charset="0"/>
              </a:rPr>
              <a:t>Árapályerőmű</a:t>
            </a:r>
          </a:p>
          <a:p>
            <a:r>
              <a:rPr lang="hu-HU" dirty="0" smtClean="0">
                <a:latin typeface="Arial" pitchFamily="34" charset="0"/>
                <a:cs typeface="Arial" pitchFamily="34" charset="0"/>
              </a:rPr>
              <a:t>Hullámerőmű</a:t>
            </a:r>
          </a:p>
          <a:p>
            <a:r>
              <a:rPr lang="hu-HU" dirty="0" smtClean="0">
                <a:latin typeface="Arial" pitchFamily="34" charset="0"/>
                <a:cs typeface="Arial" pitchFamily="34" charset="0"/>
              </a:rPr>
              <a:t>Tengeráramlat-erőmű</a:t>
            </a:r>
          </a:p>
          <a:p>
            <a:pPr>
              <a:buNone/>
            </a:pPr>
            <a:endParaRPr lang="hu-HU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7572428" cy="1143000"/>
          </a:xfrm>
        </p:spPr>
        <p:txBody>
          <a:bodyPr anchor="ctr" anchorCtr="1">
            <a:normAutofit fontScale="90000"/>
          </a:bodyPr>
          <a:lstStyle/>
          <a:p>
            <a:pPr algn="ctr"/>
            <a:r>
              <a:rPr lang="hu-HU" dirty="0">
                <a:latin typeface="Arial" pitchFamily="34" charset="0"/>
                <a:cs typeface="Arial" pitchFamily="34" charset="0"/>
              </a:rPr>
              <a:t>A hasznosítható esés szerinti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osztályozás</a:t>
            </a:r>
            <a:endParaRPr lang="hu-H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>
                <a:latin typeface="Arial" pitchFamily="34" charset="0"/>
                <a:cs typeface="Arial" pitchFamily="34" charset="0"/>
              </a:rPr>
              <a:t>Kis esésű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vízerőmű</a:t>
            </a:r>
          </a:p>
          <a:p>
            <a:pPr lvl="1"/>
            <a:r>
              <a:rPr lang="hu-H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Esés: &lt;15 </a:t>
            </a:r>
            <a:r>
              <a:rPr lang="hu-H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</a:t>
            </a:r>
            <a:endParaRPr lang="hu-H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hu-HU" dirty="0">
                <a:latin typeface="Arial" pitchFamily="34" charset="0"/>
                <a:cs typeface="Arial" pitchFamily="34" charset="0"/>
              </a:rPr>
              <a:t>Közepes esésű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vízerőmű</a:t>
            </a:r>
          </a:p>
          <a:p>
            <a:pPr lvl="1"/>
            <a:r>
              <a:rPr lang="hu-H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Esés: 15-50 </a:t>
            </a:r>
            <a:r>
              <a:rPr lang="hu-H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</a:t>
            </a:r>
            <a:endParaRPr lang="hu-H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hu-HU" dirty="0">
                <a:latin typeface="Arial" pitchFamily="34" charset="0"/>
                <a:cs typeface="Arial" pitchFamily="34" charset="0"/>
              </a:rPr>
              <a:t>Nagy esésű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vízerőmű</a:t>
            </a:r>
          </a:p>
          <a:p>
            <a:pPr lvl="1"/>
            <a:r>
              <a:rPr lang="hu-H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Esés: 50-2000 m</a:t>
            </a:r>
          </a:p>
          <a:p>
            <a:pPr lvl="1">
              <a:buNone/>
            </a:pPr>
            <a:endParaRPr lang="hu-HU" b="1" dirty="0"/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3000364" y="533400"/>
            <a:ext cx="5857916" cy="2868168"/>
          </a:xfrm>
        </p:spPr>
        <p:txBody>
          <a:bodyPr anchor="ctr" anchorCtr="1"/>
          <a:lstStyle/>
          <a:p>
            <a:r>
              <a:rPr lang="hu-HU" dirty="0" smtClean="0">
                <a:latin typeface="Arial" pitchFamily="34" charset="0"/>
                <a:cs typeface="Arial" pitchFamily="34" charset="0"/>
              </a:rPr>
              <a:t>Hazai Vízerőművek</a:t>
            </a:r>
            <a:endParaRPr lang="hu-H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Alcím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anchor="ctr" anchorCtr="1"/>
          <a:lstStyle/>
          <a:p>
            <a:r>
              <a:rPr lang="hu-HU" dirty="0" smtClean="0">
                <a:latin typeface="Arial" pitchFamily="34" charset="0"/>
                <a:cs typeface="Arial" pitchFamily="34" charset="0"/>
              </a:rPr>
              <a:t>Vízenergia hasznosítás</a:t>
            </a:r>
            <a:endParaRPr lang="hu-H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smtClean="0">
                <a:latin typeface="Arial" pitchFamily="34" charset="0"/>
                <a:cs typeface="Arial" pitchFamily="34" charset="0"/>
              </a:rPr>
              <a:t>Hazánkban a vízenergia-felhasználás a múlt század végéig az egyik alapvető energiatermelési mód volt.</a:t>
            </a:r>
          </a:p>
          <a:p>
            <a:r>
              <a:rPr lang="hu-HU" dirty="0" smtClean="0">
                <a:latin typeface="Arial" pitchFamily="34" charset="0"/>
                <a:cs typeface="Arial" pitchFamily="34" charset="0"/>
              </a:rPr>
              <a:t>A századfordulón néhány vízimalmot törpe vízerőműre alakítottak.</a:t>
            </a:r>
          </a:p>
          <a:p>
            <a:r>
              <a:rPr lang="hu-HU" dirty="0" smtClean="0">
                <a:latin typeface="Arial" pitchFamily="34" charset="0"/>
                <a:cs typeface="Arial" pitchFamily="34" charset="0"/>
              </a:rPr>
              <a:t>Az 1958-as nagy áramszünetek következményeként minden lehetséges energiaforrást fel kellett kutatni. Ekkor kerültek ismét előtérbe az vízerőművek.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latin typeface="Arial" pitchFamily="34" charset="0"/>
                <a:cs typeface="Arial" pitchFamily="34" charset="0"/>
              </a:rPr>
              <a:t>Vízenergia felhasználás</a:t>
            </a:r>
            <a:endParaRPr lang="hu-H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hu-HU" sz="2800" dirty="0">
                <a:latin typeface="Arial" pitchFamily="34" charset="0"/>
                <a:cs typeface="Arial" pitchFamily="34" charset="0"/>
              </a:rPr>
              <a:t>A legjelentősebb vízenergia-felhasználás ma hazánkban Tiszalöknél, Kiskörénél, valamint Kesznyétenben </a:t>
            </a:r>
            <a:r>
              <a:rPr lang="hu-HU" sz="2800" dirty="0" smtClean="0">
                <a:latin typeface="Arial" pitchFamily="34" charset="0"/>
                <a:cs typeface="Arial" pitchFamily="34" charset="0"/>
              </a:rPr>
              <a:t>és, Ikerváron történik.</a:t>
            </a:r>
            <a:endParaRPr lang="hu-HU" sz="2800" dirty="0">
              <a:latin typeface="Arial" pitchFamily="34" charset="0"/>
              <a:cs typeface="Arial" pitchFamily="34" charset="0"/>
            </a:endParaRPr>
          </a:p>
          <a:p>
            <a:pPr fontAlgn="base"/>
            <a:r>
              <a:rPr lang="hu-HU" sz="2800" dirty="0" smtClean="0">
                <a:latin typeface="Arial" pitchFamily="34" charset="0"/>
                <a:cs typeface="Arial" pitchFamily="34" charset="0"/>
              </a:rPr>
              <a:t>A ma meglévő </a:t>
            </a:r>
            <a:r>
              <a:rPr lang="hu-HU" sz="2800" dirty="0">
                <a:latin typeface="Arial" pitchFamily="34" charset="0"/>
                <a:cs typeface="Arial" pitchFamily="34" charset="0"/>
              </a:rPr>
              <a:t>és aktívan működő vízerőműveink segítségével 50 </a:t>
            </a:r>
            <a:r>
              <a:rPr lang="hu-HU" sz="2800" dirty="0" smtClean="0">
                <a:latin typeface="Arial" pitchFamily="34" charset="0"/>
                <a:cs typeface="Arial" pitchFamily="34" charset="0"/>
              </a:rPr>
              <a:t>MW </a:t>
            </a:r>
            <a:r>
              <a:rPr lang="hu-HU" sz="2800" dirty="0">
                <a:latin typeface="Arial" pitchFamily="34" charset="0"/>
                <a:cs typeface="Arial" pitchFamily="34" charset="0"/>
              </a:rPr>
              <a:t>teljesítmény érhető el, amivel évente 200 </a:t>
            </a:r>
            <a:r>
              <a:rPr lang="hu-HU" sz="2800" dirty="0" err="1" smtClean="0">
                <a:latin typeface="Arial" pitchFamily="34" charset="0"/>
                <a:cs typeface="Arial" pitchFamily="34" charset="0"/>
              </a:rPr>
              <a:t>GWh</a:t>
            </a:r>
            <a:r>
              <a:rPr lang="hu-HU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hu-HU" sz="2800" dirty="0">
                <a:latin typeface="Arial" pitchFamily="34" charset="0"/>
                <a:cs typeface="Arial" pitchFamily="34" charset="0"/>
              </a:rPr>
              <a:t>energiát lehet termelni. 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anchor="ctr" anchorCtr="1"/>
          <a:lstStyle/>
          <a:p>
            <a:r>
              <a:rPr lang="hu-HU" dirty="0" smtClean="0">
                <a:latin typeface="Arial" pitchFamily="34" charset="0"/>
                <a:cs typeface="Arial" pitchFamily="34" charset="0"/>
              </a:rPr>
              <a:t>Tiszán</a:t>
            </a:r>
            <a:endParaRPr lang="hu-H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hu-HU" dirty="0" smtClean="0">
                <a:latin typeface="Arial" pitchFamily="34" charset="0"/>
                <a:cs typeface="Arial" pitchFamily="34" charset="0"/>
              </a:rPr>
              <a:t>Tiszalök (Tisza I.)</a:t>
            </a:r>
          </a:p>
          <a:p>
            <a:pPr lvl="1"/>
            <a:r>
              <a:rPr lang="hu-H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Üzembe helyezés: </a:t>
            </a:r>
          </a:p>
          <a:p>
            <a:pPr lvl="2"/>
            <a:r>
              <a:rPr lang="hu-H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1954 duzzasztó;</a:t>
            </a:r>
          </a:p>
          <a:p>
            <a:pPr lvl="2"/>
            <a:r>
              <a:rPr lang="hu-H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1958 hajózsilip</a:t>
            </a:r>
          </a:p>
          <a:p>
            <a:pPr lvl="2"/>
            <a:r>
              <a:rPr lang="hu-H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1959 erőmű</a:t>
            </a:r>
          </a:p>
          <a:p>
            <a:pPr lvl="1"/>
            <a:r>
              <a:rPr lang="hu-H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5.0 m; </a:t>
            </a:r>
          </a:p>
          <a:p>
            <a:pPr lvl="1"/>
            <a:r>
              <a:rPr lang="hu-H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300 m3 /s</a:t>
            </a:r>
          </a:p>
          <a:p>
            <a:pPr lvl="1"/>
            <a:r>
              <a:rPr lang="pl-P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12.500 kW;</a:t>
            </a:r>
          </a:p>
          <a:p>
            <a:pPr lvl="1"/>
            <a:r>
              <a:rPr lang="pl-P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45,0 millió kWh</a:t>
            </a:r>
            <a:endParaRPr lang="hu-H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Tartalom helye 4" descr="tiszalök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178300" y="2542778"/>
            <a:ext cx="3521075" cy="264080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anchor="ctr" anchorCtr="1"/>
          <a:lstStyle/>
          <a:p>
            <a:r>
              <a:rPr lang="hu-HU" dirty="0" smtClean="0">
                <a:latin typeface="Arial" pitchFamily="34" charset="0"/>
                <a:cs typeface="Arial" pitchFamily="34" charset="0"/>
              </a:rPr>
              <a:t>Tiszán</a:t>
            </a:r>
            <a:endParaRPr lang="hu-H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hu-HU" dirty="0" smtClean="0">
                <a:latin typeface="Arial" pitchFamily="34" charset="0"/>
                <a:cs typeface="Arial" pitchFamily="34" charset="0"/>
              </a:rPr>
              <a:t>Kisköre (Tisza II.) </a:t>
            </a:r>
          </a:p>
          <a:p>
            <a:pPr lvl="1"/>
            <a:r>
              <a:rPr lang="hu-H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Üzembe </a:t>
            </a:r>
          </a:p>
          <a:p>
            <a:pPr lvl="1">
              <a:buNone/>
            </a:pPr>
            <a:r>
              <a:rPr lang="hu-H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helyezés: 1975 </a:t>
            </a:r>
          </a:p>
          <a:p>
            <a:pPr lvl="1"/>
            <a:r>
              <a:rPr lang="hu-H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6,27 m</a:t>
            </a:r>
          </a:p>
          <a:p>
            <a:pPr lvl="1"/>
            <a:r>
              <a:rPr lang="hu-H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560 m3 /s</a:t>
            </a:r>
          </a:p>
          <a:p>
            <a:pPr lvl="1"/>
            <a:r>
              <a:rPr lang="hu-H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28 000 kW</a:t>
            </a:r>
          </a:p>
          <a:p>
            <a:pPr lvl="1"/>
            <a:r>
              <a:rPr lang="hu-H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104 millió kWh</a:t>
            </a:r>
            <a:endParaRPr lang="hu-H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Tartalom helye 4" descr="kisköre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178300" y="1928802"/>
            <a:ext cx="3521075" cy="277152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anchor="ctr" anchorCtr="1"/>
          <a:lstStyle/>
          <a:p>
            <a:r>
              <a:rPr lang="hu-HU" dirty="0" smtClean="0">
                <a:latin typeface="Arial" pitchFamily="34" charset="0"/>
                <a:cs typeface="Arial" pitchFamily="34" charset="0"/>
              </a:rPr>
              <a:t>Hernádon</a:t>
            </a:r>
            <a:endParaRPr lang="hu-H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hu-HU" dirty="0" smtClean="0">
                <a:latin typeface="Arial" pitchFamily="34" charset="0"/>
                <a:cs typeface="Arial" pitchFamily="34" charset="0"/>
              </a:rPr>
              <a:t>Kesznyéten</a:t>
            </a:r>
          </a:p>
          <a:p>
            <a:pPr lvl="1"/>
            <a:r>
              <a:rPr lang="hu-H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Üzembe </a:t>
            </a:r>
          </a:p>
          <a:p>
            <a:pPr lvl="1">
              <a:buNone/>
            </a:pPr>
            <a:r>
              <a:rPr lang="hu-H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helyezés:1943 </a:t>
            </a:r>
          </a:p>
          <a:p>
            <a:pPr lvl="1"/>
            <a:r>
              <a:rPr lang="hu-H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13,5 m; </a:t>
            </a:r>
          </a:p>
          <a:p>
            <a:pPr lvl="1"/>
            <a:r>
              <a:rPr lang="hu-H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40 m3 /s; </a:t>
            </a:r>
          </a:p>
          <a:p>
            <a:pPr lvl="1"/>
            <a:r>
              <a:rPr lang="hu-H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4.400 kW; </a:t>
            </a:r>
          </a:p>
          <a:p>
            <a:pPr lvl="1"/>
            <a:r>
              <a:rPr lang="hu-H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23.5 millió kWh</a:t>
            </a:r>
            <a:endParaRPr lang="hu-H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Tartalom helye 4" descr="kesznyéten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178300" y="2542778"/>
            <a:ext cx="3521075" cy="264080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anchor="ctr" anchorCtr="1"/>
          <a:lstStyle/>
          <a:p>
            <a:r>
              <a:rPr lang="hu-HU" dirty="0" err="1" smtClean="0">
                <a:latin typeface="Arial" pitchFamily="34" charset="0"/>
                <a:cs typeface="Arial" pitchFamily="34" charset="0"/>
              </a:rPr>
              <a:t>RábÁN</a:t>
            </a:r>
            <a:endParaRPr lang="hu-H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hu-HU" dirty="0" smtClean="0">
                <a:latin typeface="Arial" pitchFamily="34" charset="0"/>
                <a:cs typeface="Arial" pitchFamily="34" charset="0"/>
              </a:rPr>
              <a:t>Ikervár</a:t>
            </a:r>
          </a:p>
          <a:p>
            <a:pPr lvl="1"/>
            <a:r>
              <a:rPr lang="hu-H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Üzembe helyezés:1900</a:t>
            </a:r>
          </a:p>
          <a:p>
            <a:pPr lvl="1"/>
            <a:r>
              <a:rPr lang="pl-P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7,6 m</a:t>
            </a:r>
          </a:p>
          <a:p>
            <a:pPr lvl="1"/>
            <a:r>
              <a:rPr lang="pl-P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36,3 m3 /s</a:t>
            </a:r>
          </a:p>
          <a:p>
            <a:pPr lvl="1"/>
            <a:r>
              <a:rPr lang="pl-P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2280 kW</a:t>
            </a:r>
          </a:p>
          <a:p>
            <a:pPr lvl="1"/>
            <a:r>
              <a:rPr lang="pl-P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14,5 millió kWh</a:t>
            </a:r>
            <a:endParaRPr lang="hu-H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Tartalom helye 4" descr="ikervár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178300" y="2542778"/>
            <a:ext cx="3521075" cy="264080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anchor="ctr" anchorCtr="1">
            <a:normAutofit fontScale="90000"/>
          </a:bodyPr>
          <a:lstStyle/>
          <a:p>
            <a:r>
              <a:rPr lang="hu-HU" dirty="0" smtClean="0">
                <a:latin typeface="Arial" pitchFamily="34" charset="0"/>
                <a:cs typeface="Arial" pitchFamily="34" charset="0"/>
              </a:rPr>
              <a:t>Bős–nagymarosi vízlépcső</a:t>
            </a:r>
            <a:endParaRPr lang="hu-H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>
                <a:latin typeface="Arial" pitchFamily="34" charset="0"/>
                <a:cs typeface="Arial" pitchFamily="34" charset="0"/>
              </a:rPr>
              <a:t>1963-megállapodás</a:t>
            </a:r>
          </a:p>
          <a:p>
            <a:r>
              <a:rPr lang="hu-HU" dirty="0" smtClean="0">
                <a:latin typeface="Arial" pitchFamily="34" charset="0"/>
                <a:cs typeface="Arial" pitchFamily="34" charset="0"/>
              </a:rPr>
              <a:t>1985-építkezést átmenetileg felfüggesztették</a:t>
            </a:r>
          </a:p>
          <a:p>
            <a:r>
              <a:rPr lang="hu-HU" dirty="0" smtClean="0">
                <a:latin typeface="Arial" pitchFamily="34" charset="0"/>
                <a:cs typeface="Arial" pitchFamily="34" charset="0"/>
              </a:rPr>
              <a:t>1986- magánszerződés osztrák vállalatokkal</a:t>
            </a:r>
          </a:p>
          <a:p>
            <a:r>
              <a:rPr lang="hu-HU" dirty="0" smtClean="0">
                <a:latin typeface="Arial" pitchFamily="34" charset="0"/>
                <a:cs typeface="Arial" pitchFamily="34" charset="0"/>
              </a:rPr>
              <a:t>1989- építkezést felfüggesztése</a:t>
            </a:r>
          </a:p>
          <a:p>
            <a:r>
              <a:rPr lang="hu-HU" dirty="0" smtClean="0">
                <a:latin typeface="Arial" pitchFamily="34" charset="0"/>
                <a:cs typeface="Arial" pitchFamily="34" charset="0"/>
              </a:rPr>
              <a:t>23-27 m esés</a:t>
            </a:r>
          </a:p>
          <a:p>
            <a:r>
              <a:rPr lang="hu-HU" dirty="0" smtClean="0">
                <a:latin typeface="Arial" pitchFamily="34" charset="0"/>
                <a:cs typeface="Arial" pitchFamily="34" charset="0"/>
              </a:rPr>
              <a:t>Bősi turbinák 720 MW</a:t>
            </a:r>
          </a:p>
          <a:p>
            <a:r>
              <a:rPr lang="hu-HU" dirty="0" smtClean="0">
                <a:latin typeface="Arial" pitchFamily="34" charset="0"/>
                <a:cs typeface="Arial" pitchFamily="34" charset="0"/>
              </a:rPr>
              <a:t>Nagy-marosi 160 MW</a:t>
            </a:r>
          </a:p>
          <a:p>
            <a:r>
              <a:rPr lang="hu-HU" dirty="0">
                <a:latin typeface="Arial" pitchFamily="34" charset="0"/>
                <a:cs typeface="Arial" pitchFamily="34" charset="0"/>
              </a:rPr>
              <a:t>5000 m3/sec vízmennyiség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levezetés</a:t>
            </a:r>
          </a:p>
          <a:p>
            <a:r>
              <a:rPr lang="hu-HU" dirty="0">
                <a:latin typeface="Arial" pitchFamily="34" charset="0"/>
                <a:cs typeface="Arial" pitchFamily="34" charset="0"/>
              </a:rPr>
              <a:t>A két létesítmény együttes termelése csapadékos évben 4620, száraz évben 2700 </a:t>
            </a:r>
            <a:r>
              <a:rPr lang="hu-HU" dirty="0" err="1">
                <a:latin typeface="Arial" pitchFamily="34" charset="0"/>
                <a:cs typeface="Arial" pitchFamily="34" charset="0"/>
              </a:rPr>
              <a:t>GWh</a:t>
            </a:r>
            <a:r>
              <a:rPr lang="hu-HU" dirty="0">
                <a:latin typeface="Arial" pitchFamily="34" charset="0"/>
                <a:cs typeface="Arial" pitchFamily="34" charset="0"/>
              </a:rPr>
              <a:t>/év</a:t>
            </a:r>
            <a:endParaRPr lang="hu-HU" dirty="0" smtClean="0">
              <a:latin typeface="Arial" pitchFamily="34" charset="0"/>
              <a:cs typeface="Arial" pitchFamily="34" charset="0"/>
            </a:endParaRPr>
          </a:p>
          <a:p>
            <a:endParaRPr lang="hu-HU" dirty="0" smtClean="0"/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endParaRPr lang="hu-HU" dirty="0" smtClean="0"/>
          </a:p>
          <a:p>
            <a:endParaRPr lang="hu-HU" dirty="0" smtClean="0"/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anchor="ctr" anchorCtr="1"/>
          <a:lstStyle/>
          <a:p>
            <a:r>
              <a:rPr lang="hu-HU" dirty="0" smtClean="0"/>
              <a:t>Előnyök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Nincs káros anyag kibocsátás</a:t>
            </a:r>
          </a:p>
          <a:p>
            <a:r>
              <a:rPr lang="hu-HU" dirty="0" smtClean="0"/>
              <a:t>Növekvő árvízvédelem</a:t>
            </a:r>
          </a:p>
          <a:p>
            <a:r>
              <a:rPr lang="hu-HU" dirty="0" smtClean="0"/>
              <a:t>Jobb hajózhatósági körülmények</a:t>
            </a:r>
          </a:p>
          <a:p>
            <a:r>
              <a:rPr lang="hu-HU" dirty="0" smtClean="0"/>
              <a:t>Nincs fűtőanyag költség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anchor="ctr" anchorCtr="1"/>
          <a:lstStyle/>
          <a:p>
            <a:r>
              <a:rPr lang="hu-HU" dirty="0" smtClean="0">
                <a:latin typeface="Arial" pitchFamily="34" charset="0"/>
                <a:cs typeface="Arial" pitchFamily="34" charset="0"/>
              </a:rPr>
              <a:t>Hátrányok</a:t>
            </a:r>
            <a:endParaRPr lang="hu-H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>
                <a:latin typeface="Arial" pitchFamily="34" charset="0"/>
                <a:cs typeface="Arial" pitchFamily="34" charset="0"/>
              </a:rPr>
              <a:t>Költséges, hosszas beruházás</a:t>
            </a:r>
          </a:p>
          <a:p>
            <a:r>
              <a:rPr lang="hu-HU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nb-NO" dirty="0" smtClean="0">
                <a:latin typeface="Arial" pitchFamily="34" charset="0"/>
                <a:cs typeface="Arial" pitchFamily="34" charset="0"/>
              </a:rPr>
              <a:t> tározó rengeteg vizet elpárologtat</a:t>
            </a:r>
          </a:p>
          <a:p>
            <a:r>
              <a:rPr lang="hu-HU" dirty="0" smtClean="0">
                <a:latin typeface="Arial" pitchFamily="34" charset="0"/>
                <a:cs typeface="Arial" pitchFamily="34" charset="0"/>
              </a:rPr>
              <a:t>Óriási területek elárasztása</a:t>
            </a:r>
          </a:p>
          <a:p>
            <a:r>
              <a:rPr lang="hu-HU" dirty="0" smtClean="0">
                <a:latin typeface="Arial" pitchFamily="34" charset="0"/>
                <a:cs typeface="Arial" pitchFamily="34" charset="0"/>
              </a:rPr>
              <a:t>T</a:t>
            </a:r>
            <a:r>
              <a:rPr lang="hu-HU" smtClean="0">
                <a:latin typeface="Arial" pitchFamily="34" charset="0"/>
                <a:cs typeface="Arial" pitchFamily="34" charset="0"/>
              </a:rPr>
              <a:t>ömeges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kitelepítések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anchor="ctr" anchorCtr="1"/>
          <a:lstStyle/>
          <a:p>
            <a:r>
              <a:rPr lang="hu-HU" dirty="0" smtClean="0"/>
              <a:t>Kérdések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Mitől függ a vízerőművek teljesítménye</a:t>
            </a:r>
            <a:r>
              <a:rPr lang="hu-HU" dirty="0" smtClean="0"/>
              <a:t>?</a:t>
            </a:r>
          </a:p>
          <a:p>
            <a:pPr lvl="1"/>
            <a:r>
              <a:rPr lang="hu-HU" dirty="0" smtClean="0"/>
              <a:t>P=Q*h*a</a:t>
            </a:r>
          </a:p>
          <a:p>
            <a:pPr lvl="1"/>
            <a:r>
              <a:rPr lang="hu-HU" dirty="0" smtClean="0"/>
              <a:t>Q:másodpercenkénti vízhozam</a:t>
            </a:r>
          </a:p>
          <a:p>
            <a:pPr lvl="1"/>
            <a:r>
              <a:rPr lang="hu-HU" dirty="0" smtClean="0"/>
              <a:t>h</a:t>
            </a:r>
            <a:r>
              <a:rPr lang="hu-HU" dirty="0" smtClean="0"/>
              <a:t>:esés</a:t>
            </a:r>
          </a:p>
          <a:p>
            <a:pPr lvl="1"/>
            <a:r>
              <a:rPr lang="hu-HU" dirty="0" smtClean="0"/>
              <a:t>a:g*</a:t>
            </a:r>
            <a:r>
              <a:rPr lang="el-GR" dirty="0" smtClean="0">
                <a:latin typeface="Verdana"/>
              </a:rPr>
              <a:t>Ρ</a:t>
            </a:r>
            <a:r>
              <a:rPr lang="hu-HU" dirty="0" smtClean="0">
                <a:latin typeface="Verdana"/>
              </a:rPr>
              <a:t>*</a:t>
            </a:r>
            <a:r>
              <a:rPr lang="el-GR" dirty="0" smtClean="0">
                <a:latin typeface="Verdana"/>
              </a:rPr>
              <a:t>η</a:t>
            </a:r>
            <a:endParaRPr lang="hu-HU" dirty="0" smtClean="0">
              <a:latin typeface="Verdana"/>
            </a:endParaRPr>
          </a:p>
          <a:p>
            <a:pPr lvl="2"/>
            <a:r>
              <a:rPr lang="hu-HU" dirty="0" smtClean="0">
                <a:latin typeface="Verdana"/>
              </a:rPr>
              <a:t>g</a:t>
            </a:r>
            <a:r>
              <a:rPr lang="hu-HU" dirty="0" smtClean="0">
                <a:latin typeface="Verdana"/>
              </a:rPr>
              <a:t>:nehézségi gyorsulás</a:t>
            </a:r>
          </a:p>
          <a:p>
            <a:pPr lvl="2"/>
            <a:r>
              <a:rPr lang="el-GR" dirty="0" smtClean="0">
                <a:latin typeface="Verdana"/>
              </a:rPr>
              <a:t>Ρ</a:t>
            </a:r>
            <a:r>
              <a:rPr lang="hu-HU" dirty="0" smtClean="0">
                <a:latin typeface="Verdana"/>
              </a:rPr>
              <a:t>:víz sűrűsége</a:t>
            </a:r>
          </a:p>
          <a:p>
            <a:pPr lvl="2"/>
            <a:r>
              <a:rPr lang="el-GR" dirty="0" smtClean="0">
                <a:latin typeface="Verdana"/>
              </a:rPr>
              <a:t>η</a:t>
            </a:r>
            <a:r>
              <a:rPr lang="hu-HU" dirty="0" smtClean="0">
                <a:latin typeface="Verdana"/>
              </a:rPr>
              <a:t>:erőmű összhatásfoka</a:t>
            </a:r>
            <a:endParaRPr lang="hu-HU" dirty="0" smtClean="0"/>
          </a:p>
          <a:p>
            <a:r>
              <a:rPr lang="hu-HU" dirty="0" smtClean="0"/>
              <a:t>Milyen műszaki berendezésekkel lehet átalakítani a mozgó víz energiáját villamos energiává</a:t>
            </a:r>
            <a:r>
              <a:rPr lang="hu-HU" dirty="0" smtClean="0"/>
              <a:t>?</a:t>
            </a:r>
          </a:p>
          <a:p>
            <a:pPr lvl="1"/>
            <a:r>
              <a:rPr lang="hu-HU" smtClean="0"/>
              <a:t>Turbina,generátor</a:t>
            </a:r>
            <a:endParaRPr lang="hu-HU" dirty="0" smtClean="0"/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428596" y="2821837"/>
            <a:ext cx="6893692" cy="1362075"/>
          </a:xfrm>
        </p:spPr>
        <p:txBody>
          <a:bodyPr anchor="ctr" anchorCtr="1"/>
          <a:lstStyle/>
          <a:p>
            <a:r>
              <a:rPr lang="hu-HU" dirty="0" smtClean="0"/>
              <a:t>Köszönöm a figyelmet! 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ényűző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ényűző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Fényűző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247</TotalTime>
  <Words>294</Words>
  <Application>Microsoft Office PowerPoint</Application>
  <PresentationFormat>Diavetítés a képernyőre (4:3 oldalarány)</PresentationFormat>
  <Paragraphs>104</Paragraphs>
  <Slides>18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18</vt:i4>
      </vt:variant>
    </vt:vector>
  </HeadingPairs>
  <TitlesOfParts>
    <vt:vector size="19" baseType="lpstr">
      <vt:lpstr>Fényűző</vt:lpstr>
      <vt:lpstr>Vízerőművek Magyarországon</vt:lpstr>
      <vt:lpstr>Mi az a vízerőmű?</vt:lpstr>
      <vt:lpstr> Működés lépései</vt:lpstr>
      <vt:lpstr>Turbina és a generátor működése</vt:lpstr>
      <vt:lpstr>Vízerőművek fajtái</vt:lpstr>
      <vt:lpstr>A hasznosítható esés szerinti osztályozás</vt:lpstr>
      <vt:lpstr>Hazai Vízerőművek</vt:lpstr>
      <vt:lpstr>Vízenergia hasznosítás</vt:lpstr>
      <vt:lpstr>Vízenergia felhasználás</vt:lpstr>
      <vt:lpstr>Tiszán</vt:lpstr>
      <vt:lpstr>Tiszán</vt:lpstr>
      <vt:lpstr>Hernádon</vt:lpstr>
      <vt:lpstr>RábÁN</vt:lpstr>
      <vt:lpstr>Bős–nagymarosi vízlépcső</vt:lpstr>
      <vt:lpstr>Előnyök</vt:lpstr>
      <vt:lpstr>Hátrányok</vt:lpstr>
      <vt:lpstr>Kérdések</vt:lpstr>
      <vt:lpstr>Köszönöm a figyelmet!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Vízerőművek Magyarországon</dc:title>
  <dc:creator>Család</dc:creator>
  <cp:lastModifiedBy>Család</cp:lastModifiedBy>
  <cp:revision>30</cp:revision>
  <dcterms:created xsi:type="dcterms:W3CDTF">2015-03-01T16:32:40Z</dcterms:created>
  <dcterms:modified xsi:type="dcterms:W3CDTF">2015-03-17T07:03:31Z</dcterms:modified>
</cp:coreProperties>
</file>