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19" r:id="rId2"/>
    <p:sldId id="320" r:id="rId3"/>
    <p:sldId id="322" r:id="rId4"/>
    <p:sldId id="323" r:id="rId5"/>
    <p:sldId id="324" r:id="rId6"/>
    <p:sldId id="325" r:id="rId7"/>
    <p:sldId id="326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33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3/3/2015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3/3/2015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3/3/2015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3/3/2015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3/3/2015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3/3/2015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3/3/2015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3/3/2015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3/3/2015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3/3/2015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3/3/2015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3/3/2015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Spirálcellás akkumulátorok és szuperkapacitások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r>
              <a:rPr lang="hu-HU" dirty="0" smtClean="0"/>
              <a:t>Készítette: Szikora Bence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8025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Akkumulátorok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4"/>
            <a:ext cx="4530788" cy="4023360"/>
          </a:xfrm>
        </p:spPr>
        <p:txBody>
          <a:bodyPr/>
          <a:lstStyle/>
          <a:p>
            <a:r>
              <a:rPr lang="hu-HU" dirty="0"/>
              <a:t>  Az akkumulátorok esetén nem elektronok, hanem ionok a töltéshordozók. Tehát nem fém vezeti az áramot hanem egy oldott vegyület, ami lehet sav, lúg vagy pedig só. Amikor ezek feloldódnak (például vízben), a molekulák (pozitív és negatív) ionjaikra szakadnak szét (disszociáció), az ionokat tartalmazó oldatot elektrolitnak nevezzük. Fizika órákról tudjuk, hogy az akkumulátor egy elektrokémiai energiatároló, mely a töltéskor bevitt egyenfeszültséget vegyi energiává alakítja át és tárolja, majd kisütéskor ugyancsak egyenfeszültséggé alakítja vissza.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0680" y="1845734"/>
            <a:ext cx="405765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6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4"/>
            <a:ext cx="4543666" cy="4023360"/>
          </a:xfrm>
        </p:spPr>
        <p:txBody>
          <a:bodyPr/>
          <a:lstStyle/>
          <a:p>
            <a:r>
              <a:rPr lang="hu-HU" dirty="0"/>
              <a:t>Sokan összetévesztik az anódot a katóddal amikor akkumulátorról van szó. Ez azért van, mert a kisütési áram iránya ellentétes a töltőáram irányával. A gyakran használt elektronikus alkatrészeken, például a félvezetőknél az anód pozitív saroknak, a katód pedig negatív saroknak van feltüntetve. </a:t>
            </a:r>
          </a:p>
        </p:txBody>
      </p:sp>
      <p:pic>
        <p:nvPicPr>
          <p:cNvPr id="1026" name="Picture 2" descr="http://4.bp.blogspot.com/-n02D7Xb1ow4/USZa9qiyt8I/AAAAAAAAAk0/oWBnDww7MGA/s1600/anodkato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434" y="2053644"/>
            <a:ext cx="4171727" cy="352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35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4"/>
            <a:ext cx="3822450" cy="4023360"/>
          </a:xfrm>
        </p:spPr>
        <p:txBody>
          <a:bodyPr/>
          <a:lstStyle/>
          <a:p>
            <a:r>
              <a:rPr lang="hu-HU" dirty="0"/>
              <a:t>Sokféleképpen lehet osztályozni az </a:t>
            </a:r>
            <a:r>
              <a:rPr lang="hu-HU" dirty="0" smtClean="0"/>
              <a:t>akkumulátorokat. </a:t>
            </a:r>
            <a:r>
              <a:rPr lang="hu-HU" dirty="0"/>
              <a:t>F</a:t>
            </a:r>
            <a:r>
              <a:rPr lang="hu-HU" dirty="0" smtClean="0"/>
              <a:t>elhasználásuk </a:t>
            </a:r>
            <a:r>
              <a:rPr lang="hu-HU" dirty="0"/>
              <a:t>szerint lehetnek indító vagy ciklus akkumulátorok, ezen belül vontatási vagy járműhajtó akkumulátorok, de lehetnek helyhez kötött vagy ipari felhasználásúak is valamint vezeték nélküli készülékek akkumulátorai.</a:t>
            </a:r>
          </a:p>
        </p:txBody>
      </p:sp>
      <p:pic>
        <p:nvPicPr>
          <p:cNvPr id="8194" name="Picture 2" descr="http://alkatreszek.hu/dokumentumok/markaismerteto/bosch/bosch_akkumulator_felepites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163" y="2260242"/>
            <a:ext cx="39909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01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Spirálcellás akkumulátorok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4"/>
            <a:ext cx="4530788" cy="4023360"/>
          </a:xfrm>
        </p:spPr>
        <p:txBody>
          <a:bodyPr/>
          <a:lstStyle/>
          <a:p>
            <a:r>
              <a:rPr lang="hu-HU" dirty="0"/>
              <a:t>A mai modern autók fokozott elektromossági igényeit figyelembe véve, egyre nagyobb jelentőséget kap a megfelelő akkumulátor kiválasztása. Az akkumulátorok világában a technológiai újítások egyike a spirálcellák alkalmazása. Az ilyen szerkezetű egységeknek akár kétszer hosszabb is lehet az élettartama, illetve 30%-kal jobb a hidegindítási képessége</a:t>
            </a:r>
            <a:r>
              <a:rPr lang="hu-HU" dirty="0" smtClean="0"/>
              <a:t>. </a:t>
            </a:r>
            <a:r>
              <a:rPr lang="hu-HU" dirty="0"/>
              <a:t>S</a:t>
            </a:r>
            <a:r>
              <a:rPr lang="hu-HU" dirty="0" smtClean="0"/>
              <a:t>pirálcellás </a:t>
            </a:r>
            <a:r>
              <a:rPr lang="hu-HU" dirty="0"/>
              <a:t>kivitelű akkumulátoroknál jóval nagyobb a lemezfelület, ami arányos az indítóárammal.</a:t>
            </a:r>
          </a:p>
        </p:txBody>
      </p:sp>
      <p:pic>
        <p:nvPicPr>
          <p:cNvPr id="7172" name="Picture 4" descr="http://www.petrollparts.hu/uploads/editors/opti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068" y="2150771"/>
            <a:ext cx="4860374" cy="279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19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4"/>
            <a:ext cx="5702765" cy="4023360"/>
          </a:xfrm>
        </p:spPr>
        <p:txBody>
          <a:bodyPr/>
          <a:lstStyle/>
          <a:p>
            <a:r>
              <a:rPr lang="hu-HU" dirty="0"/>
              <a:t>A spirálcellás akkumulátorok között nem ritkák a mély ciklus (</a:t>
            </a:r>
            <a:r>
              <a:rPr lang="hu-HU" dirty="0" err="1"/>
              <a:t>deep</a:t>
            </a:r>
            <a:r>
              <a:rPr lang="hu-HU" dirty="0"/>
              <a:t> </a:t>
            </a:r>
            <a:r>
              <a:rPr lang="hu-HU" dirty="0" err="1"/>
              <a:t>cycle</a:t>
            </a:r>
            <a:r>
              <a:rPr lang="hu-HU" dirty="0"/>
              <a:t>) jelöléssel </a:t>
            </a:r>
            <a:r>
              <a:rPr lang="hu-HU" dirty="0" smtClean="0"/>
              <a:t>ellátott akkumulátorok</a:t>
            </a:r>
            <a:r>
              <a:rPr lang="hu-HU" dirty="0" smtClean="0"/>
              <a:t>. </a:t>
            </a:r>
            <a:r>
              <a:rPr lang="hu-HU" dirty="0"/>
              <a:t>Ez azt jelenti, hogy az ilyen áramtárolók többször is teljesen lemeríthetőek anélkül, hogy megszűnne töltésfelvételi képességük</a:t>
            </a:r>
            <a:r>
              <a:rPr lang="hu-HU" dirty="0" smtClean="0"/>
              <a:t>. </a:t>
            </a:r>
            <a:r>
              <a:rPr lang="hu-HU" dirty="0"/>
              <a:t>Ezekben az akkumulátorokban az ólom/alumínium lemezeket vékony üvegszálas szövet veszi szorosan körül. Ez a szövet akár egy törölköző, felszívja a savat, lehetővé téve az elektromosság jobb áramlását.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749" y="2095433"/>
            <a:ext cx="2756079" cy="1971675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7894749" y="4314423"/>
            <a:ext cx="2923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Exide </a:t>
            </a:r>
            <a:r>
              <a:rPr lang="en-US" sz="2000" dirty="0" err="1"/>
              <a:t>Maxxima</a:t>
            </a:r>
            <a:r>
              <a:rPr lang="en-US" sz="2000" dirty="0"/>
              <a:t> 900A Deep Cycle </a:t>
            </a:r>
            <a:r>
              <a:rPr lang="en-US" sz="2000" dirty="0" err="1"/>
              <a:t>akku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88730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4"/>
            <a:ext cx="5728523" cy="4023360"/>
          </a:xfrm>
        </p:spPr>
        <p:txBody>
          <a:bodyPr/>
          <a:lstStyle/>
          <a:p>
            <a:r>
              <a:rPr lang="hu-HU" dirty="0"/>
              <a:t>Szintén a szoros szövetburok következtében az ilyen </a:t>
            </a:r>
            <a:r>
              <a:rPr lang="hu-HU" dirty="0" smtClean="0"/>
              <a:t>akkumulátorok </a:t>
            </a:r>
            <a:r>
              <a:rPr lang="hu-HU" dirty="0"/>
              <a:t>rázkódásállósága is rendkívüli, akár 17 szerese is lehet hagyományos társaikkal szemben. A technológia azt is szavatolja, hogy ezeknek az akkumulátoroknak soha nincs szüksége víz pótlására, illetve a külső házuk esetleges repedése esetén sem folyik ki belőlük elektrolit. Ebből következően akár fekve is elhelyezhetőek és mivel teljesen </a:t>
            </a:r>
            <a:r>
              <a:rPr lang="hu-HU" dirty="0" smtClean="0"/>
              <a:t>zártak, és </a:t>
            </a:r>
            <a:r>
              <a:rPr lang="hu-HU" dirty="0"/>
              <a:t>az utastérben is rögzíthetőek, már ha valamilyen </a:t>
            </a:r>
            <a:r>
              <a:rPr lang="hu-HU" dirty="0" smtClean="0"/>
              <a:t>különleges okból kifolyólag (</a:t>
            </a:r>
            <a:r>
              <a:rPr lang="hu-HU" dirty="0" err="1" smtClean="0"/>
              <a:t>pl</a:t>
            </a:r>
            <a:r>
              <a:rPr lang="hu-HU" dirty="0" smtClean="0"/>
              <a:t>: nagyteljesítményű </a:t>
            </a:r>
            <a:r>
              <a:rPr lang="hu-HU" dirty="0" err="1" smtClean="0"/>
              <a:t>Hi-fi</a:t>
            </a:r>
            <a:r>
              <a:rPr lang="hu-HU" dirty="0" smtClean="0"/>
              <a:t>) erre lenne szükség.</a:t>
            </a:r>
            <a:endParaRPr lang="hu-HU" dirty="0"/>
          </a:p>
        </p:txBody>
      </p:sp>
      <p:pic>
        <p:nvPicPr>
          <p:cNvPr id="2052" name="Picture 4" descr="Spirálcella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324" y="1845734"/>
            <a:ext cx="3078051" cy="380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99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4"/>
            <a:ext cx="5380793" cy="4023360"/>
          </a:xfrm>
        </p:spPr>
        <p:txBody>
          <a:bodyPr/>
          <a:lstStyle/>
          <a:p>
            <a:r>
              <a:rPr lang="hu-HU" dirty="0"/>
              <a:t> Az </a:t>
            </a:r>
            <a:r>
              <a:rPr lang="hu-HU" dirty="0" smtClean="0"/>
              <a:t>elhelyezhetőségben </a:t>
            </a:r>
            <a:r>
              <a:rPr lang="hu-HU" dirty="0"/>
              <a:t>az is segít, hogy az óriási kapacitásuk ellenére a méretük megegyezik egy kisebb akkumulátor külső méreteivel. Ez annak köszönhető, hogy a spirálisan feltekert cellák kisebb térfogatot elfoglalva adnak ugyanakkora felületet</a:t>
            </a:r>
            <a:r>
              <a:rPr lang="hu-HU" dirty="0" smtClean="0"/>
              <a:t>. </a:t>
            </a:r>
            <a:r>
              <a:rPr lang="hu-HU" dirty="0"/>
              <a:t>A spirálcellás akkumulátorok egyetlen hátránya az áruk, viszont mindent mérlegelve még így is kifizetődőnek minősülhet megvásárlásuk.</a:t>
            </a:r>
          </a:p>
        </p:txBody>
      </p:sp>
      <p:pic>
        <p:nvPicPr>
          <p:cNvPr id="3076" name="Picture 4" descr="http://www.akkumulatoroutlet.hu/186-434-thickbox/optima-akkumul%C3%A1tor-rt-12v-50ah-815en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682" y="1845734"/>
            <a:ext cx="4533363" cy="431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58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Szuperkapacitások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4"/>
            <a:ext cx="5561097" cy="4023360"/>
          </a:xfrm>
        </p:spPr>
        <p:txBody>
          <a:bodyPr/>
          <a:lstStyle/>
          <a:p>
            <a:r>
              <a:rPr lang="hu-HU" dirty="0"/>
              <a:t>A szuper-kondenzátor (ultrakondenzátor vagy kétrétegű kondenzátor) kapacitása jóval meghaladja az azonos méretű normál kondenzátor kapacitását. A kondenzátor szintén elektrokémiai reakció révén tudja tárolni az energiát, a pozitív és a negatív lemezekre kapcsolt feszültség feltölti a kondenzátort</a:t>
            </a:r>
            <a:r>
              <a:rPr lang="hu-HU" dirty="0" smtClean="0"/>
              <a:t>.</a:t>
            </a:r>
            <a:r>
              <a:rPr lang="hu-HU" dirty="0"/>
              <a:t>  </a:t>
            </a:r>
            <a:r>
              <a:rPr lang="hu-HU" dirty="0" smtClean="0"/>
              <a:t>Szuper-kondenzátorok</a:t>
            </a:r>
            <a:r>
              <a:rPr lang="hu-HU" dirty="0"/>
              <a:t>, melyek kapacitása a elektrolitikus többszöröse (néhány </a:t>
            </a:r>
            <a:r>
              <a:rPr lang="hu-HU" dirty="0" err="1"/>
              <a:t>mili-faradtól</a:t>
            </a:r>
            <a:r>
              <a:rPr lang="hu-HU" dirty="0"/>
              <a:t> pár faradig). Energia tárolóként hasznosítják olyan helyeken, ahol gyakori a töltés és a ciklikus kisütés nagy áramerősség és rövid időtartam esetén.</a:t>
            </a:r>
            <a:endParaRPr lang="hu-HU" dirty="0" smtClean="0"/>
          </a:p>
          <a:p>
            <a:r>
              <a:rPr lang="hu-HU" dirty="0" smtClean="0"/>
              <a:t> </a:t>
            </a:r>
            <a:endParaRPr lang="hu-HU" dirty="0"/>
          </a:p>
        </p:txBody>
      </p:sp>
      <p:pic>
        <p:nvPicPr>
          <p:cNvPr id="4098" name="Picture 2" descr="http://www.energiacentrum.com/UserFiles/Image/Hidrocar/szuperkondenz%C3%A1tor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746" y="2395470"/>
            <a:ext cx="4148933" cy="241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71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4"/>
            <a:ext cx="6411103" cy="4023360"/>
          </a:xfrm>
        </p:spPr>
        <p:txBody>
          <a:bodyPr>
            <a:normAutofit/>
          </a:bodyPr>
          <a:lstStyle/>
          <a:p>
            <a:r>
              <a:rPr lang="hu-HU" dirty="0"/>
              <a:t>  A mérnökök már 1957-ben kísérleteztek a kétrétegű kondenzátoron, ám nem sikerült forgalomba helyezni. 1966-ban figyeltek fel újra a szuper-kondenzátorra, mikor az üzemanyagcellák fejlesztése gőzerővel haladt. A kereskedelembe csak 1978-ban került be, majd az 1990-es évek fele sikerült a gyártási folyamatok fejlesztésével jobb teljesítményt kihozni alacsonyabb költségek mellett</a:t>
            </a:r>
            <a:r>
              <a:rPr lang="hu-HU" dirty="0" smtClean="0"/>
              <a:t>. </a:t>
            </a:r>
            <a:r>
              <a:rPr lang="hu-HU" dirty="0"/>
              <a:t>Az akkumulátorok technológiájába a speciális elektrolit és elektródák használatával lépett be. Az elektródák szénalapúak, az elektrolit szerves anyag, mely könnyen gyártható. </a:t>
            </a:r>
          </a:p>
        </p:txBody>
      </p:sp>
      <p:pic>
        <p:nvPicPr>
          <p:cNvPr id="5122" name="Picture 2" descr="http://2.bp.blogspot.com/-nMfCaxxtEDI/UVNEnH-gQNI/AAAAAAAAA9s/ojVIQih2lVw/s1600/szaraz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608" y="1845734"/>
            <a:ext cx="1477672" cy="138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3.bp.blogspot.com/-x8xuj8xJM-c/UVNC90CPwnI/AAAAAAAAA9g/Ep-oTR6p2Wo/s1600/elk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550" y="3256704"/>
            <a:ext cx="1201420" cy="120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3.bp.blogspot.com/-6YDGc9JWk1Q/UVNCgJ-oLDI/AAAAAAAAA9Y/HmlRoqgnRo4/s1600/10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711" y="4458124"/>
            <a:ext cx="1296697" cy="132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52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4"/>
            <a:ext cx="4723971" cy="4023360"/>
          </a:xfrm>
        </p:spPr>
        <p:txBody>
          <a:bodyPr/>
          <a:lstStyle/>
          <a:p>
            <a:r>
              <a:rPr lang="hu-HU" dirty="0"/>
              <a:t> A szuper-kondenzátorok energiasűrűsége 1 és 30Wh/kg közé esik ami igencsak lehangoló a </a:t>
            </a:r>
            <a:r>
              <a:rPr lang="hu-HU" dirty="0" err="1" smtClean="0"/>
              <a:t>Li-Ion</a:t>
            </a:r>
            <a:r>
              <a:rPr lang="hu-HU" dirty="0" smtClean="0"/>
              <a:t> </a:t>
            </a:r>
            <a:r>
              <a:rPr lang="hu-HU" dirty="0"/>
              <a:t>akkumulátorokhoz képest, a kisülési görbéről </a:t>
            </a:r>
            <a:r>
              <a:rPr lang="hu-HU" dirty="0" smtClean="0"/>
              <a:t>nem </a:t>
            </a:r>
            <a:r>
              <a:rPr lang="hu-HU" dirty="0"/>
              <a:t>is beszélve. Amíg egy hasonló elektrokémiai akkumulátor  hasznos teljesítménysávjában van egy állandó feszültségszint, a szuper-kondenzátor feszültsége egy lineáris skálán csökken a legmagasabb szintről zéró voltig. Ezzel csökken a hasznos teljesítmény spektruma és rengeteg tárolt energia marad hátra. </a:t>
            </a:r>
          </a:p>
        </p:txBody>
      </p:sp>
      <p:pic>
        <p:nvPicPr>
          <p:cNvPr id="9218" name="Picture 2" descr="http://1.bp.blogspot.com/-riBpFAaTyro/UVNHMqViIPI/AAAAAAAAA9w/xZoMnn5x7PE/s1600/2600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586" y="2886665"/>
            <a:ext cx="5107770" cy="172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69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4"/>
            <a:ext cx="6501255" cy="4023360"/>
          </a:xfrm>
        </p:spPr>
        <p:txBody>
          <a:bodyPr/>
          <a:lstStyle/>
          <a:p>
            <a:r>
              <a:rPr lang="hu-HU" dirty="0"/>
              <a:t>Hasonlítsuk össze tehát a két áramforrás tulajdonságait</a:t>
            </a:r>
            <a:r>
              <a:rPr lang="hu-HU" dirty="0" smtClean="0"/>
              <a:t>:</a:t>
            </a:r>
            <a:r>
              <a:rPr lang="hu-HU" dirty="0"/>
              <a:t> Inkább a rövid áramkimaradások áthidalására használják mintsem energiatárolásra. </a:t>
            </a:r>
          </a:p>
        </p:txBody>
      </p:sp>
      <p:pic>
        <p:nvPicPr>
          <p:cNvPr id="6146" name="Picture 2" descr="http://1.bp.blogspot.com/-p1T1T_naXCE/UVM4SvfPLbI/AAAAAAAAA9Q/elERb7gB_I8/s1600/szupervsli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854" y="2859110"/>
            <a:ext cx="10084473" cy="297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3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 </a:t>
            </a:r>
            <a:r>
              <a:rPr lang="hu-HU" dirty="0"/>
              <a:t>A szuper-kondenzátorok kritikus lépéseket tettek az elektromos hajtásláncok területén is. Az igény az ultragyors </a:t>
            </a:r>
            <a:r>
              <a:rPr lang="hu-HU" smtClean="0"/>
              <a:t>töltésre </a:t>
            </a:r>
            <a:r>
              <a:rPr lang="hu-HU" smtClean="0"/>
              <a:t>és </a:t>
            </a:r>
            <a:r>
              <a:rPr lang="hu-HU" smtClean="0"/>
              <a:t>nagy </a:t>
            </a:r>
            <a:r>
              <a:rPr lang="hu-HU" dirty="0"/>
              <a:t>áramra teszi a szuper-kondenzátort ideális választásnak a hibridjárművek valamint az üzemanyagcellák terén. A szuper-kondenzátor töltési karakterisztikája hasonló az akkumulátorokéhoz, azonban 10 másodperc elegendő a teljes töltéshez. A kezdő töltés lehet gyors, a befejező töltéshez már több idő szükséges. Vigyázni kell arra, hogy üres szuperkondenzátor töltése esetén a bekapcsolási áram korlátozva legyen. A szuper-kondenzátor nem töltődhet túl, nincsen szükség ilyenféle védelemre, teljes töltöttség jelzőkre, az áram egyszerűen megáll ha a kondenzátor megtelt.</a:t>
            </a:r>
          </a:p>
        </p:txBody>
      </p:sp>
    </p:spTree>
    <p:extLst>
      <p:ext uri="{BB962C8B-B14F-4D97-AF65-F5344CB8AC3E}">
        <p14:creationId xmlns:p14="http://schemas.microsoft.com/office/powerpoint/2010/main" val="28371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Végszó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4"/>
            <a:ext cx="6024737" cy="402336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 A szuper-kondenzátor költsége wattóránként nagy. Néhányan azzal érvelnek, hogy a szuper-kondenzátorokra szánt pénzt inkább nagyobb akkumulátorokra kéne költeni. Lássuk be, hogy a szuper-kondenzátor és az akkumulátor nem versenytársak, hanem különböző termékek, egyedi alkalmazásokra. Vegyük például a gépjárműveket, ahol a szuperkondenzátor nem helyettesíti, hanem kiegészíti az akkumulátort. Először is leveszi a motor beindításának terhét az akkumulátorról, másodszor az energiatakarékosság érdekében tárolja a fékenergiát. </a:t>
            </a:r>
            <a:r>
              <a:rPr lang="hu-HU" dirty="0" smtClean="0"/>
              <a:t>Minél </a:t>
            </a:r>
            <a:r>
              <a:rPr lang="hu-HU" dirty="0"/>
              <a:t>kevesebb energiát kell a gépjármű önerőből előállítson, annál kevesebb üzemanyagot fogyaszt. Eddig közel 10%-os csökkenést értek el ezzel a technológiával, elképzelhető, hogy a közeljövőben valóban leváltja az akkumulátort a szuper-kondenzátor.</a:t>
            </a:r>
          </a:p>
        </p:txBody>
      </p:sp>
    </p:spTree>
    <p:extLst>
      <p:ext uri="{BB962C8B-B14F-4D97-AF65-F5344CB8AC3E}">
        <p14:creationId xmlns:p14="http://schemas.microsoft.com/office/powerpoint/2010/main" val="358552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hu-HU" dirty="0" smtClean="0"/>
              <a:t>1.kérdés: Mit jelent a spirálcellás akkumulátoroknál a mély ciklus? (Válasz: 6.dia)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u-HU" dirty="0" smtClean="0"/>
              <a:t>2.kérdés: Mekkora értékek közé esik a szuperkapacitások energiasűrűsége? (Válasz: 11.dia)</a:t>
            </a:r>
          </a:p>
        </p:txBody>
      </p:sp>
    </p:spTree>
    <p:extLst>
      <p:ext uri="{BB962C8B-B14F-4D97-AF65-F5344CB8AC3E}">
        <p14:creationId xmlns:p14="http://schemas.microsoft.com/office/powerpoint/2010/main" val="311811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pPr algn="ctr"/>
            <a:r>
              <a:rPr lang="hu-HU" sz="4000" dirty="0" smtClean="0"/>
              <a:t>Köszönöm a figyelmet!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136079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ív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900</TotalTime>
  <Words>409</Words>
  <Application>Microsoft Office PowerPoint</Application>
  <PresentationFormat>Szélesvásznú</PresentationFormat>
  <Paragraphs>33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0" baseType="lpstr">
      <vt:lpstr>Calibri</vt:lpstr>
      <vt:lpstr>Calibri Light</vt:lpstr>
      <vt:lpstr>Wingdings</vt:lpstr>
      <vt:lpstr>Retrospektív</vt:lpstr>
      <vt:lpstr>Spirálcellás akkumulátorok és szuperkapacitások</vt:lpstr>
      <vt:lpstr>Akkumulátorok</vt:lpstr>
      <vt:lpstr>PowerPoint bemutató</vt:lpstr>
      <vt:lpstr>PowerPoint bemutató</vt:lpstr>
      <vt:lpstr>Spirálcellás akkumulátorok</vt:lpstr>
      <vt:lpstr>PowerPoint bemutató</vt:lpstr>
      <vt:lpstr>PowerPoint bemutató</vt:lpstr>
      <vt:lpstr>PowerPoint bemutató</vt:lpstr>
      <vt:lpstr>Szuperkapacitások</vt:lpstr>
      <vt:lpstr>PowerPoint bemutató</vt:lpstr>
      <vt:lpstr>PowerPoint bemutató</vt:lpstr>
      <vt:lpstr>PowerPoint bemutató</vt:lpstr>
      <vt:lpstr>PowerPoint bemutató</vt:lpstr>
      <vt:lpstr>Végszó</vt:lpstr>
      <vt:lpstr>Kérdések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NYÁK EMC-je</dc:title>
  <dc:creator>Szikora Bence</dc:creator>
  <cp:lastModifiedBy>Szikora Bence</cp:lastModifiedBy>
  <cp:revision>74</cp:revision>
  <dcterms:created xsi:type="dcterms:W3CDTF">2014-11-29T13:44:51Z</dcterms:created>
  <dcterms:modified xsi:type="dcterms:W3CDTF">2015-03-03T14:16:11Z</dcterms:modified>
</cp:coreProperties>
</file>