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0509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77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601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262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298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478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1004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249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438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382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948E8-926E-403B-9360-AF6CB8D6A4DE}" type="datetimeFigureOut">
              <a:rPr lang="hu-HU" smtClean="0"/>
              <a:t>2015.11.01.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EB688-AA20-4249-B1CC-91FA4F53E6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061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njt.hu/cgi_bin/njt_doc.cgi?docid=30337.48330#foot83" TargetMode="External"/><Relationship Id="rId3" Type="http://schemas.openxmlformats.org/officeDocument/2006/relationships/hyperlink" Target="http://njt.hu/cgi_bin/njt_doc.cgi?docid=19243.294655#foot521" TargetMode="External"/><Relationship Id="rId7" Type="http://schemas.openxmlformats.org/officeDocument/2006/relationships/hyperlink" Target="http://njt.hu/cgi_bin/njt_doc.cgi?docid=30337.48330#foot82" TargetMode="External"/><Relationship Id="rId2" Type="http://schemas.openxmlformats.org/officeDocument/2006/relationships/hyperlink" Target="http://njt.hu/cgi_bin/njt_doc.cgi?docid=74475.103297#foot2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njt.hu/cgi_bin/njt_doc.cgi?docid=30337.48330#foot81" TargetMode="External"/><Relationship Id="rId5" Type="http://schemas.openxmlformats.org/officeDocument/2006/relationships/hyperlink" Target="http://njt.hu/cgi_bin/njt_doc.cgi?docid=30337.48330#foot79" TargetMode="External"/><Relationship Id="rId4" Type="http://schemas.openxmlformats.org/officeDocument/2006/relationships/hyperlink" Target="http://njt.hu/cgi_bin/njt_doc.cgi?docid=19243.294655#foot52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jt.hu/cgi_bin/njt_doc.cgi?docid=49661.286790#foot46" TargetMode="External"/><Relationship Id="rId2" Type="http://schemas.openxmlformats.org/officeDocument/2006/relationships/hyperlink" Target="http://njt.hu/cgi_bin/njt_doc.cgi?docid=49661.286790#foot45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njt.hu/cgi_bin/njt_doc.cgi?docid=49661.286790#foot48" TargetMode="External"/><Relationship Id="rId4" Type="http://schemas.openxmlformats.org/officeDocument/2006/relationships/hyperlink" Target="http://njt.hu/cgi_bin/njt_doc.cgi?docid=49661.286790#foot47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net.jogtar.hu/jr/gen/hjegy_doc.cgi?docid=A1100161.TV#lbj14id2cbc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Salföld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/>
              <a:t>KÚRIA</a:t>
            </a:r>
            <a:r>
              <a:rPr lang="hu-HU" dirty="0"/>
              <a:t/>
            </a:r>
            <a:br>
              <a:rPr lang="hu-HU" dirty="0"/>
            </a:br>
            <a:r>
              <a:rPr lang="hu-HU" b="1" dirty="0"/>
              <a:t>önkormányzati </a:t>
            </a:r>
            <a:r>
              <a:rPr lang="hu-HU" b="1" dirty="0" smtClean="0"/>
              <a:t>tanácsa</a:t>
            </a:r>
          </a:p>
          <a:p>
            <a:r>
              <a:rPr lang="hu-HU" b="1" dirty="0"/>
              <a:t>Köf.5.003/2014/4. számú határozat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716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68" y="0"/>
            <a:ext cx="11344275" cy="1019175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455668" y="5657671"/>
            <a:ext cx="11344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Az üggyel érintett helyszín Salföld; Balaton felvidéki kis falu, ahol az ortofotón láthatóan jobbára fennmaradt a fésűs beépítés; lakói ma többségében „betelepülők”, városi értelmiségiek, külföldiek. Ismert lakó Somogyi Győző grafikus, aki az oromfalak „hímzésével” az új, vagy felújított épületeket is a falu képéhez igazítja. Az ortofotón láthatóan a falu mellett óriási területű homokbánya van, melyre a falu felöl a domborzati adottságok miatt rá lehet látni. 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91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252" y="-32085"/>
            <a:ext cx="6266197" cy="312721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197" y="0"/>
            <a:ext cx="6147411" cy="312721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67" y="3198510"/>
            <a:ext cx="5705778" cy="36415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197" y="3180578"/>
            <a:ext cx="5928258" cy="367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5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299790"/>
            <a:ext cx="4908536" cy="355820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329" y="3299790"/>
            <a:ext cx="7098671" cy="355820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516" y="0"/>
            <a:ext cx="6875508" cy="32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3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400" b="1" dirty="0"/>
              <a:t>A KÚRIA</a:t>
            </a:r>
            <a:r>
              <a:rPr lang="hu-HU" sz="1400" dirty="0"/>
              <a:t/>
            </a:r>
            <a:br>
              <a:rPr lang="hu-HU" sz="1400" dirty="0"/>
            </a:br>
            <a:r>
              <a:rPr lang="hu-HU" sz="1400" b="1" dirty="0"/>
              <a:t>önkormányzati tanácsa</a:t>
            </a:r>
            <a:endParaRPr lang="hu-HU" sz="1400" dirty="0"/>
          </a:p>
          <a:p>
            <a:pPr marL="0" indent="0">
              <a:buNone/>
            </a:pPr>
            <a:r>
              <a:rPr lang="hu-HU" sz="1400" b="1" dirty="0"/>
              <a:t>Köf.5.003/2014/4.szám</a:t>
            </a:r>
            <a:endParaRPr lang="hu-HU" sz="1400" dirty="0"/>
          </a:p>
          <a:p>
            <a:pPr marL="0" indent="0">
              <a:buNone/>
            </a:pPr>
            <a:r>
              <a:rPr lang="hu-HU" sz="1400" dirty="0"/>
              <a:t>A Kúria Önkormányzati Tanácsa </a:t>
            </a:r>
            <a:br>
              <a:rPr lang="hu-HU" sz="1400" dirty="0"/>
            </a:br>
            <a:r>
              <a:rPr lang="hu-HU" sz="1400" dirty="0"/>
              <a:t>a </a:t>
            </a:r>
            <a:r>
              <a:rPr lang="hu-HU" sz="1400" b="1" dirty="0"/>
              <a:t>Veszprémi Közigazgatási és Munkaügyi Bíróság </a:t>
            </a:r>
            <a:r>
              <a:rPr lang="hu-HU" sz="1400" dirty="0"/>
              <a:t>(8200 Veszprém, Vár u. 19.) </a:t>
            </a:r>
            <a:r>
              <a:rPr lang="hu-HU" sz="1400" b="1" dirty="0">
                <a:solidFill>
                  <a:srgbClr val="FF0000"/>
                </a:solidFill>
              </a:rPr>
              <a:t>indítványozó</a:t>
            </a:r>
            <a:r>
              <a:rPr lang="hu-HU" sz="1400" dirty="0"/>
              <a:t>nak, </a:t>
            </a:r>
            <a:br>
              <a:rPr lang="hu-HU" sz="1400" dirty="0"/>
            </a:br>
            <a:r>
              <a:rPr lang="hu-HU" sz="1400" dirty="0"/>
              <a:t>a dr. Szabó Tímea jegyző által képviselt Salföld Község </a:t>
            </a:r>
            <a:r>
              <a:rPr lang="hu-HU" sz="1400" dirty="0">
                <a:solidFill>
                  <a:srgbClr val="FF0000"/>
                </a:solidFill>
              </a:rPr>
              <a:t>Önkormányzat</a:t>
            </a:r>
            <a:r>
              <a:rPr lang="hu-HU" sz="1400" dirty="0"/>
              <a:t>a Képviselő-testülete (8256 Salföld, Kossuth Lajos u. 27.) </a:t>
            </a:r>
            <a:r>
              <a:rPr lang="hu-HU" sz="1400" dirty="0">
                <a:solidFill>
                  <a:srgbClr val="FF0000"/>
                </a:solidFill>
              </a:rPr>
              <a:t>ellen</a:t>
            </a:r>
            <a:r>
              <a:rPr lang="hu-HU" sz="1400" dirty="0"/>
              <a:t> </a:t>
            </a:r>
            <a:br>
              <a:rPr lang="hu-HU" sz="1400" dirty="0"/>
            </a:br>
            <a:r>
              <a:rPr lang="hu-HU" sz="1400" dirty="0"/>
              <a:t>Salföld Község Önkormányzat Képviselő-testületének a Salföld Község Helyi Építési Szabályzatáról és Szabályozási Tervéről szóló 15/2006. (XI. 21.) számú </a:t>
            </a:r>
            <a:r>
              <a:rPr lang="hu-HU" sz="1400" b="1" dirty="0"/>
              <a:t>rendelet</a:t>
            </a:r>
            <a:r>
              <a:rPr lang="hu-HU" sz="1400" dirty="0"/>
              <a:t>ének </a:t>
            </a:r>
            <a:r>
              <a:rPr lang="hu-HU" sz="1400" b="1" dirty="0">
                <a:solidFill>
                  <a:srgbClr val="FF0000"/>
                </a:solidFill>
              </a:rPr>
              <a:t>törvényességi felülvizsgálat</a:t>
            </a:r>
            <a:r>
              <a:rPr lang="hu-HU" sz="1400" dirty="0"/>
              <a:t>ára irányuló </a:t>
            </a:r>
            <a:r>
              <a:rPr lang="hu-HU" sz="1400" dirty="0" err="1"/>
              <a:t>nemperes</a:t>
            </a:r>
            <a:r>
              <a:rPr lang="hu-HU" sz="1400" dirty="0"/>
              <a:t> eljárásban meghozta az alábbi</a:t>
            </a:r>
          </a:p>
          <a:p>
            <a:pPr marL="0" indent="0">
              <a:buNone/>
            </a:pPr>
            <a:r>
              <a:rPr lang="hu-HU" sz="1400" b="1" dirty="0"/>
              <a:t>h a t á r o z a t o t :</a:t>
            </a:r>
            <a:endParaRPr lang="hu-HU" sz="1400" dirty="0"/>
          </a:p>
          <a:p>
            <a:pPr marL="0" indent="0">
              <a:buNone/>
            </a:pPr>
            <a:r>
              <a:rPr lang="hu-HU" sz="1400" dirty="0"/>
              <a:t>A Kúria Önkormányzati Tanácsa Salföld Község Képviselő-testületének Salföld Község </a:t>
            </a:r>
            <a:r>
              <a:rPr lang="hu-HU" sz="1400" b="1" dirty="0"/>
              <a:t>Helyi Építési Szabályzatáról és Szabályozási Tervéről szóló 15/2006. (XI. 21.) számú rendelet</a:t>
            </a:r>
            <a:r>
              <a:rPr lang="hu-HU" sz="1400" dirty="0"/>
              <a:t>e </a:t>
            </a:r>
            <a:r>
              <a:rPr lang="hu-HU" sz="1400" dirty="0">
                <a:solidFill>
                  <a:srgbClr val="FF0000"/>
                </a:solidFill>
              </a:rPr>
              <a:t>megsemmisítésére irányuló indítványt elutasítja</a:t>
            </a:r>
            <a:r>
              <a:rPr lang="hu-HU" sz="1400" dirty="0"/>
              <a:t>.</a:t>
            </a:r>
          </a:p>
          <a:p>
            <a:pPr marL="0" indent="0">
              <a:buNone/>
            </a:pPr>
            <a:r>
              <a:rPr lang="hu-HU" sz="1400" dirty="0"/>
              <a:t>A határozat ellen jogorvoslatnak nincs helye.</a:t>
            </a:r>
          </a:p>
          <a:p>
            <a:pPr marL="0" indent="0">
              <a:buNone/>
            </a:pPr>
            <a:endParaRPr lang="hu-HU" sz="1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/>
          </a:bodyPr>
          <a:lstStyle/>
          <a:p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66984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400" b="1" dirty="0"/>
              <a:t>I n d o k o l á s</a:t>
            </a:r>
            <a:endParaRPr lang="hu-HU" sz="1400" dirty="0"/>
          </a:p>
          <a:p>
            <a:pPr marL="0" indent="0">
              <a:buNone/>
            </a:pPr>
            <a:r>
              <a:rPr lang="hu-HU" sz="1400" b="1" dirty="0"/>
              <a:t>I.</a:t>
            </a:r>
            <a:endParaRPr lang="hu-HU" sz="1400" dirty="0"/>
          </a:p>
          <a:p>
            <a:pPr marL="0" indent="0">
              <a:buNone/>
            </a:pPr>
            <a:r>
              <a:rPr lang="hu-HU" sz="1400" dirty="0"/>
              <a:t>1. Veszprém megyében, a Káli-medencében, Salföld Község (a továbbiakban: érintett önkormányzat) 1 km-es távolságban 1974-ben kelt </a:t>
            </a:r>
            <a:r>
              <a:rPr lang="hu-HU" sz="1400" b="1" dirty="0"/>
              <a:t>bányakapitányság</a:t>
            </a:r>
            <a:r>
              <a:rPr lang="hu-HU" sz="1400" dirty="0"/>
              <a:t>i határozat alapján, valamint a Közép-dunántúli </a:t>
            </a:r>
            <a:r>
              <a:rPr lang="hu-HU" sz="1400" b="1" dirty="0"/>
              <a:t>Környezetvédelmi Felügyelőség </a:t>
            </a:r>
            <a:r>
              <a:rPr lang="hu-HU" sz="1400" dirty="0"/>
              <a:t>2002-ben kelt és 2020. december 31-éig érvényes környezetvédelmi működési engedélye alapján, 184 hektáron  folyik </a:t>
            </a:r>
            <a:r>
              <a:rPr lang="hu-HU" sz="1400" b="1" dirty="0"/>
              <a:t>homokbányászat</a:t>
            </a:r>
            <a:r>
              <a:rPr lang="hu-HU" sz="1400" dirty="0"/>
              <a:t>i tevékenység.</a:t>
            </a:r>
          </a:p>
          <a:p>
            <a:pPr marL="0" indent="0">
              <a:buNone/>
            </a:pPr>
            <a:r>
              <a:rPr lang="hu-HU" sz="1400" dirty="0"/>
              <a:t>A bányászati tevékenységet folytató gazdasági társaság 2007. július 4-én a bányatelek bővítése céljából, további 319 hektár bányatelek megállapítása érdekében fordult </a:t>
            </a:r>
            <a:r>
              <a:rPr lang="hu-HU" sz="1400" b="1" dirty="0"/>
              <a:t>kérelemmel a bányakapitánysághoz</a:t>
            </a:r>
            <a:r>
              <a:rPr lang="hu-HU" sz="1400" dirty="0"/>
              <a:t>. Mivel </a:t>
            </a:r>
            <a:r>
              <a:rPr lang="hu-HU" sz="1400" b="1" dirty="0"/>
              <a:t>az építésügyi és a környezetvédelmi szakhatóságok</a:t>
            </a:r>
            <a:r>
              <a:rPr lang="hu-HU" sz="1400" dirty="0"/>
              <a:t> az új bányatelek megállapításához nem adták meg hozzájáruló szakhatósági állásfoglalásaikat, ezért a bányahatóság jogerős határozatával a kérelmet elutasította.</a:t>
            </a:r>
          </a:p>
          <a:p>
            <a:pPr marL="0" indent="0">
              <a:buNone/>
            </a:pPr>
            <a:r>
              <a:rPr lang="hu-HU" sz="1400" dirty="0"/>
              <a:t>A bányászati tevékenységet folytató gazdasági társaság keresettel kérte a bányahatóság másodfokú határozatának bírósági felülvizsgálatát. Egyúttal a </a:t>
            </a:r>
            <a:r>
              <a:rPr lang="hu-HU" sz="1400" b="1" dirty="0"/>
              <a:t>tulajdonvédelemre alapított </a:t>
            </a:r>
            <a:r>
              <a:rPr lang="hu-HU" sz="1400" dirty="0"/>
              <a:t>és Salföld Község Képviselő-testületének a Helyi Építési Szabályzatáról és Szabályozási Tervéről szóló 15/2006. (XI. 21.) számú rendelete (a továbbiakban: </a:t>
            </a:r>
            <a:r>
              <a:rPr lang="hu-HU" sz="1400" dirty="0" err="1"/>
              <a:t>Ör</a:t>
            </a:r>
            <a:r>
              <a:rPr lang="hu-HU" sz="1400" b="1" dirty="0"/>
              <a:t>.) törvénybe ütközését sérelmező alkotmánybírósági eljárást kezdeményezett</a:t>
            </a:r>
            <a:r>
              <a:rPr lang="hu-HU" sz="1400" dirty="0"/>
              <a:t> az Alkotmánybíróság előtt. Az Alkotmánybíróság az indítványt – az indítvány megújításának hiányára tekintettel – 2012. január 17-én XX/1330-1/2012. számú határozatával visszautasította.</a:t>
            </a:r>
          </a:p>
          <a:p>
            <a:pPr marL="0" indent="0">
              <a:buNone/>
            </a:pPr>
            <a:endParaRPr lang="hu-HU" sz="1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600" dirty="0" smtClean="0">
                <a:solidFill>
                  <a:srgbClr val="FF0000"/>
                </a:solidFill>
              </a:rPr>
              <a:t>Az indoklás összefoglalása</a:t>
            </a:r>
          </a:p>
          <a:p>
            <a:r>
              <a:rPr lang="hu-HU" sz="1600" dirty="0" smtClean="0">
                <a:solidFill>
                  <a:srgbClr val="FF0000"/>
                </a:solidFill>
              </a:rPr>
              <a:t>A homokbánya tulajdonosa a területét bővíteni akarta, de erre nem kapott engedélyt a 2006-ban jóváhagyott rendezési tervre való hivatkozással, ezért indult alapeljárás bíróság előtt a II. fokú (fellebbezés után született) elutasító határozat és </a:t>
            </a:r>
            <a:r>
              <a:rPr lang="hu-HU" sz="1600" dirty="0" smtClean="0">
                <a:solidFill>
                  <a:srgbClr val="FF0000"/>
                </a:solidFill>
              </a:rPr>
              <a:t>áttételesen </a:t>
            </a:r>
            <a:r>
              <a:rPr lang="hu-HU" sz="1600" dirty="0" smtClean="0">
                <a:solidFill>
                  <a:srgbClr val="FF0000"/>
                </a:solidFill>
              </a:rPr>
              <a:t>az alapjául  szolgáló rendezési terv ellen.</a:t>
            </a:r>
          </a:p>
          <a:p>
            <a:r>
              <a:rPr lang="hu-HU" sz="1600" dirty="0" smtClean="0">
                <a:solidFill>
                  <a:srgbClr val="FF0000"/>
                </a:solidFill>
              </a:rPr>
              <a:t>Az ügyben eljáró bíró fordult a Kúriához. A hivatkozott jogszabályi helyek a továbbiakban ide vannak másolva; nem </a:t>
            </a:r>
            <a:r>
              <a:rPr lang="hu-HU" sz="1600" dirty="0" err="1" smtClean="0">
                <a:solidFill>
                  <a:srgbClr val="FF0000"/>
                </a:solidFill>
              </a:rPr>
              <a:t>támasztjákalá</a:t>
            </a:r>
            <a:r>
              <a:rPr lang="hu-HU" sz="1600" dirty="0" smtClean="0">
                <a:solidFill>
                  <a:srgbClr val="FF0000"/>
                </a:solidFill>
              </a:rPr>
              <a:t> a bíró véleményét. Ennek két lehetséges oka:	</a:t>
            </a:r>
            <a:br>
              <a:rPr lang="hu-HU" sz="1600" dirty="0" smtClean="0">
                <a:solidFill>
                  <a:srgbClr val="FF0000"/>
                </a:solidFill>
              </a:rPr>
            </a:br>
            <a:r>
              <a:rPr lang="hu-HU" sz="1600" dirty="0" smtClean="0">
                <a:solidFill>
                  <a:srgbClr val="FF0000"/>
                </a:solidFill>
              </a:rPr>
              <a:t>- a bíró a hivatkozott jogszabályoknak a településrendezési terv jóváhagyásakor hatályos szövegét vette figyelembe, amit a netről már nem lehet letölteni, vagy	</a:t>
            </a:r>
            <a:br>
              <a:rPr lang="hu-HU" sz="1600" dirty="0" smtClean="0">
                <a:solidFill>
                  <a:srgbClr val="FF0000"/>
                </a:solidFill>
              </a:rPr>
            </a:br>
            <a:r>
              <a:rPr lang="hu-HU" sz="1600" dirty="0" smtClean="0">
                <a:solidFill>
                  <a:srgbClr val="FF0000"/>
                </a:solidFill>
              </a:rPr>
              <a:t>- alaposabb vizsgálat nélkül átvette a homokbánya tulajdonosának keresetében szereplő (nyilván elfogult) érvelést.</a:t>
            </a:r>
          </a:p>
          <a:p>
            <a:r>
              <a:rPr lang="hu-HU" sz="1600" dirty="0" smtClean="0">
                <a:solidFill>
                  <a:srgbClr val="FF0000"/>
                </a:solidFill>
              </a:rPr>
              <a:t>Salföld önkormányzata, melyet a Kúria álláspontjának kifejtésére kért fel az ügyben, védte rendezési tervét elsősorban a Balaton törvényre mint fölérendelt jogszabályra való hivatkozással. A bányahatósággal való egyeztetés elmaradását azzal védte, hogy a bányatelek feltűntetése a szerkezeti terv feladata.  </a:t>
            </a:r>
          </a:p>
          <a:p>
            <a:r>
              <a:rPr lang="hu-HU" sz="1600" dirty="0" smtClean="0">
                <a:solidFill>
                  <a:srgbClr val="FF0000"/>
                </a:solidFill>
              </a:rPr>
              <a:t>A Kúria a jogszabályok összevetése után elfogadta az önkormányzat álláspontját.	</a:t>
            </a:r>
            <a:br>
              <a:rPr lang="hu-HU" sz="1600" dirty="0" smtClean="0">
                <a:solidFill>
                  <a:srgbClr val="FF0000"/>
                </a:solidFill>
              </a:rPr>
            </a:br>
            <a:r>
              <a:rPr lang="hu-HU" sz="1600" dirty="0" smtClean="0">
                <a:solidFill>
                  <a:srgbClr val="FF0000"/>
                </a:solidFill>
              </a:rPr>
              <a:t>Különösen tanulságos, hogy az eljárási törvénysértést – mivel az ügy érdemére nem volt hatással – a jogbiztonság érdekében nem tartotta az önkormányzati rendelet </a:t>
            </a:r>
            <a:r>
              <a:rPr lang="hu-HU" sz="1600" dirty="0" err="1" smtClean="0">
                <a:solidFill>
                  <a:srgbClr val="FF0000"/>
                </a:solidFill>
              </a:rPr>
              <a:t>megsemmísitésére</a:t>
            </a:r>
            <a:r>
              <a:rPr lang="hu-HU" sz="1600" dirty="0" smtClean="0">
                <a:solidFill>
                  <a:srgbClr val="FF0000"/>
                </a:solidFill>
              </a:rPr>
              <a:t> elegendő indoknak.</a:t>
            </a:r>
          </a:p>
          <a:p>
            <a:endParaRPr lang="hu-HU" sz="1600" dirty="0" smtClean="0">
              <a:solidFill>
                <a:srgbClr val="FF0000"/>
              </a:solidFill>
            </a:endParaRPr>
          </a:p>
          <a:p>
            <a:endParaRPr lang="hu-H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189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400" dirty="0"/>
              <a:t>2. Az </a:t>
            </a:r>
            <a:r>
              <a:rPr lang="hu-HU" sz="1400" b="1" dirty="0"/>
              <a:t>indítványozó</a:t>
            </a:r>
            <a:r>
              <a:rPr lang="hu-HU" sz="1400" dirty="0"/>
              <a:t> az előtte folyamatban lévő per tárgyalásának felfüggesztése mellett eljárást kezdeményezett a Kúriánál. Az indítványozó az </a:t>
            </a:r>
            <a:r>
              <a:rPr lang="hu-HU" sz="1400" b="1" dirty="0" err="1"/>
              <a:t>Ör</a:t>
            </a:r>
            <a:r>
              <a:rPr lang="hu-HU" sz="1400" b="1" dirty="0"/>
              <a:t>. 14. § (2) bekezdésének megsemmisítését</a:t>
            </a:r>
            <a:r>
              <a:rPr lang="hu-HU" sz="1400" dirty="0"/>
              <a:t> és perbeli alkalmazhatósága kizárását indítványozta. Indokolása értelmében a </a:t>
            </a:r>
            <a:r>
              <a:rPr lang="hu-HU" sz="1400" dirty="0">
                <a:solidFill>
                  <a:srgbClr val="FF0000"/>
                </a:solidFill>
              </a:rPr>
              <a:t>területrendezési terv </a:t>
            </a:r>
            <a:r>
              <a:rPr lang="hu-HU" sz="1400" dirty="0"/>
              <a:t>megalkotásakor nem vették figyelembe a </a:t>
            </a:r>
            <a:r>
              <a:rPr lang="hu-HU" sz="1400" b="1" dirty="0"/>
              <a:t>nyilvántartott ásványi nyersanyagvagyon</a:t>
            </a:r>
            <a:r>
              <a:rPr lang="hu-HU" sz="1400" dirty="0"/>
              <a:t>t. Az </a:t>
            </a:r>
            <a:r>
              <a:rPr lang="hu-HU" sz="1400" dirty="0" err="1"/>
              <a:t>Ör</a:t>
            </a:r>
            <a:r>
              <a:rPr lang="hu-HU" sz="1400" dirty="0"/>
              <a:t>. sérti az Országos Területrendezési Tervről szóló 2003. évi XXVI. törvény (a továbbiakban: </a:t>
            </a:r>
            <a:r>
              <a:rPr lang="hu-HU" sz="1400" dirty="0" err="1"/>
              <a:t>Ot.tv</a:t>
            </a:r>
            <a:r>
              <a:rPr lang="hu-HU" sz="1400" dirty="0"/>
              <a:t>.) 13. § (2) bekezdés c) pontját, valamint (4) és (5) bekezdését. Jogsértő az is, hogy az </a:t>
            </a:r>
            <a:r>
              <a:rPr lang="hu-HU" sz="1400" dirty="0" err="1"/>
              <a:t>Ör</a:t>
            </a:r>
            <a:r>
              <a:rPr lang="hu-HU" sz="1400" dirty="0"/>
              <a:t>. ellentétes az épített környezet alakításáról és védelméről szóló 1997. évi LXXVIII. törvény (a továbbiakban: Étv.) 11. § (2) és (3) bekezdésével és a 13. § (2), (4) és (5) bekezdésével, valamint a bányászatról szóló 1993. évi XLVIII. törvény (a továbbiakban: </a:t>
            </a:r>
            <a:r>
              <a:rPr lang="hu-HU" sz="1400" dirty="0" err="1"/>
              <a:t>Btv</a:t>
            </a:r>
            <a:r>
              <a:rPr lang="hu-HU" sz="1400" dirty="0"/>
              <a:t>.) 39. § (3) bekezdésével</a:t>
            </a:r>
            <a:r>
              <a:rPr lang="hu-HU" sz="1400" dirty="0" smtClean="0"/>
              <a:t>.</a:t>
            </a:r>
          </a:p>
          <a:p>
            <a:pPr marL="0" indent="0">
              <a:buNone/>
            </a:pPr>
            <a:endParaRPr lang="hu-HU" sz="1400" dirty="0"/>
          </a:p>
          <a:p>
            <a:pPr marL="0" indent="0">
              <a:buNone/>
            </a:pPr>
            <a:r>
              <a:rPr lang="hu-HU" sz="1400" dirty="0"/>
              <a:t>Az </a:t>
            </a:r>
            <a:r>
              <a:rPr lang="hu-HU" sz="1400" dirty="0" err="1"/>
              <a:t>Ör</a:t>
            </a:r>
            <a:r>
              <a:rPr lang="hu-HU" sz="1400" dirty="0"/>
              <a:t>. támadott 14. § 2. pontja értelmében: </a:t>
            </a:r>
            <a:r>
              <a:rPr lang="hu-HU" sz="1400" b="1" dirty="0"/>
              <a:t>„[á]</a:t>
            </a:r>
            <a:r>
              <a:rPr lang="hu-HU" sz="1400" b="1" dirty="0" err="1"/>
              <a:t>sványi</a:t>
            </a:r>
            <a:r>
              <a:rPr lang="hu-HU" sz="1400" b="1" dirty="0"/>
              <a:t> nyersanyagok kutatása, új bányatelek fektetése, meglévő bányatelek bővítése Salföld közigazgatási területén a továbbiakban nem engedélyezhető</a:t>
            </a:r>
            <a:r>
              <a:rPr lang="hu-HU" sz="1400" dirty="0"/>
              <a:t>. A </a:t>
            </a:r>
            <a:r>
              <a:rPr lang="hu-HU" sz="1400" dirty="0" err="1"/>
              <a:t>Kisörsi</a:t>
            </a:r>
            <a:r>
              <a:rPr lang="hu-HU" sz="1400" dirty="0"/>
              <a:t> homokbánya kizárólag e rendelet hatálybalépése napján hatályos működési engedélyében szereplő érvényességi idejéig működtethető, a működési engedély nem hosszabbítható meg.” Az </a:t>
            </a:r>
            <a:r>
              <a:rPr lang="hu-HU" sz="1400" dirty="0" err="1"/>
              <a:t>Ör</a:t>
            </a:r>
            <a:r>
              <a:rPr lang="hu-HU" sz="1400" dirty="0"/>
              <a:t>. 14. §</a:t>
            </a:r>
            <a:r>
              <a:rPr lang="hu-HU" sz="1400" dirty="0" err="1"/>
              <a:t>-a</a:t>
            </a:r>
            <a:r>
              <a:rPr lang="hu-HU" sz="1400" dirty="0"/>
              <a:t> a továbbiakban a </a:t>
            </a:r>
            <a:r>
              <a:rPr lang="hu-HU" sz="1400" dirty="0" err="1"/>
              <a:t>Kb</a:t>
            </a:r>
            <a:r>
              <a:rPr lang="hu-HU" sz="1400" dirty="0"/>
              <a:t> övezetben a tájba, valamint a környezetbe illeszkedő tevékenységeket és a bányászati tevékenységgel érintett területek rekultivációjára vonatkozó szabályokat tartalmazza.</a:t>
            </a:r>
            <a:endParaRPr lang="hu-HU" sz="1400" b="1" dirty="0" smtClean="0"/>
          </a:p>
          <a:p>
            <a:pPr marL="0" indent="0">
              <a:buNone/>
            </a:pPr>
            <a:endParaRPr lang="hu-HU" sz="1400" b="1" dirty="0" smtClean="0"/>
          </a:p>
          <a:p>
            <a:pPr marL="0" indent="0">
              <a:buNone/>
            </a:pPr>
            <a:r>
              <a:rPr lang="hu-HU" sz="1400" b="1" dirty="0" smtClean="0"/>
              <a:t>OTrT. 13. §</a:t>
            </a:r>
            <a:r>
              <a:rPr lang="hu-HU" sz="1400" b="1" u="sng" baseline="30000" dirty="0" smtClean="0">
                <a:hlinkClick r:id="rId2"/>
              </a:rPr>
              <a:t>24</a:t>
            </a:r>
            <a:r>
              <a:rPr lang="hu-HU" sz="1400" dirty="0" smtClean="0"/>
              <a:t> (1) Az országos ökológiai hálózat övezetben csak olyan kiemelt térségi és megyei területfelhasználási kategória, illetve olyan övezet jelölhető ki, amely az ökológiai hálózat természetes és természetközeli élőhelyeit és azok kapcsolatait nem veszélyezteti.	</a:t>
            </a:r>
            <a:br>
              <a:rPr lang="hu-HU" sz="1400" dirty="0" smtClean="0"/>
            </a:br>
            <a:r>
              <a:rPr lang="hu-HU" sz="1400" b="1" dirty="0" smtClean="0"/>
              <a:t>(2) Az övezetben bányászati tevékenységet folytatni a bányászati szempontból kivett helyekre vonatkozó előírások alkalmazásával lehet.</a:t>
            </a:r>
            <a:br>
              <a:rPr lang="hu-HU" sz="1400" b="1" dirty="0" smtClean="0"/>
            </a:br>
            <a:r>
              <a:rPr lang="hu-HU" sz="1400" dirty="0" smtClean="0"/>
              <a:t>(3) Az országos ökológiai hálózat övezetét a kiemelt térségi és a megyei területrendezési tervekben magterület, ökológiai folyosó, valamint </a:t>
            </a:r>
            <a:r>
              <a:rPr lang="hu-HU" sz="1400" dirty="0" err="1" smtClean="0"/>
              <a:t>pufferterület</a:t>
            </a:r>
            <a:r>
              <a:rPr lang="hu-HU" sz="1400" dirty="0" smtClean="0"/>
              <a:t> övezetbe kell sorolni.</a:t>
            </a:r>
          </a:p>
          <a:p>
            <a:pPr marL="0" indent="0">
              <a:buNone/>
            </a:pPr>
            <a:endParaRPr lang="hu-HU" sz="1400" dirty="0"/>
          </a:p>
          <a:p>
            <a:pPr marL="0" indent="0">
              <a:buNone/>
            </a:pPr>
            <a:r>
              <a:rPr lang="hu-HU" sz="1400" b="1" dirty="0"/>
              <a:t>Bt.39. §</a:t>
            </a:r>
            <a:r>
              <a:rPr lang="hu-HU" sz="1400" b="1" u="sng" baseline="30000" dirty="0">
                <a:hlinkClick r:id="rId3"/>
              </a:rPr>
              <a:t>521</a:t>
            </a:r>
            <a:r>
              <a:rPr lang="hu-HU" sz="1400" b="1" dirty="0"/>
              <a:t> </a:t>
            </a:r>
            <a:r>
              <a:rPr lang="hu-HU" sz="1400" b="1" dirty="0" smtClean="0"/>
              <a:t> (</a:t>
            </a:r>
            <a:r>
              <a:rPr lang="hu-HU" sz="1400" b="1" dirty="0"/>
              <a:t>3)</a:t>
            </a:r>
            <a:r>
              <a:rPr lang="hu-HU" sz="1400" b="1" u="sng" baseline="30000" dirty="0">
                <a:hlinkClick r:id="rId4"/>
              </a:rPr>
              <a:t>523</a:t>
            </a:r>
            <a:r>
              <a:rPr lang="hu-HU" sz="1400" b="1" dirty="0"/>
              <a:t> A területrendezési tervek, illetőleg a településrendezési eszközök kidolgozásánál – a bányafelügyelet megkeresésével – figyelembe kell venni a nyilvántartott ásványi nyersanyagvagyont tartalmazó területeket. A bányafelügyelet javaslatára a megállapított bányatelek területén a helyi építési szabályzatban területfelhasználási, illetőleg építési korlátozásokat lehet életbe léptetni.</a:t>
            </a:r>
            <a:endParaRPr lang="hu-HU" sz="1400" dirty="0"/>
          </a:p>
          <a:p>
            <a:pPr marL="0" indent="0">
              <a:buNone/>
            </a:pPr>
            <a:endParaRPr lang="hu-HU" sz="1400" dirty="0" smtClean="0"/>
          </a:p>
          <a:p>
            <a:pPr marL="0" indent="0">
              <a:buNone/>
            </a:pPr>
            <a:endParaRPr lang="hu-HU" sz="1400" dirty="0" smtClean="0"/>
          </a:p>
          <a:p>
            <a:pPr marL="0" indent="0">
              <a:buNone/>
            </a:pPr>
            <a:endParaRPr lang="hu-HU" sz="1400" dirty="0"/>
          </a:p>
          <a:p>
            <a:pPr marL="0" indent="0">
              <a:buNone/>
            </a:pPr>
            <a:endParaRPr lang="hu-HU" sz="1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400" b="1" dirty="0" smtClean="0"/>
              <a:t>Étv.11</a:t>
            </a:r>
            <a:r>
              <a:rPr lang="hu-HU" sz="1400" b="1" dirty="0"/>
              <a:t>. </a:t>
            </a:r>
            <a:r>
              <a:rPr lang="hu-HU" sz="1400" b="1" dirty="0" smtClean="0"/>
              <a:t>§</a:t>
            </a:r>
            <a:br>
              <a:rPr lang="hu-HU" sz="1400" b="1" dirty="0" smtClean="0"/>
            </a:br>
            <a:r>
              <a:rPr lang="hu-HU" sz="1400" dirty="0" smtClean="0"/>
              <a:t>(</a:t>
            </a:r>
            <a:r>
              <a:rPr lang="hu-HU" sz="1400" dirty="0"/>
              <a:t>2) A településszerkezeti tervet a település nagyságának megfelelő méretarányú térképen kell ábrázolni. A településszerkezeti tervben meg kell határozni a bel- és külterületeket, a beépítésre szánt, illetve a beépítésre nem szánt területeket, azok tagozódását, a település szerkezetét meghatározó műszaki infrastruktúra-hálózatokat (főútvonalakat, </a:t>
            </a:r>
            <a:r>
              <a:rPr lang="hu-HU" sz="1400" dirty="0" err="1"/>
              <a:t>gyűjtőutakat</a:t>
            </a:r>
            <a:r>
              <a:rPr lang="hu-HU" sz="1400" dirty="0"/>
              <a:t>, közüzemi közmű-gerincvezetékeket, hírközlő hálózat fő elemeit), a települési szintű és a városrész szintű közparkokat, a terv léptékében ábrázolható védett, az e tervvel védelemre tervezett és védőterületeket. A településszerkezeti tervben meg kell határozni a rehabilitációra kijelölt, valamint a funkciójában megváltoztatásra szánt (fejlesztési) területeket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3) A (2) bekezdésben említett egyes területeken belül fel kell tüntetni a terület felhasználását veszélyeztető, illetőleg arra kiható tényezőket, különösen az alábányászottságot (bányatelket),</a:t>
            </a:r>
            <a:r>
              <a:rPr lang="hu-HU" sz="1400" b="1" dirty="0"/>
              <a:t> a nyilvántartott ásványinyersanyag-vagyont</a:t>
            </a:r>
            <a:r>
              <a:rPr lang="hu-HU" sz="1400" dirty="0"/>
              <a:t>, a szennyezettséget, az árvíz-, a belvíz-, az erózió- és csúszásveszélyt, a földrengés-veszélyeztetettséget, a természetes és mesterséges üregektől veszélyeztetett területeket, a közműves szennyvízelvezetéssel ellátatlan területet, továbbá a külön jogszabályok alapján előírt minden olyan egyéb tényezőt, amely a terület felhasználását vagy beépítését befolyásolja.</a:t>
            </a:r>
          </a:p>
          <a:p>
            <a:pPr marL="0" indent="0">
              <a:buNone/>
            </a:pPr>
            <a:r>
              <a:rPr lang="hu-HU" sz="1400" b="1" dirty="0"/>
              <a:t>13. §</a:t>
            </a:r>
            <a:r>
              <a:rPr lang="hu-HU" sz="1400" dirty="0"/>
              <a:t> 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2) A helyi építési szabályzatnak tartalmaznia kell </a:t>
            </a:r>
            <a:r>
              <a:rPr lang="hu-HU" sz="1400" dirty="0" smtClean="0"/>
              <a:t>legalább:</a:t>
            </a:r>
            <a:br>
              <a:rPr lang="hu-HU" sz="1400" dirty="0" smtClean="0"/>
            </a:br>
            <a:r>
              <a:rPr lang="hu-HU" sz="1400" i="1" dirty="0" smtClean="0"/>
              <a:t>a</a:t>
            </a:r>
            <a:r>
              <a:rPr lang="hu-HU" sz="1400" i="1" dirty="0"/>
              <a:t>)</a:t>
            </a:r>
            <a:r>
              <a:rPr lang="hu-HU" sz="1400" dirty="0"/>
              <a:t> </a:t>
            </a:r>
            <a:r>
              <a:rPr lang="hu-HU" sz="1400" dirty="0" err="1"/>
              <a:t>a</a:t>
            </a:r>
            <a:r>
              <a:rPr lang="hu-HU" sz="1400" dirty="0"/>
              <a:t> bel- és külterület(</a:t>
            </a:r>
            <a:r>
              <a:rPr lang="hu-HU" sz="1400" dirty="0" err="1"/>
              <a:t>ek</a:t>
            </a:r>
            <a:r>
              <a:rPr lang="hu-HU" sz="1400" dirty="0"/>
              <a:t>) lehatárolását (belterületi határvonal</a:t>
            </a:r>
            <a:r>
              <a:rPr lang="hu-HU" sz="1400" dirty="0" smtClean="0"/>
              <a:t>),</a:t>
            </a:r>
            <a:br>
              <a:rPr lang="hu-HU" sz="1400" dirty="0" smtClean="0"/>
            </a:br>
            <a:r>
              <a:rPr lang="hu-HU" sz="1400" i="1" dirty="0" smtClean="0"/>
              <a:t>b)</a:t>
            </a:r>
            <a:r>
              <a:rPr lang="hu-HU" sz="1400" i="1" u="sng" baseline="30000" dirty="0" smtClean="0">
                <a:hlinkClick r:id="rId5"/>
              </a:rPr>
              <a:t>79</a:t>
            </a:r>
            <a:r>
              <a:rPr lang="hu-HU" sz="1400" dirty="0"/>
              <a:t> a beépítésre szánt területek, illetőleg az azokon belüli egyes területrészek (építési övezetek) lehatárolását, azok felhasználásának, beépítésének feltételeit és </a:t>
            </a:r>
            <a:r>
              <a:rPr lang="hu-HU" sz="1400" dirty="0" smtClean="0"/>
              <a:t>szabályait,</a:t>
            </a:r>
            <a:br>
              <a:rPr lang="hu-HU" sz="1400" dirty="0" smtClean="0"/>
            </a:br>
            <a:r>
              <a:rPr lang="hu-HU" sz="1400" i="1" dirty="0" smtClean="0"/>
              <a:t>c</a:t>
            </a:r>
            <a:r>
              <a:rPr lang="hu-HU" sz="1400" i="1" dirty="0"/>
              <a:t>)</a:t>
            </a:r>
            <a:r>
              <a:rPr lang="hu-HU" sz="1400" dirty="0"/>
              <a:t> a beépítésre nem szánt területek tagozódását, az egyes övezetek lehatárolását, felhasználásuk és az azokon történő építés feltételeit, </a:t>
            </a:r>
            <a:r>
              <a:rPr lang="hu-HU" sz="1400" dirty="0" smtClean="0"/>
              <a:t>szabályait,</a:t>
            </a:r>
            <a:br>
              <a:rPr lang="hu-HU" sz="1400" dirty="0" smtClean="0"/>
            </a:br>
            <a:r>
              <a:rPr lang="hu-HU" sz="1400" i="1" dirty="0" smtClean="0"/>
              <a:t>d</a:t>
            </a:r>
            <a:r>
              <a:rPr lang="hu-HU" sz="1400" i="1" dirty="0"/>
              <a:t>)</a:t>
            </a:r>
            <a:r>
              <a:rPr lang="hu-HU" sz="1400" dirty="0"/>
              <a:t> a különböző célú közterületek felhasználása és az azokon történő építés feltételeit és szabályait, </a:t>
            </a:r>
            <a:r>
              <a:rPr lang="hu-HU" sz="1400" dirty="0" smtClean="0"/>
              <a:t>továbbá</a:t>
            </a:r>
            <a:br>
              <a:rPr lang="hu-HU" sz="1400" dirty="0" smtClean="0"/>
            </a:br>
            <a:r>
              <a:rPr lang="hu-HU" sz="1400" i="1" dirty="0" smtClean="0"/>
              <a:t>e</a:t>
            </a:r>
            <a:r>
              <a:rPr lang="hu-HU" sz="1400" i="1" dirty="0"/>
              <a:t>)</a:t>
            </a:r>
            <a:r>
              <a:rPr lang="hu-HU" sz="1400" dirty="0"/>
              <a:t> a helyi építészeti </a:t>
            </a:r>
            <a:r>
              <a:rPr lang="hu-HU" sz="1400" dirty="0" smtClean="0"/>
              <a:t>értékvédelemmel,</a:t>
            </a:r>
            <a:br>
              <a:rPr lang="hu-HU" sz="1400" dirty="0" smtClean="0"/>
            </a:br>
            <a:r>
              <a:rPr lang="hu-HU" sz="1400" i="1" dirty="0" smtClean="0"/>
              <a:t>f</a:t>
            </a:r>
            <a:r>
              <a:rPr lang="hu-HU" sz="1400" i="1" dirty="0"/>
              <a:t>)</a:t>
            </a:r>
            <a:r>
              <a:rPr lang="hu-HU" sz="1400" dirty="0"/>
              <a:t> a védett és a védő területekkel, </a:t>
            </a:r>
            <a:r>
              <a:rPr lang="hu-HU" sz="1400" dirty="0" smtClean="0"/>
              <a:t>valamint</a:t>
            </a:r>
            <a:br>
              <a:rPr lang="hu-HU" sz="1400" dirty="0" smtClean="0"/>
            </a:br>
            <a:r>
              <a:rPr lang="hu-HU" sz="1400" i="1" dirty="0" smtClean="0"/>
              <a:t>g</a:t>
            </a:r>
            <a:r>
              <a:rPr lang="hu-HU" sz="1400" i="1" dirty="0"/>
              <a:t>)</a:t>
            </a:r>
            <a:r>
              <a:rPr lang="hu-HU" sz="1400" dirty="0"/>
              <a:t> a 17. § szerinti sajátos jogintézmények </a:t>
            </a:r>
            <a:r>
              <a:rPr lang="hu-HU" sz="1400" dirty="0" smtClean="0"/>
              <a:t>alkalmazásával</a:t>
            </a:r>
            <a:br>
              <a:rPr lang="hu-HU" sz="1400" dirty="0" smtClean="0"/>
            </a:br>
            <a:r>
              <a:rPr lang="hu-HU" sz="1400" dirty="0" smtClean="0"/>
              <a:t>érintett </a:t>
            </a:r>
            <a:r>
              <a:rPr lang="hu-HU" sz="1400" dirty="0"/>
              <a:t>területek lehatárolását, valamint az azokkal kapcsolatos előírásokat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4)</a:t>
            </a:r>
            <a:r>
              <a:rPr lang="hu-HU" sz="1400" u="sng" baseline="30000" dirty="0">
                <a:hlinkClick r:id="rId6"/>
              </a:rPr>
              <a:t>81</a:t>
            </a:r>
            <a:r>
              <a:rPr lang="hu-HU" sz="1400" dirty="0"/>
              <a:t> A helyi építési szabályzat készülhet a település közigazgatási területének egészére vagy annak egyes részeire az (5) bekezdés előírásainak figyelembevételével. Területrészenként készülő helyi építési szabályzat esetében a későbbi szabályozások az első szabályzat módosítását (kiegészítését) jelentik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5)</a:t>
            </a:r>
            <a:r>
              <a:rPr lang="hu-HU" sz="1400" u="sng" baseline="30000" dirty="0">
                <a:hlinkClick r:id="rId7"/>
              </a:rPr>
              <a:t>82</a:t>
            </a:r>
            <a:r>
              <a:rPr lang="hu-HU" sz="1400" dirty="0"/>
              <a:t> Helyi építési szabályzatot kell készíteni – legalább telektömbre kiterjedően </a:t>
            </a:r>
            <a:r>
              <a:rPr lang="hu-HU" sz="1400" dirty="0" smtClean="0"/>
              <a:t>–</a:t>
            </a:r>
            <a:br>
              <a:rPr lang="hu-HU" sz="1400" dirty="0" smtClean="0"/>
            </a:br>
            <a:r>
              <a:rPr lang="hu-HU" sz="1400" i="1" dirty="0" smtClean="0"/>
              <a:t>a</a:t>
            </a:r>
            <a:r>
              <a:rPr lang="hu-HU" sz="1400" i="1" dirty="0"/>
              <a:t>)</a:t>
            </a:r>
            <a:r>
              <a:rPr lang="hu-HU" sz="1400" dirty="0"/>
              <a:t> az újonnan beépítésre vagy jelentős átépítésre kerülő (pl. rehabilitációs) </a:t>
            </a:r>
            <a:r>
              <a:rPr lang="hu-HU" sz="1400" dirty="0" smtClean="0"/>
              <a:t>területekre,</a:t>
            </a:r>
            <a:br>
              <a:rPr lang="hu-HU" sz="1400" dirty="0" smtClean="0"/>
            </a:br>
            <a:r>
              <a:rPr lang="hu-HU" sz="1400" i="1" dirty="0" smtClean="0"/>
              <a:t>b)</a:t>
            </a:r>
            <a:r>
              <a:rPr lang="hu-HU" sz="1400" i="1" u="sng" baseline="30000" dirty="0" smtClean="0">
                <a:hlinkClick r:id="rId8"/>
              </a:rPr>
              <a:t>83</a:t>
            </a:r>
            <a:r>
              <a:rPr lang="hu-HU" sz="1400" dirty="0"/>
              <a:t> a természeti adottság, a településszerkezet, az építés, az építészeti örökség vagy a rendeltetés szempontjából különös figyelmet igénylő védett területek (pl. kiemelt üdülőterület, gyógyhely, műemléki jelentőségű terület) egészére, </a:t>
            </a:r>
            <a:r>
              <a:rPr lang="hu-HU" sz="1400" dirty="0" smtClean="0"/>
              <a:t>valamint</a:t>
            </a:r>
            <a:br>
              <a:rPr lang="hu-HU" sz="1400" dirty="0" smtClean="0"/>
            </a:br>
            <a:r>
              <a:rPr lang="hu-HU" sz="1400" i="1" dirty="0" smtClean="0"/>
              <a:t>c</a:t>
            </a:r>
            <a:r>
              <a:rPr lang="hu-HU" sz="1400" i="1" dirty="0"/>
              <a:t>)</a:t>
            </a:r>
            <a:r>
              <a:rPr lang="hu-HU" sz="1400" dirty="0"/>
              <a:t> minden más olyan esetben, amikor azt az építés helyi rendjének biztosítása egyébként szükségessé teszi.</a:t>
            </a:r>
          </a:p>
          <a:p>
            <a:pPr marL="0" indent="0">
              <a:buNone/>
            </a:pPr>
            <a:endParaRPr lang="hu-HU" sz="1400" dirty="0"/>
          </a:p>
          <a:p>
            <a:pPr marL="0" indent="0">
              <a:buNone/>
            </a:pP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54148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400" dirty="0"/>
              <a:t>3. A Kúria felhívására az érintett önkormányzat </a:t>
            </a:r>
            <a:r>
              <a:rPr lang="hu-HU" sz="1400" b="1" dirty="0"/>
              <a:t>állásfoglalás</a:t>
            </a:r>
            <a:r>
              <a:rPr lang="hu-HU" sz="1400" dirty="0"/>
              <a:t>t nyújtott be, amelyben vitatta az </a:t>
            </a:r>
            <a:r>
              <a:rPr lang="hu-HU" sz="1400" dirty="0" err="1"/>
              <a:t>Ör</a:t>
            </a:r>
            <a:r>
              <a:rPr lang="hu-HU" sz="1400" dirty="0"/>
              <a:t>. 14. § (2) bekezdésének törvénysértő jellegét. Indokolása szerint  az érintett önkormányzat az </a:t>
            </a:r>
            <a:r>
              <a:rPr lang="hu-HU" sz="1400" dirty="0" err="1"/>
              <a:t>Ör</a:t>
            </a:r>
            <a:r>
              <a:rPr lang="hu-HU" sz="1400" dirty="0"/>
              <a:t>. elfogadását megelőzően – az Étv. szabályainak megfelelően – megküldte az </a:t>
            </a:r>
            <a:r>
              <a:rPr lang="hu-HU" sz="1400" dirty="0" err="1"/>
              <a:t>Ör.-t</a:t>
            </a:r>
            <a:r>
              <a:rPr lang="hu-HU" sz="1400" dirty="0"/>
              <a:t> az állami főépítésznek, aki a külterület terület-használatának szabályozását a törvényi szabályok [a Balaton Kiemelt Üdülőkörzet Területrendezési Tervének elfogadásáról és a Balatoni Területrendezési Szabályzat megállapításáról szóló 2000. évi CXII. törvény (a továbbiakban: Balaton tv.)] szempontjából is megfelelőnek minősítette. </a:t>
            </a:r>
            <a:r>
              <a:rPr lang="hu-HU" sz="1400" b="1" dirty="0"/>
              <a:t>A Balaton tv. hatályos rendelkezései egyebekben továbbra is érintik a bányabővítés tervezett területét, és tilalmazzák ott külszíni bányatelek nyitását.</a:t>
            </a:r>
            <a:r>
              <a:rPr lang="hu-HU" sz="1400" dirty="0"/>
              <a:t> Utalt arra is, hogy a bányahatóságot ugyan nem kereste meg az érintett önkormányzat az </a:t>
            </a:r>
            <a:r>
              <a:rPr lang="hu-HU" sz="1400" dirty="0" err="1"/>
              <a:t>Ör</a:t>
            </a:r>
            <a:r>
              <a:rPr lang="hu-HU" sz="1400" dirty="0"/>
              <a:t>. megalkotását megelőzően, ugyanakkor az Étv. indítványban hivatkozott 11. § (3) bekezdése helytelenül kéri számon az </a:t>
            </a:r>
            <a:r>
              <a:rPr lang="hu-HU" sz="1400" dirty="0" err="1"/>
              <a:t>Ör.-en</a:t>
            </a:r>
            <a:r>
              <a:rPr lang="hu-HU" sz="1400" dirty="0"/>
              <a:t> az ásványinyersanyag-vagyon feltüntetését, mert annak a településszerkezeti tervben kell kitűnnie. Ehhez hasonlóan az </a:t>
            </a:r>
            <a:r>
              <a:rPr lang="hu-HU" sz="1400" dirty="0" err="1"/>
              <a:t>Ot.tv</a:t>
            </a:r>
            <a:r>
              <a:rPr lang="hu-HU" sz="1400" dirty="0"/>
              <a:t>. felhívott rendelkezései részben nem az </a:t>
            </a:r>
            <a:r>
              <a:rPr lang="hu-HU" sz="1400" dirty="0" err="1"/>
              <a:t>Ör.-re</a:t>
            </a:r>
            <a:r>
              <a:rPr lang="hu-HU" sz="1400" dirty="0"/>
              <a:t> állapítanak meg kötelezettséget, részben pedig a hivatkozott törvényi kritériumoknak az </a:t>
            </a:r>
            <a:r>
              <a:rPr lang="hu-HU" sz="1400" dirty="0" err="1"/>
              <a:t>Ör</a:t>
            </a:r>
            <a:r>
              <a:rPr lang="hu-HU" sz="1400" dirty="0"/>
              <a:t>. megfelel.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400" b="1" dirty="0" smtClean="0"/>
              <a:t>Balaton törvény 14</a:t>
            </a:r>
            <a:r>
              <a:rPr lang="hu-HU" sz="1400" b="1" dirty="0"/>
              <a:t>. §</a:t>
            </a:r>
            <a:r>
              <a:rPr lang="hu-HU" sz="1400" b="1" u="sng" baseline="30000" dirty="0">
                <a:hlinkClick r:id="rId2"/>
              </a:rPr>
              <a:t>45</a:t>
            </a:r>
            <a:r>
              <a:rPr lang="hu-HU" sz="1400" dirty="0"/>
              <a:t> (1)</a:t>
            </a:r>
            <a:r>
              <a:rPr lang="hu-HU" sz="1400" u="sng" baseline="30000" dirty="0">
                <a:hlinkClick r:id="rId3"/>
              </a:rPr>
              <a:t>46</a:t>
            </a:r>
            <a:r>
              <a:rPr lang="hu-HU" sz="1400" dirty="0"/>
              <a:t> Bányatelek csak az ország más területén föl nem lelhető ásványi nyersanyag, illetve a helyi, tájba illő építkezés nyersanyagai lelőhelyének területén állapítható meg. E területeket a településrendezési eszközökben az állami földtani feladatokat ellátó szerv szakmai állásfoglalása alapján kell lehatárolni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b="1" dirty="0" smtClean="0"/>
              <a:t>(</a:t>
            </a:r>
            <a:r>
              <a:rPr lang="hu-HU" sz="1400" b="1" dirty="0"/>
              <a:t>2) Az országos jelentőségű védett természeti területeken új külszíni művelésű bányatelek nem állapítható meg, meglévő külszíni művelésű bányatelek nem bővíthető</a:t>
            </a:r>
            <a:r>
              <a:rPr lang="hu-HU" sz="1400" b="1" dirty="0" smtClean="0"/>
              <a:t>.</a:t>
            </a:r>
            <a:br>
              <a:rPr lang="hu-HU" sz="1400" b="1" dirty="0" smtClean="0"/>
            </a:br>
            <a:r>
              <a:rPr lang="hu-HU" sz="1400" dirty="0" smtClean="0"/>
              <a:t>(</a:t>
            </a:r>
            <a:r>
              <a:rPr lang="hu-HU" sz="1400" dirty="0"/>
              <a:t>3) Az országos településrendezési és építési követelményekről szóló kormányrendeletben különleges terület települési területfelhasználási egységbe sorolt területek közül a település belterületétől elkülönülő, meglévő temető, meglévő bányatelek terület, meglévő honvédelmi terület a településrendezési eszközökben a valóságos funkciójának megfelelően szabályozható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4)</a:t>
            </a:r>
            <a:r>
              <a:rPr lang="hu-HU" sz="1400" u="sng" baseline="30000" dirty="0">
                <a:hlinkClick r:id="rId4"/>
              </a:rPr>
              <a:t>47</a:t>
            </a:r>
            <a:r>
              <a:rPr lang="hu-HU" sz="1400" dirty="0"/>
              <a:t> Belterületi lakóövezet övezeti határától számított 1000 méteren belül működő külszíni művelésű bányában, ha az ásványi nyersanyag jövesztése nem csak robbantással történhet, a robbantási tevékenység végzéséhez az érintett belterületi lakóövezet helye szerint illetékes önkormányzat hozzájárulása szükséges. A hozzájárulás a jóváhagyott kitermelési műszaki üzemi terv hatálya alatt nem vonható vissza</a:t>
            </a:r>
            <a:r>
              <a:rPr lang="hu-HU" sz="1400" dirty="0" smtClean="0"/>
              <a:t>.</a:t>
            </a:r>
            <a:br>
              <a:rPr lang="hu-HU" sz="1400" dirty="0" smtClean="0"/>
            </a:br>
            <a:r>
              <a:rPr lang="hu-HU" sz="1400" dirty="0" smtClean="0"/>
              <a:t>(</a:t>
            </a:r>
            <a:r>
              <a:rPr lang="hu-HU" sz="1400" dirty="0"/>
              <a:t>5)</a:t>
            </a:r>
            <a:r>
              <a:rPr lang="hu-HU" sz="1400" u="sng" baseline="30000" dirty="0">
                <a:hlinkClick r:id="rId5"/>
              </a:rPr>
              <a:t>48</a:t>
            </a:r>
            <a:r>
              <a:rPr lang="hu-HU" sz="1400" dirty="0"/>
              <a:t> Ha az önkormányzat vitatja az ásványi nyersanyag csak robbantással történő jöveszthetőségét, akkor a bányavállalkozó köteles a bányafelügyeletnél a jövesztési lehetőségek megállapítását kérelmezni. Vitatottnak kell tekinteni a jövesztési módot, ha az önkormányzat a bányavállalkozó hozzájárulás megadása iránti kérelmére 30 napon, de legkésőbb a kérelem benyújtását követő önkormányzati testületi ülést követő 5 napon belül nem válaszol. A bányafelügyelet döntését bányászati szakértő bevonásával hozza meg. A bányavállalkozó a bányafelügyelet döntésének jogerőre emelkedéséig robbanóanyag-felhasználási engedély iránti kérelmet nem nyújthat be.</a:t>
            </a:r>
          </a:p>
          <a:p>
            <a:pPr marL="0" indent="0">
              <a:buNone/>
            </a:pP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9581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400" b="1" dirty="0"/>
              <a:t>II.</a:t>
            </a:r>
            <a:endParaRPr lang="hu-HU" sz="1400" dirty="0"/>
          </a:p>
          <a:p>
            <a:pPr marL="0" indent="0">
              <a:buNone/>
            </a:pPr>
            <a:r>
              <a:rPr lang="hu-HU" sz="1400" dirty="0"/>
              <a:t>Az indítvány nem megalapozott.</a:t>
            </a:r>
          </a:p>
          <a:p>
            <a:pPr marL="0" indent="0">
              <a:buNone/>
            </a:pPr>
            <a:r>
              <a:rPr lang="hu-HU" sz="1400" dirty="0"/>
              <a:t>1. Az Alaptörvény 32. cikk (1) bekezdése „a helyi közügyek intézése körében törvény keretei között” </a:t>
            </a:r>
            <a:r>
              <a:rPr lang="hu-HU" sz="1400" b="1" dirty="0">
                <a:solidFill>
                  <a:srgbClr val="FF0000"/>
                </a:solidFill>
              </a:rPr>
              <a:t>hatalmazza fel</a:t>
            </a:r>
            <a:r>
              <a:rPr lang="hu-HU" sz="1400" dirty="0"/>
              <a:t> </a:t>
            </a:r>
            <a:r>
              <a:rPr lang="hu-HU" sz="1400" b="1" dirty="0">
                <a:solidFill>
                  <a:srgbClr val="FF0000"/>
                </a:solidFill>
              </a:rPr>
              <a:t>a helyi önkormányzatokat rendeletalkotásra</a:t>
            </a:r>
            <a:r>
              <a:rPr lang="hu-HU" sz="1400" dirty="0"/>
              <a:t>. A korábbi törvényi szabályt emelte az alkotmányozó az Alaptörvény 32. cikk (2) bekezdésébe, amely szerint „[f]</a:t>
            </a:r>
            <a:r>
              <a:rPr lang="hu-HU" sz="1400" dirty="0" err="1"/>
              <a:t>eladatkörében</a:t>
            </a:r>
            <a:r>
              <a:rPr lang="hu-HU" sz="1400" dirty="0"/>
              <a:t> eljárva a helyi önkormányzat törvény által nem szabályozott helyi társadalmi viszonyok rendezésére, illetve törvényben kapott felhatalmazás alapján önkormányzati rendeletet alkot”. A jelen esetben az </a:t>
            </a:r>
            <a:r>
              <a:rPr lang="hu-HU" sz="1400" dirty="0" err="1"/>
              <a:t>Ör</a:t>
            </a:r>
            <a:r>
              <a:rPr lang="hu-HU" sz="1400" dirty="0"/>
              <a:t>. az Étv. 7. § (3) bekezdését jelölte meg konkrét törvényi felhatalmazó szabályként, tehát az érintett önkormányzat az </a:t>
            </a:r>
            <a:r>
              <a:rPr lang="hu-HU" sz="1400" dirty="0" err="1"/>
              <a:t>Ör</a:t>
            </a:r>
            <a:r>
              <a:rPr lang="hu-HU" sz="1400" dirty="0"/>
              <a:t>. megalkotásakor delegált jogalkotási jogkörben járt el.</a:t>
            </a:r>
          </a:p>
          <a:p>
            <a:pPr marL="0" indent="0">
              <a:buNone/>
            </a:pPr>
            <a:r>
              <a:rPr lang="hu-HU" sz="1400" dirty="0"/>
              <a:t>2. Az </a:t>
            </a:r>
            <a:r>
              <a:rPr lang="hu-HU" sz="1400" dirty="0" err="1"/>
              <a:t>Étv.-nek</a:t>
            </a:r>
            <a:r>
              <a:rPr lang="hu-HU" sz="1400" dirty="0"/>
              <a:t> valamint az </a:t>
            </a:r>
            <a:r>
              <a:rPr lang="hu-HU" sz="1400" dirty="0" err="1"/>
              <a:t>Ot.tv.-nek</a:t>
            </a:r>
            <a:r>
              <a:rPr lang="hu-HU" sz="1400" dirty="0"/>
              <a:t> a perben felülvizsgált jogerős közigazgatási határozat meghozatala (2008. február 12.) idején hatályos rendelkezései értelmében a településrendezés </a:t>
            </a:r>
            <a:r>
              <a:rPr lang="hu-HU" sz="1400" b="1" dirty="0"/>
              <a:t>cél</a:t>
            </a:r>
            <a:r>
              <a:rPr lang="hu-HU" sz="1400" dirty="0"/>
              <a:t>ja „(...) [a] települések terület-felhasználásának és infrastruktúra-hálózatának kialakítása, az építés helyi rendjének szabályozása, a környezet természeti, táji és épített értékeinek fejlesztése és védelme, továbbá az országos, a térségi, a települési és a jogos magánérdekek összhangjának megteremtése, az érdekütközések feloldásának biztosítása, valamint az erőforrások kíméletes hasznosításának elősegítése.” E cél az </a:t>
            </a:r>
            <a:r>
              <a:rPr lang="hu-HU" sz="1400" dirty="0" err="1"/>
              <a:t>Ot.tv</a:t>
            </a:r>
            <a:r>
              <a:rPr lang="hu-HU" sz="1400" dirty="0"/>
              <a:t>. 1. §</a:t>
            </a:r>
            <a:r>
              <a:rPr lang="hu-HU" sz="1400" dirty="0" err="1"/>
              <a:t>-a</a:t>
            </a:r>
            <a:r>
              <a:rPr lang="hu-HU" sz="1400" dirty="0"/>
              <a:t> szerint az, hogy „(...) meghatározza az ország egyes térségei </a:t>
            </a:r>
            <a:r>
              <a:rPr lang="hu-HU" sz="1400" dirty="0" err="1"/>
              <a:t>területfelhasználásának</a:t>
            </a:r>
            <a:r>
              <a:rPr lang="hu-HU" sz="1400" dirty="0"/>
              <a:t> feltételeit, a műszaki-infrastrukturális hálózatok összehangolt térbeli rendjét, tekintettel a fenntartható fejlődésre, valamint a területi, táji, természeti, ökológiai és kulturális adottságok, értékek megőrzésére, illetve erőforrások védelmére.” </a:t>
            </a:r>
            <a:r>
              <a:rPr lang="hu-HU" sz="1400" b="1" dirty="0">
                <a:solidFill>
                  <a:srgbClr val="FF0000"/>
                </a:solidFill>
              </a:rPr>
              <a:t>Az indítványban hivatkozott törvényi szabályozások tehát egyenlő súllyal rendelik figyelembe venni a településrendezési eszközök alkalmazásakor a táji, természeti, ökológiai és kulturális adottságok megőrzését a „jogos magánérdekekkel</a:t>
            </a:r>
            <a:r>
              <a:rPr lang="hu-HU" sz="1400" dirty="0">
                <a:solidFill>
                  <a:srgbClr val="FF0000"/>
                </a:solidFill>
              </a:rPr>
              <a:t>”.</a:t>
            </a:r>
            <a:r>
              <a:rPr lang="hu-HU" sz="1400" dirty="0"/>
              <a:t> A törvényalkotói célok alapján nem vitatható az érintett önkormányzat azon törekvése, amely a környezeti állapot fenntartását, illetve rekultivációját tartja szem előtt. </a:t>
            </a:r>
            <a:br>
              <a:rPr lang="hu-HU" sz="1400" dirty="0"/>
            </a:br>
            <a:r>
              <a:rPr lang="hu-HU" sz="1400" dirty="0"/>
              <a:t>Ezen túlmenően az </a:t>
            </a:r>
            <a:r>
              <a:rPr lang="hu-HU" sz="1400" dirty="0" err="1"/>
              <a:t>Ot.tv</a:t>
            </a:r>
            <a:r>
              <a:rPr lang="hu-HU" sz="1400" dirty="0"/>
              <a:t>. 3. § (2) bekezdése értelmében „[a]z Országos Területrendezési Terv a Balaton Kiemelt Üdülőkörzet Területrendezési Tervének elfogadásáról és a Balatoni Területrendezési Szabályzat megállapításáról szóló 2000. évi CXII. törvény hatályát nem érinti.” Az </a:t>
            </a:r>
            <a:r>
              <a:rPr lang="hu-HU" sz="1400" dirty="0" err="1"/>
              <a:t>Ot.tv</a:t>
            </a:r>
            <a:r>
              <a:rPr lang="hu-HU" sz="1400" dirty="0"/>
              <a:t>. tárgyi hatályát megállapító idézett rendelkezése a fentieken túlmenően elsőbbséget enged a Balaton </a:t>
            </a:r>
            <a:r>
              <a:rPr lang="hu-HU" sz="1400" dirty="0" err="1"/>
              <a:t>tv.-ben</a:t>
            </a:r>
            <a:r>
              <a:rPr lang="hu-HU" sz="1400" dirty="0"/>
              <a:t> foglaltaknak. A Balaton </a:t>
            </a:r>
            <a:r>
              <a:rPr lang="hu-HU" sz="1400" dirty="0" err="1"/>
              <a:t>tv.-re</a:t>
            </a:r>
            <a:r>
              <a:rPr lang="hu-HU" sz="1400" dirty="0"/>
              <a:t> – és egyéb, az Európai Unió harmonizált joganyagára alapozott környezetvédelmi szakhatósági állásfoglalás értelmében a bányanyitásnak minősülő bányabővítés a Balaton-felvidéki Nemzeti Park területén valósulna meg.</a:t>
            </a:r>
          </a:p>
          <a:p>
            <a:pPr marL="0" indent="0">
              <a:buNone/>
            </a:pPr>
            <a:endParaRPr lang="hu-HU" sz="1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400" dirty="0"/>
              <a:t>Az </a:t>
            </a:r>
            <a:r>
              <a:rPr lang="hu-HU" sz="1400" dirty="0" err="1"/>
              <a:t>Ör</a:t>
            </a:r>
            <a:r>
              <a:rPr lang="hu-HU" sz="1400" dirty="0"/>
              <a:t>. támadott rendelkezéseinek törvényességi felülvizsgálata során tehát </a:t>
            </a:r>
            <a:r>
              <a:rPr lang="hu-HU" sz="1400" b="1" dirty="0"/>
              <a:t>az Étv., az </a:t>
            </a:r>
            <a:r>
              <a:rPr lang="hu-HU" sz="1400" b="1" dirty="0" err="1"/>
              <a:t>Ot.tv</a:t>
            </a:r>
            <a:r>
              <a:rPr lang="hu-HU" sz="1400" b="1" dirty="0"/>
              <a:t>. és a </a:t>
            </a:r>
            <a:r>
              <a:rPr lang="hu-HU" sz="1400" b="1" dirty="0" err="1"/>
              <a:t>Btv</a:t>
            </a:r>
            <a:r>
              <a:rPr lang="hu-HU" sz="1400" b="1" dirty="0"/>
              <a:t>. 2008. februárjában hatályos rendelkezéseire együttesen kellett figyelemmel lenni</a:t>
            </a:r>
            <a:r>
              <a:rPr lang="hu-HU" sz="1400" dirty="0"/>
              <a:t>, mivel azok együttesen határozzák meg azt, hogy a perben felülvizsgálni kért közigazgatási határozatok meghozatala idején az </a:t>
            </a:r>
            <a:r>
              <a:rPr lang="hu-HU" sz="1400" dirty="0" err="1"/>
              <a:t>Ör</a:t>
            </a:r>
            <a:r>
              <a:rPr lang="hu-HU" sz="1400" dirty="0"/>
              <a:t>. illeszkedett-e </a:t>
            </a:r>
            <a:r>
              <a:rPr lang="hu-HU" sz="1400" b="1" dirty="0"/>
              <a:t>az akkor hatályos jogrendbe</a:t>
            </a:r>
            <a:r>
              <a:rPr lang="hu-HU" sz="1400" dirty="0"/>
              <a:t>. Másképpen megfogalmazva: lehet-e az </a:t>
            </a:r>
            <a:r>
              <a:rPr lang="hu-HU" sz="1400" dirty="0" err="1"/>
              <a:t>Ör</a:t>
            </a:r>
            <a:r>
              <a:rPr lang="hu-HU" sz="1400" dirty="0"/>
              <a:t>. az indítványozó előtti közigazgatási peres eljárásban a Polgári perrendtartásról szóló 1952. évi III. törvény (a továbbiakban: Pp.) 339/A. §</a:t>
            </a:r>
            <a:r>
              <a:rPr lang="hu-HU" sz="1400" dirty="0" err="1"/>
              <a:t>-a</a:t>
            </a:r>
            <a:r>
              <a:rPr lang="hu-HU" sz="1400" dirty="0"/>
              <a:t> értelmében alkalmazandó joganyag. (lásd Köf.5083/2012., II.4-5. pont).</a:t>
            </a:r>
          </a:p>
          <a:p>
            <a:pPr marL="0" indent="0">
              <a:buNone/>
            </a:pPr>
            <a:r>
              <a:rPr lang="hu-HU" sz="1400" dirty="0"/>
              <a:t>3. Az </a:t>
            </a:r>
            <a:r>
              <a:rPr lang="hu-HU" sz="1400" dirty="0" err="1"/>
              <a:t>Ör</a:t>
            </a:r>
            <a:r>
              <a:rPr lang="hu-HU" sz="1400" dirty="0"/>
              <a:t>. támadott 14. § 2. pontja értelmében: </a:t>
            </a:r>
            <a:r>
              <a:rPr lang="hu-HU" sz="1400" b="1" dirty="0"/>
              <a:t>„[á]</a:t>
            </a:r>
            <a:r>
              <a:rPr lang="hu-HU" sz="1400" b="1" dirty="0" err="1"/>
              <a:t>sványi</a:t>
            </a:r>
            <a:r>
              <a:rPr lang="hu-HU" sz="1400" b="1" dirty="0"/>
              <a:t> nyersanyagok kutatása, új bányatelek fektetése, meglévő bányatelek bővítése Salföld közigazgatási területén a továbbiakban nem engedélyezhető</a:t>
            </a:r>
            <a:r>
              <a:rPr lang="hu-HU" sz="1400" dirty="0"/>
              <a:t>. A </a:t>
            </a:r>
            <a:r>
              <a:rPr lang="hu-HU" sz="1400" dirty="0" err="1"/>
              <a:t>Kisörsi</a:t>
            </a:r>
            <a:r>
              <a:rPr lang="hu-HU" sz="1400" dirty="0"/>
              <a:t> homokbánya kizárólag e rendelet hatálybalépése napján hatályos működési engedélyében szereplő érvényességi idejéig működtethető, a működési engedély nem hosszabbítható meg.” Az </a:t>
            </a:r>
            <a:r>
              <a:rPr lang="hu-HU" sz="1400" dirty="0" err="1"/>
              <a:t>Ör</a:t>
            </a:r>
            <a:r>
              <a:rPr lang="hu-HU" sz="1400" dirty="0"/>
              <a:t>. 14. §</a:t>
            </a:r>
            <a:r>
              <a:rPr lang="hu-HU" sz="1400" dirty="0" err="1"/>
              <a:t>-a</a:t>
            </a:r>
            <a:r>
              <a:rPr lang="hu-HU" sz="1400" dirty="0"/>
              <a:t> a továbbiakban a </a:t>
            </a:r>
            <a:r>
              <a:rPr lang="hu-HU" sz="1400" dirty="0" err="1"/>
              <a:t>Kb</a:t>
            </a:r>
            <a:r>
              <a:rPr lang="hu-HU" sz="1400" dirty="0"/>
              <a:t> övezetben a tájba, valamint a környezetbe illeszkedő tevékenységeket és a bányászati tevékenységgel érintett területek rekultivációjára vonatkozó szabályokat tartalmazza.</a:t>
            </a:r>
          </a:p>
          <a:p>
            <a:pPr marL="0" indent="0">
              <a:buNone/>
            </a:pPr>
            <a:r>
              <a:rPr lang="hu-HU" sz="1400" dirty="0"/>
              <a:t>4. Az Étv. 7. § (3) bekezdése </a:t>
            </a:r>
            <a:r>
              <a:rPr lang="hu-HU" sz="1400" b="1" dirty="0"/>
              <a:t>a településrendezési eszközök három formáját intézményesítette</a:t>
            </a:r>
            <a:r>
              <a:rPr lang="hu-HU" sz="1400" dirty="0"/>
              <a:t>: a településfejlesztési koncepciót, a településszerkezeti tervet, valamint a helyi építési szabályzatot és az annak rajzi mellékletét képező szabályozási tervet. Az Étv.  indítványban megjelölt 11. §</a:t>
            </a:r>
            <a:r>
              <a:rPr lang="hu-HU" sz="1400" dirty="0" err="1"/>
              <a:t>-a</a:t>
            </a:r>
            <a:r>
              <a:rPr lang="hu-HU" sz="1400" dirty="0"/>
              <a:t> a helyi önkormányzatok által határozati formában elfogadott településszerkezeti tervvel összefüggésben tartalmaz előírásokat, ezért azok megtartása értelemszerűen nem kérhetők számon a jogszabályként megalkotandó helyi építési szabályzaton, így az </a:t>
            </a:r>
            <a:r>
              <a:rPr lang="hu-HU" sz="1400" dirty="0" err="1"/>
              <a:t>Ör</a:t>
            </a:r>
            <a:r>
              <a:rPr lang="hu-HU" sz="1400" dirty="0"/>
              <a:t>. rendelkezésein sem.</a:t>
            </a:r>
          </a:p>
          <a:p>
            <a:pPr marL="0" indent="0">
              <a:buNone/>
            </a:pPr>
            <a:r>
              <a:rPr lang="hu-HU" sz="1400" dirty="0"/>
              <a:t>Mivel az Étv. 9. § (1) bekezdése a helyi építési szabályzat és a településrendezési terv elkészítésének általános főszabályát fogalmazza meg, ezért a Kúria az abban foglaltak és az </a:t>
            </a:r>
            <a:r>
              <a:rPr lang="hu-HU" sz="1400" dirty="0" err="1"/>
              <a:t>Ör</a:t>
            </a:r>
            <a:r>
              <a:rPr lang="hu-HU" sz="1400" dirty="0"/>
              <a:t>. 14. § 2. pontja között ellentétet nem talált.</a:t>
            </a:r>
          </a:p>
          <a:p>
            <a:pPr marL="0" indent="0">
              <a:buNone/>
            </a:pPr>
            <a:r>
              <a:rPr lang="hu-HU" sz="1400" dirty="0"/>
              <a:t>Hasonló következtetésre jutott a Kúria az Étv. 13. § (2), (4) és (5) bekezdéseivel kapcsolatosan:</a:t>
            </a:r>
            <a:br>
              <a:rPr lang="hu-HU" sz="1400" dirty="0"/>
            </a:br>
            <a:r>
              <a:rPr lang="hu-HU" sz="1400" dirty="0"/>
              <a:t>Az Étv. 13. § (2) bekezdése, valamint (4)-(5) bekezdései a helyi építési szabályzatok minimális tartalmi elemeit, kötelező területi hatályát, valamint azokat a területeket határozza meg, amelyek a helyi építési szabályzat megalkotását törvényi kötelezettségként szükségessé teszik. Nincs érdemi ellentmondás az Étv. ezen rendelkezései, valamint az </a:t>
            </a:r>
            <a:r>
              <a:rPr lang="hu-HU" sz="1400" dirty="0" err="1"/>
              <a:t>Ör</a:t>
            </a:r>
            <a:r>
              <a:rPr lang="hu-HU" sz="1400" dirty="0"/>
              <a:t>. támadott rendelkezése között. Az </a:t>
            </a:r>
            <a:r>
              <a:rPr lang="hu-HU" sz="1400" dirty="0" err="1"/>
              <a:t>Ör</a:t>
            </a:r>
            <a:r>
              <a:rPr lang="hu-HU" sz="1400" dirty="0"/>
              <a:t>. a területfelhasználást rendező 5. §</a:t>
            </a:r>
            <a:r>
              <a:rPr lang="hu-HU" sz="1400" dirty="0" err="1"/>
              <a:t>-ának</a:t>
            </a:r>
            <a:r>
              <a:rPr lang="hu-HU" sz="1400" dirty="0"/>
              <a:t> 2. pontjában, a beépítésre szánt területek között, sajátos építési használatuk alapján különbözteti meg a különleges területeket, és ekként a temető mellett, a külszíni bányaterület övezetét. A 14. § tartalmazza a megjelölt különleges területek felhasználhatóságának szabályait. Ezzel az </a:t>
            </a:r>
            <a:r>
              <a:rPr lang="hu-HU" sz="1400" dirty="0" err="1"/>
              <a:t>Ör</a:t>
            </a:r>
            <a:r>
              <a:rPr lang="hu-HU" sz="1400" dirty="0"/>
              <a:t>. nem válik az Étv. 13. § (2) bekezdés b) pontjában foglaltakkal ellentétessé.</a:t>
            </a:r>
          </a:p>
          <a:p>
            <a:pPr marL="0" indent="0">
              <a:buNone/>
            </a:pP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9673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4442" y="222637"/>
            <a:ext cx="5765358" cy="63928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1400" dirty="0"/>
              <a:t>5. Az </a:t>
            </a:r>
            <a:r>
              <a:rPr lang="hu-HU" sz="1400" dirty="0" err="1"/>
              <a:t>Ot.tv</a:t>
            </a:r>
            <a:r>
              <a:rPr lang="hu-HU" sz="1400" dirty="0"/>
              <a:t>. 2008. februárjában hatályos 11. és 13. §</a:t>
            </a:r>
            <a:r>
              <a:rPr lang="hu-HU" sz="1400" dirty="0" err="1"/>
              <a:t>-aiban</a:t>
            </a:r>
            <a:r>
              <a:rPr lang="hu-HU" sz="1400" dirty="0"/>
              <a:t> foglalt rendelkezések részben a bányászati tevékenység elé állítanak – a külön jogszabályokban meghatározottakon kívül további, a helyi építési szabályzatokban előírt – korlátozásokat, illetve az országos ökológiai hálózati övezetbe sorolásra vonatkozóan rögzítenek törvényi kritériumokat. Ezért e törvényi előírásokkal az </a:t>
            </a:r>
            <a:r>
              <a:rPr lang="hu-HU" sz="1400" dirty="0" err="1"/>
              <a:t>Ör</a:t>
            </a:r>
            <a:r>
              <a:rPr lang="hu-HU" sz="1400" dirty="0"/>
              <a:t>. értelemszerűen nem lehet ellentétes.</a:t>
            </a:r>
          </a:p>
          <a:p>
            <a:pPr marL="0" indent="0">
              <a:buNone/>
            </a:pPr>
            <a:r>
              <a:rPr lang="hu-HU" sz="1400" dirty="0"/>
              <a:t>6. Az indítványozó hivatkozott az </a:t>
            </a:r>
            <a:r>
              <a:rPr lang="hu-HU" sz="1400" dirty="0" err="1"/>
              <a:t>Ör</a:t>
            </a:r>
            <a:r>
              <a:rPr lang="hu-HU" sz="1400" dirty="0"/>
              <a:t>. és a </a:t>
            </a:r>
            <a:r>
              <a:rPr lang="hu-HU" sz="1400" dirty="0" err="1"/>
              <a:t>Btv</a:t>
            </a:r>
            <a:r>
              <a:rPr lang="hu-HU" sz="1400" dirty="0"/>
              <a:t>. 39. § (3) bekezdése közötti ellentétre, jelesül arra, hogy az </a:t>
            </a:r>
            <a:r>
              <a:rPr lang="hu-HU" sz="1400" dirty="0" err="1"/>
              <a:t>Ör</a:t>
            </a:r>
            <a:r>
              <a:rPr lang="hu-HU" sz="1400" dirty="0"/>
              <a:t>. megalkotásakor </a:t>
            </a:r>
            <a:r>
              <a:rPr lang="hu-HU" sz="1400" b="1" dirty="0">
                <a:solidFill>
                  <a:srgbClr val="FF0000"/>
                </a:solidFill>
              </a:rPr>
              <a:t>elmaradt a bányahatóság megkeresése.</a:t>
            </a:r>
          </a:p>
          <a:p>
            <a:pPr marL="0" indent="0">
              <a:buNone/>
            </a:pPr>
            <a:r>
              <a:rPr lang="hu-HU" sz="1400" dirty="0"/>
              <a:t>A </a:t>
            </a:r>
            <a:r>
              <a:rPr lang="hu-HU" sz="1400" dirty="0" err="1"/>
              <a:t>Btv</a:t>
            </a:r>
            <a:r>
              <a:rPr lang="hu-HU" sz="1400" dirty="0"/>
              <a:t>. 39. § (3) bekezdése értelmében „[a] területrendezési tervek, illetőleg a településrendezési eszközök kidolgozásánál - a bányafelügyelet megkeresésével - figyelembe kell venni a nyilvántartott ásványi nyersanyagvagyont tartalmazó területeket. A bányafelügyelet javaslatára a megállapított bányatelek területén a helyi építési szabályzatban területfelhasználási, illetőleg építési korlátozásokat lehet életbe léptetni.”</a:t>
            </a:r>
            <a:br>
              <a:rPr lang="hu-HU" sz="1400" dirty="0"/>
            </a:br>
            <a:r>
              <a:rPr lang="hu-HU" sz="1400" dirty="0"/>
              <a:t>Az </a:t>
            </a:r>
            <a:r>
              <a:rPr lang="hu-HU" sz="1400" dirty="0" err="1"/>
              <a:t>Ör</a:t>
            </a:r>
            <a:r>
              <a:rPr lang="hu-HU" sz="1400" dirty="0"/>
              <a:t>. 14. §</a:t>
            </a:r>
            <a:r>
              <a:rPr lang="hu-HU" sz="1400" dirty="0" err="1"/>
              <a:t>-a</a:t>
            </a:r>
            <a:r>
              <a:rPr lang="hu-HU" sz="1400" dirty="0"/>
              <a:t> számolt a területi hatálya alá tartozó  ásványi nyersanyagvagyont tartalmazó területekkel. </a:t>
            </a:r>
            <a:r>
              <a:rPr lang="hu-HU" sz="1400" b="1" dirty="0">
                <a:solidFill>
                  <a:srgbClr val="FF0000"/>
                </a:solidFill>
              </a:rPr>
              <a:t>Kétségtelen tény, hogy az érintett önkormányzat az </a:t>
            </a:r>
            <a:r>
              <a:rPr lang="hu-HU" sz="1400" b="1" dirty="0" err="1">
                <a:solidFill>
                  <a:srgbClr val="FF0000"/>
                </a:solidFill>
              </a:rPr>
              <a:t>Ör</a:t>
            </a:r>
            <a:r>
              <a:rPr lang="hu-HU" sz="1400" b="1" dirty="0">
                <a:solidFill>
                  <a:srgbClr val="FF0000"/>
                </a:solidFill>
              </a:rPr>
              <a:t>. megalkotását megelőzően nem kereste meg a bányahatóságot, amely az </a:t>
            </a:r>
            <a:r>
              <a:rPr lang="hu-HU" sz="1400" b="1" dirty="0" err="1">
                <a:solidFill>
                  <a:srgbClr val="FF0000"/>
                </a:solidFill>
              </a:rPr>
              <a:t>Ör</a:t>
            </a:r>
            <a:r>
              <a:rPr lang="hu-HU" sz="1400" b="1" dirty="0">
                <a:solidFill>
                  <a:srgbClr val="FF0000"/>
                </a:solidFill>
              </a:rPr>
              <a:t>. megalkotásával összefüggő eljárási törvénysértést eredményezett.</a:t>
            </a:r>
          </a:p>
          <a:p>
            <a:pPr marL="0" indent="0">
              <a:buNone/>
            </a:pPr>
            <a:r>
              <a:rPr lang="hu-HU" sz="1400" dirty="0"/>
              <a:t>Az eljárási törvénysértések azonban – </a:t>
            </a:r>
            <a:r>
              <a:rPr lang="hu-HU" sz="1400" b="1" dirty="0"/>
              <a:t>a szabályozás érdemére is kihatás nélkül</a:t>
            </a:r>
            <a:r>
              <a:rPr lang="hu-HU" sz="1400" dirty="0"/>
              <a:t> - a Kúria Önkormányzati Tanácsának gyakorlatában </a:t>
            </a:r>
            <a:r>
              <a:rPr lang="hu-HU" sz="1400" b="1" dirty="0">
                <a:solidFill>
                  <a:srgbClr val="FF0000"/>
                </a:solidFill>
              </a:rPr>
              <a:t>nem vezettek minden esetben közjogi érvénytelenségre.</a:t>
            </a:r>
            <a:r>
              <a:rPr lang="hu-HU" sz="1400" dirty="0"/>
              <a:t> Garanciális törvényi szabályokat, alapjog és alanyi jog gyakorlását nem érintő törvénysértés esetén az önkormányzati rendelet, vagy rendelkezésének megsemmisítése – a Kúria megállapításai szerint – </a:t>
            </a:r>
            <a:r>
              <a:rPr lang="hu-HU" sz="1400" b="1" dirty="0"/>
              <a:t>a jogbiztonság Alaptörvényben rögzített elvét sértené.</a:t>
            </a:r>
            <a:r>
              <a:rPr lang="hu-HU" sz="1400" dirty="0"/>
              <a:t> (Köf.5028/2012., II.6. pont)</a:t>
            </a:r>
          </a:p>
          <a:p>
            <a:pPr marL="0" indent="0">
              <a:buNone/>
            </a:pPr>
            <a:r>
              <a:rPr lang="hu-HU" sz="1400" dirty="0"/>
              <a:t>7. A </a:t>
            </a:r>
            <a:r>
              <a:rPr lang="hu-HU" sz="1400" dirty="0" err="1"/>
              <a:t>Bszi</a:t>
            </a:r>
            <a:r>
              <a:rPr lang="hu-HU" sz="1400" dirty="0"/>
              <a:t>. 55. § (3) bekezdése értelmében „[h]a </a:t>
            </a:r>
            <a:r>
              <a:rPr lang="hu-HU" sz="1400" dirty="0" err="1"/>
              <a:t>a</a:t>
            </a:r>
            <a:r>
              <a:rPr lang="hu-HU" sz="1400" dirty="0"/>
              <a:t> (2) bekezdésben foglalt feltételek nem állnak fenn, az Önkormányzati Tanács az indítványt elutasítja.” Mivel a Kúria a bírói indítványban megjelölt jogszabályhelyek alapján az </a:t>
            </a:r>
            <a:r>
              <a:rPr lang="hu-HU" sz="1400" dirty="0" err="1"/>
              <a:t>Ör</a:t>
            </a:r>
            <a:r>
              <a:rPr lang="hu-HU" sz="1400" dirty="0"/>
              <a:t>. törvénysértését nem tudta megállapítani, ezért az indítványt elutasította. Mindez azt jelenti, hogy az </a:t>
            </a:r>
            <a:r>
              <a:rPr lang="hu-HU" sz="1400" dirty="0" err="1"/>
              <a:t>Ör</a:t>
            </a:r>
            <a:r>
              <a:rPr lang="hu-HU" sz="1400" dirty="0"/>
              <a:t>. alkalmazható jogszabály, amely alapjául szolgálhat a perbeli ítélkezésnek. Ezzel együtt azonban az indítványozó bíró hatáskörébe tartozik a jogerős bányahatósági határozat jogszerűségének megítélése.</a:t>
            </a:r>
          </a:p>
          <a:p>
            <a:pPr marL="0" indent="0">
              <a:buNone/>
            </a:pPr>
            <a:r>
              <a:rPr lang="hu-HU" sz="1400" dirty="0"/>
              <a:t>A határozat elleni jogorvoslat lehetőségét a </a:t>
            </a:r>
            <a:r>
              <a:rPr lang="hu-HU" sz="1400" dirty="0" err="1"/>
              <a:t>Bszi</a:t>
            </a:r>
            <a:r>
              <a:rPr lang="hu-HU" sz="1400" dirty="0"/>
              <a:t>. 49. §</a:t>
            </a:r>
            <a:r>
              <a:rPr lang="hu-HU" sz="1400" dirty="0" err="1"/>
              <a:t>-a</a:t>
            </a:r>
            <a:r>
              <a:rPr lang="hu-HU" sz="1400" dirty="0"/>
              <a:t> zárja ki</a:t>
            </a:r>
            <a:r>
              <a:rPr lang="hu-HU" sz="1400" dirty="0" smtClean="0"/>
              <a:t>.</a:t>
            </a:r>
            <a:endParaRPr lang="hu-HU" sz="1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222637"/>
            <a:ext cx="5810416" cy="63928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1400" b="1" dirty="0" smtClean="0"/>
              <a:t>2011. Évi CLXI. Törvény a </a:t>
            </a:r>
            <a:r>
              <a:rPr lang="hu-HU" sz="1400" b="1" dirty="0"/>
              <a:t>bíróságok szervezetéről és igazgatásáról</a:t>
            </a:r>
          </a:p>
          <a:p>
            <a:pPr marL="0" indent="0">
              <a:buNone/>
            </a:pPr>
            <a:r>
              <a:rPr lang="hu-HU" sz="1400" b="1" dirty="0" smtClean="0"/>
              <a:t>55</a:t>
            </a:r>
            <a:r>
              <a:rPr lang="hu-HU" sz="1400" b="1" dirty="0"/>
              <a:t>. § </a:t>
            </a:r>
            <a:r>
              <a:rPr lang="hu-HU" sz="1400" dirty="0"/>
              <a:t>(1) Az </a:t>
            </a:r>
            <a:r>
              <a:rPr lang="hu-HU" sz="1400" b="1" dirty="0"/>
              <a:t>önkormányzati tanács </a:t>
            </a:r>
            <a:r>
              <a:rPr lang="hu-HU" sz="1400" dirty="0"/>
              <a:t>az indítványhoz kötve van, de az önkormányzati rendeletnek az indítványban megjelölt rendelkezésével szoros összefüggésben álló más rendelkezését is vizsgálhatja.</a:t>
            </a:r>
          </a:p>
          <a:p>
            <a:pPr marL="0" indent="0">
              <a:buNone/>
            </a:pPr>
            <a:r>
              <a:rPr lang="hu-HU" sz="1400" dirty="0"/>
              <a:t>(2) Ha az önkormányzati tanács megállapítja, hogy </a:t>
            </a:r>
            <a:r>
              <a:rPr lang="hu-HU" sz="1400" b="1" dirty="0"/>
              <a:t>az önkormányzati rendelet vagy annak valamely rendelkezése más jogszabályba ütközik</a:t>
            </a:r>
            <a:r>
              <a:rPr lang="hu-HU" sz="1400" dirty="0"/>
              <a:t>,</a:t>
            </a:r>
          </a:p>
          <a:p>
            <a:pPr marL="0" indent="0">
              <a:buNone/>
            </a:pPr>
            <a:r>
              <a:rPr lang="hu-HU" sz="1400" i="1" dirty="0"/>
              <a:t>a)</a:t>
            </a:r>
            <a:r>
              <a:rPr lang="hu-HU" sz="1400" i="1" baseline="30000" dirty="0">
                <a:hlinkClick r:id="rId2"/>
              </a:rPr>
              <a:t>15</a:t>
            </a:r>
            <a:r>
              <a:rPr lang="hu-HU" sz="1400" i="1" dirty="0"/>
              <a:t> </a:t>
            </a:r>
            <a:r>
              <a:rPr lang="hu-HU" sz="1400" dirty="0"/>
              <a:t>az önkormányzati rendeletet vagy annak rendelkezését megsemmisíti, megállapítja a hatályon kívül helyezett önkormányzati rendelet vagy annak rendelkezése más jogszabályba ütközését, vagy kimondja, hogy a kihirdetett, de még hatályba nem lépett önkormányzati rendelet vagy annak rendelkezése nem lép hatályba,</a:t>
            </a:r>
          </a:p>
          <a:p>
            <a:pPr marL="0" indent="0">
              <a:buNone/>
            </a:pPr>
            <a:r>
              <a:rPr lang="hu-HU" sz="1400" i="1" dirty="0"/>
              <a:t>b) </a:t>
            </a:r>
            <a:r>
              <a:rPr lang="hu-HU" sz="1400" dirty="0"/>
              <a:t>elrendeli a határozat Magyar Közlönyben való közzétételét, és</a:t>
            </a:r>
          </a:p>
          <a:p>
            <a:pPr marL="0" indent="0">
              <a:buNone/>
            </a:pPr>
            <a:r>
              <a:rPr lang="hu-HU" sz="1400" i="1" dirty="0"/>
              <a:t>c) </a:t>
            </a:r>
            <a:r>
              <a:rPr lang="hu-HU" sz="1400" dirty="0"/>
              <a:t>határidő tűzésével elrendeli, hogy a határozat közzétételére - a Magyar Közlönyben való közzétételt követően - az önkormányzati rendelet kihirdetésével azonos módon kerüljön sor.</a:t>
            </a:r>
          </a:p>
          <a:p>
            <a:pPr marL="0" indent="0">
              <a:buNone/>
            </a:pPr>
            <a:r>
              <a:rPr lang="hu-HU" sz="1400" b="1" dirty="0"/>
              <a:t>(3) Ha a (2) bekezdésben foglalt feltételek nem állnak fenn, az önkormányzati tanács az indítványt elutasítja.</a:t>
            </a:r>
          </a:p>
          <a:p>
            <a:pPr marL="0" indent="0">
              <a:buNone/>
            </a:pPr>
            <a:r>
              <a:rPr lang="hu-HU" sz="1400" dirty="0"/>
              <a:t>(4) Az önkormányzati tanács határozata mindenkire nézve kötelező.</a:t>
            </a:r>
          </a:p>
          <a:p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67864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/>
          <p:cNvSpPr>
            <a:spLocks noGrp="1"/>
          </p:cNvSpPr>
          <p:nvPr>
            <p:ph sz="half" idx="1"/>
          </p:nvPr>
        </p:nvSpPr>
        <p:spPr>
          <a:xfrm>
            <a:off x="822297" y="381663"/>
            <a:ext cx="5181600" cy="57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Saját álláspont:</a:t>
            </a:r>
          </a:p>
          <a:p>
            <a:pPr>
              <a:buFontTx/>
              <a:buChar char="-"/>
            </a:pPr>
            <a:r>
              <a:rPr lang="hu-HU" dirty="0" smtClean="0"/>
              <a:t>A netről letöltött helyszíni fotók szerint a homokbánya nem jelenik meg hangsúlyos elemként a tájban, de mivel ismerem a helyszínt a bányászati tevékenység bővítésének tilalmával egyetértek.</a:t>
            </a:r>
          </a:p>
        </p:txBody>
      </p:sp>
      <p:sp>
        <p:nvSpPr>
          <p:cNvPr id="7" name="Tartalom helye 6"/>
          <p:cNvSpPr>
            <a:spLocks noGrp="1"/>
          </p:cNvSpPr>
          <p:nvPr>
            <p:ph sz="half" idx="2"/>
          </p:nvPr>
        </p:nvSpPr>
        <p:spPr>
          <a:xfrm>
            <a:off x="6172200" y="381663"/>
            <a:ext cx="5181600" cy="57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- Az </a:t>
            </a:r>
            <a:r>
              <a:rPr lang="hu-HU" dirty="0"/>
              <a:t>ügyből láthatóan a magánszemélyek, vállalkozások a köz- és magánérdek egyeztetési kötelezettségén azt értik, hogy a magánérdek az elsődleges. Az eset érdemi érdekegyeztetést tételez fel, </a:t>
            </a:r>
            <a:r>
              <a:rPr lang="hu-HU" dirty="0" smtClean="0"/>
              <a:t>a döntést  </a:t>
            </a:r>
            <a:r>
              <a:rPr lang="hu-HU" dirty="0"/>
              <a:t>jelen esetben </a:t>
            </a:r>
            <a:r>
              <a:rPr lang="hu-HU" dirty="0" smtClean="0"/>
              <a:t>a Balaton törvény egyértelmű előírásai nagyon megkönnyítették.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41856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1304</Words>
  <Application>Microsoft Office PowerPoint</Application>
  <PresentationFormat>Szélesvásznú</PresentationFormat>
  <Paragraphs>60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Salföld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Salföld</dc:title>
  <dc:creator>Németh Iván</dc:creator>
  <cp:lastModifiedBy>Németh Iván</cp:lastModifiedBy>
  <cp:revision>15</cp:revision>
  <dcterms:created xsi:type="dcterms:W3CDTF">2015-10-09T09:43:13Z</dcterms:created>
  <dcterms:modified xsi:type="dcterms:W3CDTF">2015-11-01T20:38:14Z</dcterms:modified>
</cp:coreProperties>
</file>