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0" r:id="rId3"/>
    <p:sldId id="258" r:id="rId4"/>
    <p:sldId id="259" r:id="rId5"/>
    <p:sldId id="261" r:id="rId6"/>
    <p:sldId id="276" r:id="rId7"/>
    <p:sldId id="277" r:id="rId8"/>
    <p:sldId id="262" r:id="rId9"/>
    <p:sldId id="263" r:id="rId10"/>
    <p:sldId id="272" r:id="rId11"/>
    <p:sldId id="278" r:id="rId12"/>
    <p:sldId id="264" r:id="rId13"/>
    <p:sldId id="286" r:id="rId14"/>
    <p:sldId id="265" r:id="rId15"/>
    <p:sldId id="256" r:id="rId16"/>
    <p:sldId id="269" r:id="rId17"/>
    <p:sldId id="273" r:id="rId18"/>
    <p:sldId id="271" r:id="rId19"/>
    <p:sldId id="275" r:id="rId20"/>
    <p:sldId id="274" r:id="rId21"/>
    <p:sldId id="266" r:id="rId22"/>
    <p:sldId id="267" r:id="rId23"/>
    <p:sldId id="268" r:id="rId24"/>
    <p:sldId id="270" r:id="rId25"/>
    <p:sldId id="283" r:id="rId26"/>
    <p:sldId id="279" r:id="rId27"/>
    <p:sldId id="282" r:id="rId28"/>
    <p:sldId id="281" r:id="rId29"/>
    <p:sldId id="285" r:id="rId30"/>
    <p:sldId id="284" r:id="rId31"/>
    <p:sldId id="260" r:id="rId3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126" y="10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2055F-9E99-42C9-8A1D-FBDBCEA6C406}" type="datetimeFigureOut">
              <a:rPr lang="hu-HU" smtClean="0"/>
              <a:t>2015.09.07.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6FE56-ECFC-4184-9371-D98ECBF1340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9148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2055F-9E99-42C9-8A1D-FBDBCEA6C406}" type="datetimeFigureOut">
              <a:rPr lang="hu-HU" smtClean="0"/>
              <a:t>2015.09.07.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6FE56-ECFC-4184-9371-D98ECBF1340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76638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2055F-9E99-42C9-8A1D-FBDBCEA6C406}" type="datetimeFigureOut">
              <a:rPr lang="hu-HU" smtClean="0"/>
              <a:t>2015.09.07.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6FE56-ECFC-4184-9371-D98ECBF1340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9099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2055F-9E99-42C9-8A1D-FBDBCEA6C406}" type="datetimeFigureOut">
              <a:rPr lang="hu-HU" smtClean="0"/>
              <a:t>2015.09.07.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6FE56-ECFC-4184-9371-D98ECBF1340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30777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2055F-9E99-42C9-8A1D-FBDBCEA6C406}" type="datetimeFigureOut">
              <a:rPr lang="hu-HU" smtClean="0"/>
              <a:t>2015.09.07.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6FE56-ECFC-4184-9371-D98ECBF1340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102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2055F-9E99-42C9-8A1D-FBDBCEA6C406}" type="datetimeFigureOut">
              <a:rPr lang="hu-HU" smtClean="0"/>
              <a:t>2015.09.07.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6FE56-ECFC-4184-9371-D98ECBF1340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94218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2055F-9E99-42C9-8A1D-FBDBCEA6C406}" type="datetimeFigureOut">
              <a:rPr lang="hu-HU" smtClean="0"/>
              <a:t>2015.09.07.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6FE56-ECFC-4184-9371-D98ECBF1340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02022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2055F-9E99-42C9-8A1D-FBDBCEA6C406}" type="datetimeFigureOut">
              <a:rPr lang="hu-HU" smtClean="0"/>
              <a:t>2015.09.07.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6FE56-ECFC-4184-9371-D98ECBF1340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40835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2055F-9E99-42C9-8A1D-FBDBCEA6C406}" type="datetimeFigureOut">
              <a:rPr lang="hu-HU" smtClean="0"/>
              <a:t>2015.09.07.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6FE56-ECFC-4184-9371-D98ECBF1340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83693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2055F-9E99-42C9-8A1D-FBDBCEA6C406}" type="datetimeFigureOut">
              <a:rPr lang="hu-HU" smtClean="0"/>
              <a:t>2015.09.07.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6FE56-ECFC-4184-9371-D98ECBF1340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198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2055F-9E99-42C9-8A1D-FBDBCEA6C406}" type="datetimeFigureOut">
              <a:rPr lang="hu-HU" smtClean="0"/>
              <a:t>2015.09.07.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6FE56-ECFC-4184-9371-D98ECBF1340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05483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2055F-9E99-42C9-8A1D-FBDBCEA6C406}" type="datetimeFigureOut">
              <a:rPr lang="hu-HU" smtClean="0"/>
              <a:t>2015.09.07.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6FE56-ECFC-4184-9371-D98ECBF1340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02324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hu.wikipedia.org/w/index.php?title=Tapasztalati_tudom%C3%A1nyok&amp;action=edit&amp;redlink=1" TargetMode="External"/><Relationship Id="rId13" Type="http://schemas.openxmlformats.org/officeDocument/2006/relationships/hyperlink" Target="https://hu.wikipedia.org/w/index.php?title=T%C3%A1rsadalomtudom%C3%A1nyok&amp;action=edit&amp;redlink=1" TargetMode="External"/><Relationship Id="rId3" Type="http://schemas.openxmlformats.org/officeDocument/2006/relationships/hyperlink" Target="http://www.palgrave-journals.com/udi/journal/v17/n4/full/udi201222a.html#bib70" TargetMode="External"/><Relationship Id="rId7" Type="http://schemas.openxmlformats.org/officeDocument/2006/relationships/hyperlink" Target="https://hu.wikipedia.org/w/index.php?title=Absztrakt&amp;action=edit&amp;redlink=1" TargetMode="External"/><Relationship Id="rId12" Type="http://schemas.openxmlformats.org/officeDocument/2006/relationships/hyperlink" Target="https://hu.wikipedia.org/wiki/Term%C3%A9szettudom%C3%A1ny" TargetMode="External"/><Relationship Id="rId2" Type="http://schemas.openxmlformats.org/officeDocument/2006/relationships/hyperlink" Target="http://www.palgrave-journals.com/udi/journal/v17/n4/full/udi201222a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algrave-journals.com/udi/journal/v17/n4/full/udi201222a.html#bib1" TargetMode="External"/><Relationship Id="rId11" Type="http://schemas.openxmlformats.org/officeDocument/2006/relationships/hyperlink" Target="https://hu.wikipedia.org/wiki/Filoz%C3%B3fia" TargetMode="External"/><Relationship Id="rId5" Type="http://schemas.openxmlformats.org/officeDocument/2006/relationships/hyperlink" Target="http://www.palgrave-journals.com/udi/journal/v17/n4/full/udi201222a.html#bib53" TargetMode="External"/><Relationship Id="rId15" Type="http://schemas.openxmlformats.org/officeDocument/2006/relationships/image" Target="../media/image1.png"/><Relationship Id="rId10" Type="http://schemas.openxmlformats.org/officeDocument/2006/relationships/hyperlink" Target="https://hu.wikipedia.org/w/index.php?title=Platonizmus&amp;action=edit&amp;redlink=1" TargetMode="External"/><Relationship Id="rId4" Type="http://schemas.openxmlformats.org/officeDocument/2006/relationships/hyperlink" Target="http://www.palgrave-journals.com/udi/journal/v17/n4/full/udi201222a.html#bib23" TargetMode="External"/><Relationship Id="rId9" Type="http://schemas.openxmlformats.org/officeDocument/2006/relationships/hyperlink" Target="https://hu.wikipedia.org/wiki/Matematika" TargetMode="External"/><Relationship Id="rId14" Type="http://schemas.openxmlformats.org/officeDocument/2006/relationships/hyperlink" Target="https://hu.wikipedia.org/w/index.php?title=B%C3%B6lcs%C3%A9szet&amp;action=edit&amp;redlink=1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11" Type="http://schemas.openxmlformats.org/officeDocument/2006/relationships/image" Target="../media/image52.jpeg"/><Relationship Id="rId5" Type="http://schemas.openxmlformats.org/officeDocument/2006/relationships/image" Target="../media/image46.jpeg"/><Relationship Id="rId10" Type="http://schemas.openxmlformats.org/officeDocument/2006/relationships/image" Target="../media/image51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sns.dk/byer-byg/Netpub/INTRSAVE/TEKST/CONTENTS.HTM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822" y="709004"/>
            <a:ext cx="11962356" cy="2387600"/>
          </a:xfrm>
        </p:spPr>
        <p:txBody>
          <a:bodyPr/>
          <a:lstStyle/>
          <a:p>
            <a:r>
              <a:rPr lang="hu-HU" sz="4000" b="1" dirty="0"/>
              <a:t>Tudomány vagy áltudomány a várostervezés </a:t>
            </a:r>
            <a:r>
              <a:rPr lang="hu-HU" sz="4000" b="1" dirty="0" smtClean="0"/>
              <a:t>(elmélete) avagy hogyan kezdjünk neki a munkának?</a:t>
            </a:r>
            <a:endParaRPr lang="hu-HU" sz="4000" b="1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4328547"/>
            <a:ext cx="9144000" cy="1655762"/>
          </a:xfrm>
        </p:spPr>
        <p:txBody>
          <a:bodyPr/>
          <a:lstStyle/>
          <a:p>
            <a:r>
              <a:rPr lang="hu-HU" dirty="0"/>
              <a:t>Várostervezés V.</a:t>
            </a:r>
            <a:br>
              <a:rPr lang="hu-HU" dirty="0"/>
            </a:br>
            <a:r>
              <a:rPr lang="hu-HU" sz="1400" dirty="0"/>
              <a:t>2015 őszi félév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2255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96570" y="117693"/>
            <a:ext cx="1194453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Féléves feladat: </a:t>
            </a:r>
            <a:r>
              <a:rPr lang="hu-HU" b="1" dirty="0"/>
              <a:t>Beépítési terv készítése Komáromban negyed </a:t>
            </a:r>
            <a:r>
              <a:rPr lang="hu-HU" b="1" dirty="0" smtClean="0"/>
              <a:t>fiataloknak</a:t>
            </a:r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/>
          </a:p>
          <a:p>
            <a:r>
              <a:rPr lang="hu-HU" dirty="0"/>
              <a:t>Előadások témája: Városépítészet elmélete: XIX – XXI. századi gondolatok a városépítésről</a:t>
            </a:r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669128"/>
              </p:ext>
            </p:extLst>
          </p:nvPr>
        </p:nvGraphicFramePr>
        <p:xfrm>
          <a:off x="0" y="918579"/>
          <a:ext cx="12095429" cy="51987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194"/>
                <a:gridCol w="739366"/>
                <a:gridCol w="5391467"/>
                <a:gridCol w="369555"/>
                <a:gridCol w="5392847"/>
              </a:tblGrid>
              <a:tr h="161161"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 dirty="0">
                          <a:effectLst/>
                        </a:rPr>
                        <a:t> </a:t>
                      </a:r>
                      <a:endParaRPr lang="hu-H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 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Előadás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Előadó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Gyakorlat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</a:tr>
              <a:tr h="322321"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u="none" strike="noStrike">
                          <a:effectLst/>
                        </a:rPr>
                        <a:t>1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2015.09.07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u="none" strike="noStrike" baseline="0" dirty="0">
                          <a:effectLst/>
                        </a:rPr>
                        <a:t>Tudomány vagy áltudomány a várostervezés (elmélete) avagy hogyan kezdjünk neki a munkának?</a:t>
                      </a:r>
                      <a:endParaRPr lang="hu-HU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NI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u="none" strike="noStrike" baseline="0" dirty="0">
                          <a:effectLst/>
                        </a:rPr>
                        <a:t>Rendelkezésre álló információk bemutatása </a:t>
                      </a:r>
                      <a:endParaRPr lang="hu-HU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</a:tr>
              <a:tr h="161161"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u="none" strike="noStrike">
                          <a:effectLst/>
                        </a:rPr>
                        <a:t>2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2015.09.14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u="none" strike="noStrike" baseline="0" dirty="0">
                          <a:effectLst/>
                        </a:rPr>
                        <a:t>A szociális utópiák hagyománya. </a:t>
                      </a:r>
                      <a:endParaRPr lang="hu-HU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KT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u="none" strike="noStrike" baseline="0" dirty="0">
                          <a:effectLst/>
                        </a:rPr>
                        <a:t>HELYSZÍNELÉS találkozás Siklósi József főépítésszel</a:t>
                      </a:r>
                      <a:endParaRPr lang="hu-HU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</a:tr>
              <a:tr h="322321"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u="none" strike="noStrike">
                          <a:effectLst/>
                        </a:rPr>
                        <a:t>3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2015.09.21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u="none" strike="noStrike" baseline="0" dirty="0">
                          <a:effectLst/>
                        </a:rPr>
                        <a:t>Urbánus hagyományok, a 19. század városrekonstrukciói.</a:t>
                      </a:r>
                      <a:endParaRPr lang="hu-HU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KT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u="none" strike="noStrike" baseline="0" dirty="0">
                          <a:effectLst/>
                        </a:rPr>
                        <a:t>Szerkezeti vázlatok bemutatása 1.</a:t>
                      </a:r>
                      <a:endParaRPr lang="hu-HU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</a:tr>
              <a:tr h="322321"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u="none" strike="noStrike">
                          <a:effectLst/>
                        </a:rPr>
                        <a:t>4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2015.09.28</a:t>
                      </a:r>
                      <a:endParaRPr lang="hu-HU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u="none" strike="noStrike" baseline="0" dirty="0">
                          <a:effectLst/>
                        </a:rPr>
                        <a:t>A kertváros eszme</a:t>
                      </a:r>
                      <a:endParaRPr lang="hu-HU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KT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Szerkezeti vázlatok bemutatása 2. </a:t>
                      </a:r>
                      <a:r>
                        <a:rPr lang="hu-HU" sz="1400" u="none" strike="noStrike" baseline="0" dirty="0" smtClean="0">
                          <a:solidFill>
                            <a:srgbClr val="FF0000"/>
                          </a:solidFill>
                          <a:effectLst/>
                        </a:rPr>
                        <a:t>prezentáció értékvizsgálati fényképekkel</a:t>
                      </a:r>
                      <a:r>
                        <a:rPr lang="hu-HU" sz="1400" u="none" strike="noStrike" baseline="0" dirty="0">
                          <a:effectLst/>
                        </a:rPr>
                        <a:t/>
                      </a:r>
                      <a:br>
                        <a:rPr lang="hu-HU" sz="1400" u="none" strike="noStrike" baseline="0" dirty="0">
                          <a:effectLst/>
                        </a:rPr>
                      </a:br>
                      <a:r>
                        <a:rPr lang="hu-HU" sz="1400" u="none" strike="noStrike" baseline="0" dirty="0">
                          <a:effectLst/>
                        </a:rPr>
                        <a:t>Helykijelölési javaslatok 1.</a:t>
                      </a:r>
                      <a:endParaRPr lang="hu-HU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</a:tr>
              <a:tr h="483482"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u="none" strike="noStrike">
                          <a:effectLst/>
                        </a:rPr>
                        <a:t>5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2015.10.05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u="none" strike="noStrike" baseline="0" dirty="0">
                          <a:effectLst/>
                        </a:rPr>
                        <a:t>A modern városépítészet kialakulása</a:t>
                      </a:r>
                      <a:endParaRPr lang="hu-HU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KT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u="none" strike="noStrike" baseline="0" dirty="0">
                          <a:effectLst/>
                        </a:rPr>
                        <a:t>Helykijelölési javaslatok 2.</a:t>
                      </a:r>
                      <a:br>
                        <a:rPr lang="hu-HU" sz="1400" u="none" strike="noStrike" baseline="0" dirty="0">
                          <a:effectLst/>
                        </a:rPr>
                      </a:br>
                      <a:r>
                        <a:rPr lang="hu-HU" sz="1400" u="none" strike="noStrike" baseline="0" dirty="0">
                          <a:effectLst/>
                        </a:rPr>
                        <a:t>Beépítési javaslat 1. - program és karaktervázlatok (szabadkéz, szöveg, </a:t>
                      </a:r>
                      <a:r>
                        <a:rPr lang="hu-HU" sz="1400" u="none" strike="noStrike" baseline="0" dirty="0" err="1">
                          <a:effectLst/>
                        </a:rPr>
                        <a:t>makettvázlat</a:t>
                      </a:r>
                      <a:r>
                        <a:rPr lang="hu-HU" sz="1400" u="none" strike="noStrike" baseline="0" dirty="0">
                          <a:effectLst/>
                        </a:rPr>
                        <a:t>)</a:t>
                      </a:r>
                      <a:endParaRPr lang="hu-HU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</a:tr>
              <a:tr h="322321"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u="none" strike="noStrike">
                          <a:effectLst/>
                        </a:rPr>
                        <a:t>6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2015.10.12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u="none" strike="noStrike" baseline="0" dirty="0">
                          <a:effectLst/>
                        </a:rPr>
                        <a:t>Tömeges lakásépítés a 2. </a:t>
                      </a:r>
                      <a:r>
                        <a:rPr lang="hu-HU" sz="1400" u="none" strike="noStrike" baseline="0" dirty="0" err="1">
                          <a:effectLst/>
                        </a:rPr>
                        <a:t>vh</a:t>
                      </a:r>
                      <a:r>
                        <a:rPr lang="hu-HU" sz="1400" u="none" strike="noStrike" baseline="0" dirty="0">
                          <a:effectLst/>
                        </a:rPr>
                        <a:t>. Után</a:t>
                      </a:r>
                      <a:endParaRPr lang="hu-HU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KT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u="none" strike="noStrike" baseline="0" dirty="0">
                          <a:effectLst/>
                        </a:rPr>
                        <a:t>Beépítési javaslat 2. - szerkesztett helyszínrajz 1:500, 1:200 , városképi vázlatok (szabadkéz)</a:t>
                      </a:r>
                      <a:endParaRPr lang="hu-HU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</a:tr>
              <a:tr h="322321"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u="none" strike="noStrike">
                          <a:effectLst/>
                        </a:rPr>
                        <a:t>7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2015.10.19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u="none" strike="noStrike" baseline="0" dirty="0">
                          <a:effectLst/>
                        </a:rPr>
                        <a:t>A város, mint rendszer</a:t>
                      </a:r>
                      <a:endParaRPr lang="hu-HU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KT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u="none" strike="noStrike" baseline="0" dirty="0">
                          <a:effectLst/>
                        </a:rPr>
                        <a:t>Beépítési javaslat 3. - szerkesztett helyszínrajz 1:500, 1:200 , városképi vázlatok (szabadkéz)</a:t>
                      </a:r>
                      <a:endParaRPr lang="hu-HU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</a:tr>
              <a:tr h="483482"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u="none" strike="noStrike">
                          <a:effectLst/>
                        </a:rPr>
                        <a:t>8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2015.10.26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u="none" strike="noStrike" baseline="0" dirty="0">
                          <a:effectLst/>
                        </a:rPr>
                        <a:t>A jövő városa</a:t>
                      </a:r>
                      <a:endParaRPr lang="hu-HU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KT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u="none" strike="noStrike" baseline="0" dirty="0">
                          <a:effectLst/>
                        </a:rPr>
                        <a:t>Beépítési javaslat 4. - 1:200 építészeti vázlatok, közterület kialakítási vázlatok, szerkesztett utcakép, látványterv</a:t>
                      </a:r>
                      <a:endParaRPr lang="hu-HU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</a:tr>
              <a:tr h="322321"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u="none" strike="noStrike">
                          <a:effectLst/>
                        </a:rPr>
                        <a:t>9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2015.11.02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u="none" strike="noStrike" baseline="0" dirty="0">
                          <a:effectLst/>
                        </a:rPr>
                        <a:t>A város jövője.</a:t>
                      </a:r>
                      <a:endParaRPr lang="hu-HU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KT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u="none" strike="noStrike" baseline="0" dirty="0">
                          <a:effectLst/>
                        </a:rPr>
                        <a:t>Beépítési javaslat 5. - 1:200  </a:t>
                      </a:r>
                      <a:r>
                        <a:rPr lang="hu-HU" sz="1400" u="none" strike="noStrike" baseline="0" dirty="0" err="1">
                          <a:effectLst/>
                        </a:rPr>
                        <a:t>vezérszintterv</a:t>
                      </a:r>
                      <a:r>
                        <a:rPr lang="hu-HU" sz="1400" u="none" strike="noStrike" baseline="0" dirty="0">
                          <a:effectLst/>
                        </a:rPr>
                        <a:t>, szerkesztett utcakép, látványterv</a:t>
                      </a:r>
                      <a:endParaRPr lang="hu-HU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</a:tr>
              <a:tr h="322321"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u="none" strike="noStrike">
                          <a:effectLst/>
                        </a:rPr>
                        <a:t>10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2015.11.09</a:t>
                      </a:r>
                      <a:endParaRPr lang="hu-HU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u="none" strike="noStrike" baseline="0" dirty="0">
                          <a:effectLst/>
                        </a:rPr>
                        <a:t>A 21. század elejének városépítészeti tendenciái</a:t>
                      </a:r>
                      <a:endParaRPr lang="hu-HU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KT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Beépítési terv bemutatása prezentáció makettel 1:500+</a:t>
                      </a:r>
                      <a:endParaRPr lang="hu-HU" sz="1400" b="1" i="0" u="none" strike="noStrike" baseline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</a:tr>
              <a:tr h="322321"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u="none" strike="noStrike">
                          <a:effectLst/>
                        </a:rPr>
                        <a:t>11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2015.11.16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baseline="0" dirty="0">
                          <a:effectLst/>
                        </a:rPr>
                        <a:t>Okos város, fenntartható város, automentes város ... </a:t>
                      </a:r>
                      <a:endParaRPr lang="pt-BR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NI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u="none" strike="noStrike" baseline="0" dirty="0">
                          <a:effectLst/>
                        </a:rPr>
                        <a:t>Szerkezetterv, szabályozási terv, HÉSZ módosítási javaslat 1.</a:t>
                      </a:r>
                      <a:endParaRPr lang="hu-HU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</a:tr>
              <a:tr h="322321"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u="none" strike="noStrike">
                          <a:effectLst/>
                        </a:rPr>
                        <a:t>12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2015.11.23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u="none" strike="noStrike" baseline="0" dirty="0">
                          <a:effectLst/>
                        </a:rPr>
                        <a:t>Város az áramlások terében</a:t>
                      </a:r>
                      <a:endParaRPr lang="hu-HU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NI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u="none" strike="noStrike" baseline="0" dirty="0">
                          <a:effectLst/>
                        </a:rPr>
                        <a:t>Szerkezetterv, szabályozási terv, HÉSZ módosítási javaslat 2.</a:t>
                      </a:r>
                      <a:endParaRPr lang="hu-HU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</a:tr>
              <a:tr h="161161"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u="none" strike="noStrike">
                          <a:effectLst/>
                        </a:rPr>
                        <a:t>13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2015.11.30</a:t>
                      </a:r>
                      <a:endParaRPr lang="hu-HU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hu-HU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FÉLÉVES MUNKA BEMUTATÁSA</a:t>
                      </a:r>
                      <a:endParaRPr lang="hu-HU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139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44297" y="1093339"/>
            <a:ext cx="578489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Tudomány vagy áltudomány a várostervezés elmélete?</a:t>
            </a:r>
          </a:p>
          <a:p>
            <a:r>
              <a:rPr lang="hu-HU" sz="1200" dirty="0" smtClean="0"/>
              <a:t>(Stephen Marshall: Science, </a:t>
            </a:r>
            <a:r>
              <a:rPr lang="hu-HU" sz="1200" dirty="0" err="1" smtClean="0"/>
              <a:t>pseudo-science</a:t>
            </a:r>
            <a:r>
              <a:rPr lang="hu-HU" sz="1200" dirty="0" smtClean="0"/>
              <a:t> and </a:t>
            </a:r>
            <a:r>
              <a:rPr lang="hu-HU" sz="1200" dirty="0" err="1" smtClean="0"/>
              <a:t>urban</a:t>
            </a:r>
            <a:r>
              <a:rPr lang="hu-HU" sz="1200" dirty="0" smtClean="0"/>
              <a:t> design, Urban Design International 2012 17.sz. 257-271.o.	</a:t>
            </a:r>
            <a:br>
              <a:rPr lang="hu-HU" sz="1200" dirty="0" smtClean="0"/>
            </a:br>
            <a:r>
              <a:rPr lang="hu-HU" sz="1200" u="sng" dirty="0">
                <a:hlinkClick r:id="rId2"/>
              </a:rPr>
              <a:t>http://</a:t>
            </a:r>
            <a:r>
              <a:rPr lang="hu-HU" sz="1200" u="sng" dirty="0" smtClean="0">
                <a:hlinkClick r:id="rId2"/>
              </a:rPr>
              <a:t>www.palgrave-journals.com/udi/journal/v17/n4/full/udi201222a.html</a:t>
            </a:r>
            <a:r>
              <a:rPr lang="hu-HU" sz="1200" u="sng" dirty="0" smtClean="0"/>
              <a:t> )</a:t>
            </a:r>
          </a:p>
          <a:p>
            <a:r>
              <a:rPr lang="hu-HU" sz="1200" dirty="0" smtClean="0"/>
              <a:t>Marshall négy ma már klasszikusnak számító írás elemzésével próbál választ adni a kérdésre.</a:t>
            </a:r>
          </a:p>
          <a:p>
            <a:r>
              <a:rPr lang="hu-HU" i="1" dirty="0"/>
              <a:t>The Image of </a:t>
            </a:r>
            <a:r>
              <a:rPr lang="hu-HU" i="1" dirty="0" err="1"/>
              <a:t>the</a:t>
            </a:r>
            <a:r>
              <a:rPr lang="hu-HU" i="1" dirty="0"/>
              <a:t> City</a:t>
            </a:r>
            <a:r>
              <a:rPr lang="hu-HU" dirty="0"/>
              <a:t> (</a:t>
            </a:r>
            <a:r>
              <a:rPr lang="hu-HU" u="sng" dirty="0">
                <a:hlinkClick r:id="rId3"/>
              </a:rPr>
              <a:t>Lynch, 1960</a:t>
            </a:r>
            <a:r>
              <a:rPr lang="hu-HU" dirty="0"/>
              <a:t>),</a:t>
            </a:r>
          </a:p>
          <a:p>
            <a:r>
              <a:rPr lang="hu-HU" i="1" dirty="0" err="1" smtClean="0"/>
              <a:t>Townscape</a:t>
            </a:r>
            <a:r>
              <a:rPr lang="hu-HU" dirty="0"/>
              <a:t> (</a:t>
            </a:r>
            <a:r>
              <a:rPr lang="hu-HU" u="sng" dirty="0" err="1">
                <a:hlinkClick r:id="rId4"/>
              </a:rPr>
              <a:t>Cullen</a:t>
            </a:r>
            <a:r>
              <a:rPr lang="hu-HU" u="sng" dirty="0">
                <a:hlinkClick r:id="rId4"/>
              </a:rPr>
              <a:t>, 1961</a:t>
            </a:r>
            <a:r>
              <a:rPr lang="hu-HU" dirty="0"/>
              <a:t>),</a:t>
            </a:r>
          </a:p>
          <a:p>
            <a:r>
              <a:rPr lang="hu-HU" i="1" dirty="0" smtClean="0"/>
              <a:t>The </a:t>
            </a:r>
            <a:r>
              <a:rPr lang="hu-HU" i="1" dirty="0" err="1"/>
              <a:t>Death</a:t>
            </a:r>
            <a:r>
              <a:rPr lang="hu-HU" i="1" dirty="0"/>
              <a:t> and Life of Great American </a:t>
            </a:r>
            <a:r>
              <a:rPr lang="hu-HU" i="1" dirty="0" err="1"/>
              <a:t>Cities</a:t>
            </a:r>
            <a:r>
              <a:rPr lang="hu-HU" dirty="0"/>
              <a:t>(</a:t>
            </a:r>
            <a:r>
              <a:rPr lang="hu-HU" u="sng" dirty="0">
                <a:hlinkClick r:id="rId5"/>
              </a:rPr>
              <a:t>Jacobs, 1961</a:t>
            </a:r>
            <a:r>
              <a:rPr lang="hu-HU" dirty="0"/>
              <a:t>) </a:t>
            </a:r>
          </a:p>
          <a:p>
            <a:r>
              <a:rPr lang="hu-HU" i="1" dirty="0"/>
              <a:t>A City is </a:t>
            </a:r>
            <a:r>
              <a:rPr lang="hu-HU" i="1" dirty="0" err="1"/>
              <a:t>Not</a:t>
            </a:r>
            <a:r>
              <a:rPr lang="hu-HU" i="1" dirty="0"/>
              <a:t> a </a:t>
            </a:r>
            <a:r>
              <a:rPr lang="hu-HU" i="1" dirty="0" err="1"/>
              <a:t>Tree</a:t>
            </a:r>
            <a:r>
              <a:rPr lang="hu-HU" dirty="0"/>
              <a:t> (</a:t>
            </a:r>
            <a:r>
              <a:rPr lang="hu-HU" u="sng" dirty="0">
                <a:hlinkClick r:id="rId6"/>
              </a:rPr>
              <a:t>Alexander, 1965</a:t>
            </a:r>
            <a:r>
              <a:rPr lang="hu-HU" dirty="0" smtClean="0"/>
              <a:t>)</a:t>
            </a:r>
            <a:endParaRPr lang="hu-HU" dirty="0"/>
          </a:p>
        </p:txBody>
      </p:sp>
      <p:sp>
        <p:nvSpPr>
          <p:cNvPr id="2" name="Szövegdoboz 1"/>
          <p:cNvSpPr txBox="1"/>
          <p:nvPr/>
        </p:nvSpPr>
        <p:spPr>
          <a:xfrm>
            <a:off x="954155" y="4727439"/>
            <a:ext cx="111000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/>
              <a:t>A </a:t>
            </a:r>
            <a:r>
              <a:rPr lang="hu-HU" sz="1200" b="1" dirty="0"/>
              <a:t>tudomány</a:t>
            </a:r>
            <a:r>
              <a:rPr lang="hu-HU" sz="1200" dirty="0"/>
              <a:t> a bennünket körülvevő világ megismerésére irányuló tevékenység és az ezen tevékenység során szerzett ismeretek összessége. </a:t>
            </a:r>
            <a:r>
              <a:rPr lang="hu-HU" sz="1200" b="1" dirty="0"/>
              <a:t>A tevékenységnek bárki által megismételhetőnek kell lennie és végeredményben azonos eredményre kell vezetnie ahhoz, hogy az eredményt tudományos eredménynek nevezhessük</a:t>
            </a:r>
            <a:r>
              <a:rPr lang="hu-HU" sz="1200" b="1" dirty="0" smtClean="0"/>
              <a:t>.</a:t>
            </a:r>
          </a:p>
          <a:p>
            <a:r>
              <a:rPr lang="hu-HU" sz="1200" dirty="0"/>
              <a:t>A legelső két nagy kategória az </a:t>
            </a:r>
            <a:r>
              <a:rPr lang="hu-HU" sz="1200" dirty="0">
                <a:hlinkClick r:id="rId7" tooltip="Absztrakt (a lap nem létezik)"/>
              </a:rPr>
              <a:t>absztrakt tudományok</a:t>
            </a:r>
            <a:r>
              <a:rPr lang="hu-HU" sz="1200" dirty="0"/>
              <a:t> és a </a:t>
            </a:r>
            <a:r>
              <a:rPr lang="hu-HU" sz="1200" dirty="0">
                <a:hlinkClick r:id="rId8" tooltip="Tapasztalati tudományok (a lap nem létezik)"/>
              </a:rPr>
              <a:t>tapasztalati tudományok</a:t>
            </a:r>
            <a:r>
              <a:rPr lang="hu-HU" sz="1200" dirty="0"/>
              <a:t>. A tapasztalati tudományok empirikusak, és a valóság megismerését célozzák meg (a relativizmus a „valóság megismerése” kifejezés használatát vitatná). Az absztrakt tudományok csak elvont (tiszta) fogalmak közötti összefüggések megismerését célozzák meg, ilyen a </a:t>
            </a:r>
            <a:r>
              <a:rPr lang="hu-HU" sz="1200" dirty="0">
                <a:hlinkClick r:id="rId9" tooltip="Matematika"/>
              </a:rPr>
              <a:t>matematika</a:t>
            </a:r>
            <a:r>
              <a:rPr lang="hu-HU" sz="1200" dirty="0"/>
              <a:t>. A </a:t>
            </a:r>
            <a:r>
              <a:rPr lang="hu-HU" sz="1200" dirty="0">
                <a:hlinkClick r:id="rId10" tooltip="Platonizmus (a lap nem létezik)"/>
              </a:rPr>
              <a:t>platonista</a:t>
            </a:r>
            <a:r>
              <a:rPr lang="hu-HU" sz="1200" dirty="0"/>
              <a:t> </a:t>
            </a:r>
            <a:r>
              <a:rPr lang="hu-HU" sz="1200" dirty="0">
                <a:hlinkClick r:id="rId11" tooltip="Filozófia"/>
              </a:rPr>
              <a:t>filozófia</a:t>
            </a:r>
            <a:r>
              <a:rPr lang="hu-HU" sz="1200" dirty="0"/>
              <a:t> a felosztást úgy értelmezheti, hogy a matematika az ideák világát tanulmányozza. A tapasztalati tudományokon belül elkülönítik a </a:t>
            </a:r>
            <a:r>
              <a:rPr lang="hu-HU" sz="1200" dirty="0">
                <a:hlinkClick r:id="rId12" tooltip="Természettudomány"/>
              </a:rPr>
              <a:t>természeti</a:t>
            </a:r>
            <a:r>
              <a:rPr lang="hu-HU" sz="1200" dirty="0"/>
              <a:t> és a </a:t>
            </a:r>
            <a:r>
              <a:rPr lang="hu-HU" sz="1200" dirty="0">
                <a:hlinkClick r:id="rId13" tooltip="Társadalomtudományok (a lap nem létezik)"/>
              </a:rPr>
              <a:t>társadalomtudományokat</a:t>
            </a:r>
            <a:r>
              <a:rPr lang="hu-HU" sz="1200" dirty="0"/>
              <a:t>, valamint </a:t>
            </a:r>
            <a:r>
              <a:rPr lang="hu-HU" sz="1200" dirty="0" smtClean="0"/>
              <a:t>a </a:t>
            </a:r>
            <a:r>
              <a:rPr lang="hu-HU" sz="1200" dirty="0" smtClean="0">
                <a:hlinkClick r:id="rId14" tooltip="Bölcsészet (a lap nem létezik)"/>
              </a:rPr>
              <a:t>bölcsészetet</a:t>
            </a:r>
            <a:r>
              <a:rPr lang="hu-HU" sz="1200" dirty="0"/>
              <a:t>. A természettudományok a valóság azon jelenségeit kutatják, amelyekben az emberi társadalom nem játszik jelentős szerepet. A társadalomtudományok kifejezetten az emberi közösséggel kapcsolatos tudományok. A Bölcsészet ágai (például esztétika, etika) az ember különböző társadalmi szintű tevékenységeivel foglalkoznak. Bizonyos nézetek a tudományt egységesnek tartják, és így egyet értenek a társadalomtudományok és bölcsészet alapvető empirikus voltában, vagy legalábbis abban, hogy ez kell, hogy legyen a tudományos norma. Más nézetek szerint a társadalomtudományokat és a bölcsészetet alapvetően más módszer jellemzi, vagy módszertelenség, így tapasztalati tudománynak való besorolásuk vitatható.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28775" y="599640"/>
            <a:ext cx="6063225" cy="338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22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450937" y="475989"/>
            <a:ext cx="1114816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Várostervezés: </a:t>
            </a:r>
          </a:p>
          <a:p>
            <a:pPr marL="285750" indent="-285750">
              <a:buFontTx/>
              <a:buChar char="-"/>
            </a:pPr>
            <a:r>
              <a:rPr lang="hu-HU" dirty="0" err="1"/>
              <a:t>urban</a:t>
            </a:r>
            <a:r>
              <a:rPr lang="hu-HU" dirty="0"/>
              <a:t> </a:t>
            </a:r>
            <a:r>
              <a:rPr lang="hu-HU" dirty="0" err="1"/>
              <a:t>planning</a:t>
            </a:r>
            <a:r>
              <a:rPr lang="hu-HU" dirty="0"/>
              <a:t> – várostervezés (fejlesztési tervezés, városrendezés, műszaki infrastruktúra tervezése</a:t>
            </a:r>
          </a:p>
          <a:p>
            <a:pPr marL="285750" indent="-285750">
              <a:buFontTx/>
              <a:buChar char="-"/>
            </a:pPr>
            <a:r>
              <a:rPr lang="hu-HU" b="1" dirty="0" err="1"/>
              <a:t>urban</a:t>
            </a:r>
            <a:r>
              <a:rPr lang="hu-HU" b="1" dirty="0"/>
              <a:t> design – városépítészet</a:t>
            </a:r>
          </a:p>
          <a:p>
            <a:endParaRPr lang="hu-HU" dirty="0" smtClean="0"/>
          </a:p>
          <a:p>
            <a:r>
              <a:rPr lang="hu-HU" dirty="0" smtClean="0"/>
              <a:t>Jane Jacobs maga egy az érvágáshoz hasonlóan ostobaságokon alapuló, kifinomult és bonyolult dogmákon nyugvó áltudománynak tartja a városépítést és tervezést.  </a:t>
            </a:r>
          </a:p>
          <a:p>
            <a:endParaRPr lang="hu-HU" dirty="0"/>
          </a:p>
          <a:p>
            <a:r>
              <a:rPr lang="hu-HU" dirty="0" smtClean="0"/>
              <a:t>A városépítészetet (</a:t>
            </a:r>
            <a:r>
              <a:rPr lang="hu-HU" dirty="0" err="1" smtClean="0"/>
              <a:t>urban</a:t>
            </a:r>
            <a:r>
              <a:rPr lang="hu-HU" dirty="0" smtClean="0"/>
              <a:t> design) az épületek és terek városlakók céljait szolgáló elrendezésének definiálhatjuk.</a:t>
            </a:r>
          </a:p>
          <a:p>
            <a:r>
              <a:rPr lang="hu-HU" dirty="0" smtClean="0"/>
              <a:t>A városépítészeti gyakorlatot számtalan természet- és társadalomtudományos, művészeti elmélet támogatja az alaklélektantól a posztmodernig, az információ elmélettől a </a:t>
            </a:r>
            <a:r>
              <a:rPr lang="hu-HU" dirty="0" err="1" smtClean="0"/>
              <a:t>biophilia</a:t>
            </a:r>
            <a:r>
              <a:rPr lang="hu-HU" dirty="0" smtClean="0"/>
              <a:t> elméletig, … </a:t>
            </a:r>
          </a:p>
          <a:p>
            <a:endParaRPr lang="hu-HU" dirty="0"/>
          </a:p>
          <a:p>
            <a:r>
              <a:rPr lang="hu-HU" dirty="0" smtClean="0"/>
              <a:t>A városépítészet elmélete lehet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anyagi (=</a:t>
            </a:r>
            <a:r>
              <a:rPr lang="en-US" dirty="0" smtClean="0"/>
              <a:t>substantial</a:t>
            </a:r>
            <a:r>
              <a:rPr lang="hu-HU" dirty="0" smtClean="0"/>
              <a:t> – hogyan működnek a dolgok)</a:t>
            </a:r>
            <a:r>
              <a:rPr lang="en-US" dirty="0" smtClean="0"/>
              <a:t>,</a:t>
            </a:r>
            <a:r>
              <a:rPr lang="hu-HU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a folyamatra vonatkozó</a:t>
            </a:r>
            <a:r>
              <a:rPr lang="en-US" dirty="0" smtClean="0"/>
              <a:t> </a:t>
            </a:r>
            <a:r>
              <a:rPr lang="hu-HU" dirty="0" smtClean="0"/>
              <a:t>(=</a:t>
            </a:r>
            <a:r>
              <a:rPr lang="en-US" dirty="0" smtClean="0"/>
              <a:t>procedural</a:t>
            </a:r>
            <a:r>
              <a:rPr lang="hu-HU" dirty="0" smtClean="0"/>
              <a:t> – hogyan jutunk innen oda)</a:t>
            </a:r>
            <a:r>
              <a:rPr lang="en-US" dirty="0" smtClean="0"/>
              <a:t> </a:t>
            </a:r>
            <a:r>
              <a:rPr lang="hu-HU" dirty="0" smtClean="0"/>
              <a:t>vagy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normatív</a:t>
            </a:r>
            <a:r>
              <a:rPr lang="en-US" dirty="0" smtClean="0"/>
              <a:t> </a:t>
            </a:r>
            <a:r>
              <a:rPr lang="hu-HU" dirty="0" smtClean="0"/>
              <a:t>(=</a:t>
            </a:r>
            <a:r>
              <a:rPr lang="en-US" dirty="0" smtClean="0"/>
              <a:t>normative</a:t>
            </a:r>
            <a:r>
              <a:rPr lang="hu-HU" dirty="0" smtClean="0"/>
              <a:t> – hogyan kéne a dolgoknak történni; „jó” városépítészet). </a:t>
            </a:r>
          </a:p>
          <a:p>
            <a:endParaRPr lang="hu-HU" dirty="0" smtClean="0"/>
          </a:p>
          <a:p>
            <a:r>
              <a:rPr lang="hu-HU" dirty="0" smtClean="0"/>
              <a:t>Marshall szerint az integrált elmélet lehet hiteles. A városépítészeti tervezés gyakorlati ismeretek alkalmi együttesét és importált elméleteket használ, vagyis saját elmélete nincs.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4992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293361" y="2326819"/>
            <a:ext cx="2562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Kevin Lynch várostervező 1918 - 1984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3908121" y="475989"/>
            <a:ext cx="77536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The Image of </a:t>
            </a:r>
            <a:r>
              <a:rPr lang="hu-HU" dirty="0" err="1" smtClean="0"/>
              <a:t>the</a:t>
            </a:r>
            <a:r>
              <a:rPr lang="hu-HU" dirty="0" smtClean="0"/>
              <a:t> City</a:t>
            </a:r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 smtClean="0"/>
              <a:t>A város lakói közös képet, képeket alkotnak a városukról (</a:t>
            </a:r>
            <a:r>
              <a:rPr lang="hu-HU" dirty="0" err="1" smtClean="0"/>
              <a:t>mental</a:t>
            </a:r>
            <a:r>
              <a:rPr lang="hu-HU" dirty="0" smtClean="0"/>
              <a:t> map)</a:t>
            </a:r>
          </a:p>
          <a:p>
            <a:pPr marL="285750" indent="-285750">
              <a:buFontTx/>
              <a:buChar char="-"/>
            </a:pPr>
            <a:r>
              <a:rPr lang="hu-HU" dirty="0" smtClean="0"/>
              <a:t>A város képét öt elem határozza meg: </a:t>
            </a:r>
            <a:r>
              <a:rPr lang="hu-HU" dirty="0"/>
              <a:t>utak, élek, körzetek, csomópontok és </a:t>
            </a:r>
            <a:r>
              <a:rPr lang="hu-HU" dirty="0" smtClean="0"/>
              <a:t>különleges tárgyak - épületek</a:t>
            </a:r>
          </a:p>
          <a:p>
            <a:pPr marL="285750" indent="-285750">
              <a:buFontTx/>
              <a:buChar char="-"/>
            </a:pPr>
            <a:r>
              <a:rPr lang="hu-HU" dirty="0" smtClean="0"/>
              <a:t>Ez az öt elem a tervezés hasznos építőköve</a:t>
            </a:r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2285" y="1953317"/>
            <a:ext cx="6100174" cy="4716031"/>
          </a:xfrm>
          <a:prstGeom prst="rect">
            <a:avLst/>
          </a:prstGeom>
        </p:spPr>
      </p:pic>
      <p:pic>
        <p:nvPicPr>
          <p:cNvPr id="2052" name="Picture 4" descr="http://planyourcity.files.wordpress.com/2012/08/kevin-lynch-the-image-of-the-cit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24" y="3333848"/>
            <a:ext cx="5461023" cy="3113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lack and white headshot of Kevin Lynch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34" y="259894"/>
            <a:ext cx="2066925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252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1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97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56" y="-746056"/>
            <a:ext cx="10169719" cy="786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7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3118" y="-13780"/>
            <a:ext cx="5878881" cy="6877831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355990" y="3037779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Gordon </a:t>
            </a:r>
            <a:r>
              <a:rPr lang="hu-HU" dirty="0" err="1" smtClean="0"/>
              <a:t>Cullen</a:t>
            </a:r>
            <a:r>
              <a:rPr lang="hu-HU" dirty="0" smtClean="0"/>
              <a:t> 1914 - 1994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311649" y="3656977"/>
            <a:ext cx="603228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The </a:t>
            </a:r>
            <a:r>
              <a:rPr lang="hu-HU" dirty="0" err="1" smtClean="0"/>
              <a:t>Concise</a:t>
            </a:r>
            <a:r>
              <a:rPr lang="hu-HU" dirty="0" smtClean="0"/>
              <a:t> </a:t>
            </a:r>
            <a:r>
              <a:rPr lang="hu-HU" dirty="0" err="1" smtClean="0"/>
              <a:t>Townscape</a:t>
            </a:r>
            <a:endParaRPr lang="hu-HU" dirty="0" smtClean="0"/>
          </a:p>
          <a:p>
            <a:r>
              <a:rPr lang="hu-HU" dirty="0" smtClean="0"/>
              <a:t> - Az épületek együttese olyan élményt nyújthat, amire egyenként nem képesek. A környezet elemeit nem választhatjuk el egymástól. Az egymástól „független” tervezéssel sohasem érhető el az a minőség.</a:t>
            </a:r>
          </a:p>
          <a:p>
            <a:r>
              <a:rPr lang="hu-HU" dirty="0" smtClean="0"/>
              <a:t>(</a:t>
            </a:r>
            <a:r>
              <a:rPr lang="hu-HU" dirty="0" err="1" smtClean="0"/>
              <a:t>Background</a:t>
            </a:r>
            <a:r>
              <a:rPr lang="hu-HU" dirty="0" smtClean="0"/>
              <a:t> </a:t>
            </a:r>
            <a:r>
              <a:rPr lang="hu-HU" dirty="0" err="1" smtClean="0"/>
              <a:t>architecture</a:t>
            </a:r>
            <a:r>
              <a:rPr lang="hu-HU" dirty="0" smtClean="0"/>
              <a:t>)  </a:t>
            </a:r>
          </a:p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178" y="691736"/>
            <a:ext cx="1795658" cy="224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41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20"/>
            <a:ext cx="1706766" cy="2402115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1847471" y="37720"/>
            <a:ext cx="60800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i="1" dirty="0" smtClean="0"/>
              <a:t>Jane Jacobs </a:t>
            </a:r>
            <a:r>
              <a:rPr lang="hu-HU" i="1" dirty="0" smtClean="0"/>
              <a:t>újságíró 1916 – 2006</a:t>
            </a:r>
          </a:p>
          <a:p>
            <a:r>
              <a:rPr lang="en-US" b="1" i="1" dirty="0" smtClean="0"/>
              <a:t>The </a:t>
            </a:r>
            <a:r>
              <a:rPr lang="en-US" b="1" i="1" dirty="0"/>
              <a:t>Death and Life of Great American </a:t>
            </a:r>
            <a:r>
              <a:rPr lang="en-US" b="1" i="1" dirty="0" smtClean="0"/>
              <a:t>Cities</a:t>
            </a:r>
            <a:endParaRPr lang="hu-HU" b="1" i="1" dirty="0" smtClean="0"/>
          </a:p>
          <a:p>
            <a:r>
              <a:rPr lang="hu-HU" dirty="0" smtClean="0"/>
              <a:t>Négy </a:t>
            </a:r>
            <a:r>
              <a:rPr lang="hu-HU" dirty="0"/>
              <a:t>feltétel </a:t>
            </a:r>
            <a:r>
              <a:rPr lang="hu-HU" dirty="0" smtClean="0"/>
              <a:t>nélkülözhetetlen a város gazdag sokszínűségéhez:</a:t>
            </a:r>
            <a:endParaRPr lang="hu-HU" dirty="0"/>
          </a:p>
          <a:p>
            <a:r>
              <a:rPr lang="hu-HU" dirty="0"/>
              <a:t>1. </a:t>
            </a:r>
            <a:r>
              <a:rPr lang="hu-HU" dirty="0" smtClean="0"/>
              <a:t>A kerület ne csak egy elsődleges funkciót szolgáljon</a:t>
            </a:r>
            <a:endParaRPr lang="hu-HU" dirty="0"/>
          </a:p>
          <a:p>
            <a:r>
              <a:rPr lang="hu-HU" dirty="0"/>
              <a:t>2. </a:t>
            </a:r>
            <a:r>
              <a:rPr lang="hu-HU" dirty="0" smtClean="0"/>
              <a:t>A tömbök rövidek legyenek</a:t>
            </a:r>
            <a:endParaRPr lang="hu-HU" dirty="0"/>
          </a:p>
          <a:p>
            <a:r>
              <a:rPr lang="hu-HU" dirty="0"/>
              <a:t>3. </a:t>
            </a:r>
            <a:r>
              <a:rPr lang="hu-HU" dirty="0" smtClean="0"/>
              <a:t>Keveredjenek a változó korú és állapotú épületek </a:t>
            </a:r>
            <a:endParaRPr lang="hu-HU" dirty="0"/>
          </a:p>
          <a:p>
            <a:r>
              <a:rPr lang="hu-HU" dirty="0" smtClean="0"/>
              <a:t>4. Kellően magas legyen a laksűrűség</a:t>
            </a:r>
            <a:endParaRPr lang="hu-HU" dirty="0"/>
          </a:p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1345" y="2135744"/>
            <a:ext cx="5806064" cy="4620581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68" y="2135745"/>
            <a:ext cx="5351783" cy="4620580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7717536" y="1489413"/>
            <a:ext cx="4269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dirty="0" smtClean="0"/>
              <a:t>David C. </a:t>
            </a:r>
            <a:r>
              <a:rPr lang="hu-HU" dirty="0" err="1" smtClean="0"/>
              <a:t>Korten</a:t>
            </a:r>
            <a:r>
              <a:rPr lang="hu-HU" dirty="0" smtClean="0"/>
              <a:t>:</a:t>
            </a:r>
          </a:p>
          <a:p>
            <a:pPr algn="r"/>
            <a:r>
              <a:rPr lang="hu-HU" dirty="0" smtClean="0"/>
              <a:t>A tőkés társaságok világuralma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3128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75104" y="-1792605"/>
            <a:ext cx="18221325" cy="885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57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608219" cy="6858000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8841850" y="5955527"/>
            <a:ext cx="3228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Városi autópálya csomópont </a:t>
            </a:r>
          </a:p>
          <a:p>
            <a:r>
              <a:rPr lang="hu-HU" dirty="0" smtClean="0"/>
              <a:t>Los Angeles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90943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3269293" y="306703"/>
            <a:ext cx="82546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A city is </a:t>
            </a:r>
            <a:r>
              <a:rPr lang="hu-HU" b="1" dirty="0" err="1" smtClean="0"/>
              <a:t>not</a:t>
            </a:r>
            <a:r>
              <a:rPr lang="hu-HU" b="1" dirty="0" smtClean="0"/>
              <a:t> a </a:t>
            </a:r>
            <a:r>
              <a:rPr lang="hu-HU" b="1" dirty="0" err="1" smtClean="0"/>
              <a:t>tree</a:t>
            </a:r>
            <a:endParaRPr lang="hu-HU" b="1" dirty="0" smtClean="0"/>
          </a:p>
          <a:p>
            <a:r>
              <a:rPr lang="hu-HU" dirty="0" smtClean="0"/>
              <a:t>Fa (hierarchikus) struktúra &gt;&lt; átfedő halmaz struktúra</a:t>
            </a:r>
          </a:p>
          <a:p>
            <a:r>
              <a:rPr lang="hu-HU" dirty="0" smtClean="0"/>
              <a:t>Művi város &gt;&lt; természetes város</a:t>
            </a:r>
          </a:p>
          <a:p>
            <a:r>
              <a:rPr lang="hu-HU" dirty="0" smtClean="0"/>
              <a:t>Egyszerűség &gt;&lt; komplexitás</a:t>
            </a:r>
          </a:p>
          <a:p>
            <a:r>
              <a:rPr lang="hu-HU" dirty="0" smtClean="0"/>
              <a:t>A tervezés haszontalan, mert nem képes természetes várost tervezni </a:t>
            </a:r>
          </a:p>
          <a:p>
            <a:r>
              <a:rPr lang="hu-HU" dirty="0" smtClean="0"/>
              <a:t>a gondolkodás sajátosságai (lásd még Dietrich </a:t>
            </a:r>
            <a:r>
              <a:rPr lang="hu-HU" dirty="0" err="1" smtClean="0"/>
              <a:t>Dörner</a:t>
            </a:r>
            <a:r>
              <a:rPr lang="hu-HU" dirty="0" smtClean="0"/>
              <a:t>: Die </a:t>
            </a:r>
            <a:r>
              <a:rPr lang="hu-HU" dirty="0" err="1" smtClean="0"/>
              <a:t>Logik</a:t>
            </a:r>
            <a:r>
              <a:rPr lang="hu-HU" dirty="0" smtClean="0"/>
              <a:t> des </a:t>
            </a:r>
            <a:r>
              <a:rPr lang="hu-HU" dirty="0" err="1" smtClean="0"/>
              <a:t>Mißlingens</a:t>
            </a:r>
            <a:r>
              <a:rPr lang="hu-HU" dirty="0" smtClean="0"/>
              <a:t>) miatt.</a:t>
            </a:r>
          </a:p>
          <a:p>
            <a:endParaRPr lang="hu-HU" dirty="0"/>
          </a:p>
          <a:p>
            <a:r>
              <a:rPr lang="hu-HU" dirty="0" smtClean="0"/>
              <a:t>(</a:t>
            </a:r>
            <a:r>
              <a:rPr lang="hu-HU" dirty="0" err="1" smtClean="0"/>
              <a:t>Pattern</a:t>
            </a:r>
            <a:r>
              <a:rPr lang="hu-HU" dirty="0" smtClean="0"/>
              <a:t> </a:t>
            </a:r>
            <a:r>
              <a:rPr lang="hu-HU" dirty="0" err="1" smtClean="0"/>
              <a:t>Language</a:t>
            </a:r>
            <a:r>
              <a:rPr lang="hu-HU" dirty="0" smtClean="0"/>
              <a:t>)</a:t>
            </a:r>
            <a:endParaRPr lang="hu-HU" dirty="0"/>
          </a:p>
        </p:txBody>
      </p:sp>
      <p:pic>
        <p:nvPicPr>
          <p:cNvPr id="4098" name="Picture 2" descr="Semi-lattice tree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16" y="3150250"/>
            <a:ext cx="5386192" cy="3590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hristopher Alexander ties together religion and architectu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09" y="306703"/>
            <a:ext cx="2209817" cy="239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212942" y="2697497"/>
            <a:ext cx="3056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/>
              <a:t>Christopher</a:t>
            </a:r>
            <a:r>
              <a:rPr lang="hu-HU" dirty="0" smtClean="0"/>
              <a:t> Alexander  1936 - 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0072" y="2061029"/>
            <a:ext cx="321945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972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4985358" cy="3734187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10070927" y="6313119"/>
            <a:ext cx="1853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St. Louis </a:t>
            </a:r>
            <a:r>
              <a:rPr lang="hu-HU" dirty="0" smtClean="0"/>
              <a:t>1954-72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970220" y="0"/>
            <a:ext cx="6221780" cy="622178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3710602"/>
            <a:ext cx="5970220" cy="314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2517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61" y="367236"/>
            <a:ext cx="3707704" cy="6024108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372" y="367236"/>
            <a:ext cx="3551752" cy="6187600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3531" y="367236"/>
            <a:ext cx="3459253" cy="5858853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3531" y="6226089"/>
            <a:ext cx="3406748" cy="588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4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749" y="430503"/>
            <a:ext cx="2886075" cy="3609975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284738" y="4208745"/>
            <a:ext cx="2754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Jaques Derrida 1930 - 2004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3210256" y="0"/>
            <a:ext cx="892343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/>
              <a:t>A filozófia első „megasztárja” úgy írt, azt írta, ahogy </a:t>
            </a:r>
            <a:r>
              <a:rPr lang="hu-HU" sz="1200" b="1" dirty="0" smtClean="0"/>
              <a:t>élt …, </a:t>
            </a:r>
            <a:r>
              <a:rPr lang="hu-HU" sz="1200" dirty="0"/>
              <a:t> „a minden gondolkodás gyökerénél ott lévő szabad mozgást kereste</a:t>
            </a:r>
            <a:r>
              <a:rPr lang="hu-HU" sz="1200" dirty="0" smtClean="0"/>
              <a:t>”.</a:t>
            </a:r>
          </a:p>
          <a:p>
            <a:r>
              <a:rPr lang="hu-HU" sz="1200" dirty="0"/>
              <a:t>Szerinte a filozófus és </a:t>
            </a:r>
            <a:r>
              <a:rPr lang="hu-HU" b="1" dirty="0"/>
              <a:t>a demokráciában élő minden ember feladata a tág értelemben vett kultúra újragondolása és folyamatos újraalakítása. </a:t>
            </a:r>
            <a:r>
              <a:rPr lang="hu-HU" sz="1200" dirty="0"/>
              <a:t>Az emberi élet generációról generációra történő megújulásával együtt jár a kultúra, a társadalom folyamatos újrateremtődése. Egyszerre kell a hagyományokat tisztelni, elfogadni, hiszen a hagyományok elvetésével nem is tudnánk élni és beszélni, ugyanakkor a kapott világot el kell sajátítani, tulajdonunkká kell tenni. Derrida szerint „az örökség soha nem adott, hanem mindig feladat. (…) Nincs örökség, mely nem késztet felelősségre. Egy örökség mindig egy adósság </a:t>
            </a:r>
            <a:r>
              <a:rPr lang="hu-HU" sz="1200" dirty="0" err="1"/>
              <a:t>újramegerősítése</a:t>
            </a:r>
            <a:r>
              <a:rPr lang="hu-HU" sz="1200" dirty="0"/>
              <a:t>, csakhogy kritikai, szelektív és szűrő </a:t>
            </a:r>
            <a:r>
              <a:rPr lang="hu-HU" sz="1200" dirty="0" err="1"/>
              <a:t>újramegerősítése</a:t>
            </a:r>
            <a:r>
              <a:rPr lang="hu-HU" sz="1200" dirty="0"/>
              <a:t>.” </a:t>
            </a:r>
            <a:endParaRPr lang="hu-HU" sz="1200" dirty="0" smtClean="0"/>
          </a:p>
          <a:p>
            <a:r>
              <a:rPr lang="hu-HU" sz="1200" dirty="0"/>
              <a:t> „a </a:t>
            </a:r>
            <a:r>
              <a:rPr lang="hu-HU" sz="1200" b="1" dirty="0"/>
              <a:t>dekonstrukció</a:t>
            </a:r>
            <a:r>
              <a:rPr lang="hu-HU" sz="1200" dirty="0"/>
              <a:t> maga is konzervatív, mindenesetre hagyományőrző a maga módján. Csak éppen a felelősségnek egy másképpen elgondolt fogalma szerint tesz eleget az emlékezet és az örökség, az intézményes tudomány, a szakterületek határai és normái, a tudás, a kultúra, a nyelv, a filozófia és a gondolkodás követelményeinek, felelősségteljes válaszokat igyekszik adni, vitatja és átformálja annak határait is, amit így kapunk. Örökölni nem annyit tesz, mint birtokolni vagy megkapni ezt vagy azt – inkább azt jelenti, hogy aktív, kritikai és szelektív módon megerősítjük, azaz értelmezzük és fölfejtjük a parancsot, amely irányít minket, és túlcsap rajtunk, ami mindig egyszerre fiatalabb és öregebb is nálunk, mint valaki másnak a törvénye, akinek soha nem leszünk kortársai. Engedjék meg a félreértéseket elkerülendő, hogy arra hivatkozzam: amit dekonstrukciónak neveznek, régtől fogva, kezdettől fogva kiemelt figyelmet szentelt azoknak a témáknak, amelyek olyan nyomasztóan és sürgetően foglalkoztatnak minket ma Európában: Európa, avagy helyesebben az európai identitás, különbség és centralitás, a nyelvek és a fordítás, a határok és a másik, az idegen, az állam és a nemzet, a nemzetiség, az eredet és a születés kérdéseinek.” </a:t>
            </a:r>
            <a:endParaRPr lang="hu-HU" sz="1200" dirty="0" smtClean="0"/>
          </a:p>
          <a:p>
            <a:r>
              <a:rPr lang="hu-HU" sz="1200" dirty="0"/>
              <a:t>Derrida szerint </a:t>
            </a:r>
            <a:r>
              <a:rPr lang="hu-HU" sz="1400" b="1" dirty="0"/>
              <a:t>minden struktúra</a:t>
            </a:r>
            <a:r>
              <a:rPr lang="hu-HU" sz="1400" dirty="0"/>
              <a:t>: az irodalmi nyelvtől és a filozófiai rendszerektől a politikai szervezetekig és az építészeti alkotásokig </a:t>
            </a:r>
            <a:r>
              <a:rPr lang="hu-HU" sz="1400" b="1" dirty="0"/>
              <a:t>a nyelvet használó és a nyelv által „értelmes”, kreatív ember tevékenységének eredménye</a:t>
            </a:r>
            <a:r>
              <a:rPr lang="hu-HU" sz="1400" dirty="0"/>
              <a:t>. Lévén a nyelv közös vagyonunk</a:t>
            </a:r>
            <a:r>
              <a:rPr lang="hu-HU" sz="1400" b="1" dirty="0"/>
              <a:t>, amelyet minden ember értelmez és alakít</a:t>
            </a:r>
            <a:r>
              <a:rPr lang="hu-HU" sz="1400" dirty="0"/>
              <a:t>, így a nyelv általi alkotások, művek valamilyen módon szintén minden ember alkotó-értelmező tevékenységének hozzájárulásával jönnek létre, maradnak fönn, újulnak meg vagy pusztulnak el. Innen értelmezhető a nyelvet használó, az írásokat tanulmányozó, a társadalmi diszkussziókban részt vevő ember felelőssége – és </a:t>
            </a:r>
            <a:r>
              <a:rPr lang="hu-HU" sz="1400" b="1" dirty="0"/>
              <a:t>ez az aktív felelősség a dekonstrukció</a:t>
            </a:r>
            <a:r>
              <a:rPr lang="hu-HU" sz="1400" dirty="0"/>
              <a:t>. </a:t>
            </a:r>
            <a:r>
              <a:rPr lang="hu-HU" sz="1400" dirty="0" smtClean="0"/>
              <a:t/>
            </a:r>
            <a:br>
              <a:rPr lang="hu-HU" sz="1400" dirty="0" smtClean="0"/>
            </a:br>
            <a:r>
              <a:rPr lang="hu-HU" sz="1200" dirty="0"/>
              <a:t>Derrida hangsúlyozza: „ez tehát a pillanat, amikor a nyelv elárasztja az egyetemes problematika mezejét; ez tehát a pillanat, amikor a középpont vagy eredet távollétében </a:t>
            </a:r>
            <a:r>
              <a:rPr lang="hu-HU" sz="1200" b="1" dirty="0"/>
              <a:t>minden diskurzussá válik”</a:t>
            </a:r>
            <a:r>
              <a:rPr lang="hu-HU" sz="1200" dirty="0"/>
              <a:t>. </a:t>
            </a:r>
            <a:r>
              <a:rPr lang="hu-HU" sz="1200" b="1" dirty="0"/>
              <a:t>Ez a demokrácia, amely mindannyiunk diszkurzív részvételét követeli a politikai intézményekben ugyanúgy, mint a műalkotások, irodalmi művek elemzésében, az építészeti alkotások létrehozásában, fenntartásában és használatában. </a:t>
            </a:r>
            <a:r>
              <a:rPr lang="hu-HU" sz="1200" dirty="0" smtClean="0"/>
              <a:t/>
            </a:r>
            <a:br>
              <a:rPr lang="hu-HU" sz="1200" dirty="0" smtClean="0"/>
            </a:br>
            <a:r>
              <a:rPr lang="hu-HU" sz="1200" dirty="0"/>
              <a:t>Az irodalmi művek tehát nem halott könyvek: olvasva újraírjuk őket, új művek, új írók, új olvasók születnek – a végtelenségig. Miközben a leírt szöveg világokat teremt, olvasatlan és újraíratlan merevségében el is zár, ki is zár, és az olvasó feladata e zárt világ feltörése, a szövegszövetek fonalainak újraszövése. Minden olvasó a sorok között újraírja saját történetét, amely egyszerre azonos valamennyi olvasattal, és különbözik is tőlük. A szövegek olvasása egyben szövegek beírása a sorok közé, felszabadítása annak, amit minden rögzített írás, mint merev struktúra, bezár a maga rácsozatai közé. „Nem annyira arról van szó, hogy könyvfedelek közé kényszerítsünk új írásokat, inkább arról, hogy végre olvassuk el, ami a kötetekben beíródott a sorok közé” – mondja Grammatológia című művében. </a:t>
            </a:r>
            <a:endParaRPr lang="hu-HU" sz="1200" dirty="0" smtClean="0"/>
          </a:p>
          <a:p>
            <a:r>
              <a:rPr lang="hu-HU" sz="1200" dirty="0" smtClean="0"/>
              <a:t>(Boros János: Derrida és a dekonstrukció Magyar Nemzet, 2004.10.30.)</a:t>
            </a:r>
            <a:endParaRPr lang="hu-HU" sz="1200" dirty="0"/>
          </a:p>
          <a:p>
            <a:endParaRPr lang="hu-HU" sz="1200" dirty="0"/>
          </a:p>
        </p:txBody>
      </p:sp>
    </p:spTree>
    <p:extLst>
      <p:ext uri="{BB962C8B-B14F-4D97-AF65-F5344CB8AC3E}">
        <p14:creationId xmlns:p14="http://schemas.microsoft.com/office/powerpoint/2010/main" val="136718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01" y="322023"/>
            <a:ext cx="2520759" cy="2520759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158497" y="2842782"/>
            <a:ext cx="3166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Peter </a:t>
            </a:r>
            <a:r>
              <a:rPr lang="hu-HU" dirty="0" err="1" smtClean="0"/>
              <a:t>Eisenman</a:t>
            </a:r>
            <a:r>
              <a:rPr lang="hu-HU" dirty="0" smtClean="0"/>
              <a:t>  építész 1932 - 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158497" y="3286840"/>
            <a:ext cx="39241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/>
              <a:t>Moving</a:t>
            </a:r>
            <a:r>
              <a:rPr lang="hu-HU" dirty="0" smtClean="0"/>
              <a:t> </a:t>
            </a:r>
            <a:r>
              <a:rPr lang="hu-HU" dirty="0" err="1" smtClean="0"/>
              <a:t>Arrows</a:t>
            </a:r>
            <a:r>
              <a:rPr lang="hu-HU" dirty="0" smtClean="0"/>
              <a:t>, </a:t>
            </a:r>
            <a:r>
              <a:rPr lang="hu-HU" dirty="0" err="1" smtClean="0"/>
              <a:t>Eros</a:t>
            </a:r>
            <a:r>
              <a:rPr lang="hu-HU" dirty="0" smtClean="0"/>
              <a:t> and </a:t>
            </a:r>
            <a:r>
              <a:rPr lang="hu-HU" dirty="0" err="1" smtClean="0"/>
              <a:t>other</a:t>
            </a:r>
            <a:r>
              <a:rPr lang="hu-HU" dirty="0" smtClean="0"/>
              <a:t> </a:t>
            </a:r>
            <a:r>
              <a:rPr lang="hu-HU" dirty="0" err="1" smtClean="0"/>
              <a:t>Errors</a:t>
            </a:r>
            <a:r>
              <a:rPr lang="hu-HU" dirty="0" smtClean="0"/>
              <a:t>: An </a:t>
            </a:r>
            <a:r>
              <a:rPr lang="hu-HU" dirty="0" err="1" smtClean="0"/>
              <a:t>Architecture</a:t>
            </a:r>
            <a:r>
              <a:rPr lang="hu-HU" dirty="0" smtClean="0"/>
              <a:t> of </a:t>
            </a:r>
            <a:r>
              <a:rPr lang="hu-HU" dirty="0" err="1" smtClean="0"/>
              <a:t>Absence</a:t>
            </a:r>
            <a:endParaRPr lang="hu-HU" dirty="0" smtClean="0"/>
          </a:p>
          <a:p>
            <a:r>
              <a:rPr lang="hu-HU" dirty="0"/>
              <a:t>(</a:t>
            </a:r>
            <a:r>
              <a:rPr lang="hu-HU" dirty="0" err="1"/>
              <a:t>Architecture</a:t>
            </a:r>
            <a:r>
              <a:rPr lang="hu-HU" dirty="0"/>
              <a:t> </a:t>
            </a:r>
            <a:r>
              <a:rPr lang="hu-HU" dirty="0" err="1"/>
              <a:t>Theory</a:t>
            </a:r>
            <a:r>
              <a:rPr lang="hu-HU" dirty="0"/>
              <a:t> </a:t>
            </a:r>
            <a:r>
              <a:rPr lang="hu-HU" dirty="0" err="1"/>
              <a:t>since</a:t>
            </a:r>
            <a:r>
              <a:rPr lang="hu-HU" dirty="0"/>
              <a:t> 1968</a:t>
            </a:r>
            <a:r>
              <a:rPr lang="hu-HU" dirty="0" smtClean="0"/>
              <a:t>)</a:t>
            </a:r>
          </a:p>
          <a:p>
            <a:r>
              <a:rPr lang="hu-HU" dirty="0" smtClean="0"/>
              <a:t>Romeo and </a:t>
            </a:r>
            <a:r>
              <a:rPr lang="hu-HU" dirty="0" err="1" smtClean="0"/>
              <a:t>Juliet</a:t>
            </a:r>
            <a:r>
              <a:rPr lang="hu-HU" dirty="0" smtClean="0"/>
              <a:t> project</a:t>
            </a:r>
            <a:endParaRPr lang="hu-HU" dirty="0"/>
          </a:p>
        </p:txBody>
      </p:sp>
      <p:sp>
        <p:nvSpPr>
          <p:cNvPr id="9" name="Szövegdoboz 8"/>
          <p:cNvSpPr txBox="1"/>
          <p:nvPr/>
        </p:nvSpPr>
        <p:spPr>
          <a:xfrm>
            <a:off x="4165600" y="214489"/>
            <a:ext cx="778933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/>
              <a:t>Eisenman</a:t>
            </a:r>
            <a:r>
              <a:rPr lang="hu-HU" dirty="0" smtClean="0"/>
              <a:t> szerint míg öt évszázadon keresztül az emberi test arányai voltak a mértékadók az építészetben, a technológiai, filozófiai, pszichológiai változások miatt ez már nem tartható. A projekt a </a:t>
            </a:r>
            <a:r>
              <a:rPr lang="hu-HU" dirty="0" err="1" smtClean="0"/>
              <a:t>scalling</a:t>
            </a:r>
            <a:r>
              <a:rPr lang="hu-HU" dirty="0" smtClean="0"/>
              <a:t> (léptékváltások) módszerét használja a tervezés alapjaként. A törés (</a:t>
            </a:r>
            <a:r>
              <a:rPr lang="hu-HU" dirty="0" err="1" smtClean="0"/>
              <a:t>discontinuity</a:t>
            </a:r>
            <a:r>
              <a:rPr lang="hu-HU" dirty="0" smtClean="0"/>
              <a:t>), a (nyelvi) szerkezetek variálhatósága (</a:t>
            </a:r>
            <a:r>
              <a:rPr lang="hu-HU" dirty="0" err="1" smtClean="0"/>
              <a:t>recursivity</a:t>
            </a:r>
            <a:r>
              <a:rPr lang="hu-HU" dirty="0" smtClean="0"/>
              <a:t>), a (különböző léptékű) önismétlődés (</a:t>
            </a:r>
            <a:r>
              <a:rPr lang="hu-HU" dirty="0" err="1" smtClean="0"/>
              <a:t>self-similarity</a:t>
            </a:r>
            <a:r>
              <a:rPr lang="hu-HU" dirty="0" smtClean="0"/>
              <a:t> – pl. </a:t>
            </a:r>
            <a:r>
              <a:rPr lang="hu-HU" dirty="0" err="1" smtClean="0"/>
              <a:t>fractal</a:t>
            </a:r>
            <a:r>
              <a:rPr lang="hu-HU" dirty="0" smtClean="0"/>
              <a:t>) a </a:t>
            </a:r>
            <a:r>
              <a:rPr lang="hu-HU" dirty="0" err="1" smtClean="0"/>
              <a:t>scalling</a:t>
            </a:r>
            <a:r>
              <a:rPr lang="hu-HU" dirty="0" smtClean="0"/>
              <a:t> aspektusai, amik az építészeti gondolkodásban a helyszínnek, a programnak és az ábrázolásnak felelnek meg. </a:t>
            </a:r>
          </a:p>
          <a:p>
            <a:r>
              <a:rPr lang="hu-HU" dirty="0" smtClean="0"/>
              <a:t>A helyszín nemcsak a jelen, hanem emlékek és sajátosságok nyomait hordozza; nem statikus.</a:t>
            </a:r>
          </a:p>
          <a:p>
            <a:r>
              <a:rPr lang="hu-HU" dirty="0" smtClean="0"/>
              <a:t>A program nem kizárólagos, több narratíva létezik, tárgyi metaforái lehetnek.</a:t>
            </a:r>
          </a:p>
          <a:p>
            <a:r>
              <a:rPr lang="hu-HU" dirty="0" smtClean="0"/>
              <a:t>Mindegyik narratíva jellemzője a részekre bontás és egyesítés és a kettő dialektikus viszonya. </a:t>
            </a:r>
          </a:p>
          <a:p>
            <a:r>
              <a:rPr lang="hu-HU" dirty="0" smtClean="0"/>
              <a:t>Verona esetében a narratíva metaforái a városban a </a:t>
            </a:r>
            <a:r>
              <a:rPr lang="hu-HU" dirty="0" err="1" smtClean="0"/>
              <a:t>cardo-decumanus</a:t>
            </a:r>
            <a:r>
              <a:rPr lang="hu-HU" dirty="0" smtClean="0"/>
              <a:t>, </a:t>
            </a:r>
            <a:r>
              <a:rPr lang="hu-HU" dirty="0" err="1" smtClean="0"/>
              <a:t>a</a:t>
            </a:r>
            <a:r>
              <a:rPr lang="hu-HU" dirty="0" smtClean="0"/>
              <a:t> római tömbök rasztere, és a folyó és a narratívának megfelelő helyek Júlia háza, A templom, Júlia síremléke </a:t>
            </a:r>
            <a:endParaRPr lang="hu-HU" dirty="0"/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3623" y="4588128"/>
            <a:ext cx="3261310" cy="2269872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936" y="4561896"/>
            <a:ext cx="3441242" cy="2296104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4622" y="4575011"/>
            <a:ext cx="3576103" cy="22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33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01" y="322023"/>
            <a:ext cx="2520759" cy="2520759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158497" y="2842782"/>
            <a:ext cx="3166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Peter </a:t>
            </a:r>
            <a:r>
              <a:rPr lang="hu-HU" dirty="0" err="1" smtClean="0"/>
              <a:t>Eisenman</a:t>
            </a:r>
            <a:r>
              <a:rPr lang="hu-HU" dirty="0" smtClean="0"/>
              <a:t>  építész 1932 - 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158497" y="3353786"/>
            <a:ext cx="39241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/>
              <a:t>Moving</a:t>
            </a:r>
            <a:r>
              <a:rPr lang="hu-HU" dirty="0" smtClean="0"/>
              <a:t> </a:t>
            </a:r>
            <a:r>
              <a:rPr lang="hu-HU" dirty="0" err="1" smtClean="0"/>
              <a:t>Arrows</a:t>
            </a:r>
            <a:r>
              <a:rPr lang="hu-HU" dirty="0" smtClean="0"/>
              <a:t>, </a:t>
            </a:r>
            <a:r>
              <a:rPr lang="hu-HU" dirty="0" err="1" smtClean="0"/>
              <a:t>Eros</a:t>
            </a:r>
            <a:r>
              <a:rPr lang="hu-HU" dirty="0" smtClean="0"/>
              <a:t> and </a:t>
            </a:r>
            <a:r>
              <a:rPr lang="hu-HU" dirty="0" err="1" smtClean="0"/>
              <a:t>other</a:t>
            </a:r>
            <a:r>
              <a:rPr lang="hu-HU" dirty="0" smtClean="0"/>
              <a:t> </a:t>
            </a:r>
            <a:r>
              <a:rPr lang="hu-HU" dirty="0" err="1" smtClean="0"/>
              <a:t>Errors</a:t>
            </a:r>
            <a:r>
              <a:rPr lang="hu-HU" dirty="0" smtClean="0"/>
              <a:t>: An </a:t>
            </a:r>
            <a:r>
              <a:rPr lang="hu-HU" dirty="0" err="1" smtClean="0"/>
              <a:t>Architecture</a:t>
            </a:r>
            <a:r>
              <a:rPr lang="hu-HU" dirty="0" smtClean="0"/>
              <a:t> of </a:t>
            </a:r>
            <a:r>
              <a:rPr lang="hu-HU" dirty="0" err="1" smtClean="0"/>
              <a:t>Absence</a:t>
            </a:r>
            <a:endParaRPr lang="hu-HU" dirty="0" smtClean="0"/>
          </a:p>
          <a:p>
            <a:r>
              <a:rPr lang="hu-HU" dirty="0" smtClean="0"/>
              <a:t>Romeo and </a:t>
            </a:r>
            <a:r>
              <a:rPr lang="hu-HU" dirty="0" err="1" smtClean="0"/>
              <a:t>Juliet</a:t>
            </a:r>
            <a:r>
              <a:rPr lang="hu-HU" dirty="0" smtClean="0"/>
              <a:t> project</a:t>
            </a:r>
            <a:endParaRPr lang="hu-HU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303" y="249724"/>
            <a:ext cx="7374721" cy="6320409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0329" y="0"/>
            <a:ext cx="6942667" cy="6849429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5857" y="249724"/>
            <a:ext cx="7023926" cy="6320409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3814" y="-146756"/>
            <a:ext cx="6679182" cy="6895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41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992" y="197036"/>
            <a:ext cx="7051427" cy="6403229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04" y="197036"/>
            <a:ext cx="1923794" cy="209539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04" y="2364938"/>
            <a:ext cx="1923794" cy="209902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04" y="4525995"/>
            <a:ext cx="1923794" cy="208224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960" y="197036"/>
            <a:ext cx="1942093" cy="2105198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959" y="2364939"/>
            <a:ext cx="1942093" cy="2115019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958" y="4542662"/>
            <a:ext cx="1942093" cy="206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09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2" y="54864"/>
            <a:ext cx="9125069" cy="684380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111" y="54864"/>
            <a:ext cx="9790176" cy="6803136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73" y="54864"/>
            <a:ext cx="10077651" cy="6847343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462" y="113267"/>
            <a:ext cx="8241471" cy="673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95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458" y="172477"/>
            <a:ext cx="3051413" cy="3200661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742" y="172477"/>
            <a:ext cx="3090407" cy="3196364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458" y="3454081"/>
            <a:ext cx="3051413" cy="320507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184" y="3454081"/>
            <a:ext cx="3120915" cy="3193393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45" y="172477"/>
            <a:ext cx="1944067" cy="2100421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44" y="4591476"/>
            <a:ext cx="1944068" cy="2067679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43" y="2358599"/>
            <a:ext cx="1944069" cy="2133129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67" y="180714"/>
            <a:ext cx="1937138" cy="2092184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67" y="2358598"/>
            <a:ext cx="1937138" cy="2104521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935" y="4581625"/>
            <a:ext cx="1936270" cy="206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25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243" y="95485"/>
            <a:ext cx="10385483" cy="655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1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72" y="119845"/>
            <a:ext cx="9988984" cy="657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36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596" y="115865"/>
            <a:ext cx="8392699" cy="658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8097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929" y="338203"/>
            <a:ext cx="6191872" cy="619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4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8664"/>
            <a:ext cx="3843473" cy="5608623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Nyugat-Európai városanalízisek </a:t>
            </a:r>
            <a:r>
              <a:rPr lang="hu-HU" dirty="0" err="1" smtClean="0"/>
              <a:t>Cságoly</a:t>
            </a:r>
            <a:r>
              <a:rPr lang="hu-HU" dirty="0" smtClean="0"/>
              <a:t> Ferenc: Budapest – karakterterv metodika alapján 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3605" y="369332"/>
            <a:ext cx="8394102" cy="622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96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7108" y="241962"/>
            <a:ext cx="9144001" cy="6616038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Nyugat-Európai városanalízisek </a:t>
            </a:r>
            <a:r>
              <a:rPr lang="hu-HU" dirty="0" err="1" smtClean="0"/>
              <a:t>Cságoly</a:t>
            </a:r>
            <a:r>
              <a:rPr lang="hu-HU" dirty="0" smtClean="0"/>
              <a:t> Ferenc: Budapest – karakterterv metodika alapján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5055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0" y="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Nyugat-Európai városanalízisek </a:t>
            </a:r>
            <a:r>
              <a:rPr lang="hu-HU" dirty="0" err="1" smtClean="0"/>
              <a:t>Cságoly</a:t>
            </a:r>
            <a:r>
              <a:rPr lang="hu-HU" dirty="0" smtClean="0"/>
              <a:t> Ferenc: Budapest – karakterterv metodika alapján</a:t>
            </a:r>
          </a:p>
          <a:p>
            <a:r>
              <a:rPr lang="hu-HU" dirty="0" smtClean="0"/>
              <a:t>Értékvizsgálat</a:t>
            </a:r>
          </a:p>
          <a:p>
            <a:r>
              <a:rPr lang="hu-HU" dirty="0" smtClean="0"/>
              <a:t>Bécs </a:t>
            </a:r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563" y="435742"/>
            <a:ext cx="7435437" cy="6422257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519" y="352783"/>
            <a:ext cx="2945213" cy="626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38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Nyugat-Európai városanalízisek </a:t>
            </a:r>
            <a:r>
              <a:rPr lang="hu-HU" dirty="0" err="1" smtClean="0"/>
              <a:t>Cságoly</a:t>
            </a:r>
            <a:r>
              <a:rPr lang="hu-HU" dirty="0" smtClean="0"/>
              <a:t> Ferenc: Budapest – karakterterv metodika alapján</a:t>
            </a:r>
          </a:p>
          <a:p>
            <a:r>
              <a:rPr lang="de-DE" dirty="0"/>
              <a:t>Bundesinventars der schützenswerten Ortsbilder von nationaler Bedeutung der Schweiz </a:t>
            </a:r>
            <a:r>
              <a:rPr lang="de-DE" b="1" dirty="0"/>
              <a:t>ISOS</a:t>
            </a:r>
            <a:r>
              <a:rPr lang="hu-HU" dirty="0" smtClean="0"/>
              <a:t> </a:t>
            </a:r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108" y="1108246"/>
            <a:ext cx="5463484" cy="5082071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2159" y="572421"/>
            <a:ext cx="5361820" cy="6285579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540065" y="6467566"/>
            <a:ext cx="50098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/>
              <a:t>http://www.bak.admin.ch/isos/index.html?lang=de</a:t>
            </a:r>
          </a:p>
        </p:txBody>
      </p:sp>
    </p:spTree>
    <p:extLst>
      <p:ext uri="{BB962C8B-B14F-4D97-AF65-F5344CB8AC3E}">
        <p14:creationId xmlns:p14="http://schemas.microsoft.com/office/powerpoint/2010/main" val="195483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lt6-2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979"/>
            <a:ext cx="6980222" cy="6202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ilt6-3i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624" y="791781"/>
            <a:ext cx="6456157" cy="4121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zövegdoboz 6"/>
          <p:cNvSpPr txBox="1"/>
          <p:nvPr/>
        </p:nvSpPr>
        <p:spPr>
          <a:xfrm>
            <a:off x="6980222" y="5006566"/>
            <a:ext cx="52117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/>
              <a:t>InterSAVE</a:t>
            </a:r>
            <a:endParaRPr lang="hu-HU" dirty="0" smtClean="0"/>
          </a:p>
          <a:p>
            <a:r>
              <a:rPr lang="hu-HU" dirty="0" err="1" smtClean="0"/>
              <a:t>Inernationales</a:t>
            </a:r>
            <a:r>
              <a:rPr lang="hu-HU" dirty="0" smtClean="0"/>
              <a:t> System </a:t>
            </a:r>
            <a:r>
              <a:rPr lang="hu-HU" dirty="0" err="1" smtClean="0"/>
              <a:t>zur</a:t>
            </a:r>
            <a:r>
              <a:rPr lang="hu-HU" dirty="0" smtClean="0"/>
              <a:t> </a:t>
            </a:r>
            <a:r>
              <a:rPr lang="hu-HU" dirty="0" err="1" smtClean="0"/>
              <a:t>Erfassung</a:t>
            </a:r>
            <a:r>
              <a:rPr lang="hu-HU" dirty="0" smtClean="0"/>
              <a:t> </a:t>
            </a:r>
            <a:r>
              <a:rPr lang="hu-HU" dirty="0" err="1" smtClean="0"/>
              <a:t>architektonischer</a:t>
            </a:r>
            <a:r>
              <a:rPr lang="hu-HU" dirty="0" smtClean="0"/>
              <a:t> </a:t>
            </a:r>
            <a:r>
              <a:rPr lang="hu-HU" dirty="0" err="1" smtClean="0"/>
              <a:t>Werte</a:t>
            </a:r>
            <a:endParaRPr lang="hu-HU" dirty="0" smtClean="0"/>
          </a:p>
          <a:p>
            <a:r>
              <a:rPr lang="hu-HU" dirty="0">
                <a:hlinkClick r:id="rId4"/>
              </a:rPr>
              <a:t>http://</a:t>
            </a:r>
            <a:r>
              <a:rPr lang="hu-HU" dirty="0" smtClean="0">
                <a:hlinkClick r:id="rId4"/>
              </a:rPr>
              <a:t>www.sns.dk/byer-byg/Netpub/INTRSAVE/TEKST/CONTENTS.HTM</a:t>
            </a:r>
            <a:r>
              <a:rPr lang="hu-HU" dirty="0" smtClean="0"/>
              <a:t>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7144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671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212942" y="263047"/>
            <a:ext cx="117744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Szakirodalom:</a:t>
            </a:r>
          </a:p>
          <a:p>
            <a:r>
              <a:rPr lang="hu-HU" dirty="0" smtClean="0"/>
              <a:t>Rudolf </a:t>
            </a:r>
            <a:r>
              <a:rPr lang="hu-HU" dirty="0" err="1" smtClean="0"/>
              <a:t>Arnheim</a:t>
            </a:r>
            <a:r>
              <a:rPr lang="hu-HU" dirty="0" smtClean="0"/>
              <a:t>: Art and Visual </a:t>
            </a:r>
            <a:r>
              <a:rPr lang="hu-HU" dirty="0" err="1" smtClean="0"/>
              <a:t>Perception</a:t>
            </a:r>
            <a:r>
              <a:rPr lang="hu-HU" dirty="0" smtClean="0"/>
              <a:t>: A </a:t>
            </a:r>
            <a:r>
              <a:rPr lang="hu-HU" dirty="0" err="1" smtClean="0"/>
              <a:t>Psycholgy</a:t>
            </a:r>
            <a:r>
              <a:rPr lang="hu-HU" dirty="0" smtClean="0"/>
              <a:t> of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Creative</a:t>
            </a:r>
            <a:r>
              <a:rPr lang="hu-HU" dirty="0" smtClean="0"/>
              <a:t> </a:t>
            </a:r>
            <a:r>
              <a:rPr lang="hu-HU" dirty="0" err="1" smtClean="0"/>
              <a:t>Eye</a:t>
            </a:r>
            <a:r>
              <a:rPr lang="hu-HU" dirty="0" smtClean="0"/>
              <a:t>, 1954</a:t>
            </a:r>
          </a:p>
          <a:p>
            <a:r>
              <a:rPr lang="hu-HU" dirty="0" err="1" smtClean="0"/>
              <a:t>Cságoly</a:t>
            </a:r>
            <a:r>
              <a:rPr lang="hu-HU" dirty="0" smtClean="0"/>
              <a:t> Ferenc: Budapest karakterterv metodika, 1992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7677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1467</TotalTime>
  <Words>969</Words>
  <Application>Microsoft Office PowerPoint</Application>
  <PresentationFormat>Szélesvásznú</PresentationFormat>
  <Paragraphs>180</Paragraphs>
  <Slides>31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Office-téma</vt:lpstr>
      <vt:lpstr>Tudomány vagy áltudomány a várostervezés (elmélete) avagy hogyan kezdjünk neki a munkának?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Németh Iván</dc:creator>
  <cp:lastModifiedBy>Németh Iván</cp:lastModifiedBy>
  <cp:revision>61</cp:revision>
  <dcterms:created xsi:type="dcterms:W3CDTF">2015-08-29T11:19:13Z</dcterms:created>
  <dcterms:modified xsi:type="dcterms:W3CDTF">2015-09-07T09:23:28Z</dcterms:modified>
</cp:coreProperties>
</file>