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75" r:id="rId12"/>
    <p:sldId id="276" r:id="rId13"/>
    <p:sldId id="277" r:id="rId14"/>
    <p:sldId id="274" r:id="rId15"/>
    <p:sldId id="278" r:id="rId16"/>
    <p:sldId id="271" r:id="rId17"/>
    <p:sldId id="272" r:id="rId18"/>
    <p:sldId id="266" r:id="rId19"/>
    <p:sldId id="267" r:id="rId20"/>
    <p:sldId id="297" r:id="rId21"/>
    <p:sldId id="298" r:id="rId22"/>
    <p:sldId id="279" r:id="rId23"/>
    <p:sldId id="268" r:id="rId24"/>
    <p:sldId id="280" r:id="rId25"/>
    <p:sldId id="281" r:id="rId26"/>
    <p:sldId id="282" r:id="rId27"/>
    <p:sldId id="269" r:id="rId28"/>
    <p:sldId id="283" r:id="rId29"/>
    <p:sldId id="290" r:id="rId30"/>
    <p:sldId id="293" r:id="rId31"/>
    <p:sldId id="291" r:id="rId32"/>
    <p:sldId id="292" r:id="rId33"/>
    <p:sldId id="270" r:id="rId34"/>
    <p:sldId id="285" r:id="rId35"/>
    <p:sldId id="286" r:id="rId36"/>
    <p:sldId id="287" r:id="rId37"/>
    <p:sldId id="288" r:id="rId38"/>
    <p:sldId id="289" r:id="rId39"/>
    <p:sldId id="284" r:id="rId40"/>
    <p:sldId id="294" r:id="rId41"/>
    <p:sldId id="295" r:id="rId42"/>
    <p:sldId id="296" r:id="rId4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70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1B25D9-E450-4C77-BE8F-1C9BAD824FF6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4AD8B-DAA8-43BE-8CA4-9636CC176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808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4AD8B-DAA8-43BE-8CA4-9636CC1760C1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4363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000">
              <a:schemeClr val="accent1">
                <a:lumMod val="60000"/>
                <a:lumOff val="4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161AFF-22A0-4B48-BC42-E859CCF2764E}" type="datetimeFigureOut">
              <a:rPr lang="hu-HU" smtClean="0"/>
              <a:t>2016.04.07.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.wikipedia.org/w/index.php?title=S%C3%ADkkondenz%C3%A1tor&amp;action=edit&amp;redlink=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hu.wikipedia.org/wiki/Turmalincsoport" TargetMode="External"/><Relationship Id="rId3" Type="http://schemas.openxmlformats.org/officeDocument/2006/relationships/hyperlink" Target="http://hu.wikipedia.org/wiki/Ker%C3%A1mia" TargetMode="External"/><Relationship Id="rId7" Type="http://schemas.openxmlformats.org/officeDocument/2006/relationships/hyperlink" Target="http://hu.wikipedia.org/w/index.php?title=Jacques_Curie&amp;action=edit&amp;redlink=1" TargetMode="External"/><Relationship Id="rId2" Type="http://schemas.openxmlformats.org/officeDocument/2006/relationships/hyperlink" Target="http://hu.wikipedia.org/wiki/Krist%C3%A1l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u.wikipedia.org/wiki/Pierre_Curie" TargetMode="External"/><Relationship Id="rId5" Type="http://schemas.openxmlformats.org/officeDocument/2006/relationships/hyperlink" Target="http://hu.wikipedia.org/wiki/Kvarc" TargetMode="External"/><Relationship Id="rId4" Type="http://schemas.openxmlformats.org/officeDocument/2006/relationships/hyperlink" Target="http://hu.wikipedia.org/wiki/Elektromos_fesz%C3%BClts%C3%A9g" TargetMode="External"/><Relationship Id="rId9" Type="http://schemas.openxmlformats.org/officeDocument/2006/relationships/hyperlink" Target="http://hu.wikipedia.org/wiki/N%C3%A1trium-k%C3%A1lium-tartar%C3%A1t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1556792"/>
            <a:ext cx="7851648" cy="1396752"/>
          </a:xfrm>
        </p:spPr>
        <p:txBody>
          <a:bodyPr>
            <a:normAutofit fontScale="90000"/>
          </a:bodyPr>
          <a:lstStyle/>
          <a:p>
            <a:pPr algn="ctr"/>
            <a:r>
              <a:rPr lang="hu-HU" sz="4800" dirty="0" smtClean="0">
                <a:solidFill>
                  <a:schemeClr val="bg1"/>
                </a:solidFill>
              </a:rPr>
              <a:t>Ráhagyások, Mérés, adatgyűjtés</a:t>
            </a:r>
            <a:endParaRPr lang="hu-HU" sz="4800" dirty="0">
              <a:solidFill>
                <a:schemeClr val="bg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5013176"/>
            <a:ext cx="7854696" cy="1264104"/>
          </a:xfrm>
        </p:spPr>
        <p:txBody>
          <a:bodyPr/>
          <a:lstStyle/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Összeállította:</a:t>
            </a:r>
          </a:p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Polák József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491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722344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Ráhagyások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08720"/>
            <a:ext cx="8856984" cy="5832648"/>
          </a:xfrm>
        </p:spPr>
        <p:txBody>
          <a:bodyPr/>
          <a:lstStyle/>
          <a:p>
            <a:pPr lvl="1" algn="just">
              <a:buFont typeface="Wingdings" pitchFamily="2" charset="2"/>
              <a:buChar char="q"/>
            </a:pPr>
            <a:r>
              <a:rPr lang="hu-HU" dirty="0" smtClean="0"/>
              <a:t>A megmunkálandó felületeken akkora rétegvastagságnak (ráhagyás) kell lennie, amely leválasztásával :</a:t>
            </a:r>
          </a:p>
          <a:p>
            <a:pPr lvl="1" algn="just"/>
            <a:r>
              <a:rPr lang="hu-HU" dirty="0"/>
              <a:t>h</a:t>
            </a:r>
            <a:r>
              <a:rPr lang="hu-HU" dirty="0" smtClean="0"/>
              <a:t>ibátlan felületi rétegű,</a:t>
            </a:r>
          </a:p>
          <a:p>
            <a:pPr lvl="1" algn="just"/>
            <a:r>
              <a:rPr lang="hu-HU" dirty="0"/>
              <a:t>m</a:t>
            </a:r>
            <a:r>
              <a:rPr lang="hu-HU" dirty="0" smtClean="0"/>
              <a:t>éret-,</a:t>
            </a:r>
          </a:p>
          <a:p>
            <a:pPr lvl="1" algn="just"/>
            <a:r>
              <a:rPr lang="hu-HU" dirty="0"/>
              <a:t>a</a:t>
            </a:r>
            <a:r>
              <a:rPr lang="hu-HU" dirty="0" smtClean="0"/>
              <a:t>lak-,</a:t>
            </a:r>
          </a:p>
          <a:p>
            <a:pPr lvl="1" algn="just"/>
            <a:r>
              <a:rPr lang="hu-HU" dirty="0"/>
              <a:t>h</a:t>
            </a:r>
            <a:r>
              <a:rPr lang="hu-HU" dirty="0" smtClean="0"/>
              <a:t>elyzetpontos,</a:t>
            </a:r>
          </a:p>
          <a:p>
            <a:pPr lvl="1" algn="just"/>
            <a:r>
              <a:rPr lang="hu-HU" dirty="0"/>
              <a:t>e</a:t>
            </a:r>
            <a:r>
              <a:rPr lang="hu-HU" dirty="0" smtClean="0"/>
              <a:t>lőírt felületi édességű alkatrészt tudunk létrehozni,</a:t>
            </a:r>
          </a:p>
          <a:p>
            <a:pPr marL="393192" lvl="1" indent="0" algn="just">
              <a:buNone/>
            </a:pPr>
            <a:r>
              <a:rPr lang="hu-HU" dirty="0"/>
              <a:t>a</a:t>
            </a:r>
            <a:r>
              <a:rPr lang="hu-HU" dirty="0" smtClean="0"/>
              <a:t>z-az </a:t>
            </a:r>
            <a:r>
              <a:rPr lang="hu-HU" dirty="0" err="1" smtClean="0"/>
              <a:t>előgyártmány</a:t>
            </a:r>
            <a:r>
              <a:rPr lang="hu-HU" dirty="0" smtClean="0"/>
              <a:t> kiadja a kész alkatrészt.</a:t>
            </a:r>
          </a:p>
          <a:p>
            <a:pPr marL="393192" lvl="1" indent="0" algn="just">
              <a:buNone/>
            </a:pPr>
            <a:endParaRPr lang="hu-HU" dirty="0" smtClean="0"/>
          </a:p>
          <a:p>
            <a:pPr lvl="1" algn="just">
              <a:buFont typeface="Wingdings" pitchFamily="2" charset="2"/>
              <a:buChar char="q"/>
            </a:pPr>
            <a:r>
              <a:rPr lang="hu-HU" dirty="0" smtClean="0"/>
              <a:t>A ráhagyás viszont nem szabad, hogy nagyobb legyen mint a minimálisan szükséges </a:t>
            </a:r>
          </a:p>
        </p:txBody>
      </p:sp>
    </p:spTree>
    <p:extLst>
      <p:ext uri="{BB962C8B-B14F-4D97-AF65-F5344CB8AC3E}">
        <p14:creationId xmlns:p14="http://schemas.microsoft.com/office/powerpoint/2010/main" val="58480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2653"/>
            <a:ext cx="8229600" cy="5783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Ráhagyások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620688"/>
                <a:ext cx="8928992" cy="5976664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just">
                  <a:buNone/>
                </a:pPr>
                <a:r>
                  <a:rPr lang="hu-HU" sz="2400" b="1" dirty="0" smtClean="0"/>
                  <a:t>Teljes ráhagyás</a:t>
                </a:r>
                <a:r>
                  <a:rPr lang="hu-HU" sz="2400" dirty="0" smtClean="0"/>
                  <a:t> = műveleti ráhagyások összege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hu-HU" sz="2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hu-HU" sz="24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hu-HU" sz="2400" dirty="0" smtClean="0"/>
              </a:p>
              <a:p>
                <a:pPr marL="0" indent="0" algn="just">
                  <a:buNone/>
                </a:pPr>
                <a:endParaRPr lang="hu-HU" sz="2400" dirty="0" smtClean="0"/>
              </a:p>
              <a:p>
                <a:pPr marL="0" indent="0" algn="just">
                  <a:buNone/>
                </a:pPr>
                <a:r>
                  <a:rPr lang="hu-HU" sz="2400" b="1" dirty="0" smtClean="0"/>
                  <a:t>Örökölt hibákból eredő részráhagyások:</a:t>
                </a:r>
              </a:p>
              <a:p>
                <a:pPr algn="just"/>
                <a:r>
                  <a:rPr lang="hu-HU" sz="2400" dirty="0" smtClean="0"/>
                  <a:t>Előző megmunkálásból eredő hibás felületi rétegvastagság (</a:t>
                </a:r>
                <a:r>
                  <a:rPr lang="hu-HU" sz="2400" dirty="0" err="1" smtClean="0"/>
                  <a:t>R</a:t>
                </a:r>
                <a:r>
                  <a:rPr lang="hu-HU" sz="2400" baseline="-25000" dirty="0" err="1" smtClean="0"/>
                  <a:t>eh</a:t>
                </a:r>
                <a:r>
                  <a:rPr lang="hu-HU" sz="2400" dirty="0" smtClean="0"/>
                  <a:t>),</a:t>
                </a:r>
              </a:p>
              <a:p>
                <a:pPr algn="just"/>
                <a:r>
                  <a:rPr lang="hu-HU" sz="2400" dirty="0" smtClean="0"/>
                  <a:t>Előző megmunkálás mérethibái </a:t>
                </a:r>
                <a:r>
                  <a:rPr lang="hu-HU" sz="2400" dirty="0"/>
                  <a:t>(</a:t>
                </a:r>
                <a:r>
                  <a:rPr lang="hu-HU" sz="2400" dirty="0" err="1" smtClean="0"/>
                  <a:t>R</a:t>
                </a:r>
                <a:r>
                  <a:rPr lang="hu-HU" sz="2400" baseline="-25000" dirty="0" err="1" smtClean="0"/>
                  <a:t>em</a:t>
                </a:r>
                <a:r>
                  <a:rPr lang="hu-HU" sz="2400" dirty="0" smtClean="0"/>
                  <a:t>),</a:t>
                </a:r>
              </a:p>
              <a:p>
                <a:pPr algn="just"/>
                <a:r>
                  <a:rPr lang="hu-HU" sz="2400" dirty="0"/>
                  <a:t>Előző </a:t>
                </a:r>
                <a:r>
                  <a:rPr lang="hu-HU" sz="2400" dirty="0" smtClean="0"/>
                  <a:t>megmunkálás helyzet és alakhibái </a:t>
                </a:r>
                <a:r>
                  <a:rPr lang="hu-HU" sz="2400" dirty="0"/>
                  <a:t>(</a:t>
                </a:r>
                <a:r>
                  <a:rPr lang="hu-HU" sz="2400" dirty="0" smtClean="0"/>
                  <a:t>R</a:t>
                </a:r>
                <a:r>
                  <a:rPr lang="hu-HU" sz="2400" baseline="-25000" dirty="0" smtClean="0"/>
                  <a:t>ea</a:t>
                </a:r>
                <a:r>
                  <a:rPr lang="hu-HU" sz="2400" dirty="0" smtClean="0"/>
                  <a:t>),</a:t>
                </a:r>
              </a:p>
              <a:p>
                <a:pPr marL="0" indent="0" algn="just">
                  <a:buNone/>
                </a:pPr>
                <a:endParaRPr lang="hu-HU" sz="2400" dirty="0" smtClean="0"/>
              </a:p>
              <a:p>
                <a:pPr marL="0" indent="0" algn="just">
                  <a:buNone/>
                </a:pPr>
                <a:r>
                  <a:rPr lang="hu-HU" sz="2400" b="1" dirty="0" smtClean="0"/>
                  <a:t>Műveletek hibáiból eredő részráhagyások:</a:t>
                </a:r>
              </a:p>
              <a:p>
                <a:pPr algn="just"/>
                <a:r>
                  <a:rPr lang="hu-HU" sz="2400" dirty="0" err="1" smtClean="0"/>
                  <a:t>Helyzetmeghatározási</a:t>
                </a:r>
                <a:r>
                  <a:rPr lang="hu-HU" sz="2400" dirty="0" smtClean="0"/>
                  <a:t> hiba </a:t>
                </a:r>
                <a:r>
                  <a:rPr lang="hu-HU" sz="2400" dirty="0"/>
                  <a:t>(</a:t>
                </a:r>
                <a:r>
                  <a:rPr lang="hu-HU" sz="2400" dirty="0" err="1" smtClean="0"/>
                  <a:t>R</a:t>
                </a:r>
                <a:r>
                  <a:rPr lang="hu-HU" sz="2400" baseline="-25000" dirty="0" err="1" smtClean="0"/>
                  <a:t>sh</a:t>
                </a:r>
                <a:r>
                  <a:rPr lang="hu-HU" sz="2400" dirty="0" smtClean="0"/>
                  <a:t>),</a:t>
                </a:r>
              </a:p>
              <a:p>
                <a:pPr algn="just"/>
                <a:r>
                  <a:rPr lang="hu-HU" sz="2400" dirty="0" smtClean="0"/>
                  <a:t>Befogás pontatlansága </a:t>
                </a:r>
                <a:r>
                  <a:rPr lang="hu-HU" sz="2400" dirty="0"/>
                  <a:t>(</a:t>
                </a:r>
                <a:r>
                  <a:rPr lang="hu-HU" sz="2400" dirty="0" err="1" smtClean="0"/>
                  <a:t>R</a:t>
                </a:r>
                <a:r>
                  <a:rPr lang="hu-HU" sz="2400" baseline="-25000" dirty="0" err="1" smtClean="0"/>
                  <a:t>sb</a:t>
                </a:r>
                <a:r>
                  <a:rPr lang="hu-HU" sz="2400" dirty="0" smtClean="0"/>
                  <a:t>),</a:t>
                </a:r>
              </a:p>
              <a:p>
                <a:pPr algn="just"/>
                <a:r>
                  <a:rPr lang="hu-HU" sz="2400" dirty="0" smtClean="0"/>
                  <a:t>Az adott megmunkálás hibája </a:t>
                </a:r>
                <a:r>
                  <a:rPr lang="hu-HU" sz="2400" dirty="0"/>
                  <a:t>(</a:t>
                </a:r>
                <a:r>
                  <a:rPr lang="hu-HU" sz="2400" dirty="0" err="1" smtClean="0"/>
                  <a:t>R</a:t>
                </a:r>
                <a:r>
                  <a:rPr lang="hu-HU" sz="2400" baseline="-25000" dirty="0" err="1" smtClean="0"/>
                  <a:t>sm</a:t>
                </a:r>
                <a:r>
                  <a:rPr lang="hu-HU" sz="2400" dirty="0"/>
                  <a:t>),</a:t>
                </a:r>
              </a:p>
              <a:p>
                <a:pPr marL="0" indent="0" algn="just">
                  <a:buNone/>
                </a:pPr>
                <a:endParaRPr lang="hu-HU" sz="2400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𝑒h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𝑒𝑚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𝑒𝑎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𝑠h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𝑠𝑏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𝑠𝑚</m:t>
                          </m:r>
                        </m:sub>
                      </m:sSub>
                    </m:oMath>
                  </m:oMathPara>
                </a14:m>
                <a:endParaRPr lang="hu-HU" sz="2400" dirty="0" smtClean="0"/>
              </a:p>
            </p:txBody>
          </p:sp>
        </mc:Choice>
        <mc:Fallback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620688"/>
                <a:ext cx="8928992" cy="5976664"/>
              </a:xfrm>
              <a:blipFill rotWithShape="1">
                <a:blip r:embed="rId2"/>
                <a:stretch>
                  <a:fillRect l="-888" t="-1224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240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3276"/>
            <a:ext cx="8579296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Gazdaságilag optimális </a:t>
            </a:r>
            <a:r>
              <a:rPr lang="hu-HU" sz="4000" dirty="0" err="1" smtClean="0">
                <a:solidFill>
                  <a:schemeClr val="bg1"/>
                </a:solidFill>
              </a:rPr>
              <a:t>előgyártmány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340768"/>
                <a:ext cx="8928992" cy="4680520"/>
              </a:xfrm>
            </p:spPr>
            <p:txBody>
              <a:bodyPr>
                <a:normAutofit lnSpcReduction="10000"/>
              </a:bodyPr>
              <a:lstStyle/>
              <a:p>
                <a:pPr marL="0" indent="0" algn="just">
                  <a:buNone/>
                </a:pPr>
                <a:r>
                  <a:rPr lang="hu-HU" sz="2400" dirty="0" smtClean="0"/>
                  <a:t>A gyártás gazdaságossága akkor teljesül, ha: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𝑔𝑦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hu-HU" sz="2400" i="1">
                              <a:latin typeface="Cambria Math"/>
                            </a:rPr>
                            <m:t>𝑔𝑦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hu-HU" sz="2400" i="1">
                              <a:latin typeface="Cambria Math"/>
                            </a:rPr>
                            <m:t>𝑔𝑦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𝑠𝑧</m:t>
                          </m:r>
                        </m:sub>
                      </m:sSub>
                      <m:r>
                        <a:rPr lang="hu-HU" sz="240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𝑚𝑖𝑛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 algn="just">
                  <a:buNone/>
                </a:pPr>
                <a:endParaRPr lang="hu-HU" sz="2400" dirty="0" smtClean="0"/>
              </a:p>
              <a:p>
                <a:pPr marL="0" indent="0" algn="just">
                  <a:buNone/>
                </a:pPr>
                <a:r>
                  <a:rPr lang="hu-HU" sz="2400" dirty="0" smtClean="0"/>
                  <a:t>K</a:t>
                </a:r>
                <a:r>
                  <a:rPr lang="hu-HU" sz="2400" baseline="-25000" dirty="0" smtClean="0"/>
                  <a:t>egy</a:t>
                </a:r>
                <a:r>
                  <a:rPr lang="hu-HU" sz="2400" dirty="0" smtClean="0"/>
                  <a:t>: </a:t>
                </a:r>
                <a:r>
                  <a:rPr lang="hu-HU" sz="2400" dirty="0" err="1" smtClean="0"/>
                  <a:t>előgyártmány</a:t>
                </a:r>
                <a:r>
                  <a:rPr lang="hu-HU" sz="2400" dirty="0" smtClean="0"/>
                  <a:t>,</a:t>
                </a:r>
              </a:p>
              <a:p>
                <a:pPr marL="0" indent="0" algn="just">
                  <a:buNone/>
                </a:pPr>
                <a:r>
                  <a:rPr lang="hu-HU" sz="2400" dirty="0" err="1" smtClean="0"/>
                  <a:t>K</a:t>
                </a:r>
                <a:r>
                  <a:rPr lang="hu-HU" sz="2400" baseline="-25000" dirty="0" err="1" smtClean="0"/>
                  <a:t>agy</a:t>
                </a:r>
                <a:r>
                  <a:rPr lang="hu-HU" sz="2400" dirty="0" smtClean="0"/>
                  <a:t>: alkatrészgyártás,</a:t>
                </a:r>
              </a:p>
              <a:p>
                <a:pPr marL="0" indent="0" algn="just">
                  <a:buNone/>
                </a:pPr>
                <a:r>
                  <a:rPr lang="hu-HU" sz="2400" dirty="0" err="1" smtClean="0"/>
                  <a:t>K</a:t>
                </a:r>
                <a:r>
                  <a:rPr lang="hu-HU" sz="2400" baseline="-25000" dirty="0" err="1" smtClean="0"/>
                  <a:t>sz</a:t>
                </a:r>
                <a:r>
                  <a:rPr lang="hu-HU" sz="2400" dirty="0" smtClean="0"/>
                  <a:t>: szerelésköltsége,</a:t>
                </a:r>
              </a:p>
              <a:p>
                <a:pPr marL="0" indent="0" algn="just">
                  <a:buNone/>
                </a:pPr>
                <a:endParaRPr lang="hu-HU" sz="2400" dirty="0" smtClean="0"/>
              </a:p>
              <a:p>
                <a:pPr marL="0" indent="0" algn="just">
                  <a:buNone/>
                </a:pPr>
                <a:endParaRPr lang="hu-HU" sz="2400" dirty="0" smtClean="0"/>
              </a:p>
              <a:p>
                <a:pPr marL="0" indent="0" algn="just">
                  <a:buNone/>
                </a:pPr>
                <a:r>
                  <a:rPr lang="hu-HU" sz="2400" dirty="0" smtClean="0"/>
                  <a:t>Mivel a szerelés költségei az </a:t>
                </a:r>
                <a:r>
                  <a:rPr lang="hu-HU" sz="2400" dirty="0" err="1" smtClean="0"/>
                  <a:t>előgyártmány</a:t>
                </a:r>
                <a:r>
                  <a:rPr lang="hu-HU" sz="2400" dirty="0" smtClean="0"/>
                  <a:t> típusától és méreteitől függetlenek, az alkatrész gyártás költsége viszont igen, így: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𝐾</m:t>
                      </m:r>
                      <m:r>
                        <a:rPr lang="hu-HU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𝑒𝑔𝑦</m:t>
                          </m:r>
                        </m:sub>
                      </m:sSub>
                      <m:r>
                        <a:rPr lang="hu-HU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𝑎𝑔𝑦</m:t>
                          </m:r>
                        </m:sub>
                      </m:sSub>
                      <m:r>
                        <a:rPr lang="hu-HU" sz="2400" i="1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hu-HU" sz="2400" i="1">
                          <a:latin typeface="Cambria Math"/>
                          <a:ea typeface="Cambria Math"/>
                        </a:rPr>
                        <m:t>𝑚𝑖𝑛</m:t>
                      </m:r>
                    </m:oMath>
                  </m:oMathPara>
                </a14:m>
                <a:endParaRPr lang="hu-HU" sz="2400" dirty="0"/>
              </a:p>
              <a:p>
                <a:pPr marL="0" indent="0" algn="just">
                  <a:buNone/>
                </a:pPr>
                <a:endParaRPr lang="hu-HU" sz="3200" dirty="0" smtClean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340768"/>
                <a:ext cx="8928992" cy="4680520"/>
              </a:xfrm>
              <a:blipFill rotWithShape="1">
                <a:blip r:embed="rId2"/>
                <a:stretch>
                  <a:fillRect l="-1093" t="-1823" r="-109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638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43204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692696"/>
                <a:ext cx="8784976" cy="604867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u-HU" sz="2400" dirty="0" smtClean="0"/>
                  <a:t>Előgyártmány ára: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𝑒𝑔𝑦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4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𝑒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𝑠𝑧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𝑒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𝑒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err="1" smtClean="0"/>
                  <a:t>K</a:t>
                </a:r>
                <a:r>
                  <a:rPr lang="hu-HU" sz="2400" baseline="-25000" dirty="0" err="1" smtClean="0"/>
                  <a:t>esz</a:t>
                </a:r>
                <a:r>
                  <a:rPr lang="hu-HU" sz="2400" dirty="0" smtClean="0"/>
                  <a:t>: szerszám ára,</a:t>
                </a:r>
              </a:p>
              <a:p>
                <a:pPr marL="0" indent="0">
                  <a:buNone/>
                </a:pPr>
                <a:r>
                  <a:rPr lang="hu-HU" sz="2400" dirty="0" err="1" smtClean="0"/>
                  <a:t>K</a:t>
                </a:r>
                <a:r>
                  <a:rPr lang="hu-HU" sz="2400" baseline="-25000" dirty="0" err="1" smtClean="0"/>
                  <a:t>ea</a:t>
                </a:r>
                <a:r>
                  <a:rPr lang="hu-HU" sz="2400" dirty="0" smtClean="0"/>
                  <a:t>: </a:t>
                </a:r>
                <a:r>
                  <a:rPr lang="hu-HU" sz="2400" dirty="0" err="1" smtClean="0"/>
                  <a:t>előgyármány</a:t>
                </a:r>
                <a:r>
                  <a:rPr lang="hu-HU" sz="2400" dirty="0" smtClean="0"/>
                  <a:t> anyagára,</a:t>
                </a:r>
              </a:p>
              <a:p>
                <a:pPr marL="0" indent="0">
                  <a:buNone/>
                </a:pPr>
                <a:r>
                  <a:rPr lang="hu-HU" sz="2400" dirty="0" err="1" smtClean="0"/>
                  <a:t>K</a:t>
                </a:r>
                <a:r>
                  <a:rPr lang="hu-HU" sz="2400" baseline="-25000" dirty="0" err="1" smtClean="0"/>
                  <a:t>em</a:t>
                </a:r>
                <a:r>
                  <a:rPr lang="hu-HU" sz="2400" dirty="0" smtClean="0"/>
                  <a:t>: </a:t>
                </a:r>
                <a:r>
                  <a:rPr lang="hu-HU" sz="2400" dirty="0" err="1" smtClean="0"/>
                  <a:t>előgyártmány</a:t>
                </a:r>
                <a:r>
                  <a:rPr lang="hu-HU" sz="2400" dirty="0" smtClean="0"/>
                  <a:t> megmunkálási költsége,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n: gyártandó darabszám,</a:t>
                </a:r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:r>
                  <a:rPr lang="hu-HU" sz="2400" dirty="0" smtClean="0"/>
                  <a:t>Alkatrész gyártás költsége: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hu-HU" sz="2400" i="1">
                              <a:latin typeface="Cambria Math"/>
                            </a:rPr>
                            <m:t>𝑔𝑦</m:t>
                          </m:r>
                        </m:sub>
                      </m:sSub>
                      <m:r>
                        <a:rPr lang="hu-HU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2400" i="1">
                              <a:latin typeface="Cambria Math"/>
                            </a:rPr>
                            <m:t>𝑛</m:t>
                          </m:r>
                        </m:den>
                      </m:f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hu-HU" sz="2400" i="1">
                              <a:latin typeface="Cambria Math"/>
                            </a:rPr>
                            <m:t>𝑠𝑧</m:t>
                          </m:r>
                        </m:sub>
                      </m:sSub>
                      <m:r>
                        <a:rPr lang="hu-HU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i="1">
                              <a:latin typeface="Cambria Math"/>
                            </a:rPr>
                            <m:t>𝑎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hu-HU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hu-H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err="1" smtClean="0"/>
                  <a:t>K</a:t>
                </a:r>
                <a:r>
                  <a:rPr lang="hu-HU" sz="2400" baseline="-25000" dirty="0" err="1" smtClean="0"/>
                  <a:t>asz</a:t>
                </a:r>
                <a:r>
                  <a:rPr lang="hu-HU" sz="2400" dirty="0" smtClean="0"/>
                  <a:t>: szerszámozás költsége,</a:t>
                </a:r>
              </a:p>
              <a:p>
                <a:pPr marL="0" indent="0">
                  <a:buNone/>
                </a:pPr>
                <a:r>
                  <a:rPr lang="hu-HU" sz="2400" dirty="0" err="1" smtClean="0"/>
                  <a:t>K</a:t>
                </a:r>
                <a:r>
                  <a:rPr lang="hu-HU" sz="2400" baseline="-25000" dirty="0" err="1" smtClean="0"/>
                  <a:t>am</a:t>
                </a:r>
                <a:r>
                  <a:rPr lang="hu-HU" sz="2400" dirty="0" smtClean="0"/>
                  <a:t>: megmunkálási költségek,</a:t>
                </a:r>
              </a:p>
              <a:p>
                <a:pPr marL="0" indent="0">
                  <a:buNone/>
                </a:pPr>
                <a:r>
                  <a:rPr lang="hu-HU" sz="2400" dirty="0" err="1" smtClean="0"/>
                  <a:t>K</a:t>
                </a:r>
                <a:r>
                  <a:rPr lang="hu-HU" sz="2400" baseline="-25000" dirty="0" err="1" smtClean="0"/>
                  <a:t>f</a:t>
                </a:r>
                <a:r>
                  <a:rPr lang="hu-HU" sz="2400" dirty="0" smtClean="0"/>
                  <a:t>: forgács értéke,</a:t>
                </a:r>
                <a:endParaRPr lang="hu-HU" sz="2400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692696"/>
                <a:ext cx="8784976" cy="6048672"/>
              </a:xfrm>
              <a:blipFill rotWithShape="1">
                <a:blip r:embed="rId2"/>
                <a:stretch>
                  <a:fillRect l="-1040" t="-80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532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568952" cy="548429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Folyamat mérés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83264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 smtClean="0"/>
              <a:t>Feladata:</a:t>
            </a:r>
          </a:p>
          <a:p>
            <a:r>
              <a:rPr lang="hu-HU" dirty="0" smtClean="0"/>
              <a:t>A folyamatok megbízhatóságának biztosítása,</a:t>
            </a:r>
          </a:p>
          <a:p>
            <a:r>
              <a:rPr lang="hu-HU" dirty="0" smtClean="0"/>
              <a:t>A termék minőségének biztosítása,</a:t>
            </a:r>
          </a:p>
          <a:p>
            <a:r>
              <a:rPr lang="hu-HU" dirty="0" smtClean="0"/>
              <a:t>Különböző fizikai folyamatjellemzők biztosítása.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u="sng" dirty="0" smtClean="0"/>
              <a:t>Mérendő jellemzők lehetnek: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/>
              <a:t>- elmozdulás,			- elfordulás,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/>
              <a:t>- deformáció,			- sebesség,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/>
              <a:t>- gyorsulás,			- fordulatszám,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/>
              <a:t>- frekvencia,			- idő,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/>
              <a:t>- tömeg,			- teljesítmény,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/>
              <a:t>- erő,				- forgatónyomaték,	</a:t>
            </a:r>
            <a:endParaRPr lang="hu-HU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/>
              <a:t>- hőmérséklet,			- rezgés,			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/>
              <a:t>- zaj,				- nyomás,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/>
              <a:t>- nedvességtartalom,		- viszkozitás,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/>
              <a:t>- vezetőképesség,		- PH,</a:t>
            </a:r>
          </a:p>
          <a:p>
            <a:pPr>
              <a:buFontTx/>
              <a:buChar char="-"/>
            </a:pP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119075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182" y="28142"/>
            <a:ext cx="9144000" cy="432048"/>
          </a:xfrm>
        </p:spPr>
        <p:txBody>
          <a:bodyPr>
            <a:noAutofit/>
          </a:bodyPr>
          <a:lstStyle/>
          <a:p>
            <a:pPr algn="just"/>
            <a:r>
              <a:rPr lang="hu-HU" sz="3300" dirty="0" smtClean="0">
                <a:solidFill>
                  <a:schemeClr val="bg1"/>
                </a:solidFill>
              </a:rPr>
              <a:t>Nem villamos mennyiségek villamos mérése</a:t>
            </a:r>
            <a:endParaRPr lang="hu-HU" sz="33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476672"/>
            <a:ext cx="8928992" cy="63813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u="sng" dirty="0" smtClean="0"/>
              <a:t>Előnyei:</a:t>
            </a:r>
          </a:p>
          <a:p>
            <a:r>
              <a:rPr lang="hu-HU" dirty="0"/>
              <a:t>m</a:t>
            </a:r>
            <a:r>
              <a:rPr lang="hu-HU" dirty="0" smtClean="0"/>
              <a:t>inden nem villamos mennyiség villamos jellé alakítható,</a:t>
            </a:r>
          </a:p>
          <a:p>
            <a:r>
              <a:rPr lang="hu-HU" dirty="0"/>
              <a:t>a</a:t>
            </a:r>
            <a:r>
              <a:rPr lang="hu-HU" dirty="0" smtClean="0"/>
              <a:t> villamos jelek tág határok között erősíthetők,</a:t>
            </a:r>
          </a:p>
          <a:p>
            <a:r>
              <a:rPr lang="hu-HU" dirty="0" smtClean="0"/>
              <a:t>villamos jelek digitalizálhatók,</a:t>
            </a:r>
          </a:p>
          <a:p>
            <a:r>
              <a:rPr lang="hu-HU" dirty="0" smtClean="0"/>
              <a:t>megvalósítható a távmérés,</a:t>
            </a:r>
          </a:p>
          <a:p>
            <a:r>
              <a:rPr lang="hu-HU" dirty="0"/>
              <a:t>a</a:t>
            </a:r>
            <a:r>
              <a:rPr lang="hu-HU" dirty="0" smtClean="0"/>
              <a:t> villamos jelek legtöbb esetben időkésés nélkül követik a fizikai jel változását,</a:t>
            </a:r>
          </a:p>
          <a:p>
            <a:r>
              <a:rPr lang="hu-HU" dirty="0" smtClean="0"/>
              <a:t>az automatikus mérés és regisztrálás megvalósítható,</a:t>
            </a:r>
          </a:p>
          <a:p>
            <a:r>
              <a:rPr lang="hu-HU" dirty="0"/>
              <a:t>i</a:t>
            </a:r>
            <a:r>
              <a:rPr lang="hu-HU" dirty="0" smtClean="0"/>
              <a:t>dőben gyorsan változó jelek is mérhetők, analizálhatók,</a:t>
            </a:r>
          </a:p>
          <a:p>
            <a:r>
              <a:rPr lang="hu-HU" dirty="0"/>
              <a:t>t</a:t>
            </a:r>
            <a:r>
              <a:rPr lang="hu-HU" dirty="0" smtClean="0"/>
              <a:t>öbb mérőhely figyelhető meg egyszerre, </a:t>
            </a:r>
          </a:p>
          <a:p>
            <a:r>
              <a:rPr lang="hu-HU" dirty="0"/>
              <a:t>t</a:t>
            </a:r>
            <a:r>
              <a:rPr lang="hu-HU" dirty="0" smtClean="0"/>
              <a:t>öbb mennyiség mérhető </a:t>
            </a:r>
            <a:r>
              <a:rPr lang="hu-HU" dirty="0" err="1" smtClean="0"/>
              <a:t>egyidőben</a:t>
            </a:r>
            <a:r>
              <a:rPr lang="hu-HU" dirty="0" smtClean="0"/>
              <a:t>,</a:t>
            </a:r>
          </a:p>
          <a:p>
            <a:r>
              <a:rPr lang="hu-HU" dirty="0"/>
              <a:t>a</a:t>
            </a:r>
            <a:r>
              <a:rPr lang="hu-HU" dirty="0" smtClean="0"/>
              <a:t> mérőrendszer kimenőjele szabályzó- rendszerek bemenőjeleként, alapjelként közvetlenül felhasználható. </a:t>
            </a:r>
          </a:p>
          <a:p>
            <a:endParaRPr lang="hu-HU" dirty="0"/>
          </a:p>
          <a:p>
            <a:pPr marL="0" indent="0">
              <a:buNone/>
            </a:pPr>
            <a:r>
              <a:rPr lang="hu-HU" u="sng" dirty="0" smtClean="0"/>
              <a:t>Hátrányai</a:t>
            </a:r>
            <a:r>
              <a:rPr lang="hu-HU" dirty="0" smtClean="0"/>
              <a:t>:</a:t>
            </a:r>
          </a:p>
          <a:p>
            <a:r>
              <a:rPr lang="hu-HU" dirty="0"/>
              <a:t>n</a:t>
            </a:r>
            <a:r>
              <a:rPr lang="hu-HU" dirty="0" smtClean="0"/>
              <a:t>agyobb költség,</a:t>
            </a:r>
          </a:p>
          <a:p>
            <a:r>
              <a:rPr lang="hu-HU" dirty="0"/>
              <a:t>k</a:t>
            </a:r>
            <a:r>
              <a:rPr lang="hu-HU" dirty="0" smtClean="0"/>
              <a:t>épzett kezelő és karbantartó személyzet.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0148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8309"/>
            <a:ext cx="8712968" cy="548546"/>
          </a:xfrm>
        </p:spPr>
        <p:txBody>
          <a:bodyPr>
            <a:noAutofit/>
          </a:bodyPr>
          <a:lstStyle/>
          <a:p>
            <a:r>
              <a:rPr lang="hu-HU" sz="3600" dirty="0" smtClean="0">
                <a:solidFill>
                  <a:schemeClr val="bg1"/>
                </a:solidFill>
              </a:rPr>
              <a:t>Folyamat mérő rendszer általános felépítése</a:t>
            </a:r>
            <a:endParaRPr lang="hu-HU" sz="36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4939001"/>
            <a:ext cx="2267744" cy="1440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dirty="0" smtClean="0"/>
              <a:t>Jelfeldolgozás:</a:t>
            </a:r>
          </a:p>
          <a:p>
            <a:r>
              <a:rPr lang="hu-HU" sz="2400" dirty="0" smtClean="0"/>
              <a:t>analóg,</a:t>
            </a:r>
          </a:p>
          <a:p>
            <a:r>
              <a:rPr lang="hu-HU" sz="2400" dirty="0"/>
              <a:t>d</a:t>
            </a:r>
            <a:r>
              <a:rPr lang="hu-HU" sz="2400" dirty="0" smtClean="0"/>
              <a:t>igitális,</a:t>
            </a:r>
          </a:p>
          <a:p>
            <a:pPr marL="0" indent="0">
              <a:buNone/>
            </a:pPr>
            <a:endParaRPr lang="hu-HU" sz="2400" dirty="0" smtClean="0"/>
          </a:p>
          <a:p>
            <a:endParaRPr lang="hu-HU" sz="2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21630"/>
            <a:ext cx="5976664" cy="409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églalap 3"/>
          <p:cNvSpPr/>
          <p:nvPr/>
        </p:nvSpPr>
        <p:spPr>
          <a:xfrm>
            <a:off x="3707904" y="4927565"/>
            <a:ext cx="51845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 err="1"/>
              <a:t>Real-time</a:t>
            </a:r>
            <a:r>
              <a:rPr lang="hu-HU" sz="2400" dirty="0"/>
              <a:t> mérés </a:t>
            </a:r>
            <a:r>
              <a:rPr lang="hu-HU" sz="2400" dirty="0" smtClean="0"/>
              <a:t>adatgyűjtés: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/>
              <a:t>a</a:t>
            </a:r>
            <a:r>
              <a:rPr lang="hu-HU" sz="2400" dirty="0" smtClean="0"/>
              <a:t>zonos idejű mérés,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/>
              <a:t>azonos </a:t>
            </a:r>
            <a:r>
              <a:rPr lang="hu-HU" sz="2400" dirty="0" smtClean="0"/>
              <a:t>idejű adatfeldolgozás,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/>
              <a:t>azonos idejű v</a:t>
            </a:r>
            <a:r>
              <a:rPr lang="hu-HU" sz="2400" dirty="0" smtClean="0"/>
              <a:t>isszacsatolás,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/>
              <a:t>azonos idejű </a:t>
            </a:r>
            <a:r>
              <a:rPr lang="hu-HU" sz="2400" dirty="0" smtClean="0"/>
              <a:t>jegyzőkönyvezés,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689553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2344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Megoldási lehetőségek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3816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Érzékelő típusok:</a:t>
            </a:r>
          </a:p>
          <a:p>
            <a:pPr marL="0" indent="0">
              <a:buNone/>
            </a:pPr>
            <a:endParaRPr lang="hu-HU" dirty="0" smtClean="0"/>
          </a:p>
          <a:p>
            <a:r>
              <a:rPr lang="hu-HU" dirty="0"/>
              <a:t>o</a:t>
            </a:r>
            <a:r>
              <a:rPr lang="hu-HU" dirty="0" smtClean="0"/>
              <a:t>hmos ellenállás változásán alapuló,</a:t>
            </a:r>
          </a:p>
          <a:p>
            <a:r>
              <a:rPr lang="hu-HU" dirty="0"/>
              <a:t>k</a:t>
            </a:r>
            <a:r>
              <a:rPr lang="hu-HU" dirty="0" smtClean="0"/>
              <a:t>apacitás változásán alapuló,</a:t>
            </a:r>
          </a:p>
          <a:p>
            <a:r>
              <a:rPr lang="hu-HU" dirty="0"/>
              <a:t>i</a:t>
            </a:r>
            <a:r>
              <a:rPr lang="hu-HU" dirty="0" smtClean="0"/>
              <a:t>nduktivitás változáson alapuló,</a:t>
            </a:r>
          </a:p>
          <a:p>
            <a:r>
              <a:rPr lang="hu-HU" dirty="0"/>
              <a:t>p</a:t>
            </a:r>
            <a:r>
              <a:rPr lang="hu-HU" dirty="0" smtClean="0"/>
              <a:t>iezoelektromos elven működő,</a:t>
            </a:r>
          </a:p>
          <a:p>
            <a:r>
              <a:rPr lang="hu-HU" dirty="0" err="1"/>
              <a:t>t</a:t>
            </a:r>
            <a:r>
              <a:rPr lang="hu-HU" dirty="0" err="1" smtClean="0"/>
              <a:t>ermoelektromos</a:t>
            </a:r>
            <a:r>
              <a:rPr lang="hu-HU" dirty="0" smtClean="0"/>
              <a:t> elven működő,</a:t>
            </a:r>
          </a:p>
          <a:p>
            <a:r>
              <a:rPr lang="hu-HU" dirty="0" err="1"/>
              <a:t>o</a:t>
            </a:r>
            <a:r>
              <a:rPr lang="hu-HU" dirty="0" err="1" smtClean="0"/>
              <a:t>ptoelektronikus</a:t>
            </a:r>
            <a:r>
              <a:rPr lang="hu-HU" dirty="0" smtClean="0"/>
              <a:t> elven működő.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97942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506320"/>
          </a:xfrm>
        </p:spPr>
        <p:txBody>
          <a:bodyPr>
            <a:noAutofit/>
          </a:bodyPr>
          <a:lstStyle/>
          <a:p>
            <a:r>
              <a:rPr lang="hu-HU" sz="3600" dirty="0" smtClean="0">
                <a:solidFill>
                  <a:schemeClr val="bg1"/>
                </a:solidFill>
              </a:rPr>
              <a:t>Potenciométeres érzékelők</a:t>
            </a:r>
            <a:endParaRPr lang="hu-HU" sz="3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476672"/>
                <a:ext cx="8928992" cy="6381328"/>
              </a:xfrm>
            </p:spPr>
            <p:txBody>
              <a:bodyPr>
                <a:noAutofit/>
              </a:bodyPr>
              <a:lstStyle/>
              <a:p>
                <a:r>
                  <a:rPr lang="hu-HU" sz="1900" dirty="0" smtClean="0"/>
                  <a:t>A csúszka helyzetétől függően általában lineáris a függvénykapcsolat az elmozdulás (elfordulás, deformáció) és az ellenállás változás között. Egyszerű ellenállás változás mérésén alapuló szenzorok.  </a:t>
                </a:r>
              </a:p>
              <a:p>
                <a:pPr marL="0" indent="0">
                  <a:buNone/>
                </a:pPr>
                <a:endParaRPr lang="hu-HU" sz="1900" dirty="0"/>
              </a:p>
              <a:p>
                <a:r>
                  <a:rPr lang="hu-HU" sz="1900" dirty="0" smtClean="0"/>
                  <a:t>Nyúlásmérő bélyegek ohmos ellenállás változását az alakváltozás (</a:t>
                </a:r>
                <a:r>
                  <a:rPr lang="el-GR" sz="1900" dirty="0" smtClean="0"/>
                  <a:t>Δ</a:t>
                </a:r>
                <a:r>
                  <a:rPr lang="hu-HU" sz="1900" dirty="0" smtClean="0"/>
                  <a:t>l/</a:t>
                </a:r>
                <a:r>
                  <a:rPr lang="hu-HU" sz="1900" dirty="0" err="1" smtClean="0"/>
                  <a:t>l</a:t>
                </a:r>
                <a:r>
                  <a:rPr lang="hu-HU" sz="1900" dirty="0"/>
                  <a:t> </a:t>
                </a:r>
                <a:r>
                  <a:rPr lang="hu-HU" sz="1900" dirty="0" smtClean="0"/>
                  <a:t>és </a:t>
                </a:r>
                <a:r>
                  <a:rPr lang="el-GR" sz="1900" dirty="0" smtClean="0"/>
                  <a:t>Δ</a:t>
                </a:r>
                <a:r>
                  <a:rPr lang="hu-HU" sz="1900" dirty="0" smtClean="0"/>
                  <a:t>A/</a:t>
                </a:r>
                <a:r>
                  <a:rPr lang="hu-HU" sz="1900" dirty="0" err="1" smtClean="0"/>
                  <a:t>A</a:t>
                </a:r>
                <a:r>
                  <a:rPr lang="hu-HU" sz="1900" dirty="0" smtClean="0"/>
                  <a:t>) függvényében mérik. A nyúlásmérő bélyegeket általában </a:t>
                </a:r>
                <a:r>
                  <a:rPr lang="hu-HU" sz="1900" dirty="0" err="1" smtClean="0"/>
                  <a:t>Wheaston</a:t>
                </a:r>
                <a:r>
                  <a:rPr lang="hu-HU" sz="1900" dirty="0" smtClean="0"/>
                  <a:t> hídba kötik (hőmérséklet kompenzáció).</a:t>
                </a:r>
              </a:p>
              <a:p>
                <a:endParaRPr lang="hu-HU" sz="1900" dirty="0"/>
              </a:p>
              <a:p>
                <a:r>
                  <a:rPr lang="hu-HU" sz="1900" dirty="0" smtClean="0"/>
                  <a:t>A megfelelő kalibrációt követően statikus és dinamikus jelek mérésére alkalmas.</a:t>
                </a:r>
              </a:p>
              <a:p>
                <a:pPr marL="0" indent="0">
                  <a:buNone/>
                </a:pPr>
                <a:endParaRPr lang="hu-HU" sz="1900" dirty="0"/>
              </a:p>
              <a:p>
                <a:r>
                  <a:rPr lang="hu-HU" sz="1900" dirty="0" smtClean="0"/>
                  <a:t>Az ohmos ellenállás hőmérséklet függősége:</a:t>
                </a:r>
              </a:p>
              <a:p>
                <a:pPr marL="0" indent="0">
                  <a:buNone/>
                </a:pPr>
                <a:endParaRPr lang="hu-HU" sz="19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1900" b="0" i="1" smtClean="0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hu-HU" sz="19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19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hu-HU" sz="19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hu-HU" sz="19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19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19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hu-HU" sz="1900" b="0" i="1" smtClean="0">
                          <a:latin typeface="Cambria Math"/>
                        </a:rPr>
                        <m:t>+</m:t>
                      </m:r>
                      <m:r>
                        <a:rPr lang="hu-HU" sz="1900" b="0" i="1" smtClean="0">
                          <a:latin typeface="Cambria Math"/>
                          <a:ea typeface="Cambria Math"/>
                        </a:rPr>
                        <m:t>𝛼</m:t>
                      </m:r>
                      <m:sSub>
                        <m:sSubPr>
                          <m:ctrlPr>
                            <a:rPr lang="hu-HU" sz="19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sz="1900" b="0" i="1" smtClean="0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19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hu-HU" sz="19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19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hu-HU" sz="19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sz="19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hu-HU" sz="19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hu-HU" sz="19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hu-HU" sz="19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hu-HU" sz="1900" b="0" i="1" smtClean="0">
                          <a:latin typeface="Cambria Math"/>
                          <a:ea typeface="Cambria Math"/>
                        </a:rPr>
                        <m:t>𝛽</m:t>
                      </m:r>
                      <m:sSub>
                        <m:sSubPr>
                          <m:ctrlPr>
                            <a:rPr lang="hu-HU" sz="19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sz="1900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1900" i="1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hu-HU" sz="19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hu-HU" sz="19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hu-HU" sz="19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hu-HU" sz="19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hu-HU" sz="19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1900" i="1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sz="1900" i="1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hu-HU" sz="19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hu-HU" sz="19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hu-HU" sz="1900" b="0" i="1" smtClean="0">
                          <a:latin typeface="Cambria Math"/>
                          <a:ea typeface="Cambria Math"/>
                        </a:rPr>
                        <m:t>𝛾</m:t>
                      </m:r>
                      <m:sSub>
                        <m:sSubPr>
                          <m:ctrlPr>
                            <a:rPr lang="hu-HU" sz="19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sz="1900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hu-HU" sz="1900" i="1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hu-HU" sz="19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hu-HU" sz="19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hu-HU" sz="19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hu-HU" sz="19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hu-HU" sz="19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hu-HU" sz="1900" i="1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hu-HU" sz="1900" i="1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hu-HU" sz="19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hu-HU" sz="1900" dirty="0" smtClean="0"/>
              </a:p>
              <a:p>
                <a:pPr marL="0" indent="0">
                  <a:buNone/>
                </a:pPr>
                <a:endParaRPr lang="hu-HU" sz="1900" dirty="0" smtClean="0"/>
              </a:p>
              <a:p>
                <a:pPr marL="0" indent="0">
                  <a:buNone/>
                </a:pPr>
                <a:r>
                  <a:rPr lang="hu-HU" sz="1900" dirty="0" smtClean="0"/>
                  <a:t>t</a:t>
                </a:r>
                <a:r>
                  <a:rPr lang="hu-HU" sz="1900" baseline="-25000" dirty="0" smtClean="0"/>
                  <a:t>0</a:t>
                </a:r>
                <a:r>
                  <a:rPr lang="hu-HU" sz="1900" dirty="0" smtClean="0"/>
                  <a:t>: kiinduló hőmérséklet [°C],</a:t>
                </a:r>
              </a:p>
              <a:p>
                <a:pPr marL="0" indent="0">
                  <a:buNone/>
                </a:pPr>
                <a:r>
                  <a:rPr lang="hu-HU" sz="1900" dirty="0" smtClean="0"/>
                  <a:t>R</a:t>
                </a:r>
                <a:r>
                  <a:rPr lang="hu-HU" sz="1900" baseline="-25000" dirty="0" smtClean="0"/>
                  <a:t>0</a:t>
                </a:r>
                <a:r>
                  <a:rPr lang="hu-HU" sz="1900" dirty="0" smtClean="0"/>
                  <a:t>: ohmos ellenállás a t</a:t>
                </a:r>
                <a:r>
                  <a:rPr lang="hu-HU" sz="1900" baseline="-25000" dirty="0" smtClean="0"/>
                  <a:t>0 </a:t>
                </a:r>
                <a:r>
                  <a:rPr lang="hu-HU" sz="1900" dirty="0" smtClean="0"/>
                  <a:t>hőmérsékleten [</a:t>
                </a:r>
                <a:r>
                  <a:rPr lang="hu-HU" sz="1900" dirty="0" smtClean="0">
                    <a:latin typeface="Cambria Math"/>
                    <a:ea typeface="Cambria Math"/>
                  </a:rPr>
                  <a:t>𝛺],</a:t>
                </a:r>
              </a:p>
              <a:p>
                <a:pPr marL="0" indent="0">
                  <a:buNone/>
                </a:pPr>
                <a:r>
                  <a:rPr lang="hu-HU" sz="1900" dirty="0" smtClean="0">
                    <a:latin typeface="Cambria Math"/>
                    <a:ea typeface="Cambria Math"/>
                  </a:rPr>
                  <a:t>t: mérés hőmérséklete </a:t>
                </a:r>
                <a:r>
                  <a:rPr lang="hu-HU" sz="1900" dirty="0"/>
                  <a:t>[°C],</a:t>
                </a:r>
              </a:p>
              <a:p>
                <a:pPr marL="0" indent="0">
                  <a:buNone/>
                </a:pPr>
                <a:endParaRPr lang="hu-HU" sz="1900" dirty="0" smtClean="0"/>
              </a:p>
              <a:p>
                <a:pPr marL="0" indent="0">
                  <a:buNone/>
                </a:pPr>
                <a:r>
                  <a:rPr lang="hu-HU" sz="1900" dirty="0" smtClean="0"/>
                  <a:t>A másod és harmadfokú tagok  együtthatója (</a:t>
                </a:r>
                <a:r>
                  <a:rPr lang="el-GR" sz="1900" dirty="0" smtClean="0"/>
                  <a:t>β</a:t>
                </a:r>
                <a:r>
                  <a:rPr lang="hu-HU" sz="1900" dirty="0" smtClean="0"/>
                  <a:t>,</a:t>
                </a:r>
                <a:r>
                  <a:rPr lang="el-GR" sz="1900" dirty="0" smtClean="0">
                    <a:latin typeface="Cambria Math"/>
                    <a:ea typeface="Cambria Math"/>
                  </a:rPr>
                  <a:t>𝛾</a:t>
                </a:r>
                <a:r>
                  <a:rPr lang="hu-HU" sz="1900" dirty="0" smtClean="0">
                    <a:latin typeface="Cambria Math"/>
                    <a:ea typeface="Cambria Math"/>
                  </a:rPr>
                  <a:t> &lt;&lt; </a:t>
                </a:r>
                <a:r>
                  <a:rPr lang="el-GR" sz="1900" dirty="0" smtClean="0">
                    <a:latin typeface="Cambria Math"/>
                    <a:ea typeface="Cambria Math"/>
                  </a:rPr>
                  <a:t>α</a:t>
                </a:r>
                <a:r>
                  <a:rPr lang="hu-HU" sz="1900" dirty="0" smtClean="0"/>
                  <a:t>) elhanyagolható.</a:t>
                </a:r>
                <a:endParaRPr lang="hu-HU" sz="1900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476672"/>
                <a:ext cx="8928992" cy="6381328"/>
              </a:xfrm>
              <a:blipFill rotWithShape="1">
                <a:blip r:embed="rId2"/>
                <a:stretch>
                  <a:fillRect l="-683" t="-478" b="-114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915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8229600" cy="3967163"/>
          </a:xfrm>
        </p:spPr>
        <p:txBody>
          <a:bodyPr/>
          <a:lstStyle/>
          <a:p>
            <a:pPr eaLnBrk="1" hangingPunct="1"/>
            <a:r>
              <a:rPr lang="hu-HU" smtClean="0"/>
              <a:t>Mértékegysége: mm/m, um/m</a:t>
            </a:r>
          </a:p>
          <a:p>
            <a:pPr eaLnBrk="1" hangingPunct="1">
              <a:buFont typeface="Wingdings 2" pitchFamily="18" charset="2"/>
              <a:buNone/>
            </a:pPr>
            <a:endParaRPr lang="hu-HU" b="1" smtClean="0"/>
          </a:p>
          <a:p>
            <a:pPr eaLnBrk="1" hangingPunct="1">
              <a:buFont typeface="Wingdings 2" pitchFamily="18" charset="2"/>
              <a:buNone/>
            </a:pPr>
            <a:r>
              <a:rPr lang="hu-HU" b="1" smtClean="0"/>
              <a:t>Nyúlás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244" b="10844"/>
          <a:stretch>
            <a:fillRect/>
          </a:stretch>
        </p:blipFill>
        <p:spPr bwMode="auto">
          <a:xfrm>
            <a:off x="4945063" y="142875"/>
            <a:ext cx="4198937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571500"/>
            <a:ext cx="1785937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3" r="2145" b="10527"/>
          <a:stretch>
            <a:fillRect/>
          </a:stretch>
        </p:blipFill>
        <p:spPr bwMode="auto">
          <a:xfrm>
            <a:off x="0" y="2357438"/>
            <a:ext cx="4786313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" t="2563" r="8594" b="7690"/>
          <a:stretch>
            <a:fillRect/>
          </a:stretch>
        </p:blipFill>
        <p:spPr bwMode="auto">
          <a:xfrm>
            <a:off x="4899025" y="4000500"/>
            <a:ext cx="42449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398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0"/>
            <a:ext cx="6929437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0250" y="4189413"/>
            <a:ext cx="5295900" cy="2668587"/>
          </a:xfrm>
        </p:spPr>
      </p:pic>
    </p:spTree>
    <p:extLst>
      <p:ext uri="{BB962C8B-B14F-4D97-AF65-F5344CB8AC3E}">
        <p14:creationId xmlns:p14="http://schemas.microsoft.com/office/powerpoint/2010/main" val="3224933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sp>
        <p:nvSpPr>
          <p:cNvPr id="1536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490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églalap 4"/>
          <p:cNvSpPr>
            <a:spLocks noChangeArrowheads="1"/>
          </p:cNvSpPr>
          <p:nvPr/>
        </p:nvSpPr>
        <p:spPr bwMode="auto">
          <a:xfrm>
            <a:off x="0" y="5072063"/>
            <a:ext cx="87153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sz="3200">
                <a:latin typeface="Constantia" pitchFamily="18" charset="0"/>
              </a:rPr>
              <a:t>Méréstartomány:				</a:t>
            </a:r>
          </a:p>
          <a:p>
            <a:r>
              <a:rPr lang="hu-HU" sz="3200">
                <a:latin typeface="Constantia" pitchFamily="18" charset="0"/>
              </a:rPr>
              <a:t>Hőmérséklettartomány:		</a:t>
            </a:r>
          </a:p>
          <a:p>
            <a:r>
              <a:rPr lang="hu-HU" sz="3200">
                <a:latin typeface="Constantia" pitchFamily="18" charset="0"/>
              </a:rPr>
              <a:t>Bizonytalanság: 			1-3%</a:t>
            </a:r>
          </a:p>
        </p:txBody>
      </p:sp>
      <p:pic>
        <p:nvPicPr>
          <p:cNvPr id="1536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5214938"/>
            <a:ext cx="2667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5643563"/>
            <a:ext cx="265588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9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sp>
        <p:nvSpPr>
          <p:cNvPr id="19459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143625" cy="332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559175"/>
            <a:ext cx="6143625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829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sp>
        <p:nvSpPr>
          <p:cNvPr id="21507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hu-HU" dirty="0" smtClean="0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1" t="7042" r="30457" b="4224"/>
          <a:stretch>
            <a:fillRect/>
          </a:stretch>
        </p:blipFill>
        <p:spPr bwMode="auto">
          <a:xfrm>
            <a:off x="2214563" y="0"/>
            <a:ext cx="481330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307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578328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bg1"/>
                </a:solidFill>
              </a:rPr>
              <a:t>Kapacitásváltozáson alapuló érzékelők</a:t>
            </a:r>
            <a:endParaRPr lang="hu-H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836712"/>
                <a:ext cx="8856984" cy="5904656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hu-HU" dirty="0" smtClean="0"/>
                  <a:t>A kondenzátor fegyverzeteinek távolsága fordítottan arányos a kondenzátor kapacitásával, míg a hatásos felület változása egyenes arányt mutat, ennek alapján elmozdulás és elfordulás mérésére is alkalmas. </a:t>
                </a:r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A kapacitív szenzor jellemzői:</a:t>
                </a:r>
              </a:p>
              <a:p>
                <a:r>
                  <a:rPr lang="hu-HU" dirty="0"/>
                  <a:t>s</a:t>
                </a:r>
                <a:r>
                  <a:rPr lang="hu-HU" dirty="0" smtClean="0"/>
                  <a:t>tatikus jelleggörbéje nem lineáris,</a:t>
                </a:r>
              </a:p>
              <a:p>
                <a:r>
                  <a:rPr lang="hu-HU" dirty="0"/>
                  <a:t>é</a:t>
                </a:r>
                <a:r>
                  <a:rPr lang="hu-HU" dirty="0" smtClean="0"/>
                  <a:t>rzékenysége az elektromos zavarokra magas,</a:t>
                </a:r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r>
                  <a:rPr lang="hu-HU" dirty="0" smtClean="0"/>
                  <a:t>Síkkondenzátor kapacitása: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𝐶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𝜀</m:t>
                      </m:r>
                      <m:f>
                        <m:f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num>
                        <m:den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hu-HU" dirty="0" smtClean="0"/>
              </a:p>
              <a:p>
                <a:pPr marL="0" indent="0">
                  <a:buNone/>
                </a:pPr>
                <a:r>
                  <a:rPr lang="el-GR" dirty="0" smtClean="0"/>
                  <a:t>ε</a:t>
                </a:r>
                <a:r>
                  <a:rPr lang="hu-HU" dirty="0" smtClean="0"/>
                  <a:t>: a szigetelőanyag relatív [F/m],</a:t>
                </a:r>
              </a:p>
              <a:p>
                <a:pPr marL="0" indent="0">
                  <a:buNone/>
                </a:pPr>
                <a:r>
                  <a:rPr lang="hu-HU" dirty="0" smtClean="0"/>
                  <a:t>d: fegyverzet távolsága [m],</a:t>
                </a:r>
              </a:p>
              <a:p>
                <a:pPr marL="0" indent="0">
                  <a:buNone/>
                </a:pPr>
                <a:r>
                  <a:rPr lang="hu-HU" dirty="0" smtClean="0"/>
                  <a:t>A : fegyverzet felülete [m</a:t>
                </a:r>
                <a:r>
                  <a:rPr lang="hu-HU" baseline="30000" dirty="0" smtClean="0"/>
                  <a:t>2</a:t>
                </a:r>
                <a:r>
                  <a:rPr lang="hu-HU" dirty="0" smtClean="0"/>
                  <a:t>],</a:t>
                </a: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836712"/>
                <a:ext cx="8856984" cy="5904656"/>
              </a:xfrm>
              <a:blipFill rotWithShape="1">
                <a:blip r:embed="rId2"/>
                <a:stretch>
                  <a:fillRect l="-1032" t="-1445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Plate CapacitorII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000" y="5445224"/>
            <a:ext cx="305383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84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580112" y="-459432"/>
            <a:ext cx="3695615" cy="1143000"/>
          </a:xfrm>
        </p:spPr>
        <p:txBody>
          <a:bodyPr/>
          <a:lstStyle/>
          <a:p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7935862"/>
              </p:ext>
            </p:extLst>
          </p:nvPr>
        </p:nvGraphicFramePr>
        <p:xfrm>
          <a:off x="6300192" y="764704"/>
          <a:ext cx="2746624" cy="5686436"/>
        </p:xfrm>
        <a:graphic>
          <a:graphicData uri="http://schemas.openxmlformats.org/drawingml/2006/table">
            <a:tbl>
              <a:tblPr/>
              <a:tblGrid>
                <a:gridCol w="1373312"/>
                <a:gridCol w="1373312"/>
              </a:tblGrid>
              <a:tr h="102870">
                <a:tc>
                  <a:txBody>
                    <a:bodyPr/>
                    <a:lstStyle/>
                    <a:p>
                      <a:r>
                        <a:rPr lang="hu-HU" sz="1400" dirty="0"/>
                        <a:t>paraffin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/>
                        <a:t>1,9 - 2,2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 dirty="0"/>
                        <a:t>csillám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/>
                        <a:t>4 - 8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 dirty="0"/>
                        <a:t>üveg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/>
                        <a:t>5 - 16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 dirty="0"/>
                        <a:t>porcelán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/>
                        <a:t>6 - 8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 dirty="0"/>
                        <a:t>speciális kerámiák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~ 100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bárium-titanát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~ 1000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víz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81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etil-alkohol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24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petróleum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2,1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 dirty="0"/>
                        <a:t>levegő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1,000 59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 dirty="0"/>
                        <a:t>neoprén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6,7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papír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3,7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kvarc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4,3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stroncium-titanát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300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réz-oxid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18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titán-dioxid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~ 80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CaTiO</a:t>
                      </a:r>
                      <a:r>
                        <a:rPr lang="hu-HU" sz="1400" baseline="-25000"/>
                        <a:t>3</a:t>
                      </a:r>
                      <a:endParaRPr lang="hu-HU" sz="1400"/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~ 160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(SrBi)TiO</a:t>
                      </a:r>
                      <a:r>
                        <a:rPr lang="hu-HU" sz="1400" baseline="-25000"/>
                        <a:t>3</a:t>
                      </a:r>
                      <a:endParaRPr lang="hu-HU" sz="1400"/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~ 1000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benzol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~ 2,3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nitrobenzol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37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hidrogén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1,000264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">
                <a:tc>
                  <a:txBody>
                    <a:bodyPr/>
                    <a:lstStyle/>
                    <a:p>
                      <a:r>
                        <a:rPr lang="hu-HU" sz="1400"/>
                        <a:t>kén-dioxid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1,0099</a:t>
                      </a:r>
                    </a:p>
                  </a:txBody>
                  <a:tcPr marL="25718" marR="25718" marT="12859" marB="128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4" descr="https://upload.wikimedia.org/wikipedia/commons/thumb/e/e1/Forgokondenzator_rajz_hu.svg/200px-Forgokondenzator_rajz_hu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9" y="2312661"/>
            <a:ext cx="2544285" cy="190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upload.wikimedia.org/wikipedia/commons/thumb/9/9d/Forgokondenzator4.jpg/1024px-Forgokondenzator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600" y="4293096"/>
            <a:ext cx="3739764" cy="249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églalap 4"/>
          <p:cNvSpPr/>
          <p:nvPr/>
        </p:nvSpPr>
        <p:spPr>
          <a:xfrm>
            <a:off x="-20003" y="4337"/>
            <a:ext cx="60639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/>
              <a:t>A </a:t>
            </a:r>
            <a:r>
              <a:rPr lang="hu-HU" sz="2400" i="1" dirty="0"/>
              <a:t>forgókondenzátor</a:t>
            </a:r>
            <a:r>
              <a:rPr lang="hu-HU" sz="2400" dirty="0"/>
              <a:t> olyan </a:t>
            </a:r>
            <a:r>
              <a:rPr lang="hu-HU" sz="2400" dirty="0">
                <a:hlinkClick r:id="rId4" tooltip="Síkkondenzátor (a lap nem létezik)"/>
              </a:rPr>
              <a:t>síkkondenzátor</a:t>
            </a:r>
            <a:r>
              <a:rPr lang="hu-HU" sz="2400" dirty="0"/>
              <a:t>, amelyben az egyik fegyverzet a síkjára merőleges tengely körül elforgatható. Ezáltal az egymással szemben levő felületek nagysága </a:t>
            </a:r>
            <a:r>
              <a:rPr lang="hu-HU" sz="2400" dirty="0" smtClean="0"/>
              <a:t>megváltozik,így </a:t>
            </a:r>
            <a:r>
              <a:rPr lang="hu-HU" sz="2400" dirty="0"/>
              <a:t>megváltozik a kondenzátor kapacitása is.</a:t>
            </a:r>
          </a:p>
        </p:txBody>
      </p:sp>
    </p:spTree>
    <p:extLst>
      <p:ext uri="{BB962C8B-B14F-4D97-AF65-F5344CB8AC3E}">
        <p14:creationId xmlns:p14="http://schemas.microsoft.com/office/powerpoint/2010/main" val="416244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1492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Példa a munkaponti </a:t>
            </a:r>
            <a:r>
              <a:rPr lang="hu-HU" sz="4000" dirty="0" err="1" smtClean="0">
                <a:solidFill>
                  <a:schemeClr val="bg1"/>
                </a:solidFill>
              </a:rPr>
              <a:t>linearizációra</a:t>
            </a:r>
            <a:endParaRPr lang="hu-HU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0" y="692696"/>
                <a:ext cx="9144000" cy="586544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b="0" i="1" smtClean="0">
                          <a:latin typeface="Cambria Math"/>
                        </a:rPr>
                        <m:t>𝐶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𝑑</m:t>
                          </m:r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r>
                        <a:rPr lang="hu-HU" sz="2400" b="0" i="1" smtClean="0">
                          <a:latin typeface="Cambria Math"/>
                        </a:rPr>
                        <m:t>𝐶</m:t>
                      </m:r>
                      <m:d>
                        <m:dPr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begChr m:val=""/>
                          <m:endChr m:val="|"/>
                          <m:ctrlPr>
                            <a:rPr lang="hu-HU" sz="24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hu-HU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hu-HU" sz="2400" i="1">
                                  <a:latin typeface="Cambria Math"/>
                                </a:rPr>
                                <m:t>𝑑𝐶</m:t>
                              </m:r>
                            </m:num>
                            <m:den>
                              <m:r>
                                <a:rPr lang="hu-HU" sz="2400" i="1">
                                  <a:latin typeface="Cambria Math"/>
                                </a:rPr>
                                <m:t>𝑑𝑑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hu-HU" sz="2400" b="0" i="1" baseline="-2500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2400" b="0" i="1" baseline="-25000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sz="2400" b="0" i="1" baseline="-25000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hu-HU" sz="2400" b="0" i="1" baseline="-2500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hu-HU" sz="24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hu-H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num>
                        <m:den>
                          <m:sSub>
                            <m:sSubPr>
                              <m:ctrlPr>
                                <a:rPr lang="hu-HU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num>
                        <m:den>
                          <m:sSubSup>
                            <m:sSubSupPr>
                              <m:ctrl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d>
                        <m:dPr>
                          <m:ctrlPr>
                            <a:rPr lang="hu-H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hu-HU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𝜀</m:t>
                          </m:r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𝐴</m:t>
                          </m:r>
                        </m:num>
                        <m:den>
                          <m:sSub>
                            <m:sSubPr>
                              <m:ctrlPr>
                                <a:rPr lang="hu-HU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hu-HU" sz="2400" i="1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hu-HU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𝜀</m:t>
                          </m:r>
                          <m:r>
                            <a:rPr lang="hu-HU" sz="2400" i="1">
                              <a:latin typeface="Cambria Math"/>
                              <a:ea typeface="Cambria Math"/>
                            </a:rPr>
                            <m:t>𝐴</m:t>
                          </m:r>
                        </m:num>
                        <m:den>
                          <m:sSubSup>
                            <m:sSubSupPr>
                              <m:ctrlPr>
                                <a:rPr lang="hu-HU" sz="2400" i="1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hu-HU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hu-HU" sz="2400" b="0" i="1" smtClean="0">
                          <a:latin typeface="Cambria Math"/>
                          <a:ea typeface="Cambria Math"/>
                        </a:rPr>
                        <m:t>𝑑</m:t>
                      </m:r>
                    </m:oMath>
                  </m:oMathPara>
                </a14:m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d0: munkaponti távolság [m],</a:t>
                </a:r>
              </a:p>
              <a:p>
                <a:pPr marL="0" indent="0">
                  <a:buNone/>
                </a:pPr>
                <a:r>
                  <a:rPr lang="hu-HU" sz="2400" dirty="0" smtClean="0"/>
                  <a:t>d: munkapont környezete [m],</a:t>
                </a:r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:endParaRPr lang="hu-HU" sz="2400" dirty="0"/>
              </a:p>
              <a:p>
                <a:pPr marL="0" indent="0">
                  <a:buNone/>
                </a:pPr>
                <a:endParaRPr lang="hu-HU" sz="2400" dirty="0" smtClean="0"/>
              </a:p>
              <a:p>
                <a:pPr marL="0" indent="0">
                  <a:buNone/>
                </a:pPr>
                <a:r>
                  <a:rPr lang="hu-HU" sz="2400" dirty="0" smtClean="0"/>
                  <a:t>Taylor-sorba fejtés:</a:t>
                </a:r>
              </a:p>
              <a:p>
                <a:pPr marL="0" indent="0">
                  <a:buNone/>
                </a:pPr>
                <a:r>
                  <a:rPr lang="hu-HU" sz="1800" dirty="0" smtClean="0"/>
                  <a:t>Az x</a:t>
                </a:r>
                <a:r>
                  <a:rPr lang="hu-HU" sz="1800" baseline="-25000" dirty="0" smtClean="0"/>
                  <a:t>0</a:t>
                </a:r>
                <a:r>
                  <a:rPr lang="hu-HU" sz="1800" dirty="0" smtClean="0"/>
                  <a:t> helyen többször deriválható y(x) függvényt az x</a:t>
                </a:r>
                <a:r>
                  <a:rPr lang="hu-HU" sz="1800" baseline="-25000" dirty="0" smtClean="0"/>
                  <a:t>0</a:t>
                </a:r>
                <a:r>
                  <a:rPr lang="hu-HU" sz="1800" dirty="0" smtClean="0"/>
                  <a:t> pont környezetében jól közelíthetjük az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1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hu-HU" sz="1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1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hu-HU" sz="1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hu-HU" sz="1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hu-HU" sz="1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sz="18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18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sz="18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hu-HU" sz="1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sz="1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1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1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1!</m:t>
                          </m:r>
                        </m:den>
                      </m:f>
                      <m:d>
                        <m:dPr>
                          <m:begChr m:val=""/>
                          <m:endChr m:val="|"/>
                          <m:ctrlPr>
                            <a:rPr lang="hu-HU" sz="1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hu-HU" sz="18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hu-HU" sz="18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𝑑𝑦</m:t>
                              </m:r>
                              <m:d>
                                <m:dPr>
                                  <m:ctrlPr>
                                    <a:rPr lang="hu-HU" sz="1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hu-HU" sz="1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hu-HU" sz="18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hu-HU" sz="1800" b="0" i="1" baseline="-2500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hu-HU" sz="1800" b="0" i="1" baseline="-2500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hu-HU" sz="1800" b="0" i="1" baseline="-2500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hu-HU" sz="1800" b="0" i="1" baseline="-2500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hu-HU" sz="1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hu-HU" sz="1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sz="18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18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sz="18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hu-HU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18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hu-HU" sz="1800" i="1">
                              <a:latin typeface="Cambria Math"/>
                            </a:rPr>
                            <m:t>!</m:t>
                          </m:r>
                        </m:den>
                      </m:f>
                      <m:d>
                        <m:dPr>
                          <m:begChr m:val=""/>
                          <m:endChr m:val="|"/>
                          <m:ctrlPr>
                            <a:rPr lang="hu-HU" sz="180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hu-HU" sz="18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hu-HU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18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hu-HU" sz="1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hu-HU" sz="1800" i="1">
                                  <a:latin typeface="Cambria Math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hu-HU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hu-HU" sz="1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hu-HU" sz="1800" b="0" i="1" smtClean="0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hu-HU" sz="18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1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hu-HU" sz="18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sSup>
                        <m:sSupPr>
                          <m:ctrlPr>
                            <a:rPr lang="hu-HU" sz="1800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hu-HU" sz="1800" i="1" baseline="-250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1800" i="1" baseline="-2500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sz="1800" i="1" baseline="-2500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hu-HU" sz="1800" i="1">
                              <a:latin typeface="Cambria Math"/>
                            </a:rPr>
                            <m:t>(</m:t>
                          </m:r>
                          <m:r>
                            <a:rPr lang="hu-HU" sz="1800" i="1">
                              <a:latin typeface="Cambria Math"/>
                            </a:rPr>
                            <m:t>𝑥</m:t>
                          </m:r>
                          <m:r>
                            <a:rPr lang="hu-HU" sz="18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sz="18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hu-HU" sz="1800" i="1">
                              <a:latin typeface="Cambria Math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hu-HU" sz="1800" dirty="0"/>
                            <m:t> </m:t>
                          </m:r>
                        </m:e>
                        <m:sup>
                          <m:r>
                            <a:rPr lang="hu-HU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hu-HU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hu-HU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hu-HU" sz="18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hu-HU" sz="1800" b="0" i="1" smtClean="0">
                              <a:latin typeface="Cambria Math"/>
                            </a:rPr>
                            <m:t>3</m:t>
                          </m:r>
                          <m:r>
                            <a:rPr lang="hu-HU" sz="1800" i="1">
                              <a:latin typeface="Cambria Math"/>
                            </a:rPr>
                            <m:t>!</m:t>
                          </m:r>
                        </m:den>
                      </m:f>
                      <m:d>
                        <m:dPr>
                          <m:begChr m:val=""/>
                          <m:endChr m:val="|"/>
                          <m:ctrlPr>
                            <a:rPr lang="hu-HU" sz="18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hu-HU" sz="18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hu-HU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18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hu-HU" sz="1800" b="0" i="1" smtClean="0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hu-HU" sz="1800" i="1">
                                  <a:latin typeface="Cambria Math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hu-HU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hu-HU" sz="1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hu-HU" sz="18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hu-HU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hu-HU" sz="1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hu-HU" sz="1800" b="0" i="1" smtClean="0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sSup>
                        <m:sSupPr>
                          <m:ctrlPr>
                            <a:rPr lang="hu-HU" sz="18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hu-HU" sz="1800" i="1" baseline="-250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1800" i="1" baseline="-2500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sz="1800" i="1" baseline="-2500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hu-HU" sz="1800" i="1">
                              <a:latin typeface="Cambria Math"/>
                            </a:rPr>
                            <m:t>(</m:t>
                          </m:r>
                          <m:r>
                            <a:rPr lang="hu-HU" sz="1800" i="1">
                              <a:latin typeface="Cambria Math"/>
                            </a:rPr>
                            <m:t>𝑥</m:t>
                          </m:r>
                          <m:r>
                            <a:rPr lang="hu-HU" sz="18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u-HU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sz="18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hu-HU" sz="1800" i="1">
                              <a:latin typeface="Cambria Math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hu-HU" sz="1800" dirty="0"/>
                            <m:t> </m:t>
                          </m:r>
                        </m:e>
                        <m:sup>
                          <m:r>
                            <a:rPr lang="hu-HU" sz="18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hu-HU" sz="1800" b="0" i="1" smtClean="0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hu-HU" sz="1800" dirty="0" smtClean="0"/>
              </a:p>
              <a:p>
                <a:pPr marL="0" indent="0">
                  <a:buNone/>
                </a:pPr>
                <a:r>
                  <a:rPr lang="hu-HU" sz="1800" dirty="0"/>
                  <a:t>v</a:t>
                </a:r>
                <a:r>
                  <a:rPr lang="hu-HU" sz="1800" dirty="0" smtClean="0"/>
                  <a:t>égtelen hatványsorral. A deriváltak értékét az x=x</a:t>
                </a:r>
                <a:r>
                  <a:rPr lang="hu-HU" sz="1800" baseline="-25000" dirty="0" smtClean="0"/>
                  <a:t>0 </a:t>
                </a:r>
                <a:r>
                  <a:rPr lang="hu-HU" sz="1800" dirty="0" smtClean="0"/>
                  <a:t>helyen kell számítani.</a:t>
                </a:r>
                <a:endParaRPr lang="hu-HU" sz="1800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92696"/>
                <a:ext cx="9144000" cy="5865440"/>
              </a:xfrm>
              <a:blipFill rotWithShape="1">
                <a:blip r:embed="rId2"/>
                <a:stretch>
                  <a:fillRect l="-1000" r="-80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Plate CapacitorII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852936"/>
            <a:ext cx="3626423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97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0063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Induktivitás változáson </a:t>
            </a:r>
            <a:r>
              <a:rPr lang="hu-HU" sz="4000" dirty="0">
                <a:solidFill>
                  <a:schemeClr val="bg1"/>
                </a:solidFill>
              </a:rPr>
              <a:t>alapuló érzékelők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844824"/>
            <a:ext cx="8856984" cy="5013176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 smtClean="0"/>
              <a:t>Különböző tekercsből (tekercsekből), vasmagból álló érzékelők a tekercs geometriai jellemzőinek  (menetszám, hosszúság, keresztmetszet), a vasmag relatív helyzetének függvényében nem lineárisan változó ön- ill. kölcsönös induktivitással rendelkeznek.</a:t>
            </a:r>
            <a:endParaRPr lang="hu-HU" dirty="0"/>
          </a:p>
          <a:p>
            <a:pPr marL="0" indent="0" algn="just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8886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-459432"/>
            <a:ext cx="8229600" cy="56693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23751" y="4437112"/>
            <a:ext cx="9133858" cy="242088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hu-HU" sz="2400" dirty="0" smtClean="0"/>
              <a:t>Oszcillátor,			6. </a:t>
            </a:r>
            <a:r>
              <a:rPr lang="hu-HU" sz="2400" dirty="0"/>
              <a:t>T</a:t>
            </a:r>
            <a:r>
              <a:rPr lang="hu-HU" sz="2400" dirty="0" smtClean="0"/>
              <a:t>ápfeszültség</a:t>
            </a:r>
          </a:p>
          <a:p>
            <a:pPr marL="514350" indent="-514350">
              <a:buAutoNum type="arabicPeriod"/>
            </a:pPr>
            <a:r>
              <a:rPr lang="hu-HU" sz="2400" dirty="0" err="1" smtClean="0"/>
              <a:t>Demodulátor</a:t>
            </a:r>
            <a:r>
              <a:rPr lang="hu-HU" sz="2400" dirty="0" smtClean="0"/>
              <a:t>,			7. Belső feszültségszabályzó	</a:t>
            </a:r>
          </a:p>
          <a:p>
            <a:pPr marL="514350" indent="-514350">
              <a:buAutoNum type="arabicPeriod"/>
            </a:pPr>
            <a:r>
              <a:rPr lang="hu-HU" sz="2400" dirty="0" err="1" smtClean="0"/>
              <a:t>Trigger</a:t>
            </a:r>
            <a:r>
              <a:rPr lang="hu-HU" sz="2400" dirty="0" smtClean="0"/>
              <a:t>,				8. Aktív zóna (tekercs)</a:t>
            </a:r>
          </a:p>
          <a:p>
            <a:pPr marL="514350" indent="-514350">
              <a:buAutoNum type="arabicPeriod"/>
            </a:pPr>
            <a:r>
              <a:rPr lang="hu-HU" sz="2400" dirty="0" smtClean="0"/>
              <a:t>Kapcsolási állapot jelzése,	9. </a:t>
            </a:r>
            <a:r>
              <a:rPr lang="hu-HU" sz="2400" dirty="0"/>
              <a:t>K</a:t>
            </a:r>
            <a:r>
              <a:rPr lang="hu-HU" sz="2400" dirty="0" smtClean="0"/>
              <a:t>apcsolási kimenet</a:t>
            </a:r>
          </a:p>
          <a:p>
            <a:pPr marL="514350" indent="-514350">
              <a:buAutoNum type="arabicPeriod"/>
            </a:pPr>
            <a:r>
              <a:rPr lang="hu-HU" sz="2400" dirty="0" smtClean="0"/>
              <a:t>Kimenet,</a:t>
            </a:r>
            <a:endParaRPr lang="hu-H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8640"/>
            <a:ext cx="7344816" cy="404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1660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560" y="-387424"/>
            <a:ext cx="7787208" cy="50632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2674640" cy="620796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835"/>
            <a:ext cx="3528392" cy="383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2"/>
            <a:ext cx="3312681" cy="3076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" y="3284984"/>
            <a:ext cx="3312368" cy="3407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5" y="4035958"/>
            <a:ext cx="5184577" cy="2656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434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5" t="35822" r="35634" b="16417"/>
          <a:stretch>
            <a:fillRect/>
          </a:stretch>
        </p:blipFill>
        <p:spPr bwMode="auto">
          <a:xfrm>
            <a:off x="3203848" y="404664"/>
            <a:ext cx="5733256" cy="57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7" t="6897" r="29454" b="5746"/>
          <a:stretch>
            <a:fillRect/>
          </a:stretch>
        </p:blipFill>
        <p:spPr bwMode="auto">
          <a:xfrm>
            <a:off x="29668" y="2913831"/>
            <a:ext cx="2958155" cy="394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7" t="16124" r="34108" b="23100"/>
          <a:stretch>
            <a:fillRect/>
          </a:stretch>
        </p:blipFill>
        <p:spPr bwMode="auto">
          <a:xfrm>
            <a:off x="15969" y="17536"/>
            <a:ext cx="2907408" cy="2907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6902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5783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bg1"/>
                </a:solidFill>
              </a:rPr>
              <a:t>Piezoelektromos elven működő </a:t>
            </a:r>
            <a:r>
              <a:rPr lang="hu-HU" sz="4000" dirty="0">
                <a:solidFill>
                  <a:schemeClr val="bg1"/>
                </a:solidFill>
              </a:rPr>
              <a:t>érzékelők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616624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 smtClean="0"/>
              <a:t>A piezoelektromos jelenség lényege, hogy bizonyos félvezető </a:t>
            </a:r>
            <a:r>
              <a:rPr lang="hu-HU" dirty="0" smtClean="0">
                <a:solidFill>
                  <a:srgbClr val="FFC000"/>
                </a:solidFill>
              </a:rPr>
              <a:t>kristályok kitüntetett felületein mechanikai feszültség hatására villamos töltések jelennek meg. </a:t>
            </a:r>
          </a:p>
          <a:p>
            <a:pPr marL="0" indent="0" algn="just">
              <a:buNone/>
            </a:pPr>
            <a:r>
              <a:rPr lang="hu-HU" dirty="0" smtClean="0"/>
              <a:t>A kristályon mint kapacitással rendelkező elemen, villamos feszültség mérhető, mely </a:t>
            </a:r>
            <a:r>
              <a:rPr lang="hu-HU" dirty="0" smtClean="0">
                <a:solidFill>
                  <a:srgbClr val="FFC000"/>
                </a:solidFill>
              </a:rPr>
              <a:t>arányos a ráható erővel</a:t>
            </a:r>
            <a:r>
              <a:rPr lang="hu-HU" dirty="0" smtClean="0"/>
              <a:t>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Kapacitív feszültséggenerátorok.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Statikus jelek mérésére nem alkalmas, a terhelés alsó határfrekvenciája: 1-5 Hz érzékelőktől függően.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Alkalmazásukhoz töltéserősítőt kell alkalmazni.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46677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783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piezoelektromosság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688632"/>
          </a:xfrm>
        </p:spPr>
        <p:txBody>
          <a:bodyPr>
            <a:normAutofit fontScale="92500"/>
          </a:bodyPr>
          <a:lstStyle/>
          <a:p>
            <a:r>
              <a:rPr lang="hu-HU" dirty="0"/>
              <a:t>A </a:t>
            </a:r>
            <a:r>
              <a:rPr lang="hu-HU" b="1" dirty="0"/>
              <a:t>piezoelektromosság</a:t>
            </a:r>
            <a:r>
              <a:rPr lang="hu-HU" dirty="0"/>
              <a:t> olyan elektromos jelenség, melynek során bizonyos anyagokon (</a:t>
            </a:r>
            <a:r>
              <a:rPr lang="hu-HU" dirty="0">
                <a:hlinkClick r:id="rId2" tooltip="Kristály"/>
              </a:rPr>
              <a:t>kristály</a:t>
            </a:r>
            <a:r>
              <a:rPr lang="hu-HU" dirty="0"/>
              <a:t>, </a:t>
            </a:r>
            <a:r>
              <a:rPr lang="hu-HU" dirty="0">
                <a:hlinkClick r:id="rId3" tooltip="Kerámia"/>
              </a:rPr>
              <a:t>kerámia</a:t>
            </a:r>
            <a:r>
              <a:rPr lang="hu-HU" dirty="0"/>
              <a:t>) összenyomás hatására </a:t>
            </a:r>
            <a:r>
              <a:rPr lang="hu-HU" dirty="0">
                <a:hlinkClick r:id="rId4" tooltip="Elektromos feszültség"/>
              </a:rPr>
              <a:t>elektromos feszültség</a:t>
            </a:r>
            <a:r>
              <a:rPr lang="hu-HU" dirty="0"/>
              <a:t> keletkezik, illetve elektromos feszültség hatására alakváltozás jön létre.</a:t>
            </a:r>
          </a:p>
          <a:p>
            <a:pPr algn="just"/>
            <a:r>
              <a:rPr lang="hu-HU" dirty="0"/>
              <a:t>Ilyen kristály például a </a:t>
            </a:r>
            <a:r>
              <a:rPr lang="hu-HU" dirty="0">
                <a:hlinkClick r:id="rId5" tooltip="Kvarc"/>
              </a:rPr>
              <a:t>kvarc</a:t>
            </a:r>
            <a:r>
              <a:rPr lang="hu-HU" dirty="0"/>
              <a:t> (SiO</a:t>
            </a:r>
            <a:r>
              <a:rPr lang="hu-HU" baseline="-25000" dirty="0"/>
              <a:t>2</a:t>
            </a:r>
            <a:r>
              <a:rPr lang="hu-HU" dirty="0"/>
              <a:t>). </a:t>
            </a:r>
            <a:endParaRPr lang="hu-HU" dirty="0" smtClean="0"/>
          </a:p>
          <a:p>
            <a:pPr algn="just"/>
            <a:r>
              <a:rPr lang="hu-HU" dirty="0" smtClean="0"/>
              <a:t>A</a:t>
            </a:r>
            <a:r>
              <a:rPr lang="hu-HU" dirty="0"/>
              <a:t> </a:t>
            </a:r>
            <a:r>
              <a:rPr lang="hu-HU" b="1" dirty="0"/>
              <a:t>piezoelektromosság</a:t>
            </a:r>
            <a:r>
              <a:rPr lang="hu-HU" dirty="0"/>
              <a:t> és </a:t>
            </a:r>
            <a:r>
              <a:rPr lang="hu-HU" b="1" dirty="0" err="1"/>
              <a:t>elektrostrikció</a:t>
            </a:r>
            <a:r>
              <a:rPr lang="hu-HU" dirty="0"/>
              <a:t> felfedezése </a:t>
            </a:r>
            <a:r>
              <a:rPr lang="hu-HU" dirty="0">
                <a:hlinkClick r:id="rId6" tooltip="Pierre Curie"/>
              </a:rPr>
              <a:t>Pierre Curie</a:t>
            </a:r>
            <a:r>
              <a:rPr lang="hu-HU" dirty="0"/>
              <a:t> és </a:t>
            </a:r>
            <a:r>
              <a:rPr lang="hu-HU" dirty="0">
                <a:hlinkClick r:id="rId7" tooltip="Jacques Curie (a lap nem létezik)"/>
              </a:rPr>
              <a:t>Jacques Curie</a:t>
            </a:r>
            <a:r>
              <a:rPr lang="hu-HU" dirty="0"/>
              <a:t> nevéhez fűződik, akik 1880-ban felfedezték, hogy bizonyos kristályokon (kvarc, </a:t>
            </a:r>
            <a:r>
              <a:rPr lang="hu-HU" dirty="0" err="1">
                <a:hlinkClick r:id="rId8" tooltip="Turmalincsoport"/>
              </a:rPr>
              <a:t>turmalin</a:t>
            </a:r>
            <a:r>
              <a:rPr lang="hu-HU" dirty="0"/>
              <a:t> vagy a </a:t>
            </a:r>
            <a:r>
              <a:rPr lang="hu-HU" dirty="0" err="1">
                <a:hlinkClick r:id="rId9" tooltip="Nátrium-kálium-tartarát"/>
              </a:rPr>
              <a:t>Rochelle-só</a:t>
            </a:r>
            <a:r>
              <a:rPr lang="hu-HU" dirty="0"/>
              <a:t> (</a:t>
            </a:r>
            <a:r>
              <a:rPr lang="hu-HU" dirty="0" err="1"/>
              <a:t>kálium-nátrium-tartarát</a:t>
            </a:r>
            <a:r>
              <a:rPr lang="hu-HU" dirty="0"/>
              <a:t> KNaC</a:t>
            </a:r>
            <a:r>
              <a:rPr lang="hu-HU" baseline="-25000" dirty="0"/>
              <a:t>4</a:t>
            </a:r>
            <a:r>
              <a:rPr lang="hu-HU" dirty="0"/>
              <a:t>H</a:t>
            </a:r>
            <a:r>
              <a:rPr lang="hu-HU" baseline="-25000" dirty="0"/>
              <a:t>4</a:t>
            </a:r>
            <a:r>
              <a:rPr lang="hu-HU" dirty="0"/>
              <a:t>O</a:t>
            </a:r>
            <a:r>
              <a:rPr lang="hu-HU" baseline="-25000" dirty="0"/>
              <a:t>6</a:t>
            </a:r>
            <a:r>
              <a:rPr lang="hu-HU" dirty="0"/>
              <a:t>·4H</a:t>
            </a:r>
            <a:r>
              <a:rPr lang="hu-HU" baseline="-25000" dirty="0"/>
              <a:t>2</a:t>
            </a:r>
            <a:r>
              <a:rPr lang="hu-HU" dirty="0"/>
              <a:t>O)) meghatározott tengelyek mentén alkalmazott nyomás elektromos töltések megjelenését okozza a kristály felületén. </a:t>
            </a:r>
            <a:r>
              <a:rPr lang="hu-HU" dirty="0" smtClean="0"/>
              <a:t>Mechanikai </a:t>
            </a:r>
            <a:r>
              <a:rPr lang="hu-HU" dirty="0"/>
              <a:t>erő hatására a kvarckristály végein feszültség jelenik </a:t>
            </a:r>
            <a:r>
              <a:rPr lang="hu-HU" dirty="0" smtClean="0"/>
              <a:t>meg.</a:t>
            </a:r>
          </a:p>
          <a:p>
            <a:pPr algn="just"/>
            <a:r>
              <a:rPr lang="hu-HU" dirty="0">
                <a:solidFill>
                  <a:srgbClr val="FFC000"/>
                </a:solidFill>
              </a:rPr>
              <a:t>A töltésmennyiség és a mechanikai igénybevétel </a:t>
            </a:r>
          </a:p>
          <a:p>
            <a:pPr marL="0" indent="0" algn="just">
              <a:buNone/>
            </a:pPr>
            <a:r>
              <a:rPr lang="hu-HU" dirty="0" smtClean="0">
                <a:solidFill>
                  <a:srgbClr val="FFC000"/>
                </a:solidFill>
              </a:rPr>
              <a:t>	között </a:t>
            </a:r>
            <a:r>
              <a:rPr lang="hu-HU" dirty="0">
                <a:solidFill>
                  <a:srgbClr val="FFC000"/>
                </a:solidFill>
              </a:rPr>
              <a:t>meghatározott („lineáris”) kapcsolat van.</a:t>
            </a:r>
          </a:p>
        </p:txBody>
      </p:sp>
    </p:spTree>
    <p:extLst>
      <p:ext uri="{BB962C8B-B14F-4D97-AF65-F5344CB8AC3E}">
        <p14:creationId xmlns:p14="http://schemas.microsoft.com/office/powerpoint/2010/main" val="4008242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7832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4704"/>
                <a:ext cx="8229600" cy="583264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u-HU" dirty="0" smtClean="0"/>
                  <a:t>A gyakorlatban csak az </a:t>
                </a:r>
                <a:r>
                  <a:rPr lang="hu-HU" dirty="0" err="1"/>
                  <a:t>x-</a:t>
                </a:r>
                <a:r>
                  <a:rPr lang="hu-HU" dirty="0"/>
                  <a:t> irányú terhelés hatására fellépő </a:t>
                </a:r>
                <a:r>
                  <a:rPr lang="hu-HU" dirty="0" smtClean="0"/>
                  <a:t>un</a:t>
                </a:r>
                <a:r>
                  <a:rPr lang="hu-HU" dirty="0"/>
                  <a:t>. longitudinális piezoelektromos hatást hasznosítjuk</a:t>
                </a:r>
                <a:r>
                  <a:rPr lang="hu-HU" dirty="0" smtClean="0"/>
                  <a:t>!</a:t>
                </a:r>
              </a:p>
              <a:p>
                <a:pPr marL="0" indent="0">
                  <a:buNone/>
                </a:pPr>
                <a:endParaRPr lang="hu-HU" dirty="0" smtClean="0"/>
              </a:p>
              <a:p>
                <a:r>
                  <a:rPr lang="hu-HU" dirty="0">
                    <a:solidFill>
                      <a:srgbClr val="FFC000"/>
                    </a:solidFill>
                  </a:rPr>
                  <a:t>A töltés nagysága (Q) nem geometria-, </a:t>
                </a:r>
                <a:r>
                  <a:rPr lang="hu-HU" dirty="0" smtClean="0">
                    <a:solidFill>
                      <a:srgbClr val="FFC000"/>
                    </a:solidFill>
                  </a:rPr>
                  <a:t>hanem </a:t>
                </a:r>
                <a:r>
                  <a:rPr lang="hu-HU" dirty="0">
                    <a:solidFill>
                      <a:srgbClr val="FFC000"/>
                    </a:solidFill>
                  </a:rPr>
                  <a:t>csak </a:t>
                </a:r>
                <a:r>
                  <a:rPr lang="hu-HU" dirty="0" smtClean="0">
                    <a:solidFill>
                      <a:srgbClr val="FFC000"/>
                    </a:solidFill>
                  </a:rPr>
                  <a:t>terhelésfüggő </a:t>
                </a:r>
                <a:r>
                  <a:rPr lang="hu-HU" dirty="0">
                    <a:solidFill>
                      <a:srgbClr val="FFC000"/>
                    </a:solidFill>
                  </a:rPr>
                  <a:t>(</a:t>
                </a:r>
                <a:r>
                  <a:rPr lang="hu-HU" dirty="0" err="1" smtClean="0">
                    <a:solidFill>
                      <a:srgbClr val="FFC000"/>
                    </a:solidFill>
                  </a:rPr>
                  <a:t>Fx</a:t>
                </a:r>
                <a:r>
                  <a:rPr lang="hu-HU" dirty="0" smtClean="0">
                    <a:solidFill>
                      <a:srgbClr val="FFC000"/>
                    </a:solidFill>
                  </a:rPr>
                  <a:t>)</a:t>
                </a:r>
              </a:p>
              <a:p>
                <a:pPr marL="0" indent="0">
                  <a:buNone/>
                </a:pPr>
                <a:endParaRPr lang="hu-HU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/>
                        </a:rPr>
                        <m:t>𝑄</m:t>
                      </m:r>
                      <m:r>
                        <a:rPr lang="hu-HU" b="0" i="1" smtClean="0">
                          <a:latin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𝜌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hu-HU" dirty="0"/>
              </a:p>
              <a:p>
                <a:pPr marL="0" indent="0">
                  <a:buNone/>
                </a:pPr>
                <a:endParaRPr lang="hu-HU" dirty="0" smtClean="0"/>
              </a:p>
              <a:p>
                <a:pPr marL="0" indent="0">
                  <a:buNone/>
                </a:pPr>
                <a:r>
                  <a:rPr lang="hu-HU" dirty="0" smtClean="0"/>
                  <a:t>ahol :</a:t>
                </a:r>
              </a:p>
              <a:p>
                <a:r>
                  <a:rPr lang="hu-HU" dirty="0" smtClean="0"/>
                  <a:t> </a:t>
                </a:r>
                <a:r>
                  <a:rPr lang="hu-HU" dirty="0"/>
                  <a:t>Q - a töltés, </a:t>
                </a:r>
              </a:p>
              <a:p>
                <a:r>
                  <a:rPr lang="hu-HU" dirty="0"/>
                  <a:t> </a:t>
                </a:r>
                <a:r>
                  <a:rPr lang="el-GR" dirty="0"/>
                  <a:t>ρ - </a:t>
                </a:r>
                <a:r>
                  <a:rPr lang="hu-HU" dirty="0"/>
                  <a:t>a piezoelektromos állandó </a:t>
                </a:r>
              </a:p>
              <a:p>
                <a:r>
                  <a:rPr lang="hu-HU" dirty="0"/>
                  <a:t> </a:t>
                </a:r>
                <a:r>
                  <a:rPr lang="hu-HU" dirty="0" err="1" smtClean="0"/>
                  <a:t>F</a:t>
                </a:r>
                <a:r>
                  <a:rPr lang="hu-HU" baseline="-25000" dirty="0" err="1" smtClean="0"/>
                  <a:t>x</a:t>
                </a:r>
                <a:r>
                  <a:rPr lang="hu-HU" dirty="0" smtClean="0"/>
                  <a:t> </a:t>
                </a:r>
                <a:r>
                  <a:rPr lang="hu-HU" dirty="0"/>
                  <a:t>- az x tengely irányába ható erő. </a:t>
                </a:r>
              </a:p>
              <a:p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4704"/>
                <a:ext cx="8229600" cy="5832648"/>
              </a:xfrm>
              <a:blipFill rotWithShape="1">
                <a:blip r:embed="rId2"/>
                <a:stretch>
                  <a:fillRect l="-1259" t="-156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48926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kvarc kristály felépítése, és </a:t>
            </a:r>
            <a:r>
              <a:rPr lang="hu-HU" sz="4000" dirty="0" err="1" smtClean="0">
                <a:solidFill>
                  <a:schemeClr val="tx1"/>
                </a:solidFill>
              </a:rPr>
              <a:t>piezo</a:t>
            </a:r>
            <a:r>
              <a:rPr lang="hu-HU" sz="4000" dirty="0" smtClean="0">
                <a:solidFill>
                  <a:schemeClr val="tx1"/>
                </a:solidFill>
              </a:rPr>
              <a:t> elektromos viselkedése 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76" y="1860263"/>
            <a:ext cx="1728192" cy="192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974" y="1860263"/>
            <a:ext cx="2436667" cy="192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745" y="1844824"/>
            <a:ext cx="3837530" cy="3837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4464496" cy="2597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2292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20063"/>
            <a:ext cx="8856984" cy="578328"/>
          </a:xfrm>
        </p:spPr>
        <p:txBody>
          <a:bodyPr>
            <a:noAutofit/>
          </a:bodyPr>
          <a:lstStyle/>
          <a:p>
            <a:r>
              <a:rPr lang="hu-HU" sz="4000" dirty="0" err="1" smtClean="0">
                <a:solidFill>
                  <a:schemeClr val="bg1"/>
                </a:solidFill>
              </a:rPr>
              <a:t>Termoelektromos</a:t>
            </a:r>
            <a:r>
              <a:rPr lang="hu-HU" sz="4000" dirty="0" smtClean="0">
                <a:solidFill>
                  <a:schemeClr val="bg1"/>
                </a:solidFill>
              </a:rPr>
              <a:t> elven </a:t>
            </a:r>
            <a:r>
              <a:rPr lang="hu-HU" sz="4000" dirty="0">
                <a:solidFill>
                  <a:schemeClr val="bg1"/>
                </a:solidFill>
              </a:rPr>
              <a:t>működő érzékelők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97666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dirty="0" smtClean="0"/>
              <a:t>Két különböző fém közös (érintkezési) pontja és a szabad végek között hőmérsékletkülönbség esetén egyenfeszültség mérhető.</a:t>
            </a: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A közös pontot meleg-, míg a szabad pontokat hidegpontnak hívják. </a:t>
            </a:r>
          </a:p>
          <a:p>
            <a:pPr marL="0" indent="0" algn="just">
              <a:buNone/>
            </a:pPr>
            <a:r>
              <a:rPr lang="hu-HU" dirty="0"/>
              <a:t> </a:t>
            </a:r>
            <a:r>
              <a:rPr lang="hu-HU" dirty="0" smtClean="0"/>
              <a:t>A </a:t>
            </a:r>
            <a:r>
              <a:rPr lang="hu-HU" dirty="0" err="1" smtClean="0"/>
              <a:t>termofeszültség</a:t>
            </a:r>
            <a:r>
              <a:rPr lang="hu-HU" dirty="0" smtClean="0"/>
              <a:t> függ a:</a:t>
            </a:r>
          </a:p>
          <a:p>
            <a:pPr algn="just"/>
            <a:r>
              <a:rPr lang="hu-HU" dirty="0"/>
              <a:t>v</a:t>
            </a:r>
            <a:r>
              <a:rPr lang="hu-HU" dirty="0" smtClean="0"/>
              <a:t>ezetők anyagától,</a:t>
            </a:r>
          </a:p>
          <a:p>
            <a:pPr algn="just"/>
            <a:r>
              <a:rPr lang="hu-HU" dirty="0"/>
              <a:t>h</a:t>
            </a:r>
            <a:r>
              <a:rPr lang="hu-HU" dirty="0" smtClean="0"/>
              <a:t>ideg és melegpontok hőmérséklet különbségétől,</a:t>
            </a:r>
          </a:p>
          <a:p>
            <a:pPr marL="0" indent="0" algn="just">
              <a:buNone/>
            </a:pPr>
            <a:r>
              <a:rPr lang="hu-HU" dirty="0" smtClean="0"/>
              <a:t>És független a:</a:t>
            </a:r>
          </a:p>
          <a:p>
            <a:pPr algn="just"/>
            <a:r>
              <a:rPr lang="hu-HU" dirty="0" smtClean="0"/>
              <a:t>vezetők hossza mentén fellépő hőmérséklet-eloszlástól.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Ezek a </a:t>
            </a:r>
            <a:r>
              <a:rPr lang="hu-HU" dirty="0" smtClean="0">
                <a:solidFill>
                  <a:srgbClr val="FFC000"/>
                </a:solidFill>
              </a:rPr>
              <a:t>termoelemek</a:t>
            </a:r>
          </a:p>
          <a:p>
            <a:pPr marL="0" indent="0" algn="just">
              <a:buNone/>
            </a:pPr>
            <a:endParaRPr lang="hu-HU" dirty="0">
              <a:solidFill>
                <a:srgbClr val="FFC000"/>
              </a:solidFill>
            </a:endParaRPr>
          </a:p>
          <a:p>
            <a:pPr marL="0" indent="0" algn="just">
              <a:buNone/>
            </a:pPr>
            <a:r>
              <a:rPr lang="hu-HU" dirty="0" smtClean="0"/>
              <a:t>A </a:t>
            </a:r>
            <a:r>
              <a:rPr lang="hu-HU" dirty="0" err="1" smtClean="0"/>
              <a:t>termofeszültség</a:t>
            </a:r>
            <a:r>
              <a:rPr lang="hu-HU" dirty="0" smtClean="0"/>
              <a:t> egyenfeszültségű erősítővel erősíthető.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8453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-675456"/>
            <a:ext cx="8229600" cy="57832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sz="1800" dirty="0" smtClean="0"/>
              <a:t>Magas </a:t>
            </a:r>
            <a:r>
              <a:rPr lang="hu-HU" sz="1800" dirty="0"/>
              <a:t>hőmérsékletek mérésére </a:t>
            </a:r>
            <a:r>
              <a:rPr lang="hu-HU" sz="1800" dirty="0" smtClean="0"/>
              <a:t>a (kb</a:t>
            </a:r>
            <a:r>
              <a:rPr lang="hu-HU" sz="1800" dirty="0"/>
              <a:t>. 1700 </a:t>
            </a:r>
            <a:r>
              <a:rPr lang="hu-HU" sz="1800" dirty="0" err="1"/>
              <a:t>°C-ig</a:t>
            </a:r>
            <a:r>
              <a:rPr lang="hu-HU" sz="1800" dirty="0"/>
              <a:t>) </a:t>
            </a:r>
            <a:r>
              <a:rPr lang="hu-HU" sz="1800" dirty="0" smtClean="0"/>
              <a:t>termoelem alkalmas mérőeszköz. </a:t>
            </a:r>
          </a:p>
          <a:p>
            <a:pPr marL="0" indent="0" algn="just">
              <a:buNone/>
            </a:pPr>
            <a:r>
              <a:rPr lang="hu-HU" sz="1800" dirty="0" smtClean="0"/>
              <a:t>Ha </a:t>
            </a:r>
            <a:r>
              <a:rPr lang="hu-HU" sz="1800" dirty="0"/>
              <a:t>a szabadon maradt két huzalvéget galvanométerhez vagy digitális feszültségmérő műszerhez csatlakoztatjuk, majd a fémesen érintkező másik drótvégeket (az érzékelő pontot) megmelegítjük, a műszer feszültséget jelez. </a:t>
            </a:r>
            <a:endParaRPr lang="hu-HU" sz="1800" dirty="0" smtClean="0"/>
          </a:p>
          <a:p>
            <a:pPr marL="0" indent="0" algn="just">
              <a:buNone/>
            </a:pPr>
            <a:r>
              <a:rPr lang="hu-HU" sz="1800" dirty="0" smtClean="0">
                <a:solidFill>
                  <a:srgbClr val="FFC000"/>
                </a:solidFill>
              </a:rPr>
              <a:t>A </a:t>
            </a:r>
            <a:r>
              <a:rPr lang="hu-HU" sz="1800" dirty="0">
                <a:solidFill>
                  <a:srgbClr val="FFC000"/>
                </a:solidFill>
              </a:rPr>
              <a:t>jelzett ún. </a:t>
            </a:r>
            <a:r>
              <a:rPr lang="hu-HU" sz="1800" dirty="0" err="1">
                <a:solidFill>
                  <a:srgbClr val="FFC000"/>
                </a:solidFill>
              </a:rPr>
              <a:t>termofeszültség</a:t>
            </a:r>
            <a:r>
              <a:rPr lang="hu-HU" sz="1800" dirty="0">
                <a:solidFill>
                  <a:srgbClr val="FFC000"/>
                </a:solidFill>
              </a:rPr>
              <a:t> hőmérsékletfüggő. </a:t>
            </a:r>
            <a:endParaRPr lang="hu-HU" sz="1800" dirty="0" smtClean="0">
              <a:solidFill>
                <a:srgbClr val="FFC000"/>
              </a:solidFill>
            </a:endParaRPr>
          </a:p>
          <a:p>
            <a:pPr marL="0" indent="0" algn="just">
              <a:buNone/>
            </a:pPr>
            <a:endParaRPr lang="hu-HU" sz="1800" dirty="0" smtClean="0">
              <a:solidFill>
                <a:srgbClr val="FFC000"/>
              </a:solidFill>
            </a:endParaRPr>
          </a:p>
          <a:p>
            <a:pPr algn="just"/>
            <a:r>
              <a:rPr lang="hu-HU" sz="1800" dirty="0" smtClean="0">
                <a:solidFill>
                  <a:srgbClr val="FFC000"/>
                </a:solidFill>
              </a:rPr>
              <a:t>vas- </a:t>
            </a:r>
            <a:r>
              <a:rPr lang="hu-HU" sz="1800" dirty="0">
                <a:solidFill>
                  <a:srgbClr val="FFC000"/>
                </a:solidFill>
              </a:rPr>
              <a:t>és </a:t>
            </a:r>
            <a:r>
              <a:rPr lang="hu-HU" sz="1800" dirty="0" err="1" smtClean="0">
                <a:solidFill>
                  <a:srgbClr val="FFC000"/>
                </a:solidFill>
              </a:rPr>
              <a:t>konstantán</a:t>
            </a:r>
            <a:r>
              <a:rPr lang="hu-HU" sz="1800" dirty="0"/>
              <a:t>:</a:t>
            </a:r>
            <a:r>
              <a:rPr lang="hu-HU" sz="1800" dirty="0" smtClean="0"/>
              <a:t> termoelemek </a:t>
            </a:r>
            <a:r>
              <a:rPr lang="hu-HU" sz="1800" dirty="0"/>
              <a:t>-200 °C- +1000 °C hőmérséklet-tartományban használhatók</a:t>
            </a:r>
            <a:r>
              <a:rPr lang="hu-HU" sz="1800" dirty="0" smtClean="0"/>
              <a:t>. </a:t>
            </a:r>
            <a:r>
              <a:rPr lang="hu-HU" sz="1800" dirty="0"/>
              <a:t>A forrasztási pont hőmérsékletét 1 </a:t>
            </a:r>
            <a:r>
              <a:rPr lang="hu-HU" sz="1800" dirty="0" err="1"/>
              <a:t>°C-kal</a:t>
            </a:r>
            <a:r>
              <a:rPr lang="hu-HU" sz="1800" dirty="0"/>
              <a:t> növelve, 0,00005 </a:t>
            </a:r>
            <a:r>
              <a:rPr lang="hu-HU" sz="1800" dirty="0" smtClean="0"/>
              <a:t>V </a:t>
            </a:r>
            <a:r>
              <a:rPr lang="hu-HU" sz="1800" dirty="0" err="1"/>
              <a:t>termofeszültség-növekedés</a:t>
            </a:r>
            <a:r>
              <a:rPr lang="hu-HU" sz="1800" dirty="0"/>
              <a:t> adódik.</a:t>
            </a:r>
            <a:r>
              <a:rPr lang="hu-HU" sz="1800" dirty="0" smtClean="0"/>
              <a:t> </a:t>
            </a:r>
          </a:p>
          <a:p>
            <a:pPr algn="just"/>
            <a:r>
              <a:rPr lang="hu-HU" sz="1800" dirty="0" smtClean="0">
                <a:solidFill>
                  <a:srgbClr val="FFC000"/>
                </a:solidFill>
              </a:rPr>
              <a:t>réz- </a:t>
            </a:r>
            <a:r>
              <a:rPr lang="hu-HU" sz="1800" dirty="0">
                <a:solidFill>
                  <a:srgbClr val="FFC000"/>
                </a:solidFill>
              </a:rPr>
              <a:t>és </a:t>
            </a:r>
            <a:r>
              <a:rPr lang="hu-HU" sz="1800" dirty="0" err="1">
                <a:solidFill>
                  <a:srgbClr val="FFC000"/>
                </a:solidFill>
              </a:rPr>
              <a:t>konstantándrótból</a:t>
            </a:r>
            <a:r>
              <a:rPr lang="hu-HU" sz="1800" dirty="0">
                <a:solidFill>
                  <a:srgbClr val="FFC000"/>
                </a:solidFill>
              </a:rPr>
              <a:t> </a:t>
            </a:r>
            <a:r>
              <a:rPr lang="hu-HU" sz="1800" dirty="0" smtClean="0"/>
              <a:t>készülnek</a:t>
            </a:r>
            <a:r>
              <a:rPr lang="hu-HU" sz="1800" dirty="0"/>
              <a:t>: A </a:t>
            </a:r>
            <a:r>
              <a:rPr lang="hu-HU" sz="1800" dirty="0" err="1"/>
              <a:t>réz-konstantán</a:t>
            </a:r>
            <a:r>
              <a:rPr lang="hu-HU" sz="1800" dirty="0"/>
              <a:t> termoelem -200 és +600 °C hőmérséklethatárok közt alkalmazható, 1 °C hőmérsékletváltozásra 0,00004 V feszültségváltozást ad. </a:t>
            </a:r>
            <a:endParaRPr lang="hu-HU" sz="1800" dirty="0" smtClean="0"/>
          </a:p>
          <a:p>
            <a:pPr marL="0" indent="0" algn="just">
              <a:buNone/>
            </a:pPr>
            <a:r>
              <a:rPr lang="hu-HU" sz="1800" dirty="0" smtClean="0"/>
              <a:t>(</a:t>
            </a:r>
            <a:r>
              <a:rPr lang="hu-HU" sz="1800" dirty="0"/>
              <a:t>A </a:t>
            </a:r>
            <a:r>
              <a:rPr lang="hu-HU" sz="1800" dirty="0" err="1"/>
              <a:t>konstantán</a:t>
            </a:r>
            <a:r>
              <a:rPr lang="hu-HU" sz="1800" dirty="0"/>
              <a:t> 55 % </a:t>
            </a:r>
            <a:r>
              <a:rPr lang="hu-HU" sz="1800" dirty="0" err="1"/>
              <a:t>Cu</a:t>
            </a:r>
            <a:r>
              <a:rPr lang="hu-HU" sz="1800" dirty="0"/>
              <a:t> és 45% Ni ötvözet.) </a:t>
            </a:r>
            <a:endParaRPr lang="hu-HU" sz="1800" dirty="0" smtClean="0"/>
          </a:p>
          <a:p>
            <a:pPr marL="0" indent="0" algn="just">
              <a:buNone/>
            </a:pPr>
            <a:endParaRPr lang="hu-HU" sz="1800" dirty="0" smtClean="0"/>
          </a:p>
          <a:p>
            <a:pPr algn="just"/>
            <a:r>
              <a:rPr lang="hu-HU" sz="1800" dirty="0">
                <a:solidFill>
                  <a:srgbClr val="FFC000"/>
                </a:solidFill>
              </a:rPr>
              <a:t>platina-platinaródium </a:t>
            </a:r>
            <a:r>
              <a:rPr lang="hu-HU" sz="1800" dirty="0" smtClean="0"/>
              <a:t>+</a:t>
            </a:r>
            <a:r>
              <a:rPr lang="hu-HU" sz="1800" dirty="0"/>
              <a:t>1700 </a:t>
            </a:r>
            <a:r>
              <a:rPr lang="hu-HU" sz="1800" dirty="0" err="1"/>
              <a:t>°C-ig</a:t>
            </a:r>
            <a:r>
              <a:rPr lang="hu-HU" sz="1800" dirty="0"/>
              <a:t> </a:t>
            </a:r>
            <a:r>
              <a:rPr lang="hu-HU" sz="1800" dirty="0" smtClean="0"/>
              <a:t>, </a:t>
            </a:r>
          </a:p>
          <a:p>
            <a:pPr algn="just"/>
            <a:r>
              <a:rPr lang="hu-HU" sz="1800" dirty="0" smtClean="0">
                <a:solidFill>
                  <a:srgbClr val="FFC000"/>
                </a:solidFill>
              </a:rPr>
              <a:t>nikkel-krómnikkel</a:t>
            </a:r>
            <a:r>
              <a:rPr lang="hu-HU" sz="1800" dirty="0" smtClean="0"/>
              <a:t> </a:t>
            </a:r>
            <a:r>
              <a:rPr lang="hu-HU" sz="1800" dirty="0"/>
              <a:t>(0 </a:t>
            </a:r>
            <a:r>
              <a:rPr lang="hu-HU" sz="1800" dirty="0" err="1"/>
              <a:t>°C-tól</a:t>
            </a:r>
            <a:r>
              <a:rPr lang="hu-HU" sz="1800" dirty="0"/>
              <a:t> +1200 </a:t>
            </a:r>
            <a:r>
              <a:rPr lang="hu-HU" sz="1800" dirty="0" err="1"/>
              <a:t>°C-ig</a:t>
            </a:r>
            <a:r>
              <a:rPr lang="hu-HU" sz="1800" dirty="0" smtClean="0"/>
              <a:t>),</a:t>
            </a:r>
          </a:p>
          <a:p>
            <a:pPr marL="0" indent="0" algn="just">
              <a:buNone/>
            </a:pPr>
            <a:r>
              <a:rPr lang="hu-HU" sz="1800" dirty="0" smtClean="0"/>
              <a:t>A </a:t>
            </a:r>
            <a:r>
              <a:rPr lang="hu-HU" sz="1800" dirty="0"/>
              <a:t>termoelemeket egyezményes színjelzésekkel látják el. </a:t>
            </a:r>
            <a:endParaRPr lang="hu-HU" sz="1800" dirty="0" smtClean="0"/>
          </a:p>
          <a:p>
            <a:pPr algn="just"/>
            <a:r>
              <a:rPr lang="hu-HU" sz="1800" dirty="0" smtClean="0">
                <a:solidFill>
                  <a:srgbClr val="FFC000"/>
                </a:solidFill>
              </a:rPr>
              <a:t>A </a:t>
            </a:r>
            <a:r>
              <a:rPr lang="hu-HU" sz="1800" dirty="0">
                <a:solidFill>
                  <a:srgbClr val="FFC000"/>
                </a:solidFill>
              </a:rPr>
              <a:t>réz- </a:t>
            </a:r>
            <a:r>
              <a:rPr lang="hu-HU" sz="1800" dirty="0" err="1">
                <a:solidFill>
                  <a:srgbClr val="FFC000"/>
                </a:solidFill>
              </a:rPr>
              <a:t>konstantán</a:t>
            </a:r>
            <a:r>
              <a:rPr lang="hu-HU" sz="1800" dirty="0">
                <a:solidFill>
                  <a:srgbClr val="FFC000"/>
                </a:solidFill>
              </a:rPr>
              <a:t> termoelem színe barna</a:t>
            </a:r>
            <a:r>
              <a:rPr lang="hu-HU" sz="1800" dirty="0"/>
              <a:t>, </a:t>
            </a:r>
            <a:endParaRPr lang="hu-HU" sz="1800" dirty="0" smtClean="0"/>
          </a:p>
          <a:p>
            <a:pPr algn="just"/>
            <a:r>
              <a:rPr lang="hu-HU" sz="1800" dirty="0" smtClean="0"/>
              <a:t>a </a:t>
            </a:r>
            <a:r>
              <a:rPr lang="hu-HU" sz="1800" dirty="0" err="1"/>
              <a:t>vas-konstantáné</a:t>
            </a:r>
            <a:r>
              <a:rPr lang="hu-HU" sz="1800" dirty="0"/>
              <a:t> kék, </a:t>
            </a:r>
            <a:endParaRPr lang="hu-HU" sz="1800" dirty="0" smtClean="0"/>
          </a:p>
          <a:p>
            <a:pPr algn="just"/>
            <a:r>
              <a:rPr lang="hu-HU" sz="1800" dirty="0" smtClean="0">
                <a:solidFill>
                  <a:srgbClr val="FFC000"/>
                </a:solidFill>
              </a:rPr>
              <a:t>a </a:t>
            </a:r>
            <a:r>
              <a:rPr lang="hu-HU" sz="1800" dirty="0">
                <a:solidFill>
                  <a:srgbClr val="FFC000"/>
                </a:solidFill>
              </a:rPr>
              <a:t>nikkel-krómnikkelé zöld</a:t>
            </a:r>
            <a:r>
              <a:rPr lang="hu-HU" sz="1800" dirty="0"/>
              <a:t>, </a:t>
            </a:r>
            <a:endParaRPr lang="hu-HU" sz="1800" dirty="0" smtClean="0"/>
          </a:p>
          <a:p>
            <a:pPr algn="just"/>
            <a:r>
              <a:rPr lang="hu-HU" sz="1800" dirty="0" smtClean="0"/>
              <a:t>a </a:t>
            </a:r>
            <a:r>
              <a:rPr lang="hu-HU" sz="1800" dirty="0"/>
              <a:t>platina- </a:t>
            </a:r>
            <a:r>
              <a:rPr lang="hu-HU" sz="1800" dirty="0" err="1"/>
              <a:t>platinaródiumé</a:t>
            </a:r>
            <a:r>
              <a:rPr lang="hu-HU" sz="1800" dirty="0"/>
              <a:t> fehér.)</a:t>
            </a:r>
          </a:p>
        </p:txBody>
      </p:sp>
    </p:spTree>
    <p:extLst>
      <p:ext uri="{BB962C8B-B14F-4D97-AF65-F5344CB8AC3E}">
        <p14:creationId xmlns:p14="http://schemas.microsoft.com/office/powerpoint/2010/main" val="31607988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0632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692696"/>
            <a:ext cx="3312368" cy="6051376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1" y="134908"/>
            <a:ext cx="5485257" cy="3773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6" descr="data:image/png;base64,iVBORw0KGgoAAAANSUhEUgAAATMAAACkCAMAAADMkjkjAAABsFBMVEX/////AAD6+vqAgID/7u7/1NT/gID/kJD/iIj/u7v/w8P/5eX/qqr/zMz/9vb/dnb/3d3/XV3/srL/Ozv/Kir/ZWX/Q0P/VFT/MjL/bm7/ISH/TEz/oaHW1tatra0AAAD/mZn/GRmKiopra///YGDIyMjv7+/g4OD/ampraWl4eHj/2Nj/Rkb/8/P/pqb/np69vb2vr6+tuLiWlpZrKiqioqLt7f+BAADAx8eiOzugFRXb2//iHR2KAACZmf9kZP/gUlKOLy91AABrb29tenprXl55hobaOTk/Pz9aWlprTk6zcHBrGhq6uv+Kiv/Ly//09P+oqP9oAADsjo6CZ2fXBARiPj41NTV2SEjGd3ebm/+9VFSpg4NrODifjIzFQUGqLS1zc/9NTU1YAADYubmQGBi9AACmpv/S0v+WWlonJyeRPj5/f/+zs/8+JSXAAABXOzuiYWG5OKS4VrZiRu5FR9FuM9omCgrPmJjjq6vOv78pKYoVFRWre3s1ISHOHBzAcHCHX1+zkpLYbm5cJCTJUFDZXl60oqLhoKCiS0vhenreSkpZenqzQUFgGxtCCAjMuwPqAAARFElEQVR4nO2di1/ayL7AxwHa8pRiu61tAhqbxIBCMKRL667VRazoWuujWN3qKqv1Ud3We+85p+2xp+7parfHa++/fGcmwaIECM8A8v34QUUIydd5/OYZAJoZmhWFlNEn0UgkBCH8ngWC0efRGIhhkREECIELwUtGn06dAyGPktf79+/tLpe530WcyUafVD0je8Om+RUzor+fPBJnnASNPrG6hOOgJAjr6+t2s9mOMJu/OQMSZ/Tp1R+sLM/Pz6/b7W63267QcpYTyHH+ePzf6+uBQMBN0HIm80afZ90wIEkrL+adFgsSZrFYcjpzZUQbvCzLtIHnbBwcz0/E42/fvUPCnE70YNHrTPT5fJcw9JAY6cWHD0iVzeZUKOgsfJa0eG/Ye6nSGU/z0sTEO6vHalPQ6+yyRmj02NiHycm/rDYrpuUsP5Cl55PJSYeHYC3BGXe5nImjo6bJyaDHoyoryRlgLkmExkWjz5eXF6kQ5XFgynFmugytJyk2+uHwkAoGKYoKOsp21uSZkxaj0tfIXKgLQRHKdYZKRDFh9GVVD16ITX769J+uq11dlXDmgi5Xv8skmNjmbD0NDLz4OfLl6rWrhAo4Qynsvdfr9/ubsCyDELJxYf74E9J17VplnJnNdnNCiIt0M8b8nHdAGnn1yxXENYWynZnNn1dWJMZk9KVVA47zxuPbx8dXr1y7ouEM1wJI2FwRzuz2gMX9OR6neboJ8yMty9LGxl/tClc0nC0ezCFnDt8bXc4CCPs6Sl4S04S5EfIcn5z4/Gl4uD1y1JnbGZXcxunMNxks6MwSsKyvr8TjMteUtaMkyfurqzdv3uvt7Oxs78zjrKvLN9cV3C7ozGJ5Oz+/Ijdj9zXH89GJZPLWSW/nTQxS1hnJ6yy0/YaamzzI7czptL179y4RFzmuCYXBMWlg9eEv164j7t1MO3v1Z/50Nvevuf25HOkMC/vjjxWvVzT62qoAzQ8sR/6g+q7funX9+gVnr/I7Cz3fTnqynaEU9vbtCwGPkjdh5ciPjY39++Wnm3dv3b11S8NZZz5ni3MhlMgcF51ZHc+fPx8IN2HlCFiaFmY/XOnou3W37y4xpumsfTmns2TyMDRJTSaTaqyBfL19+9YvMEZfWnVgRscmX7681tHRgXxhNJ0dfzk+bj9u/7J8fEXLWQh3bFBB3BmEnXm2l59HxSYsvTgxGp2YnbXeud3x3Xfo67sczoaPcKjxy/GX9it5yjPSdkLS5hYXR2OxJqwaEbFRKfr6Y3tHx22Uwr4jaDvrfeCLRCKvcM35Z746INQVCj5fXpajUaMvrQqI0YGxn2Y93Xfu3L6NheV0du/er6enkcjRn5FOQp62U+jw8HB+NGb0pVUFLhYT1p89vnbjxo3bhDzOhiOR06Oj3t6bw72dmdKynR0ml0WarUZ+lFCUIiQMy+negQHm+w1LR3f3jRt30spyODs5PX0VOb2HOKs3NZ1dvfbly8rYWDVzI2SAVLOGKVRAP3EQyvE4PfzsXvedtm7k68aNPM5unXz9enpygnydizWynV3ZTybnq96PwzHo/Kv7EWmiAyM/El4MhKVX3//V1tbW3Y2KMEQeZ49XV0dGHmjGZ2fOsLBPXx7sS2M1+feP12qOC3zz+lmbymvfzdvdWJiqTNtZX9/jvq9fHzw+UYuznM6Oj48nkjLP1yq/JGqUyLiRtkx+fNbdXcjZ6sbGyN08Ma3ibOTBtizXdPAx7KvN58CNtvM8/L9ZzMMfFG5rOHvc15crpiXOhoeP4hMTte/HkauyxCI7l/xv20Ue3sHJ7IeHChsqHWlleWPamzfvbYxsyLIhoSr0VaIMEHg2AXC5CNV/eTiMHmSQkIGsPCO+znLWNpuRN+/cIKmto2PjZ4WRxyoZypSY9t7J8MkfcQEa101YoQ9Wu1bS6zUEAQCaAykpPZ3mt2xlbc8+Zjq7WKCtqowo/IqdIWG/bmwMDAw0RbeXyJJv6sw2P/5C14WcKVc3pqGsre23fM5Q5uzLyJynXzGRn710FNWPTTFQqw5AqJNnBPIF6AU143MPNJ09/CG/M4VzBdq9EzX5mcYUvAZdcAVAKQuwqBU2HkOxCysqCS98oP6Vfqnp7OXHop2RAg1XAvixF3EcIXxdoaOEBurwUaeCK+kMJzpOwrPC1b/Od1fOGUYJNnozG0/HvyjMjxLqv7OM21F/IHUAP86KIjvOQ1/6xGc1lSk1Z4WcXezY+IIS3/JyJD6mJD+x7gpAjlV/gLgA41kCD9h09VYDZ+2andshj/VwEXH4PhwjCA3Tt81XsDzT7+zczCBKGXmyf36OEUZlkRCu26ilknVAic7ORuusVqvH5gy8e4t5T5twB6IQEyRw1k1VJ2S3nNJZM6+zvr7VPo3GU1nOLk7YsFksFme/yz2PYUxS2Eswfq4L96OWs58KOHv89R+rqBn1dRUZu67GZ4Refc5C6izkrJnbVo3ZVAEymcrsXkfQNC2T5BcTaE7BAGla0cZv3QXT2aoPp7OTkTQP0hyh0KyzUB0wuU+cLe5fnLWn5UyZtfdtCSeeTotO/LOJIcgItuBlVhYhS9nrjwWdocx5oTwbVjmNKGN1eZ3N+ZJUV1dw+3c96Sxzdqj728zt/n4XOX/UYONrvWNE9GI1oCortQ7Qk87mkr/jmY5vkkEqWKqzjFUVtd9lI/ryXPZ8/bK7LGd64rO5fTzTcdGHnG0vTjagMxB98a0i6P7RRwZTvlcHBfIMPJXjbLvLh2eIJh3bc443nrKdGbEShUu8foZ5nWDUQTvIxAmJZyqVdnaQ3KeQs6SjAnnz28o6WMtqNDqA0eiRHlD5XuWjaq5MZ9T+we/Y2cGcw1O2s28r67i6mo6VHjQWBSU+P/34UenhLs1ZKOTbp5JJx7+2F8vPm9+cwbpew08PkKQZffUTYba4dsBcV2hxjppcDFKTk+XXAWlnsj827hfqvrPpjJjKr5ijoyM9bSfSDKhAeVaveVMvUZX5WWWY6vhcB5q+9uZlc3YRWemeHf1COmsPD7vU/rOWs8IoowIsHVlWOMSTHRFUsJL1JjS+16OKREeV4akPkwpEl8dmy+gLKsHZ5YCnFeYnFLA5snoHfWFXOpxdvl1JLsCofPjw4QXmHVmLmN7NS9MZHTb6pOsEmleQlDZcHO+CFrAE3Go/UH/LWWHCksKKitI4B6DlrDBq8sMbiGL8PM+JDTzNwQigJMu1m6ndokWLFi1atGjRokWLFi1aVB2+cQYF6wZ53OgzaDwSplpPFWx8wnQrcxbL5bpXQWVoZGdGbV3YyM6M2gu/5ax4Ws6Kp8GduQJuT9WOf24kUMRTQ/zEVkM7M1OegMVVrcPDc3t2SHiylo8Es43qzGwJeLatVf0I2peZ0BiaBeFGduambO4AYKo7k0pgx5UCk+VZEX0Yz8FGdea0OIIW8lN16wCZV7OiKMrjJkaCjMg2pDMbRdnd6V+KdwYzHgvhRykNl2HQj3e+SSXCIMH78GYSDeTMZXNaHebMZ4p3xuAtv0y6lhLg+YA03iWCgZwEZJbnAcfxxtWbfEqZMZzSuxumy+WhPHb7hSqyeGcc3ouJTCgtmNbIsmQ/SlcJHkrehczXG5POJKVg8Ot6sdlms2oGYSU4kwXA+yAQQaG9v2ACL0VOCHifjVTq/M6KxjhjyN4okglvKJX3ws39Acpmtuc4SvHOJFpkTFAq8KkA35kXzxMks7X4i7PcjHFm4sZZwPMonYkgz9bkeCp3IPdRSnEGJZEhOwHpJ+smvAY5A6YE4FGNJCYEQXOCp8uMqsh+s9afzijOGb5lD+cFMpQZkBKUGd+inkl/Wb2yRjmjfSiu9gPtDSAgnvSe3xcGOxMliWH0dKTxCxpPpkqaKGmUM7Awjr+Fd+CFrkOzHVWRLl2NSOwMyiKna2fCsC97MQF/UNIIkiHOuAMZlyneA447WGAyLtiO71ihu0VE8qYAcpSItAlzdo+2GL2QlRoTcKGUESRj0pmyoQ15PNvbxm13UjZQTC8FdsalaF3DjSgSVFMjT77jyBC5HlcSn8TEUvrXtNRLO8DjsDhzhBQ5wc5iopjjhllszI8Q1H+JoASoCN6Ek6bqTCTBqsTR/oIR2zfqwFnAbaVCpbwROYMMDtQLvxTvMUjvkMxJi4LIcXiTCeQQ7ohkMz2kT//ibMOdhRwBS+EqUhPkjMaR1oVcpZXJSLdRgmihvfwCcUbirvAOqZEEMJ6/ZONJy0XZmsJIZ3aLJ+go4/0Mz/oYUUTXDschXpSuPC2wuDV7bucNmuwzuEMyKi3jVnoCcAvoOdGPSjfxgE5JGktaMuXzDD6gsgWKYc7sFOUMlNdpiJzRZPdA1DqEAB6gFhG+MB6O44yY+Upln0Ga7DIIOYAbRIBj05sPAjqhdScImFm38GF/GDujwQ405KZKFqfN4Sz/MBk7kjBegHtVx9kUYMm1FTV3R3utGZ0Z0fEyf4CPi6zV3hm0UJTbXmIJdp4MZyg69ns5kaV5sqOLl2b09ZkoaDtLqH3bfJiTec4Ld7CzHchxtXVmc1o97sIv00mGM9yXKslggZNpXFbzvvJ3Ekr3bXMSvRNeSIwDiRYW+HBKyterUFlc/f0hh/lit2FZ4Mrw6X1SJqKiDHI8YBd4wKu/l3t0lFBjuF2fIPdayTxcjeqAAF6iX+mDSkubS0NPBit9WAWlbxviyM50ttG7QvWdmc1uigpUpABTuX///uCjnp61fw4ODj6t4HHPIat922ETiPHnOwGq7cxmtVktlTvc1BBiaWloE/9SzbE6LqWsSUbeEuMXtsytojOX2UlR5v6KHAulqGmUtB5NozR2P/1kNZ2xXrzFpteLPkK6GEVWzZnHY7UV2+jWZOYJYnNzcyrrL7WZF8Rl3ZO9Gs7MdjsVhGXWkHBra2twCCWtwacIzZfUxhnMMlR5ZxaHzVlmkP90bXf3yd7e3sz9vC9rivlndjcO8kt//+D09NZuT0/PLtC1zXYTOLMGnZaShd3vWVtb25ya2isieGhsZ64AHlkr5Z1bU9PTa6jUGirhvY3sLBS0lhKz4rj00d70VHaFqJMGdWa3WIJUke+ZQsz0rPXMlPXJoDGdmSky3VAvuFx/guNSREUaiY3mLOB0OvQ3up/O7O0t7e7urlW0edhIzlzQSgXseoJ8FI1CVML3PBnc2sofa5VCwzjrt9k8Hh1V5P3NmZkh1OrZzf0S0Uv65+VSRwUawZmr3xWkrAVa3agN/RRXiEuoWV0gaXG+FHks9dLrf42Y3WbVnm54xuDQ0tLS0NDQE72HTGFn3pKdGYU+Z2Y8smbO1eoeRGlr6lHPoxncGVjMhzOMDGCiGZ05rVZbzkb30JOhJyh1LU2X8uF+wACZbjZndrOVsvdnl2CosBqcwcVWZh9g0fjBDi2VXp4ZRT5n/R6r05btaxfVhjMzM5vlx6V+EBYk2CzO+u12B2U91yFzf2trawjFWo9grj7AIuHoBAQJwPrEBpOm6cztsJ7vNlxDMfzQ3t5eReNSPhzmAAtEMdxg239mOQsEKCo9UDSIm4Z4VAzoXSR0KTjvzBZ0BNRG91TPWs8m7oIw4qzqmzNn0BKwBs04aU1NkVExQ0+rrlGdeYIet3tzDfcBIgw+p3rHy7ssU//9XzO7u2trVZr5YBh8lcrg8N/+5+9b09Nb+GfYZPCx6tyqmGYYxtSkML6FVm1fJKzWLNkWLVq0qFvIVKeEsCAItb/pa4PCyyigCAPg4wy56WtDEqZNEHAAr3ttBRY6EciaOSAnWsb0wknKKpJUXd/ntb7A5T4ux1JNdS/JqkLWbwI/EA+MPpPGQUjgBdQLpoSv/Ob4/wOheQXCYpNfXAAAAABJRU5ErkJggg=="/>
          <p:cNvSpPr>
            <a:spLocks noChangeAspect="1" noChangeArrowheads="1"/>
          </p:cNvSpPr>
          <p:nvPr/>
        </p:nvSpPr>
        <p:spPr bwMode="auto">
          <a:xfrm>
            <a:off x="155575" y="-1143000"/>
            <a:ext cx="446722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6156" name="Picture 12" descr="http://www.langor.hu/cikk_leiras/kiskepek/termoelem%20feg%201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079" y="4387943"/>
            <a:ext cx="3262407" cy="244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4" descr="Képtalálat a következ&amp;odblac;re: „termoelem m&amp;udblac;ködése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6" name="AutoShape 16" descr="Képtalálat a következ&amp;odblac;re: „termoelem m&amp;udblac;ködése”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6162" name="Picture 18" descr="Képtalálat a következ&amp;odblac;re: „termoelem m&amp;udblac;ködése”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66" y="4077072"/>
            <a:ext cx="3071790" cy="229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 descr="http://www.villanyszaklap.hu/images/kepek/09_07-08/termoelektromos_effektus/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486" y="2780928"/>
            <a:ext cx="3038426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8" name="Picture 24" descr="Képtalálat a következ&amp;odblac;re: „termoelem m&amp;udblac;ködése”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654" y="52387"/>
            <a:ext cx="3569054" cy="2673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242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2607"/>
            <a:ext cx="8229600" cy="50632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" y="1628800"/>
            <a:ext cx="4648258" cy="5101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b="1" dirty="0"/>
              <a:t>Δ</a:t>
            </a:r>
            <a:r>
              <a:rPr lang="el-GR" sz="2400" b="1" i="1" dirty="0"/>
              <a:t>φ</a:t>
            </a:r>
            <a:r>
              <a:rPr lang="hu-HU" sz="2400" b="1" baseline="-25000" dirty="0"/>
              <a:t>M</a:t>
            </a:r>
            <a:r>
              <a:rPr lang="hu-HU" sz="2400" b="1" dirty="0"/>
              <a:t> = </a:t>
            </a:r>
            <a:r>
              <a:rPr lang="hu-HU" sz="2400" b="1" i="1" dirty="0" err="1"/>
              <a:t>s</a:t>
            </a:r>
            <a:r>
              <a:rPr lang="hu-HU" sz="2400" b="1" baseline="-25000" dirty="0" err="1"/>
              <a:t>M</a:t>
            </a:r>
            <a:r>
              <a:rPr lang="el-GR" sz="2400" b="1" dirty="0"/>
              <a:t>Δ</a:t>
            </a:r>
            <a:r>
              <a:rPr lang="hu-HU" sz="2400" b="1" i="1" dirty="0" smtClean="0"/>
              <a:t>T</a:t>
            </a:r>
          </a:p>
          <a:p>
            <a:pPr marL="0" indent="0">
              <a:buNone/>
            </a:pPr>
            <a:r>
              <a:rPr lang="el-GR" sz="2400" b="1" dirty="0" smtClean="0"/>
              <a:t>Δ</a:t>
            </a:r>
            <a:r>
              <a:rPr lang="el-GR" sz="2400" b="1" i="1" dirty="0" smtClean="0"/>
              <a:t>φ</a:t>
            </a:r>
            <a:r>
              <a:rPr lang="hu-HU" sz="2400" b="1" baseline="-25000" dirty="0" err="1"/>
              <a:t>Me</a:t>
            </a:r>
            <a:r>
              <a:rPr lang="hu-HU" sz="2400" b="1" dirty="0"/>
              <a:t> = </a:t>
            </a:r>
            <a:r>
              <a:rPr lang="hu-HU" sz="2400" b="1" i="1" dirty="0" err="1"/>
              <a:t>s</a:t>
            </a:r>
            <a:r>
              <a:rPr lang="hu-HU" sz="2400" b="1" baseline="-25000" dirty="0" err="1"/>
              <a:t>Me</a:t>
            </a:r>
            <a:r>
              <a:rPr lang="el-GR" sz="2400" b="1" dirty="0"/>
              <a:t>Δ</a:t>
            </a:r>
            <a:r>
              <a:rPr lang="hu-HU" sz="2400" b="1" i="1" dirty="0" smtClean="0"/>
              <a:t>T</a:t>
            </a:r>
          </a:p>
          <a:p>
            <a:pPr marL="0" indent="0">
              <a:buNone/>
            </a:pPr>
            <a:endParaRPr lang="hu-HU" sz="2200" i="1" dirty="0"/>
          </a:p>
          <a:p>
            <a:pPr marL="0" indent="0">
              <a:buNone/>
            </a:pPr>
            <a:r>
              <a:rPr lang="hu-HU" sz="2200" i="1" dirty="0" smtClean="0"/>
              <a:t>ΔT: </a:t>
            </a:r>
            <a:r>
              <a:rPr lang="hu-HU" sz="2200" dirty="0" smtClean="0"/>
              <a:t>hőmérséklet különbség,</a:t>
            </a:r>
          </a:p>
          <a:p>
            <a:pPr marL="0" indent="0">
              <a:buNone/>
            </a:pPr>
            <a:r>
              <a:rPr lang="hu-HU" sz="2200" dirty="0" err="1" smtClean="0"/>
              <a:t>s</a:t>
            </a:r>
            <a:r>
              <a:rPr lang="hu-HU" sz="2200" baseline="-25000" dirty="0" err="1" smtClean="0"/>
              <a:t>M</a:t>
            </a:r>
            <a:r>
              <a:rPr lang="hu-HU" sz="2200" dirty="0"/>
              <a:t>: </a:t>
            </a:r>
            <a:r>
              <a:rPr lang="hu-HU" sz="2200" dirty="0" err="1" smtClean="0"/>
              <a:t>Seebeck-koefficienssel</a:t>
            </a:r>
            <a:r>
              <a:rPr lang="hu-HU" sz="2200" dirty="0" smtClean="0"/>
              <a:t>,</a:t>
            </a:r>
          </a:p>
          <a:p>
            <a:pPr marL="0" indent="0">
              <a:buNone/>
            </a:pPr>
            <a:r>
              <a:rPr lang="el-GR" sz="2200" dirty="0"/>
              <a:t>Δ</a:t>
            </a:r>
            <a:r>
              <a:rPr lang="el-GR" sz="2200" i="1" dirty="0"/>
              <a:t>φ</a:t>
            </a:r>
            <a:r>
              <a:rPr lang="hu-HU" sz="2200" baseline="-25000" dirty="0" smtClean="0"/>
              <a:t>M</a:t>
            </a:r>
            <a:r>
              <a:rPr lang="hu-HU" sz="2200" dirty="0"/>
              <a:t>: </a:t>
            </a:r>
            <a:r>
              <a:rPr lang="hu-HU" sz="2200" dirty="0" smtClean="0"/>
              <a:t>elektromos potenciálkülönbség</a:t>
            </a:r>
          </a:p>
          <a:p>
            <a:pPr marL="0" indent="0">
              <a:buNone/>
            </a:pPr>
            <a:endParaRPr lang="hu-HU" sz="2000" b="1" dirty="0" smtClean="0"/>
          </a:p>
          <a:p>
            <a:pPr marL="0" indent="0">
              <a:buNone/>
            </a:pPr>
            <a:endParaRPr lang="hu-HU" sz="2000" b="1" dirty="0" smtClean="0"/>
          </a:p>
          <a:p>
            <a:pPr marL="0" indent="0">
              <a:buNone/>
            </a:pPr>
            <a:r>
              <a:rPr lang="el-GR" sz="2200" b="1" dirty="0" smtClean="0"/>
              <a:t>Δ</a:t>
            </a:r>
            <a:r>
              <a:rPr lang="el-GR" sz="2200" b="1" i="1" dirty="0" smtClean="0"/>
              <a:t>φ</a:t>
            </a:r>
            <a:r>
              <a:rPr lang="hu-HU" sz="2200" b="1" baseline="-25000" dirty="0" err="1"/>
              <a:t>Me</a:t>
            </a:r>
            <a:r>
              <a:rPr lang="hu-HU" sz="2200" b="1" dirty="0"/>
              <a:t> – </a:t>
            </a:r>
            <a:r>
              <a:rPr lang="el-GR" sz="2200" b="1" dirty="0"/>
              <a:t>Δ</a:t>
            </a:r>
            <a:r>
              <a:rPr lang="el-GR" sz="2200" b="1" i="1" dirty="0"/>
              <a:t>φ</a:t>
            </a:r>
            <a:r>
              <a:rPr lang="hu-HU" sz="2200" b="1" baseline="-25000" dirty="0"/>
              <a:t>M</a:t>
            </a:r>
            <a:r>
              <a:rPr lang="hu-HU" sz="2200" b="1" dirty="0"/>
              <a:t> = </a:t>
            </a:r>
            <a:r>
              <a:rPr lang="hu-HU" sz="2200" b="1" i="1" dirty="0"/>
              <a:t>(</a:t>
            </a:r>
            <a:r>
              <a:rPr lang="hu-HU" sz="2200" b="1" i="1" dirty="0" err="1"/>
              <a:t>s</a:t>
            </a:r>
            <a:r>
              <a:rPr lang="hu-HU" sz="2200" b="1" baseline="-25000" dirty="0" err="1"/>
              <a:t>Me</a:t>
            </a:r>
            <a:r>
              <a:rPr lang="hu-HU" sz="2200" b="1" dirty="0"/>
              <a:t> </a:t>
            </a:r>
            <a:r>
              <a:rPr lang="hu-HU" sz="2200" b="1" dirty="0" err="1"/>
              <a:t>-</a:t>
            </a:r>
            <a:r>
              <a:rPr lang="hu-HU" sz="2200" b="1" i="1" dirty="0" err="1"/>
              <a:t>s</a:t>
            </a:r>
            <a:r>
              <a:rPr lang="hu-HU" sz="2200" b="1" baseline="-25000" dirty="0" err="1"/>
              <a:t>M</a:t>
            </a:r>
            <a:r>
              <a:rPr lang="hu-HU" sz="2200" b="1" dirty="0"/>
              <a:t>)</a:t>
            </a:r>
            <a:r>
              <a:rPr lang="el-GR" sz="2200" b="1" dirty="0"/>
              <a:t>Δ</a:t>
            </a:r>
            <a:r>
              <a:rPr lang="hu-HU" sz="2200" b="1" i="1" dirty="0"/>
              <a:t>T</a:t>
            </a:r>
            <a:r>
              <a:rPr lang="hu-HU" sz="2200" dirty="0"/>
              <a:t> </a:t>
            </a:r>
            <a:r>
              <a:rPr lang="el-GR" sz="2200" b="1" dirty="0"/>
              <a:t>Δ</a:t>
            </a:r>
            <a:r>
              <a:rPr lang="el-GR" sz="2200" b="1" i="1" dirty="0"/>
              <a:t>φ</a:t>
            </a:r>
            <a:r>
              <a:rPr lang="el-GR" sz="2200" b="1" dirty="0"/>
              <a:t> = </a:t>
            </a:r>
            <a:r>
              <a:rPr lang="hu-HU" sz="2200" b="1" i="1" dirty="0"/>
              <a:t>s</a:t>
            </a:r>
            <a:r>
              <a:rPr lang="el-GR" sz="2200" b="1" dirty="0"/>
              <a:t>Δ</a:t>
            </a:r>
            <a:r>
              <a:rPr lang="hu-HU" sz="2200" b="1" i="1" dirty="0"/>
              <a:t>T</a:t>
            </a:r>
            <a:endParaRPr lang="hu-HU" sz="2200" dirty="0"/>
          </a:p>
          <a:p>
            <a:pPr marL="0" indent="0">
              <a:buNone/>
            </a:pPr>
            <a:r>
              <a:rPr lang="hu-HU" sz="2200" b="1" i="1" dirty="0" err="1" smtClean="0"/>
              <a:t>E</a:t>
            </a:r>
            <a:r>
              <a:rPr lang="hu-HU" sz="2200" b="1" baseline="-25000" dirty="0" err="1" smtClean="0"/>
              <a:t>Me</a:t>
            </a:r>
            <a:r>
              <a:rPr lang="hu-HU" sz="2200" b="1" baseline="-25000" dirty="0" smtClean="0"/>
              <a:t>/M</a:t>
            </a:r>
            <a:r>
              <a:rPr lang="hu-HU" sz="2200" b="1" dirty="0" smtClean="0"/>
              <a:t> </a:t>
            </a:r>
            <a:r>
              <a:rPr lang="hu-HU" sz="2200" b="1" dirty="0"/>
              <a:t>= </a:t>
            </a:r>
            <a:r>
              <a:rPr lang="hu-HU" sz="2200" b="1" i="1" dirty="0" err="1"/>
              <a:t>s</a:t>
            </a:r>
            <a:r>
              <a:rPr lang="hu-HU" sz="2200" b="1" baseline="-25000" dirty="0" err="1"/>
              <a:t>Me</a:t>
            </a:r>
            <a:r>
              <a:rPr lang="hu-HU" sz="2200" b="1" baseline="-25000" dirty="0"/>
              <a:t>/</a:t>
            </a:r>
            <a:r>
              <a:rPr lang="hu-HU" sz="2200" b="1" baseline="-25000" dirty="0" err="1"/>
              <a:t>M</a:t>
            </a:r>
            <a:r>
              <a:rPr lang="hu-HU" sz="2200" b="1" dirty="0"/>
              <a:t>/</a:t>
            </a:r>
            <a:r>
              <a:rPr lang="el-GR" sz="2200" b="1" dirty="0"/>
              <a:t>Δ</a:t>
            </a:r>
            <a:r>
              <a:rPr lang="hu-HU" sz="2200" b="1" i="1" dirty="0"/>
              <a:t>T</a:t>
            </a:r>
            <a:endParaRPr lang="hu-HU" sz="2200" dirty="0"/>
          </a:p>
          <a:p>
            <a:pPr marL="0" indent="0">
              <a:buNone/>
            </a:pPr>
            <a:endParaRPr lang="hu-HU" sz="2200" dirty="0" smtClean="0"/>
          </a:p>
          <a:p>
            <a:pPr marL="0" indent="0">
              <a:buNone/>
            </a:pPr>
            <a:r>
              <a:rPr lang="hu-HU" sz="2400" i="1" dirty="0" err="1" smtClean="0"/>
              <a:t>E</a:t>
            </a:r>
            <a:r>
              <a:rPr lang="hu-HU" sz="2400" baseline="-25000" dirty="0" err="1" smtClean="0"/>
              <a:t>Me</a:t>
            </a:r>
            <a:r>
              <a:rPr lang="hu-HU" sz="2400" baseline="-25000" dirty="0" smtClean="0"/>
              <a:t>/M</a:t>
            </a:r>
            <a:r>
              <a:rPr lang="hu-HU" sz="2400" dirty="0"/>
              <a:t>: </a:t>
            </a:r>
            <a:r>
              <a:rPr lang="hu-HU" sz="2400" dirty="0" err="1"/>
              <a:t>termofeszültség</a:t>
            </a:r>
            <a:endParaRPr lang="hu-HU" sz="2200" dirty="0"/>
          </a:p>
        </p:txBody>
      </p:sp>
      <p:pic>
        <p:nvPicPr>
          <p:cNvPr id="9218" name="Picture 2" descr="https://upload.wikimedia.org/wikipedia/hu/e/ec/Hoelem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365104"/>
            <a:ext cx="4320986" cy="238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upload.wikimedia.org/wikipedia/hu/f/fa/Hoelem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59" y="1995960"/>
            <a:ext cx="4388743" cy="231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upload.wikimedia.org/wikipedia/hu/8/8e/Hoelem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605" y="19721"/>
            <a:ext cx="5646397" cy="197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511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2530624" cy="438912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7170" name="Picture 2" descr="http://www.alternativenergia.hu/wp-content/uploads/2009/07/rendsz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578"/>
            <a:ext cx="9136439" cy="68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www.levego.hu/sites/default/files/pics/klima_2_1310.jpg"/>
          <p:cNvSpPr>
            <a:spLocks noChangeAspect="1" noChangeArrowheads="1"/>
          </p:cNvSpPr>
          <p:nvPr/>
        </p:nvSpPr>
        <p:spPr bwMode="auto">
          <a:xfrm>
            <a:off x="155575" y="-1119188"/>
            <a:ext cx="520065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AutoShape 6" descr="https://www.levego.hu/sites/default/files/pics/klima_2_1310.jpg"/>
          <p:cNvSpPr>
            <a:spLocks noChangeAspect="1" noChangeArrowheads="1"/>
          </p:cNvSpPr>
          <p:nvPr/>
        </p:nvSpPr>
        <p:spPr bwMode="auto">
          <a:xfrm>
            <a:off x="307975" y="-966788"/>
            <a:ext cx="520065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6" name="AutoShape 8" descr="https://www.levego.hu/sites/default/files/pics/klima_2_1310.jpg"/>
          <p:cNvSpPr>
            <a:spLocks noChangeAspect="1" noChangeArrowheads="1"/>
          </p:cNvSpPr>
          <p:nvPr/>
        </p:nvSpPr>
        <p:spPr bwMode="auto">
          <a:xfrm>
            <a:off x="460375" y="-814388"/>
            <a:ext cx="520065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" name="AutoShape 10" descr="https://www.levego.hu/sites/default/files/pics/klima_2_1310.jpg"/>
          <p:cNvSpPr>
            <a:spLocks noChangeAspect="1" noChangeArrowheads="1"/>
          </p:cNvSpPr>
          <p:nvPr/>
        </p:nvSpPr>
        <p:spPr bwMode="auto">
          <a:xfrm>
            <a:off x="612775" y="-661988"/>
            <a:ext cx="520065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8" name="AutoShape 12" descr="2. ábra: PELTIER h&amp;odblac;szivattyú (http://ffden-2.phys.uaf.edu/212_spring2007.web.dir/sedona_price/phys_212_webproj_peltier.html)"/>
          <p:cNvSpPr>
            <a:spLocks noChangeAspect="1" noChangeArrowheads="1"/>
          </p:cNvSpPr>
          <p:nvPr/>
        </p:nvSpPr>
        <p:spPr bwMode="auto">
          <a:xfrm>
            <a:off x="765175" y="-509588"/>
            <a:ext cx="520065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1556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3466728" cy="438912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8194" name="Picture 2" descr="http://www.personal.psu.edu/cxa269/thermoelectric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8704"/>
            <a:ext cx="8828619" cy="686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1990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0"/>
            <a:ext cx="8856984" cy="650336"/>
          </a:xfrm>
        </p:spPr>
        <p:txBody>
          <a:bodyPr>
            <a:noAutofit/>
          </a:bodyPr>
          <a:lstStyle/>
          <a:p>
            <a:r>
              <a:rPr lang="hu-HU" sz="4000" dirty="0" err="1" smtClean="0">
                <a:solidFill>
                  <a:schemeClr val="bg1"/>
                </a:solidFill>
              </a:rPr>
              <a:t>Optoelektronikus</a:t>
            </a:r>
            <a:r>
              <a:rPr lang="hu-HU" sz="4000" dirty="0" smtClean="0">
                <a:solidFill>
                  <a:schemeClr val="bg1"/>
                </a:solidFill>
              </a:rPr>
              <a:t> elven </a:t>
            </a:r>
            <a:r>
              <a:rPr lang="hu-HU" sz="4000" dirty="0">
                <a:solidFill>
                  <a:schemeClr val="bg1"/>
                </a:solidFill>
              </a:rPr>
              <a:t>működő érzékelők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544616"/>
          </a:xfrm>
        </p:spPr>
        <p:txBody>
          <a:bodyPr/>
          <a:lstStyle/>
          <a:p>
            <a:r>
              <a:rPr lang="hu-HU" dirty="0" smtClean="0"/>
              <a:t>A fény hatására „fényelemeken” áram folyik, bizonyos felületei között feszültség mérhető.</a:t>
            </a:r>
          </a:p>
          <a:p>
            <a:r>
              <a:rPr lang="hu-HU" dirty="0" smtClean="0">
                <a:solidFill>
                  <a:srgbClr val="FFC000"/>
                </a:solidFill>
              </a:rPr>
              <a:t>Fotóellenállás, fotodióda,  fotótranzisztor, stb.</a:t>
            </a:r>
          </a:p>
          <a:p>
            <a:r>
              <a:rPr lang="hu-HU" dirty="0" smtClean="0"/>
              <a:t>Ezek az érzékelők diszkrét jelet adnak (igen/nem, </a:t>
            </a:r>
            <a:r>
              <a:rPr lang="hu-HU" dirty="0" err="1" smtClean="0"/>
              <a:t>magasszint</a:t>
            </a:r>
            <a:r>
              <a:rPr lang="hu-HU" dirty="0" smtClean="0"/>
              <a:t>/alacsonyszint).</a:t>
            </a:r>
          </a:p>
          <a:p>
            <a:r>
              <a:rPr lang="hu-HU" dirty="0" smtClean="0">
                <a:solidFill>
                  <a:srgbClr val="FFC000"/>
                </a:solidFill>
              </a:rPr>
              <a:t>Többnyire jelenlét érzékelésre és számlálásra alkalmas.</a:t>
            </a:r>
          </a:p>
          <a:p>
            <a:r>
              <a:rPr lang="hu-HU" dirty="0" smtClean="0"/>
              <a:t>Inkrementális mérőelemek: nagypontosságú (felbontóképesség: 0,1-1µm)elmozdulás és elfordulás mérés</a:t>
            </a:r>
          </a:p>
          <a:p>
            <a:r>
              <a:rPr lang="hu-HU" dirty="0" smtClean="0"/>
              <a:t>Lézer méréstechnika: optikai önrezgő oszcillátor, amely </a:t>
            </a:r>
            <a:r>
              <a:rPr lang="hu-HU" dirty="0" smtClean="0">
                <a:solidFill>
                  <a:srgbClr val="FFC000"/>
                </a:solidFill>
              </a:rPr>
              <a:t>koherens fénysugarakat</a:t>
            </a:r>
            <a:r>
              <a:rPr lang="hu-HU" dirty="0" smtClean="0"/>
              <a:t> bocsájt ki.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337053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4042792" cy="438912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050" name="Picture 2" descr="Látható tartomány elhelyezkedése az elektromágneses sugárzás spektrumá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064" y="116632"/>
            <a:ext cx="6082080" cy="291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elektrobot.hu/items/szenzor_reflektiv_infra_tavolsag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641" y="3058107"/>
            <a:ext cx="5722926" cy="365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5635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7832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90465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dirty="0"/>
              <a:t>Háromféle optikai közelítéskapcsoló létezik: </a:t>
            </a:r>
            <a:endParaRPr lang="hu-HU" dirty="0" smtClean="0"/>
          </a:p>
          <a:p>
            <a:pPr marL="0" indent="0">
              <a:buNone/>
            </a:pPr>
            <a:r>
              <a:rPr lang="hu-HU" dirty="0"/>
              <a:t>a</a:t>
            </a:r>
            <a:r>
              <a:rPr lang="hu-HU" dirty="0" smtClean="0"/>
              <a:t>z </a:t>
            </a:r>
            <a:r>
              <a:rPr lang="hu-HU" dirty="0" err="1" smtClean="0"/>
              <a:t>egyutas</a:t>
            </a:r>
            <a:r>
              <a:rPr lang="hu-HU" dirty="0"/>
              <a:t>, a tükörreflexiós és a </a:t>
            </a:r>
            <a:r>
              <a:rPr lang="hu-HU" dirty="0" smtClean="0"/>
              <a:t>tárgyreflexiós </a:t>
            </a:r>
            <a:r>
              <a:rPr lang="hu-HU" dirty="0"/>
              <a:t>optikai </a:t>
            </a:r>
            <a:r>
              <a:rPr lang="hu-HU" dirty="0" smtClean="0"/>
              <a:t>fényérzékelő. </a:t>
            </a:r>
            <a:r>
              <a:rPr lang="hu-HU" dirty="0"/>
              <a:t>Emellett minden optikai szenzornál két fajta </a:t>
            </a:r>
            <a:r>
              <a:rPr lang="hu-HU" dirty="0" smtClean="0"/>
              <a:t>kapcsolási funkciót </a:t>
            </a:r>
            <a:r>
              <a:rPr lang="hu-HU" dirty="0"/>
              <a:t>különböztetünk meg. </a:t>
            </a:r>
          </a:p>
          <a:p>
            <a:r>
              <a:rPr lang="hu-HU" dirty="0" smtClean="0"/>
              <a:t>Az </a:t>
            </a:r>
            <a:r>
              <a:rPr lang="hu-HU" dirty="0"/>
              <a:t>NO (</a:t>
            </a:r>
            <a:r>
              <a:rPr lang="hu-HU" dirty="0" err="1"/>
              <a:t>normally</a:t>
            </a:r>
            <a:r>
              <a:rPr lang="hu-HU" dirty="0"/>
              <a:t> </a:t>
            </a:r>
            <a:r>
              <a:rPr lang="hu-HU" dirty="0" err="1"/>
              <a:t>open</a:t>
            </a:r>
            <a:r>
              <a:rPr lang="hu-HU" dirty="0"/>
              <a:t> – alaphelyzetben nyitott) </a:t>
            </a:r>
            <a:r>
              <a:rPr lang="hu-HU" dirty="0" smtClean="0"/>
              <a:t>funkció </a:t>
            </a:r>
            <a:r>
              <a:rPr lang="hu-HU" dirty="0"/>
              <a:t>esetén az </a:t>
            </a:r>
            <a:r>
              <a:rPr lang="hu-HU" dirty="0" err="1"/>
              <a:t>egyutas</a:t>
            </a:r>
            <a:r>
              <a:rPr lang="hu-HU" dirty="0"/>
              <a:t> és </a:t>
            </a:r>
            <a:r>
              <a:rPr lang="hu-HU" dirty="0" smtClean="0"/>
              <a:t>tükörreflexiós érzékel ő kimenete </a:t>
            </a:r>
            <a:r>
              <a:rPr lang="hu-HU" dirty="0"/>
              <a:t>akkor zár, ha a fénysugár útját nem </a:t>
            </a:r>
            <a:r>
              <a:rPr lang="hu-HU" dirty="0" smtClean="0"/>
              <a:t>szakítja </a:t>
            </a:r>
            <a:r>
              <a:rPr lang="hu-HU" dirty="0"/>
              <a:t>meg semmilyen </a:t>
            </a:r>
            <a:r>
              <a:rPr lang="hu-HU" dirty="0" smtClean="0"/>
              <a:t>objektum</a:t>
            </a:r>
            <a:r>
              <a:rPr lang="hu-HU" dirty="0"/>
              <a:t>.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>
                <a:solidFill>
                  <a:srgbClr val="FFC000"/>
                </a:solidFill>
              </a:rPr>
              <a:t>Tárgyreflexiós </a:t>
            </a:r>
            <a:r>
              <a:rPr lang="hu-HU" dirty="0">
                <a:solidFill>
                  <a:srgbClr val="FFC000"/>
                </a:solidFill>
              </a:rPr>
              <a:t>közelítéskapcsolóknál az </a:t>
            </a:r>
            <a:r>
              <a:rPr lang="hu-HU" dirty="0" smtClean="0">
                <a:solidFill>
                  <a:srgbClr val="FFC000"/>
                </a:solidFill>
              </a:rPr>
              <a:t>érzékelő kimenete </a:t>
            </a:r>
            <a:r>
              <a:rPr lang="hu-HU" dirty="0">
                <a:solidFill>
                  <a:srgbClr val="FFC000"/>
                </a:solidFill>
              </a:rPr>
              <a:t>akkor zár, ha </a:t>
            </a:r>
            <a:r>
              <a:rPr lang="hu-HU" dirty="0" smtClean="0">
                <a:solidFill>
                  <a:srgbClr val="FFC000"/>
                </a:solidFill>
              </a:rPr>
              <a:t>az érzékelővel </a:t>
            </a:r>
            <a:r>
              <a:rPr lang="hu-HU" dirty="0">
                <a:solidFill>
                  <a:srgbClr val="FFC000"/>
                </a:solidFill>
              </a:rPr>
              <a:t>szemben van objektum.</a:t>
            </a:r>
            <a:r>
              <a:rPr lang="hu-HU" dirty="0"/>
              <a:t> </a:t>
            </a:r>
          </a:p>
          <a:p>
            <a:r>
              <a:rPr lang="hu-HU" dirty="0"/>
              <a:t>Az NC (</a:t>
            </a:r>
            <a:r>
              <a:rPr lang="hu-HU" dirty="0" err="1"/>
              <a:t>normally</a:t>
            </a:r>
            <a:r>
              <a:rPr lang="hu-HU" dirty="0"/>
              <a:t> </a:t>
            </a:r>
            <a:r>
              <a:rPr lang="hu-HU" dirty="0" err="1"/>
              <a:t>closed</a:t>
            </a:r>
            <a:r>
              <a:rPr lang="hu-HU" dirty="0"/>
              <a:t> – alaphelyzetben zárt) </a:t>
            </a:r>
            <a:r>
              <a:rPr lang="hu-HU" dirty="0" smtClean="0"/>
              <a:t>funkció </a:t>
            </a:r>
            <a:r>
              <a:rPr lang="hu-HU" dirty="0"/>
              <a:t>esetén az </a:t>
            </a:r>
            <a:r>
              <a:rPr lang="hu-HU" dirty="0" err="1"/>
              <a:t>egyutas</a:t>
            </a:r>
            <a:r>
              <a:rPr lang="hu-HU" dirty="0"/>
              <a:t> és </a:t>
            </a:r>
            <a:r>
              <a:rPr lang="hu-HU" dirty="0" smtClean="0"/>
              <a:t>tükörreflexiós érzékelő kimenete </a:t>
            </a:r>
            <a:r>
              <a:rPr lang="hu-HU" dirty="0"/>
              <a:t>akkor zár, ha a fénysugár útját </a:t>
            </a:r>
            <a:r>
              <a:rPr lang="hu-HU" dirty="0" smtClean="0"/>
              <a:t>valamilyen </a:t>
            </a:r>
            <a:r>
              <a:rPr lang="hu-HU" dirty="0"/>
              <a:t>objektum </a:t>
            </a:r>
            <a:r>
              <a:rPr lang="hu-HU" dirty="0" smtClean="0"/>
              <a:t>megszakítja.</a:t>
            </a:r>
          </a:p>
          <a:p>
            <a:pPr marL="0" indent="0">
              <a:buNone/>
            </a:pPr>
            <a:r>
              <a:rPr lang="hu-HU" dirty="0" smtClean="0">
                <a:solidFill>
                  <a:srgbClr val="FFC000"/>
                </a:solidFill>
              </a:rPr>
              <a:t>Tárgyreflexiós közelítéskapcsolóknál az érzékelő kimenete </a:t>
            </a:r>
            <a:r>
              <a:rPr lang="hu-HU" dirty="0">
                <a:solidFill>
                  <a:srgbClr val="FFC000"/>
                </a:solidFill>
              </a:rPr>
              <a:t>akkor zár, ha </a:t>
            </a:r>
            <a:r>
              <a:rPr lang="hu-HU" dirty="0" smtClean="0">
                <a:solidFill>
                  <a:srgbClr val="FFC000"/>
                </a:solidFill>
              </a:rPr>
              <a:t>az érzékelő </a:t>
            </a:r>
            <a:r>
              <a:rPr lang="hu-HU" dirty="0" err="1" smtClean="0">
                <a:solidFill>
                  <a:srgbClr val="FFC000"/>
                </a:solidFill>
              </a:rPr>
              <a:t>vel</a:t>
            </a:r>
            <a:r>
              <a:rPr lang="hu-HU" dirty="0" smtClean="0">
                <a:solidFill>
                  <a:srgbClr val="FFC000"/>
                </a:solidFill>
              </a:rPr>
              <a:t> </a:t>
            </a:r>
            <a:r>
              <a:rPr lang="hu-HU" dirty="0">
                <a:solidFill>
                  <a:srgbClr val="FFC000"/>
                </a:solidFill>
              </a:rPr>
              <a:t>szemben nincs objektum.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269965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7038" y="-675456"/>
            <a:ext cx="8229600" cy="57832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2079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/>
              <a:t>Az </a:t>
            </a:r>
            <a:r>
              <a:rPr lang="hu-HU" dirty="0" err="1">
                <a:solidFill>
                  <a:srgbClr val="FFC000"/>
                </a:solidFill>
              </a:rPr>
              <a:t>egyutas</a:t>
            </a:r>
            <a:r>
              <a:rPr lang="hu-HU" dirty="0">
                <a:solidFill>
                  <a:srgbClr val="FFC000"/>
                </a:solidFill>
              </a:rPr>
              <a:t> fénykapuk </a:t>
            </a:r>
            <a:r>
              <a:rPr lang="hu-HU" dirty="0"/>
              <a:t>egymástól elválasztott adó és </a:t>
            </a:r>
            <a:r>
              <a:rPr lang="hu-HU" dirty="0" smtClean="0"/>
              <a:t>vevő egységekből </a:t>
            </a:r>
            <a:r>
              <a:rPr lang="hu-HU" dirty="0"/>
              <a:t>állnak. Az adó </a:t>
            </a:r>
            <a:r>
              <a:rPr lang="hu-HU" dirty="0" smtClean="0"/>
              <a:t>közvetlenül </a:t>
            </a:r>
            <a:r>
              <a:rPr lang="hu-HU" dirty="0"/>
              <a:t>a </a:t>
            </a:r>
            <a:r>
              <a:rPr lang="hu-HU" dirty="0" smtClean="0"/>
              <a:t>vevőre </a:t>
            </a:r>
            <a:r>
              <a:rPr lang="hu-HU" dirty="0"/>
              <a:t>világít, a fénysugár megszakításával a kimenet </a:t>
            </a:r>
            <a:r>
              <a:rPr lang="hu-HU" dirty="0" smtClean="0"/>
              <a:t>kapcsol</a:t>
            </a:r>
            <a:r>
              <a:rPr lang="hu-HU" dirty="0"/>
              <a:t>. 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	Előnyei </a:t>
            </a:r>
            <a:r>
              <a:rPr lang="hu-HU" dirty="0"/>
              <a:t>között </a:t>
            </a:r>
            <a:r>
              <a:rPr lang="hu-HU" dirty="0" smtClean="0"/>
              <a:t>szerepel </a:t>
            </a:r>
            <a:r>
              <a:rPr lang="hu-HU" dirty="0"/>
              <a:t>a nagyobb biztonság, nagy érzékelési </a:t>
            </a:r>
            <a:r>
              <a:rPr lang="hu-HU" dirty="0" smtClean="0"/>
              <a:t>távolság </a:t>
            </a:r>
            <a:r>
              <a:rPr lang="hu-HU" dirty="0"/>
              <a:t>akár </a:t>
            </a:r>
            <a:r>
              <a:rPr lang="hu-HU" dirty="0" smtClean="0"/>
              <a:t>kisméretű tárgyak </a:t>
            </a:r>
            <a:r>
              <a:rPr lang="hu-HU" dirty="0"/>
              <a:t>esetén is, a </a:t>
            </a:r>
            <a:r>
              <a:rPr lang="hu-HU" dirty="0" smtClean="0"/>
              <a:t>tárgy fényvisszaverő képessége  tetszőleges</a:t>
            </a:r>
            <a:r>
              <a:rPr lang="hu-HU" dirty="0"/>
              <a:t>, korlátozott </a:t>
            </a:r>
            <a:r>
              <a:rPr lang="hu-HU" dirty="0" smtClean="0"/>
              <a:t>fényáteresztő képesség objektum jelzésére </a:t>
            </a:r>
            <a:r>
              <a:rPr lang="hu-HU" dirty="0"/>
              <a:t>is alkalmas. 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	Hátrányai </a:t>
            </a:r>
            <a:r>
              <a:rPr lang="hu-HU" dirty="0"/>
              <a:t>között csupán </a:t>
            </a:r>
            <a:r>
              <a:rPr lang="hu-HU" dirty="0" smtClean="0"/>
              <a:t>két dolog szerepel </a:t>
            </a:r>
            <a:r>
              <a:rPr lang="hu-HU" dirty="0"/>
              <a:t>mégpedig, hogy két </a:t>
            </a:r>
            <a:r>
              <a:rPr lang="hu-HU" dirty="0" smtClean="0"/>
              <a:t>különálló eszközből </a:t>
            </a:r>
            <a:r>
              <a:rPr lang="hu-HU" dirty="0"/>
              <a:t>áll illetve az átlátszó objektumokat nem jelzi. </a:t>
            </a:r>
          </a:p>
          <a:p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198" y="4293096"/>
            <a:ext cx="6588440" cy="255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4023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-362304"/>
            <a:ext cx="8229600" cy="362304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9758" y="0"/>
            <a:ext cx="8928992" cy="62646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200" dirty="0"/>
              <a:t>A </a:t>
            </a:r>
            <a:r>
              <a:rPr lang="hu-HU" sz="2200" dirty="0">
                <a:solidFill>
                  <a:srgbClr val="FFC000"/>
                </a:solidFill>
              </a:rPr>
              <a:t>tükörreflexiós fénykapuknál</a:t>
            </a:r>
            <a:r>
              <a:rPr lang="hu-HU" sz="2200" dirty="0"/>
              <a:t> az adó és a </a:t>
            </a:r>
            <a:r>
              <a:rPr lang="hu-HU" sz="2200" dirty="0" smtClean="0"/>
              <a:t>vevő egy </a:t>
            </a:r>
            <a:r>
              <a:rPr lang="hu-HU" sz="2200" dirty="0"/>
              <a:t>készülékben helyezkedik el. A </a:t>
            </a:r>
            <a:r>
              <a:rPr lang="hu-HU" sz="2200" dirty="0" smtClean="0"/>
              <a:t>tükröt </a:t>
            </a:r>
            <a:r>
              <a:rPr lang="hu-HU" sz="2200" dirty="0"/>
              <a:t>(prizmát) úgy szerelik, hogy az adóból </a:t>
            </a:r>
            <a:r>
              <a:rPr lang="hu-HU" sz="2200" dirty="0" smtClean="0"/>
              <a:t>kibocsátott </a:t>
            </a:r>
            <a:r>
              <a:rPr lang="hu-HU" sz="2200" dirty="0"/>
              <a:t>fénynyalábot teljes egészében a </a:t>
            </a:r>
            <a:r>
              <a:rPr lang="hu-HU" sz="2200" dirty="0" smtClean="0"/>
              <a:t>vevőre </a:t>
            </a:r>
            <a:r>
              <a:rPr lang="hu-HU" sz="2200" dirty="0"/>
              <a:t>reflektálja vissza. A fénynyaláb </a:t>
            </a:r>
            <a:r>
              <a:rPr lang="hu-HU" sz="2200" dirty="0" smtClean="0"/>
              <a:t>megszakításakor a </a:t>
            </a:r>
            <a:r>
              <a:rPr lang="hu-HU" sz="2200" dirty="0"/>
              <a:t>kimenet kapcsol. </a:t>
            </a:r>
            <a:endParaRPr lang="hu-HU" sz="2200" dirty="0" smtClean="0"/>
          </a:p>
          <a:p>
            <a:pPr marL="0" indent="0" algn="just">
              <a:buNone/>
            </a:pPr>
            <a:r>
              <a:rPr lang="hu-HU" sz="2200" dirty="0" smtClean="0"/>
              <a:t>	</a:t>
            </a:r>
            <a:r>
              <a:rPr lang="hu-HU" sz="2200" dirty="0" smtClean="0">
                <a:solidFill>
                  <a:srgbClr val="FFC000"/>
                </a:solidFill>
              </a:rPr>
              <a:t>Előnyei</a:t>
            </a:r>
            <a:r>
              <a:rPr lang="hu-HU" sz="2200" dirty="0">
                <a:solidFill>
                  <a:srgbClr val="FFC000"/>
                </a:solidFill>
              </a:rPr>
              <a:t>: a nagy </a:t>
            </a:r>
            <a:r>
              <a:rPr lang="hu-HU" sz="2200" dirty="0" smtClean="0">
                <a:solidFill>
                  <a:srgbClr val="FFC000"/>
                </a:solidFill>
              </a:rPr>
              <a:t>érzékelési </a:t>
            </a:r>
            <a:r>
              <a:rPr lang="hu-HU" sz="2200" dirty="0">
                <a:solidFill>
                  <a:srgbClr val="FFC000"/>
                </a:solidFill>
              </a:rPr>
              <a:t>biztonság, az adó és </a:t>
            </a:r>
            <a:r>
              <a:rPr lang="hu-HU" sz="2200" dirty="0" smtClean="0">
                <a:solidFill>
                  <a:srgbClr val="FFC000"/>
                </a:solidFill>
              </a:rPr>
              <a:t>vevő egybe </a:t>
            </a:r>
            <a:r>
              <a:rPr lang="hu-HU" sz="2200" dirty="0">
                <a:solidFill>
                  <a:srgbClr val="FFC000"/>
                </a:solidFill>
              </a:rPr>
              <a:t>van építve, </a:t>
            </a:r>
            <a:r>
              <a:rPr lang="hu-HU" sz="2200" dirty="0" smtClean="0">
                <a:solidFill>
                  <a:srgbClr val="FFC000"/>
                </a:solidFill>
              </a:rPr>
              <a:t>egyszerű beállítás</a:t>
            </a:r>
            <a:r>
              <a:rPr lang="hu-HU" sz="2200" dirty="0">
                <a:solidFill>
                  <a:srgbClr val="FFC000"/>
                </a:solidFill>
              </a:rPr>
              <a:t>, a fényt szórtan </a:t>
            </a:r>
            <a:r>
              <a:rPr lang="hu-HU" sz="2200" dirty="0" smtClean="0">
                <a:solidFill>
                  <a:srgbClr val="FFC000"/>
                </a:solidFill>
              </a:rPr>
              <a:t>visszaverő, korlátozottan tükröző és </a:t>
            </a:r>
            <a:r>
              <a:rPr lang="hu-HU" sz="2200" dirty="0">
                <a:solidFill>
                  <a:srgbClr val="FFC000"/>
                </a:solidFill>
              </a:rPr>
              <a:t>korlátozottan átlátszó tárgyak egyaránt </a:t>
            </a:r>
            <a:r>
              <a:rPr lang="hu-HU" sz="2200" dirty="0" smtClean="0">
                <a:solidFill>
                  <a:srgbClr val="FFC000"/>
                </a:solidFill>
              </a:rPr>
              <a:t>detektálhatók</a:t>
            </a:r>
            <a:r>
              <a:rPr lang="hu-HU" sz="2200" dirty="0">
                <a:solidFill>
                  <a:srgbClr val="FFC000"/>
                </a:solidFill>
              </a:rPr>
              <a:t>, </a:t>
            </a:r>
            <a:r>
              <a:rPr lang="hu-HU" sz="2200" dirty="0" smtClean="0">
                <a:solidFill>
                  <a:srgbClr val="FFC000"/>
                </a:solidFill>
              </a:rPr>
              <a:t>illetve </a:t>
            </a:r>
            <a:r>
              <a:rPr lang="hu-HU" sz="2200" dirty="0">
                <a:solidFill>
                  <a:srgbClr val="FFC000"/>
                </a:solidFill>
              </a:rPr>
              <a:t>a tárgyreflexiós </a:t>
            </a:r>
            <a:r>
              <a:rPr lang="hu-HU" sz="2200" dirty="0" smtClean="0">
                <a:solidFill>
                  <a:srgbClr val="FFC000"/>
                </a:solidFill>
              </a:rPr>
              <a:t>érzékelőkhöz </a:t>
            </a:r>
            <a:r>
              <a:rPr lang="hu-HU" sz="2200" dirty="0">
                <a:solidFill>
                  <a:srgbClr val="FFC000"/>
                </a:solidFill>
              </a:rPr>
              <a:t>képest nagyobb érzékelési távolság. </a:t>
            </a:r>
            <a:endParaRPr lang="hu-HU" sz="2200" dirty="0" smtClean="0">
              <a:solidFill>
                <a:srgbClr val="FFC000"/>
              </a:solidFill>
            </a:endParaRPr>
          </a:p>
          <a:p>
            <a:pPr marL="0" indent="0" algn="just">
              <a:buNone/>
            </a:pPr>
            <a:r>
              <a:rPr lang="hu-HU" sz="2200" dirty="0" smtClean="0"/>
              <a:t>	Hátrányai között szerepel</a:t>
            </a:r>
            <a:r>
              <a:rPr lang="hu-HU" sz="2200" dirty="0"/>
              <a:t>, hogy a jól átlátszó objektumok és </a:t>
            </a:r>
            <a:r>
              <a:rPr lang="hu-HU" sz="2200" dirty="0" smtClean="0"/>
              <a:t>erősen tükröző felületek </a:t>
            </a:r>
            <a:r>
              <a:rPr lang="hu-HU" sz="2200" dirty="0"/>
              <a:t>esetén nem jelez </a:t>
            </a:r>
            <a:r>
              <a:rPr lang="hu-HU" sz="2200" dirty="0" smtClean="0"/>
              <a:t>(</a:t>
            </a:r>
            <a:r>
              <a:rPr lang="hu-HU" sz="2200" dirty="0"/>
              <a:t>beállítással korrigálható) illetve a </a:t>
            </a:r>
            <a:r>
              <a:rPr lang="hu-HU" sz="2200" dirty="0" smtClean="0"/>
              <a:t>megfelelő működéshez </a:t>
            </a:r>
            <a:r>
              <a:rPr lang="hu-HU" sz="2200" dirty="0"/>
              <a:t>tükröt kell felszerelni, beállítani </a:t>
            </a:r>
            <a:r>
              <a:rPr lang="hu-HU" sz="2200" dirty="0" smtClean="0"/>
              <a:t>és karbantartani</a:t>
            </a:r>
            <a:r>
              <a:rPr lang="hu-HU" dirty="0"/>
              <a:t>. 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541" y="4149080"/>
            <a:ext cx="6907209" cy="267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49658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-434312"/>
            <a:ext cx="8229600" cy="43431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4807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200" dirty="0" smtClean="0"/>
              <a:t>A </a:t>
            </a:r>
            <a:r>
              <a:rPr lang="hu-HU" sz="2200" dirty="0" smtClean="0">
                <a:solidFill>
                  <a:srgbClr val="FFC000"/>
                </a:solidFill>
              </a:rPr>
              <a:t>tárgyreflexiós </a:t>
            </a:r>
            <a:r>
              <a:rPr lang="hu-HU" sz="2200" dirty="0">
                <a:solidFill>
                  <a:srgbClr val="FFC000"/>
                </a:solidFill>
              </a:rPr>
              <a:t>közelítéskapcsoló</a:t>
            </a:r>
            <a:r>
              <a:rPr lang="hu-HU" sz="2200" dirty="0"/>
              <a:t> estén is egymás </a:t>
            </a:r>
            <a:r>
              <a:rPr lang="hu-HU" sz="2200" dirty="0" smtClean="0"/>
              <a:t>mellett </a:t>
            </a:r>
            <a:r>
              <a:rPr lang="hu-HU" sz="2200" dirty="0"/>
              <a:t>helyezkedik el az adó és a </a:t>
            </a:r>
            <a:r>
              <a:rPr lang="hu-HU" sz="2200" dirty="0" smtClean="0"/>
              <a:t>vevő. </a:t>
            </a:r>
            <a:r>
              <a:rPr lang="hu-HU" sz="2200" dirty="0"/>
              <a:t>Ha a kibocsájtott fénynyaláb valamilyen </a:t>
            </a:r>
            <a:r>
              <a:rPr lang="hu-HU" sz="2200" dirty="0" smtClean="0"/>
              <a:t>fényvisszaverő tárgyról </a:t>
            </a:r>
            <a:r>
              <a:rPr lang="hu-HU" sz="2200" dirty="0"/>
              <a:t>visszareflektálódik, </a:t>
            </a:r>
            <a:r>
              <a:rPr lang="hu-HU" sz="2200" dirty="0" smtClean="0"/>
              <a:t>akkor </a:t>
            </a:r>
            <a:r>
              <a:rPr lang="hu-HU" sz="2200" dirty="0"/>
              <a:t>az </a:t>
            </a:r>
            <a:r>
              <a:rPr lang="hu-HU" sz="2200" dirty="0" smtClean="0"/>
              <a:t>érzékelő kimenete </a:t>
            </a:r>
            <a:r>
              <a:rPr lang="hu-HU" sz="2200" dirty="0"/>
              <a:t>kapcsol. </a:t>
            </a:r>
            <a:endParaRPr lang="hu-HU" sz="2200" dirty="0" smtClean="0"/>
          </a:p>
          <a:p>
            <a:pPr marL="0" indent="0" algn="just">
              <a:buNone/>
            </a:pPr>
            <a:r>
              <a:rPr lang="hu-HU" sz="2200" dirty="0"/>
              <a:t>	</a:t>
            </a:r>
            <a:r>
              <a:rPr lang="hu-HU" sz="2200" dirty="0" smtClean="0"/>
              <a:t>Előnyei</a:t>
            </a:r>
            <a:r>
              <a:rPr lang="hu-HU" sz="2200" dirty="0"/>
              <a:t>: az adó és </a:t>
            </a:r>
            <a:r>
              <a:rPr lang="hu-HU" sz="2200" dirty="0" smtClean="0"/>
              <a:t>vevő egy </a:t>
            </a:r>
            <a:r>
              <a:rPr lang="hu-HU" sz="2200" dirty="0"/>
              <a:t>elemet alkot illetve nincs </a:t>
            </a:r>
            <a:r>
              <a:rPr lang="hu-HU" sz="2200" dirty="0" smtClean="0"/>
              <a:t>szükség </a:t>
            </a:r>
            <a:r>
              <a:rPr lang="hu-HU" sz="2200" dirty="0"/>
              <a:t>tükörre, a fényt szórtan </a:t>
            </a:r>
            <a:r>
              <a:rPr lang="hu-HU" sz="2200" dirty="0" smtClean="0"/>
              <a:t>visszaverő, tükröző és </a:t>
            </a:r>
            <a:r>
              <a:rPr lang="hu-HU" sz="2200" dirty="0"/>
              <a:t>korlátozottan átlátszó tárgyak </a:t>
            </a:r>
            <a:r>
              <a:rPr lang="hu-HU" sz="2200" dirty="0" smtClean="0"/>
              <a:t>egyaránt detektálhatók</a:t>
            </a:r>
            <a:r>
              <a:rPr lang="hu-HU" sz="2200" dirty="0"/>
              <a:t>, ha </a:t>
            </a:r>
            <a:r>
              <a:rPr lang="hu-HU" sz="2200" dirty="0" smtClean="0"/>
              <a:t>elegendő a </a:t>
            </a:r>
            <a:r>
              <a:rPr lang="hu-HU" sz="2200" dirty="0"/>
              <a:t>visszavert fény </a:t>
            </a:r>
            <a:r>
              <a:rPr lang="hu-HU" sz="2200" dirty="0" smtClean="0"/>
              <a:t>erőssége</a:t>
            </a:r>
            <a:r>
              <a:rPr lang="hu-HU" sz="2200" dirty="0"/>
              <a:t>, nemcsak oldalirányból </a:t>
            </a:r>
            <a:r>
              <a:rPr lang="hu-HU" sz="2200" dirty="0" smtClean="0"/>
              <a:t>érkező objektumokat </a:t>
            </a:r>
            <a:r>
              <a:rPr lang="hu-HU" sz="2200" dirty="0"/>
              <a:t>jelez, hanem szemben is használható </a:t>
            </a:r>
            <a:r>
              <a:rPr lang="hu-HU" sz="2200" dirty="0" smtClean="0"/>
              <a:t>és beállítástól függően </a:t>
            </a:r>
            <a:r>
              <a:rPr lang="hu-HU" sz="2200" dirty="0"/>
              <a:t>az objektum a </a:t>
            </a:r>
            <a:r>
              <a:rPr lang="hu-HU" sz="2200" dirty="0" smtClean="0"/>
              <a:t>háttértől elkülöníthető (</a:t>
            </a:r>
            <a:r>
              <a:rPr lang="hu-HU" sz="2200" dirty="0"/>
              <a:t>háttérkioltás). A tárgyreflexiós optikai </a:t>
            </a:r>
            <a:r>
              <a:rPr lang="hu-HU" sz="2200" dirty="0" smtClean="0"/>
              <a:t>érzékelő hátrányai közétartozik</a:t>
            </a:r>
            <a:r>
              <a:rPr lang="hu-HU" sz="2200" dirty="0"/>
              <a:t>, hogy a visszavert fény iránya nem egzakt</a:t>
            </a:r>
            <a:r>
              <a:rPr lang="hu-HU" sz="2200" dirty="0" smtClean="0"/>
              <a:t>, kisebb </a:t>
            </a:r>
            <a:r>
              <a:rPr lang="hu-HU" sz="2200" dirty="0"/>
              <a:t>az érzékelési tartománya </a:t>
            </a:r>
            <a:r>
              <a:rPr lang="hu-HU" sz="2200" dirty="0" smtClean="0"/>
              <a:t>illetve fényelnyelő (</a:t>
            </a:r>
            <a:r>
              <a:rPr lang="hu-HU" sz="2200" dirty="0"/>
              <a:t>pl. fekete) objektumokat nem jelez. 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38330"/>
            <a:ext cx="5181197" cy="278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3829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2452" y="0"/>
            <a:ext cx="8229600" cy="492664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620688"/>
            <a:ext cx="4248472" cy="612068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Látótávolság: 10 cm, kimenet: PNP &amp; NPN, üzemi feszültség: 10- 30 V DC, alaphelyzetben nyitott, IP-67, beépített kábeles 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r>
              <a:rPr lang="hu-HU" dirty="0"/>
              <a:t>Látótávolság: 10 cm, kimenet: PNP &amp; NPN, üzemi feszültség: 10- 30 V DC, alaphelyzetben nyitott, infravörös LED, beépített kábeles 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 smtClean="0"/>
              <a:t>Látótávolság</a:t>
            </a:r>
            <a:r>
              <a:rPr lang="hu-HU" dirty="0"/>
              <a:t>: 200 cm, kimenet: relé, IP-67, üzemi feszültség: 12- 240 V DC, 24- 240 V AC, infravörös LED </a:t>
            </a:r>
          </a:p>
        </p:txBody>
      </p:sp>
      <p:pic>
        <p:nvPicPr>
          <p:cNvPr id="1026" name="Picture 2" descr="Fotek A3R-2MX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887" y="4703333"/>
            <a:ext cx="2592287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otek CDR-10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087" y="2708919"/>
            <a:ext cx="2396360" cy="179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otek R18-10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718325"/>
            <a:ext cx="2376263" cy="1782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8311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202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hu-HU" sz="4000" dirty="0" err="1" smtClean="0">
                <a:solidFill>
                  <a:schemeClr val="bg1"/>
                </a:solidFill>
              </a:rPr>
              <a:t>Mérésatomatizálás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688632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Kialakítás okai:</a:t>
            </a:r>
          </a:p>
          <a:p>
            <a:r>
              <a:rPr lang="hu-HU" dirty="0" smtClean="0"/>
              <a:t>Mérés tömegszerűsége (közepes és nagysorozatgyártás),</a:t>
            </a:r>
          </a:p>
          <a:p>
            <a:r>
              <a:rPr lang="hu-HU" dirty="0" smtClean="0"/>
              <a:t>Szubjektív méréshibák elkerülése,</a:t>
            </a:r>
          </a:p>
          <a:p>
            <a:r>
              <a:rPr lang="hu-HU" dirty="0" smtClean="0"/>
              <a:t>Gyártásautomatizálás	=&gt;	</a:t>
            </a:r>
            <a:r>
              <a:rPr lang="hu-HU" dirty="0" err="1" smtClean="0"/>
              <a:t>mérésatumatizálás</a:t>
            </a:r>
            <a:r>
              <a:rPr lang="hu-HU" dirty="0" smtClean="0"/>
              <a:t> igénye,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Fokozatai:</a:t>
            </a:r>
          </a:p>
          <a:p>
            <a:r>
              <a:rPr lang="hu-HU" dirty="0" smtClean="0"/>
              <a:t>Mérőeszköz automatikus kiszolgálása,</a:t>
            </a:r>
          </a:p>
          <a:p>
            <a:r>
              <a:rPr lang="hu-HU" dirty="0" smtClean="0"/>
              <a:t>Mérőmozgások automatizálása,</a:t>
            </a:r>
          </a:p>
          <a:p>
            <a:r>
              <a:rPr lang="hu-HU" dirty="0" smtClean="0"/>
              <a:t>Mérési adatok feldolgozásának kiértékelése, jegyzőkönyv készítése,</a:t>
            </a:r>
            <a:endParaRPr lang="hu-HU" dirty="0"/>
          </a:p>
          <a:p>
            <a:pPr marL="0" indent="0">
              <a:buNone/>
            </a:pP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4800478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9976"/>
            <a:ext cx="8229600" cy="57832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Mérőmozgások </a:t>
            </a:r>
            <a:r>
              <a:rPr lang="hu-HU" dirty="0" smtClean="0"/>
              <a:t>automatizálása: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 smtClean="0"/>
              <a:t>Pneumatikus,</a:t>
            </a:r>
          </a:p>
          <a:p>
            <a:r>
              <a:rPr lang="hu-HU" dirty="0" smtClean="0"/>
              <a:t>Mechanikus,</a:t>
            </a:r>
          </a:p>
          <a:p>
            <a:r>
              <a:rPr lang="hu-HU" dirty="0" smtClean="0"/>
              <a:t>Villamos,</a:t>
            </a:r>
          </a:p>
          <a:p>
            <a:r>
              <a:rPr lang="hu-HU" dirty="0" smtClean="0"/>
              <a:t>Ezek különböző kombinációja,</a:t>
            </a:r>
          </a:p>
          <a:p>
            <a:pPr marL="0" indent="0">
              <a:buNone/>
            </a:pPr>
            <a:r>
              <a:rPr lang="hu-HU" dirty="0"/>
              <a:t>v</a:t>
            </a:r>
            <a:r>
              <a:rPr lang="hu-HU" dirty="0" smtClean="0"/>
              <a:t>égrehajtó elemekkel, amelyek vagy a darabot, vagy a mérőeszközt mozgatják a mérőhelyre,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309720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9976"/>
            <a:ext cx="8229600" cy="57832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20688"/>
            <a:ext cx="8928992" cy="61206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 smtClean="0"/>
              <a:t>A gyártásban a gépeken alkalmazott mérőkészülékkel történő alkatrész minősítés: jó- selejt (javítható- javíthatatlan).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A gépen kívüli mérések lehetnek:</a:t>
            </a:r>
          </a:p>
          <a:p>
            <a:r>
              <a:rPr lang="hu-HU" dirty="0"/>
              <a:t>m</a:t>
            </a:r>
            <a:r>
              <a:rPr lang="hu-HU" dirty="0" smtClean="0"/>
              <a:t>űvelet előtt (</a:t>
            </a:r>
            <a:r>
              <a:rPr lang="hu-HU" dirty="0" err="1" smtClean="0"/>
              <a:t>pre-process</a:t>
            </a:r>
            <a:r>
              <a:rPr lang="hu-HU" dirty="0" smtClean="0"/>
              <a:t>) mérés,</a:t>
            </a:r>
          </a:p>
          <a:p>
            <a:r>
              <a:rPr lang="hu-HU" dirty="0"/>
              <a:t>m</a:t>
            </a:r>
            <a:r>
              <a:rPr lang="hu-HU" dirty="0" smtClean="0"/>
              <a:t>űvelet után (</a:t>
            </a:r>
            <a:r>
              <a:rPr lang="hu-HU" dirty="0" err="1" smtClean="0"/>
              <a:t>post-process</a:t>
            </a:r>
            <a:r>
              <a:rPr lang="hu-HU" dirty="0" smtClean="0"/>
              <a:t>) mérés,</a:t>
            </a:r>
          </a:p>
          <a:p>
            <a:r>
              <a:rPr lang="hu-HU" dirty="0"/>
              <a:t>s</a:t>
            </a:r>
            <a:r>
              <a:rPr lang="hu-HU" dirty="0" smtClean="0"/>
              <a:t>zerszámgépre szerelt aktív (</a:t>
            </a:r>
            <a:r>
              <a:rPr lang="hu-HU" dirty="0" err="1" smtClean="0"/>
              <a:t>in-process</a:t>
            </a:r>
            <a:r>
              <a:rPr lang="hu-HU" dirty="0" smtClean="0"/>
              <a:t>) mérés =&gt; szerszám után állítás,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Az alkalmazásának korlátai jellemzően gazdasági jellegűek, meghatározza:</a:t>
            </a:r>
          </a:p>
          <a:p>
            <a:r>
              <a:rPr lang="hu-HU" dirty="0"/>
              <a:t>m</a:t>
            </a:r>
            <a:r>
              <a:rPr lang="hu-HU" dirty="0" smtClean="0"/>
              <a:t>érési darabszám,</a:t>
            </a:r>
          </a:p>
          <a:p>
            <a:r>
              <a:rPr lang="hu-HU" dirty="0"/>
              <a:t>m</a:t>
            </a:r>
            <a:r>
              <a:rPr lang="hu-HU" dirty="0" smtClean="0"/>
              <a:t>érés pontossága,</a:t>
            </a:r>
          </a:p>
          <a:p>
            <a:r>
              <a:rPr lang="hu-HU" dirty="0"/>
              <a:t>m</a:t>
            </a:r>
            <a:r>
              <a:rPr lang="hu-HU" dirty="0" smtClean="0"/>
              <a:t>inőség biztosítás,</a:t>
            </a:r>
          </a:p>
        </p:txBody>
      </p:sp>
    </p:spTree>
    <p:extLst>
      <p:ext uri="{BB962C8B-B14F-4D97-AF65-F5344CB8AC3E}">
        <p14:creationId xmlns:p14="http://schemas.microsoft.com/office/powerpoint/2010/main" val="1276514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1390</TotalTime>
  <Words>1903</Words>
  <Application>Microsoft Office PowerPoint</Application>
  <PresentationFormat>Diavetítés a képernyőre (4:3 oldalarány)</PresentationFormat>
  <Paragraphs>321</Paragraphs>
  <Slides>42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42</vt:i4>
      </vt:variant>
    </vt:vector>
  </HeadingPairs>
  <TitlesOfParts>
    <vt:vector size="43" baseType="lpstr">
      <vt:lpstr>Áramlás</vt:lpstr>
      <vt:lpstr>Ráhagyások, Mérés, adatgyűjtés</vt:lpstr>
      <vt:lpstr>Ráhagyások</vt:lpstr>
      <vt:lpstr>Ráhagyások</vt:lpstr>
      <vt:lpstr>Gazdaságilag optimális előgyártmány</vt:lpstr>
      <vt:lpstr>PowerPoint bemutató</vt:lpstr>
      <vt:lpstr>Folyamat mérés</vt:lpstr>
      <vt:lpstr>Nem villamos mennyiségek villamos mérése</vt:lpstr>
      <vt:lpstr>Folyamat mérő rendszer általános felépítése</vt:lpstr>
      <vt:lpstr>Megoldási lehetőségek</vt:lpstr>
      <vt:lpstr>Potenciométeres érzékelők</vt:lpstr>
      <vt:lpstr>PowerPoint bemutató</vt:lpstr>
      <vt:lpstr>PowerPoint bemutató</vt:lpstr>
      <vt:lpstr>PowerPoint bemutató</vt:lpstr>
      <vt:lpstr>PowerPoint bemutató</vt:lpstr>
      <vt:lpstr>PowerPoint bemutató</vt:lpstr>
      <vt:lpstr>Kapacitásváltozáson alapuló érzékelők</vt:lpstr>
      <vt:lpstr>PowerPoint bemutató</vt:lpstr>
      <vt:lpstr>Példa a munkaponti linearizációra</vt:lpstr>
      <vt:lpstr>Induktivitás változáson alapuló érzékelők</vt:lpstr>
      <vt:lpstr>PowerPoint bemutató</vt:lpstr>
      <vt:lpstr>PowerPoint bemutató</vt:lpstr>
      <vt:lpstr>PowerPoint bemutató</vt:lpstr>
      <vt:lpstr>Piezoelektromos elven működő érzékelők</vt:lpstr>
      <vt:lpstr>A piezoelektromosság</vt:lpstr>
      <vt:lpstr>PowerPoint bemutató</vt:lpstr>
      <vt:lpstr>A kvarc kristály felépítése, és piezo elektromos viselkedése </vt:lpstr>
      <vt:lpstr>Termoelektromos elven működő érzékelők</vt:lpstr>
      <vt:lpstr>PowerPoint bemutató</vt:lpstr>
      <vt:lpstr>PowerPoint bemutató</vt:lpstr>
      <vt:lpstr>PowerPoint bemutató</vt:lpstr>
      <vt:lpstr>PowerPoint bemutató</vt:lpstr>
      <vt:lpstr>PowerPoint bemutató</vt:lpstr>
      <vt:lpstr>Optoelektronikus elven működő érzékelők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Mérésatomatizálás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Autók fenntartása IV. Házi feladat kiírása</dc:title>
  <dc:creator>Polak József</dc:creator>
  <cp:lastModifiedBy>Joco</cp:lastModifiedBy>
  <cp:revision>87</cp:revision>
  <dcterms:created xsi:type="dcterms:W3CDTF">2014-02-06T07:55:16Z</dcterms:created>
  <dcterms:modified xsi:type="dcterms:W3CDTF">2016-04-07T11:19:44Z</dcterms:modified>
</cp:coreProperties>
</file>