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345" r:id="rId37"/>
    <p:sldId id="292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9" r:id="rId73"/>
    <p:sldId id="328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40" r:id="rId83"/>
    <p:sldId id="338" r:id="rId84"/>
    <p:sldId id="341" r:id="rId85"/>
    <p:sldId id="343" r:id="rId86"/>
    <p:sldId id="342" r:id="rId87"/>
    <p:sldId id="344" r:id="rId88"/>
    <p:sldId id="339" r:id="rId8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9E098-4FD4-4EEB-9EF6-AE721A4688E6}" type="datetimeFigureOut">
              <a:rPr lang="hu-HU" smtClean="0"/>
              <a:t>2017. 02. 23.</a:t>
            </a:fld>
            <a:endParaRPr lang="hu-H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6F949-F36D-4DF7-8FA2-77C5546B4985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9E098-4FD4-4EEB-9EF6-AE721A4688E6}" type="datetimeFigureOut">
              <a:rPr lang="hu-HU" smtClean="0"/>
              <a:t>2017. 02. 23.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6F949-F36D-4DF7-8FA2-77C5546B4985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9E098-4FD4-4EEB-9EF6-AE721A4688E6}" type="datetimeFigureOut">
              <a:rPr lang="hu-HU" smtClean="0"/>
              <a:t>2017. 02. 23.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6F949-F36D-4DF7-8FA2-77C5546B4985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9E098-4FD4-4EEB-9EF6-AE721A4688E6}" type="datetimeFigureOut">
              <a:rPr lang="hu-HU" smtClean="0"/>
              <a:t>2017. 02. 23.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6F949-F36D-4DF7-8FA2-77C5546B4985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9E098-4FD4-4EEB-9EF6-AE721A4688E6}" type="datetimeFigureOut">
              <a:rPr lang="hu-HU" smtClean="0"/>
              <a:t>2017. 02. 23.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6F949-F36D-4DF7-8FA2-77C5546B4985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9E098-4FD4-4EEB-9EF6-AE721A4688E6}" type="datetimeFigureOut">
              <a:rPr lang="hu-HU" smtClean="0"/>
              <a:t>2017. 02. 23.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6F949-F36D-4DF7-8FA2-77C5546B4985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9E098-4FD4-4EEB-9EF6-AE721A4688E6}" type="datetimeFigureOut">
              <a:rPr lang="hu-HU" smtClean="0"/>
              <a:t>2017. 02. 23.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6F949-F36D-4DF7-8FA2-77C5546B4985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9E098-4FD4-4EEB-9EF6-AE721A4688E6}" type="datetimeFigureOut">
              <a:rPr lang="hu-HU" smtClean="0"/>
              <a:t>2017. 02. 23.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6F949-F36D-4DF7-8FA2-77C5546B4985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9E098-4FD4-4EEB-9EF6-AE721A4688E6}" type="datetimeFigureOut">
              <a:rPr lang="hu-HU" smtClean="0"/>
              <a:t>2017. 02. 23.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C66F949-F36D-4DF7-8FA2-77C5546B4985}" type="slidenum">
              <a:rPr lang="hu-HU" smtClean="0"/>
              <a:t>‹#›</a:t>
            </a:fld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9E098-4FD4-4EEB-9EF6-AE721A4688E6}" type="datetimeFigureOut">
              <a:rPr lang="hu-HU" smtClean="0"/>
              <a:t>2017. 02. 23.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6F949-F36D-4DF7-8FA2-77C5546B4985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9E098-4FD4-4EEB-9EF6-AE721A4688E6}" type="datetimeFigureOut">
              <a:rPr lang="hu-HU" smtClean="0"/>
              <a:t>2017. 02. 23.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6F949-F36D-4DF7-8FA2-77C5546B4985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80000"/>
                <a:satMod val="400000"/>
              </a:schemeClr>
            </a:gs>
            <a:gs pos="8000">
              <a:schemeClr val="accent2"/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219E098-4FD4-4EEB-9EF6-AE721A4688E6}" type="datetimeFigureOut">
              <a:rPr lang="hu-HU" smtClean="0"/>
              <a:t>2017. 02. 23.</a:t>
            </a:fld>
            <a:endParaRPr lang="hu-H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C66F949-F36D-4DF7-8FA2-77C5546B4985}" type="slidenum">
              <a:rPr lang="hu-HU" smtClean="0"/>
              <a:t>‹#›</a:t>
            </a:fld>
            <a:endParaRPr lang="hu-H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dirty="0" smtClean="0">
                <a:solidFill>
                  <a:schemeClr val="tx2">
                    <a:lumMod val="10000"/>
                  </a:schemeClr>
                </a:solidFill>
              </a:rPr>
              <a:t>A járműfenntartás területén alkalmazott készülékek</a:t>
            </a:r>
            <a:endParaRPr lang="hu-HU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39552" y="4509120"/>
            <a:ext cx="7854696" cy="1752600"/>
          </a:xfrm>
        </p:spPr>
        <p:txBody>
          <a:bodyPr/>
          <a:lstStyle/>
          <a:p>
            <a:pPr algn="l"/>
            <a:r>
              <a:rPr lang="hu-HU" dirty="0" smtClean="0">
                <a:solidFill>
                  <a:schemeClr val="tx2">
                    <a:lumMod val="10000"/>
                  </a:schemeClr>
                </a:solidFill>
              </a:rPr>
              <a:t>Összeállította:</a:t>
            </a:r>
          </a:p>
          <a:p>
            <a:pPr algn="l"/>
            <a:r>
              <a:rPr lang="hu-HU" dirty="0" smtClean="0">
                <a:solidFill>
                  <a:schemeClr val="tx2">
                    <a:lumMod val="10000"/>
                  </a:schemeClr>
                </a:solidFill>
              </a:rPr>
              <a:t>Polák József</a:t>
            </a:r>
            <a:endParaRPr lang="hu-HU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395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Bevezetés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A nagysorozatú, tömeggyártás ill. javítás műveleteihez sok esetben nem alkalmazhatók gazdaságosan az egyetemes munkaeszközök.</a:t>
            </a:r>
          </a:p>
          <a:p>
            <a:pPr marL="0" indent="0">
              <a:buNone/>
            </a:pPr>
            <a:r>
              <a:rPr lang="hu-HU" dirty="0" smtClean="0"/>
              <a:t>Ezért a nagysorozatú gyártás és javítás nem képzelhető el műszakilag helyesen felépített készülékek ill. szerszámok nélkül.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52674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866360"/>
          </a:xfrm>
        </p:spPr>
        <p:txBody>
          <a:bodyPr>
            <a:norm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Készülék típusok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26375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hu-HU" dirty="0" smtClean="0"/>
              <a:t>Szerszám és munkadarab befogó készülékek,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Szerszám vezető készülékek,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Egyetemes készülékek,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Különleges készülékek,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98571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chemeClr val="tx1"/>
                </a:solidFill>
              </a:rPr>
              <a:t>Szerszám és munkadarab befogó készülékek</a:t>
            </a:r>
            <a:r>
              <a:rPr lang="hu-HU" dirty="0" smtClean="0">
                <a:solidFill>
                  <a:schemeClr val="tx1"/>
                </a:solidFill>
              </a:rPr>
              <a:t>,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2708920"/>
            <a:ext cx="8229600" cy="1853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 smtClean="0"/>
              <a:t>A megmunkálás folyamatában a </a:t>
            </a:r>
            <a:r>
              <a:rPr lang="hu-HU" dirty="0" smtClean="0">
                <a:solidFill>
                  <a:srgbClr val="FFC000"/>
                </a:solidFill>
              </a:rPr>
              <a:t>készülék, a munkadarab és a munkagép</a:t>
            </a:r>
            <a:r>
              <a:rPr lang="hu-HU" dirty="0" smtClean="0"/>
              <a:t> ill. a </a:t>
            </a:r>
            <a:r>
              <a:rPr lang="hu-HU" dirty="0" smtClean="0">
                <a:solidFill>
                  <a:srgbClr val="FFC000"/>
                </a:solidFill>
              </a:rPr>
              <a:t>szerszám és munkagép </a:t>
            </a:r>
            <a:r>
              <a:rPr lang="hu-HU" dirty="0" smtClean="0"/>
              <a:t>között létesít kapcsolatot.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43561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6636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Szerszám vezető készülékek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02266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4352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chemeClr val="tx1"/>
                </a:solidFill>
              </a:rPr>
              <a:t>Egyetemes készülékek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/>
          <a:lstStyle/>
          <a:p>
            <a:r>
              <a:rPr lang="hu-HU" dirty="0" smtClean="0"/>
              <a:t>Jellemzőjük, hogy minden különösebb változtatás nélkül sok fajta, méretű és alakú munkadarabok befogására, tájolására, rögzítésére alkalmasak.</a:t>
            </a:r>
          </a:p>
          <a:p>
            <a:pPr marL="0" indent="0">
              <a:buNone/>
            </a:pPr>
            <a:endParaRPr lang="hu-HU" dirty="0" smtClean="0"/>
          </a:p>
          <a:p>
            <a:r>
              <a:rPr lang="hu-HU" dirty="0" smtClean="0"/>
              <a:t>Eszterga tokmányok,</a:t>
            </a:r>
          </a:p>
          <a:p>
            <a:r>
              <a:rPr lang="hu-HU" dirty="0" smtClean="0"/>
              <a:t>Gépsatuk,</a:t>
            </a:r>
          </a:p>
          <a:p>
            <a:r>
              <a:rPr lang="hu-HU" dirty="0" smtClean="0"/>
              <a:t>Fúrótokmányok,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Többnyire mint a gép tartozékai szerepelnek, de a kereskedelmi forgalomban különböző méretben kaphatók.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43900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94352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chemeClr val="tx1"/>
                </a:solidFill>
              </a:rPr>
              <a:t>Egyetemes készülékek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3960440"/>
          </a:xfrm>
        </p:spPr>
        <p:txBody>
          <a:bodyPr/>
          <a:lstStyle/>
          <a:p>
            <a:r>
              <a:rPr lang="hu-HU" dirty="0" smtClean="0"/>
              <a:t>Sokoldalú felhasználhatóságuk miatt a költségük nem egy gyártmányt terhel, ezért főleg kis darabszámú különböző méretű és formájú munkadarabok gyártására használhatók.</a:t>
            </a:r>
          </a:p>
          <a:p>
            <a:endParaRPr lang="hu-HU" dirty="0"/>
          </a:p>
          <a:p>
            <a:r>
              <a:rPr lang="hu-HU" dirty="0" smtClean="0"/>
              <a:t>Hátrányuk, hogy a darabok befogása, rögzítése lassú, bizonytalan, ezért nagysorozatú gyártás  esetén nem alkalmazható gazdaságosan.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15683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794352"/>
          </a:xfrm>
        </p:spPr>
        <p:txBody>
          <a:bodyPr>
            <a:normAutofit/>
          </a:bodyPr>
          <a:lstStyle/>
          <a:p>
            <a:r>
              <a:rPr lang="hu-HU" sz="4400" dirty="0">
                <a:solidFill>
                  <a:schemeClr val="tx1"/>
                </a:solidFill>
              </a:rPr>
              <a:t>Különleges készülékek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/>
          <a:lstStyle/>
          <a:p>
            <a:pPr algn="just"/>
            <a:r>
              <a:rPr lang="hu-HU" dirty="0" smtClean="0"/>
              <a:t>Néhány hasonló méretű, formájú darab befogására, vezetésére, rögzítésére alkalmazható.</a:t>
            </a:r>
          </a:p>
          <a:p>
            <a:pPr algn="just"/>
            <a:r>
              <a:rPr lang="hu-HU" dirty="0" smtClean="0"/>
              <a:t>Tervezésénél elsődleges cél a megmunkálandó darab gyors, pontos, könnyű tájolása, rögzítése.</a:t>
            </a:r>
          </a:p>
          <a:p>
            <a:pPr algn="just"/>
            <a:r>
              <a:rPr lang="hu-HU" dirty="0" smtClean="0"/>
              <a:t>Sokszor bonyolult mechanizmusok és segédberendezések alkalmazása szükséges.</a:t>
            </a:r>
          </a:p>
          <a:p>
            <a:pPr algn="just"/>
            <a:r>
              <a:rPr lang="hu-HU" dirty="0" smtClean="0"/>
              <a:t>Külön tervezői és kivitelezői munkát igényel.</a:t>
            </a:r>
          </a:p>
          <a:p>
            <a:pPr algn="just"/>
            <a:r>
              <a:rPr lang="hu-HU" dirty="0" smtClean="0"/>
              <a:t>Csak egyetlen vagy csak néhány alkatrész viseli az előállítás költségeit, ezért csak nagy sorozatok esetén gazdaságos.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8505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935480"/>
            <a:ext cx="8568952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200" dirty="0" smtClean="0"/>
              <a:t>Mindenkor különleges készülék szükséges, ha :</a:t>
            </a:r>
          </a:p>
          <a:p>
            <a:r>
              <a:rPr lang="hu-HU" sz="3200" dirty="0"/>
              <a:t>a</a:t>
            </a:r>
            <a:r>
              <a:rPr lang="hu-HU" sz="3200" dirty="0" smtClean="0"/>
              <a:t> gyártmány megmunkálása másképpen nem végezhető el,</a:t>
            </a:r>
          </a:p>
          <a:p>
            <a:r>
              <a:rPr lang="hu-HU" sz="3200" dirty="0"/>
              <a:t>v</a:t>
            </a:r>
            <a:r>
              <a:rPr lang="hu-HU" sz="3200" dirty="0" smtClean="0"/>
              <a:t>agy a gyártási költségmegtakarítást tesz lehetővé</a:t>
            </a: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804109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20080"/>
          </a:xfrm>
        </p:spPr>
        <p:txBody>
          <a:bodyPr>
            <a:normAutofit/>
          </a:bodyPr>
          <a:lstStyle/>
          <a:p>
            <a:r>
              <a:rPr lang="hu-HU" sz="3800" dirty="0" smtClean="0">
                <a:solidFill>
                  <a:schemeClr val="tx1"/>
                </a:solidFill>
              </a:rPr>
              <a:t>A befogó készülékek legfontosabb építőelemei</a:t>
            </a:r>
            <a:endParaRPr lang="hu-HU" sz="38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052736"/>
            <a:ext cx="8856984" cy="5805264"/>
          </a:xfrm>
        </p:spPr>
        <p:txBody>
          <a:bodyPr>
            <a:normAutofit/>
          </a:bodyPr>
          <a:lstStyle/>
          <a:p>
            <a:r>
              <a:rPr lang="hu-HU" dirty="0" smtClean="0">
                <a:solidFill>
                  <a:schemeClr val="bg2">
                    <a:lumMod val="90000"/>
                  </a:schemeClr>
                </a:solidFill>
              </a:rPr>
              <a:t>Ülékek:</a:t>
            </a:r>
          </a:p>
          <a:p>
            <a:pPr marL="0" indent="0">
              <a:buNone/>
            </a:pPr>
            <a:r>
              <a:rPr lang="hu-HU" dirty="0" smtClean="0"/>
              <a:t>	feladata a munkadarab, vagy szerszám helyzet 	meghatározás.</a:t>
            </a:r>
          </a:p>
          <a:p>
            <a:r>
              <a:rPr lang="hu-HU" dirty="0" smtClean="0">
                <a:solidFill>
                  <a:schemeClr val="bg2">
                    <a:lumMod val="90000"/>
                  </a:schemeClr>
                </a:solidFill>
              </a:rPr>
              <a:t>Szorító elemek:</a:t>
            </a:r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dirty="0" smtClean="0"/>
              <a:t>feladata a munkadarabot az ülékre szorítva a 	megmunkálás alatt az elmozdulást megakadályozza.</a:t>
            </a:r>
          </a:p>
          <a:p>
            <a:r>
              <a:rPr lang="hu-HU" dirty="0" smtClean="0">
                <a:solidFill>
                  <a:schemeClr val="bg2">
                    <a:lumMod val="90000"/>
                  </a:schemeClr>
                </a:solidFill>
              </a:rPr>
              <a:t>Készüléket helyező elemek:</a:t>
            </a:r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dirty="0" smtClean="0"/>
              <a:t>feladata, hogy a készüléket a megmunkáló gépen 	egyértelműen meghatározza.</a:t>
            </a:r>
          </a:p>
          <a:p>
            <a:r>
              <a:rPr lang="hu-HU" dirty="0" smtClean="0">
                <a:solidFill>
                  <a:schemeClr val="bg2">
                    <a:lumMod val="90000"/>
                  </a:schemeClr>
                </a:solidFill>
              </a:rPr>
              <a:t>Készülék test:</a:t>
            </a:r>
          </a:p>
          <a:p>
            <a:pPr marL="0" indent="0">
              <a:buNone/>
            </a:pPr>
            <a:r>
              <a:rPr lang="hu-HU" dirty="0" smtClean="0"/>
              <a:t>	feladata, hogy a munkadarabot az ülékre szorító 	erőknek és a megmunkáláskor keletkező erőknek 	ellenálljon.</a:t>
            </a:r>
          </a:p>
          <a:p>
            <a:pPr marL="0" indent="0">
              <a:buNone/>
            </a:pPr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35049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94352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Ülékek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616624"/>
          </a:xfrm>
        </p:spPr>
        <p:txBody>
          <a:bodyPr/>
          <a:lstStyle/>
          <a:p>
            <a:pPr algn="just"/>
            <a:r>
              <a:rPr lang="hu-HU" dirty="0" smtClean="0"/>
              <a:t>Feladata a munkadarabok helyzet meghatározása.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Helyzet meghatározás (tájolás):</a:t>
            </a:r>
          </a:p>
          <a:p>
            <a:pPr marL="0" indent="0" algn="just">
              <a:buNone/>
            </a:pPr>
            <a:r>
              <a:rPr lang="hu-HU" dirty="0" smtClean="0"/>
              <a:t> a munkadarab a szerszámgéphez- szerszámhoz és a forgácsolási irányhoz viszonyított azonos helyzet biztosítása minden munkadarab esetén.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A munkadarab teljes meghatározásához a szabadságfokainak megkötése a szükséges.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Egy munkadarabnak hat szabadsági foka van.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98954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17281" y="116632"/>
            <a:ext cx="8229600" cy="722344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Hat pont szabály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1027" name="Picture 3" descr="D:\SZE dolgok\Előadások\BSC_Járműfenntartás_IV_előadások\Segéd anyagok\Képek\Járműfenntartás_IV\2014-02-03\fenntartás_IV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69" t="28481" r="26356" b="44319"/>
          <a:stretch/>
        </p:blipFill>
        <p:spPr bwMode="auto">
          <a:xfrm>
            <a:off x="1835696" y="980728"/>
            <a:ext cx="5736784" cy="5796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131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2344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Forgattyúház helyzet meghatározás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4" name="Picture 2" descr="D:\SZE dolgok\Előadások\BSC_Járműfenntartás_IV_előadások\Segéd anyagok\Képek\Járműfenntartás_IV\2014-02-03\fenntartás_IV00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2" t="13676" r="30900" b="48889"/>
          <a:stretch/>
        </p:blipFill>
        <p:spPr bwMode="auto">
          <a:xfrm>
            <a:off x="1475656" y="1052735"/>
            <a:ext cx="6575755" cy="558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870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94352"/>
          </a:xfrm>
        </p:spPr>
        <p:txBody>
          <a:bodyPr>
            <a:normAutofit/>
          </a:bodyPr>
          <a:lstStyle/>
          <a:p>
            <a:r>
              <a:rPr lang="hu-HU" sz="4500" dirty="0" smtClean="0">
                <a:solidFill>
                  <a:schemeClr val="tx1"/>
                </a:solidFill>
              </a:rPr>
              <a:t>Ülékek</a:t>
            </a:r>
            <a:endParaRPr lang="hu-HU" sz="45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3568" y="1844824"/>
            <a:ext cx="8003232" cy="3960440"/>
          </a:xfrm>
        </p:spPr>
        <p:txBody>
          <a:bodyPr>
            <a:normAutofit/>
          </a:bodyPr>
          <a:lstStyle/>
          <a:p>
            <a:pPr lvl="1"/>
            <a:r>
              <a:rPr lang="hu-HU" sz="3200" dirty="0"/>
              <a:t>Csapos</a:t>
            </a:r>
            <a:r>
              <a:rPr lang="hu-HU" sz="3200" dirty="0" smtClean="0"/>
              <a:t> ülékek:</a:t>
            </a:r>
          </a:p>
          <a:p>
            <a:pPr marL="393192" lvl="1" indent="0">
              <a:buNone/>
            </a:pPr>
            <a:r>
              <a:rPr lang="hu-HU" sz="3200" dirty="0" smtClean="0"/>
              <a:t>	sima csapos ülékek,</a:t>
            </a:r>
          </a:p>
          <a:p>
            <a:pPr marL="393192" lvl="1" indent="0">
              <a:buNone/>
            </a:pPr>
            <a:r>
              <a:rPr lang="hu-HU" sz="3200" dirty="0" smtClean="0"/>
              <a:t>	domború csapos ülékek,</a:t>
            </a:r>
          </a:p>
          <a:p>
            <a:pPr lvl="1"/>
            <a:r>
              <a:rPr lang="hu-HU" sz="3200" dirty="0" smtClean="0"/>
              <a:t>Lapos ülékek,</a:t>
            </a:r>
          </a:p>
          <a:p>
            <a:pPr lvl="1"/>
            <a:r>
              <a:rPr lang="hu-HU" sz="3200" dirty="0" smtClean="0"/>
              <a:t>Állítható ülékek,</a:t>
            </a:r>
          </a:p>
          <a:p>
            <a:pPr lvl="1"/>
            <a:r>
              <a:rPr lang="hu-HU" sz="3200" dirty="0" smtClean="0"/>
              <a:t>Beálló támaszok,</a:t>
            </a: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4059382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66360"/>
          </a:xfrm>
        </p:spPr>
        <p:txBody>
          <a:bodyPr>
            <a:normAutofit/>
          </a:bodyPr>
          <a:lstStyle/>
          <a:p>
            <a:r>
              <a:rPr lang="hu-HU" sz="4500" dirty="0" smtClean="0">
                <a:solidFill>
                  <a:schemeClr val="tx1"/>
                </a:solidFill>
              </a:rPr>
              <a:t>Sima, és domború csaposülék</a:t>
            </a:r>
            <a:endParaRPr lang="hu-HU" sz="45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46152" y="4797152"/>
            <a:ext cx="7931224" cy="1887488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2050" name="Picture 2" descr="D:\SZE dolgok\Előadások\BSC_Járműfenntartás_IV_előadások\Segéd anyagok\Képek\Járműfenntartás_IV\2014-02-03\fenntartás_IV000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2" t="17094" r="35010" b="68718"/>
          <a:stretch/>
        </p:blipFill>
        <p:spPr bwMode="auto">
          <a:xfrm>
            <a:off x="1122329" y="2060848"/>
            <a:ext cx="7222495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449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66360"/>
          </a:xfrm>
        </p:spPr>
        <p:txBody>
          <a:bodyPr>
            <a:normAutofit/>
          </a:bodyPr>
          <a:lstStyle/>
          <a:p>
            <a:r>
              <a:rPr lang="hu-HU" sz="4500" dirty="0" smtClean="0">
                <a:solidFill>
                  <a:schemeClr val="tx1"/>
                </a:solidFill>
              </a:rPr>
              <a:t>Laposülék</a:t>
            </a:r>
            <a:endParaRPr lang="hu-HU" sz="45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3074" name="Picture 2" descr="D:\SZE dolgok\Előadások\BSC_Járműfenntartás_IV_előadások\Segéd anyagok\Képek\Járműfenntartás_IV\2014-02-03\fenntartás_IV000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t="40684" r="27273" b="37094"/>
          <a:stretch/>
        </p:blipFill>
        <p:spPr bwMode="auto">
          <a:xfrm>
            <a:off x="251520" y="1556792"/>
            <a:ext cx="8722940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423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94783" y="24517"/>
            <a:ext cx="8229600" cy="866360"/>
          </a:xfrm>
        </p:spPr>
        <p:txBody>
          <a:bodyPr>
            <a:normAutofit/>
          </a:bodyPr>
          <a:lstStyle/>
          <a:p>
            <a:r>
              <a:rPr lang="hu-HU" sz="4500" dirty="0" smtClean="0">
                <a:solidFill>
                  <a:schemeClr val="tx1"/>
                </a:solidFill>
              </a:rPr>
              <a:t>Állítható ülékek</a:t>
            </a:r>
            <a:endParaRPr lang="hu-HU" sz="45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341766"/>
            <a:ext cx="3744416" cy="5184576"/>
          </a:xfrm>
        </p:spPr>
        <p:txBody>
          <a:bodyPr/>
          <a:lstStyle/>
          <a:p>
            <a:pPr algn="just"/>
            <a:r>
              <a:rPr lang="hu-HU" dirty="0" smtClean="0"/>
              <a:t>Pl. ha a készülék többféle munkadarab számára készül</a:t>
            </a:r>
          </a:p>
          <a:p>
            <a:pPr marL="0" indent="0" algn="just">
              <a:buNone/>
            </a:pPr>
            <a:endParaRPr lang="hu-HU" dirty="0" smtClean="0"/>
          </a:p>
          <a:p>
            <a:pPr algn="just"/>
            <a:r>
              <a:rPr lang="hu-HU" dirty="0" smtClean="0"/>
              <a:t>Veszély, a munka közbeni elalítódás lehetősége.</a:t>
            </a:r>
            <a:endParaRPr lang="hu-HU" dirty="0"/>
          </a:p>
        </p:txBody>
      </p:sp>
      <p:pic>
        <p:nvPicPr>
          <p:cNvPr id="4098" name="Picture 2" descr="D:\SZE dolgok\Előadások\BSC_Járműfenntartás_IV_előadások\Segéd anyagok\Képek\Járműfenntartás_IV\2014-02-03\fenntartás_IV000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1" t="25299" r="58463" b="39829"/>
          <a:stretch/>
        </p:blipFill>
        <p:spPr bwMode="auto">
          <a:xfrm>
            <a:off x="5004048" y="1268760"/>
            <a:ext cx="3432303" cy="526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2946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2344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Az ülékek anyagai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256584"/>
          </a:xfrm>
        </p:spPr>
        <p:txBody>
          <a:bodyPr/>
          <a:lstStyle/>
          <a:p>
            <a:pPr algn="just"/>
            <a:r>
              <a:rPr lang="hu-HU" dirty="0" smtClean="0"/>
              <a:t>Kisebb méretű ülékek esetén átedzhető acélokból készül (pl.: C60), melynek edzés utáni keménysége HRC 50-60 között van.</a:t>
            </a:r>
          </a:p>
          <a:p>
            <a:pPr algn="just"/>
            <a:endParaRPr lang="hu-HU" dirty="0" smtClean="0"/>
          </a:p>
          <a:p>
            <a:pPr algn="just"/>
            <a:r>
              <a:rPr lang="hu-HU" dirty="0" smtClean="0"/>
              <a:t>A nagyobb méretű, vetemedésre hajlamos ülékeket betétben edzhető acélokból készítik (pl.: C10). A cementált réteg vastagsága 0,6-1 mm kell lennie, és keménysége edzés után HRC 58-62 között változhat.</a:t>
            </a:r>
          </a:p>
          <a:p>
            <a:pPr algn="just"/>
            <a:endParaRPr lang="hu-HU" dirty="0" smtClean="0"/>
          </a:p>
          <a:p>
            <a:pPr algn="just"/>
            <a:r>
              <a:rPr lang="hu-HU" dirty="0" smtClean="0"/>
              <a:t>Az állítható ülékek anyaga gépacél (pl.: A 60) választható, mivel a kopás után állítással küszöbölhető ki.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77505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94352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Beálló támaszok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407768"/>
          </a:xfrm>
        </p:spPr>
        <p:txBody>
          <a:bodyPr/>
          <a:lstStyle/>
          <a:p>
            <a:r>
              <a:rPr lang="hu-HU" dirty="0" smtClean="0"/>
              <a:t>Ha a munkadarab 6 szabadsági fokán túl szükséges támaszokat alkalmazni, a túlhatározottság miatt, célszerű beálló-támaszokat kell használni. </a:t>
            </a:r>
          </a:p>
          <a:p>
            <a:r>
              <a:rPr lang="hu-HU" dirty="0" smtClean="0"/>
              <a:t>Működési elvük:</a:t>
            </a:r>
          </a:p>
          <a:p>
            <a:pPr lvl="1"/>
            <a:r>
              <a:rPr lang="hu-HU" dirty="0" smtClean="0"/>
              <a:t>A munkadarab tájolását fix ülékek biztosítják, a beálló támaszok viszont a munkadarab egyenlőtlenségét  kiküszöbölve, rugalmasan simulnak megtámasztandó felülethez, úgyhogy a munkadarab tájolását nem változtatják meg.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559015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Beállótámasz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5122" name="Picture 2" descr="D:\SZE dolgok\Előadások\BSC_Járműfenntartás_IV_előadások\Segéd anyagok\Képek\Járműfenntartás_IV\2014-02-03\fenntartás_IV00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3" t="18120" r="37186" b="59145"/>
          <a:stretch/>
        </p:blipFill>
        <p:spPr bwMode="auto">
          <a:xfrm>
            <a:off x="1043608" y="1320799"/>
            <a:ext cx="6958498" cy="528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57375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6503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Szorító erővel vezérelt beálló támasz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157192"/>
            <a:ext cx="8229600" cy="1440160"/>
          </a:xfrm>
        </p:spPr>
        <p:txBody>
          <a:bodyPr/>
          <a:lstStyle/>
          <a:p>
            <a:pPr marL="0" indent="0">
              <a:buNone/>
            </a:pPr>
            <a:endParaRPr lang="hu-HU" dirty="0"/>
          </a:p>
        </p:txBody>
      </p:sp>
      <p:pic>
        <p:nvPicPr>
          <p:cNvPr id="6146" name="Picture 2" descr="D:\SZE dolgok\Előadások\BSC_Járműfenntartás_IV_előadások\Segéd anyagok\Képek\Járműfenntartás_IV\2014-02-03\fenntartás_IV00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1" t="12308" r="37670" b="73333"/>
          <a:stretch/>
        </p:blipFill>
        <p:spPr bwMode="auto">
          <a:xfrm>
            <a:off x="178516" y="1628800"/>
            <a:ext cx="8781550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4165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94352"/>
          </a:xfrm>
        </p:spPr>
        <p:txBody>
          <a:bodyPr>
            <a:normAutofit/>
          </a:bodyPr>
          <a:lstStyle/>
          <a:p>
            <a:r>
              <a:rPr lang="hu-HU" sz="4500" dirty="0" smtClean="0">
                <a:solidFill>
                  <a:schemeClr val="tx1"/>
                </a:solidFill>
              </a:rPr>
              <a:t>Szorító elemek</a:t>
            </a:r>
            <a:endParaRPr lang="hu-HU" sz="45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54461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hu-HU" dirty="0" smtClean="0"/>
              <a:t>Feladata:</a:t>
            </a:r>
          </a:p>
          <a:p>
            <a:pPr marL="0" indent="0" algn="just">
              <a:buNone/>
            </a:pPr>
            <a:r>
              <a:rPr lang="hu-HU" dirty="0"/>
              <a:t>	</a:t>
            </a:r>
            <a:r>
              <a:rPr lang="hu-HU" dirty="0" smtClean="0"/>
              <a:t>A munkadarabot a megmunkáláskor fellépő erők 	ellen az ülékre megbízhatóan rögzítse.</a:t>
            </a:r>
          </a:p>
          <a:p>
            <a:pPr marL="0" indent="0" algn="just">
              <a:buNone/>
            </a:pPr>
            <a:r>
              <a:rPr lang="hu-HU" dirty="0" smtClean="0"/>
              <a:t>Fontos:</a:t>
            </a:r>
          </a:p>
          <a:p>
            <a:pPr marL="0" indent="0" algn="just">
              <a:buNone/>
            </a:pPr>
            <a:r>
              <a:rPr lang="hu-HU" dirty="0"/>
              <a:t>	</a:t>
            </a:r>
            <a:r>
              <a:rPr lang="hu-HU" dirty="0" smtClean="0"/>
              <a:t>A megmunkálást úgy kell megválasztani, hogy a 	megmunkáláskor fellépő erő munkadarabot az 	ülékre szorítsa.</a:t>
            </a:r>
          </a:p>
          <a:p>
            <a:pPr marL="0" indent="0" algn="just">
              <a:buNone/>
            </a:pPr>
            <a:r>
              <a:rPr lang="hu-HU" dirty="0"/>
              <a:t>	</a:t>
            </a:r>
            <a:r>
              <a:rPr lang="hu-HU" dirty="0" smtClean="0"/>
              <a:t>A megmunkáláskor fellépő erők minél kisebb 	karon hassanak a munkadarabra, ezen keresztül a 	készülékekre.</a:t>
            </a:r>
          </a:p>
          <a:p>
            <a:pPr marL="0" indent="0" algn="just">
              <a:buNone/>
            </a:pPr>
            <a:r>
              <a:rPr lang="hu-HU" dirty="0" smtClean="0"/>
              <a:t>	A megmunkáláskor fellépő erők okozta készülék 	torzulás kitérítse a munkadarabot a megmunkáló 	erő elől.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968996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37041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A megmunkálásnál fellépő erők hatása a munkadarabra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49195" y="6193650"/>
            <a:ext cx="8229600" cy="663352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7170" name="Picture 2" descr="D:\SZE dolgok\Előadások\BSC_Járműfenntartás_IV_előadások\Segéd anyagok\Képek\Járműfenntartás_IV\2014-02-03\fenntartás_IV00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3" t="50000" r="38394" b="34188"/>
          <a:stretch/>
        </p:blipFill>
        <p:spPr bwMode="auto">
          <a:xfrm>
            <a:off x="196805" y="1628800"/>
            <a:ext cx="873438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20192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94352"/>
          </a:xfrm>
        </p:spPr>
        <p:txBody>
          <a:bodyPr>
            <a:normAutofit/>
          </a:bodyPr>
          <a:lstStyle/>
          <a:p>
            <a:r>
              <a:rPr lang="hu-HU" sz="4500" dirty="0" smtClean="0">
                <a:solidFill>
                  <a:schemeClr val="tx1"/>
                </a:solidFill>
              </a:rPr>
              <a:t>Szorítóerő helyének megválasztása</a:t>
            </a:r>
            <a:endParaRPr lang="hu-HU" sz="45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53336"/>
            <a:ext cx="8229600" cy="288032"/>
          </a:xfrm>
        </p:spPr>
        <p:txBody>
          <a:bodyPr>
            <a:normAutofit fontScale="62500" lnSpcReduction="20000"/>
          </a:bodyPr>
          <a:lstStyle/>
          <a:p>
            <a:endParaRPr lang="hu-HU" dirty="0"/>
          </a:p>
        </p:txBody>
      </p:sp>
      <p:pic>
        <p:nvPicPr>
          <p:cNvPr id="8194" name="Picture 2" descr="D:\SZE dolgok\Előadások\BSC_Járműfenntartás_IV_előadások\Segéd anyagok\Képek\Járműfenntartás_IV\2014-02-03\fenntartás_IV00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5" t="23761" r="28482" b="67009"/>
          <a:stretch/>
        </p:blipFill>
        <p:spPr bwMode="auto">
          <a:xfrm>
            <a:off x="323527" y="1412776"/>
            <a:ext cx="8561687" cy="203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SZE dolgok\Előadások\BSC_Járműfenntartás_IV_előadások\Segéd anyagok\Képek\Járműfenntartás_IV\2014-02-03\fenntartás_IV00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2" t="46495" r="31383" b="43761"/>
          <a:stretch/>
        </p:blipFill>
        <p:spPr bwMode="auto">
          <a:xfrm>
            <a:off x="355431" y="3861048"/>
            <a:ext cx="852978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490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22344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Szorítóerők osztályzása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199856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Helyező erő:</a:t>
            </a:r>
          </a:p>
          <a:p>
            <a:pPr marL="393192" lvl="1" indent="0">
              <a:buNone/>
            </a:pPr>
            <a:r>
              <a:rPr lang="hu-HU" dirty="0" smtClean="0"/>
              <a:t>A megmunkáló erő iránya olyan ,hogy a munkadarabot nem szorítja rá az ülékre.</a:t>
            </a:r>
          </a:p>
          <a:p>
            <a:pPr marL="393192" lvl="1" indent="0">
              <a:buNone/>
            </a:pPr>
            <a:endParaRPr lang="hu-HU" dirty="0"/>
          </a:p>
          <a:p>
            <a:pPr marL="393192" lvl="1" indent="0">
              <a:buNone/>
            </a:pPr>
            <a:r>
              <a:rPr lang="hu-HU" sz="2600" dirty="0" smtClean="0"/>
              <a:t>Ha</a:t>
            </a:r>
            <a:r>
              <a:rPr lang="hu-HU" dirty="0" smtClean="0"/>
              <a:t> a szorító erő részben vagy teljesen egybeesik a megmunkáláskor fellévő erővel, akkor nagyságát a megmunkáló erő 1,5-2 szeresére kell választani.</a:t>
            </a:r>
          </a:p>
          <a:p>
            <a:pPr marL="393192" lvl="1" indent="0">
              <a:buNone/>
            </a:pPr>
            <a:endParaRPr lang="hu-HU" dirty="0"/>
          </a:p>
          <a:p>
            <a:pPr marL="393192" lvl="1" indent="0">
              <a:buNone/>
            </a:pPr>
            <a:r>
              <a:rPr lang="hu-HU" dirty="0" smtClean="0"/>
              <a:t>Ha a megmunkáló erővel szemben a szorítóerő által ébresztett súrlódó erőnek kell ellenállni, a szorítóerőt a megmunkáló erő 6-8 szorosára kell választani.</a:t>
            </a:r>
          </a:p>
          <a:p>
            <a:pPr marL="393192" lvl="1" indent="0">
              <a:buNone/>
            </a:pPr>
            <a:r>
              <a:rPr lang="hu-HU" dirty="0" smtClean="0"/>
              <a:t>(µ=0,125)</a:t>
            </a:r>
          </a:p>
        </p:txBody>
      </p:sp>
    </p:spTree>
    <p:extLst>
      <p:ext uri="{BB962C8B-B14F-4D97-AF65-F5344CB8AC3E}">
        <p14:creationId xmlns:p14="http://schemas.microsoft.com/office/powerpoint/2010/main" val="25852455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94352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chemeClr val="tx1"/>
                </a:solidFill>
              </a:rPr>
              <a:t>Szorítóerők osztályzása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/>
          <a:lstStyle/>
          <a:p>
            <a:r>
              <a:rPr lang="hu-HU" dirty="0" smtClean="0"/>
              <a:t>Kézi szorítás,</a:t>
            </a:r>
          </a:p>
          <a:p>
            <a:r>
              <a:rPr lang="hu-HU" dirty="0" smtClean="0"/>
              <a:t>Gépi szorítás,</a:t>
            </a:r>
          </a:p>
          <a:p>
            <a:r>
              <a:rPr lang="hu-HU" dirty="0" smtClean="0"/>
              <a:t>Merev szorítás,</a:t>
            </a:r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dirty="0" smtClean="0"/>
              <a:t>a szorítást előidéző erő munkája, mint rugóerő 	munka a készülékben tárolódik</a:t>
            </a:r>
          </a:p>
          <a:p>
            <a:r>
              <a:rPr lang="hu-HU" dirty="0" smtClean="0"/>
              <a:t>Rugalmas szorítás,</a:t>
            </a:r>
          </a:p>
          <a:p>
            <a:pPr marL="0" indent="0">
              <a:buNone/>
            </a:pPr>
            <a:r>
              <a:rPr lang="hu-HU" dirty="0" smtClean="0"/>
              <a:t>	a szorító elemben egy rugalmas tagot építünk, 	mely a munkadarab deformációt követve 	biztosítja a szorítást.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876910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94352"/>
          </a:xfrm>
        </p:spPr>
        <p:txBody>
          <a:bodyPr>
            <a:normAutofit/>
          </a:bodyPr>
          <a:lstStyle/>
          <a:p>
            <a:r>
              <a:rPr lang="hu-HU" sz="4500" dirty="0" smtClean="0">
                <a:solidFill>
                  <a:schemeClr val="tx1"/>
                </a:solidFill>
              </a:rPr>
              <a:t>Kézi szorítás</a:t>
            </a:r>
            <a:endParaRPr lang="hu-HU" sz="45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4263752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Alkalmazott szorítóelemek:</a:t>
            </a:r>
          </a:p>
          <a:p>
            <a:r>
              <a:rPr lang="hu-HU" dirty="0" smtClean="0"/>
              <a:t>Csavar,</a:t>
            </a:r>
          </a:p>
          <a:p>
            <a:r>
              <a:rPr lang="hu-HU" dirty="0" smtClean="0"/>
              <a:t>Ék,</a:t>
            </a:r>
          </a:p>
          <a:p>
            <a:r>
              <a:rPr lang="hu-HU" dirty="0" smtClean="0"/>
              <a:t>Körhagyó,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A szorításhoz szükséges erőt kézi úton fejtjük ki.</a:t>
            </a:r>
          </a:p>
          <a:p>
            <a:pPr marL="0" indent="0">
              <a:buNone/>
            </a:pPr>
            <a:r>
              <a:rPr lang="hu-HU" dirty="0" smtClean="0"/>
              <a:t>A kézi erőt kb. 100-150 </a:t>
            </a:r>
            <a:r>
              <a:rPr lang="hu-HU" dirty="0" err="1" smtClean="0"/>
              <a:t>N-ra</a:t>
            </a:r>
            <a:r>
              <a:rPr lang="hu-HU" dirty="0" smtClean="0"/>
              <a:t> vehetjük fel.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157583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8704" y="188640"/>
            <a:ext cx="8229600" cy="434312"/>
          </a:xfrm>
        </p:spPr>
        <p:txBody>
          <a:bodyPr>
            <a:normAutofit fontScale="90000"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Csavar szorítás</a:t>
            </a:r>
            <a:endParaRPr lang="hu-HU" sz="4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4293096"/>
                <a:ext cx="8856984" cy="244827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hu-HU" sz="2800" b="0" i="1" smtClean="0">
                        <a:latin typeface="Cambria Math"/>
                      </a:rPr>
                      <m:t>𝑡𝑔</m:t>
                    </m:r>
                    <m:r>
                      <a:rPr lang="hu-HU" sz="2800" b="0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hu-HU" sz="28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hu-HU" sz="2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hu-HU" sz="2800" b="0" i="1" smtClean="0">
                            <a:latin typeface="Cambria Math"/>
                            <a:ea typeface="Cambria Math"/>
                          </a:rPr>
                          <m:t>h</m:t>
                        </m:r>
                      </m:num>
                      <m:den>
                        <m:sSub>
                          <m:sSubPr>
                            <m:ctrlPr>
                              <a:rPr lang="hu-HU" sz="28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hu-HU" sz="2800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hu-HU" sz="28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hu-HU" sz="2800" b="0" i="1" smtClean="0">
                            <a:latin typeface="Cambria Math"/>
                            <a:ea typeface="Cambria Math"/>
                          </a:rPr>
                          <m:t>∗</m:t>
                        </m:r>
                        <m:r>
                          <a:rPr lang="hu-HU" sz="2800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den>
                    </m:f>
                  </m:oMath>
                </a14:m>
                <a:r>
                  <a:rPr lang="hu-HU" dirty="0" smtClean="0"/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hu-HU" b="0" i="1" smtClean="0">
                        <a:latin typeface="Cambria Math"/>
                      </a:rPr>
                      <m:t>=</m:t>
                    </m:r>
                    <m:r>
                      <a:rPr lang="hu-HU" b="0" i="1" smtClean="0">
                        <a:latin typeface="Cambria Math"/>
                      </a:rPr>
                      <m:t>𝑁</m:t>
                    </m:r>
                    <m:r>
                      <a:rPr lang="hu-HU" b="0" i="1" smtClean="0">
                        <a:latin typeface="Cambria Math"/>
                      </a:rPr>
                      <m:t>∗</m:t>
                    </m:r>
                    <m:r>
                      <a:rPr lang="hu-HU" b="0" i="1" smtClean="0">
                        <a:latin typeface="Cambria Math"/>
                      </a:rPr>
                      <m:t>𝑡𝑔</m:t>
                    </m:r>
                    <m:r>
                      <a:rPr lang="hu-HU" b="0" i="1" smtClean="0">
                        <a:latin typeface="Cambria Math"/>
                      </a:rPr>
                      <m:t>(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𝜌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hu-HU" dirty="0" smtClean="0"/>
                  <a:t>		</a:t>
                </a:r>
                <a14:m>
                  <m:oMath xmlns:m="http://schemas.openxmlformats.org/officeDocument/2006/math">
                    <m:r>
                      <a:rPr lang="hu-HU" b="0" i="1" smtClean="0">
                        <a:latin typeface="Cambria Math"/>
                      </a:rPr>
                      <m:t>𝑀</m:t>
                    </m:r>
                    <m:r>
                      <a:rPr lang="hu-HU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hu-H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hu-HU" b="0" i="1" smtClean="0">
                        <a:latin typeface="Cambria Math"/>
                      </a:rPr>
                      <m:t>∗</m:t>
                    </m:r>
                    <m:f>
                      <m:fPr>
                        <m:ctrlPr>
                          <a:rPr lang="hu-HU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hu-HU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hu-HU" b="0" i="1" smtClean="0">
                                <a:latin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hu-HU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hu-HU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𝑁</m:t>
                      </m:r>
                      <m:r>
                        <a:rPr lang="hu-HU" b="0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2∗</m:t>
                          </m:r>
                          <m:r>
                            <a:rPr lang="hu-HU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𝑀</m:t>
                          </m:r>
                        </m:num>
                        <m:den>
                          <m:sSub>
                            <m:sSubPr>
                              <m:ctrlPr>
                                <a:rPr lang="hu-HU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hu-HU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hu-HU" i="1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∗</m:t>
                          </m:r>
                          <m:r>
                            <a:rPr lang="hu-HU" i="1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𝑡𝑔</m:t>
                          </m:r>
                          <m:r>
                            <a:rPr lang="hu-HU" i="1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hu-HU" i="1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𝛼</m:t>
                          </m:r>
                          <m:r>
                            <a:rPr lang="hu-HU" i="1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hu-HU" i="1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𝜌</m:t>
                          </m:r>
                          <m:r>
                            <a:rPr lang="hu-HU" i="1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hu-HU" dirty="0">
                              <a:solidFill>
                                <a:srgbClr val="FFFF00"/>
                              </a:solidFill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hu-HU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4293096"/>
                <a:ext cx="8856984" cy="2448272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18" name="Picture 2" descr="D:\SZE dolgok\Előadások\BSC_Járműfenntartás_IV_előadások\Segéd anyagok\Képek\Járműfenntartás_IV\2014-02-03\fenntartás_IV000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0" t="25128" r="27273" b="59658"/>
          <a:stretch/>
        </p:blipFill>
        <p:spPr bwMode="auto">
          <a:xfrm>
            <a:off x="323528" y="620688"/>
            <a:ext cx="8479952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048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22344"/>
          </a:xfrm>
        </p:spPr>
        <p:txBody>
          <a:bodyPr>
            <a:norm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Csavaros szorítóelemek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/>
          <a:lstStyle/>
          <a:p>
            <a:r>
              <a:rPr lang="hu-HU" dirty="0" smtClean="0"/>
              <a:t>Ritkán használják munkadarab közvetlen lefogására.</a:t>
            </a:r>
          </a:p>
          <a:p>
            <a:pPr marL="0" indent="0">
              <a:buNone/>
            </a:pPr>
            <a:r>
              <a:rPr lang="hu-HU" dirty="0" smtClean="0"/>
              <a:t>Ok:</a:t>
            </a:r>
          </a:p>
          <a:p>
            <a:pPr marL="0" indent="0">
              <a:buNone/>
            </a:pPr>
            <a:r>
              <a:rPr lang="hu-HU" dirty="0" smtClean="0"/>
              <a:t>	a munkadarabot elmozdíthatja,</a:t>
            </a:r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dirty="0" smtClean="0"/>
              <a:t>kis csavar felfekvő felület benyomódhat a 	munkadarab felületébe,</a:t>
            </a:r>
          </a:p>
          <a:p>
            <a:pPr marL="0" indent="0">
              <a:buNone/>
            </a:pPr>
            <a:endParaRPr lang="hu-HU" dirty="0"/>
          </a:p>
          <a:p>
            <a:r>
              <a:rPr lang="hu-HU" dirty="0" smtClean="0"/>
              <a:t>Szorítóvasas csavar szorítás:</a:t>
            </a:r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dirty="0" smtClean="0"/>
              <a:t>alkalmazás, egy vagy kétkarú emelőként</a:t>
            </a:r>
          </a:p>
        </p:txBody>
      </p:sp>
    </p:spTree>
    <p:extLst>
      <p:ext uri="{BB962C8B-B14F-4D97-AF65-F5344CB8AC3E}">
        <p14:creationId xmlns:p14="http://schemas.microsoft.com/office/powerpoint/2010/main" val="15009739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1201" y="116632"/>
            <a:ext cx="8229600" cy="722344"/>
          </a:xfrm>
        </p:spPr>
        <p:txBody>
          <a:bodyPr>
            <a:norm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Csavar szorítások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229200"/>
            <a:ext cx="9144000" cy="1095400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Nyomósarus szorítócsavarok		Kampós csavarszorítás</a:t>
            </a:r>
            <a:endParaRPr lang="hu-HU" dirty="0"/>
          </a:p>
        </p:txBody>
      </p:sp>
      <p:pic>
        <p:nvPicPr>
          <p:cNvPr id="10242" name="Picture 2" descr="D:\SZE dolgok\Előadások\BSC_Járműfenntartás_IV_előadások\Segéd anyagok\Képek\Járműfenntartás_IV\2014-02-03\fenntartás_IV000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9" t="10428" r="19536" b="72478"/>
          <a:stretch/>
        </p:blipFill>
        <p:spPr bwMode="auto">
          <a:xfrm>
            <a:off x="227911" y="1412776"/>
            <a:ext cx="8640970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7169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6186"/>
            <a:ext cx="8229600" cy="722344"/>
          </a:xfrm>
        </p:spPr>
        <p:txBody>
          <a:bodyPr>
            <a:norm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Szorítóvasas csavar szorítás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381328"/>
            <a:ext cx="9144000" cy="37532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dirty="0" smtClean="0"/>
              <a:t>	Elfordítható  szorítóvas		Eltolható szorítóvas</a:t>
            </a:r>
            <a:endParaRPr lang="hu-HU" dirty="0"/>
          </a:p>
        </p:txBody>
      </p:sp>
      <p:pic>
        <p:nvPicPr>
          <p:cNvPr id="11266" name="Picture 2" descr="D:\SZE dolgok\Előadások\BSC_Járműfenntartás_IV_előadások\Segéd anyagok\Képek\Járműfenntartás_IV\2014-02-03\fenntartás_IV000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1" t="16363" r="8461" b="26336"/>
          <a:stretch/>
        </p:blipFill>
        <p:spPr bwMode="auto">
          <a:xfrm>
            <a:off x="755576" y="764704"/>
            <a:ext cx="7776864" cy="542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3580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2344"/>
          </a:xfrm>
        </p:spPr>
        <p:txBody>
          <a:bodyPr>
            <a:norm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Ferdeszorítás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84894" y="5445224"/>
            <a:ext cx="8808750" cy="519336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	Elvi vázlat			Ferde elhelyezésű szorítóvas</a:t>
            </a:r>
            <a:endParaRPr lang="hu-HU" dirty="0"/>
          </a:p>
        </p:txBody>
      </p:sp>
      <p:pic>
        <p:nvPicPr>
          <p:cNvPr id="12290" name="Picture 2" descr="D:\SZE dolgok\Előadások\BSC_Járműfenntartás_IV_előadások\Segéd anyagok\Képek\Járműfenntartás_IV\2014-02-03\fenntartás_IV00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2" t="8889" r="20020" b="73504"/>
          <a:stretch/>
        </p:blipFill>
        <p:spPr bwMode="auto">
          <a:xfrm>
            <a:off x="184894" y="1196752"/>
            <a:ext cx="880875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6768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Ferdeszorítás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6093296"/>
            <a:ext cx="8229600" cy="591344"/>
          </a:xfrm>
        </p:spPr>
        <p:txBody>
          <a:bodyPr>
            <a:normAutofit/>
          </a:bodyPr>
          <a:lstStyle/>
          <a:p>
            <a:endParaRPr lang="hu-HU" dirty="0"/>
          </a:p>
        </p:txBody>
      </p:sp>
      <p:pic>
        <p:nvPicPr>
          <p:cNvPr id="13314" name="Picture 2" descr="D:\SZE dolgok\Előadások\BSC_Járműfenntartás_IV_előadások\Segéd anyagok\Képek\Járműfenntartás_IV\2014-02-03\fenntartás_IV00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2" t="31966" r="25339" b="45641"/>
          <a:stretch/>
        </p:blipFill>
        <p:spPr bwMode="auto">
          <a:xfrm>
            <a:off x="683568" y="1196752"/>
            <a:ext cx="7724179" cy="449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93624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94352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Körhagyó-(excenter szorítás)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335760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A lejtő emelkedése a körhagyó forgási tengelyére merőleges.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Jellemzői:</a:t>
            </a:r>
          </a:p>
          <a:p>
            <a:r>
              <a:rPr lang="hu-HU" dirty="0" smtClean="0"/>
              <a:t>A szorítási út korlátozott.</a:t>
            </a:r>
          </a:p>
          <a:p>
            <a:r>
              <a:rPr lang="hu-HU" dirty="0" smtClean="0"/>
              <a:t>A szorítási idő rövid =&gt; gyors szorítónak alkalmas.</a:t>
            </a:r>
          </a:p>
          <a:p>
            <a:r>
              <a:rPr lang="hu-HU" dirty="0" smtClean="0"/>
              <a:t>A szorítófelület kicsi =&gt; kis szorítóerő.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860132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4463"/>
            <a:ext cx="8229600" cy="722344"/>
          </a:xfrm>
        </p:spPr>
        <p:txBody>
          <a:bodyPr>
            <a:norm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Körhagyóval kifejthető szorítóerő 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" y="1052737"/>
            <a:ext cx="4499992" cy="57015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 smtClean="0"/>
              <a:t>P= kézi erő,</a:t>
            </a:r>
          </a:p>
          <a:p>
            <a:pPr marL="0" indent="0" algn="just">
              <a:buNone/>
            </a:pPr>
            <a:r>
              <a:rPr lang="hu-HU" dirty="0"/>
              <a:t>l</a:t>
            </a:r>
            <a:r>
              <a:rPr lang="hu-HU" dirty="0" smtClean="0"/>
              <a:t>= kézi erő karja,</a:t>
            </a:r>
          </a:p>
          <a:p>
            <a:pPr marL="0" indent="0" algn="just">
              <a:buNone/>
            </a:pPr>
            <a:r>
              <a:rPr lang="hu-HU" dirty="0" smtClean="0"/>
              <a:t>e= excentricitás,</a:t>
            </a:r>
          </a:p>
          <a:p>
            <a:pPr marL="0" indent="0" algn="just">
              <a:buNone/>
            </a:pPr>
            <a:r>
              <a:rPr lang="hu-HU" dirty="0" smtClean="0"/>
              <a:t>R=körhagyó sugara,</a:t>
            </a:r>
          </a:p>
          <a:p>
            <a:pPr marL="0" indent="0" algn="just">
              <a:buNone/>
            </a:pPr>
            <a:r>
              <a:rPr lang="hu-HU" dirty="0" smtClean="0"/>
              <a:t>N= szorítóerő a munkadarabon</a:t>
            </a:r>
          </a:p>
          <a:p>
            <a:pPr marL="0" indent="0" algn="just">
              <a:buNone/>
            </a:pPr>
            <a:r>
              <a:rPr lang="el-GR" dirty="0" smtClean="0"/>
              <a:t>ρ</a:t>
            </a:r>
            <a:r>
              <a:rPr lang="hu-HU" dirty="0" smtClean="0"/>
              <a:t>= súrlódási szög a munkadarab és körhagyó között</a:t>
            </a:r>
          </a:p>
          <a:p>
            <a:pPr marL="0" indent="0" algn="just">
              <a:buNone/>
            </a:pPr>
            <a:r>
              <a:rPr lang="hu-HU" dirty="0" smtClean="0"/>
              <a:t>µ= tg</a:t>
            </a:r>
            <a:r>
              <a:rPr lang="el-GR" dirty="0" smtClean="0"/>
              <a:t>ρ</a:t>
            </a:r>
            <a:r>
              <a:rPr lang="hu-HU" dirty="0" smtClean="0"/>
              <a:t> a súrlódási tényező a munkadarab és a körhagyó között</a:t>
            </a:r>
            <a:endParaRPr lang="hu-HU" dirty="0"/>
          </a:p>
        </p:txBody>
      </p:sp>
      <p:pic>
        <p:nvPicPr>
          <p:cNvPr id="14338" name="Picture 2" descr="D:\SZE dolgok\Előadások\BSC_Járműfenntartás_IV_előadások\Segéd anyagok\Képek\Járműfenntartás_IV\2014-02-03\fenntartás_IV00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1" t="11795" r="54111" b="54701"/>
          <a:stretch/>
        </p:blipFill>
        <p:spPr bwMode="auto">
          <a:xfrm>
            <a:off x="4644008" y="1052736"/>
            <a:ext cx="4392487" cy="570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3775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06320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08720"/>
                <a:ext cx="8229600" cy="5760640"/>
              </a:xfrm>
            </p:spPr>
            <p:txBody>
              <a:bodyPr/>
              <a:lstStyle/>
              <a:p>
                <a:pPr marL="0" indent="0" algn="ctr">
                  <a:buNone/>
                </a:pPr>
                <a:endParaRPr lang="hu-HU" b="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hu-HU" b="0" i="1" smtClean="0">
                        <a:latin typeface="Cambria Math"/>
                      </a:rPr>
                      <m:t>𝑀</m:t>
                    </m:r>
                    <m:r>
                      <a:rPr lang="hu-HU" b="0" i="1" smtClean="0">
                        <a:latin typeface="Cambria Math"/>
                      </a:rPr>
                      <m:t>=</m:t>
                    </m:r>
                    <m:r>
                      <a:rPr lang="hu-HU" b="0" i="1" smtClean="0">
                        <a:latin typeface="Cambria Math"/>
                      </a:rPr>
                      <m:t>𝑃</m:t>
                    </m:r>
                    <m:r>
                      <a:rPr lang="hu-HU" b="0" i="1" smtClean="0">
                        <a:latin typeface="Cambria Math"/>
                      </a:rPr>
                      <m:t>∗</m:t>
                    </m:r>
                    <m:r>
                      <a:rPr lang="hu-HU" b="0" i="1" smtClean="0">
                        <a:latin typeface="Cambria Math"/>
                      </a:rPr>
                      <m:t>𝑙</m:t>
                    </m:r>
                    <m:r>
                      <a:rPr lang="hu-HU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hu-HU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u-HU" b="0" i="1" smtClean="0">
                            <a:latin typeface="Cambria Math"/>
                          </a:rPr>
                          <m:t>𝑁</m:t>
                        </m:r>
                      </m:num>
                      <m:den>
                        <m:r>
                          <a:rPr lang="hu-HU" b="0" i="1" smtClean="0">
                            <a:latin typeface="Cambria Math"/>
                          </a:rPr>
                          <m:t>𝑐𝑜𝑠</m:t>
                        </m:r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𝜌</m:t>
                        </m:r>
                      </m:den>
                    </m:f>
                    <m:r>
                      <a:rPr lang="hu-HU" b="0" i="1" smtClean="0">
                        <a:latin typeface="Cambria Math"/>
                      </a:rPr>
                      <m:t>∗(</m:t>
                    </m:r>
                    <m:r>
                      <a:rPr lang="hu-HU" b="0" i="1" smtClean="0">
                        <a:latin typeface="Cambria Math"/>
                      </a:rPr>
                      <m:t>𝑅</m:t>
                    </m:r>
                    <m:r>
                      <a:rPr lang="hu-HU" b="0" i="1" smtClean="0">
                        <a:latin typeface="Cambria Math"/>
                      </a:rPr>
                      <m:t>∗</m:t>
                    </m:r>
                    <m:r>
                      <a:rPr lang="hu-HU" b="0" i="1" smtClean="0">
                        <a:latin typeface="Cambria Math"/>
                      </a:rPr>
                      <m:t>𝑠𝑖𝑛</m:t>
                    </m:r>
                    <m:r>
                      <a:rPr lang="hu-HU" i="1">
                        <a:latin typeface="Cambria Math"/>
                        <a:ea typeface="Cambria Math"/>
                      </a:rPr>
                      <m:t>𝜌</m:t>
                    </m:r>
                  </m:oMath>
                </a14:m>
                <a:r>
                  <a:rPr lang="hu-HU" dirty="0" smtClean="0"/>
                  <a:t>+x)</a:t>
                </a:r>
              </a:p>
              <a:p>
                <a:pPr marL="0" indent="0" algn="ctr">
                  <a:buNone/>
                </a:pPr>
                <a:endParaRPr lang="hu-HU" b="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𝑁</m:t>
                      </m:r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</a:rPr>
                            <m:t>𝑀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∗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𝑐𝑜𝑠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𝜌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𝑅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∗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𝑠𝑖𝑛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𝜌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hu-HU" dirty="0" smtClean="0"/>
              </a:p>
              <a:p>
                <a:pPr marL="0" indent="0" algn="ctr">
                  <a:buNone/>
                </a:pPr>
                <a:endParaRPr lang="hu-HU" dirty="0" smtClean="0"/>
              </a:p>
              <a:p>
                <a:pPr marL="0" indent="0" algn="ctr">
                  <a:buNone/>
                </a:pPr>
                <a:r>
                  <a:rPr lang="hu-HU" dirty="0" smtClean="0"/>
                  <a:t>Ha	 </a:t>
                </a:r>
                <a:r>
                  <a:rPr lang="hu-HU" dirty="0" smtClean="0">
                    <a:solidFill>
                      <a:srgbClr val="FFFF00"/>
                    </a:solidFill>
                  </a:rPr>
                  <a:t>x≈e</a:t>
                </a:r>
                <a:r>
                  <a:rPr lang="hu-HU" dirty="0" smtClean="0"/>
                  <a:t> 	és 	</a:t>
                </a:r>
                <a:r>
                  <a:rPr lang="hu-HU" dirty="0" smtClean="0">
                    <a:solidFill>
                      <a:srgbClr val="FFFF00"/>
                    </a:solidFill>
                  </a:rPr>
                  <a:t>sin</a:t>
                </a:r>
                <a:r>
                  <a:rPr lang="el-GR" dirty="0" smtClean="0">
                    <a:solidFill>
                      <a:srgbClr val="FFFF00"/>
                    </a:solidFill>
                  </a:rPr>
                  <a:t>ρ</a:t>
                </a:r>
                <a:r>
                  <a:rPr lang="hu-HU" dirty="0" smtClean="0">
                    <a:solidFill>
                      <a:srgbClr val="FFFF00"/>
                    </a:solidFill>
                  </a:rPr>
                  <a:t> </a:t>
                </a:r>
                <a:r>
                  <a:rPr lang="hu-HU" dirty="0">
                    <a:solidFill>
                      <a:srgbClr val="FFFF00"/>
                    </a:solidFill>
                  </a:rPr>
                  <a:t>≈ </a:t>
                </a:r>
                <a:r>
                  <a:rPr lang="hu-HU" dirty="0" smtClean="0">
                    <a:solidFill>
                      <a:srgbClr val="FFFF00"/>
                    </a:solidFill>
                  </a:rPr>
                  <a:t>tg</a:t>
                </a:r>
                <a:r>
                  <a:rPr lang="el-GR" dirty="0" smtClean="0">
                    <a:solidFill>
                      <a:srgbClr val="FFFF00"/>
                    </a:solidFill>
                  </a:rPr>
                  <a:t>ρ</a:t>
                </a:r>
                <a:r>
                  <a:rPr lang="hu-HU" dirty="0" smtClean="0">
                    <a:solidFill>
                      <a:srgbClr val="FFFF00"/>
                    </a:solidFill>
                  </a:rPr>
                  <a:t>=µ </a:t>
                </a:r>
                <a:r>
                  <a:rPr lang="hu-HU" dirty="0" smtClean="0"/>
                  <a:t>akkor</a:t>
                </a:r>
              </a:p>
              <a:p>
                <a:pPr marL="0" indent="0" algn="ctr">
                  <a:buNone/>
                </a:pPr>
                <a:endParaRPr lang="hu-HU" b="0" i="1" dirty="0" smtClean="0">
                  <a:solidFill>
                    <a:srgbClr val="FFFF00"/>
                  </a:solidFill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𝑁</m:t>
                      </m:r>
                      <m:r>
                        <a:rPr lang="hu-HU" b="0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𝑀</m:t>
                          </m:r>
                          <m:r>
                            <a:rPr lang="hu-HU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∗</m:t>
                          </m:r>
                          <m:r>
                            <a:rPr lang="hu-HU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𝑐𝑜𝑠</m:t>
                          </m:r>
                          <m:r>
                            <a:rPr lang="hu-HU" b="0" i="1" smtClean="0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𝜌</m:t>
                          </m:r>
                        </m:num>
                        <m:den>
                          <m:r>
                            <a:rPr lang="hu-HU" b="0" i="1" smtClean="0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𝜇</m:t>
                          </m:r>
                          <m:r>
                            <a:rPr lang="hu-HU" b="0" i="1" smtClean="0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∗</m:t>
                          </m:r>
                          <m:r>
                            <a:rPr lang="hu-HU" b="0" i="1" smtClean="0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𝑅</m:t>
                          </m:r>
                          <m:r>
                            <a:rPr lang="hu-HU" b="0" i="1" smtClean="0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hu-HU" b="0" i="1" smtClean="0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𝑒</m:t>
                          </m:r>
                        </m:den>
                      </m:f>
                    </m:oMath>
                  </m:oMathPara>
                </a14:m>
                <a:endParaRPr lang="hu-HU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08720"/>
                <a:ext cx="8229600" cy="576064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01414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22344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A körhagyó önzárásának feltétele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037253"/>
            <a:ext cx="8229600" cy="864096"/>
          </a:xfrm>
        </p:spPr>
        <p:txBody>
          <a:bodyPr>
            <a:normAutofit/>
          </a:bodyPr>
          <a:lstStyle/>
          <a:p>
            <a:r>
              <a:rPr lang="hu-HU" sz="2400" dirty="0" smtClean="0"/>
              <a:t>A körhagyó helyes működésének feltétele, hogy a szorítás önzáró legyen , a kézi erő megszűntével se mozduljon el.</a:t>
            </a:r>
            <a:endParaRPr lang="hu-HU" sz="2400" dirty="0"/>
          </a:p>
        </p:txBody>
      </p:sp>
      <p:pic>
        <p:nvPicPr>
          <p:cNvPr id="15362" name="Picture 2" descr="D:\SZE dolgok\Előadások\BSC_Járműfenntartás_IV_előadások\Segéd anyagok\Képek\Járműfenntartás_IV\2014-02-03\fenntartás_IV00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01" t="36489" r="15165" b="43704"/>
          <a:stretch/>
        </p:blipFill>
        <p:spPr bwMode="auto">
          <a:xfrm>
            <a:off x="5868144" y="2348880"/>
            <a:ext cx="3053047" cy="3795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églalap 4"/>
              <p:cNvSpPr/>
              <p:nvPr/>
            </p:nvSpPr>
            <p:spPr>
              <a:xfrm>
                <a:off x="395536" y="2132856"/>
                <a:ext cx="5472608" cy="44592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hu-HU" sz="3200" dirty="0" smtClean="0"/>
                  <a:t>R*sin </a:t>
                </a:r>
                <a:r>
                  <a:rPr lang="el-GR" sz="3200" dirty="0" smtClean="0"/>
                  <a:t>ρ</a:t>
                </a:r>
                <a:r>
                  <a:rPr lang="hu-HU" sz="3200" dirty="0" smtClean="0"/>
                  <a:t> - x &gt;0</a:t>
                </a:r>
              </a:p>
              <a:p>
                <a:r>
                  <a:rPr lang="hu-HU" sz="3200" dirty="0"/>
                  <a:t>R*sin </a:t>
                </a:r>
                <a:r>
                  <a:rPr lang="el-GR" sz="3200" dirty="0"/>
                  <a:t>ρ</a:t>
                </a:r>
                <a:r>
                  <a:rPr lang="hu-HU" sz="3200" dirty="0"/>
                  <a:t> </a:t>
                </a:r>
                <a:r>
                  <a:rPr lang="hu-HU" sz="3200" dirty="0" smtClean="0"/>
                  <a:t> ≥ e</a:t>
                </a:r>
              </a:p>
              <a:p>
                <a:r>
                  <a:rPr lang="hu-HU" sz="3200" dirty="0"/>
                  <a:t>sin</a:t>
                </a:r>
                <a:r>
                  <a:rPr lang="el-GR" sz="3200" dirty="0"/>
                  <a:t>ρ</a:t>
                </a:r>
                <a:r>
                  <a:rPr lang="hu-HU" sz="3200" dirty="0"/>
                  <a:t> ≈ tg</a:t>
                </a:r>
                <a:r>
                  <a:rPr lang="el-GR" sz="3200" dirty="0"/>
                  <a:t>ρ</a:t>
                </a:r>
                <a:r>
                  <a:rPr lang="hu-HU" sz="3200" dirty="0" smtClean="0"/>
                  <a:t>=µ</a:t>
                </a:r>
              </a:p>
              <a:p>
                <a:endParaRPr lang="hu-HU" sz="3200" dirty="0" smtClean="0"/>
              </a:p>
              <a:p>
                <a:r>
                  <a:rPr lang="hu-HU" sz="2400" dirty="0" smtClean="0"/>
                  <a:t>A gyakorlatban az önzárás biztonsága miatt: </a:t>
                </a:r>
                <a:r>
                  <a:rPr lang="hu-HU" sz="2400" dirty="0" smtClean="0">
                    <a:solidFill>
                      <a:srgbClr val="FFFF00"/>
                    </a:solidFill>
                  </a:rPr>
                  <a:t>µ=0,1</a:t>
                </a:r>
                <a:r>
                  <a:rPr lang="hu-HU" sz="2400" dirty="0" smtClean="0"/>
                  <a:t> körüli értékre veszik</a:t>
                </a:r>
                <a:endParaRPr lang="hu-HU" sz="2400" dirty="0"/>
              </a:p>
              <a:p>
                <a:endParaRPr lang="hu-HU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𝑅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∗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≥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𝑒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;      </m:t>
                      </m:r>
                      <m:f>
                        <m:fPr>
                          <m:ctrlPr>
                            <a:rPr lang="hu-HU" sz="28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hu-HU" sz="2800" b="0" i="1" smtClean="0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𝑒</m:t>
                          </m:r>
                        </m:num>
                        <m:den>
                          <m:r>
                            <a:rPr lang="hu-HU" sz="2800" b="0" i="1" smtClean="0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𝑅</m:t>
                          </m:r>
                        </m:den>
                      </m:f>
                      <m:r>
                        <a:rPr lang="hu-HU" sz="2800" i="1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0,1</m:t>
                      </m:r>
                    </m:oMath>
                  </m:oMathPara>
                </a14:m>
                <a:endParaRPr lang="hu-HU" sz="2800" dirty="0">
                  <a:solidFill>
                    <a:srgbClr val="FFFF00"/>
                  </a:solidFill>
                </a:endParaRPr>
              </a:p>
              <a:p>
                <a:endParaRPr lang="hu-HU" sz="3600" dirty="0"/>
              </a:p>
            </p:txBody>
          </p:sp>
        </mc:Choice>
        <mc:Fallback xmlns="">
          <p:sp>
            <p:nvSpPr>
              <p:cNvPr id="5" name="Téglalap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132856"/>
                <a:ext cx="5472608" cy="4459234"/>
              </a:xfrm>
              <a:prstGeom prst="rect">
                <a:avLst/>
              </a:prstGeom>
              <a:blipFill rotWithShape="1">
                <a:blip r:embed="rId3"/>
                <a:stretch>
                  <a:fillRect l="-2895" t="-1778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04288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94352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Nyomó körhagyó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6021288"/>
            <a:ext cx="8229600" cy="663352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16386" name="Picture 2" descr="D:\SZE dolgok\Előadások\BSC_Járműfenntartás_IV_előadások\Segéd anyagok\Képek\Járműfenntartás_IV\2014-02-03\fenntartás_IV00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t="13846" r="34042" b="70085"/>
          <a:stretch/>
        </p:blipFill>
        <p:spPr bwMode="auto">
          <a:xfrm>
            <a:off x="265309" y="1340768"/>
            <a:ext cx="8656277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8347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Nyomó körhagyós szorítóvas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6381328"/>
            <a:ext cx="8229600" cy="375320"/>
          </a:xfrm>
        </p:spPr>
        <p:txBody>
          <a:bodyPr>
            <a:normAutofit fontScale="85000" lnSpcReduction="20000"/>
          </a:bodyPr>
          <a:lstStyle/>
          <a:p>
            <a:endParaRPr lang="hu-HU" dirty="0"/>
          </a:p>
        </p:txBody>
      </p:sp>
      <p:pic>
        <p:nvPicPr>
          <p:cNvPr id="17410" name="Picture 2" descr="D:\SZE dolgok\Előadások\BSC_Járműfenntartás_IV_előadások\Segéd anyagok\Képek\Járműfenntartás_IV\2014-02-03\fenntartás_IV00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1" t="32733" r="42679" b="33633"/>
          <a:stretch/>
        </p:blipFill>
        <p:spPr bwMode="auto">
          <a:xfrm>
            <a:off x="2148304" y="908720"/>
            <a:ext cx="4439920" cy="574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1547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70701" y="181325"/>
            <a:ext cx="8229600" cy="506320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Ékszorítás</a:t>
            </a:r>
            <a:endParaRPr lang="hu-HU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4355976" y="12757"/>
                <a:ext cx="4788024" cy="3776881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hu-HU" sz="2400" dirty="0" smtClean="0"/>
                  <a:t>Ékszorítás erőviszonyai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r>
                        <a:rPr lang="hu-HU" sz="2400" b="0" i="1" smtClean="0">
                          <a:latin typeface="Cambria Math"/>
                        </a:rPr>
                        <m:t>𝑁</m:t>
                      </m:r>
                      <m:r>
                        <a:rPr lang="hu-HU" sz="2400" b="0" i="1" smtClean="0">
                          <a:latin typeface="Cambria Math"/>
                        </a:rPr>
                        <m:t>(</m:t>
                      </m:r>
                      <m:r>
                        <a:rPr lang="hu-HU" sz="2400" b="0" i="1" smtClean="0">
                          <a:latin typeface="Cambria Math"/>
                        </a:rPr>
                        <m:t>𝑡𝑔</m:t>
                      </m:r>
                      <m:d>
                        <m:dPr>
                          <m:ctrlPr>
                            <a:rPr lang="hu-HU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𝛼</m:t>
                          </m:r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</m:d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𝑡𝑔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𝜌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hu-HU" sz="2400" i="1">
                          <a:latin typeface="Cambria Math"/>
                        </a:rPr>
                        <m:t>=</m:t>
                      </m:r>
                      <m:r>
                        <a:rPr lang="hu-HU" sz="2400" i="1">
                          <a:latin typeface="Cambria Math"/>
                        </a:rPr>
                        <m:t>𝑁</m:t>
                      </m:r>
                      <m:r>
                        <a:rPr lang="hu-HU" sz="2400" i="1">
                          <a:latin typeface="Cambria Math"/>
                        </a:rPr>
                        <m:t>(</m:t>
                      </m:r>
                      <m:r>
                        <a:rPr lang="hu-HU" sz="2400" i="1">
                          <a:latin typeface="Cambria Math"/>
                        </a:rPr>
                        <m:t>𝑡𝑔</m:t>
                      </m:r>
                      <m:r>
                        <a:rPr lang="hu-HU" sz="2400" i="1" smtClean="0">
                          <a:latin typeface="Cambria Math"/>
                          <a:ea typeface="Cambria Math"/>
                        </a:rPr>
                        <m:t>𝜌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𝑡𝑔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hu-HU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hu-HU" sz="2400" i="1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hu-HU" sz="2400" dirty="0"/>
              </a:p>
              <a:p>
                <a:pPr marL="0" indent="0" algn="ctr">
                  <a:buNone/>
                </a:pPr>
                <a:r>
                  <a:rPr lang="hu-HU" sz="2400" dirty="0" smtClean="0"/>
                  <a:t>Ha </a:t>
                </a:r>
                <a:r>
                  <a:rPr lang="el-GR" sz="2400" dirty="0" smtClean="0">
                    <a:solidFill>
                      <a:srgbClr val="FFFF00"/>
                    </a:solidFill>
                  </a:rPr>
                  <a:t>ρ</a:t>
                </a:r>
                <a:r>
                  <a:rPr lang="hu-HU" sz="2400" dirty="0" smtClean="0">
                    <a:solidFill>
                      <a:srgbClr val="FFFF00"/>
                    </a:solidFill>
                  </a:rPr>
                  <a:t> = </a:t>
                </a:r>
                <a:r>
                  <a:rPr lang="el-GR" sz="2400" dirty="0" smtClean="0">
                    <a:solidFill>
                      <a:srgbClr val="FFFF00"/>
                    </a:solidFill>
                  </a:rPr>
                  <a:t>ρ</a:t>
                </a:r>
                <a:r>
                  <a:rPr lang="hu-HU" sz="2400" baseline="-25000" dirty="0" smtClean="0">
                    <a:solidFill>
                      <a:srgbClr val="FFFF00"/>
                    </a:solidFill>
                  </a:rPr>
                  <a:t>1</a:t>
                </a:r>
                <a:r>
                  <a:rPr lang="hu-HU" sz="2400" dirty="0" smtClean="0"/>
                  <a:t>  akkor </a:t>
                </a:r>
                <a:r>
                  <a:rPr lang="hu-HU" sz="2400" dirty="0" smtClean="0">
                    <a:solidFill>
                      <a:srgbClr val="FFFF00"/>
                    </a:solidFill>
                  </a:rPr>
                  <a:t>P</a:t>
                </a:r>
                <a:r>
                  <a:rPr lang="hu-HU" sz="2400" baseline="-25000" dirty="0" smtClean="0">
                    <a:solidFill>
                      <a:srgbClr val="FFFF00"/>
                    </a:solidFill>
                  </a:rPr>
                  <a:t>2 </a:t>
                </a:r>
                <a:r>
                  <a:rPr lang="hu-HU" sz="2400" dirty="0" smtClean="0">
                    <a:solidFill>
                      <a:srgbClr val="FFFF00"/>
                    </a:solidFill>
                  </a:rPr>
                  <a:t> = 0</a:t>
                </a:r>
                <a:r>
                  <a:rPr lang="hu-HU" sz="2400" baseline="-25000" dirty="0">
                    <a:solidFill>
                      <a:srgbClr val="FFFF00"/>
                    </a:solidFill>
                  </a:rPr>
                  <a:t> </a:t>
                </a:r>
                <a:r>
                  <a:rPr lang="hu-HU" sz="2400" dirty="0" smtClean="0">
                    <a:solidFill>
                      <a:srgbClr val="FFFF00"/>
                    </a:solidFill>
                  </a:rPr>
                  <a:t>  </a:t>
                </a:r>
                <a:r>
                  <a:rPr lang="hu-HU" sz="2400" dirty="0" smtClean="0"/>
                  <a:t>tehát</a:t>
                </a:r>
              </a:p>
              <a:p>
                <a:pPr marL="0" indent="0" algn="ctr">
                  <a:buNone/>
                </a:pPr>
                <a:r>
                  <a:rPr lang="hu-HU" sz="2400" dirty="0" smtClean="0"/>
                  <a:t>tg(</a:t>
                </a:r>
                <a:r>
                  <a:rPr lang="el-GR" sz="2400" dirty="0" smtClean="0"/>
                  <a:t>α</a:t>
                </a:r>
                <a:r>
                  <a:rPr lang="hu-HU" sz="2400" dirty="0" smtClean="0"/>
                  <a:t>-</a:t>
                </a:r>
                <a:r>
                  <a:rPr lang="el-GR" sz="2400" dirty="0" smtClean="0"/>
                  <a:t>ρ</a:t>
                </a:r>
                <a:r>
                  <a:rPr lang="hu-HU" sz="2400" dirty="0" smtClean="0"/>
                  <a:t>)=tg</a:t>
                </a:r>
                <a:r>
                  <a:rPr lang="el-GR" sz="2400" dirty="0"/>
                  <a:t> </a:t>
                </a:r>
                <a:r>
                  <a:rPr lang="el-GR" sz="2400" dirty="0" smtClean="0"/>
                  <a:t>ρ</a:t>
                </a:r>
                <a:endParaRPr lang="hu-HU" sz="2400" dirty="0" smtClean="0"/>
              </a:p>
              <a:p>
                <a:pPr marL="0" indent="0" algn="ctr">
                  <a:buNone/>
                </a:pPr>
                <a:r>
                  <a:rPr lang="el-GR" sz="2400" dirty="0"/>
                  <a:t>α </a:t>
                </a:r>
                <a:r>
                  <a:rPr lang="hu-HU" sz="2400" dirty="0" smtClean="0"/>
                  <a:t>= 2</a:t>
                </a:r>
                <a:r>
                  <a:rPr lang="el-GR" sz="2400" dirty="0"/>
                  <a:t>ρ</a:t>
                </a:r>
                <a:endParaRPr lang="hu-HU" sz="2400" dirty="0"/>
              </a:p>
              <a:p>
                <a:pPr marL="0" indent="0" algn="ctr">
                  <a:buNone/>
                </a:pPr>
                <a:r>
                  <a:rPr lang="hu-HU" sz="2400" dirty="0"/>
                  <a:t>tg</a:t>
                </a:r>
                <a:r>
                  <a:rPr lang="el-GR" sz="2400" dirty="0"/>
                  <a:t> </a:t>
                </a:r>
                <a:r>
                  <a:rPr lang="el-GR" sz="2400" dirty="0" smtClean="0"/>
                  <a:t>ρ</a:t>
                </a:r>
                <a:r>
                  <a:rPr lang="hu-HU" sz="2400" dirty="0" smtClean="0"/>
                  <a:t> = µ ; </a:t>
                </a:r>
                <a:r>
                  <a:rPr lang="hu-HU" sz="2400" dirty="0" err="1" smtClean="0">
                    <a:solidFill>
                      <a:srgbClr val="FFFF00"/>
                    </a:solidFill>
                  </a:rPr>
                  <a:t>µ</a:t>
                </a:r>
                <a:r>
                  <a:rPr lang="hu-HU" sz="2400" dirty="0" smtClean="0">
                    <a:solidFill>
                      <a:srgbClr val="FFFF00"/>
                    </a:solidFill>
                  </a:rPr>
                  <a:t> = 0,1</a:t>
                </a:r>
                <a:r>
                  <a:rPr lang="hu-HU" sz="2400" dirty="0" smtClean="0"/>
                  <a:t> azaz </a:t>
                </a:r>
              </a:p>
              <a:p>
                <a:pPr marL="0" indent="0" algn="ctr">
                  <a:buNone/>
                </a:pPr>
                <a:r>
                  <a:rPr lang="el-GR" sz="2400" dirty="0" smtClean="0"/>
                  <a:t>ρ</a:t>
                </a:r>
                <a:r>
                  <a:rPr lang="hu-HU" sz="2400" dirty="0" smtClean="0"/>
                  <a:t> = 5°40’ és az </a:t>
                </a:r>
                <a:r>
                  <a:rPr lang="el-GR" sz="2400" dirty="0" smtClean="0"/>
                  <a:t>α</a:t>
                </a:r>
                <a:r>
                  <a:rPr lang="hu-HU" sz="2400" dirty="0" smtClean="0"/>
                  <a:t>=11°20’ ill. 1:5</a:t>
                </a:r>
              </a:p>
              <a:p>
                <a:pPr marL="0" indent="0" algn="ctr">
                  <a:buNone/>
                </a:pPr>
                <a:r>
                  <a:rPr lang="hu-HU" sz="2400" dirty="0" smtClean="0"/>
                  <a:t>Gyakorlatban kb. </a:t>
                </a:r>
                <a:r>
                  <a:rPr lang="hu-HU" sz="2400" dirty="0" smtClean="0">
                    <a:solidFill>
                      <a:srgbClr val="FFFF00"/>
                    </a:solidFill>
                  </a:rPr>
                  <a:t>1:10 és 1:20 között</a:t>
                </a:r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55976" y="12757"/>
                <a:ext cx="4788024" cy="3776881"/>
              </a:xfrm>
              <a:blipFill rotWithShape="1">
                <a:blip r:embed="rId2"/>
                <a:stretch>
                  <a:fillRect l="-2038" t="-2258" r="-1401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434" name="Picture 2" descr="D:\SZE dolgok\Előadások\BSC_Járműfenntartás_IV_előadások\Segéd anyagok\Képek\Járműfenntartás_IV\2014-02-03\fenntartás_IV001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37" t="14530" r="26306" b="67521"/>
          <a:stretch/>
        </p:blipFill>
        <p:spPr bwMode="auto">
          <a:xfrm>
            <a:off x="539552" y="1112204"/>
            <a:ext cx="3490101" cy="252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D:\SZE dolgok\Előadások\BSC_Járműfenntartás_IV_előadások\Segéd anyagok\Képek\Járműfenntartás_IV\2014-02-03\fenntartás_IV001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1" t="50000" r="23404" b="32991"/>
          <a:stretch/>
        </p:blipFill>
        <p:spPr bwMode="auto">
          <a:xfrm>
            <a:off x="539552" y="3789639"/>
            <a:ext cx="8163907" cy="304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0321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2524932" cy="1196752"/>
          </a:xfrm>
        </p:spPr>
        <p:txBody>
          <a:bodyPr>
            <a:normAutofit fontScale="90000"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Hidraulikus </a:t>
            </a:r>
            <a:br>
              <a:rPr lang="hu-HU" sz="4400" dirty="0" smtClean="0">
                <a:solidFill>
                  <a:schemeClr val="tx1"/>
                </a:solidFill>
              </a:rPr>
            </a:br>
            <a:r>
              <a:rPr lang="hu-HU" sz="4400" dirty="0" smtClean="0">
                <a:solidFill>
                  <a:schemeClr val="tx1"/>
                </a:solidFill>
              </a:rPr>
              <a:t>kézi szorítás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2459" y="6597352"/>
            <a:ext cx="9029818" cy="26064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hu-HU" dirty="0"/>
          </a:p>
        </p:txBody>
      </p:sp>
      <p:pic>
        <p:nvPicPr>
          <p:cNvPr id="19458" name="Picture 2" descr="D:\SZE dolgok\Előadások\BSC_Járműfenntartás_IV_előadások\Segéd anyagok\Képek\Járműfenntartás_IV\2014-02-03\fenntartás_IV001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9" t="10769" r="34768" b="69402"/>
          <a:stretch/>
        </p:blipFill>
        <p:spPr bwMode="auto">
          <a:xfrm>
            <a:off x="2920468" y="-4083"/>
            <a:ext cx="6223532" cy="343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D:\SZE dolgok\Előadások\BSC_Járműfenntartás_IV_előadások\Segéd anyagok\Képek\Járműfenntartás_IV\2014-02-03\fenntartás_IV001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4" t="25641" r="61122" b="59829"/>
          <a:stretch/>
        </p:blipFill>
        <p:spPr bwMode="auto">
          <a:xfrm>
            <a:off x="-6642" y="3433677"/>
            <a:ext cx="5076056" cy="342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4525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4517"/>
            <a:ext cx="8229600" cy="794352"/>
          </a:xfrm>
        </p:spPr>
        <p:txBody>
          <a:bodyPr>
            <a:norm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Gépi szorítás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628800"/>
            <a:ext cx="8640960" cy="3888432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Jellemzői:</a:t>
            </a:r>
          </a:p>
          <a:p>
            <a:r>
              <a:rPr lang="hu-HU" dirty="0"/>
              <a:t>n</a:t>
            </a:r>
            <a:r>
              <a:rPr lang="hu-HU" dirty="0" smtClean="0"/>
              <a:t>agy szorító erő mellett is biztosítható a gyors szorítás,</a:t>
            </a:r>
          </a:p>
          <a:p>
            <a:r>
              <a:rPr lang="hu-HU" dirty="0"/>
              <a:t>a</a:t>
            </a:r>
            <a:r>
              <a:rPr lang="hu-HU" dirty="0" smtClean="0"/>
              <a:t> szorítóerő pontosan beállítható és állandóan tartható,</a:t>
            </a:r>
          </a:p>
          <a:p>
            <a:r>
              <a:rPr lang="hu-HU" dirty="0"/>
              <a:t>a</a:t>
            </a:r>
            <a:r>
              <a:rPr lang="hu-HU" dirty="0" smtClean="0"/>
              <a:t> szorítás a megmunkálás alatt állandó,</a:t>
            </a:r>
          </a:p>
          <a:p>
            <a:r>
              <a:rPr lang="hu-HU" dirty="0"/>
              <a:t>m</a:t>
            </a:r>
            <a:r>
              <a:rPr lang="hu-HU" dirty="0" smtClean="0"/>
              <a:t>inimális fizikai erőkifejtést és figyelmet kíván a dolgozótól,</a:t>
            </a:r>
          </a:p>
          <a:p>
            <a:r>
              <a:rPr lang="hu-HU" dirty="0" smtClean="0"/>
              <a:t>a szorítás mértéke független a dolgozó fizikai erejétől és így mindenkor állandó.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930063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512168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A szorítóerő létrehozásához szükséges energia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2564904"/>
            <a:ext cx="8229600" cy="2088232"/>
          </a:xfrm>
        </p:spPr>
        <p:txBody>
          <a:bodyPr/>
          <a:lstStyle/>
          <a:p>
            <a:r>
              <a:rPr lang="hu-HU" dirty="0" smtClean="0"/>
              <a:t>Pneumatikus</a:t>
            </a:r>
          </a:p>
          <a:p>
            <a:r>
              <a:rPr lang="hu-HU" dirty="0" smtClean="0"/>
              <a:t>Hidraulikus</a:t>
            </a:r>
          </a:p>
          <a:p>
            <a:r>
              <a:rPr lang="hu-HU" dirty="0" smtClean="0"/>
              <a:t>Elektromágneses</a:t>
            </a:r>
          </a:p>
          <a:p>
            <a:r>
              <a:rPr lang="hu-HU" dirty="0" smtClean="0"/>
              <a:t>Ezek tetszőleges kombinációja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499084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Pneumatikus szorítás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191744"/>
          </a:xfrm>
        </p:spPr>
        <p:txBody>
          <a:bodyPr/>
          <a:lstStyle/>
          <a:p>
            <a:r>
              <a:rPr lang="hu-HU" dirty="0" smtClean="0"/>
              <a:t>6-8 bar nyomású sűrített levegős hálózat szükséges.</a:t>
            </a:r>
          </a:p>
          <a:p>
            <a:r>
              <a:rPr lang="hu-HU" dirty="0"/>
              <a:t>A</a:t>
            </a:r>
            <a:r>
              <a:rPr lang="hu-HU" dirty="0" smtClean="0"/>
              <a:t> levegőnyomást dugattyús vagy membrános munkahengereken keresztül továbbítjuk a munkadarabra.</a:t>
            </a:r>
          </a:p>
          <a:p>
            <a:r>
              <a:rPr lang="hu-HU" dirty="0" smtClean="0"/>
              <a:t>Az oldás történhet vagy a légnyomás megszüntetése után rugó erővel, vagy kettős működtetésű munkahenger alkalmazásával.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134529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1559" y="404664"/>
            <a:ext cx="8427283" cy="650336"/>
          </a:xfrm>
        </p:spPr>
        <p:txBody>
          <a:bodyPr>
            <a:normAutofit fontScale="90000"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Egy és kétoldali működésű munkahenger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301208"/>
            <a:ext cx="8229600" cy="1023392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20483" name="Picture 3" descr="D:\SZE dolgok\Előadások\BSC_Járműfenntartás_IV_előadások\Segéd anyagok\Képek\Járműfenntartás_IV\2014-02-03\fenntartás_IV001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3" t="8376" r="29449" b="75898"/>
          <a:stretch/>
        </p:blipFill>
        <p:spPr bwMode="auto">
          <a:xfrm>
            <a:off x="251520" y="1988840"/>
            <a:ext cx="8645654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0111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506320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Membrános légszorító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5805264"/>
            <a:ext cx="8352928" cy="951384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21506" name="Picture 2" descr="D:\SZE dolgok\Előadások\BSC_Járműfenntartás_IV_előadások\Segéd anyagok\Képek\Járműfenntartás_IV\2014-02-03\fenntartás_IV001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5" t="28547" r="40329" b="44964"/>
          <a:stretch/>
        </p:blipFill>
        <p:spPr bwMode="auto">
          <a:xfrm>
            <a:off x="1691680" y="1052736"/>
            <a:ext cx="5905019" cy="5000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1077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50336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Membrános szorítóelem szerkezet rajza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5877272"/>
            <a:ext cx="8229600" cy="807368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22530" name="Picture 2" descr="D:\SZE dolgok\Előadások\BSC_Járműfenntartás_IV_előadások\Segéd anyagok\Képek\Járműfenntartás_IV\2014-02-03\fenntartás_IV001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0" t="40855" r="33317" b="32649"/>
          <a:stretch/>
        </p:blipFill>
        <p:spPr bwMode="auto">
          <a:xfrm>
            <a:off x="1043608" y="1052736"/>
            <a:ext cx="7037622" cy="4681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12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22344"/>
          </a:xfrm>
        </p:spPr>
        <p:txBody>
          <a:bodyPr>
            <a:normAutofit/>
          </a:bodyPr>
          <a:lstStyle/>
          <a:p>
            <a:r>
              <a:rPr lang="hu-HU" sz="4400" dirty="0" err="1" smtClean="0">
                <a:solidFill>
                  <a:schemeClr val="tx1"/>
                </a:solidFill>
              </a:rPr>
              <a:t>Hidro-pneumatikus</a:t>
            </a:r>
            <a:r>
              <a:rPr lang="hu-HU" sz="4400" dirty="0" smtClean="0">
                <a:solidFill>
                  <a:schemeClr val="tx1"/>
                </a:solidFill>
              </a:rPr>
              <a:t> szorítás</a:t>
            </a:r>
            <a:endParaRPr lang="hu-HU" sz="4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611560" y="4797152"/>
                <a:ext cx="8075240" cy="18002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r>
                        <a:rPr lang="hu-HU" b="0" i="1" smtClean="0">
                          <a:latin typeface="Cambria Math"/>
                        </a:rPr>
                        <m:t>𝑝</m:t>
                      </m:r>
                      <m:r>
                        <a:rPr lang="hu-HU" b="0" i="1" smtClean="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⇒      </m:t>
                      </m:r>
                      <m:sSub>
                        <m:sSub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⇒         </m:t>
                      </m:r>
                      <m:sSub>
                        <m:sSub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𝑠𝑧𝑜𝑟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í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ó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𝐴</m:t>
                      </m:r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hu-HU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b="0" i="1" smtClean="0">
                              <a:latin typeface="Cambria Math"/>
                            </a:rPr>
                            <m:t>∗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1560" y="4797152"/>
                <a:ext cx="8075240" cy="180020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554" name="Picture 2" descr="D:\SZE dolgok\Előadások\BSC_Járműfenntartás_IV_előadások\Segéd anyagok\Képek\Járműfenntartás_IV\2014-02-03\fenntartás_IV002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1" t="15556" r="33559" b="71111"/>
          <a:stretch/>
        </p:blipFill>
        <p:spPr bwMode="auto">
          <a:xfrm>
            <a:off x="193050" y="1124744"/>
            <a:ext cx="8724045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9666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578328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Mágneses szorítás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4653136"/>
            <a:ext cx="8229600" cy="2204864"/>
          </a:xfrm>
        </p:spPr>
        <p:txBody>
          <a:bodyPr/>
          <a:lstStyle/>
          <a:p>
            <a:r>
              <a:rPr lang="hu-HU" dirty="0" smtClean="0"/>
              <a:t>Legtöbbször aránylag nagy síkfelületű munkadarabok rögzítésére használjuk.</a:t>
            </a:r>
          </a:p>
          <a:p>
            <a:r>
              <a:rPr lang="hu-HU" dirty="0" smtClean="0"/>
              <a:t>Többnyire elektromágnes (ritkán permanens mágnes).</a:t>
            </a:r>
          </a:p>
          <a:p>
            <a:r>
              <a:rPr lang="hu-HU" dirty="0" smtClean="0"/>
              <a:t>Csak ferromágneses anyagok esetén használható</a:t>
            </a:r>
            <a:endParaRPr lang="hu-HU" dirty="0"/>
          </a:p>
        </p:txBody>
      </p:sp>
      <p:pic>
        <p:nvPicPr>
          <p:cNvPr id="24578" name="Picture 2" descr="D:\SZE dolgok\Előadások\BSC_Járműfenntartás_IV_előadások\Segéd anyagok\Képek\Járműfenntartás_IV\2014-02-03\fenntartás_IV0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6" t="45128" r="43230" b="39829"/>
          <a:stretch/>
        </p:blipFill>
        <p:spPr bwMode="auto">
          <a:xfrm>
            <a:off x="1691680" y="1092987"/>
            <a:ext cx="5531459" cy="340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6537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2344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Készülék tájoló elemek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Feladata:</a:t>
            </a:r>
          </a:p>
          <a:p>
            <a:pPr marL="0" indent="0" algn="just">
              <a:buNone/>
            </a:pPr>
            <a:r>
              <a:rPr lang="hu-HU" dirty="0" smtClean="0"/>
              <a:t>A készülék testet a megmunkáló gép asztalára a szerszám éléhez viszonyítva azonos helyzetbe hozzák ill. rögzítsék.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Típusai:</a:t>
            </a:r>
          </a:p>
          <a:p>
            <a:pPr algn="just"/>
            <a:r>
              <a:rPr lang="hu-HU" dirty="0"/>
              <a:t>k</a:t>
            </a:r>
            <a:r>
              <a:rPr lang="hu-HU" dirty="0" smtClean="0"/>
              <a:t>észülék lábak,</a:t>
            </a:r>
          </a:p>
          <a:p>
            <a:pPr algn="just"/>
            <a:r>
              <a:rPr lang="hu-HU" dirty="0"/>
              <a:t>t</a:t>
            </a:r>
            <a:r>
              <a:rPr lang="hu-HU" dirty="0" smtClean="0"/>
              <a:t>ájoló tuskók,</a:t>
            </a:r>
          </a:p>
          <a:p>
            <a:pPr algn="just"/>
            <a:r>
              <a:rPr lang="hu-HU" dirty="0"/>
              <a:t>k</a:t>
            </a:r>
            <a:r>
              <a:rPr lang="hu-HU" dirty="0" smtClean="0"/>
              <a:t>özpontosító peremek,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74417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22344"/>
          </a:xfrm>
        </p:spPr>
        <p:txBody>
          <a:bodyPr>
            <a:norm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Készülék lábak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74620" y="1052736"/>
            <a:ext cx="8229600" cy="3240360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Feladata a készülék egyirányú tájolása ( három pontos felfekvés).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A készülék lábak magasságát mindenkor a készülék és a megmunkálási viszonyok alapján kell megállapítani.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Felület edzett anyagokból készítik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25602" name="Picture 2" descr="D:\SZE dolgok\Előadások\BSC_Járműfenntartás_IV_előadások\Segéd anyagok\Képek\Járműfenntartás_IV\2014-02-03\fenntartás_IV002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2" t="41026" r="33076" b="48376"/>
          <a:stretch/>
        </p:blipFill>
        <p:spPr bwMode="auto">
          <a:xfrm>
            <a:off x="251520" y="4365104"/>
            <a:ext cx="867580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4983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Tájoló tuskók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836712"/>
            <a:ext cx="4464496" cy="5904656"/>
          </a:xfrm>
        </p:spPr>
        <p:txBody>
          <a:bodyPr>
            <a:normAutofit/>
          </a:bodyPr>
          <a:lstStyle/>
          <a:p>
            <a:pPr algn="just"/>
            <a:r>
              <a:rPr lang="hu-HU" sz="2400" dirty="0" smtClean="0"/>
              <a:t>Feladata, hogy a készülék testet a megmunkáló gép asztalára történő rögzítéskor  biztosítsa a készülék tengelyének az asztal tengelyével való párhuzamosságát.</a:t>
            </a:r>
          </a:p>
          <a:p>
            <a:pPr algn="just"/>
            <a:r>
              <a:rPr lang="hu-HU" sz="2400" dirty="0" smtClean="0"/>
              <a:t>Az asztalban lévő T hornyokat használja fel. </a:t>
            </a:r>
          </a:p>
          <a:p>
            <a:pPr algn="just"/>
            <a:r>
              <a:rPr lang="hu-HU" sz="2400" dirty="0" smtClean="0"/>
              <a:t> A tuskó illesztése H7 tűréssel történik. </a:t>
            </a:r>
          </a:p>
          <a:p>
            <a:pPr algn="just"/>
            <a:r>
              <a:rPr lang="hu-HU" sz="2400" dirty="0" smtClean="0"/>
              <a:t>Egy készüléken 2 db-ot kell elhelyezni.</a:t>
            </a:r>
            <a:endParaRPr lang="hu-HU" sz="2400" dirty="0"/>
          </a:p>
        </p:txBody>
      </p:sp>
      <p:pic>
        <p:nvPicPr>
          <p:cNvPr id="26626" name="Picture 2" descr="D:\SZE dolgok\Előadások\BSC_Járműfenntartás_IV_előadások\Segéd anyagok\Képek\Járműfenntartás_IV\2014-02-03\fenntartás_IV002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71" t="3761" r="25822" b="70085"/>
          <a:stretch/>
        </p:blipFill>
        <p:spPr bwMode="auto">
          <a:xfrm>
            <a:off x="4716016" y="836712"/>
            <a:ext cx="4221798" cy="4647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8577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2344"/>
          </a:xfrm>
        </p:spPr>
        <p:txBody>
          <a:bodyPr>
            <a:norm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Központosító peremek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1944216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Általában kör-megmunkálásnál (esztergálásnál) használt készülékek tájolására alkalmazzák pl. esztergapad főorsó fejére illesztett készülékek alkalmazása.</a:t>
            </a:r>
            <a:endParaRPr lang="hu-HU" dirty="0"/>
          </a:p>
        </p:txBody>
      </p:sp>
      <p:pic>
        <p:nvPicPr>
          <p:cNvPr id="27650" name="Picture 2" descr="D:\SZE dolgok\Előadások\BSC_Járműfenntartás_IV_előadások\Segéd anyagok\Képek\Járműfenntartás_IV\2014-02-03\fenntartás_IV002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70" t="37607" r="34284" b="33504"/>
          <a:stretch/>
        </p:blipFill>
        <p:spPr bwMode="auto">
          <a:xfrm>
            <a:off x="2123728" y="2606569"/>
            <a:ext cx="4434408" cy="409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0965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Készülék test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760640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Feladata:</a:t>
            </a:r>
          </a:p>
          <a:p>
            <a:r>
              <a:rPr lang="hu-HU" dirty="0" smtClean="0"/>
              <a:t> a készülék elemeinek együtt tartása, egymáshoz viszonyított helyzetük biztosítása,</a:t>
            </a:r>
          </a:p>
          <a:p>
            <a:r>
              <a:rPr lang="hu-HU" dirty="0" smtClean="0"/>
              <a:t>A szorítás és megmunkálás alatt fellépő erőhatásokkal szembeni merev ellenállás.</a:t>
            </a:r>
          </a:p>
          <a:p>
            <a:pPr marL="0" indent="0">
              <a:buNone/>
            </a:pPr>
            <a:r>
              <a:rPr lang="hu-HU" dirty="0" smtClean="0">
                <a:solidFill>
                  <a:srgbClr val="7030A0"/>
                </a:solidFill>
              </a:rPr>
              <a:t>A készülék merevsége alatt azt értjük, hogy a ráható erők rugalmas deformációjából származó alakváltozás  okozta munkadarab méretszóródás még az előírt tűrésen belül marad.</a:t>
            </a:r>
          </a:p>
          <a:p>
            <a:pPr marL="0" indent="0">
              <a:buNone/>
            </a:pPr>
            <a:r>
              <a:rPr lang="hu-HU" dirty="0" smtClean="0"/>
              <a:t>A készüléket megengedhető alakváltozásra kell méretezni.</a:t>
            </a:r>
          </a:p>
          <a:p>
            <a:pPr marL="0" indent="0">
              <a:buNone/>
            </a:pPr>
            <a:r>
              <a:rPr lang="hu-HU" dirty="0" smtClean="0"/>
              <a:t>A készülék test anyagának megválasztását jellemzően a választott gyártástechnológia határozza meg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989764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64672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A készülék test anyagai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752528"/>
          </a:xfrm>
        </p:spPr>
        <p:txBody>
          <a:bodyPr/>
          <a:lstStyle/>
          <a:p>
            <a:r>
              <a:rPr lang="hu-HU" dirty="0" smtClean="0"/>
              <a:t>Nagyméretű bonyolult készülék test esetén:</a:t>
            </a:r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dirty="0" smtClean="0"/>
              <a:t>szürkeöntvény</a:t>
            </a:r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dirty="0" smtClean="0"/>
              <a:t>acélöntvény,</a:t>
            </a:r>
          </a:p>
          <a:p>
            <a:pPr marL="0" indent="0">
              <a:buNone/>
            </a:pPr>
            <a:endParaRPr lang="hu-HU" dirty="0" smtClean="0"/>
          </a:p>
          <a:p>
            <a:r>
              <a:rPr lang="hu-HU" dirty="0" smtClean="0"/>
              <a:t>Olcsóbb megoldás a hegesztett  acélszerkezetek alkalmazása</a:t>
            </a:r>
          </a:p>
          <a:p>
            <a:endParaRPr lang="hu-HU" dirty="0" smtClean="0"/>
          </a:p>
          <a:p>
            <a:r>
              <a:rPr lang="hu-HU" dirty="0" smtClean="0"/>
              <a:t>Kisméretű pontos készülék testek esetében köszörült síklapokból, illesztő szeggel vezetett csavarral rögzített gépacél készülékeket kell alkalmazni. </a:t>
            </a:r>
          </a:p>
        </p:txBody>
      </p:sp>
    </p:spTree>
    <p:extLst>
      <p:ext uri="{BB962C8B-B14F-4D97-AF65-F5344CB8AC3E}">
        <p14:creationId xmlns:p14="http://schemas.microsoft.com/office/powerpoint/2010/main" val="25000002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22344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Fúrókészülékek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616624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A munkadarabon lévő hengeres furatokat annak:</a:t>
            </a:r>
          </a:p>
          <a:p>
            <a:r>
              <a:rPr lang="hu-HU" dirty="0" smtClean="0"/>
              <a:t>átmérője,</a:t>
            </a:r>
          </a:p>
          <a:p>
            <a:r>
              <a:rPr lang="hu-HU" dirty="0"/>
              <a:t>t</a:t>
            </a:r>
            <a:r>
              <a:rPr lang="hu-HU" dirty="0" smtClean="0"/>
              <a:t>engelyének helye,</a:t>
            </a:r>
          </a:p>
          <a:p>
            <a:r>
              <a:rPr lang="hu-HU" dirty="0"/>
              <a:t>é</a:t>
            </a:r>
            <a:r>
              <a:rPr lang="hu-HU" dirty="0" smtClean="0"/>
              <a:t>s iránya határozza meg.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A fúrókészülék feladata, hogy:</a:t>
            </a:r>
          </a:p>
          <a:p>
            <a:r>
              <a:rPr lang="hu-HU" dirty="0"/>
              <a:t>m</a:t>
            </a:r>
            <a:r>
              <a:rPr lang="hu-HU" dirty="0" smtClean="0"/>
              <a:t>unkadarab helyzetét a szerszámhoz viszonyítva biztosítsa,</a:t>
            </a:r>
          </a:p>
          <a:p>
            <a:r>
              <a:rPr lang="hu-HU" dirty="0" smtClean="0"/>
              <a:t>a szerszám vezetését lehetővé tegye.</a:t>
            </a:r>
          </a:p>
        </p:txBody>
      </p:sp>
    </p:spTree>
    <p:extLst>
      <p:ext uri="{BB962C8B-B14F-4D97-AF65-F5344CB8AC3E}">
        <p14:creationId xmlns:p14="http://schemas.microsoft.com/office/powerpoint/2010/main" val="13181647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Fúróperselyek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052736"/>
            <a:ext cx="8579296" cy="5616624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A szerszám vezetését a fúróperselyek végzik.</a:t>
            </a:r>
          </a:p>
          <a:p>
            <a:r>
              <a:rPr lang="hu-HU" dirty="0" smtClean="0"/>
              <a:t>Anyaga : edzett acél,</a:t>
            </a:r>
          </a:p>
          <a:p>
            <a:r>
              <a:rPr lang="hu-HU" dirty="0" smtClean="0"/>
              <a:t>Átmérője a fúrandó lyuk méretéhez igazodik.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Fúrópersely nélküli fúrás esetén elérhető pontosság IT 13, míg  a persellyel elérhető pontosság IT 10.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Fúróperselyek típusai:</a:t>
            </a:r>
          </a:p>
          <a:p>
            <a:r>
              <a:rPr lang="hu-HU" dirty="0" smtClean="0"/>
              <a:t>fix fúróperselyek,</a:t>
            </a:r>
          </a:p>
          <a:p>
            <a:r>
              <a:rPr lang="hu-HU" dirty="0"/>
              <a:t>c</a:t>
            </a:r>
            <a:r>
              <a:rPr lang="hu-HU" dirty="0" smtClean="0"/>
              <a:t>serélhető fúróperselyek,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730640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2344"/>
          </a:xfrm>
        </p:spPr>
        <p:txBody>
          <a:bodyPr>
            <a:norm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Fix fúróperselyek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980728"/>
            <a:ext cx="8712968" cy="57606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dirty="0" smtClean="0"/>
              <a:t>Típusai:</a:t>
            </a:r>
          </a:p>
          <a:p>
            <a:r>
              <a:rPr lang="hu-HU" dirty="0"/>
              <a:t>p</a:t>
            </a:r>
            <a:r>
              <a:rPr lang="hu-HU" dirty="0" smtClean="0"/>
              <a:t>eremes,</a:t>
            </a:r>
          </a:p>
          <a:p>
            <a:r>
              <a:rPr lang="hu-HU" dirty="0"/>
              <a:t>p</a:t>
            </a:r>
            <a:r>
              <a:rPr lang="hu-HU" dirty="0" smtClean="0"/>
              <a:t>ermnélküli.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Illesztése:</a:t>
            </a:r>
          </a:p>
          <a:p>
            <a:r>
              <a:rPr lang="hu-HU" dirty="0"/>
              <a:t>z</a:t>
            </a:r>
            <a:r>
              <a:rPr lang="hu-HU" dirty="0" smtClean="0"/>
              <a:t>sugorkötés,</a:t>
            </a:r>
          </a:p>
          <a:p>
            <a:r>
              <a:rPr lang="hu-HU" dirty="0"/>
              <a:t>m</a:t>
            </a:r>
            <a:r>
              <a:rPr lang="hu-HU" dirty="0" smtClean="0"/>
              <a:t>enetes kötés.</a:t>
            </a:r>
          </a:p>
          <a:p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A persely-készülék kapcsolat illesztése: 		H7-n6</a:t>
            </a:r>
          </a:p>
          <a:p>
            <a:pPr marL="0" indent="0">
              <a:buNone/>
            </a:pPr>
            <a:r>
              <a:rPr lang="hu-HU" dirty="0" smtClean="0"/>
              <a:t>A persely-fúró illesztése: 				G7-h8, F7-h8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A persely belső és külső átmérőjének egytengelyűségének szórása 0,005mm.</a:t>
            </a:r>
          </a:p>
        </p:txBody>
      </p:sp>
    </p:spTree>
    <p:extLst>
      <p:ext uri="{BB962C8B-B14F-4D97-AF65-F5344CB8AC3E}">
        <p14:creationId xmlns:p14="http://schemas.microsoft.com/office/powerpoint/2010/main" val="13146580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Cserélhető fúróperselyek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30243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dirty="0" smtClean="0"/>
              <a:t>Alkalmazás:</a:t>
            </a:r>
          </a:p>
          <a:p>
            <a:pPr algn="just"/>
            <a:r>
              <a:rPr lang="hu-HU" dirty="0" smtClean="0"/>
              <a:t>ha a furatot több lépcsőben fúrjuk és dörzsöljük.</a:t>
            </a:r>
          </a:p>
          <a:p>
            <a:pPr algn="just"/>
            <a:r>
              <a:rPr lang="hu-HU" dirty="0" smtClean="0"/>
              <a:t>A cserélhető fúróperselyeket a készülékbe préselt alapperselybe vezetjük.</a:t>
            </a:r>
          </a:p>
          <a:p>
            <a:pPr algn="just"/>
            <a:r>
              <a:rPr lang="hu-HU" dirty="0" smtClean="0"/>
              <a:t>A cserélhető persely-alappersely illesztése (H7-h6).</a:t>
            </a:r>
          </a:p>
          <a:p>
            <a:pPr algn="just"/>
            <a:r>
              <a:rPr lang="hu-HU" dirty="0" smtClean="0"/>
              <a:t>A fúróperselyt elfordulás és felemelkedés ellen biztosítani kell.</a:t>
            </a:r>
            <a:endParaRPr lang="hu-HU" dirty="0"/>
          </a:p>
        </p:txBody>
      </p:sp>
      <p:pic>
        <p:nvPicPr>
          <p:cNvPr id="28674" name="Picture 2" descr="D:\SZE dolgok\Előadások\BSC_Járműfenntartás_IV_előadások\Segéd anyagok\Képek\Járműfenntartás_IV\2014-02-03\fenntartás_IV00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9" t="27180" r="28481" b="59487"/>
          <a:stretch/>
        </p:blipFill>
        <p:spPr bwMode="auto">
          <a:xfrm>
            <a:off x="539552" y="3809817"/>
            <a:ext cx="8049303" cy="286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66857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22344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Fúróperselyek elhelyezése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908720"/>
            <a:ext cx="8873862" cy="56886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hu-HU" dirty="0" smtClean="0"/>
              <a:t>A keletkező forgács hatása:</a:t>
            </a:r>
          </a:p>
          <a:p>
            <a:pPr marL="0" indent="0" algn="just">
              <a:buNone/>
            </a:pPr>
            <a:r>
              <a:rPr lang="hu-HU" dirty="0" smtClean="0"/>
              <a:t>Forgács lehet: 		por, töredező, folyó</a:t>
            </a:r>
          </a:p>
          <a:p>
            <a:pPr marL="0" indent="0" algn="just">
              <a:buNone/>
            </a:pPr>
            <a:r>
              <a:rPr lang="hu-HU" dirty="0" smtClean="0"/>
              <a:t>Fontos a forgács elvezetése, melyet befolyásolja:</a:t>
            </a:r>
          </a:p>
          <a:p>
            <a:pPr algn="just"/>
            <a:r>
              <a:rPr lang="hu-HU" dirty="0"/>
              <a:t>f</a:t>
            </a:r>
            <a:r>
              <a:rPr lang="hu-HU" dirty="0" smtClean="0"/>
              <a:t>orgács alakja,</a:t>
            </a:r>
          </a:p>
          <a:p>
            <a:pPr algn="just"/>
            <a:r>
              <a:rPr lang="hu-HU" dirty="0"/>
              <a:t>m</a:t>
            </a:r>
            <a:r>
              <a:rPr lang="hu-HU" dirty="0" smtClean="0"/>
              <a:t>ennyisége,</a:t>
            </a:r>
          </a:p>
          <a:p>
            <a:pPr algn="just"/>
            <a:r>
              <a:rPr lang="hu-HU" dirty="0"/>
              <a:t>e</a:t>
            </a:r>
            <a:r>
              <a:rPr lang="hu-HU" dirty="0" smtClean="0"/>
              <a:t>lvezetés út hossza.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Elvezetés:</a:t>
            </a:r>
          </a:p>
          <a:p>
            <a:pPr algn="just"/>
            <a:r>
              <a:rPr lang="hu-HU" dirty="0"/>
              <a:t>f</a:t>
            </a:r>
            <a:r>
              <a:rPr lang="hu-HU" dirty="0" smtClean="0"/>
              <a:t>úró hornyain keresztül,</a:t>
            </a:r>
          </a:p>
          <a:p>
            <a:pPr algn="just"/>
            <a:r>
              <a:rPr lang="hu-HU" dirty="0"/>
              <a:t>f</a:t>
            </a:r>
            <a:r>
              <a:rPr lang="hu-HU" dirty="0" smtClean="0"/>
              <a:t>orgácsrésen keresztül,</a:t>
            </a:r>
          </a:p>
          <a:p>
            <a:pPr algn="just"/>
            <a:endParaRPr lang="hu-HU" dirty="0"/>
          </a:p>
        </p:txBody>
      </p:sp>
      <p:pic>
        <p:nvPicPr>
          <p:cNvPr id="29698" name="Picture 2" descr="D:\SZE dolgok\Előadások\BSC_Járműfenntartás_IV_előadások\Segéd anyagok\Képek\Járműfenntartás_IV\2014-02-03\fenntartás_IV002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3" t="18975" r="52901" b="52649"/>
          <a:stretch/>
        </p:blipFill>
        <p:spPr bwMode="auto">
          <a:xfrm>
            <a:off x="4499992" y="2420888"/>
            <a:ext cx="3968643" cy="425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7386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hu-HU" dirty="0" err="1" smtClean="0">
                <a:solidFill>
                  <a:schemeClr val="tx1"/>
                </a:solidFill>
              </a:rPr>
              <a:t>Sorjahely</a:t>
            </a:r>
            <a:r>
              <a:rPr lang="hu-HU" dirty="0" smtClean="0">
                <a:solidFill>
                  <a:schemeClr val="tx1"/>
                </a:solidFill>
              </a:rPr>
              <a:t> biztosítása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6381328"/>
            <a:ext cx="8579296" cy="375320"/>
          </a:xfrm>
        </p:spPr>
        <p:txBody>
          <a:bodyPr>
            <a:normAutofit fontScale="85000" lnSpcReduction="20000"/>
          </a:bodyPr>
          <a:lstStyle/>
          <a:p>
            <a:endParaRPr lang="hu-HU" dirty="0"/>
          </a:p>
        </p:txBody>
      </p:sp>
      <p:pic>
        <p:nvPicPr>
          <p:cNvPr id="30722" name="Picture 2" descr="D:\SZE dolgok\Előadások\BSC_Járműfenntartás_IV_előadások\Segéd anyagok\Képek\Járműfenntartás_IV\2014-02-03\fenntartás_IV00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83" t="9231" r="31625" b="70940"/>
          <a:stretch/>
        </p:blipFill>
        <p:spPr bwMode="auto">
          <a:xfrm>
            <a:off x="1180636" y="1124744"/>
            <a:ext cx="6559716" cy="497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5311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63272" cy="6503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Fúróperselyek és ülékek elhelyezése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88632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31746" name="Picture 2" descr="D:\SZE dolgok\Előadások\BSC_Járműfenntartás_IV_előadások\Segéd anyagok\Képek\Járműfenntartás_IV\2014-02-03\fenntartás_IV00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99" t="45983" r="29448" b="34435"/>
          <a:stretch/>
        </p:blipFill>
        <p:spPr bwMode="auto">
          <a:xfrm>
            <a:off x="-1" y="958206"/>
            <a:ext cx="4779175" cy="311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7" name="Picture 3" descr="D:\SZE dolgok\Előadások\BSC_Járműfenntartás_IV_előadások\Segéd anyagok\Képek\Járműfenntartás_IV\2014-02-03\fenntartás_IV002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8" t="15385" r="43185" b="68889"/>
          <a:stretch/>
        </p:blipFill>
        <p:spPr bwMode="auto">
          <a:xfrm>
            <a:off x="4644008" y="3916990"/>
            <a:ext cx="4481591" cy="2920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06332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578328"/>
          </a:xfrm>
        </p:spPr>
        <p:txBody>
          <a:bodyPr>
            <a:normAutofit fontScale="90000"/>
          </a:bodyPr>
          <a:lstStyle/>
          <a:p>
            <a:r>
              <a:rPr lang="hu-HU" sz="3600" dirty="0" smtClean="0">
                <a:solidFill>
                  <a:schemeClr val="tx1"/>
                </a:solidFill>
              </a:rPr>
              <a:t>Fúró-sablonok (fúrólapok)</a:t>
            </a:r>
            <a:endParaRPr lang="hu-HU" sz="36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692696"/>
            <a:ext cx="8892480" cy="5040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dirty="0" smtClean="0"/>
              <a:t>Egyszerű nem nagy pontosságot igénylő furásoknál alkalmazzák</a:t>
            </a:r>
            <a:r>
              <a:rPr lang="hu-HU" dirty="0" smtClean="0"/>
              <a:t>.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32770" name="Picture 2" descr="D:\SZE dolgok\Előadások\BSC_Járműfenntartás_IV_előadások\Segéd anyagok\Képek\Járműfenntartás_IV\2014-02-03\fenntartás_IV00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8" t="51624" r="38395" b="33162"/>
          <a:stretch/>
        </p:blipFill>
        <p:spPr bwMode="auto">
          <a:xfrm>
            <a:off x="1735850" y="1196752"/>
            <a:ext cx="5497832" cy="265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1" name="Picture 3" descr="D:\SZE dolgok\Előadások\BSC_Járműfenntartás_IV_előadások\Segéd anyagok\Képek\Járműfenntartás_IV\2014-02-03\fenntartás_IV002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8" t="11624" r="25581" b="68034"/>
          <a:stretch/>
        </p:blipFill>
        <p:spPr bwMode="auto">
          <a:xfrm>
            <a:off x="1735849" y="3977259"/>
            <a:ext cx="5497833" cy="2894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85894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720080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Általános (univerzális)fúrókészülékek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5690592"/>
            <a:ext cx="8229600" cy="1167408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33794" name="Picture 2" descr="D:\SZE dolgok\Előadások\BSC_Járműfenntartás_IV_előadások\Segéd anyagok\Képek\Járműfenntartás_IV\2014-02-03\fenntartás_IV002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8" t="6838" r="31383" b="72649"/>
          <a:stretch/>
        </p:blipFill>
        <p:spPr bwMode="auto">
          <a:xfrm>
            <a:off x="281426" y="1628800"/>
            <a:ext cx="8514942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8471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892480" cy="722344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chemeClr val="tx1"/>
                </a:solidFill>
              </a:rPr>
              <a:t>Általános (univerzális)fúrókészülékek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5949280"/>
            <a:ext cx="8229600" cy="807368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34818" name="Picture 2" descr="D:\SZE dolgok\Előadások\BSC_Járműfenntartás_IV_előadások\Segéd anyagok\Képek\Járműfenntartás_IV\2014-02-03\fenntartás_IV002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6" t="32137" r="33318" b="35213"/>
          <a:stretch/>
        </p:blipFill>
        <p:spPr bwMode="auto">
          <a:xfrm>
            <a:off x="1547664" y="1268760"/>
            <a:ext cx="6120680" cy="499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44966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22344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Központosító készülékek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sz="2400" dirty="0" smtClean="0"/>
              <a:t>Abban az esetben, hogy ha munkadarab középvonalának a megmunkálás tengelyvonalába kell esnie, alkalmazzuk a központosító készülékeket.</a:t>
            </a:r>
          </a:p>
          <a:p>
            <a:pPr marL="0" indent="0">
              <a:buNone/>
            </a:pPr>
            <a:r>
              <a:rPr lang="hu-HU" sz="2400" dirty="0" smtClean="0">
                <a:solidFill>
                  <a:srgbClr val="7030A0"/>
                </a:solidFill>
              </a:rPr>
              <a:t>Központosítás:</a:t>
            </a:r>
          </a:p>
          <a:p>
            <a:pPr marL="0" indent="0">
              <a:buNone/>
            </a:pPr>
            <a:r>
              <a:rPr lang="hu-HU" sz="2400" dirty="0" smtClean="0"/>
              <a:t>A munkadarab középvonala alatt azt a síkot vagy vonalat értjük, mely a munkadarab megfelelő felületeitől mérve egyenlő távolságra van.</a:t>
            </a:r>
          </a:p>
          <a:p>
            <a:pPr marL="0" indent="0">
              <a:buNone/>
            </a:pPr>
            <a:r>
              <a:rPr lang="hu-HU" sz="2400" dirty="0" smtClean="0">
                <a:solidFill>
                  <a:srgbClr val="7030A0"/>
                </a:solidFill>
              </a:rPr>
              <a:t>Középvonal jellemzői:</a:t>
            </a:r>
          </a:p>
          <a:p>
            <a:r>
              <a:rPr lang="hu-HU" sz="2400" dirty="0" smtClean="0"/>
              <a:t>A középvonal a munkadarabon legalább két ponthoz, pontpárhoz vagy felületpárhoz van kapcsolva.</a:t>
            </a:r>
          </a:p>
          <a:p>
            <a:r>
              <a:rPr lang="hu-HU" sz="2400" dirty="0" smtClean="0"/>
              <a:t>A középvonal közvetlenül nem érzékelhető.</a:t>
            </a:r>
          </a:p>
          <a:p>
            <a:r>
              <a:rPr lang="hu-HU" sz="2400" dirty="0" smtClean="0"/>
              <a:t>Középvonaltól méretet megadni helytelen, kivéve a furatok helyzeteinek mérete.</a:t>
            </a:r>
          </a:p>
          <a:p>
            <a:r>
              <a:rPr lang="hu-HU" sz="2400" dirty="0" smtClean="0"/>
              <a:t>Több középvonal esetén meg kell adni azok távolságát, tűrését.</a:t>
            </a:r>
          </a:p>
          <a:p>
            <a:r>
              <a:rPr lang="hu-HU" sz="2400" dirty="0" smtClean="0"/>
              <a:t>A központosító üléknek a munkadarabon a két üléktől mért távolság egyenlőségét.</a:t>
            </a:r>
          </a:p>
          <a:p>
            <a:pPr marL="0" indent="0">
              <a:buNone/>
            </a:pP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31274901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2344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Prizmák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196752"/>
            <a:ext cx="4896544" cy="5544616"/>
          </a:xfrm>
        </p:spPr>
        <p:txBody>
          <a:bodyPr/>
          <a:lstStyle/>
          <a:p>
            <a:pPr marL="0" indent="0" algn="just">
              <a:buNone/>
            </a:pPr>
            <a:r>
              <a:rPr lang="hu-HU" dirty="0" smtClean="0"/>
              <a:t>Olyan álló-központosító, amely két egymáshoz szög alatt hajló élből (lapokból) áll.</a:t>
            </a:r>
            <a:endParaRPr lang="hu-HU" dirty="0"/>
          </a:p>
        </p:txBody>
      </p:sp>
      <p:pic>
        <p:nvPicPr>
          <p:cNvPr id="35842" name="Picture 2" descr="D:\SZE dolgok\Előadások\BSC_Járműfenntartás_IV_előadások\Segéd anyagok\Képek\Járműfenntartás_IV\2014-02-03\fenntartás_IV002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9" t="17266" r="61122" b="42343"/>
          <a:stretch/>
        </p:blipFill>
        <p:spPr bwMode="auto">
          <a:xfrm>
            <a:off x="5364088" y="260648"/>
            <a:ext cx="3243844" cy="6495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08680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578328"/>
          </a:xfrm>
        </p:spPr>
        <p:txBody>
          <a:bodyPr>
            <a:no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A prizmák helyzet meghatározási hibái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5661248"/>
            <a:ext cx="8291264" cy="1095400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36866" name="Picture 2" descr="D:\SZE dolgok\Előadások\BSC_Járműfenntartás_IV_előadások\Segéd anyagok\Képek\Járműfenntartás_IV\2014-02-03\fenntartás_IV003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9" t="4786" r="20503" b="66325"/>
          <a:stretch/>
        </p:blipFill>
        <p:spPr bwMode="auto">
          <a:xfrm>
            <a:off x="1331640" y="908720"/>
            <a:ext cx="6480720" cy="576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89696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Központosító kúp 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340768"/>
            <a:ext cx="8856984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 smtClean="0"/>
              <a:t>Biztosítja a munkadarab szerszámgéppel egytengelyű megfogását.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A körnek a központosítására  három, egy kúpfelületen fekvő él szükséges.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A gyakorlatban a tengelyek forgástestek központosítására központ furatokat alkalmaznak (a munkadarabnak 1 szabadsági foka marad).</a:t>
            </a:r>
          </a:p>
          <a:p>
            <a:pPr marL="0" indent="0">
              <a:buNone/>
            </a:pPr>
            <a:r>
              <a:rPr lang="hu-HU" dirty="0" smtClean="0"/>
              <a:t>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7927899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78328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412776"/>
            <a:ext cx="1090464" cy="4389120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37890" name="Picture 2" descr="D:\SZE dolgok\Előadások\BSC_Járműfenntartás_IV_előadások\Segéd anyagok\Képek\Járműfenntartás_IV\2014-02-03\fenntartás_IV003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9" t="4615" r="43230" b="68205"/>
          <a:stretch/>
        </p:blipFill>
        <p:spPr bwMode="auto">
          <a:xfrm>
            <a:off x="179512" y="1061864"/>
            <a:ext cx="3856638" cy="4716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1" name="Picture 3" descr="D:\SZE dolgok\Előadások\BSC_Járműfenntartás_IV_előadások\Segéd anyagok\Képek\Járműfenntartás_IV\2014-02-03\fenntartás_IV003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4" t="37094" r="39023" b="43931"/>
          <a:stretch/>
        </p:blipFill>
        <p:spPr bwMode="auto">
          <a:xfrm>
            <a:off x="4191679" y="1916832"/>
            <a:ext cx="4816391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13520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92088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6266656"/>
            <a:ext cx="8229600" cy="591344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38914" name="Picture 2" descr="D:\SZE dolgok\Előadások\BSC_Járműfenntartás_IV_előadások\Segéd anyagok\Képek\Járműfenntartás_IV\2014-02-03\fenntartás_IV003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4" t="12309" r="21713" b="64896"/>
          <a:stretch/>
        </p:blipFill>
        <p:spPr bwMode="auto">
          <a:xfrm>
            <a:off x="1479571" y="188640"/>
            <a:ext cx="6192688" cy="3384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5" name="Picture 3" descr="D:\SZE dolgok\Előadások\BSC_Járműfenntartás_IV_előadások\Segéd anyagok\Képek\Járműfenntartás_IV\2014-02-03\fenntartás_IV003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5" t="47351" r="27515" b="36923"/>
          <a:stretch/>
        </p:blipFill>
        <p:spPr bwMode="auto">
          <a:xfrm>
            <a:off x="1475656" y="3789040"/>
            <a:ext cx="6196603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2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5649" y="404664"/>
            <a:ext cx="8229600" cy="5669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Háromirányú központosítás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5445224"/>
            <a:ext cx="8229600" cy="1239416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2050" name="Picture 2" descr="D:\SZE dolgok\Előadások\BSC_Járműfenntartás_IV_előadások\Segéd anyagok\Képek\Járműfenntartás_IV\2014-02-03\fenntartás_IV003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1" t="10016" r="15641" b="64779"/>
          <a:stretch/>
        </p:blipFill>
        <p:spPr bwMode="auto">
          <a:xfrm>
            <a:off x="251520" y="1484784"/>
            <a:ext cx="863785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40613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9996" y="260648"/>
            <a:ext cx="8229600" cy="578328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Szabványos központfuratok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5517232"/>
            <a:ext cx="8229600" cy="1167408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1026" name="Picture 2" descr="D:\SZE dolgok\Előadások\BSC_Járműfenntartás_IV_előadások\Segéd anyagok\Képek\Járműfenntartás_IV\2014-02-05\fenntartás_IV004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8" t="2051" r="22679" b="80000"/>
          <a:stretch/>
        </p:blipFill>
        <p:spPr bwMode="auto">
          <a:xfrm>
            <a:off x="179512" y="1844824"/>
            <a:ext cx="8770568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79079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2344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Rövidcsapos esztergatüske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5589240"/>
            <a:ext cx="8229600" cy="1095400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3074" name="Picture 2" descr="D:\SZE dolgok\Előadások\BSC_Járműfenntartás_IV_előadások\Segéd anyagok\Képek\Járműfenntartás_IV\2014-02-03\fenntartás_IV003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8" t="15131" r="34285" b="65391"/>
          <a:stretch/>
        </p:blipFill>
        <p:spPr bwMode="auto">
          <a:xfrm>
            <a:off x="611560" y="1556792"/>
            <a:ext cx="7992887" cy="422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02801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Feszítő tüskék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2376264"/>
          </a:xfrm>
        </p:spPr>
        <p:txBody>
          <a:bodyPr/>
          <a:lstStyle/>
          <a:p>
            <a:r>
              <a:rPr lang="hu-HU" dirty="0" smtClean="0"/>
              <a:t>A furat méretszórásából eredő külpontossági eltérések nem engedhetők meg, rugózott hüvelyes központosító tüskét alkalmaznak.</a:t>
            </a:r>
          </a:p>
          <a:p>
            <a:r>
              <a:rPr lang="hu-HU" dirty="0" smtClean="0"/>
              <a:t>A hüvely kellő rugózása mellett a megkívánt merevséget is biztosítani kell.</a:t>
            </a:r>
            <a:endParaRPr lang="hu-HU" dirty="0"/>
          </a:p>
        </p:txBody>
      </p:sp>
      <p:pic>
        <p:nvPicPr>
          <p:cNvPr id="4098" name="Picture 2" descr="D:\SZE dolgok\Előadások\BSC_Járműfenntartás_IV_előadások\Segéd anyagok\Képek\Járműfenntartás_IV\2014-02-03\fenntartás_IV003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3" t="55385" r="34042" b="32820"/>
          <a:stretch/>
        </p:blipFill>
        <p:spPr bwMode="auto">
          <a:xfrm>
            <a:off x="467544" y="3501008"/>
            <a:ext cx="8129597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73430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424936" cy="5669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Az egyoldalról hasított tüskék hibája 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124744"/>
            <a:ext cx="5652120" cy="5616624"/>
          </a:xfrm>
        </p:spPr>
        <p:txBody>
          <a:bodyPr/>
          <a:lstStyle/>
          <a:p>
            <a:pPr marL="0" indent="0" algn="just">
              <a:buNone/>
            </a:pPr>
            <a:r>
              <a:rPr lang="hu-HU" dirty="0" smtClean="0"/>
              <a:t>Az egyoldalról hasított kúppal feszített tüskék kúpszöge a feszítés következtében megváltozik és a körszelvényei eltérnek egymástól.</a:t>
            </a:r>
          </a:p>
          <a:p>
            <a:pPr marL="0" indent="0" algn="just">
              <a:buNone/>
            </a:pPr>
            <a:r>
              <a:rPr lang="hu-HU" dirty="0" smtClean="0"/>
              <a:t>Ezért:</a:t>
            </a:r>
          </a:p>
          <a:p>
            <a:pPr algn="just"/>
            <a:r>
              <a:rPr lang="hu-HU" dirty="0" smtClean="0"/>
              <a:t>Csak rövid furatok központosítására használhatók.</a:t>
            </a:r>
          </a:p>
          <a:p>
            <a:pPr algn="just"/>
            <a:r>
              <a:rPr lang="hu-HU" dirty="0" smtClean="0"/>
              <a:t>És csak meghatározott furattűrésen belül használható.</a:t>
            </a:r>
          </a:p>
          <a:p>
            <a:pPr marL="0" indent="0" algn="just">
              <a:buNone/>
            </a:pPr>
            <a:r>
              <a:rPr lang="hu-HU" dirty="0" smtClean="0"/>
              <a:t>Megengedett eltérés:     T=0,002*D</a:t>
            </a:r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Megmunkálás maximális pontossága: IT8-IT9</a:t>
            </a:r>
            <a:endParaRPr lang="hu-HU" dirty="0"/>
          </a:p>
        </p:txBody>
      </p:sp>
      <p:pic>
        <p:nvPicPr>
          <p:cNvPr id="5122" name="Picture 2" descr="D:\SZE dolgok\Előadások\BSC_Járműfenntartás_IV_előadások\Segéd anyagok\Képek\Járműfenntartás_IV\2014-02-03\fenntartás_IV003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77" t="10085" r="19536" b="71624"/>
          <a:stretch/>
        </p:blipFill>
        <p:spPr bwMode="auto">
          <a:xfrm>
            <a:off x="5789406" y="1916832"/>
            <a:ext cx="3180808" cy="324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43744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29208" y="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Szorító-hüvelyek (patronok)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3384376"/>
          </a:xfrm>
        </p:spPr>
        <p:txBody>
          <a:bodyPr>
            <a:normAutofit lnSpcReduction="10000"/>
          </a:bodyPr>
          <a:lstStyle/>
          <a:p>
            <a:pPr algn="just"/>
            <a:r>
              <a:rPr lang="hu-HU" sz="2400" dirty="0" smtClean="0"/>
              <a:t>A külsőméretek központos befogására szolgál.</a:t>
            </a:r>
          </a:p>
          <a:p>
            <a:pPr algn="just"/>
            <a:r>
              <a:rPr lang="hu-HU" sz="2400" dirty="0" smtClean="0"/>
              <a:t>A patron fejrésze hasított, és a kúposan kiképzett tartósszerkezetbe egy menetes gyűrű tolja be.</a:t>
            </a:r>
          </a:p>
          <a:p>
            <a:pPr algn="just"/>
            <a:r>
              <a:rPr lang="hu-HU" sz="2400" dirty="0" smtClean="0"/>
              <a:t>A patron hátsó része futó illesztéssel csatlakozik a patrontartóba, a vezetés biztosítása érdekében.</a:t>
            </a:r>
          </a:p>
          <a:p>
            <a:pPr algn="just"/>
            <a:r>
              <a:rPr lang="hu-HU" sz="2400" dirty="0" smtClean="0"/>
              <a:t>A patrontartó orsó és a patron kúpszögét 1° eltéréssel készítik. Elérhető pontosság (IT13 IT14).</a:t>
            </a:r>
          </a:p>
          <a:p>
            <a:pPr algn="just"/>
            <a:r>
              <a:rPr lang="hu-HU" sz="2400" dirty="0" smtClean="0"/>
              <a:t>Anyaga: közepes keménységű ötvözött vagy ötvözetlen szerszám acél HRC 62-65 keménységűre edzve.</a:t>
            </a:r>
          </a:p>
        </p:txBody>
      </p:sp>
      <p:pic>
        <p:nvPicPr>
          <p:cNvPr id="7170" name="Picture 2" descr="D:\SZE dolgok\Előadások\BSC_Járműfenntartás_IV_előadások\Segéd anyagok\Képek\Járműfenntartás_IV\2014-02-03\fenntartás_IV003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9" t="5812" r="27514" b="72650"/>
          <a:stretch/>
        </p:blipFill>
        <p:spPr bwMode="auto">
          <a:xfrm>
            <a:off x="2051720" y="4152918"/>
            <a:ext cx="5256584" cy="269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60651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506320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6410672"/>
            <a:ext cx="8229600" cy="447328"/>
          </a:xfrm>
        </p:spPr>
        <p:txBody>
          <a:bodyPr>
            <a:normAutofit fontScale="92500" lnSpcReduction="10000"/>
          </a:bodyPr>
          <a:lstStyle/>
          <a:p>
            <a:endParaRPr lang="hu-HU" dirty="0"/>
          </a:p>
        </p:txBody>
      </p:sp>
      <p:pic>
        <p:nvPicPr>
          <p:cNvPr id="8194" name="Picture 2" descr="D:\SZE dolgok\Előadások\BSC_Járműfenntartás_IV_előadások\Segéd anyagok\Képek\Járműfenntartás_IV\2014-02-03\fenntartás_IV003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5" t="30769" r="26128" b="32494"/>
          <a:stretch/>
        </p:blipFill>
        <p:spPr bwMode="auto">
          <a:xfrm>
            <a:off x="1187624" y="655041"/>
            <a:ext cx="6717944" cy="569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16592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22344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Osztó berendezések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 smtClean="0"/>
              <a:t>A munkadarabok tengely körüli elforgatására és megfelelő helyzetben történő rögzítésére szolgál.</a:t>
            </a:r>
          </a:p>
          <a:p>
            <a:pPr marL="0" indent="0" algn="just">
              <a:buNone/>
            </a:pPr>
            <a:r>
              <a:rPr lang="hu-HU" dirty="0" smtClean="0"/>
              <a:t>Elemei:</a:t>
            </a:r>
          </a:p>
          <a:p>
            <a:pPr algn="just"/>
            <a:r>
              <a:rPr lang="hu-HU" dirty="0" smtClean="0"/>
              <a:t>Tengely: amely körül forog a munkadarab,</a:t>
            </a:r>
          </a:p>
          <a:p>
            <a:pPr algn="just"/>
            <a:r>
              <a:rPr lang="hu-HU" dirty="0" smtClean="0"/>
              <a:t>Osztótárcsa: biztosítja a kívánt nagyságú és pontosságú elfordulást a reteszelés biztosításának lehetőségével.</a:t>
            </a:r>
          </a:p>
          <a:p>
            <a:pPr algn="just"/>
            <a:r>
              <a:rPr lang="hu-HU" dirty="0" smtClean="0"/>
              <a:t>Reteszek: az osztótárcsa mindenkor azonos helyzetben történő rögzítését szolgálja.</a:t>
            </a:r>
          </a:p>
          <a:p>
            <a:pPr marL="0" indent="0" algn="just">
              <a:buNone/>
            </a:pPr>
            <a:r>
              <a:rPr lang="hu-HU" dirty="0" smtClean="0"/>
              <a:t>Típusai: </a:t>
            </a:r>
          </a:p>
          <a:p>
            <a:pPr algn="just"/>
            <a:r>
              <a:rPr lang="hu-HU" dirty="0"/>
              <a:t>h</a:t>
            </a:r>
            <a:r>
              <a:rPr lang="hu-HU" dirty="0" smtClean="0"/>
              <a:t>engeres,</a:t>
            </a:r>
          </a:p>
          <a:p>
            <a:pPr algn="just"/>
            <a:r>
              <a:rPr lang="hu-HU" dirty="0"/>
              <a:t>k</a:t>
            </a:r>
            <a:r>
              <a:rPr lang="hu-HU" dirty="0" smtClean="0"/>
              <a:t>úpos,</a:t>
            </a:r>
          </a:p>
          <a:p>
            <a:pPr algn="just"/>
            <a:r>
              <a:rPr lang="hu-HU" dirty="0"/>
              <a:t>é</a:t>
            </a:r>
            <a:r>
              <a:rPr lang="hu-HU" dirty="0" smtClean="0"/>
              <a:t>kes,</a:t>
            </a:r>
          </a:p>
          <a:p>
            <a:pPr algn="just"/>
            <a:r>
              <a:rPr lang="hu-HU" dirty="0" smtClean="0"/>
              <a:t>golyós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6817428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22344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08720"/>
            <a:ext cx="2843808" cy="58700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800" dirty="0" smtClean="0"/>
              <a:t>Hengeres reteszelő</a:t>
            </a:r>
          </a:p>
          <a:p>
            <a:pPr marL="0" indent="0">
              <a:buNone/>
            </a:pPr>
            <a:endParaRPr lang="hu-HU" sz="2800" dirty="0"/>
          </a:p>
          <a:p>
            <a:pPr marL="0" indent="0">
              <a:buNone/>
            </a:pPr>
            <a:endParaRPr lang="hu-HU" sz="2800" dirty="0" smtClean="0"/>
          </a:p>
          <a:p>
            <a:pPr marL="0" indent="0">
              <a:buNone/>
            </a:pPr>
            <a:endParaRPr lang="hu-HU" sz="2800" dirty="0"/>
          </a:p>
          <a:p>
            <a:pPr marL="0" indent="0">
              <a:buNone/>
            </a:pPr>
            <a:endParaRPr lang="hu-HU" sz="2800" dirty="0" smtClean="0"/>
          </a:p>
          <a:p>
            <a:pPr marL="0" indent="0">
              <a:buNone/>
            </a:pPr>
            <a:endParaRPr lang="hu-HU" sz="2800" dirty="0"/>
          </a:p>
          <a:p>
            <a:pPr marL="0" indent="0">
              <a:buNone/>
            </a:pPr>
            <a:r>
              <a:rPr lang="hu-HU" sz="2800" dirty="0" smtClean="0"/>
              <a:t>Golyós reteszelő</a:t>
            </a:r>
            <a:endParaRPr lang="hu-HU" sz="2800" dirty="0"/>
          </a:p>
        </p:txBody>
      </p:sp>
      <p:pic>
        <p:nvPicPr>
          <p:cNvPr id="9219" name="Picture 3" descr="D:\SZE dolgok\Előadások\BSC_Járműfenntartás_IV_előadások\Segéd anyagok\Képek\Járműfenntartás_IV\2014-02-03\fenntartás_IV00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9" t="4273" r="34768" b="76752"/>
          <a:stretch/>
        </p:blipFill>
        <p:spPr bwMode="auto">
          <a:xfrm>
            <a:off x="2843809" y="260648"/>
            <a:ext cx="5760640" cy="3044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D:\SZE dolgok\Előadások\BSC_Járműfenntartás_IV_előadások\Segéd anyagok\Képek\Járműfenntartás_IV\2014-02-03\fenntartás_IV003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23" t="12137" r="22425" b="68205"/>
          <a:stretch/>
        </p:blipFill>
        <p:spPr bwMode="auto">
          <a:xfrm>
            <a:off x="2843808" y="3483950"/>
            <a:ext cx="5760640" cy="3278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1414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59667"/>
            <a:ext cx="8229600" cy="722344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Körasztalok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2708920"/>
            <a:ext cx="514400" cy="3039616"/>
          </a:xfrm>
        </p:spPr>
        <p:txBody>
          <a:bodyPr>
            <a:normAutofit/>
          </a:bodyPr>
          <a:lstStyle/>
          <a:p>
            <a:endParaRPr lang="hu-HU" sz="1000" dirty="0"/>
          </a:p>
        </p:txBody>
      </p:sp>
      <p:sp>
        <p:nvSpPr>
          <p:cNvPr id="4" name="AutoShape 2" descr="data:image/jpeg;base64,/9j/4AAQSkZJRgABAQAAAQABAAD/2wCEAAkGBxQSEhQUEhQUFRUXFxUUFhQXFBUWFhYWFxQXGBQVFhcYHSggGBolHRQVITEhJSkrLi4uGB8zODMsNygtLisBCgoKDg0OFBAQGCwcHBwsLCwsLCwsLCwsLCwsLCwsLCwsLCwsLCwsLCwsLCwsLCwsLCwsLCwsLCwsLCwsLCwsLP/AABEIAKUBMgMBIgACEQEDEQH/xAAcAAABBQEBAQAAAAAAAAAAAAADAAIEBQYBBwj/xABBEAACAQIDBAgCBwYGAgMAAAABAhEAAwQSIQUxQVEGEyJhcYGRoTKxFCNCUnLB0QczYoKS8EOissLh8RUkNFOz/8QAGAEBAQEBAQAAAAAAAAAAAAAAAQACAwT/xAAdEQEBAQEAAgMBAAAAAAAAAAAAARECITEDElFB/9oADAMBAAIRAxEAPwDVWjUi2ahW3qQjVzsMSlNHU1FtmjW6ClKaKpoFujLQhVNFU0FaKtRgy08Ghg08VEVTT1NCFPFRwUGng0NacDUDxTqyWI6dWVuFQjuoMZ1KweZUHeO+rDB9LMLc/wATIeTgr7/D70yixezXZoVi8riUZWHNSCPUUStMuzSmuUqk7NcpVw1IprhpVyjWpHDTSa6aGTQ1HGNDJpxobUE1jQnNPY0JzUKGxoLGiNQnqALGhMaK1AepGO1Rbpo1yo12tRmqraBrGbdlMRafgyvaPjo6/wClq3WItzVDtjZwuoVPcQeTAyp9a0KxFzZTScrgCTA5DgK5Rbl1gSCDIJB04jfSqD1a2KlWxQLa1JtigxItijpQUFHQVmkZKMtCSirQhVoi0NaItTQi08Uxah7bxTWsPduIJZVJGkxzaOMCT5VJZCiLWA6MbYutfUdY1xGkNnMx2SQwndqBoK36moyiLVD09xTWsDeZN/YU/ha4qt7Ejzq+WqbpvazYDEg8LZb+khv9tSrxcbYXiI8CD+lSrG0rbbmHgdPnVGMoY6jzoz27bKSAJA0jifAb6sZaK1jQhlbgU8w4B9jVzgul+ITdfDjk+V/ff715qbL/AHW/pNDfTfp46VYntmE6fsP3tkH+JGI9mn51d4TpjhX3u1s8nUj3WR71882r5XVSR4GPlU21te6PtT3MAfff707Q+k8NikuCbbq45qwb5UQ1884TpAARmBUj7SH+yK1WzOl18Cbd8uOTQ/rm1HtVqx65TawmE6fONLtpW70Yr7GfmKusJ0ywr72a2eTqY9VkVa0vzQ2puGxdu4Jtujj+Fg3ypzUExqGaI1DNRDahNRWobCoAtQmo7UJhUAGFBYVIcUFhUEZxUe4tTHFAcVqCoVxKgYm1VpcWo11KYFIcMOQ9K5U826VIWlsVJQUG2KkoKDBUFFShrQ8XtG1ZAN24icszAE+A3nyrJTlFFFZPFdO8Km7rHHNUgeZcjShN+0GyBPU3Y7im7nq0ULG2WiLWUw3TnCsJYvbG+WUER4oTWiwG0LV4TauK4/hYGPEcKmk0U+K4KctBYDbuFOFxgZBlR/rFjcCNHX1g/wA1bzZ2LW6gZCCDyMweIPeKyP7SMSqLYkgnMwyZgGgr8UQdJWN3GspsnpHibPXrbXJnSUzawwBAaSAJBZZ0ika9Zx21LVgfWOAeC72Pgo1891ZTbvS0Xbdy0qZUdWRmc65WBBgDRdDvk1grO2zcbLcOS6T2s5Op7idSTyPqamOqrq/aPDNqf5V/QVm0mYbD2B8FrP35S48c7ae9WVpj9zKPED2WaiC+53LA5udf6R+oo9rNpLT3BYHvJoKVdJ+zr4nL8gaC95/uT4OD7MBTrr5t0r3CD/qmo+RxufyZAfdYqIGIw+Hf97aC8yyZf866e9VuM6L22Ga05XiJOZY8d49TVtdxxtibgAX7ytIHiDBHvWK2vt3rGK2RkQ6Ejs5u8jh476YzcQrwysVlTBiVMg+Brtq+VMqSDzBqw2VsMNlN4lVY6GNH5KrcJ58eFTdudG8oL2AYGrW9SfFJ1Ph6cq3sZw3Bbd0i4CT95Y18QSKs7W0rbbnHgez89Kxllqn4TDg/FPqasGtYrxqDHIg6+RFafojtrENiEtm4zoZzB+1CgHcx1BmOPOvNRYZAWtsRAk6kaeVeifstDXA1x4JkgGANAFHAD7xrONR6RTGFFimkUtAMKGwo7ChMKgAwpjCjMKGwqADChMtHYUJhUgGFAdaksKCwrUCK61HuLUxxUd1pCIUrlGy0qgk2xRxpQlrM9PdrG1ZFtTDXSVJ/gHxxymQPAmiqInSXpo0m3hCNDDXd88xb4fzHy4GsbcvdYSXLFzqSxOaeebfUdE+6dOW8UVVzaMsd4PyIgzWWoJbcgw0nkY39xjcaNhgQSNY3g6elRwl6ScugI/p4medSQWG9W9j5wDQRcNuKmdCQN+498frRsLi2RA6MysIhlbUaxoRm/Ood7FhTBR90k5SNPPjUgr8I+yADJM+AkmZ76i9G6NdMpZbOJIDNolzdmPJuAPfW1uAlWCmGIIU74MaH1ivCEu72bQbhOYeomDruMVubPSp/oCqTF8k2SZkhVAJeeJysonmZ4UJnHvNcIe6D1h1bMcxDbjrUezdN05gSLYOhGhc8/wAO+OdRsc+YraH2/ijeEX4vXQedGxmI6tAEAzEhEHCTu8hv8qgods7OfO7KWugatp2kHKBofLWKZsrpC9o9sdYm7U9tQPut+R004VpbeWzbJJ0UFmY72O8k95quubDF4Z3PV3GObsgEAHcrL9o8zvmat/Vn4tMHj1viUuKBJGUR1mnMH4ffxqSerUwzSf4nJPkCflWf2HsoB2dXJUSmcDLmP2sgkwNImdeFXLXrdvRR4gb/ABY/rQVhibg/xO7f/elV20cVbsp1mZgJgZGJBMEgQZHCnrj1Og10BMQYnuGvnFDxeCS6pEDXiNx4gmN/961FitqbWuYgjMdOCjd6cTV1sXo0couXCubRkQ9peYzxvnkN3fuqx2PgrKM0Wwt1NG1ZtCNGTMTAIqRY+qui2PguAlB91hq6juI1A7jTv4ziXh74vKyuuo7L2zw5eKneDTMNeNtxackgybTneY322P3gNx4jwoW0lNt7d9eBFu5HG2xiT+EkHzNG2vhy1tsujp9Yh5Omo9dR50FT7f2OobrV0DHtACRm+93T8/GqwWiN0eRg+9askXrQI3OgI7pEj0PyrN7jDEBuI0rcosBuXGiDIHLdP616x+ym0FwwJ0mT63G/JRXlyYxM2SdSY4wTwB4b69m6H4UJayjcsL6D9SabVGnzjnQ2uCuRQ7goaPmaGwrtk6UmqQLChMKOxqqtbZsPoLgHj2fc6VM1LahNRZB3a99DYVIBxQnFHcUJhWgjuKA61LZaC60iouWlRctKpO1gf2jT1lkwSIccNNVn51vorL9NrdsonWEA5pWTAJg9kngD+tZojB4bCq2VnPVh2yqTKlmIgAd/edBUtAchhMv1LOVLSCA0FlxSyMwEmAKL1zCSCoY5XC/SrRtXDb0uWFDiLYCmSfDuNcv4fIo7JUL9J6uUW3lUqGmziLUpbTUkM4113ToNGX7AhoObMlkW2Pw3Ub/BL3GCvcaCdwMDyod3DqWdUytLrbVQbGa4igG7YXUEZJBk67omrXAYG7dYtatlpJm4cqKTbtAWesdgWvqSdLqRz46WKdHMSAAWEkW7YIxFzrAsZrrgshBu5+yGjVdDUWfg8HADv1SvJCQBNrqkbMt0nVSQRRM2YjOrKWgLbhi5DSC121HYEg67qkYyxcsnt2zYZlCoQqwgY5kw+HK/VXrpZWksFMNv1mlasZTkRXDRlTD2I69YdbhN6+37p4Jm0TlMaUIFkKHXVhuCnKMpOh3w27f3cKJYYgtJnWJiO+I86NbtofqptBWBCWcOrXcuZyBea6u5DuI4EigvYNt3Q71InzRT+dBMwpm9cP3VRB5yx+Yol3W/aHALcfz0UfM0HCGL10cwjDwgqflT8T2blp+EtbP8w0PqtSF2tqtteDXbYPhM/kKk7QuEWrhXeEcjxymKHj8OXtkL8Qhl/EpkfKPOi2cQGtm4dFAl53LwIblrWUWzgBZthd2RY/pFZTazOgUEmDmzHnczGc3tHdV7snGWwTbR8yKTkMMCBy1AJGuhqyewj8u+I15SNx86dTFvcYNZySWe2CAN+bMy6R+EVrdnA9sk6SsRuzBR1hXuLTR0waKBAgARpC6TMaRpru76bfxAVWI3KCTyECq1SUC2ZxLEcLShvEsSvtNOx/x2OfWyPAI2b2qn2f0itKYZWAZpN3QzpvK798bjuq8wydY/W70UFLZG4/ff8vWpObeb/wBe6D933kR7xVpb1jw1qq2kM7JaHEh37kUzr4mBUnH3+rtu/EAwObHRfcilI2wf/jW/BgPAO0Vn9p63nhmBzQQDKwJE5TIG4eNa3BYXq7SKfsKAx747XvNZvZ+Ha+XZVnUseG8zFUorO2g2YrAJz9wPPyHlpXoWwOmmKw8KwzrOodVfz61SpHmprMHZRDZt2v8A3HtRLsqDB10AnmTAHqRW7RI9r6OdJreLQkQjA5ShdST4bifSrHH41bS5nPcAN5NeA7Ew15r6W+ElyQd6rDN6yPWvQcPYuXEZmZsqkgSxIAX4yOWsj+Wg/ZtcFteyzZRcWY3E5T7+FWTV5MbLiSwOvj8x6eVStlbYvWyerYgfCFPaGk6weMz6VLWz6WYzq8O0fE/YXz+I+k15w90qCeA+QrUo93EpN5g2UlQQAJ0BJMachVRtXZZYLbWA1xgik7hoWY6cMqmoXymbHxuIt4dGVlbNLC2wAADGfjkR8qZiP2iWrNw28RZuIyxJXK66gHmOB76fZ2di7KoExFy3kUKCqpcUqABDKRLDTjXl20Nrtcuu9+wrMzElrZNpvNRKzEfZrUkHmPXcJ04wFzdiFXucMnuwj3q4w2Lt3RNt0cc0dWHsa+f8uHuHsuUPK6vtmT9KZe2RetnrLWoAkXLNwNA8UMr50/Ua+hWFCcV4ds7p1j7GgvdaB9m8M/8Am0f3rX7A/ab1123av4fIzsqB0aRmY5RKMJAkjcTUtb+KVdpVIwisB0qxxa+wD3FCKdFw3XKTOVGmN4YkwK9Cubq822gG65yBjDFy0TkuC3a4zln4hwYDiaz0eUU4Z1kG3iMozZlGEsNbcIsXcq7x1s/lrwndG9jF7h6xIVQhcCzcsdZcAhVK5jba2qHKRpr4mSbB2VYZjNmHtgIyk3XtyW6wZTc0eDGsflV3sQp9MxQBXMBYzZWulgOr0zK3YXuy+etYtdJFtbxCrct2cpBcNlhWKgIBIzAFV7gSKzfTXo6zXfpJuWwgFtCr2nuFZaOwVUskkgyoBBkzV5gu1tBzEC3YRR++GrsSZn6phpw1BnyNjrZvYuxbIOS3OIc5bgGZezaHWK4AMkkqwIIrMvkp64NTbFu72oQIzNvPZylpGoJ1M6b6wm19jDDk2mINjLnUNdXD2Wt5gIuEE3b922chDaGPStd0sxpS2LdsTcuEIJDFUG8vcNs50UDXPwgTTm2KosqCzZrauFutluXUBSG7RBzac9aJVYydm0xV1HW3VXNNrDWRhMPoYur1rQWDB+s79SDqKqMcmW9lhRpkyrd62Cmi5mOslMundVljMUrgOSb1tgpS7fxRyupslbjrYCqeHaWNfM1QvdDHKOqGiEdWpAzBRBJPxcvOtAXEaFbgE5ZDDmh3+m+p7WQ6wdQw4exFR8M0jd3EULFY5cJoe2SJS1MFTwzngu8xv086glLjRaQnEGMu6Brd5ZBxOmvLjWP2ptJ8Q50yIWBFtSYncCfvPHGns93FXJaXdtyjQAcgNyqK1Wydi9RDFRceN4Pwc8s/PeafQ80LZWx0s3OsYlYUZVObKCy9oliN+8R/YuRZtvrCHvEH5U8YpB8RKdzAr7nSi27dttR1Z7xlNZ1rDmUwBGg0GgH5a1GvEEFcuaZBESIPAk6RVwXuFACXKLuEtlA+QqBcuCdxJ5AE++6pMtiujQCP1a74IXNJWNezOjT366CDvmlwmJv4ZiVJiYYESp7mU/8AdegZXb+AeRf9B71Hx2y7br2tCPtzr5zv86dFis2FtW1dJk5brHUNENr2VRu4HcdfGppXrbg+5bM/iuDd5Lv8ay+0djm32iDln4hIVvbsk9/vUjAdI3ttldJtkmAD2lB+6x3jXcfUUpe9IceLdoji2nlx9d3n3VG2DfOGsFmglpIB7zoaruqbE3QzfDOaP4RuJHAcB5mpGLvZ7mTgo/v86oE/YO0FzOXUMpbNqSM0mWGhBANQ+nGNsXGVEBtyrXIBzAtmVUXMdQINw6z8I40wgRppwrO43DPevkJqZFtRumABv8ZrcFbz9mmzgLOJxLnNkGRBxMKHdR3lmUd5Br0R9jsllLQ1aFVjzJ7V0+fa/qrzLZVj6K1m0zk5Lhe7DdnMuoUxpGYLp4c63WD6YqLygiVC6nTe5k+yr/VW/FZ9H7U2bftlsyL1YQQeJuEwBv0kkCq27ghb0+6mp58yfIT51tv/AD1i81pAdCc5B5JEf5inpVPhlXEYkEfC7zwjImo9VUD+ar6rSwOzWS0gIgxmI5M2pHkSRUG3bz4yOFm3P890/MKg/qr0RkHGK836MbVs372KZbim49642Tj1SkJbOu/shd3OiwxpCoqo2t0fsYj97bVj96Ib+oa1bsaYTRjTzPbP7MwZNh/5XHyYD8qxuP6G4qzJCXB3ocw9V3ede9mmNbBp8s3HzbcF5T2oeODjN7nUetXvQLDi9jbYFvJkm6/aLCFjJAPwnOy8Tur2XH7Fs3f3ltW7yBPkd9RNk9HbOGLtaWC8SZJ0EwBPDU1aMTstKiRSqJXBpXn19h9KaFcyD29TbADmANdDrwGoHfW127iuqsu24xA7i2gPlM+VYBUF60r2xmKnrLUs9sFlJAzRBjuIrPS5WmEPV4rXRbqQC1/TOn2Ldk/wmSR/3aWLhTGFSzZbtoFQ15Mua2SGW3Y+KYOYtu0qpkX7ea2ydbaJ7SIl0o6gG4iZ+JHZ4b60GzytwW7rWsrwYDqvWWw3xCdcsxrB5VzrpBcBg3TE4i6cuS4tkKesuFpRYOZD2F/l31Iwuzhav38Q7oet6sDsKhRVWMpuT2wTrruoe1NtWsMga60TIVQMzMRwVfPw1rH9JdoJjvozozW0S46sLq9iYQyYkAgcT2e0e0NazJamo2XgLtzFPfvoAVlLOqOBb/8AstuqhlzaAo06A0zaTfTXawp/9e2SuIYH95cUybAIYPbZSFbMNDuqfsDZJTCmzeIYNnBVeyoRxBVYPZ4mAdM0AwKHjMbawqphbKs9wImWyDmdbZOQXXzGSgI1MzV/SxXTTHBW3wR8MDMRwkCDunfWfwlwlb1w6hEA1UDKz3EURHcHI8KNt2y+ctdKtdO/LqiGIYW5GYKYnWubOug4fEW9J+qfv7NxVYH+se9bnpimNiTaRmQ9vcpInxHKQJjviqjA4B7z8ydSzGYnix4nfpVthmBYq2qka+IG+pOHwYttp8JIDa6efI0+jmrHA7LFofVkg/aYgHN4jeByAPrU9L7KO1bJ/iTtD00NQrV5w0J2hyP5GpKbWVT9Yjp3xKnzrDSVbx9omC4Hc8r7NFSkS2dV6s94y/lQre0bLjS4mvPT2apVmzbO4Wj4BfyqQr3mIAZyQNwLHKPATFRHvqNxLfhBb5CrULcywM2XumKh3sQq729JPyqSCTdb4Eyj71w/7F19xXUwfFiXPM7h4KNBXLu1J/d22bvPZH9+dRL1m7c/evlX7iaep4+9WJ3H7RRAy6OYgjeO/N+lZbCYYXbgLIFsBxM/aJO5RvCzEnxHODYq+ufImizlJ3gEmBJ5zwq8vYYnDhR2hCrIIGixInyrUZqz2nYRbBjIvZJXKFHhAHCsm2De2xLqQCBB4EAcD41oMPaMZTmyzPaM5V07M7z/AM1bbLwtjFsyOScm5QSvcx03xK+E+FNEYi2NK0WD6BNC3EuCSxeGA4mTwIOs8OVX79BrcgpccCdQQracgdI961aWwBA0AGg8Kjjz3aGxRYbLoQEEQMsZnljA49gHSh2dmhlkE5jOsd8DT8IWt3jtnJcgsNRuPGqU7Be2Pq2DDv0MR6E6d1alFjN2rLozanQKhPCSAWI10+P2rSdHttLavmY7NsAeLtr/APmPWq7G4Z0UZxEsSTvGpJj3jyrPFHDO33jPoIHsK3KxY9Q6QdKl+jXBbnrbg6q3HBn7Ib+WS3lWY6E9GnwhdrhQkgKpXdEksTKjU9nTX4d9VPRiw97EqW+G3LecED5j1r0XLpR1TIYTTSa6RTCKmnc1cL00imEVMnlqGzVxqYTUiilXKVSVXTP9wO91/M/MCsdaVlOdc93MVXq86hFHF1B4/OfTbdLbObDv3AN5Ay3+XNWMwSlCMuUW1U/VhZadT2TPtWOjysAp7V3DnrSgZeoV0W275u0WaNHFc6SXcQGsdWHCN8eV2UBiRpcuIMyqOY03zuruENtjYIZsOWZrgsdi21wgdsOn2oAnTnV7slbuXLdyFyTGQMFyz2RDEmYrnbjeMfjMFduhnxCMXFpOqZkS72c7Z0FsFSbhBPaHBQdDTtq7PWLyqsdVbsG2uXEyLRYFw2sNdzOuvDtctPQsRsdLgUsAzIwdSQOyw1DLyNZrbnR/JZy4dSH68XQWdjkdjDXPQ941Jo5703nF90WDLhbKvMhYBMzkk9XM6/Dlou1tpC2Qi23uXWt3CgVeySizka4dEJ4TVV0dfEKbiX2zgBIYkMcxBzAMFWRuMESOZBFSru0L8kCwI60JJurrajW6ABvmOyaL7UebbdR2di4C8cm8gEaq+8Eg8RTNi4YtcyDeyOvmELL7qtWe08LcNz60rJzAqkgHUwZOoO70qX0JwYN+Y1RSWbvPZUHyLeldOfTNZdhDAkHfBHGOX5VOF/tdkGO8cOXhVp0p2V1V06dhtRyE/lwqoTE5NHH81IS8KrZibZCnkdUPlvHkYqV/5EgxctsI3lDmHnuI31V3cYsdkyflRMJjDIJ13b/bvow6s1xOHf7k/wASZT6kCpuESwdxt/1D9ar718EiRB3aZSD3wRvmpFm/bO5QCDoerVvnSl4cYqplDqF5SsVT39rWVOrg/hUt/pFThtNVSDlPeMPaX/b3b5qt+lgGQHY6xOUDXuAFBBfa7H91YduTORbXXdG+d/dQsXhb7rN+4oU/YQ5VH4m3t4SakPeYmQFU84k6xz8BTGtTqdfGoazmJssSChCqpldIBjgBwnnV7svHQYIhuKnc0d/H51HxygJQsCkrDaidO7wPCkLbH4yZS3pwLAbu4cz8qtug9iMRpwRu/itVNuyABAjkOQra9ENjG3N25ozCAvEKSDJHMwPSotFlrhH96UeKGwqITChGj0G4tKQ8X8JHE6DxOg9zVHiNng7hVxtCQBAnUT4QddKgi/TGaL0WwQXORvmPIf8ANX5FVez06uPfwq3NCBK1zLRDXK0gSlDZaOaYwpFRmWhkVIYUJhUAqVPilUjr9sEEESDpXnd3BGxeZZbQQoJ7BU/C0c+BP6ivSss1Tbe2QLy6GHXVW+YPcaOoJWVw2IcLaa5aD3M2Um3EWwZ7YL6xESBWn6L4S0guC2RJYuyZiSC0EkhpgHTu96yC2bls3ELMrmSM0ELO4oNxAmo1zCNnF21eIxCASQQpJgQSB8M6abjXDvnZjrzXqoaOJ86cuVtDr4bx+lYno304S5CYqEbcLg0tt+L7h9vCtfeKhc0wAJzD7oE+YivPZefbtLKpTba7iD1Fy4yWMy3EVCMzsSoDA/GoykyI3d4o9jYOMi2S7MFD55tIC8/DoD2cum4axU27thcNZN27KgAFlGpLQOyOZ4f8VT4X9rBZo+iHIOV0FwOZGWPKfOu/x2de3LqWeme6QbNdCBcuOzAEMSoTNJMEgDQxGo5d9aLoVsk2reZhDOQddSFA7IPqT51o8XibOOtW7htngwDiGGswea92oNdwwrfNm2M2K3pHsrrrRAEsNR3818/nFYGzgk1S5rynkdQe416u4rxzbmK6y/ddfhZjl8BoD5xPnWg5jujY32bi/hYx71WlHtEdYjCOMaHwO41YYV4IzFvLU+5qV9KIMaweO8eYpSvXaAJHIGaNgroLDvq2sbPs3NXtjxU5D7ae1Ft9EbTt9RfZOIW4B6Z109hSgylMK1M+gkSDctSNDLa+lBfDrxug/hUn3oxASKBfxijv8KK+HXhmP4tKfZ2dmIESTuVQf+zQlQyNdO6B7eZq32Zsi4ynIpcLEkDjy7z4Vpdl9E2aDc7Cj7A+I+J4f3urYYXA5FCooVRuA4VHGa2DsGMty6NRGVeXee/5eO7VWk0p4wpp4wx504Q4psVJFiunDVBCIodwVYDDUjhe6kqllmgvhl3wJq6OGobYagYqyvdR8K0iPSpZsChdUBuqWGtTDT2phrUBpphNOJobGlGsaE1OY0NjUy5NKmxSqSWppzJNDQ0ZamVZtHZSXRDDduI0IPMGs/d6OPbJKANPGAG8+e6ttFd6qjDHmW09jNcgMpUA69gTGkgHhxouwmxOHYWgWfDsQCrA9hSdSvLjpuPKvR+o7qa1gcqx1xLMbnWM90i2U99bagAgMxIJgajQ9/H1p2yeidu2Q1wB2EQIhB4Dj51qdnIm5z67j58DVi+zljQkeelZ+PiyNd9S1Q4hgpH96UsKZ9T86V7BS51kTr+lS7WFOtZ4l+16p6syRHxKyjAb8pHtXkVnCRGYZhEb4Ne1NhJqlx/RC1ckglGPEbvNf0iurDAbC2P19wAiFHaczEDgoPedPCavOkmxrNq2AiQ7GB2m0G9iQTBEaeJFa/Yuwkw6ZZzEmWaIny4ACqPp5aKtZZCR8a7gRPZIBB0O4+lRZKSsLwHzo1oM0geGkyZ0AEVw4yRDIJ5qYHmOFazoRsySbrbhOXvbifAbv+qgp8L0ZxLD4MviwHyqba6GXz8TW182J9Ir0EU4VYmPwnQhBBuOzdwGUfmflWiwGx7doQiBefM+J3mrCaU04NMWwKf1YpTXK14Xk7KKWlNrhNSw/NSmh0pq1YdmppamzTSatOE7UB2p7GgsayTGNDJojGhE0IwmmE05qYxpgNahMaexoLGtI1jQmNPY0NjUybSrk0qkloaMlcpVMjKaKtKlUYIKdFcpUUmsgrgsilSrLQ1pAKMppUqk7mpUqVRhULEYdXBV1DDkQCPQ0qVRVD9FcMzTkI7gzAfPTyq8sWQgCqAANABuArlKiBIFOFKlW4HaVKlSirk1ylUna5SpVJw1w0qVRhpphpUqzSGxoTGlSoRjUImlSqZpjUM0qVMQbUJq5SpgobUNzXKVKpk12lSqD//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84" y="1124744"/>
            <a:ext cx="4341385" cy="2340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4" y="1209198"/>
            <a:ext cx="3516967" cy="243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644134"/>
            <a:ext cx="3017409" cy="301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770" y="3914505"/>
            <a:ext cx="4237045" cy="2758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70746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3446" y="116632"/>
            <a:ext cx="8229600" cy="782960"/>
          </a:xfrm>
        </p:spPr>
        <p:txBody>
          <a:bodyPr>
            <a:norm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Osztókészülék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2292" name="Picture 4" descr="D:\SZE dolgok\Előadások\BSC_Járműfenntartás_IV_előadások\Segéd anyagok\Képek\Járműfenntartás_IV\2014-02-03\fenntartás_IV004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7" t="17269" r="6154" b="35403"/>
          <a:stretch/>
        </p:blipFill>
        <p:spPr bwMode="auto">
          <a:xfrm>
            <a:off x="107504" y="1340768"/>
            <a:ext cx="8943030" cy="4924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39683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78328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Szerelő készülékek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0486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dirty="0" smtClean="0"/>
              <a:t>Típusaik:</a:t>
            </a:r>
          </a:p>
          <a:p>
            <a:r>
              <a:rPr lang="hu-HU" dirty="0" smtClean="0"/>
              <a:t>Erőhatást kifejtő szerelő készülékek (pl. Lehúzó, kisajtoló készülékek),</a:t>
            </a:r>
          </a:p>
          <a:p>
            <a:r>
              <a:rPr lang="hu-HU" dirty="0" smtClean="0"/>
              <a:t>Egyedi vagy univerzális szerelő készülékek,</a:t>
            </a:r>
          </a:p>
          <a:p>
            <a:r>
              <a:rPr lang="hu-HU" dirty="0" smtClean="0"/>
              <a:t>Kézi vagy gépi szerelő készülékek,</a:t>
            </a:r>
          </a:p>
          <a:p>
            <a:r>
              <a:rPr lang="hu-HU" dirty="0" smtClean="0"/>
              <a:t>Tájolókészülékek (pl. hegesztőkalodák),</a:t>
            </a:r>
          </a:p>
          <a:p>
            <a:r>
              <a:rPr lang="hu-HU" dirty="0" smtClean="0"/>
              <a:t>Szerelő állványok,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Jellemzőik:</a:t>
            </a:r>
          </a:p>
          <a:p>
            <a:r>
              <a:rPr lang="hu-HU" dirty="0" smtClean="0"/>
              <a:t>Az alkatrészek szerelés alatti helyzetét biztosítania kell.</a:t>
            </a:r>
          </a:p>
          <a:p>
            <a:r>
              <a:rPr lang="hu-HU" dirty="0" smtClean="0"/>
              <a:t>Lehetővé kell tennie az alkatrészek gyors és biztos rögzítését.</a:t>
            </a:r>
          </a:p>
          <a:p>
            <a:r>
              <a:rPr lang="hu-HU" dirty="0" smtClean="0"/>
              <a:t>Az alkatrészek kötésére szolgáló műveletek elvégezhetőségét.</a:t>
            </a:r>
          </a:p>
          <a:p>
            <a:r>
              <a:rPr lang="hu-HU" dirty="0" smtClean="0"/>
              <a:t>Az összeszerelt alkatrészezek gyors és könnyű eltávolíthatóságát.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515862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506320"/>
          </a:xfrm>
        </p:spPr>
        <p:txBody>
          <a:bodyPr>
            <a:noAutofit/>
          </a:bodyPr>
          <a:lstStyle/>
          <a:p>
            <a:r>
              <a:rPr lang="hu-HU" sz="3200" dirty="0" smtClean="0">
                <a:solidFill>
                  <a:schemeClr val="tx1"/>
                </a:solidFill>
              </a:rPr>
              <a:t>Perselykihúzó készülék	Csapágylehúzó készülék</a:t>
            </a:r>
            <a:endParaRPr lang="hu-HU" sz="32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504056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13314" name="Picture 2" descr="D:\SZE dolgok\Előadások\BSC_Járműfenntartás_IV_előadások\Segéd anyagok\Képek\Járműfenntartás_IV\2014-02-03\fenntartás_IV004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4" t="10560" r="5640" b="33227"/>
          <a:stretch/>
        </p:blipFill>
        <p:spPr bwMode="auto">
          <a:xfrm>
            <a:off x="539552" y="908720"/>
            <a:ext cx="7776864" cy="525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483544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2344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Csapágy lehúzók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5733256"/>
            <a:ext cx="8229600" cy="1023392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723" y="3982326"/>
            <a:ext cx="3686539" cy="2764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053" y="1110870"/>
            <a:ext cx="2783940" cy="2338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04900"/>
            <a:ext cx="2664296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684" y="3959333"/>
            <a:ext cx="2088232" cy="2787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225" y="1137619"/>
            <a:ext cx="3086319" cy="2311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840332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578328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Motor és váltószerelő állványok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5906616"/>
            <a:ext cx="8229600" cy="951384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749" y="3888087"/>
            <a:ext cx="3681760" cy="275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77" y="1052736"/>
            <a:ext cx="3600400" cy="27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703" y="1052736"/>
            <a:ext cx="3571806" cy="267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970826"/>
            <a:ext cx="408394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800731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4" y="111592"/>
            <a:ext cx="5313274" cy="3613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653" y="3431707"/>
            <a:ext cx="5038666" cy="3426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85769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0"/>
            <a:ext cx="3851919" cy="356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51" y="0"/>
            <a:ext cx="4102145" cy="328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5479"/>
            <a:ext cx="4160936" cy="3332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1" y="3865681"/>
            <a:ext cx="3851920" cy="3057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7051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1568</TotalTime>
  <Words>1785</Words>
  <Application>Microsoft Office PowerPoint</Application>
  <PresentationFormat>Diavetítés a képernyőre (4:3 oldalarány)</PresentationFormat>
  <Paragraphs>369</Paragraphs>
  <Slides>88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88</vt:i4>
      </vt:variant>
    </vt:vector>
  </HeadingPairs>
  <TitlesOfParts>
    <vt:vector size="93" baseType="lpstr">
      <vt:lpstr>Calibri</vt:lpstr>
      <vt:lpstr>Cambria Math</vt:lpstr>
      <vt:lpstr>Constantia</vt:lpstr>
      <vt:lpstr>Wingdings 2</vt:lpstr>
      <vt:lpstr>Áramlás</vt:lpstr>
      <vt:lpstr>A járműfenntartás területén alkalmazott készülékek</vt:lpstr>
      <vt:lpstr>Bevezetés</vt:lpstr>
      <vt:lpstr>Készülék típusok</vt:lpstr>
      <vt:lpstr>Szerszám és munkadarab befogó készülékek,</vt:lpstr>
      <vt:lpstr>Szerszám vezető készülékek</vt:lpstr>
      <vt:lpstr>Egyetemes készülékek</vt:lpstr>
      <vt:lpstr>Egyetemes készülékek</vt:lpstr>
      <vt:lpstr>Különleges készülékek</vt:lpstr>
      <vt:lpstr>PowerPoint-bemutató</vt:lpstr>
      <vt:lpstr>A befogó készülékek legfontosabb építőelemei</vt:lpstr>
      <vt:lpstr>Ülékek</vt:lpstr>
      <vt:lpstr>Hat pont szabály</vt:lpstr>
      <vt:lpstr>Forgattyúház helyzet meghatározás</vt:lpstr>
      <vt:lpstr>Ülékek</vt:lpstr>
      <vt:lpstr>Sima, és domború csaposülék</vt:lpstr>
      <vt:lpstr>Laposülék</vt:lpstr>
      <vt:lpstr>Állítható ülékek</vt:lpstr>
      <vt:lpstr>Az ülékek anyagai</vt:lpstr>
      <vt:lpstr>Beálló támaszok</vt:lpstr>
      <vt:lpstr>Beállótámasz</vt:lpstr>
      <vt:lpstr>Szorító erővel vezérelt beálló támasz</vt:lpstr>
      <vt:lpstr>Szorító elemek</vt:lpstr>
      <vt:lpstr>A megmunkálásnál fellépő erők hatása a munkadarabra</vt:lpstr>
      <vt:lpstr>Szorítóerő helyének megválasztása</vt:lpstr>
      <vt:lpstr>Szorítóerők osztályzása</vt:lpstr>
      <vt:lpstr>Szorítóerők osztályzása</vt:lpstr>
      <vt:lpstr>Kézi szorítás</vt:lpstr>
      <vt:lpstr>Csavar szorítás</vt:lpstr>
      <vt:lpstr>Csavaros szorítóelemek</vt:lpstr>
      <vt:lpstr>Csavar szorítások</vt:lpstr>
      <vt:lpstr>Szorítóvasas csavar szorítás</vt:lpstr>
      <vt:lpstr>Ferdeszorítás</vt:lpstr>
      <vt:lpstr>Ferdeszorítás</vt:lpstr>
      <vt:lpstr>Körhagyó-(excenter szorítás)</vt:lpstr>
      <vt:lpstr>Körhagyóval kifejthető szorítóerő </vt:lpstr>
      <vt:lpstr>PowerPoint-bemutató</vt:lpstr>
      <vt:lpstr>A körhagyó önzárásának feltétele</vt:lpstr>
      <vt:lpstr>Nyomó körhagyó</vt:lpstr>
      <vt:lpstr>Nyomó körhagyós szorítóvas</vt:lpstr>
      <vt:lpstr>Ékszorítás</vt:lpstr>
      <vt:lpstr>Hidraulikus  kézi szorítás</vt:lpstr>
      <vt:lpstr>Gépi szorítás</vt:lpstr>
      <vt:lpstr>A szorítóerő létrehozásához szükséges energia</vt:lpstr>
      <vt:lpstr>Pneumatikus szorítás</vt:lpstr>
      <vt:lpstr>Egy és kétoldali működésű munkahenger</vt:lpstr>
      <vt:lpstr>Membrános légszorító</vt:lpstr>
      <vt:lpstr>Membrános szorítóelem szerkezet rajza</vt:lpstr>
      <vt:lpstr>Hidro-pneumatikus szorítás</vt:lpstr>
      <vt:lpstr>Mágneses szorítás</vt:lpstr>
      <vt:lpstr>Készülék tájoló elemek</vt:lpstr>
      <vt:lpstr>Készülék lábak</vt:lpstr>
      <vt:lpstr>Tájoló tuskók</vt:lpstr>
      <vt:lpstr>Központosító peremek</vt:lpstr>
      <vt:lpstr>Készülék test</vt:lpstr>
      <vt:lpstr>A készülék test anyagai</vt:lpstr>
      <vt:lpstr>Fúrókészülékek</vt:lpstr>
      <vt:lpstr>Fúróperselyek</vt:lpstr>
      <vt:lpstr>Fix fúróperselyek</vt:lpstr>
      <vt:lpstr>Cserélhető fúróperselyek</vt:lpstr>
      <vt:lpstr>Fúróperselyek elhelyezése</vt:lpstr>
      <vt:lpstr>Sorjahely biztosítása</vt:lpstr>
      <vt:lpstr>Fúróperselyek és ülékek elhelyezése</vt:lpstr>
      <vt:lpstr>Fúró-sablonok (fúrólapok)</vt:lpstr>
      <vt:lpstr>Általános (univerzális)fúrókészülékek</vt:lpstr>
      <vt:lpstr>Általános (univerzális)fúrókészülékek</vt:lpstr>
      <vt:lpstr>Központosító készülékek</vt:lpstr>
      <vt:lpstr>Prizmák</vt:lpstr>
      <vt:lpstr>A prizmák helyzet meghatározási hibái</vt:lpstr>
      <vt:lpstr>Központosító kúp </vt:lpstr>
      <vt:lpstr>PowerPoint-bemutató</vt:lpstr>
      <vt:lpstr>PowerPoint-bemutató</vt:lpstr>
      <vt:lpstr>Háromirányú központosítás</vt:lpstr>
      <vt:lpstr>Szabványos központfuratok</vt:lpstr>
      <vt:lpstr>Rövidcsapos esztergatüske</vt:lpstr>
      <vt:lpstr>Feszítő tüskék</vt:lpstr>
      <vt:lpstr>Az egyoldalról hasított tüskék hibája </vt:lpstr>
      <vt:lpstr>Szorító-hüvelyek (patronok)</vt:lpstr>
      <vt:lpstr>PowerPoint-bemutató</vt:lpstr>
      <vt:lpstr>Osztó berendezések</vt:lpstr>
      <vt:lpstr>PowerPoint-bemutató</vt:lpstr>
      <vt:lpstr>Körasztalok</vt:lpstr>
      <vt:lpstr>Osztókészülék</vt:lpstr>
      <vt:lpstr>Szerelő készülékek</vt:lpstr>
      <vt:lpstr>Perselykihúzó készülék Csapágylehúzó készülék</vt:lpstr>
      <vt:lpstr>Csapágy lehúzók</vt:lpstr>
      <vt:lpstr>Motor és váltószerelő állványok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járműfenntartás területén alkalmazott készülékek</dc:title>
  <dc:creator>Joco</dc:creator>
  <cp:lastModifiedBy>Józsi</cp:lastModifiedBy>
  <cp:revision>108</cp:revision>
  <dcterms:created xsi:type="dcterms:W3CDTF">2014-02-02T22:09:40Z</dcterms:created>
  <dcterms:modified xsi:type="dcterms:W3CDTF">2017-02-23T05:59:44Z</dcterms:modified>
</cp:coreProperties>
</file>