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5" r:id="rId37"/>
    <p:sldId id="296" r:id="rId38"/>
    <p:sldId id="297" r:id="rId39"/>
    <p:sldId id="292" r:id="rId40"/>
    <p:sldId id="298" r:id="rId41"/>
    <p:sldId id="299" r:id="rId42"/>
    <p:sldId id="300" r:id="rId43"/>
    <p:sldId id="301" r:id="rId44"/>
    <p:sldId id="293" r:id="rId45"/>
    <p:sldId id="302" r:id="rId46"/>
    <p:sldId id="303" r:id="rId47"/>
    <p:sldId id="294" r:id="rId48"/>
    <p:sldId id="304" r:id="rId4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1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61AFF-22A0-4B48-BC42-E859CCF2764E}" type="datetimeFigureOut">
              <a:rPr lang="hu-HU" smtClean="0"/>
              <a:t>2017. 03. 02.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237348-E35C-4BAE-8905-424046866BFF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hu-HU" sz="4800" dirty="0" smtClean="0">
                <a:solidFill>
                  <a:schemeClr val="bg1"/>
                </a:solidFill>
              </a:rPr>
              <a:t>Bázisok megválasztása és azok hatása a munkadarabra</a:t>
            </a:r>
            <a:br>
              <a:rPr lang="hu-HU" sz="4800" dirty="0" smtClean="0">
                <a:solidFill>
                  <a:schemeClr val="bg1"/>
                </a:solidFill>
              </a:rPr>
            </a:br>
            <a:r>
              <a:rPr lang="hu-HU" sz="4800" dirty="0" smtClean="0">
                <a:solidFill>
                  <a:schemeClr val="bg1"/>
                </a:solidFill>
              </a:rPr>
              <a:t>Megmunkálási hibák és okai</a:t>
            </a:r>
            <a:endParaRPr lang="hu-HU" sz="4800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7854696" cy="1264104"/>
          </a:xfrm>
        </p:spPr>
        <p:txBody>
          <a:bodyPr/>
          <a:lstStyle/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Összeállította:</a:t>
            </a:r>
          </a:p>
          <a:p>
            <a:pPr algn="l"/>
            <a:r>
              <a:rPr lang="hu-HU" dirty="0">
                <a:solidFill>
                  <a:schemeClr val="tx2">
                    <a:lumMod val="10000"/>
                  </a:schemeClr>
                </a:solidFill>
              </a:rPr>
              <a:t>Polák József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4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Mi a bázis?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6166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sz="2800" dirty="0" smtClean="0">
                <a:solidFill>
                  <a:srgbClr val="FFC000"/>
                </a:solidFill>
              </a:rPr>
              <a:t>A munkadarab azon elemei (felületei, vonalai, pontjai) amelyektől a többi elemek helyzetét határozzák meg.</a:t>
            </a:r>
          </a:p>
          <a:p>
            <a:pPr marL="0" indent="0" algn="just">
              <a:buNone/>
            </a:pPr>
            <a:endParaRPr lang="hu-HU" sz="2800" dirty="0"/>
          </a:p>
          <a:p>
            <a:pPr marL="0" indent="0" algn="just">
              <a:buNone/>
            </a:pPr>
            <a:r>
              <a:rPr lang="hu-HU" sz="2800" dirty="0" smtClean="0"/>
              <a:t>A javítás, gyártás folyamán a bázison keresztül tájoljuk a munkadarabot a készülékhez, szerszámhoz, tehát a munkadarab jó vagy rossz felfekvése adja meg megmunkálás után a munkadarab helyes vagy helytelen méretét.</a:t>
            </a:r>
          </a:p>
          <a:p>
            <a:pPr marL="0" indent="0" algn="just">
              <a:buNone/>
            </a:pPr>
            <a:endParaRPr lang="hu-HU" sz="2800" dirty="0" smtClean="0"/>
          </a:p>
          <a:p>
            <a:pPr marL="0" indent="0" algn="just">
              <a:buNone/>
            </a:pPr>
            <a:r>
              <a:rPr lang="hu-HU" sz="2800" dirty="0" smtClean="0"/>
              <a:t>Fajtái:</a:t>
            </a:r>
          </a:p>
          <a:p>
            <a:pPr algn="just"/>
            <a:r>
              <a:rPr lang="hu-HU" sz="2800" dirty="0"/>
              <a:t>s</a:t>
            </a:r>
            <a:r>
              <a:rPr lang="hu-HU" sz="2800" dirty="0" smtClean="0"/>
              <a:t>zerkesztési bázis,</a:t>
            </a:r>
          </a:p>
          <a:p>
            <a:pPr algn="just"/>
            <a:r>
              <a:rPr lang="hu-HU" sz="2800" dirty="0"/>
              <a:t>t</a:t>
            </a:r>
            <a:r>
              <a:rPr lang="hu-HU" sz="2800" dirty="0" smtClean="0"/>
              <a:t>echnológiai bázis,</a:t>
            </a:r>
          </a:p>
        </p:txBody>
      </p:sp>
    </p:spTree>
    <p:extLst>
      <p:ext uri="{BB962C8B-B14F-4D97-AF65-F5344CB8AC3E}">
        <p14:creationId xmlns:p14="http://schemas.microsoft.com/office/powerpoint/2010/main" val="188240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79296" cy="72008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Szerkesztési bázis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800" dirty="0" smtClean="0">
                <a:solidFill>
                  <a:srgbClr val="FFC000"/>
                </a:solidFill>
              </a:rPr>
              <a:t>Az alkatrész megtervezésénél azokból a felületekből kell kiindulni, amelyek az alkatrész működésénél döntő szerepet játszanak. </a:t>
            </a:r>
          </a:p>
          <a:p>
            <a:pPr marL="0" indent="0" algn="just">
              <a:buNone/>
            </a:pPr>
            <a:r>
              <a:rPr lang="hu-HU" sz="2800" dirty="0" smtClean="0"/>
              <a:t>A gyártástechnológia által megadott méretek az elkészítés sorrendében csatlakoznak egymáshoz és nem minden esetben követik a tervező által megadott mérethálózatot.</a:t>
            </a:r>
          </a:p>
          <a:p>
            <a:pPr marL="0" indent="0" algn="just">
              <a:buNone/>
            </a:pPr>
            <a:r>
              <a:rPr lang="hu-HU" sz="2800" dirty="0" smtClean="0"/>
              <a:t>Minden műveleti (elkészítési) sorrendhez egy bizonyos „kottázási” forma tartozik.</a:t>
            </a:r>
          </a:p>
          <a:p>
            <a:pPr marL="0" indent="0" algn="just">
              <a:buNone/>
            </a:pPr>
            <a:endParaRPr lang="hu-HU" sz="2800" dirty="0" smtClean="0"/>
          </a:p>
          <a:p>
            <a:pPr marL="0" indent="0" algn="just">
              <a:buNone/>
            </a:pPr>
            <a:r>
              <a:rPr lang="hu-HU" sz="2800" dirty="0" smtClean="0"/>
              <a:t>Mivel a tervező a méretezés sorrendjét nem biztos, hogy a gyártási sorrendnek megfelelően készíti, ezért szükséges lehet a technológiai sorrendnek megfelelő átkottázás.</a:t>
            </a:r>
          </a:p>
        </p:txBody>
      </p:sp>
    </p:spTree>
    <p:extLst>
      <p:ext uri="{BB962C8B-B14F-4D97-AF65-F5344CB8AC3E}">
        <p14:creationId xmlns:p14="http://schemas.microsoft.com/office/powerpoint/2010/main" val="398638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720080"/>
          </a:xfrm>
        </p:spPr>
        <p:txBody>
          <a:bodyPr>
            <a:normAutofit/>
          </a:bodyPr>
          <a:lstStyle/>
          <a:p>
            <a:r>
              <a:rPr lang="hu-HU" sz="4000" dirty="0" smtClean="0">
                <a:solidFill>
                  <a:srgbClr val="FFC000"/>
                </a:solidFill>
              </a:rPr>
              <a:t>Lánc méretezés (méretmegadás)</a:t>
            </a:r>
            <a:endParaRPr lang="hu-HU" sz="4000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040560"/>
          </a:xfrm>
        </p:spPr>
        <p:txBody>
          <a:bodyPr>
            <a:normAutofit/>
          </a:bodyPr>
          <a:lstStyle/>
          <a:p>
            <a:pPr algn="just"/>
            <a:r>
              <a:rPr lang="hu-HU" sz="3000" dirty="0" smtClean="0"/>
              <a:t>A legegyszerűbb, és a legprimitívebb méretmegadás.</a:t>
            </a:r>
          </a:p>
          <a:p>
            <a:pPr algn="just"/>
            <a:endParaRPr lang="hu-HU" sz="3000" dirty="0" smtClean="0"/>
          </a:p>
          <a:p>
            <a:pPr algn="just"/>
            <a:r>
              <a:rPr lang="hu-HU" sz="3000" dirty="0" smtClean="0"/>
              <a:t>Sem a konstrukció, sem a technológia számára nem egyértelmű.</a:t>
            </a:r>
          </a:p>
          <a:p>
            <a:pPr algn="just"/>
            <a:endParaRPr lang="hu-HU" sz="3000" dirty="0" smtClean="0"/>
          </a:p>
          <a:p>
            <a:pPr algn="just"/>
            <a:r>
              <a:rPr lang="hu-HU" sz="3000" dirty="0" smtClean="0"/>
              <a:t>Az egyes méretek tűrései összeadódnak, a munkadarab teljes hosszánál nagy szóródást enged meg.</a:t>
            </a:r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44532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5293" y="116632"/>
            <a:ext cx="8784976" cy="63309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rgbClr val="FFC000"/>
                </a:solidFill>
              </a:rPr>
              <a:t>Szerkesztési- bázis szerinti  méretmegadás</a:t>
            </a:r>
            <a:endParaRPr lang="hu-HU" sz="4000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3694" y="908720"/>
            <a:ext cx="8712968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 smtClean="0"/>
              <a:t>A szerkesztő kiválaszt egy felületet mint kiinduló bázis, és innen adja meg az összes többi geometriai méretet</a:t>
            </a:r>
          </a:p>
        </p:txBody>
      </p:sp>
      <p:sp>
        <p:nvSpPr>
          <p:cNvPr id="4" name="Téglalap 3"/>
          <p:cNvSpPr/>
          <p:nvPr/>
        </p:nvSpPr>
        <p:spPr>
          <a:xfrm>
            <a:off x="107504" y="2060848"/>
            <a:ext cx="915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 smtClean="0">
                <a:solidFill>
                  <a:srgbClr val="FFC000"/>
                </a:solidFill>
                <a:latin typeface="+mj-lt"/>
              </a:rPr>
              <a:t>Technológiai- </a:t>
            </a:r>
            <a:r>
              <a:rPr lang="hu-HU" sz="4000" dirty="0">
                <a:solidFill>
                  <a:srgbClr val="FFC000"/>
                </a:solidFill>
                <a:latin typeface="+mj-lt"/>
              </a:rPr>
              <a:t>bázis szerinti  </a:t>
            </a:r>
            <a:r>
              <a:rPr lang="hu-HU" sz="4000" dirty="0" smtClean="0">
                <a:solidFill>
                  <a:srgbClr val="FFC000"/>
                </a:solidFill>
                <a:latin typeface="+mj-lt"/>
              </a:rPr>
              <a:t>méretmegadás</a:t>
            </a:r>
            <a:endParaRPr lang="hu-HU" sz="40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25293" y="2958717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/>
              <a:t>A gyártás szempontjait figyelembe véve áthelyezésre kerül a bázis, egy olyan felületre, amelyhez képest az összes méret elkészíthető bázisváltás nélkül.</a:t>
            </a:r>
            <a:endParaRPr lang="hu-HU" sz="2800" dirty="0"/>
          </a:p>
        </p:txBody>
      </p:sp>
      <p:sp>
        <p:nvSpPr>
          <p:cNvPr id="6" name="Téglalap 5"/>
          <p:cNvSpPr/>
          <p:nvPr/>
        </p:nvSpPr>
        <p:spPr>
          <a:xfrm>
            <a:off x="225293" y="4343712"/>
            <a:ext cx="83968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solidFill>
                  <a:srgbClr val="FFC000"/>
                </a:solidFill>
                <a:latin typeface="+mj-lt"/>
              </a:rPr>
              <a:t>Ellenőrzési bázis szerinti </a:t>
            </a:r>
            <a:r>
              <a:rPr lang="hu-HU" sz="4000" dirty="0" smtClean="0">
                <a:solidFill>
                  <a:srgbClr val="FFC000"/>
                </a:solidFill>
                <a:latin typeface="+mj-lt"/>
              </a:rPr>
              <a:t>méretmegadás</a:t>
            </a:r>
            <a:endParaRPr lang="hu-HU" sz="40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274410" y="5229200"/>
            <a:ext cx="85427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/>
              <a:t>A ellenőrzés számára legelőnyösebb felületről kell indítani a méretmegadást. 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19075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0336"/>
          </a:xfrm>
        </p:spPr>
        <p:txBody>
          <a:bodyPr>
            <a:noAutofit/>
          </a:bodyPr>
          <a:lstStyle/>
          <a:p>
            <a:pPr algn="just"/>
            <a:r>
              <a:rPr lang="hu-HU" sz="3600" dirty="0" smtClean="0">
                <a:solidFill>
                  <a:schemeClr val="tx1"/>
                </a:solidFill>
              </a:rPr>
              <a:t>Példa a különböző bázisok szerinti kottázásra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525344"/>
            <a:ext cx="8928992" cy="2770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1026" name="Picture 2" descr="D:\Előadások\Autokfenntartás, diagnosztikája_IV\Segéd anyagok\Képek\2014-02-12\küszö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7809" r="60363" b="66606"/>
          <a:stretch/>
        </p:blipFill>
        <p:spPr bwMode="auto">
          <a:xfrm>
            <a:off x="2267744" y="836712"/>
            <a:ext cx="4434070" cy="555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48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Technológiai bázisok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4461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 gyártás közben használt bázisokat technológiai bázisoknak nevezzük.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FFC000"/>
                </a:solidFill>
              </a:rPr>
              <a:t>A technológiai bázis határozza meg a munkadarabnak a megmunkáló szerszámhoz való helyzetét!</a:t>
            </a:r>
          </a:p>
          <a:p>
            <a:pPr marL="0" indent="0">
              <a:buNone/>
            </a:pPr>
            <a:endParaRPr lang="hu-HU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hu-HU" dirty="0" smtClean="0"/>
              <a:t>A munkadarab felületeinek osztályzása a megmunkálásban betöltött szerepük szerint:</a:t>
            </a:r>
          </a:p>
          <a:p>
            <a:r>
              <a:rPr lang="hu-HU" dirty="0" smtClean="0"/>
              <a:t>helyzet-meghatározó (bázis felület),</a:t>
            </a:r>
          </a:p>
          <a:p>
            <a:r>
              <a:rPr lang="hu-HU" dirty="0"/>
              <a:t>f</a:t>
            </a:r>
            <a:r>
              <a:rPr lang="hu-HU" dirty="0" smtClean="0"/>
              <a:t>elfekvő felület,</a:t>
            </a:r>
          </a:p>
          <a:p>
            <a:r>
              <a:rPr lang="hu-HU" dirty="0"/>
              <a:t>m</a:t>
            </a:r>
            <a:r>
              <a:rPr lang="hu-HU" dirty="0" smtClean="0"/>
              <a:t>egmunkálandó felület,</a:t>
            </a:r>
          </a:p>
          <a:p>
            <a:r>
              <a:rPr lang="hu-HU" dirty="0"/>
              <a:t>m</a:t>
            </a:r>
            <a:r>
              <a:rPr lang="hu-HU" dirty="0" smtClean="0"/>
              <a:t>egmunkálásra nem kerülő nyers felület.</a:t>
            </a:r>
          </a:p>
          <a:p>
            <a:pPr marL="0" indent="0">
              <a:buNone/>
            </a:pPr>
            <a:endParaRPr lang="hu-HU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5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712968" cy="650336"/>
          </a:xfrm>
        </p:spPr>
        <p:txBody>
          <a:bodyPr>
            <a:noAutofit/>
          </a:bodyPr>
          <a:lstStyle/>
          <a:p>
            <a:r>
              <a:rPr lang="hu-HU" sz="4400" dirty="0" smtClean="0">
                <a:solidFill>
                  <a:schemeClr val="tx1"/>
                </a:solidFill>
              </a:rPr>
              <a:t>Technológiai bázisok</a:t>
            </a:r>
            <a:endParaRPr lang="hu-HU" sz="4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 smtClean="0"/>
              <a:t>Technológiai bázisul szolgáló felületek csoportosítása:</a:t>
            </a:r>
          </a:p>
          <a:p>
            <a:pPr marL="0" indent="0">
              <a:buNone/>
            </a:pPr>
            <a:endParaRPr lang="hu-HU" sz="2800" dirty="0" smtClean="0"/>
          </a:p>
          <a:p>
            <a:r>
              <a:rPr lang="hu-HU" sz="2800" dirty="0"/>
              <a:t>m</a:t>
            </a:r>
            <a:r>
              <a:rPr lang="hu-HU" sz="2800" dirty="0" smtClean="0"/>
              <a:t>értani alak szerint,</a:t>
            </a:r>
          </a:p>
          <a:p>
            <a:r>
              <a:rPr lang="hu-HU" sz="2800" dirty="0"/>
              <a:t>f</a:t>
            </a:r>
            <a:r>
              <a:rPr lang="hu-HU" sz="2800" dirty="0" smtClean="0"/>
              <a:t>elület megmunkáltsága szerint,</a:t>
            </a:r>
          </a:p>
          <a:p>
            <a:r>
              <a:rPr lang="hu-HU" sz="2800" dirty="0"/>
              <a:t>l</a:t>
            </a:r>
            <a:r>
              <a:rPr lang="hu-HU" sz="2800" dirty="0" smtClean="0"/>
              <a:t>étesítés módja szerint,</a:t>
            </a:r>
          </a:p>
        </p:txBody>
      </p:sp>
    </p:spTree>
    <p:extLst>
      <p:ext uri="{BB962C8B-B14F-4D97-AF65-F5344CB8AC3E}">
        <p14:creationId xmlns:p14="http://schemas.microsoft.com/office/powerpoint/2010/main" val="307707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Autofit/>
          </a:bodyPr>
          <a:lstStyle/>
          <a:p>
            <a:r>
              <a:rPr lang="hu-HU" sz="3500" dirty="0" smtClean="0">
                <a:solidFill>
                  <a:schemeClr val="tx1"/>
                </a:solidFill>
              </a:rPr>
              <a:t>Bázisfelületek mértani alak szerinti csoportosítása</a:t>
            </a:r>
            <a:endParaRPr lang="hu-HU" sz="35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60640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bázis felületek legtöbb esetben </a:t>
            </a:r>
            <a:r>
              <a:rPr lang="hu-HU" sz="2400" dirty="0" smtClean="0">
                <a:solidFill>
                  <a:srgbClr val="FFC000"/>
                </a:solidFill>
              </a:rPr>
              <a:t>sík felületek </a:t>
            </a:r>
            <a:r>
              <a:rPr lang="hu-HU" sz="2400" dirty="0" smtClean="0"/>
              <a:t>(hárompontos alátámasztás).</a:t>
            </a:r>
          </a:p>
          <a:p>
            <a:endParaRPr lang="hu-HU" sz="2400" dirty="0" smtClean="0"/>
          </a:p>
          <a:p>
            <a:r>
              <a:rPr lang="hu-HU" sz="2400" dirty="0" smtClean="0"/>
              <a:t>A másik jellemző felület a </a:t>
            </a:r>
            <a:r>
              <a:rPr lang="hu-HU" sz="2400" dirty="0" smtClean="0">
                <a:solidFill>
                  <a:srgbClr val="FFC000"/>
                </a:solidFill>
              </a:rPr>
              <a:t>hengeres felület</a:t>
            </a:r>
            <a:r>
              <a:rPr lang="hu-HU" sz="2400" dirty="0" smtClean="0"/>
              <a:t>.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Jellemzően az esztergálásnál alkalmazott bázis, mivel viszont csak 4 szabadsági fokot köt le, ezért a darabot még tengelyirányba ütköztetni kell, és az elforgása ellen, pedig szorítóerőt kell alkalmazni.</a:t>
            </a:r>
          </a:p>
          <a:p>
            <a:pPr marL="0" indent="0">
              <a:buNone/>
            </a:pPr>
            <a:endParaRPr lang="hu-HU" sz="2400" dirty="0" smtClean="0"/>
          </a:p>
          <a:p>
            <a:r>
              <a:rPr lang="hu-HU" sz="2400" dirty="0" smtClean="0"/>
              <a:t>Sok esetben használnak tájolásra </a:t>
            </a:r>
            <a:r>
              <a:rPr lang="hu-HU" sz="2400" dirty="0" smtClean="0">
                <a:solidFill>
                  <a:srgbClr val="FFC000"/>
                </a:solidFill>
              </a:rPr>
              <a:t>furat</a:t>
            </a:r>
            <a:r>
              <a:rPr lang="hu-HU" sz="2400" dirty="0" smtClean="0"/>
              <a:t>ot, de nem lehet hozzá egyértelműen tájolni, ezért segédbázis használata szükséges.</a:t>
            </a:r>
          </a:p>
          <a:p>
            <a:endParaRPr lang="hu-HU" sz="2400" dirty="0"/>
          </a:p>
          <a:p>
            <a:r>
              <a:rPr lang="hu-HU" sz="2400" dirty="0" smtClean="0"/>
              <a:t>Néha elő fordul gömb felület </a:t>
            </a:r>
            <a:r>
              <a:rPr lang="hu-HU" sz="2400" dirty="0" smtClean="0">
                <a:solidFill>
                  <a:srgbClr val="FFC000"/>
                </a:solidFill>
              </a:rPr>
              <a:t>alkalmazása</a:t>
            </a:r>
            <a:r>
              <a:rPr lang="hu-HU" sz="2400" dirty="0" smtClean="0"/>
              <a:t>, kúpos központosítóval 3 szabadságfokot köt meg.</a:t>
            </a:r>
          </a:p>
        </p:txBody>
      </p:sp>
    </p:spTree>
    <p:extLst>
      <p:ext uri="{BB962C8B-B14F-4D97-AF65-F5344CB8AC3E}">
        <p14:creationId xmlns:p14="http://schemas.microsoft.com/office/powerpoint/2010/main" val="695094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50336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Példa: fogaskerék fogprofilhoz való tájolás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 smtClean="0"/>
              <a:t>Fogaskerék tengelyfuratának javítása esetén alkalmazott megoldás.</a:t>
            </a:r>
          </a:p>
          <a:p>
            <a:pPr marL="0" indent="0">
              <a:buNone/>
            </a:pPr>
            <a:r>
              <a:rPr lang="hu-HU" sz="2400" dirty="0" smtClean="0"/>
              <a:t>A csapok átmérőjét úgy kell meghatározni, hogy az osztókörön feküdjön fel.</a:t>
            </a:r>
          </a:p>
        </p:txBody>
      </p:sp>
      <p:pic>
        <p:nvPicPr>
          <p:cNvPr id="2050" name="Picture 2" descr="D:\Előadások\Autokfenntartás, diagnosztikája_IV\Segéd anyagok\Képek\2014-02-12\küszöb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9" t="9009" r="44903" b="63243"/>
          <a:stretch/>
        </p:blipFill>
        <p:spPr bwMode="auto">
          <a:xfrm>
            <a:off x="2411760" y="2008881"/>
            <a:ext cx="4176464" cy="463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980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820472" cy="1152128"/>
          </a:xfrm>
        </p:spPr>
        <p:txBody>
          <a:bodyPr>
            <a:noAutofit/>
          </a:bodyPr>
          <a:lstStyle/>
          <a:p>
            <a:r>
              <a:rPr lang="hu-HU" sz="3200" dirty="0" smtClean="0">
                <a:solidFill>
                  <a:schemeClr val="tx1"/>
                </a:solidFill>
              </a:rPr>
              <a:t>A bázisfelületek osztályozása megmunkálási módjuk szerint</a:t>
            </a:r>
            <a:endParaRPr lang="hu-HU" sz="32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87" y="1340768"/>
            <a:ext cx="9144000" cy="525658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hu-HU" sz="2800" dirty="0" smtClean="0"/>
              <a:t>Általában a szerkesztési bázis nem egyezik meg a technológiai bázissal, ha megegyezik, akkor azt a bázist </a:t>
            </a:r>
            <a:r>
              <a:rPr lang="hu-HU" sz="2800" dirty="0" smtClean="0">
                <a:solidFill>
                  <a:srgbClr val="FFC000"/>
                </a:solidFill>
              </a:rPr>
              <a:t>főbázisnak</a:t>
            </a:r>
            <a:r>
              <a:rPr lang="hu-HU" sz="2800" dirty="0" smtClean="0"/>
              <a:t> nevezzük.</a:t>
            </a:r>
          </a:p>
          <a:p>
            <a:pPr marL="0" indent="0" algn="just">
              <a:buNone/>
            </a:pPr>
            <a:r>
              <a:rPr lang="hu-HU" sz="2800" dirty="0" smtClean="0"/>
              <a:t>Törekvés, hogy a technológiai bázis úgy legyen meghatározva, hogy az összes megmunkálási művelet egy bázisról elvégezhető legyen.</a:t>
            </a:r>
          </a:p>
          <a:p>
            <a:pPr marL="0" indent="0" algn="just">
              <a:buNone/>
            </a:pPr>
            <a:endParaRPr lang="hu-HU" sz="2800" dirty="0" smtClean="0"/>
          </a:p>
          <a:p>
            <a:pPr marL="0" indent="0" algn="just">
              <a:buNone/>
            </a:pPr>
            <a:r>
              <a:rPr lang="hu-HU" sz="2800" dirty="0" smtClean="0"/>
              <a:t>A bázis megmunkáltsága szerint lehet: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800" dirty="0" smtClean="0"/>
              <a:t>nyers,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800" dirty="0"/>
              <a:t>n</a:t>
            </a:r>
            <a:r>
              <a:rPr lang="hu-HU" sz="2800" dirty="0" smtClean="0"/>
              <a:t>agyolt,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800" dirty="0"/>
              <a:t>s</a:t>
            </a:r>
            <a:r>
              <a:rPr lang="hu-HU" sz="2800" dirty="0" smtClean="0"/>
              <a:t>imított,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800" dirty="0"/>
              <a:t>f</a:t>
            </a:r>
            <a:r>
              <a:rPr lang="hu-HU" sz="2800" dirty="0" smtClean="0"/>
              <a:t>inommegmunkált,</a:t>
            </a:r>
          </a:p>
          <a:p>
            <a:pPr>
              <a:buFont typeface="Arial" panose="020B0604020202020204" pitchFamily="34" charset="0"/>
              <a:buChar char="•"/>
            </a:pPr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2320237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20472" cy="60344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Nyers bázisok alkalmazás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87" y="1052736"/>
            <a:ext cx="91440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A műveleti bázisok közül az első általában nyers bázis szokott lenni.</a:t>
            </a:r>
          </a:p>
          <a:p>
            <a:pPr marL="0" indent="0">
              <a:buNone/>
            </a:pPr>
            <a:r>
              <a:rPr lang="hu-HU" dirty="0" smtClean="0"/>
              <a:t>A nyersbázis alkalmazásának szabályai: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A nyersbázis felülete egyenletes és tiszta legyen, ne legyen rajta sorja, felöntési hely, jel, szám, stb..</a:t>
            </a:r>
          </a:p>
          <a:p>
            <a:r>
              <a:rPr lang="hu-HU" dirty="0" smtClean="0"/>
              <a:t>Csak egyszer szabad felhasználni, és csak az első műveletnél.</a:t>
            </a:r>
          </a:p>
          <a:p>
            <a:r>
              <a:rPr lang="hu-HU" dirty="0" smtClean="0"/>
              <a:t>Olyan felületet kell választani, mely később sem lesz megmunkálva.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Pl. dugattyúgyártásnál az első lépés a bázis kialakítása, mely a szoknya pereme, és a belső oldala.</a:t>
            </a:r>
          </a:p>
        </p:txBody>
      </p:sp>
    </p:spTree>
    <p:extLst>
      <p:ext uri="{BB962C8B-B14F-4D97-AF65-F5344CB8AC3E}">
        <p14:creationId xmlns:p14="http://schemas.microsoft.com/office/powerpoint/2010/main" val="111588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20472" cy="100811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Bázisfelületek osztályzása a létesítési módja szerint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87" y="1196752"/>
            <a:ext cx="9144000" cy="55446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Típusai:</a:t>
            </a:r>
          </a:p>
          <a:p>
            <a:pPr algn="just"/>
            <a:r>
              <a:rPr lang="hu-HU" dirty="0" smtClean="0">
                <a:solidFill>
                  <a:srgbClr val="FFC000"/>
                </a:solidFill>
              </a:rPr>
              <a:t>Természetes bázisok</a:t>
            </a:r>
            <a:r>
              <a:rPr lang="hu-HU" dirty="0" smtClean="0"/>
              <a:t>: azok a felületek, melyek konstrukciós rajzon, mint szerkezeti elemek szükségesek, és így szükségszerűen elő kell állítani.</a:t>
            </a:r>
          </a:p>
          <a:p>
            <a:pPr algn="just"/>
            <a:r>
              <a:rPr lang="hu-HU" dirty="0" smtClean="0">
                <a:solidFill>
                  <a:srgbClr val="FFC000"/>
                </a:solidFill>
              </a:rPr>
              <a:t>Mesterséges bázisok</a:t>
            </a:r>
            <a:r>
              <a:rPr lang="hu-HU" dirty="0" smtClean="0"/>
              <a:t>: vagy segédbázisok, amelyeket kizárólag azért hoznak létre, hogy az alkatrészek egyértelmű tájolását biztosítsa. </a:t>
            </a:r>
          </a:p>
          <a:p>
            <a:pPr algn="just"/>
            <a:r>
              <a:rPr lang="hu-HU" dirty="0" smtClean="0"/>
              <a:t>Segéd bázis lehet egy a technológia szerint megmunkált felület, de mivel bázis ként alkalmazzák, ezért finomabbra veszik a megmunkálását mint az a technológiából adódóan szükséges lenne.</a:t>
            </a:r>
          </a:p>
          <a:p>
            <a:pPr algn="just"/>
            <a:r>
              <a:rPr lang="hu-HU" dirty="0" smtClean="0"/>
              <a:t>Pl. csúcsfurat alkalmazása,</a:t>
            </a:r>
          </a:p>
          <a:p>
            <a:pPr algn="just"/>
            <a:r>
              <a:rPr lang="hu-HU" dirty="0" smtClean="0"/>
              <a:t>Illesztett furat alkalmazása az olajteknőn.</a:t>
            </a:r>
          </a:p>
        </p:txBody>
      </p:sp>
    </p:spTree>
    <p:extLst>
      <p:ext uri="{BB962C8B-B14F-4D97-AF65-F5344CB8AC3E}">
        <p14:creationId xmlns:p14="http://schemas.microsoft.com/office/powerpoint/2010/main" val="3989087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820472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Bázisfelületek váltása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87" y="1196752"/>
            <a:ext cx="9144000" cy="5544616"/>
          </a:xfrm>
        </p:spPr>
        <p:txBody>
          <a:bodyPr>
            <a:normAutofit/>
          </a:bodyPr>
          <a:lstStyle/>
          <a:p>
            <a:pPr algn="just"/>
            <a:r>
              <a:rPr lang="hu-HU" dirty="0" smtClean="0"/>
              <a:t>A bázis megválasztása akkor helyes, ha minimális bázisváltással biztosítható az alkatrész megmunkálása.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 befogások számát és a bázisváltások számát minimalizálni kell.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 befogások száma célgépek és készülékek alkalmazásával minimalizálható.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 bázisváltások számát segédbázisok alkalmazásával lehet csökkenteni.</a:t>
            </a:r>
          </a:p>
        </p:txBody>
      </p:sp>
    </p:spTree>
    <p:extLst>
      <p:ext uri="{BB962C8B-B14F-4D97-AF65-F5344CB8AC3E}">
        <p14:creationId xmlns:p14="http://schemas.microsoft.com/office/powerpoint/2010/main" val="65114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820472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Az alkatrész méretszóródásának okai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87" y="2276872"/>
            <a:ext cx="9144000" cy="4464496"/>
          </a:xfrm>
        </p:spPr>
        <p:txBody>
          <a:bodyPr>
            <a:normAutofit/>
          </a:bodyPr>
          <a:lstStyle/>
          <a:p>
            <a:pPr algn="just"/>
            <a:endParaRPr lang="hu-HU" dirty="0" smtClean="0"/>
          </a:p>
          <a:p>
            <a:pPr algn="just"/>
            <a:r>
              <a:rPr lang="hu-HU" dirty="0" smtClean="0"/>
              <a:t>A bázisváltási hibák.</a:t>
            </a:r>
          </a:p>
          <a:p>
            <a:pPr algn="just"/>
            <a:r>
              <a:rPr lang="hu-HU" dirty="0" smtClean="0"/>
              <a:t>A befogási hibák.</a:t>
            </a:r>
          </a:p>
          <a:p>
            <a:pPr algn="just"/>
            <a:r>
              <a:rPr lang="hu-HU" dirty="0" smtClean="0"/>
              <a:t>A megmunkálási hibák</a:t>
            </a:r>
          </a:p>
        </p:txBody>
      </p:sp>
    </p:spTree>
    <p:extLst>
      <p:ext uri="{BB962C8B-B14F-4D97-AF65-F5344CB8AC3E}">
        <p14:creationId xmlns:p14="http://schemas.microsoft.com/office/powerpoint/2010/main" val="4248883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20472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Bázisváltási hibák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464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Minden egyes bázisváltás a megmunkálás alatt: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z újabb méretbeállás,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z ülékre való tökéletlen felfekvés,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z ülék elmozdulása,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z ülék változó rugalmas deformációja,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 munkadarab változó rugalmas deformációja</a:t>
            </a:r>
          </a:p>
          <a:p>
            <a:pPr marL="0" indent="0" algn="just">
              <a:buNone/>
            </a:pPr>
            <a:r>
              <a:rPr lang="hu-HU" dirty="0"/>
              <a:t>m</a:t>
            </a:r>
            <a:r>
              <a:rPr lang="hu-HU" dirty="0" smtClean="0"/>
              <a:t>iatt a méretszóródás növekedésével jár.</a:t>
            </a:r>
          </a:p>
        </p:txBody>
      </p:sp>
    </p:spTree>
    <p:extLst>
      <p:ext uri="{BB962C8B-B14F-4D97-AF65-F5344CB8AC3E}">
        <p14:creationId xmlns:p14="http://schemas.microsoft.com/office/powerpoint/2010/main" val="1634749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20472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Befogási hibák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464496"/>
          </a:xfrm>
        </p:spPr>
        <p:txBody>
          <a:bodyPr>
            <a:normAutofit/>
          </a:bodyPr>
          <a:lstStyle/>
          <a:p>
            <a:pPr algn="just"/>
            <a:r>
              <a:rPr lang="hu-HU" dirty="0" smtClean="0"/>
              <a:t>Ha a befogó erő túl nagy, akkor nagy lesz az alkatrész rugalmas deformációja, ha túl kicsi, akkor pedig megmozdulhat megmunkáláskor az alkatrész.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Minden újra fogás a pozicionálási hiba lehetőségét rejti magában.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Pl. felületek közé ékelődött forgács vagy szennyeződés miatt, vagy a az alkatrész rossz pozicionálása miatt.</a:t>
            </a:r>
          </a:p>
        </p:txBody>
      </p:sp>
    </p:spTree>
    <p:extLst>
      <p:ext uri="{BB962C8B-B14F-4D97-AF65-F5344CB8AC3E}">
        <p14:creationId xmlns:p14="http://schemas.microsoft.com/office/powerpoint/2010/main" val="2811962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20472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bázismegválasztás általános elvei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46449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Az alkatrész megmunkálás tervezés első lépése a bázisfelületek megválasztása.</a:t>
            </a:r>
          </a:p>
          <a:p>
            <a:pPr marL="0" indent="0" algn="just">
              <a:buNone/>
            </a:pPr>
            <a:r>
              <a:rPr lang="hu-HU" dirty="0" smtClean="0"/>
              <a:t>Szempontjai: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hu-HU" dirty="0" smtClean="0"/>
              <a:t>A bázisfelület egyértelmű helyzet meghatározást biztosítson,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hu-HU" dirty="0"/>
              <a:t>a</a:t>
            </a:r>
            <a:r>
              <a:rPr lang="hu-HU" dirty="0" smtClean="0"/>
              <a:t> munkadarabnak biztos megtámasztást nyújtson a megmunkáló erővel szemben.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hu-HU" dirty="0"/>
              <a:t>a</a:t>
            </a:r>
            <a:r>
              <a:rPr lang="hu-HU" dirty="0" smtClean="0"/>
              <a:t> bázisfelületek könnyen megmunkálhatók legyenek.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hu-HU" dirty="0"/>
              <a:t>a</a:t>
            </a:r>
            <a:r>
              <a:rPr lang="hu-HU" dirty="0" smtClean="0"/>
              <a:t> bázisfelület sok méret kiinduló felülete legyen.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hu-HU" dirty="0"/>
              <a:t>m</a:t>
            </a:r>
            <a:r>
              <a:rPr lang="hu-HU" dirty="0" smtClean="0"/>
              <a:t>inimális bázisváltás váljon szükségessé.</a:t>
            </a:r>
          </a:p>
        </p:txBody>
      </p:sp>
    </p:spTree>
    <p:extLst>
      <p:ext uri="{BB962C8B-B14F-4D97-AF65-F5344CB8AC3E}">
        <p14:creationId xmlns:p14="http://schemas.microsoft.com/office/powerpoint/2010/main" val="4061093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2784" y="188640"/>
            <a:ext cx="8604448" cy="1052736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1. A </a:t>
            </a:r>
            <a:r>
              <a:rPr lang="hu-HU" sz="3600" dirty="0">
                <a:solidFill>
                  <a:schemeClr val="tx1"/>
                </a:solidFill>
              </a:rPr>
              <a:t>bázisfelület egyértelmű helyzet meghatározást biztosítson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munkadarabot a legnagyobb kiterjedésű felületén kell alátámasztani, ezzel csökkenthető a felfekvési hibából eredő megmunkálási hiba.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</p:txBody>
      </p:sp>
      <p:pic>
        <p:nvPicPr>
          <p:cNvPr id="3074" name="Picture 2" descr="D:\Előadások\Autokfenntartás, diagnosztikája_IV\Segéd anyagok\Képek\2014-02-12\küszöb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1" t="20300" r="34369" b="60120"/>
          <a:stretch/>
        </p:blipFill>
        <p:spPr bwMode="auto">
          <a:xfrm>
            <a:off x="1317297" y="2996952"/>
            <a:ext cx="689156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774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92480" cy="1052736"/>
          </a:xfrm>
        </p:spPr>
        <p:txBody>
          <a:bodyPr>
            <a:noAutofit/>
          </a:bodyPr>
          <a:lstStyle/>
          <a:p>
            <a:pPr marL="514350" indent="-514350"/>
            <a:r>
              <a:rPr lang="hu-HU" sz="3600" dirty="0" smtClean="0">
                <a:solidFill>
                  <a:schemeClr val="tx1"/>
                </a:solidFill>
              </a:rPr>
              <a:t>     2. A munkadarabnak </a:t>
            </a:r>
            <a:r>
              <a:rPr lang="hu-HU" sz="3600" dirty="0">
                <a:solidFill>
                  <a:schemeClr val="tx1"/>
                </a:solidFill>
              </a:rPr>
              <a:t>biztos </a:t>
            </a:r>
            <a:r>
              <a:rPr lang="hu-HU" sz="3600" dirty="0" smtClean="0">
                <a:solidFill>
                  <a:schemeClr val="tx1"/>
                </a:solidFill>
              </a:rPr>
              <a:t>megtámasztást nyújtson </a:t>
            </a:r>
            <a:r>
              <a:rPr lang="hu-HU" sz="3600" dirty="0">
                <a:solidFill>
                  <a:schemeClr val="tx1"/>
                </a:solidFill>
              </a:rPr>
              <a:t>a megmunkáló erővel szemben.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365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bázisfelület megválasztásánál figyelembe kell venni, hogy a megmunkáló erő a munkadarabot próbálja elmozdítani, deformálni, ezzel szemben rögzíteni kell.</a:t>
            </a:r>
          </a:p>
          <a:p>
            <a:pPr marL="0" indent="0" algn="just">
              <a:buNone/>
            </a:pPr>
            <a:r>
              <a:rPr lang="hu-HU" dirty="0" smtClean="0"/>
              <a:t>Tehát az ülékek helyzetét és a szorítóerő irányát úgy kell megválasztani, hogy :</a:t>
            </a:r>
          </a:p>
          <a:p>
            <a:pPr marL="0" indent="0" algn="just">
              <a:buNone/>
            </a:pPr>
            <a:endParaRPr lang="hu-HU" dirty="0" smtClean="0"/>
          </a:p>
          <a:p>
            <a:pPr algn="just"/>
            <a:r>
              <a:rPr lang="hu-HU" dirty="0"/>
              <a:t>a</a:t>
            </a:r>
            <a:r>
              <a:rPr lang="hu-HU" dirty="0" smtClean="0"/>
              <a:t> munkadarabot az ülékre szorítsa,</a:t>
            </a:r>
          </a:p>
          <a:p>
            <a:pPr algn="just"/>
            <a:r>
              <a:rPr lang="hu-HU" dirty="0"/>
              <a:t>n</a:t>
            </a:r>
            <a:r>
              <a:rPr lang="hu-HU" dirty="0" smtClean="0"/>
              <a:t>e deformálja,</a:t>
            </a:r>
          </a:p>
          <a:p>
            <a:pPr algn="just"/>
            <a:r>
              <a:rPr lang="hu-HU" dirty="0"/>
              <a:t>é</a:t>
            </a:r>
            <a:r>
              <a:rPr lang="hu-HU" dirty="0" smtClean="0"/>
              <a:t>s a megmunkáló erő se okozhassa a munkadarab ülékről való elmozdulását vagy deformációját.</a:t>
            </a:r>
          </a:p>
          <a:p>
            <a:pPr marL="0" indent="0" algn="just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077140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1106" y="260648"/>
            <a:ext cx="8892480" cy="1052736"/>
          </a:xfrm>
        </p:spPr>
        <p:txBody>
          <a:bodyPr>
            <a:noAutofit/>
          </a:bodyPr>
          <a:lstStyle/>
          <a:p>
            <a:pPr marL="514350" indent="-514350"/>
            <a:r>
              <a:rPr lang="hu-HU" sz="3600" dirty="0" smtClean="0">
                <a:solidFill>
                  <a:schemeClr val="tx1"/>
                </a:solidFill>
              </a:rPr>
              <a:t> 3. A </a:t>
            </a:r>
            <a:r>
              <a:rPr lang="hu-HU" sz="3600" dirty="0">
                <a:solidFill>
                  <a:schemeClr val="tx1"/>
                </a:solidFill>
              </a:rPr>
              <a:t>bázisfelületek könnyen megmunkálhatók </a:t>
            </a:r>
            <a:r>
              <a:rPr lang="hu-HU" sz="3600" dirty="0" smtClean="0">
                <a:solidFill>
                  <a:schemeClr val="tx1"/>
                </a:solidFill>
              </a:rPr>
              <a:t>legyenek.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05" y="1484784"/>
            <a:ext cx="9144000" cy="144016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A technológia tervezésénél arra kell törekedni, hogy a bázisfelület minél egyszerűbb eszközökkel minél pontosabban előállítható legyen. =&gt; figyelembe kell venni a befogókészülékek konstrukciós lehetőségeit.</a:t>
            </a:r>
          </a:p>
        </p:txBody>
      </p:sp>
      <p:sp>
        <p:nvSpPr>
          <p:cNvPr id="4" name="Téglalap 3"/>
          <p:cNvSpPr/>
          <p:nvPr/>
        </p:nvSpPr>
        <p:spPr>
          <a:xfrm>
            <a:off x="107504" y="3429000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3600" dirty="0" smtClean="0">
                <a:latin typeface="+mj-lt"/>
              </a:rPr>
              <a:t>4. 	A </a:t>
            </a:r>
            <a:r>
              <a:rPr lang="hu-HU" sz="3600" dirty="0">
                <a:latin typeface="+mj-lt"/>
              </a:rPr>
              <a:t>bázisfelület sok méret kiinduló felülete  </a:t>
            </a:r>
            <a:r>
              <a:rPr lang="hu-HU" sz="3600" dirty="0" smtClean="0">
                <a:latin typeface="+mj-lt"/>
              </a:rPr>
              <a:t>             	legyen</a:t>
            </a:r>
            <a:r>
              <a:rPr lang="hu-HU" sz="3600" dirty="0">
                <a:latin typeface="+mj-lt"/>
              </a:rPr>
              <a:t>.</a:t>
            </a:r>
          </a:p>
        </p:txBody>
      </p:sp>
      <p:sp>
        <p:nvSpPr>
          <p:cNvPr id="5" name="Téglalap 4"/>
          <p:cNvSpPr/>
          <p:nvPr/>
        </p:nvSpPr>
        <p:spPr>
          <a:xfrm>
            <a:off x="107504" y="4869160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 smtClean="0"/>
              <a:t>Amennyiben a technológia megengedi a szerkesztési bázist kell technológiai bázisként használni. Ez csökkenti a gyártási költségeket.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712638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92480" cy="548680"/>
          </a:xfrm>
        </p:spPr>
        <p:txBody>
          <a:bodyPr>
            <a:noAutofit/>
          </a:bodyPr>
          <a:lstStyle/>
          <a:p>
            <a:pPr marL="514350" indent="-514350"/>
            <a:r>
              <a:rPr lang="hu-HU" sz="3600" dirty="0" smtClean="0">
                <a:solidFill>
                  <a:schemeClr val="tx1"/>
                </a:solidFill>
              </a:rPr>
              <a:t> 5. Minimális </a:t>
            </a:r>
            <a:r>
              <a:rPr lang="hu-HU" sz="3600" dirty="0">
                <a:solidFill>
                  <a:schemeClr val="tx1"/>
                </a:solidFill>
              </a:rPr>
              <a:t>bázisváltás váljon szükségessé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6886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A bázisváltás minden szempontból kedvezőtlen hatású.</a:t>
            </a:r>
          </a:p>
          <a:p>
            <a:pPr marL="0" indent="0"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Hibalehetőségek egész sorát válthatja ki.</a:t>
            </a:r>
          </a:p>
          <a:p>
            <a:pPr algn="just"/>
            <a:r>
              <a:rPr lang="hu-HU" dirty="0" smtClean="0"/>
              <a:t>Az új bázisfelület új készüléket kíván.</a:t>
            </a:r>
          </a:p>
          <a:p>
            <a:pPr algn="just"/>
            <a:r>
              <a:rPr lang="hu-HU" dirty="0" smtClean="0"/>
              <a:t>Az új befogás (átfogás) növeli a megmunkálási költségeket (növekvő mellékidők). </a:t>
            </a:r>
          </a:p>
          <a:p>
            <a:pPr algn="just"/>
            <a:r>
              <a:rPr lang="hu-HU" dirty="0" smtClean="0"/>
              <a:t>Természetesen vannak kivételek.</a:t>
            </a:r>
          </a:p>
          <a:p>
            <a:pPr algn="just"/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Egy bonyolult sok műveletből álló technológia esetén a bázisfelület kiválasztásához ismerni kell a </a:t>
            </a:r>
          </a:p>
          <a:p>
            <a:pPr algn="just"/>
            <a:r>
              <a:rPr lang="hu-HU" dirty="0" smtClean="0"/>
              <a:t>teljes technológiai folyamatot,</a:t>
            </a:r>
          </a:p>
          <a:p>
            <a:pPr algn="just"/>
            <a:r>
              <a:rPr lang="hu-HU" dirty="0" smtClean="0"/>
              <a:t>a rendelkezésre álló berendezéseket,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 felhasználható készülékeket.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0512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2420888"/>
            <a:ext cx="6912768" cy="548680"/>
          </a:xfrm>
        </p:spPr>
        <p:txBody>
          <a:bodyPr>
            <a:noAutofit/>
          </a:bodyPr>
          <a:lstStyle/>
          <a:p>
            <a:pPr marL="514350" indent="-514350"/>
            <a:r>
              <a:rPr lang="hu-HU" sz="3600" dirty="0" smtClean="0">
                <a:solidFill>
                  <a:schemeClr val="tx1"/>
                </a:solidFill>
              </a:rPr>
              <a:t> </a:t>
            </a:r>
            <a:r>
              <a:rPr lang="hu-HU" sz="4400" dirty="0">
                <a:solidFill>
                  <a:schemeClr val="tx1"/>
                </a:solidFill>
              </a:rPr>
              <a:t>Megmunkálási hibák és okai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373216"/>
            <a:ext cx="9144000" cy="14401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70824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4401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332656"/>
            <a:ext cx="8928992" cy="6336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megmunkálás célja a megfelelő </a:t>
            </a:r>
            <a:r>
              <a:rPr lang="hu-HU" dirty="0" smtClean="0">
                <a:solidFill>
                  <a:srgbClr val="FFC000"/>
                </a:solidFill>
              </a:rPr>
              <a:t>méretű</a:t>
            </a:r>
            <a:r>
              <a:rPr lang="hu-HU" dirty="0" smtClean="0"/>
              <a:t> és </a:t>
            </a:r>
            <a:r>
              <a:rPr lang="hu-HU" dirty="0" smtClean="0">
                <a:solidFill>
                  <a:srgbClr val="FFC000"/>
                </a:solidFill>
              </a:rPr>
              <a:t>alakú </a:t>
            </a:r>
            <a:r>
              <a:rPr lang="hu-HU" dirty="0" smtClean="0"/>
              <a:t>alkatrész előállítása.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megmunkálás közben az egyes folyamatok alatt létrejövő változások előre meg nem határozható méreteltérést okoznak névleges mérettől, ezt nevezzük megmunkálási hibának.</a:t>
            </a:r>
          </a:p>
          <a:p>
            <a:pPr marL="0" indent="0" algn="just">
              <a:buNone/>
            </a:pPr>
            <a:r>
              <a:rPr lang="hu-HU" dirty="0" smtClean="0"/>
              <a:t>Ilyen változások pl.:</a:t>
            </a:r>
          </a:p>
          <a:p>
            <a:pPr algn="just"/>
            <a:r>
              <a:rPr lang="hu-HU" dirty="0" smtClean="0"/>
              <a:t>szerszámkopás,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őmérséklet változás,</a:t>
            </a:r>
          </a:p>
          <a:p>
            <a:pPr algn="just"/>
            <a:r>
              <a:rPr lang="hu-HU" dirty="0" smtClean="0"/>
              <a:t>Stb.</a:t>
            </a:r>
          </a:p>
          <a:p>
            <a:pPr algn="just"/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Az egyes megmunkálási eljárások finomságát éppen az szabja meg, hogy a megmunkált alkatrészek a névleges mérettől milyen eltéréssel (méretszórással) készíthetők el.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1585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4401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597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megmunkálási hibák határértékének a szűkítésével :</a:t>
            </a:r>
          </a:p>
          <a:p>
            <a:pPr algn="just"/>
            <a:r>
              <a:rPr lang="hu-HU" dirty="0"/>
              <a:t>j</a:t>
            </a:r>
            <a:r>
              <a:rPr lang="hu-HU" dirty="0" smtClean="0"/>
              <a:t>obb hatásfokú,</a:t>
            </a:r>
          </a:p>
          <a:p>
            <a:pPr algn="just"/>
            <a:r>
              <a:rPr lang="hu-HU" dirty="0"/>
              <a:t>ü</a:t>
            </a:r>
            <a:r>
              <a:rPr lang="hu-HU" dirty="0" smtClean="0"/>
              <a:t>zembiztosabb,</a:t>
            </a:r>
          </a:p>
          <a:p>
            <a:pPr algn="just"/>
            <a:r>
              <a:rPr lang="hu-HU" dirty="0"/>
              <a:t>n</a:t>
            </a:r>
            <a:r>
              <a:rPr lang="hu-HU" dirty="0" smtClean="0"/>
              <a:t>agyobb élettartamú,</a:t>
            </a:r>
          </a:p>
          <a:p>
            <a:pPr marL="0" indent="0" algn="just">
              <a:buNone/>
            </a:pPr>
            <a:r>
              <a:rPr lang="hu-HU" dirty="0"/>
              <a:t>g</a:t>
            </a:r>
            <a:r>
              <a:rPr lang="hu-HU" dirty="0" smtClean="0"/>
              <a:t>épek, berendezések állíthatók elő.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megmunkálási pontosság növelésével viszont növekszik a megmunkálás költsége.</a:t>
            </a:r>
          </a:p>
          <a:p>
            <a:pPr marL="0" indent="0" algn="just">
              <a:buNone/>
            </a:pPr>
            <a:endParaRPr lang="hu-HU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hu-HU" dirty="0" smtClean="0">
                <a:solidFill>
                  <a:srgbClr val="FF0000"/>
                </a:solidFill>
              </a:rPr>
              <a:t>Cél</a:t>
            </a:r>
            <a:r>
              <a:rPr lang="hu-HU" dirty="0" smtClean="0">
                <a:solidFill>
                  <a:srgbClr val="FF0000"/>
                </a:solidFill>
              </a:rPr>
              <a:t>: minél kisebb gyártási költséggel minél jobb hatásfokú, nagyobb élettartamú, üzembiztosabb berendezéseket, gépeket állítsunk elő.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46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686" y="188640"/>
            <a:ext cx="9144000" cy="648072"/>
          </a:xfrm>
        </p:spPr>
        <p:txBody>
          <a:bodyPr>
            <a:noAutofit/>
          </a:bodyPr>
          <a:lstStyle/>
          <a:p>
            <a:r>
              <a:rPr lang="hu-HU" sz="3400" dirty="0" smtClean="0">
                <a:solidFill>
                  <a:schemeClr val="tx1"/>
                </a:solidFill>
              </a:rPr>
              <a:t>Munkadarabok gépalkatrészek megmunkálási hibái</a:t>
            </a:r>
            <a:endParaRPr lang="hu-HU" sz="3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2917" y="1340768"/>
            <a:ext cx="8617555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Típusai:</a:t>
            </a:r>
          </a:p>
          <a:p>
            <a:pPr algn="just"/>
            <a:r>
              <a:rPr lang="hu-HU" dirty="0"/>
              <a:t>m</a:t>
            </a:r>
            <a:r>
              <a:rPr lang="hu-HU" dirty="0" smtClean="0"/>
              <a:t>érethibák,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lakhibák,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elyzethibák,</a:t>
            </a:r>
          </a:p>
          <a:p>
            <a:pPr algn="just"/>
            <a:r>
              <a:rPr lang="hu-HU" dirty="0"/>
              <a:t>f</a:t>
            </a:r>
            <a:r>
              <a:rPr lang="hu-HU" dirty="0" smtClean="0"/>
              <a:t>elületi érdesség hibái,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technológia kidolgozásánál ismerni kell a hibákat, és </a:t>
            </a:r>
            <a:r>
              <a:rPr lang="hu-HU" smtClean="0"/>
              <a:t>a </a:t>
            </a:r>
            <a:r>
              <a:rPr lang="hu-HU" smtClean="0"/>
              <a:t>keletkezésük </a:t>
            </a:r>
            <a:r>
              <a:rPr lang="hu-HU" dirty="0" smtClean="0"/>
              <a:t>okait.</a:t>
            </a:r>
          </a:p>
          <a:p>
            <a:pPr marL="0" indent="0" algn="just">
              <a:buNone/>
            </a:pPr>
            <a:r>
              <a:rPr lang="hu-HU" dirty="0" smtClean="0"/>
              <a:t>Tudni kell, hogy az egyes megmunkálási módokkal milyen hibával (pontossággal) lehet a megmunkálást elvégezni.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42376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686" y="188640"/>
            <a:ext cx="9144000" cy="648072"/>
          </a:xfrm>
        </p:spPr>
        <p:txBody>
          <a:bodyPr>
            <a:noAutofit/>
          </a:bodyPr>
          <a:lstStyle/>
          <a:p>
            <a:r>
              <a:rPr lang="hu-HU" sz="3400" dirty="0" smtClean="0">
                <a:solidFill>
                  <a:schemeClr val="tx1"/>
                </a:solidFill>
              </a:rPr>
              <a:t>Munkadarabok gépalkatrészek megmunkálási hibái</a:t>
            </a:r>
            <a:endParaRPr lang="hu-HU" sz="34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2917" y="1340768"/>
            <a:ext cx="8617555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Típusai:</a:t>
            </a:r>
          </a:p>
          <a:p>
            <a:pPr algn="just"/>
            <a:r>
              <a:rPr lang="hu-HU" dirty="0"/>
              <a:t>m</a:t>
            </a:r>
            <a:r>
              <a:rPr lang="hu-HU" dirty="0" smtClean="0"/>
              <a:t>érethibák,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lakhibák,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elyzethibák,</a:t>
            </a:r>
          </a:p>
          <a:p>
            <a:pPr algn="just"/>
            <a:r>
              <a:rPr lang="hu-HU" dirty="0"/>
              <a:t>f</a:t>
            </a:r>
            <a:r>
              <a:rPr lang="hu-HU" dirty="0" smtClean="0"/>
              <a:t>elületi érdesség hibái,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technológia kidolgozásánál ismerni kell a hibákat, és a keletkezük okait.</a:t>
            </a:r>
          </a:p>
          <a:p>
            <a:pPr marL="0" indent="0" algn="just">
              <a:buNone/>
            </a:pPr>
            <a:r>
              <a:rPr lang="hu-HU" dirty="0" smtClean="0"/>
              <a:t>Tudni kell, hogy az egyes megmunkálási módokkal milyen hibával (pontossággal) lehet a megmunkálást elvégezni.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7052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Mérethibák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617555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Ha nem emelik ki a hiba jellegét, akkor jellemzően mérethibát értenek rajt.</a:t>
            </a:r>
          </a:p>
          <a:p>
            <a:pPr marL="0" indent="0" algn="just">
              <a:buNone/>
            </a:pPr>
            <a:r>
              <a:rPr lang="hu-HU" dirty="0" smtClean="0"/>
              <a:t>A gyártott, javított munkadarab akkor minősül jónak, ha valamennyi mérete a megengedett hibán, azaz a tűrésen belül van.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1543"/>
            <a:ext cx="6712832" cy="340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131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Alakhibák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617555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Forgástesteknél:</a:t>
            </a:r>
          </a:p>
          <a:p>
            <a:pPr algn="just"/>
            <a:r>
              <a:rPr lang="hu-HU" dirty="0" smtClean="0"/>
              <a:t>a tengelyre merőleges metszet körvonalának eltérése a szabályos körtől,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lkotók egyenességének az eltérése,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z alkotok párhuzamossági eltérése.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Síkfelületeknél:</a:t>
            </a:r>
          </a:p>
          <a:p>
            <a:pPr algn="just"/>
            <a:r>
              <a:rPr lang="hu-HU" dirty="0"/>
              <a:t>e</a:t>
            </a:r>
            <a:r>
              <a:rPr lang="hu-HU" dirty="0" smtClean="0"/>
              <a:t>gyenességtől való eltérés,</a:t>
            </a:r>
          </a:p>
          <a:p>
            <a:pPr algn="just"/>
            <a:r>
              <a:rPr lang="hu-HU" dirty="0"/>
              <a:t>s</a:t>
            </a:r>
            <a:r>
              <a:rPr lang="hu-HU" dirty="0" smtClean="0"/>
              <a:t>íktól való eltérés</a:t>
            </a:r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 t="3841" r="3850"/>
          <a:stretch/>
        </p:blipFill>
        <p:spPr bwMode="auto">
          <a:xfrm>
            <a:off x="4806981" y="4293096"/>
            <a:ext cx="4307542" cy="255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30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Helyzethibák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617555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Hengeres felület esetén:</a:t>
            </a:r>
          </a:p>
          <a:p>
            <a:pPr algn="just"/>
            <a:r>
              <a:rPr lang="hu-HU" dirty="0" smtClean="0"/>
              <a:t> egytengelyűségtől való eltérés,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omlokfelület ütése,</a:t>
            </a:r>
          </a:p>
          <a:p>
            <a:pPr algn="just"/>
            <a:r>
              <a:rPr lang="hu-HU" dirty="0"/>
              <a:t>k</a:t>
            </a:r>
            <a:r>
              <a:rPr lang="hu-HU" dirty="0" smtClean="0"/>
              <a:t>özépvonal párhuzamosságtól való eltérése,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Síkok esetén:</a:t>
            </a:r>
          </a:p>
          <a:p>
            <a:pPr algn="just"/>
            <a:r>
              <a:rPr lang="hu-HU" dirty="0" smtClean="0"/>
              <a:t>párhuzamosságtól való eltérés,</a:t>
            </a:r>
            <a:endParaRPr lang="hu-HU" dirty="0"/>
          </a:p>
          <a:p>
            <a:pPr algn="just"/>
            <a:r>
              <a:rPr lang="hu-HU" dirty="0" smtClean="0"/>
              <a:t>Síkfelületek által bezárt szögek eltérései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4034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750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Megmunkálási hibák lehetnek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832648"/>
          </a:xfrm>
        </p:spPr>
        <p:txBody>
          <a:bodyPr>
            <a:normAutofit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hu-HU" dirty="0" err="1"/>
              <a:t>m</a:t>
            </a:r>
            <a:r>
              <a:rPr lang="hu-HU" dirty="0" err="1" smtClean="0"/>
              <a:t>akrogeometriai</a:t>
            </a:r>
            <a:r>
              <a:rPr lang="hu-HU" dirty="0" smtClean="0"/>
              <a:t> hibák,</a:t>
            </a:r>
          </a:p>
          <a:p>
            <a:pPr lvl="1" algn="just">
              <a:buFont typeface="Arial" pitchFamily="34" charset="0"/>
              <a:buChar char="•"/>
            </a:pPr>
            <a:r>
              <a:rPr lang="hu-HU" dirty="0"/>
              <a:t>r</a:t>
            </a:r>
            <a:r>
              <a:rPr lang="hu-HU" dirty="0" smtClean="0"/>
              <a:t>endszeres hibák: 	a nagysága, jellege független a  			    		</a:t>
            </a:r>
            <a:r>
              <a:rPr lang="hu-HU" dirty="0" err="1" smtClean="0"/>
              <a:t>a</a:t>
            </a:r>
            <a:r>
              <a:rPr lang="hu-HU" dirty="0" smtClean="0"/>
              <a:t> forgácsolási terheléstől, a gépek, 				   	gyártóeszközök, szerszámok, 					készülékek elemein méréssel 					meghatározhatók</a:t>
            </a:r>
          </a:p>
          <a:p>
            <a:pPr lvl="1" algn="just">
              <a:buFont typeface="Arial" pitchFamily="34" charset="0"/>
              <a:buChar char="•"/>
            </a:pPr>
            <a:r>
              <a:rPr lang="hu-HU" dirty="0"/>
              <a:t>v</a:t>
            </a:r>
            <a:r>
              <a:rPr lang="hu-HU" dirty="0" smtClean="0"/>
              <a:t>életlen hibák:	a megmunkálás közben kialakuló terhelés 			hatására jön létre.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err="1"/>
              <a:t>m</a:t>
            </a:r>
            <a:r>
              <a:rPr lang="hu-HU" dirty="0" err="1" smtClean="0"/>
              <a:t>ikrogeometriai</a:t>
            </a:r>
            <a:r>
              <a:rPr lang="hu-HU" dirty="0" smtClean="0"/>
              <a:t> hibák =&gt; pl. felületi érdesség hibája, ami</a:t>
            </a:r>
          </a:p>
          <a:p>
            <a:pPr marL="0" indent="0" algn="just">
              <a:buNone/>
            </a:pPr>
            <a:r>
              <a:rPr lang="hu-HU" dirty="0"/>
              <a:t>	j</a:t>
            </a:r>
            <a:r>
              <a:rPr lang="hu-HU" dirty="0" smtClean="0"/>
              <a:t>ellemzően véletlen szerű hibaként jelentkezik.</a:t>
            </a:r>
          </a:p>
          <a:p>
            <a:pPr marL="0" indent="0" algn="just">
              <a:buNone/>
            </a:pPr>
            <a:r>
              <a:rPr lang="hu-HU" dirty="0"/>
              <a:t>	</a:t>
            </a:r>
            <a:r>
              <a:rPr lang="hu-HU" dirty="0" smtClean="0"/>
              <a:t>A gép- munkadarab- szerszám rendszerben keletkező 	rezgések okozhatják.</a:t>
            </a:r>
          </a:p>
          <a:p>
            <a:pPr marL="0" indent="0" algn="just">
              <a:buNone/>
            </a:pPr>
            <a:r>
              <a:rPr lang="hu-HU" dirty="0" smtClean="0"/>
              <a:t>Oka lehet még, a megmunkáló szerszám homlok- és hátfelületének nem </a:t>
            </a:r>
            <a:r>
              <a:rPr lang="hu-HU" dirty="0" smtClean="0">
                <a:solidFill>
                  <a:srgbClr val="FFC000"/>
                </a:solidFill>
              </a:rPr>
              <a:t>megfelelő érdessége</a:t>
            </a:r>
            <a:r>
              <a:rPr lang="hu-HU" dirty="0" smtClean="0"/>
              <a:t>, és a </a:t>
            </a:r>
            <a:r>
              <a:rPr lang="hu-HU" dirty="0" smtClean="0">
                <a:solidFill>
                  <a:srgbClr val="FFC000"/>
                </a:solidFill>
              </a:rPr>
              <a:t>szerszám kopása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12850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750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Megmunkálási hibák okai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44824"/>
            <a:ext cx="8856984" cy="3888432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hu-HU" dirty="0" smtClean="0"/>
              <a:t>szerszámgép és a készülék hibája,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/>
              <a:t>megmunkáló szerszámok kopása,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err="1"/>
              <a:t>m</a:t>
            </a:r>
            <a:r>
              <a:rPr lang="hu-HU" dirty="0" err="1" smtClean="0"/>
              <a:t>egmunkálógép-</a:t>
            </a:r>
            <a:r>
              <a:rPr lang="hu-HU" dirty="0" smtClean="0"/>
              <a:t> szerszám- készülék- munkadarab rugalmas deformációja,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/>
              <a:t>hőmérséklet változásból eredő hibák,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/>
              <a:t>beállítási hibák,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/>
              <a:t>a megmunkálásnál fellépő rezgésekből eredő hibák,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7826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750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1. Szerszámgép </a:t>
            </a:r>
            <a:r>
              <a:rPr lang="hu-HU" sz="4000" dirty="0">
                <a:solidFill>
                  <a:schemeClr val="tx1"/>
                </a:solidFill>
              </a:rPr>
              <a:t>és a készülék hibája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6166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A szerszámgépek megmunkálási pontosságát szabvány szerint bevizsgálják.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Pl. 	VDI/DGQ </a:t>
            </a:r>
            <a:r>
              <a:rPr lang="hu-HU" dirty="0"/>
              <a:t>3441 Szerszámgép megmunkáló pontosság </a:t>
            </a:r>
            <a:r>
              <a:rPr lang="hu-HU" dirty="0" smtClean="0"/>
              <a:t>	vizsgálata </a:t>
            </a:r>
            <a:r>
              <a:rPr lang="hu-HU" dirty="0"/>
              <a:t>(ajánlás</a:t>
            </a:r>
            <a:r>
              <a:rPr lang="hu-HU" dirty="0" smtClean="0"/>
              <a:t>).</a:t>
            </a:r>
          </a:p>
          <a:p>
            <a:pPr marL="0" indent="0" algn="just">
              <a:buNone/>
            </a:pPr>
            <a:r>
              <a:rPr lang="hu-HU" dirty="0"/>
              <a:t>	Általános rendeltetésű csúcsesztergák 	pontossági </a:t>
            </a:r>
            <a:r>
              <a:rPr lang="hu-HU" dirty="0" smtClean="0"/>
              <a:t>	vizsgálata</a:t>
            </a:r>
            <a:r>
              <a:rPr lang="hu-HU" dirty="0"/>
              <a:t>. </a:t>
            </a:r>
            <a:r>
              <a:rPr lang="hu-HU" dirty="0" smtClean="0"/>
              <a:t>Az </a:t>
            </a:r>
            <a:r>
              <a:rPr lang="hu-HU" dirty="0"/>
              <a:t>érvényes szabvány (2012. 05. 29.) az MSZ </a:t>
            </a:r>
            <a:r>
              <a:rPr lang="hu-HU" dirty="0" smtClean="0"/>
              <a:t>	ISO 	1708:1993 szabvány.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Használat közben a szerszámgépek kopnak, ezen kopásoknak csak részben lehet után állítani.</a:t>
            </a:r>
          </a:p>
          <a:p>
            <a:pPr marL="0" indent="0" algn="just">
              <a:buNone/>
            </a:pPr>
            <a:r>
              <a:rPr lang="hu-HU" dirty="0" smtClean="0"/>
              <a:t>A szerszámgépek és a készülékek esetén is meghatározott időnként ellenőrizni kell a kopások mértékét.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4733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750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2</a:t>
            </a:r>
            <a:r>
              <a:rPr lang="hu-HU" sz="4000" dirty="0" smtClean="0">
                <a:solidFill>
                  <a:schemeClr val="tx1"/>
                </a:solidFill>
              </a:rPr>
              <a:t>. Megmunkáló </a:t>
            </a:r>
            <a:r>
              <a:rPr lang="hu-HU" sz="4000" dirty="0">
                <a:solidFill>
                  <a:schemeClr val="tx1"/>
                </a:solidFill>
              </a:rPr>
              <a:t>szerszámok kopása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4119490"/>
                <a:ext cx="8856984" cy="2736304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hu-HU" dirty="0" smtClean="0"/>
                  <a:t>Egy új esztergakés kopási görbéje:</a:t>
                </a:r>
              </a:p>
              <a:p>
                <a:pPr marL="0" indent="0" algn="just">
                  <a:buNone/>
                </a:pPr>
                <a:r>
                  <a:rPr lang="hu-HU" dirty="0" smtClean="0"/>
                  <a:t>A szerszám kopás értéke az </a:t>
                </a:r>
                <a:r>
                  <a:rPr lang="hu-HU" u="sng" dirty="0" smtClean="0"/>
                  <a:t>AB</a:t>
                </a:r>
                <a:r>
                  <a:rPr lang="hu-HU" dirty="0" smtClean="0"/>
                  <a:t> szakaszban: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∗</m:t>
                      </m:r>
                      <m:sSup>
                        <m:sSup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hu-HU" dirty="0" smtClean="0"/>
              </a:p>
              <a:p>
                <a:pPr marL="0" indent="0" algn="just">
                  <a:buNone/>
                </a:pPr>
                <a:r>
                  <a:rPr lang="hu-HU" dirty="0" smtClean="0"/>
                  <a:t>c= állandó forgácsolási sebesség,</a:t>
                </a:r>
              </a:p>
              <a:p>
                <a:pPr marL="0" indent="0" algn="just">
                  <a:buNone/>
                </a:pPr>
                <a:r>
                  <a:rPr lang="hu-HU" dirty="0" smtClean="0"/>
                  <a:t>z= kísérleti úton meghatározott kitevő,</a:t>
                </a:r>
              </a:p>
              <a:p>
                <a:pPr marL="0" indent="0" algn="just">
                  <a:buNone/>
                </a:pPr>
                <a:r>
                  <a:rPr lang="hu-HU" dirty="0" smtClean="0"/>
                  <a:t>T= a forgácsolás időtartama,</a:t>
                </a:r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endParaRPr lang="hu-HU" dirty="0" smtClean="0"/>
              </a:p>
              <a:p>
                <a:pPr marL="0" indent="0" algn="just">
                  <a:buNone/>
                </a:pPr>
                <a:endParaRPr lang="hu-HU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4119490"/>
                <a:ext cx="8856984" cy="2736304"/>
              </a:xfrm>
              <a:blipFill rotWithShape="1">
                <a:blip r:embed="rId2"/>
                <a:stretch>
                  <a:fillRect l="-1239" t="-3341" b="-22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D:\Előadások\Autokfenntartás, diagnosztikája_IV\Segéd anyagok\Képek\2014-02-12\küszöb00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0" t="16216" r="28933" b="59159"/>
          <a:stretch/>
        </p:blipFill>
        <p:spPr bwMode="auto">
          <a:xfrm>
            <a:off x="1763688" y="764704"/>
            <a:ext cx="5258581" cy="333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176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4842" y="116632"/>
            <a:ext cx="8849158" cy="11521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3. </a:t>
            </a:r>
            <a:r>
              <a:rPr lang="hu-HU" sz="4000" dirty="0" err="1" smtClean="0">
                <a:solidFill>
                  <a:schemeClr val="tx1"/>
                </a:solidFill>
              </a:rPr>
              <a:t>Megmunkálógép-</a:t>
            </a:r>
            <a:r>
              <a:rPr lang="hu-HU" sz="4000" dirty="0" smtClean="0">
                <a:solidFill>
                  <a:schemeClr val="tx1"/>
                </a:solidFill>
              </a:rPr>
              <a:t> </a:t>
            </a:r>
            <a:r>
              <a:rPr lang="hu-HU" sz="4000" dirty="0">
                <a:solidFill>
                  <a:schemeClr val="tx1"/>
                </a:solidFill>
              </a:rPr>
              <a:t>szerszám- készülék- </a:t>
            </a:r>
            <a:r>
              <a:rPr lang="hu-HU" sz="4000" dirty="0" smtClean="0">
                <a:solidFill>
                  <a:schemeClr val="tx1"/>
                </a:solidFill>
              </a:rPr>
              <a:t>munkadarab </a:t>
            </a:r>
            <a:r>
              <a:rPr lang="hu-HU" sz="4000" dirty="0">
                <a:solidFill>
                  <a:schemeClr val="tx1"/>
                </a:solidFill>
              </a:rPr>
              <a:t>rugalmas </a:t>
            </a:r>
            <a:r>
              <a:rPr lang="hu-HU" sz="4000" dirty="0" smtClean="0">
                <a:solidFill>
                  <a:schemeClr val="tx1"/>
                </a:solidFill>
              </a:rPr>
              <a:t>deformációja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484784"/>
            <a:ext cx="8856984" cy="4968552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hu-HU" dirty="0" smtClean="0"/>
              <a:t>A megmunkáláskor keletkező forgácsolási erők és nyomatékaik hatására deformáció keletkezik.</a:t>
            </a:r>
          </a:p>
          <a:p>
            <a:pPr algn="just">
              <a:buFont typeface="Arial" pitchFamily="34" charset="0"/>
              <a:buChar char="•"/>
            </a:pPr>
            <a:r>
              <a:rPr lang="hu-HU" dirty="0" smtClean="0"/>
              <a:t>A fellépő alakváltozás az egység elemeinek rugalmas deformációjából és egymáshoz viszonyított elmozdulásaiból ered.</a:t>
            </a:r>
          </a:p>
          <a:p>
            <a:pPr marL="0" indent="0" algn="just">
              <a:buNone/>
            </a:pPr>
            <a:r>
              <a:rPr lang="hu-HU" dirty="0" smtClean="0"/>
              <a:t>Jellemző esetek:</a:t>
            </a:r>
          </a:p>
          <a:p>
            <a:pPr algn="just"/>
            <a:r>
              <a:rPr lang="hu-HU" dirty="0"/>
              <a:t>e</a:t>
            </a:r>
            <a:r>
              <a:rPr lang="hu-HU" dirty="0" smtClean="0"/>
              <a:t>sztergálás két csúcs között,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engerfelület köszörülése két csúcs között.</a:t>
            </a:r>
          </a:p>
          <a:p>
            <a:pPr algn="just"/>
            <a:r>
              <a:rPr lang="hu-HU" dirty="0"/>
              <a:t>p</a:t>
            </a:r>
            <a:r>
              <a:rPr lang="hu-HU" dirty="0" smtClean="0"/>
              <a:t>alástmarás,</a:t>
            </a:r>
          </a:p>
          <a:p>
            <a:pPr algn="just"/>
            <a:r>
              <a:rPr lang="hu-HU" dirty="0"/>
              <a:t>h</a:t>
            </a:r>
            <a:r>
              <a:rPr lang="hu-HU" dirty="0" smtClean="0"/>
              <a:t>omlok marás.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4273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373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Esztergálás </a:t>
            </a:r>
            <a:r>
              <a:rPr lang="hu-HU" sz="4000" dirty="0">
                <a:solidFill>
                  <a:schemeClr val="tx1"/>
                </a:solidFill>
              </a:rPr>
              <a:t>két csúcs között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1584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err="1" smtClean="0"/>
              <a:t>P</a:t>
            </a:r>
            <a:r>
              <a:rPr lang="hu-HU" baseline="-25000" dirty="0" err="1" smtClean="0"/>
              <a:t>f</a:t>
            </a:r>
            <a:r>
              <a:rPr lang="hu-HU" baseline="-25000" dirty="0" smtClean="0"/>
              <a:t> </a:t>
            </a:r>
            <a:r>
              <a:rPr lang="hu-HU" dirty="0" smtClean="0"/>
              <a:t> : főforgácsoló erő,</a:t>
            </a:r>
          </a:p>
          <a:p>
            <a:pPr marL="0" indent="0" algn="just">
              <a:buNone/>
            </a:pPr>
            <a:r>
              <a:rPr lang="hu-HU" dirty="0" err="1" smtClean="0"/>
              <a:t>P</a:t>
            </a:r>
            <a:r>
              <a:rPr lang="hu-HU" baseline="-25000" dirty="0" err="1" smtClean="0"/>
              <a:t>m</a:t>
            </a:r>
            <a:r>
              <a:rPr lang="hu-HU" dirty="0" smtClean="0"/>
              <a:t> : fogásvétel irányú erő,</a:t>
            </a:r>
          </a:p>
          <a:p>
            <a:pPr marL="0" indent="0" algn="just">
              <a:buNone/>
            </a:pPr>
            <a:r>
              <a:rPr lang="hu-HU" dirty="0" err="1" smtClean="0"/>
              <a:t>P</a:t>
            </a:r>
            <a:r>
              <a:rPr lang="hu-HU" baseline="-25000" dirty="0" err="1" smtClean="0"/>
              <a:t>e</a:t>
            </a:r>
            <a:r>
              <a:rPr lang="hu-HU" dirty="0" smtClean="0"/>
              <a:t> : előtolás irányú erő        </a:t>
            </a:r>
          </a:p>
        </p:txBody>
      </p:sp>
      <p:pic>
        <p:nvPicPr>
          <p:cNvPr id="8195" name="Picture 3" descr="D:\Előadások\Autokfenntartás, diagnosztikája_IV\Segéd anyagok\Képek\2014-02-12\küszöb0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5" t="50931" r="32160" b="34775"/>
          <a:stretch/>
        </p:blipFill>
        <p:spPr bwMode="auto">
          <a:xfrm>
            <a:off x="395536" y="3573016"/>
            <a:ext cx="821253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754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373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Hengerfelület </a:t>
            </a:r>
            <a:r>
              <a:rPr lang="hu-HU" sz="3600" dirty="0">
                <a:solidFill>
                  <a:schemeClr val="tx1"/>
                </a:solidFill>
              </a:rPr>
              <a:t>köszörülése két csúcs </a:t>
            </a:r>
            <a:r>
              <a:rPr lang="hu-HU" sz="3600" dirty="0" smtClean="0">
                <a:solidFill>
                  <a:schemeClr val="tx1"/>
                </a:solidFill>
              </a:rPr>
              <a:t>között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1799" y="836712"/>
            <a:ext cx="8856984" cy="22322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err="1" smtClean="0"/>
              <a:t>P</a:t>
            </a:r>
            <a:r>
              <a:rPr lang="hu-HU" baseline="-25000" dirty="0" err="1" smtClean="0"/>
              <a:t>f</a:t>
            </a:r>
            <a:r>
              <a:rPr lang="hu-HU" baseline="-25000" dirty="0" smtClean="0"/>
              <a:t> </a:t>
            </a:r>
            <a:r>
              <a:rPr lang="hu-HU" dirty="0" smtClean="0"/>
              <a:t> : főforgácsoló erő,</a:t>
            </a:r>
          </a:p>
          <a:p>
            <a:pPr marL="0" indent="0" algn="just">
              <a:buNone/>
            </a:pPr>
            <a:r>
              <a:rPr lang="hu-HU" dirty="0" err="1" smtClean="0"/>
              <a:t>P</a:t>
            </a:r>
            <a:r>
              <a:rPr lang="hu-HU" baseline="-25000" dirty="0" err="1" smtClean="0"/>
              <a:t>m</a:t>
            </a:r>
            <a:r>
              <a:rPr lang="hu-HU" dirty="0" smtClean="0"/>
              <a:t> : fogásvétel irányú erő,</a:t>
            </a:r>
          </a:p>
          <a:p>
            <a:pPr marL="0" indent="0" algn="just">
              <a:buNone/>
            </a:pPr>
            <a:r>
              <a:rPr lang="hu-HU" dirty="0" err="1" smtClean="0"/>
              <a:t>P</a:t>
            </a:r>
            <a:r>
              <a:rPr lang="hu-HU" baseline="-25000" dirty="0" err="1" smtClean="0"/>
              <a:t>e</a:t>
            </a:r>
            <a:r>
              <a:rPr lang="hu-HU" dirty="0" smtClean="0"/>
              <a:t> : előtolás irányú erő  </a:t>
            </a:r>
          </a:p>
          <a:p>
            <a:pPr marL="0" indent="0" algn="just">
              <a:buNone/>
            </a:pPr>
            <a:r>
              <a:rPr lang="hu-HU" dirty="0" smtClean="0"/>
              <a:t>Ebben az esetben a </a:t>
            </a:r>
            <a:r>
              <a:rPr lang="hu-HU" dirty="0" err="1" smtClean="0"/>
              <a:t>P</a:t>
            </a:r>
            <a:r>
              <a:rPr lang="hu-HU" baseline="-25000" dirty="0" err="1" smtClean="0"/>
              <a:t>m</a:t>
            </a:r>
            <a:r>
              <a:rPr lang="hu-HU" baseline="-25000" dirty="0"/>
              <a:t> </a:t>
            </a:r>
            <a:r>
              <a:rPr lang="hu-HU" dirty="0" smtClean="0"/>
              <a:t>nagyobb mint a </a:t>
            </a:r>
            <a:r>
              <a:rPr lang="hu-HU" dirty="0" err="1" smtClean="0"/>
              <a:t>P</a:t>
            </a:r>
            <a:r>
              <a:rPr lang="hu-HU" baseline="-25000" dirty="0" err="1" smtClean="0"/>
              <a:t>f</a:t>
            </a:r>
            <a:r>
              <a:rPr lang="hu-HU" baseline="-25000" dirty="0" smtClean="0"/>
              <a:t> </a:t>
            </a:r>
            <a:r>
              <a:rPr lang="hu-HU" dirty="0" smtClean="0"/>
              <a:t>(</a:t>
            </a:r>
            <a:r>
              <a:rPr lang="hu-HU" dirty="0" err="1" smtClean="0"/>
              <a:t>P</a:t>
            </a:r>
            <a:r>
              <a:rPr lang="hu-HU" baseline="-25000" dirty="0" err="1" smtClean="0"/>
              <a:t>m</a:t>
            </a:r>
            <a:r>
              <a:rPr lang="hu-HU" dirty="0" smtClean="0"/>
              <a:t> =1,5-2*</a:t>
            </a:r>
            <a:r>
              <a:rPr lang="hu-HU" dirty="0"/>
              <a:t> </a:t>
            </a:r>
            <a:r>
              <a:rPr lang="hu-HU" dirty="0" err="1" smtClean="0"/>
              <a:t>P</a:t>
            </a:r>
            <a:r>
              <a:rPr lang="hu-HU" baseline="-25000" dirty="0" err="1" smtClean="0"/>
              <a:t>f</a:t>
            </a:r>
            <a:r>
              <a:rPr lang="hu-HU" dirty="0" smtClean="0"/>
              <a:t> )</a:t>
            </a:r>
          </a:p>
        </p:txBody>
      </p:sp>
      <p:pic>
        <p:nvPicPr>
          <p:cNvPr id="1027" name="Picture 3" descr="D:\Előadások\Autokfenntartás, diagnosztikája_IV\Segéd anyagok\Képek\2014-02-12\küszöb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3" t="9048" r="23957" b="77777"/>
          <a:stretch/>
        </p:blipFill>
        <p:spPr bwMode="auto">
          <a:xfrm>
            <a:off x="1403648" y="2996950"/>
            <a:ext cx="6454689" cy="37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718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3731" y="116632"/>
            <a:ext cx="8849158" cy="648072"/>
          </a:xfrm>
        </p:spPr>
        <p:txBody>
          <a:bodyPr>
            <a:noAutofit/>
          </a:bodyPr>
          <a:lstStyle/>
          <a:p>
            <a:r>
              <a:rPr lang="hu-HU" sz="3600" dirty="0" smtClean="0">
                <a:solidFill>
                  <a:schemeClr val="tx1"/>
                </a:solidFill>
              </a:rPr>
              <a:t>Marás</a:t>
            </a:r>
            <a:endParaRPr lang="hu-HU" sz="36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836712"/>
            <a:ext cx="3563888" cy="5832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Szerszám deformációból adódó méretváltozás palástmarás esetén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/>
              <a:t>Szerszám deformációból adódó </a:t>
            </a:r>
            <a:r>
              <a:rPr lang="hu-HU" dirty="0" smtClean="0"/>
              <a:t>méretváltozás homlokmarás esetén</a:t>
            </a:r>
            <a:endParaRPr lang="hu-HU" dirty="0"/>
          </a:p>
          <a:p>
            <a:pPr marL="0" indent="0" algn="just">
              <a:buNone/>
            </a:pPr>
            <a:endParaRPr lang="hu-HU" dirty="0" smtClean="0"/>
          </a:p>
        </p:txBody>
      </p:sp>
      <p:pic>
        <p:nvPicPr>
          <p:cNvPr id="2050" name="Picture 2" descr="D:\Előadások\Autokfenntartás, diagnosztikája_IV\Segéd anyagok\Képek\2014-02-12\küszöb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3" t="39047" r="57184" b="49207"/>
          <a:stretch/>
        </p:blipFill>
        <p:spPr bwMode="auto">
          <a:xfrm>
            <a:off x="4355977" y="836711"/>
            <a:ext cx="4770864" cy="282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Előadások\Autokfenntartás, diagnosztikája_IV\Segéd anyagok\Képek\2014-02-12\küszöb0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5" t="51111" r="38550" b="33492"/>
          <a:stretch/>
        </p:blipFill>
        <p:spPr bwMode="auto">
          <a:xfrm>
            <a:off x="4348058" y="3861049"/>
            <a:ext cx="4778783" cy="301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460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4</a:t>
            </a:r>
            <a:r>
              <a:rPr lang="hu-HU" sz="4000" dirty="0" smtClean="0">
                <a:solidFill>
                  <a:schemeClr val="tx1"/>
                </a:solidFill>
              </a:rPr>
              <a:t>. Hőmérséklet </a:t>
            </a:r>
            <a:r>
              <a:rPr lang="hu-HU" sz="4000" dirty="0">
                <a:solidFill>
                  <a:schemeClr val="tx1"/>
                </a:solidFill>
              </a:rPr>
              <a:t>változásból eredő hibák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43924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munkadarab alakításánál felhasznált energia nagy része hővé alakul, de a szerszámgép egymáson elmozduló alkatrészeinek súrlódása is hőt termel.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hő hatására a </a:t>
            </a:r>
          </a:p>
          <a:p>
            <a:pPr algn="just"/>
            <a:r>
              <a:rPr lang="hu-HU" dirty="0" smtClean="0"/>
              <a:t>munkadarab, a </a:t>
            </a:r>
          </a:p>
          <a:p>
            <a:pPr algn="just"/>
            <a:r>
              <a:rPr lang="hu-HU" dirty="0" smtClean="0"/>
              <a:t>szerszámgép és a </a:t>
            </a:r>
          </a:p>
          <a:p>
            <a:pPr algn="just"/>
            <a:r>
              <a:rPr lang="hu-HU" dirty="0" smtClean="0"/>
              <a:t>szerszám </a:t>
            </a:r>
          </a:p>
          <a:p>
            <a:pPr marL="0" indent="0" algn="just">
              <a:buNone/>
            </a:pPr>
            <a:r>
              <a:rPr lang="hu-HU" dirty="0" smtClean="0"/>
              <a:t>is deformációt szenved. 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8779270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49158" cy="11521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forgácsoló szerszám hőmérséklet okozta alakváltozásai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12776"/>
                <a:ext cx="8856984" cy="5256584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hu-HU" dirty="0" smtClean="0"/>
                  <a:t>A forgácsolószerszám a hő hatására megnyúlik.</a:t>
                </a:r>
              </a:p>
              <a:p>
                <a:pPr marL="0" indent="0" algn="just">
                  <a:buNone/>
                </a:pPr>
                <a:r>
                  <a:rPr lang="hu-HU" dirty="0" smtClean="0"/>
                  <a:t>A megmunkálás kezdetétől vizsgálva a szerszám melegszik, majd egy hőmérsékleten beáll (15-20 perc). Ennek a hőmérsékletnek a nagyságát a </a:t>
                </a:r>
                <a:r>
                  <a:rPr lang="hu-HU" dirty="0" smtClean="0">
                    <a:solidFill>
                      <a:srgbClr val="FFC000"/>
                    </a:solidFill>
                  </a:rPr>
                  <a:t>vágósebesség</a:t>
                </a:r>
                <a:r>
                  <a:rPr lang="hu-HU" dirty="0" smtClean="0"/>
                  <a:t> határozza meg. </a:t>
                </a:r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r>
                  <a:rPr lang="hu-HU" dirty="0" smtClean="0"/>
                  <a:t>Az esztergakés egységnyi hosszára eső nyúlását (∆l) számítással meg lehet határozni: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𝑙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∗</m:t>
                      </m:r>
                      <m:sSup>
                        <m:sSup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p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p>
                      </m:sSup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     [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hu-HU" dirty="0"/>
              </a:p>
              <a:p>
                <a:pPr marL="0" indent="0" algn="just">
                  <a:buNone/>
                </a:pPr>
                <a:r>
                  <a:rPr lang="hu-HU" dirty="0"/>
                  <a:t>c</a:t>
                </a:r>
                <a:r>
                  <a:rPr lang="hu-HU" dirty="0" smtClean="0"/>
                  <a:t>: forgácsolási adatoktól függő állandó,</a:t>
                </a:r>
              </a:p>
              <a:p>
                <a:pPr marL="0" indent="0" algn="just">
                  <a:buNone/>
                </a:pPr>
                <a:r>
                  <a:rPr lang="hu-HU" dirty="0" smtClean="0"/>
                  <a:t>v</a:t>
                </a:r>
                <a:r>
                  <a:rPr lang="hu-HU" dirty="0"/>
                  <a:t>:</a:t>
                </a:r>
                <a:r>
                  <a:rPr lang="hu-HU" dirty="0" smtClean="0"/>
                  <a:t> vágósebesség [m/perc],</a:t>
                </a:r>
              </a:p>
              <a:p>
                <a:pPr marL="0" indent="0" algn="just">
                  <a:buNone/>
                </a:pPr>
                <a:r>
                  <a:rPr lang="hu-HU" dirty="0"/>
                  <a:t>k</a:t>
                </a:r>
                <a:r>
                  <a:rPr lang="hu-HU" dirty="0" smtClean="0"/>
                  <a:t>: sebességtől függő állandó (0,63-0,85)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12776"/>
                <a:ext cx="8856984" cy="5256584"/>
              </a:xfrm>
              <a:blipFill rotWithShape="1">
                <a:blip r:embed="rId2"/>
                <a:stretch>
                  <a:fillRect l="-1170" t="-928" r="-130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81783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49158" cy="1152128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Az esztergálás nyúlás idő diagramja különböző vágósebesség mellett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85460"/>
            <a:ext cx="8856984" cy="5760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dirty="0" smtClean="0"/>
          </a:p>
        </p:txBody>
      </p:sp>
      <p:pic>
        <p:nvPicPr>
          <p:cNvPr id="1026" name="Picture 2" descr="D:\Előadások\Autokfenntartás, diagnosztikája_IV\Segéd anyagok\Képek\2014-02-12\küszöb00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26667" r="57765" b="50431"/>
          <a:stretch/>
        </p:blipFill>
        <p:spPr bwMode="auto">
          <a:xfrm>
            <a:off x="1835696" y="1340768"/>
            <a:ext cx="5472608" cy="532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9359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49158" cy="720080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Szerszámgép felmelegedésének hatása</a:t>
            </a:r>
            <a:endParaRPr lang="hu-HU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26553" y="908720"/>
                <a:ext cx="8856984" cy="594928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hu-HU" dirty="0" smtClean="0"/>
                  <a:t>A szerszámgépek melegedésénél elsősorban a főorsó melegedéséből adódó deformáció van hatással a gyártási pontosságra.</a:t>
                </a:r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r>
                  <a:rPr lang="hu-HU" dirty="0" smtClean="0"/>
                  <a:t>Mérésekkel megállapították, hogy ha különböző fordulatszámon, terhelésen járatják a megmunkáló gépet, akkor kb. 15 perc után jelentős alakváltozás nem mérhető.</a:t>
                </a:r>
              </a:p>
              <a:p>
                <a:pPr marL="0" indent="0" algn="just">
                  <a:buNone/>
                </a:pPr>
                <a:endParaRPr lang="hu-HU" dirty="0"/>
              </a:p>
              <a:p>
                <a:pPr marL="0" indent="0" algn="just">
                  <a:buNone/>
                </a:pPr>
                <a:r>
                  <a:rPr lang="hu-HU" dirty="0" smtClean="0"/>
                  <a:t>Lineáris hő tágulás: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∗</m:t>
                      </m:r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  <m:sub>
                          <m:r>
                            <a:rPr lang="hu-HU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hu-HU" i="1">
                          <a:latin typeface="Cambria Math"/>
                          <a:ea typeface="Cambria Math"/>
                        </a:rPr>
                        <m:t>∗∆</m:t>
                      </m:r>
                      <m:r>
                        <a:rPr lang="hu-HU" i="1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hu-HU" i="1" dirty="0" smtClean="0">
                  <a:latin typeface="Cambria Math"/>
                  <a:ea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𝑙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∗</m:t>
                      </m:r>
                      <m:sSub>
                        <m:sSubPr>
                          <m:ctrlPr>
                            <a:rPr lang="hu-HU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e>
                        <m:sub>
                          <m:r>
                            <a:rPr lang="hu-HU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∗∆</m:t>
                      </m:r>
                      <m:r>
                        <a:rPr lang="hu-HU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hu-HU" dirty="0" smtClean="0"/>
              </a:p>
              <a:p>
                <a:pPr marL="0" indent="0" algn="just">
                  <a:buNone/>
                </a:pPr>
                <a:endParaRPr lang="hu-HU" dirty="0">
                  <a:ea typeface="Cambria Math"/>
                </a:endParaRPr>
              </a:p>
              <a:p>
                <a:pPr marL="0" indent="0" algn="just">
                  <a:buNone/>
                </a:pPr>
                <a:r>
                  <a:rPr lang="el-GR" dirty="0"/>
                  <a:t>α</a:t>
                </a:r>
                <a:r>
                  <a:rPr lang="hu-HU" dirty="0" smtClean="0"/>
                  <a:t>: hő tágulási tényező, (mely acél esetén </a:t>
                </a:r>
                <a:r>
                  <a:rPr lang="el-GR" dirty="0" smtClean="0"/>
                  <a:t>α</a:t>
                </a:r>
                <a:r>
                  <a:rPr lang="hu-HU" dirty="0" smtClean="0"/>
                  <a:t>=1…2*10-</a:t>
                </a:r>
                <a:r>
                  <a:rPr lang="hu-HU" baseline="30000" dirty="0" smtClean="0"/>
                  <a:t>5  </a:t>
                </a:r>
                <a:r>
                  <a:rPr lang="hu-HU" dirty="0" smtClean="0"/>
                  <a:t>[1/K])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553" y="908720"/>
                <a:ext cx="8856984" cy="5949280"/>
              </a:xfrm>
              <a:blipFill rotWithShape="1">
                <a:blip r:embed="rId2"/>
                <a:stretch>
                  <a:fillRect l="-1170" t="-820" r="-130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778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49158" cy="1080120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Munkadarab deformációja a felmelegedés hatására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553" y="1556792"/>
            <a:ext cx="8856984" cy="53012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047511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49158" cy="648072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</a:rPr>
              <a:t>5</a:t>
            </a:r>
            <a:r>
              <a:rPr lang="hu-HU" sz="4000" dirty="0" smtClean="0">
                <a:solidFill>
                  <a:schemeClr val="tx1"/>
                </a:solidFill>
              </a:rPr>
              <a:t>. Beállítási </a:t>
            </a:r>
            <a:r>
              <a:rPr lang="hu-HU" sz="4000" dirty="0">
                <a:solidFill>
                  <a:schemeClr val="tx1"/>
                </a:solidFill>
              </a:rPr>
              <a:t>hibák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7606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 smtClean="0"/>
              <a:t>A megmunkálási hibák legnagyobb hányada ebből származik.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A szerszámgép méretre állítása lehet:</a:t>
            </a:r>
          </a:p>
          <a:p>
            <a:pPr algn="just"/>
            <a:r>
              <a:rPr lang="hu-HU" dirty="0"/>
              <a:t>n</a:t>
            </a:r>
            <a:r>
              <a:rPr lang="hu-HU" dirty="0" smtClean="0"/>
              <a:t>óniusz tárcsával,</a:t>
            </a:r>
            <a:endParaRPr lang="hu-HU" dirty="0"/>
          </a:p>
          <a:p>
            <a:pPr algn="just"/>
            <a:r>
              <a:rPr lang="hu-HU" dirty="0"/>
              <a:t>m</a:t>
            </a:r>
            <a:r>
              <a:rPr lang="hu-HU" dirty="0" smtClean="0"/>
              <a:t>érőóra segítségével,</a:t>
            </a:r>
          </a:p>
          <a:p>
            <a:pPr algn="just"/>
            <a:r>
              <a:rPr lang="hu-HU" dirty="0"/>
              <a:t>ü</a:t>
            </a:r>
            <a:r>
              <a:rPr lang="hu-HU" dirty="0" smtClean="0"/>
              <a:t>tköző segítségével,</a:t>
            </a:r>
          </a:p>
          <a:p>
            <a:pPr algn="just"/>
            <a:r>
              <a:rPr lang="hu-HU" dirty="0" smtClean="0"/>
              <a:t>próbafogással,</a:t>
            </a:r>
          </a:p>
          <a:p>
            <a:pPr algn="just"/>
            <a:r>
              <a:rPr lang="hu-HU" dirty="0"/>
              <a:t>a</a:t>
            </a:r>
            <a:r>
              <a:rPr lang="hu-HU" dirty="0" smtClean="0"/>
              <a:t> gépre szerelt elektronikus mérőeszközök alkalmazásával pl. huzalos induktív útadó, stb.</a:t>
            </a:r>
          </a:p>
          <a:p>
            <a:pPr algn="just"/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beállások miatt mindig észlelhető egy méret szóródás, mely jellemzően Gauss eloszlást követ.</a:t>
            </a:r>
          </a:p>
        </p:txBody>
      </p:sp>
    </p:spTree>
    <p:extLst>
      <p:ext uri="{BB962C8B-B14F-4D97-AF65-F5344CB8AC3E}">
        <p14:creationId xmlns:p14="http://schemas.microsoft.com/office/powerpoint/2010/main" val="2240075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Gauss féle eloszlás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237312"/>
            <a:ext cx="8229600" cy="595307"/>
          </a:xfrm>
        </p:spPr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5" name="AutoShape 5" descr="Fájl:Normal distribution pdf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32" name="Picture 8" descr="Fájl:Normal distribution pdf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552728" cy="524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1587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5033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A szóródást okozó hibaforrások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196753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A különböző beállításoknál a következők lehetnek:</a:t>
            </a:r>
          </a:p>
          <a:p>
            <a:r>
              <a:rPr lang="hu-HU" dirty="0"/>
              <a:t>a</a:t>
            </a:r>
            <a:r>
              <a:rPr lang="hu-HU" dirty="0" smtClean="0"/>
              <a:t> menetes orsó hibája,</a:t>
            </a:r>
          </a:p>
          <a:p>
            <a:r>
              <a:rPr lang="hu-HU" dirty="0"/>
              <a:t>a</a:t>
            </a:r>
            <a:r>
              <a:rPr lang="hu-HU" dirty="0" smtClean="0"/>
              <a:t> nóniusz tárcsa osztás hibája,</a:t>
            </a:r>
          </a:p>
          <a:p>
            <a:r>
              <a:rPr lang="hu-HU" dirty="0"/>
              <a:t>s</a:t>
            </a:r>
            <a:r>
              <a:rPr lang="hu-HU" dirty="0" smtClean="0"/>
              <a:t>zubjektív hibatényezők,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Ezen hibaforrások közül jellemzően a szubjektív hibaforrások adják a legnagyobb szóródást.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Ennek a kizárása alapvetően a magas szintű automatizálással lehetséges.</a:t>
            </a:r>
            <a:endParaRPr lang="hu-HU" dirty="0"/>
          </a:p>
        </p:txBody>
      </p:sp>
      <p:sp>
        <p:nvSpPr>
          <p:cNvPr id="5" name="AutoShape 5" descr="Fájl:Normal distribution pdf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20450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849158" cy="119675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6. A </a:t>
            </a:r>
            <a:r>
              <a:rPr lang="hu-HU" sz="4000" dirty="0">
                <a:solidFill>
                  <a:schemeClr val="tx1"/>
                </a:solidFill>
              </a:rPr>
              <a:t>megmunkálásnál fellépő </a:t>
            </a:r>
            <a:r>
              <a:rPr lang="hu-HU" sz="4000" dirty="0" smtClean="0">
                <a:solidFill>
                  <a:schemeClr val="tx1"/>
                </a:solidFill>
              </a:rPr>
              <a:t>rezgésekből eredő hibák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2060848"/>
            <a:ext cx="8856984" cy="29523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A rezgés károsan hat a:</a:t>
            </a:r>
          </a:p>
          <a:p>
            <a:pPr algn="just"/>
            <a:r>
              <a:rPr lang="hu-HU" dirty="0"/>
              <a:t>g</a:t>
            </a:r>
            <a:r>
              <a:rPr lang="hu-HU" dirty="0" smtClean="0"/>
              <a:t>épélettartama,</a:t>
            </a:r>
          </a:p>
          <a:p>
            <a:pPr algn="just"/>
            <a:r>
              <a:rPr lang="hu-HU" dirty="0"/>
              <a:t>s</a:t>
            </a:r>
            <a:r>
              <a:rPr lang="hu-HU" dirty="0" smtClean="0"/>
              <a:t>zerszámélettartama,</a:t>
            </a:r>
          </a:p>
          <a:p>
            <a:pPr algn="just"/>
            <a:r>
              <a:rPr lang="hu-HU" dirty="0" smtClean="0"/>
              <a:t>megmunkálás pontossága,</a:t>
            </a:r>
          </a:p>
          <a:p>
            <a:pPr algn="just"/>
            <a:r>
              <a:rPr lang="hu-HU" dirty="0" smtClean="0"/>
              <a:t>megmunkált felületi érdessége,</a:t>
            </a:r>
          </a:p>
          <a:p>
            <a:pPr marL="0" indent="0" algn="just">
              <a:buNone/>
            </a:pPr>
            <a:r>
              <a:rPr lang="hu-HU" dirty="0"/>
              <a:t>s</a:t>
            </a:r>
            <a:r>
              <a:rPr lang="hu-HU" dirty="0" smtClean="0"/>
              <a:t>zempontjából.</a:t>
            </a:r>
          </a:p>
        </p:txBody>
      </p:sp>
    </p:spTree>
    <p:extLst>
      <p:ext uri="{BB962C8B-B14F-4D97-AF65-F5344CB8AC3E}">
        <p14:creationId xmlns:p14="http://schemas.microsoft.com/office/powerpoint/2010/main" val="15469588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849158" cy="1196752"/>
          </a:xfrm>
        </p:spPr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tx1"/>
                </a:solidFill>
              </a:rPr>
              <a:t>A rezgések mértékét befolyásoló tényezők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5112568"/>
          </a:xfrm>
        </p:spPr>
        <p:txBody>
          <a:bodyPr>
            <a:normAutofit/>
          </a:bodyPr>
          <a:lstStyle/>
          <a:p>
            <a:pPr algn="just"/>
            <a:r>
              <a:rPr lang="hu-HU" dirty="0"/>
              <a:t>k</a:t>
            </a:r>
            <a:r>
              <a:rPr lang="hu-HU" dirty="0" smtClean="0"/>
              <a:t>éskinyúlás,</a:t>
            </a:r>
          </a:p>
          <a:p>
            <a:pPr algn="just"/>
            <a:r>
              <a:rPr lang="hu-HU" dirty="0"/>
              <a:t>m</a:t>
            </a:r>
            <a:r>
              <a:rPr lang="hu-HU" dirty="0" smtClean="0"/>
              <a:t>unkadarab megtámasztási távolsága,</a:t>
            </a:r>
          </a:p>
          <a:p>
            <a:pPr algn="just"/>
            <a:r>
              <a:rPr lang="hu-HU" dirty="0"/>
              <a:t>s</a:t>
            </a:r>
            <a:r>
              <a:rPr lang="hu-HU" dirty="0" smtClean="0"/>
              <a:t>zerszám beállítása,</a:t>
            </a:r>
          </a:p>
          <a:p>
            <a:pPr algn="just"/>
            <a:r>
              <a:rPr lang="hu-HU" dirty="0"/>
              <a:t>s</a:t>
            </a:r>
            <a:r>
              <a:rPr lang="hu-HU" dirty="0" smtClean="0"/>
              <a:t>zerszám </a:t>
            </a:r>
            <a:r>
              <a:rPr lang="hu-HU" dirty="0" err="1" smtClean="0"/>
              <a:t>élszögei</a:t>
            </a:r>
            <a:r>
              <a:rPr lang="hu-HU" dirty="0" smtClean="0"/>
              <a:t>,</a:t>
            </a:r>
          </a:p>
          <a:p>
            <a:pPr algn="just"/>
            <a:r>
              <a:rPr lang="hu-HU" dirty="0"/>
              <a:t>s</a:t>
            </a:r>
            <a:r>
              <a:rPr lang="hu-HU" dirty="0" smtClean="0"/>
              <a:t>zerszám kopása,</a:t>
            </a:r>
          </a:p>
          <a:p>
            <a:pPr algn="just"/>
            <a:r>
              <a:rPr lang="hu-HU" dirty="0" smtClean="0"/>
              <a:t>szerszámgép merevsége (95 000N/mm-nél nagyobbnak kell lennie), </a:t>
            </a:r>
          </a:p>
          <a:p>
            <a:pPr algn="just"/>
            <a:r>
              <a:rPr lang="hu-HU" dirty="0"/>
              <a:t>m</a:t>
            </a:r>
            <a:r>
              <a:rPr lang="hu-HU" dirty="0" smtClean="0"/>
              <a:t>unkadarab merevsége,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A felsorolt tényezők technológus által befolyásolhatók.</a:t>
            </a:r>
          </a:p>
          <a:p>
            <a:pPr algn="just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850982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</TotalTime>
  <Words>1983</Words>
  <Application>Microsoft Office PowerPoint</Application>
  <PresentationFormat>Diavetítés a képernyőre (4:3 oldalarány)</PresentationFormat>
  <Paragraphs>322</Paragraphs>
  <Slides>48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48</vt:i4>
      </vt:variant>
    </vt:vector>
  </HeadingPairs>
  <TitlesOfParts>
    <vt:vector size="54" baseType="lpstr">
      <vt:lpstr>Arial</vt:lpstr>
      <vt:lpstr>Calibri</vt:lpstr>
      <vt:lpstr>Cambria Math</vt:lpstr>
      <vt:lpstr>Constantia</vt:lpstr>
      <vt:lpstr>Wingdings 2</vt:lpstr>
      <vt:lpstr>Áramlás</vt:lpstr>
      <vt:lpstr>Bázisok megválasztása és azok hatása a munkadarabra Megmunkálási hibák és okai</vt:lpstr>
      <vt:lpstr>Mi a bázis?</vt:lpstr>
      <vt:lpstr>Szerkesztési bázis</vt:lpstr>
      <vt:lpstr>Lánc méretezés (méretmegadás)</vt:lpstr>
      <vt:lpstr>Szerkesztési- bázis szerinti  méretmegadás</vt:lpstr>
      <vt:lpstr>Példa a különböző bázisok szerinti kottázásra</vt:lpstr>
      <vt:lpstr>Technológiai bázisok</vt:lpstr>
      <vt:lpstr>Technológiai bázisok</vt:lpstr>
      <vt:lpstr>Bázisfelületek mértani alak szerinti csoportosítása</vt:lpstr>
      <vt:lpstr>Példa: fogaskerék fogprofilhoz való tájolás</vt:lpstr>
      <vt:lpstr>A bázisfelületek osztályozása megmunkálási módjuk szerint</vt:lpstr>
      <vt:lpstr>Nyers bázisok alkalmazás</vt:lpstr>
      <vt:lpstr>Bázisfelületek osztályzása a létesítési módja szerint</vt:lpstr>
      <vt:lpstr>Bázisfelületek váltása</vt:lpstr>
      <vt:lpstr>Az alkatrész méretszóródásának okai</vt:lpstr>
      <vt:lpstr>Bázisváltási hibák</vt:lpstr>
      <vt:lpstr>Befogási hibák</vt:lpstr>
      <vt:lpstr>A bázismegválasztás általános elvei</vt:lpstr>
      <vt:lpstr>1. A bázisfelület egyértelmű helyzet meghatározást biztosítson</vt:lpstr>
      <vt:lpstr>     2. A munkadarabnak biztos megtámasztást nyújtson a megmunkáló erővel szemben.</vt:lpstr>
      <vt:lpstr> 3. A bázisfelületek könnyen megmunkálhatók legyenek.</vt:lpstr>
      <vt:lpstr> 5. Minimális bázisváltás váljon szükségessé</vt:lpstr>
      <vt:lpstr> Megmunkálási hibák és okai</vt:lpstr>
      <vt:lpstr>PowerPoint-bemutató</vt:lpstr>
      <vt:lpstr>PowerPoint-bemutató</vt:lpstr>
      <vt:lpstr>Munkadarabok gépalkatrészek megmunkálási hibái</vt:lpstr>
      <vt:lpstr>Munkadarabok gépalkatrészek megmunkálási hibái</vt:lpstr>
      <vt:lpstr>Mérethibák</vt:lpstr>
      <vt:lpstr>Alakhibák</vt:lpstr>
      <vt:lpstr>Helyzethibák</vt:lpstr>
      <vt:lpstr>Megmunkálási hibák lehetnek</vt:lpstr>
      <vt:lpstr>Megmunkálási hibák okai</vt:lpstr>
      <vt:lpstr>1. Szerszámgép és a készülék hibája</vt:lpstr>
      <vt:lpstr>2. Megmunkáló szerszámok kopása</vt:lpstr>
      <vt:lpstr>3. Megmunkálógép- szerszám- készülék- munkadarab rugalmas deformációja</vt:lpstr>
      <vt:lpstr>Esztergálás két csúcs között</vt:lpstr>
      <vt:lpstr>Hengerfelület köszörülése két csúcs között</vt:lpstr>
      <vt:lpstr>Marás</vt:lpstr>
      <vt:lpstr>4. Hőmérséklet változásból eredő hibák</vt:lpstr>
      <vt:lpstr>A forgácsoló szerszám hőmérséklet okozta alakváltozásai</vt:lpstr>
      <vt:lpstr>Az esztergálás nyúlás idő diagramja különböző vágósebesség mellett</vt:lpstr>
      <vt:lpstr>Szerszámgép felmelegedésének hatása</vt:lpstr>
      <vt:lpstr>Munkadarab deformációja a felmelegedés hatására</vt:lpstr>
      <vt:lpstr>5. Beállítási hibák</vt:lpstr>
      <vt:lpstr>Gauss féle eloszlás</vt:lpstr>
      <vt:lpstr>A szóródást okozó hibaforrások</vt:lpstr>
      <vt:lpstr>6. A megmunkálásnál fellépő rezgésekből eredő hibák</vt:lpstr>
      <vt:lpstr>A rezgések mértékét befolyásoló tényezők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Autók fenntartása IV. Házi feladat kiírása</dc:title>
  <dc:creator>Polak József</dc:creator>
  <cp:lastModifiedBy>Józsi</cp:lastModifiedBy>
  <cp:revision>72</cp:revision>
  <dcterms:created xsi:type="dcterms:W3CDTF">2014-02-06T07:55:16Z</dcterms:created>
  <dcterms:modified xsi:type="dcterms:W3CDTF">2017-03-02T04:21:32Z</dcterms:modified>
</cp:coreProperties>
</file>