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5" r:id="rId4"/>
    <p:sldId id="296" r:id="rId5"/>
    <p:sldId id="299" r:id="rId6"/>
    <p:sldId id="300" r:id="rId7"/>
    <p:sldId id="301" r:id="rId8"/>
    <p:sldId id="297" r:id="rId9"/>
    <p:sldId id="298" r:id="rId10"/>
    <p:sldId id="302" r:id="rId11"/>
    <p:sldId id="303" r:id="rId12"/>
    <p:sldId id="304" r:id="rId13"/>
    <p:sldId id="294" r:id="rId14"/>
    <p:sldId id="288" r:id="rId15"/>
    <p:sldId id="290" r:id="rId16"/>
    <p:sldId id="292" r:id="rId17"/>
    <p:sldId id="293" r:id="rId18"/>
    <p:sldId id="289" r:id="rId19"/>
    <p:sldId id="287" r:id="rId20"/>
    <p:sldId id="286" r:id="rId21"/>
    <p:sldId id="291" r:id="rId22"/>
    <p:sldId id="284" r:id="rId23"/>
    <p:sldId id="285" r:id="rId24"/>
    <p:sldId id="283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7" r:id="rId43"/>
    <p:sldId id="278" r:id="rId44"/>
    <p:sldId id="279" r:id="rId45"/>
    <p:sldId id="305" r:id="rId46"/>
    <p:sldId id="280" r:id="rId47"/>
    <p:sldId id="281" r:id="rId48"/>
    <p:sldId id="306" r:id="rId4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424936" cy="1152128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Méretláncok meghatározása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Műszaki felületek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0242" name="Picture 2" descr="D:\Előadások\Autokfenntartás, diagnosztikája_IV\Segéd anyagok\Képek\2014-02-20\Barta_Kondás Mátyás_exam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1" t="9874" r="21196" b="76578"/>
          <a:stretch/>
        </p:blipFill>
        <p:spPr bwMode="auto">
          <a:xfrm>
            <a:off x="401518" y="692696"/>
            <a:ext cx="8357625" cy="250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318831" y="4437112"/>
            <a:ext cx="5117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Jellemzően alkalmazott fogalmak: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err="1" smtClean="0"/>
              <a:t>R</a:t>
            </a:r>
            <a:r>
              <a:rPr lang="hu-HU" sz="2400" baseline="-25000" dirty="0" err="1" smtClean="0"/>
              <a:t>a</a:t>
            </a:r>
            <a:r>
              <a:rPr lang="hu-HU" sz="2400" baseline="-25000" dirty="0" smtClean="0"/>
              <a:t> </a:t>
            </a:r>
            <a:r>
              <a:rPr lang="hu-HU" sz="2400" dirty="0" smtClean="0"/>
              <a:t> : átlagos érdesség [</a:t>
            </a:r>
            <a:r>
              <a:rPr lang="hu-HU" sz="2400" dirty="0" err="1" smtClean="0"/>
              <a:t>µm</a:t>
            </a:r>
            <a:r>
              <a:rPr lang="hu-HU" sz="2400" dirty="0" smtClean="0"/>
              <a:t>],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err="1" smtClean="0"/>
              <a:t>R</a:t>
            </a:r>
            <a:r>
              <a:rPr lang="hu-HU" sz="2400" baseline="-25000" dirty="0" err="1" smtClean="0"/>
              <a:t>z</a:t>
            </a:r>
            <a:r>
              <a:rPr lang="hu-HU" sz="2400" baseline="-25000" dirty="0" smtClean="0"/>
              <a:t> </a:t>
            </a:r>
            <a:r>
              <a:rPr lang="hu-HU" sz="2400" dirty="0" smtClean="0"/>
              <a:t> : egyenetlenség magasság </a:t>
            </a:r>
            <a:r>
              <a:rPr lang="hu-HU" sz="2400" dirty="0"/>
              <a:t>[</a:t>
            </a:r>
            <a:r>
              <a:rPr lang="hu-HU" sz="2400" dirty="0" err="1"/>
              <a:t>µm</a:t>
            </a:r>
            <a:r>
              <a:rPr lang="hu-HU" sz="2400" dirty="0"/>
              <a:t>],</a:t>
            </a:r>
          </a:p>
          <a:p>
            <a:pPr marL="342900" indent="-342900">
              <a:buFont typeface="Arial" pitchFamily="34" charset="0"/>
              <a:buChar char="•"/>
            </a:pPr>
            <a:endParaRPr lang="hu-HU" sz="2400" dirty="0"/>
          </a:p>
        </p:txBody>
      </p:sp>
      <p:pic>
        <p:nvPicPr>
          <p:cNvPr id="10244" name="Picture 4" descr="D:\Előadások\Autokfenntartás, diagnosztikája_IV\Segéd anyagok\Képek\2014-02-20\Barta_Kondás Mátyás_exam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47" t="49719" r="16239" b="32310"/>
          <a:stretch/>
        </p:blipFill>
        <p:spPr bwMode="auto">
          <a:xfrm>
            <a:off x="6012160" y="3343953"/>
            <a:ext cx="2664221" cy="341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R</a:t>
            </a:r>
            <a:r>
              <a:rPr lang="hu-HU" sz="4000" normalizeH="1" baseline="-25000" dirty="0" err="1" smtClean="0">
                <a:solidFill>
                  <a:schemeClr val="tx1"/>
                </a:solidFill>
              </a:rPr>
              <a:t>a</a:t>
            </a:r>
            <a:r>
              <a:rPr lang="hu-HU" sz="4000" dirty="0" smtClean="0">
                <a:solidFill>
                  <a:schemeClr val="tx1"/>
                </a:solidFill>
              </a:rPr>
              <a:t> átlagos érdesség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sp>
        <p:nvSpPr>
          <p:cNvPr id="5" name="Szövegdoboz 4"/>
          <p:cNvSpPr txBox="1"/>
          <p:nvPr/>
        </p:nvSpPr>
        <p:spPr>
          <a:xfrm>
            <a:off x="150269" y="908720"/>
            <a:ext cx="87129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hu-HU" sz="2800" dirty="0" smtClean="0"/>
              <a:t>Az </a:t>
            </a:r>
            <a:r>
              <a:rPr lang="hu-HU" sz="2800" dirty="0" err="1" smtClean="0"/>
              <a:t>R</a:t>
            </a:r>
            <a:r>
              <a:rPr lang="hu-HU" sz="2800" baseline="-25000" dirty="0" err="1" smtClean="0"/>
              <a:t>a</a:t>
            </a:r>
            <a:r>
              <a:rPr lang="hu-HU" sz="2800" dirty="0" smtClean="0"/>
              <a:t> átlagos érdesség a tényleges profil és a középvonal közti </a:t>
            </a:r>
            <a:r>
              <a:rPr lang="hu-HU" sz="2800" dirty="0" err="1" smtClean="0"/>
              <a:t>y</a:t>
            </a:r>
            <a:r>
              <a:rPr lang="hu-HU" sz="2800" baseline="-25000" dirty="0" err="1" smtClean="0"/>
              <a:t>i</a:t>
            </a:r>
            <a:r>
              <a:rPr lang="hu-HU" sz="2800" dirty="0" smtClean="0"/>
              <a:t> távolságok abszolút értékeinek számtani középarányosa.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hu-HU" sz="2800" dirty="0" smtClean="0"/>
              <a:t>Annak  a téglalapnak a magasságával egyenértékű, melynek hossza az l alaphosszal egyenlő és melynek területe ugyanakkora, mint a tényleges profil és a középvonal közti területek összege.</a:t>
            </a:r>
            <a:endParaRPr lang="hu-HU" sz="2800" dirty="0"/>
          </a:p>
        </p:txBody>
      </p:sp>
      <p:pic>
        <p:nvPicPr>
          <p:cNvPr id="11266" name="Picture 2" descr="D:\Előadások\Autokfenntartás, diagnosztikája_IV\Segéd anyagok\Képek\2014-02-20\Barta_Kondás Mátyás_exam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5" t="12691" r="20945" b="76417"/>
          <a:stretch/>
        </p:blipFill>
        <p:spPr bwMode="auto">
          <a:xfrm>
            <a:off x="-15895" y="4265712"/>
            <a:ext cx="916239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1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R</a:t>
            </a:r>
            <a:r>
              <a:rPr lang="hu-HU" sz="4000" baseline="-25000" dirty="0" err="1" smtClean="0">
                <a:solidFill>
                  <a:schemeClr val="tx1"/>
                </a:solidFill>
              </a:rPr>
              <a:t>z</a:t>
            </a:r>
            <a:r>
              <a:rPr lang="hu-HU" sz="4000" dirty="0" smtClean="0">
                <a:solidFill>
                  <a:schemeClr val="tx1"/>
                </a:solidFill>
              </a:rPr>
              <a:t> egyenetlenség magasság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zövegdoboz 4"/>
              <p:cNvSpPr txBox="1"/>
              <p:nvPr/>
            </p:nvSpPr>
            <p:spPr>
              <a:xfrm>
                <a:off x="208817" y="1124744"/>
                <a:ext cx="8712968" cy="1997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2800" dirty="0" smtClean="0"/>
                  <a:t>Az 5 alaphosszon alapuló </a:t>
                </a:r>
                <a:r>
                  <a:rPr lang="hu-HU" sz="2800" dirty="0" err="1" smtClean="0"/>
                  <a:t>R</a:t>
                </a:r>
                <a:r>
                  <a:rPr lang="hu-HU" sz="2800" baseline="-25000" dirty="0" err="1" smtClean="0"/>
                  <a:t>z</a:t>
                </a:r>
                <a:r>
                  <a:rPr lang="hu-HU" sz="2800" dirty="0" smtClean="0"/>
                  <a:t> egyenetlenség magasság 5 </a:t>
                </a:r>
                <a:r>
                  <a:rPr lang="hu-HU" sz="2800" dirty="0" err="1" smtClean="0"/>
                  <a:t>Z</a:t>
                </a:r>
                <a:r>
                  <a:rPr lang="hu-HU" sz="2800" baseline="-25000" dirty="0" err="1" smtClean="0"/>
                  <a:t>i</a:t>
                </a:r>
                <a:r>
                  <a:rPr lang="hu-HU" sz="2800" dirty="0" smtClean="0"/>
                  <a:t> –érték számtani közép értéke.</a:t>
                </a:r>
              </a:p>
              <a:p>
                <a:endParaRPr lang="hu-HU" sz="2800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hu-HU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8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hu-HU" sz="28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hu-HU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sz="28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sz="28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hu-HU" sz="28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  <m:r>
                          <a:rPr lang="hu-HU" sz="28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8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hu-HU" sz="2800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num>
                      <m:den>
                        <m:r>
                          <a:rPr lang="hu-HU" sz="28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hu-HU" sz="2800" dirty="0" smtClean="0"/>
                  <a:t> </a:t>
                </a:r>
                <a:endParaRPr lang="hu-HU" sz="2800" dirty="0"/>
              </a:p>
            </p:txBody>
          </p:sp>
        </mc:Choice>
        <mc:Fallback xmlns="">
          <p:sp>
            <p:nvSpPr>
              <p:cNvPr id="5" name="Szövegdoboz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17" y="1124744"/>
                <a:ext cx="8712968" cy="1997213"/>
              </a:xfrm>
              <a:prstGeom prst="rect">
                <a:avLst/>
              </a:prstGeom>
              <a:blipFill rotWithShape="1">
                <a:blip r:embed="rId2"/>
                <a:stretch>
                  <a:fillRect l="-1399" t="-2752" r="-14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D:\Előadások\Autokfenntartás, diagnosztikája_IV\Segéd anyagok\Képek\2014-02-20\Barta_Kondás Mátyás_exam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7" t="57821" r="37496" b="31287"/>
          <a:stretch/>
        </p:blipFill>
        <p:spPr bwMode="auto">
          <a:xfrm>
            <a:off x="224948" y="3429000"/>
            <a:ext cx="8696837" cy="31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00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521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Még néhány mérőszám a felületi érdesség megadására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zövegdoboz 4"/>
              <p:cNvSpPr txBox="1"/>
              <p:nvPr/>
            </p:nvSpPr>
            <p:spPr>
              <a:xfrm>
                <a:off x="0" y="1520636"/>
                <a:ext cx="9087489" cy="5243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hu-HU" sz="2800" dirty="0" smtClean="0"/>
                  <a:t> </a:t>
                </a:r>
                <a:r>
                  <a:rPr lang="hu-HU" sz="2800" dirty="0" err="1" smtClean="0">
                    <a:solidFill>
                      <a:srgbClr val="FFC000"/>
                    </a:solidFill>
                  </a:rPr>
                  <a:t>R</a:t>
                </a:r>
                <a:r>
                  <a:rPr lang="hu-HU" sz="2800" baseline="-25000" dirty="0" err="1" smtClean="0">
                    <a:solidFill>
                      <a:srgbClr val="FFC000"/>
                    </a:solidFill>
                  </a:rPr>
                  <a:t>q</a:t>
                </a:r>
                <a:r>
                  <a:rPr lang="hu-HU" sz="2800" dirty="0" smtClean="0">
                    <a:solidFill>
                      <a:srgbClr val="FFC000"/>
                    </a:solidFill>
                  </a:rPr>
                  <a:t> : simasági mérőszám</a:t>
                </a:r>
                <a:r>
                  <a:rPr lang="hu-HU" sz="2800" dirty="0" smtClean="0"/>
                  <a:t>, mely a profileltérések négyzetes középértéke.</a:t>
                </a:r>
              </a:p>
              <a:p>
                <a:pPr algn="just"/>
                <a:r>
                  <a:rPr lang="hu-HU" sz="2800" dirty="0" smtClean="0"/>
                  <a:t>Meghatározása: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800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hu-HU" sz="2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8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hu-HU" sz="2800" b="0" i="1" smtClean="0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  <m:nary>
                            <m:nary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hu-HU" sz="2800" b="0" i="1" smtClean="0">
                                  <a:latin typeface="Cambria Math"/>
                                </a:rPr>
                                <m:t>𝑙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hu-HU" sz="28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hu-HU" sz="2800" dirty="0" smtClean="0"/>
              </a:p>
              <a:p>
                <a:pPr algn="just"/>
                <a:r>
                  <a:rPr lang="hu-HU" sz="2800" dirty="0" smtClean="0"/>
                  <a:t>Az eltéréseket fokozottan a nagyságukat súlyozva veszi figyelembe.</a:t>
                </a:r>
              </a:p>
              <a:p>
                <a:pPr algn="just"/>
                <a:endParaRPr lang="hu-HU" sz="2800" dirty="0" smtClean="0"/>
              </a:p>
              <a:p>
                <a:pPr algn="just"/>
                <a:r>
                  <a:rPr lang="hu-HU" sz="2800" dirty="0" err="1" smtClean="0">
                    <a:solidFill>
                      <a:srgbClr val="FFC000"/>
                    </a:solidFill>
                  </a:rPr>
                  <a:t>R</a:t>
                </a:r>
                <a:r>
                  <a:rPr lang="hu-HU" sz="2800" baseline="-25000" dirty="0" err="1" smtClean="0">
                    <a:solidFill>
                      <a:srgbClr val="FFC000"/>
                    </a:solidFill>
                  </a:rPr>
                  <a:t>y</a:t>
                </a:r>
                <a:r>
                  <a:rPr lang="hu-HU" sz="2800" baseline="-25000" dirty="0" smtClean="0">
                    <a:solidFill>
                      <a:srgbClr val="FFC000"/>
                    </a:solidFill>
                  </a:rPr>
                  <a:t> </a:t>
                </a:r>
                <a:r>
                  <a:rPr lang="hu-HU" sz="2800" dirty="0" smtClean="0">
                    <a:solidFill>
                      <a:srgbClr val="FFC000"/>
                    </a:solidFill>
                  </a:rPr>
                  <a:t>: érdesség mélység</a:t>
                </a:r>
                <a:r>
                  <a:rPr lang="hu-HU" sz="2800" dirty="0" smtClean="0"/>
                  <a:t> (profilmagasság).</a:t>
                </a:r>
              </a:p>
              <a:p>
                <a:pPr algn="just"/>
                <a:r>
                  <a:rPr lang="hu-HU" sz="2800" dirty="0" smtClean="0"/>
                  <a:t>A legnagyobb profilhegy magasságának és a legmélyebb profilvölgy mélységének az összege.</a:t>
                </a:r>
                <a:endParaRPr lang="hu-HU" sz="2800" dirty="0"/>
              </a:p>
            </p:txBody>
          </p:sp>
        </mc:Choice>
        <mc:Fallback xmlns="">
          <p:sp>
            <p:nvSpPr>
              <p:cNvPr id="5" name="Szövegdoboz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20636"/>
                <a:ext cx="9087489" cy="5243358"/>
              </a:xfrm>
              <a:prstGeom prst="rect">
                <a:avLst/>
              </a:prstGeom>
              <a:blipFill rotWithShape="1">
                <a:blip r:embed="rId2"/>
                <a:stretch>
                  <a:fillRect l="-1341" t="-1045" r="-1341" b="-220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5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521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felületi érdesség jelzőszámai közötti kapcsolat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sp>
        <p:nvSpPr>
          <p:cNvPr id="5" name="Szövegdoboz 4"/>
          <p:cNvSpPr txBox="1"/>
          <p:nvPr/>
        </p:nvSpPr>
        <p:spPr>
          <a:xfrm>
            <a:off x="0" y="1556792"/>
            <a:ext cx="90874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 </a:t>
            </a:r>
            <a:r>
              <a:rPr lang="hu-HU" sz="3600" dirty="0" err="1" smtClean="0"/>
              <a:t>R</a:t>
            </a:r>
            <a:r>
              <a:rPr lang="hu-HU" sz="3600" baseline="-25000" dirty="0" err="1" smtClean="0"/>
              <a:t>a</a:t>
            </a:r>
            <a:r>
              <a:rPr lang="hu-HU" sz="3600" baseline="-25000" dirty="0" smtClean="0"/>
              <a:t> </a:t>
            </a:r>
            <a:r>
              <a:rPr lang="hu-HU" sz="3600" dirty="0" smtClean="0"/>
              <a:t>= 0,13 *</a:t>
            </a:r>
            <a:r>
              <a:rPr lang="hu-HU" sz="3600" dirty="0" err="1" smtClean="0"/>
              <a:t>R</a:t>
            </a:r>
            <a:r>
              <a:rPr lang="hu-HU" sz="3600" baseline="-25000" dirty="0" err="1" smtClean="0"/>
              <a:t>z</a:t>
            </a:r>
            <a:endParaRPr lang="hu-HU" sz="3600" baseline="-25000" dirty="0" smtClean="0"/>
          </a:p>
          <a:p>
            <a:pPr algn="ctr"/>
            <a:endParaRPr lang="hu-HU" sz="3600" baseline="-25000" dirty="0"/>
          </a:p>
          <a:p>
            <a:pPr algn="ctr"/>
            <a:r>
              <a:rPr lang="hu-HU" sz="3600" dirty="0"/>
              <a:t> </a:t>
            </a:r>
            <a:r>
              <a:rPr lang="hu-HU" sz="3600" dirty="0" err="1"/>
              <a:t>R</a:t>
            </a:r>
            <a:r>
              <a:rPr lang="hu-HU" sz="3600" baseline="-25000" dirty="0" err="1"/>
              <a:t>a</a:t>
            </a:r>
            <a:r>
              <a:rPr lang="hu-HU" sz="3600" baseline="-25000" dirty="0"/>
              <a:t> </a:t>
            </a:r>
            <a:r>
              <a:rPr lang="hu-HU" sz="3600" dirty="0"/>
              <a:t>= </a:t>
            </a:r>
            <a:r>
              <a:rPr lang="hu-HU" sz="3600" dirty="0" smtClean="0"/>
              <a:t>0,71 </a:t>
            </a:r>
            <a:r>
              <a:rPr lang="hu-HU" sz="3600" dirty="0"/>
              <a:t>*</a:t>
            </a:r>
            <a:r>
              <a:rPr lang="hu-HU" sz="3600" dirty="0" err="1" smtClean="0"/>
              <a:t>R</a:t>
            </a:r>
            <a:r>
              <a:rPr lang="hu-HU" sz="3600" baseline="-25000" dirty="0" err="1" smtClean="0"/>
              <a:t>q</a:t>
            </a:r>
            <a:endParaRPr lang="hu-HU" sz="3600" baseline="-25000" dirty="0"/>
          </a:p>
          <a:p>
            <a:pPr algn="ctr"/>
            <a:endParaRPr lang="hu-HU" sz="3600" dirty="0" smtClean="0"/>
          </a:p>
          <a:p>
            <a:pPr algn="ctr"/>
            <a:r>
              <a:rPr lang="hu-HU" sz="3600" dirty="0"/>
              <a:t> </a:t>
            </a:r>
            <a:r>
              <a:rPr lang="hu-HU" sz="3600" dirty="0" err="1" smtClean="0"/>
              <a:t>R</a:t>
            </a:r>
            <a:r>
              <a:rPr lang="hu-HU" sz="3600" baseline="-25000" dirty="0" err="1" smtClean="0"/>
              <a:t>z</a:t>
            </a:r>
            <a:r>
              <a:rPr lang="hu-HU" sz="3600" baseline="-25000" dirty="0" smtClean="0"/>
              <a:t> </a:t>
            </a:r>
            <a:r>
              <a:rPr lang="hu-HU" sz="3600" dirty="0"/>
              <a:t>= </a:t>
            </a:r>
            <a:r>
              <a:rPr lang="hu-HU" sz="3600" dirty="0" smtClean="0"/>
              <a:t>3,33 </a:t>
            </a:r>
            <a:r>
              <a:rPr lang="hu-HU" sz="3600" dirty="0"/>
              <a:t>*</a:t>
            </a:r>
            <a:r>
              <a:rPr lang="hu-HU" sz="3600" dirty="0" err="1" smtClean="0"/>
              <a:t>R</a:t>
            </a:r>
            <a:r>
              <a:rPr lang="hu-HU" sz="3600" baseline="-25000" dirty="0" err="1" smtClean="0"/>
              <a:t>q</a:t>
            </a:r>
            <a:endParaRPr lang="hu-HU" sz="3600" baseline="-25000" dirty="0"/>
          </a:p>
          <a:p>
            <a:pPr algn="ctr"/>
            <a:endParaRPr lang="hu-HU" sz="3600" dirty="0" smtClean="0"/>
          </a:p>
          <a:p>
            <a:pPr algn="just"/>
            <a:r>
              <a:rPr lang="hu-HU" sz="2800" dirty="0"/>
              <a:t>Ezek az összefüggések könnyen alkalmazhatók, viszont pontatlanok, ezért szokás diagramok alapján végezni az átszámítást.</a:t>
            </a:r>
          </a:p>
          <a:p>
            <a:pPr algn="ctr"/>
            <a:endParaRPr lang="hu-HU" sz="3600" dirty="0" smtClean="0"/>
          </a:p>
        </p:txBody>
      </p:sp>
    </p:spTree>
    <p:extLst>
      <p:ext uri="{BB962C8B-B14F-4D97-AF65-F5344CB8AC3E}">
        <p14:creationId xmlns:p14="http://schemas.microsoft.com/office/powerpoint/2010/main" val="414239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497" y="4725144"/>
            <a:ext cx="2771800" cy="1152128"/>
          </a:xfrm>
        </p:spPr>
        <p:txBody>
          <a:bodyPr>
            <a:noAutofit/>
          </a:bodyPr>
          <a:lstStyle/>
          <a:p>
            <a:endParaRPr lang="hu-HU" sz="28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1266" name="Picture 2" descr="D:\Előadások\Autokfenntartás, diagnosztikája_IV\Segéd anyagok\Képek\2014-02-20\Barta_Kondás Mátyás_exam0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4" t="34905" r="5612" b="19314"/>
          <a:stretch/>
        </p:blipFill>
        <p:spPr bwMode="auto">
          <a:xfrm>
            <a:off x="2699793" y="-10694"/>
            <a:ext cx="6444208" cy="682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0" y="0"/>
            <a:ext cx="26997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 smtClean="0"/>
              <a:t>R</a:t>
            </a:r>
            <a:r>
              <a:rPr lang="hu-HU" sz="4000" baseline="-25000" dirty="0" err="1" smtClean="0"/>
              <a:t>a</a:t>
            </a:r>
            <a:r>
              <a:rPr lang="hu-HU" sz="4000" dirty="0" smtClean="0"/>
              <a:t> és </a:t>
            </a:r>
            <a:r>
              <a:rPr lang="hu-HU" sz="4000" dirty="0" err="1" smtClean="0"/>
              <a:t>R</a:t>
            </a:r>
            <a:r>
              <a:rPr lang="hu-HU" sz="4000" baseline="-25000" dirty="0" err="1" smtClean="0"/>
              <a:t>z</a:t>
            </a:r>
            <a:r>
              <a:rPr lang="hu-HU" sz="4000" dirty="0" smtClean="0"/>
              <a:t> átváltása diagram alapján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41298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7082" y="25492"/>
            <a:ext cx="3995936" cy="1963348"/>
          </a:xfrm>
        </p:spPr>
        <p:txBody>
          <a:bodyPr>
            <a:noAutofit/>
          </a:bodyPr>
          <a:lstStyle/>
          <a:p>
            <a:pPr algn="just"/>
            <a:r>
              <a:rPr lang="hu-HU" sz="4000" dirty="0" smtClean="0">
                <a:solidFill>
                  <a:schemeClr val="tx1"/>
                </a:solidFill>
              </a:rPr>
              <a:t> </a:t>
            </a:r>
            <a:r>
              <a:rPr lang="hu-HU" sz="3200" dirty="0" smtClean="0">
                <a:solidFill>
                  <a:schemeClr val="tx1"/>
                </a:solidFill>
              </a:rPr>
              <a:t>A különböző gyártás és megmunkálás technológiákkal elérhető </a:t>
            </a:r>
            <a:r>
              <a:rPr lang="hu-HU" sz="3200" dirty="0" err="1" smtClean="0">
                <a:solidFill>
                  <a:schemeClr val="tx1"/>
                </a:solidFill>
              </a:rPr>
              <a:t>R</a:t>
            </a:r>
            <a:r>
              <a:rPr lang="hu-HU" sz="3200" baseline="-25000" dirty="0" err="1" smtClean="0">
                <a:solidFill>
                  <a:schemeClr val="tx1"/>
                </a:solidFill>
              </a:rPr>
              <a:t>a</a:t>
            </a:r>
            <a:r>
              <a:rPr lang="hu-HU" sz="3200" dirty="0" smtClean="0">
                <a:solidFill>
                  <a:schemeClr val="tx1"/>
                </a:solidFill>
              </a:rPr>
              <a:t> értékek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0242" name="Picture 2" descr="D:\Előadások\Autokfenntartás, diagnosztikája_IV\Segéd anyagok\Képek\2014-02-20\Barta_Kondás Mátyás_exam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9" t="21071" r="38028" b="19377"/>
          <a:stretch/>
        </p:blipFill>
        <p:spPr bwMode="auto">
          <a:xfrm>
            <a:off x="4211960" y="25492"/>
            <a:ext cx="4932040" cy="682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54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431"/>
            <a:ext cx="3995936" cy="1963348"/>
          </a:xfrm>
        </p:spPr>
        <p:txBody>
          <a:bodyPr>
            <a:noAutofit/>
          </a:bodyPr>
          <a:lstStyle/>
          <a:p>
            <a:pPr algn="just"/>
            <a:r>
              <a:rPr lang="hu-HU" sz="4000" dirty="0" smtClean="0">
                <a:solidFill>
                  <a:schemeClr val="tx1"/>
                </a:solidFill>
              </a:rPr>
              <a:t> </a:t>
            </a:r>
            <a:r>
              <a:rPr lang="hu-HU" sz="3200" dirty="0" smtClean="0">
                <a:solidFill>
                  <a:schemeClr val="tx1"/>
                </a:solidFill>
              </a:rPr>
              <a:t>A különböző gyártás és megmunkálás technológiákkal elérhető </a:t>
            </a:r>
            <a:r>
              <a:rPr lang="hu-HU" sz="3200" dirty="0" err="1" smtClean="0">
                <a:solidFill>
                  <a:schemeClr val="tx1"/>
                </a:solidFill>
              </a:rPr>
              <a:t>R</a:t>
            </a:r>
            <a:r>
              <a:rPr lang="hu-HU" sz="3200" baseline="-25000" dirty="0" err="1">
                <a:solidFill>
                  <a:schemeClr val="tx1"/>
                </a:solidFill>
              </a:rPr>
              <a:t>z</a:t>
            </a:r>
            <a:r>
              <a:rPr lang="hu-HU" sz="3200" dirty="0" smtClean="0">
                <a:solidFill>
                  <a:schemeClr val="tx1"/>
                </a:solidFill>
              </a:rPr>
              <a:t> értékek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0242" name="Picture 2" descr="D:\Előadások\Autokfenntartás, diagnosztikája_IV\Segéd anyagok\Képek\2014-02-20\Barta_Kondás Mátyás_exam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0" t="22112" r="8483" b="21508"/>
          <a:stretch/>
        </p:blipFill>
        <p:spPr bwMode="auto">
          <a:xfrm>
            <a:off x="4192263" y="4431"/>
            <a:ext cx="4951737" cy="685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47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582387"/>
          </a:xfrm>
        </p:spPr>
        <p:txBody>
          <a:bodyPr>
            <a:noAutofit/>
          </a:bodyPr>
          <a:lstStyle/>
          <a:p>
            <a:pPr algn="just"/>
            <a:r>
              <a:rPr lang="hu-HU" sz="3200" dirty="0" smtClean="0">
                <a:solidFill>
                  <a:schemeClr val="tx1"/>
                </a:solidFill>
              </a:rPr>
              <a:t>Alaktűrések és rajzi jelöléseik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2290" name="Picture 2" descr="D:\Előadások\Autokfenntartás, diagnosztikája_IV\Segéd anyagok\Képek\2014-02-20\Barta_Kondás Mátyás_exam00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7" t="6949" r="9901" b="56432"/>
          <a:stretch/>
        </p:blipFill>
        <p:spPr bwMode="auto">
          <a:xfrm>
            <a:off x="1090576" y="709001"/>
            <a:ext cx="7441864" cy="614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7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699019"/>
          </a:xfrm>
        </p:spPr>
        <p:txBody>
          <a:bodyPr>
            <a:noAutofit/>
          </a:bodyPr>
          <a:lstStyle/>
          <a:p>
            <a:pPr algn="just"/>
            <a:r>
              <a:rPr lang="hu-HU" sz="3200" dirty="0" smtClean="0">
                <a:solidFill>
                  <a:schemeClr val="tx1"/>
                </a:solidFill>
              </a:rPr>
              <a:t>Helyzettűrések és rajzi jelöléseik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4437112"/>
            <a:ext cx="8928992" cy="1124744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2290" name="Picture 2" descr="D:\Előadások\Autokfenntartás, diagnosztikája_IV\Segéd anyagok\Képek\2014-02-20\Barta_Kondás Mátyás_exam00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7" t="46448" r="9901" b="31237"/>
          <a:stretch/>
        </p:blipFill>
        <p:spPr bwMode="auto">
          <a:xfrm>
            <a:off x="1547664" y="692696"/>
            <a:ext cx="5976664" cy="300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D:\Előadások\Autokfenntartás, diagnosztikája_IV\Segéd anyagok\Képek\2014-02-20\Barta_Kondás Mátyás_exam0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3" t="6949" r="21319" b="69014"/>
          <a:stretch/>
        </p:blipFill>
        <p:spPr bwMode="auto">
          <a:xfrm>
            <a:off x="1547664" y="3661960"/>
            <a:ext cx="5976664" cy="322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66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17" y="188640"/>
            <a:ext cx="8820472" cy="576064"/>
          </a:xfrm>
        </p:spPr>
        <p:txBody>
          <a:bodyPr>
            <a:noAutofit/>
          </a:bodyPr>
          <a:lstStyle/>
          <a:p>
            <a:pPr algn="just"/>
            <a:r>
              <a:rPr lang="hu-HU" sz="3600" dirty="0" smtClean="0">
                <a:solidFill>
                  <a:schemeClr val="tx1"/>
                </a:solidFill>
              </a:rPr>
              <a:t>Helyzettűrések és rajzi jelöléseik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59632" y="4786964"/>
            <a:ext cx="8928992" cy="774892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3314" name="Picture 2" descr="D:\Előadások\Autokfenntartás, diagnosztikája_IV\Segéd anyagok\Képek\2014-02-20\Barta_Kondás Mátyás_exam00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7" t="30567" r="21054" b="31268"/>
          <a:stretch/>
        </p:blipFill>
        <p:spPr bwMode="auto">
          <a:xfrm>
            <a:off x="1259632" y="1102205"/>
            <a:ext cx="6768752" cy="575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4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Illesztés fogalma</a:t>
            </a:r>
            <a:r>
              <a:rPr lang="hu-HU" sz="4000" dirty="0" smtClean="0"/>
              <a:t> 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sp>
        <p:nvSpPr>
          <p:cNvPr id="4" name="Téglalap 3"/>
          <p:cNvSpPr/>
          <p:nvPr/>
        </p:nvSpPr>
        <p:spPr>
          <a:xfrm>
            <a:off x="115005" y="1052736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dirty="0"/>
              <a:t>Több gépelem megfelelő együttműködése esetén, már a tervezési szakaszban meg kell </a:t>
            </a:r>
            <a:r>
              <a:rPr lang="hu-HU" sz="2800" dirty="0" smtClean="0"/>
              <a:t>határozni </a:t>
            </a:r>
            <a:r>
              <a:rPr lang="hu-HU" sz="2800" dirty="0"/>
              <a:t>az egyes elemek tűrését. </a:t>
            </a:r>
            <a:endParaRPr lang="hu-HU" sz="2800" dirty="0" smtClean="0"/>
          </a:p>
          <a:p>
            <a:pPr algn="just"/>
            <a:r>
              <a:rPr lang="hu-HU" sz="2800" dirty="0" smtClean="0"/>
              <a:t>Különös </a:t>
            </a:r>
            <a:r>
              <a:rPr lang="hu-HU" sz="2800" dirty="0"/>
              <a:t>figyelmet kell fordítani arra, hogy a tűrésmezők </a:t>
            </a:r>
            <a:r>
              <a:rPr lang="hu-HU" sz="2800" dirty="0" smtClean="0"/>
              <a:t>helyzete </a:t>
            </a:r>
            <a:r>
              <a:rPr lang="hu-HU" sz="2800" dirty="0"/>
              <a:t>és nagysága megfelelő </a:t>
            </a:r>
            <a:r>
              <a:rPr lang="hu-HU" sz="2800" dirty="0" smtClean="0"/>
              <a:t>legyen.</a:t>
            </a:r>
          </a:p>
          <a:p>
            <a:pPr algn="just"/>
            <a:endParaRPr lang="hu-HU" sz="2800" dirty="0"/>
          </a:p>
          <a:p>
            <a:pPr algn="just"/>
            <a:r>
              <a:rPr lang="hu-HU" sz="2800" dirty="0" smtClean="0"/>
              <a:t>Pl. Egy </a:t>
            </a:r>
            <a:r>
              <a:rPr lang="hu-HU" sz="2800" dirty="0"/>
              <a:t>csavar esetén ez azt jelenti, hogy pl. az összefogandó két gépelem furata megfelelő nagyságú és helyzetű legyen ahhoz, hogy a csavart átdughassuk rajta, illetve a csavaron és az anyában lévő menet olyan tűréssel rendlelkezzen, ami biztosítja az összecsavarhatóságot és a megfelelő kötési szilárdságot is. </a:t>
            </a:r>
          </a:p>
        </p:txBody>
      </p:sp>
    </p:spTree>
    <p:extLst>
      <p:ext uri="{BB962C8B-B14F-4D97-AF65-F5344CB8AC3E}">
        <p14:creationId xmlns:p14="http://schemas.microsoft.com/office/powerpoint/2010/main" val="99114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650336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Összeszerelendő alkatrészek tűrései </a:t>
            </a:r>
            <a:r>
              <a:rPr lang="hu-HU" dirty="0" smtClean="0">
                <a:solidFill>
                  <a:schemeClr val="tx1"/>
                </a:solidFill>
              </a:rPr>
              <a:t>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77272"/>
          </a:xfrm>
        </p:spPr>
        <p:txBody>
          <a:bodyPr>
            <a:normAutofit fontScale="92500" lnSpcReduction="10000"/>
          </a:bodyPr>
          <a:lstStyle/>
          <a:p>
            <a:r>
              <a:rPr lang="hu-HU" sz="3200" dirty="0" smtClean="0">
                <a:solidFill>
                  <a:srgbClr val="FFC000"/>
                </a:solidFill>
              </a:rPr>
              <a:t>Laza </a:t>
            </a:r>
            <a:r>
              <a:rPr lang="hu-HU" sz="3200" dirty="0">
                <a:solidFill>
                  <a:srgbClr val="FFC000"/>
                </a:solidFill>
              </a:rPr>
              <a:t>(játékkal) illesztés</a:t>
            </a:r>
            <a:r>
              <a:rPr lang="hu-HU" sz="3200" dirty="0"/>
              <a:t>: A két alkatrész között mindig van hézag; pl. siklócsapágy (el tudjon fordulni a tengelyen), </a:t>
            </a:r>
            <a:r>
              <a:rPr lang="hu-HU" sz="3200" dirty="0" smtClean="0"/>
              <a:t>csavar.</a:t>
            </a:r>
            <a:endParaRPr lang="hu-HU" sz="3200" dirty="0"/>
          </a:p>
          <a:p>
            <a:r>
              <a:rPr lang="hu-HU" sz="3200" dirty="0">
                <a:solidFill>
                  <a:srgbClr val="FFC000"/>
                </a:solidFill>
              </a:rPr>
              <a:t>Átmeneti illesztés</a:t>
            </a:r>
            <a:r>
              <a:rPr lang="hu-HU" sz="3200" dirty="0"/>
              <a:t>: A két alkatrész között minimális hézag, vagy minimális átfedés van; pl. tárcsák, illesztő szegek, csapok (üzemszerűen a gépelemek nem mozdulnak el egymáshoz képest, mert nincs nagy erőhatás az illesztés tengelyirányában). </a:t>
            </a:r>
          </a:p>
          <a:p>
            <a:r>
              <a:rPr lang="hu-HU" sz="3200" dirty="0">
                <a:solidFill>
                  <a:srgbClr val="FFC000"/>
                </a:solidFill>
              </a:rPr>
              <a:t>Szilárd illesztés (zsugorkötés)</a:t>
            </a:r>
            <a:r>
              <a:rPr lang="hu-HU" sz="3200" dirty="0"/>
              <a:t>: A két alkatrész között mindig átfedés van; pl. tengely-agy </a:t>
            </a:r>
            <a:r>
              <a:rPr lang="hu-HU" sz="3200" dirty="0" err="1"/>
              <a:t>kap-csolatok</a:t>
            </a:r>
            <a:r>
              <a:rPr lang="hu-HU" sz="3200" dirty="0"/>
              <a:t> (nagy tengelyirányú erőátvitel is </a:t>
            </a:r>
            <a:r>
              <a:rPr lang="hu-HU" sz="3200" dirty="0" smtClean="0"/>
              <a:t>lehetséges), </a:t>
            </a:r>
            <a:r>
              <a:rPr lang="hu-HU" sz="3200" dirty="0"/>
              <a:t>ennek a rendszer a </a:t>
            </a:r>
            <a:r>
              <a:rPr lang="hu-HU" sz="3200" dirty="0" err="1"/>
              <a:t>kiegyensúlyozá-sa</a:t>
            </a:r>
            <a:r>
              <a:rPr lang="hu-HU" sz="3200" dirty="0"/>
              <a:t> kiváló (pl. fogaskoszorú-lendkerék kapcsolat</a:t>
            </a:r>
            <a:r>
              <a:rPr lang="hu-HU" sz="3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2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Alaplyuk- és </a:t>
            </a:r>
            <a:r>
              <a:rPr lang="hu-HU" dirty="0" err="1" smtClean="0">
                <a:solidFill>
                  <a:schemeClr val="tx1"/>
                </a:solidFill>
              </a:rPr>
              <a:t>alapcsaprendszer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093296"/>
            <a:ext cx="8928992" cy="7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3" y="836712"/>
            <a:ext cx="576262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851" y="3546060"/>
            <a:ext cx="5767779" cy="3248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3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650336"/>
          </a:xfrm>
        </p:spPr>
        <p:txBody>
          <a:bodyPr>
            <a:normAutofit fontScale="90000"/>
          </a:bodyPr>
          <a:lstStyle/>
          <a:p>
            <a:r>
              <a:rPr lang="hu-HU" dirty="0" err="1" smtClean="0">
                <a:solidFill>
                  <a:schemeClr val="tx1"/>
                </a:solidFill>
              </a:rPr>
              <a:t>Alaplyukrendszer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093296"/>
            <a:ext cx="8928992" cy="7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5" t="11001" r="69389" b="56592"/>
          <a:stretch/>
        </p:blipFill>
        <p:spPr bwMode="auto">
          <a:xfrm>
            <a:off x="107504" y="908611"/>
            <a:ext cx="885522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8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650336"/>
          </a:xfrm>
        </p:spPr>
        <p:txBody>
          <a:bodyPr>
            <a:normAutofit fontScale="90000"/>
          </a:bodyPr>
          <a:lstStyle/>
          <a:p>
            <a:r>
              <a:rPr lang="hu-HU" dirty="0" err="1" smtClean="0">
                <a:solidFill>
                  <a:schemeClr val="tx1"/>
                </a:solidFill>
              </a:rPr>
              <a:t>Alaplyukrendszer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093296"/>
            <a:ext cx="8928992" cy="7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9" t="43272" r="69385" b="20203"/>
          <a:stretch/>
        </p:blipFill>
        <p:spPr bwMode="auto">
          <a:xfrm>
            <a:off x="467544" y="731912"/>
            <a:ext cx="8180710" cy="607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0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50336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Összeszerelendő alkatrészek </a:t>
            </a:r>
            <a:r>
              <a:rPr lang="hu-HU" dirty="0" smtClean="0">
                <a:solidFill>
                  <a:schemeClr val="tx1"/>
                </a:solidFill>
              </a:rPr>
              <a:t>illesztése 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1546" y="5661248"/>
            <a:ext cx="8928992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 smtClean="0"/>
              <a:t>Laza illesztés				Szoros illesztés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59" y="1484784"/>
            <a:ext cx="7435557" cy="409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9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rmAutofit fontScale="90000"/>
          </a:bodyPr>
          <a:lstStyle/>
          <a:p>
            <a:r>
              <a:rPr lang="hu-HU" sz="3200" dirty="0">
                <a:solidFill>
                  <a:schemeClr val="tx1"/>
                </a:solidFill>
              </a:rPr>
              <a:t>Szabványos tűrések névleges mérethez képesti helyzete </a:t>
            </a:r>
            <a:r>
              <a:rPr lang="hu-HU" sz="3200" dirty="0" smtClean="0">
                <a:solidFill>
                  <a:schemeClr val="tx1"/>
                </a:solidFill>
              </a:rPr>
              <a:t>ad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165304"/>
            <a:ext cx="8928992" cy="692696"/>
          </a:xfrm>
        </p:spPr>
        <p:txBody>
          <a:bodyPr>
            <a:normAutofit/>
          </a:bodyPr>
          <a:lstStyle/>
          <a:p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7"/>
            <a:ext cx="5519451" cy="289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17" y="4009001"/>
            <a:ext cx="5519451" cy="284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58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rmAutofit fontScale="90000"/>
          </a:bodyPr>
          <a:lstStyle/>
          <a:p>
            <a:r>
              <a:rPr lang="hu-HU" sz="3600" dirty="0">
                <a:solidFill>
                  <a:schemeClr val="tx1"/>
                </a:solidFill>
              </a:rPr>
              <a:t>Gyártási technológiák és az IT tűrésnagyság kapcsolata</a:t>
            </a:r>
            <a:r>
              <a:rPr lang="hu-HU" dirty="0"/>
              <a:t>.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>
            <a:normAutofit fontScale="85000" lnSpcReduction="20000"/>
          </a:bodyPr>
          <a:lstStyle/>
          <a:p>
            <a:endParaRPr lang="hu-HU" sz="3200" dirty="0"/>
          </a:p>
          <a:p>
            <a:pPr marL="0" indent="0">
              <a:buNone/>
            </a:pPr>
            <a:r>
              <a:rPr lang="hu-HU" sz="3200" b="1" dirty="0"/>
              <a:t>Gyártástechnológia 		</a:t>
            </a:r>
            <a:r>
              <a:rPr lang="hu-HU" sz="3200" b="1" dirty="0" smtClean="0"/>
              <a:t>	IT </a:t>
            </a:r>
            <a:r>
              <a:rPr lang="hu-HU" sz="3200" b="1" dirty="0"/>
              <a:t>tűrésmező </a:t>
            </a:r>
            <a:r>
              <a:rPr lang="hu-HU" sz="3200" dirty="0"/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Esztergálás (nagyolás) 	</a:t>
            </a:r>
            <a:r>
              <a:rPr lang="hu-HU" sz="3200" dirty="0" smtClean="0">
                <a:solidFill>
                  <a:srgbClr val="FFC000"/>
                </a:solidFill>
              </a:rPr>
              <a:t>		IT10-IT16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Esztergálás (simítás) 	</a:t>
            </a:r>
            <a:r>
              <a:rPr lang="hu-HU" sz="3200" dirty="0" smtClean="0">
                <a:solidFill>
                  <a:srgbClr val="FFC000"/>
                </a:solidFill>
              </a:rPr>
              <a:t>		IT6-IT11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Marás (nagyolás</a:t>
            </a:r>
            <a:r>
              <a:rPr lang="hu-HU" sz="3200" dirty="0" smtClean="0">
                <a:solidFill>
                  <a:srgbClr val="FFC000"/>
                </a:solidFill>
              </a:rPr>
              <a:t>)			 </a:t>
            </a:r>
            <a:r>
              <a:rPr lang="hu-HU" sz="3200" dirty="0">
                <a:solidFill>
                  <a:srgbClr val="FFC000"/>
                </a:solidFill>
              </a:rPr>
              <a:t>	IT9-IT13 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Marás (simítás) 	</a:t>
            </a:r>
            <a:r>
              <a:rPr lang="hu-HU" sz="3200" dirty="0" smtClean="0">
                <a:solidFill>
                  <a:srgbClr val="FFC000"/>
                </a:solidFill>
              </a:rPr>
              <a:t>			IT7-IT10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Köszörülés (normál) 	</a:t>
            </a:r>
            <a:r>
              <a:rPr lang="hu-HU" sz="3200" dirty="0" smtClean="0">
                <a:solidFill>
                  <a:srgbClr val="FFC000"/>
                </a:solidFill>
              </a:rPr>
              <a:t>		IT5-IT8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Köszörülés (finom) 	</a:t>
            </a:r>
            <a:r>
              <a:rPr lang="hu-HU" sz="3200" dirty="0" smtClean="0">
                <a:solidFill>
                  <a:srgbClr val="FFC000"/>
                </a:solidFill>
              </a:rPr>
              <a:t>		IT5-ig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Fúrás 	</a:t>
            </a:r>
            <a:r>
              <a:rPr lang="hu-HU" sz="3200" dirty="0" smtClean="0">
                <a:solidFill>
                  <a:srgbClr val="FFC000"/>
                </a:solidFill>
              </a:rPr>
              <a:t>				IT11-IT14 </a:t>
            </a:r>
            <a:r>
              <a:rPr lang="hu-HU" sz="3200" dirty="0">
                <a:solidFill>
                  <a:srgbClr val="FFC000"/>
                </a:solidFill>
              </a:rPr>
              <a:t>	</a:t>
            </a:r>
          </a:p>
          <a:p>
            <a:r>
              <a:rPr lang="hu-HU" sz="3200" dirty="0">
                <a:solidFill>
                  <a:srgbClr val="FFC000"/>
                </a:solidFill>
              </a:rPr>
              <a:t>Dörzsárazás 	</a:t>
            </a:r>
            <a:r>
              <a:rPr lang="hu-HU" sz="3200" dirty="0" smtClean="0">
                <a:solidFill>
                  <a:srgbClr val="FFC000"/>
                </a:solidFill>
              </a:rPr>
              <a:t>			IT6-IT11 </a:t>
            </a:r>
            <a:r>
              <a:rPr lang="hu-HU" sz="3200" dirty="0"/>
              <a:t>	</a:t>
            </a:r>
          </a:p>
          <a:p>
            <a:r>
              <a:rPr lang="hu-HU" sz="3200" dirty="0" err="1"/>
              <a:t>Süllyesztékes</a:t>
            </a:r>
            <a:r>
              <a:rPr lang="hu-HU" sz="3200" dirty="0"/>
              <a:t> kovácsolás 	</a:t>
            </a:r>
            <a:r>
              <a:rPr lang="hu-HU" sz="3200" dirty="0" smtClean="0"/>
              <a:t>	IT15-től </a:t>
            </a:r>
            <a:r>
              <a:rPr lang="hu-HU" sz="3200" dirty="0"/>
              <a:t>	</a:t>
            </a:r>
          </a:p>
          <a:p>
            <a:r>
              <a:rPr lang="hu-HU" sz="3200" dirty="0"/>
              <a:t>Hengerlés 	</a:t>
            </a:r>
            <a:r>
              <a:rPr lang="hu-HU" sz="3200" dirty="0" smtClean="0"/>
              <a:t>			IT14-től </a:t>
            </a:r>
            <a:r>
              <a:rPr lang="hu-HU" sz="3200" dirty="0"/>
              <a:t>	</a:t>
            </a:r>
          </a:p>
          <a:p>
            <a:r>
              <a:rPr lang="hu-HU" sz="3200" dirty="0"/>
              <a:t>Húzás (durva) 	</a:t>
            </a:r>
            <a:r>
              <a:rPr lang="hu-HU" sz="3200" dirty="0" smtClean="0"/>
              <a:t>			IT11-IT15 </a:t>
            </a:r>
            <a:r>
              <a:rPr lang="hu-HU" sz="3200" dirty="0"/>
              <a:t>	</a:t>
            </a:r>
          </a:p>
          <a:p>
            <a:r>
              <a:rPr lang="hu-HU" sz="3200" dirty="0"/>
              <a:t>Húzás (fényes) 	</a:t>
            </a:r>
            <a:r>
              <a:rPr lang="hu-HU" sz="3200" dirty="0" smtClean="0"/>
              <a:t>			IT7-IT12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endParaRPr lang="hu-HU" sz="3200" dirty="0" smtClean="0"/>
          </a:p>
        </p:txBody>
      </p:sp>
    </p:spTree>
    <p:extLst>
      <p:ext uri="{BB962C8B-B14F-4D97-AF65-F5344CB8AC3E}">
        <p14:creationId xmlns:p14="http://schemas.microsoft.com/office/powerpoint/2010/main" val="311357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0107" y="-599"/>
            <a:ext cx="9144000" cy="650336"/>
          </a:xfrm>
        </p:spPr>
        <p:txBody>
          <a:bodyPr>
            <a:normAutofit fontScale="90000"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Szabványos gépelemek tűrése</a:t>
            </a:r>
            <a:r>
              <a:rPr lang="hu-HU" dirty="0" smtClean="0"/>
              <a:t>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>
            <a:normAutofit fontScale="62500" lnSpcReduction="20000"/>
          </a:bodyPr>
          <a:lstStyle/>
          <a:p>
            <a:endParaRPr lang="hu-HU" sz="32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hu-HU" sz="3200" b="1" dirty="0">
                <a:solidFill>
                  <a:srgbClr val="FFC000"/>
                </a:solidFill>
              </a:rPr>
              <a:t>Gépelem 	</a:t>
            </a:r>
            <a:r>
              <a:rPr lang="hu-HU" sz="3200" b="1" dirty="0" smtClean="0">
                <a:solidFill>
                  <a:srgbClr val="FFC000"/>
                </a:solidFill>
              </a:rPr>
              <a:t>			Tűrés </a:t>
            </a:r>
            <a:r>
              <a:rPr lang="hu-HU" sz="3200" b="1" dirty="0">
                <a:solidFill>
                  <a:srgbClr val="FFC000"/>
                </a:solidFill>
              </a:rPr>
              <a:t>	</a:t>
            </a:r>
          </a:p>
          <a:p>
            <a:pPr marL="0" indent="0">
              <a:buNone/>
            </a:pPr>
            <a:r>
              <a:rPr lang="hu-HU" sz="3200" dirty="0" err="1"/>
              <a:t>Hatlapfejű</a:t>
            </a:r>
            <a:r>
              <a:rPr lang="hu-HU" sz="3200" dirty="0"/>
              <a:t> illesztett csavar 	</a:t>
            </a:r>
            <a:r>
              <a:rPr lang="hu-HU" sz="3200" dirty="0" smtClean="0"/>
              <a:t>	H11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r>
              <a:rPr lang="hu-HU" sz="3200" dirty="0"/>
              <a:t>Süllyesztett fejű csavar hengeres furata 	H13 (közepes -), H12 (finom kivitel) 	</a:t>
            </a:r>
          </a:p>
          <a:p>
            <a:pPr marL="0" indent="0">
              <a:buNone/>
            </a:pPr>
            <a:r>
              <a:rPr lang="hu-HU" sz="3200" dirty="0"/>
              <a:t>Illesztett alátétek átmérői 	</a:t>
            </a:r>
            <a:r>
              <a:rPr lang="hu-HU" sz="3200" dirty="0" smtClean="0"/>
              <a:t>	D12</a:t>
            </a:r>
            <a:r>
              <a:rPr lang="hu-HU" sz="3200" dirty="0"/>
              <a:t>, </a:t>
            </a:r>
            <a:r>
              <a:rPr lang="hu-HU" sz="3200" dirty="0" err="1"/>
              <a:t>d12</a:t>
            </a:r>
            <a:r>
              <a:rPr lang="hu-HU" sz="3200" dirty="0"/>
              <a:t> 	</a:t>
            </a:r>
          </a:p>
          <a:p>
            <a:pPr marL="0" indent="0">
              <a:buNone/>
            </a:pPr>
            <a:r>
              <a:rPr lang="pt-BR" sz="3200" dirty="0"/>
              <a:t>Hengeres szegek 	</a:t>
            </a:r>
            <a:r>
              <a:rPr lang="hu-HU" sz="3200" dirty="0" smtClean="0"/>
              <a:t>		</a:t>
            </a:r>
            <a:r>
              <a:rPr lang="pt-BR" sz="3200" dirty="0" smtClean="0"/>
              <a:t>m6</a:t>
            </a:r>
            <a:r>
              <a:rPr lang="pt-BR" sz="3200" dirty="0"/>
              <a:t>, h8, h11 	</a:t>
            </a:r>
          </a:p>
          <a:p>
            <a:pPr marL="0" indent="0">
              <a:buNone/>
            </a:pPr>
            <a:r>
              <a:rPr lang="hu-HU" sz="3200" dirty="0"/>
              <a:t>Hasított szegek 	</a:t>
            </a:r>
            <a:r>
              <a:rPr lang="hu-HU" sz="3200" dirty="0" smtClean="0"/>
              <a:t>			h11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r>
              <a:rPr lang="hu-HU" sz="3200" dirty="0" err="1"/>
              <a:t>Rögzítőgyűrűk</a:t>
            </a:r>
            <a:r>
              <a:rPr lang="hu-HU" sz="3200" dirty="0"/>
              <a:t> horonyátmérője 	</a:t>
            </a:r>
            <a:r>
              <a:rPr lang="hu-HU" sz="3200" dirty="0" smtClean="0"/>
              <a:t>	H12</a:t>
            </a:r>
            <a:r>
              <a:rPr lang="hu-HU" sz="3200" dirty="0"/>
              <a:t>, </a:t>
            </a:r>
            <a:r>
              <a:rPr lang="hu-HU" sz="3200" dirty="0" err="1"/>
              <a:t>h12</a:t>
            </a:r>
            <a:r>
              <a:rPr lang="hu-HU" sz="3200" dirty="0"/>
              <a:t> 	</a:t>
            </a:r>
          </a:p>
          <a:p>
            <a:pPr marL="0" indent="0">
              <a:buNone/>
            </a:pPr>
            <a:r>
              <a:rPr lang="hu-HU" sz="3200" dirty="0" err="1"/>
              <a:t>Rögzítőgyűrűk</a:t>
            </a:r>
            <a:r>
              <a:rPr lang="hu-HU" sz="3200" dirty="0"/>
              <a:t> horonyszélessége 	</a:t>
            </a:r>
            <a:r>
              <a:rPr lang="hu-HU" sz="3200" dirty="0" smtClean="0"/>
              <a:t>	H13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r>
              <a:rPr lang="hu-HU" sz="3200" dirty="0" err="1"/>
              <a:t>Rögzítőtárcsák</a:t>
            </a:r>
            <a:r>
              <a:rPr lang="hu-HU" sz="3200" dirty="0"/>
              <a:t> horonyátmérője 	</a:t>
            </a:r>
            <a:r>
              <a:rPr lang="hu-HU" sz="3200" dirty="0" smtClean="0"/>
              <a:t>	h11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r>
              <a:rPr lang="hu-HU" sz="3200" dirty="0"/>
              <a:t>Retesz szélesség/vastagság/hosszúság 	h9/h11/h14 	</a:t>
            </a:r>
          </a:p>
          <a:p>
            <a:pPr marL="0" indent="0">
              <a:buNone/>
            </a:pPr>
            <a:r>
              <a:rPr lang="hu-HU" sz="3200" dirty="0"/>
              <a:t>Tengelyhorony szélessége (retesz) 	P9 (szilárd-), N9 (laza kötés) 	</a:t>
            </a:r>
          </a:p>
          <a:p>
            <a:pPr marL="0" indent="0">
              <a:buNone/>
            </a:pPr>
            <a:r>
              <a:rPr lang="hu-HU" sz="3200" dirty="0"/>
              <a:t>Agyhorony szélessége (retesz) 	</a:t>
            </a:r>
            <a:r>
              <a:rPr lang="hu-HU" sz="3200" dirty="0" smtClean="0"/>
              <a:t>	P9 </a:t>
            </a:r>
            <a:r>
              <a:rPr lang="hu-HU" sz="3200" dirty="0"/>
              <a:t>(szilárd-), JS9 (laza kötés) 	</a:t>
            </a:r>
          </a:p>
          <a:p>
            <a:pPr marL="0" indent="0">
              <a:buNone/>
            </a:pPr>
            <a:r>
              <a:rPr lang="hu-HU" sz="3200" dirty="0"/>
              <a:t>T-horony szűkebb része 	</a:t>
            </a:r>
            <a:r>
              <a:rPr lang="hu-HU" sz="3200" dirty="0" smtClean="0"/>
              <a:t>		H8 </a:t>
            </a:r>
            <a:r>
              <a:rPr lang="hu-HU" sz="3200" dirty="0"/>
              <a:t>	</a:t>
            </a:r>
          </a:p>
          <a:p>
            <a:pPr marL="0" indent="0">
              <a:buNone/>
            </a:pPr>
            <a:r>
              <a:rPr lang="hu-HU" sz="3200" dirty="0"/>
              <a:t>Radiális gördülőcsapágyak háza 	</a:t>
            </a:r>
            <a:r>
              <a:rPr lang="hu-HU" sz="3200" dirty="0" smtClean="0"/>
              <a:t>	G7</a:t>
            </a:r>
            <a:r>
              <a:rPr lang="hu-HU" sz="3200" dirty="0"/>
              <a:t>, H6, H7, J7, K7, M7, N7, P7… </a:t>
            </a:r>
            <a:r>
              <a:rPr lang="hu-HU" sz="3200" dirty="0" smtClean="0"/>
              <a:t>						(</a:t>
            </a:r>
            <a:r>
              <a:rPr lang="hu-HU" sz="3200" dirty="0"/>
              <a:t>körülményektől függően) 	</a:t>
            </a:r>
          </a:p>
          <a:p>
            <a:pPr marL="0" indent="0">
              <a:buNone/>
            </a:pPr>
            <a:r>
              <a:rPr lang="hu-HU" sz="3200" dirty="0"/>
              <a:t>Radiális gördülőcsapágyak tengelye 	g6, h6, h5, j6, k6, m6, n6, p6… </a:t>
            </a:r>
            <a:r>
              <a:rPr lang="hu-HU" sz="3200" dirty="0" smtClean="0"/>
              <a:t>						(</a:t>
            </a:r>
            <a:r>
              <a:rPr lang="hu-HU" sz="3200" dirty="0"/>
              <a:t>körülményektől függően) 	</a:t>
            </a:r>
          </a:p>
          <a:p>
            <a:pPr marL="0" indent="0">
              <a:buNone/>
            </a:pPr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</p:txBody>
      </p:sp>
    </p:spTree>
    <p:extLst>
      <p:ext uri="{BB962C8B-B14F-4D97-AF65-F5344CB8AC3E}">
        <p14:creationId xmlns:p14="http://schemas.microsoft.com/office/powerpoint/2010/main" val="207669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IT tűrésminőség meghatározása</a:t>
            </a:r>
            <a:endParaRPr lang="hu-H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96752"/>
                <a:ext cx="8928992" cy="5400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3200" dirty="0" smtClean="0"/>
                  <a:t>A darab méretéhet meghatározható tűrésegység nagysága: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200" b="0" i="1" smtClean="0">
                          <a:latin typeface="Cambria Math"/>
                        </a:rPr>
                        <m:t>𝑖</m:t>
                      </m:r>
                      <m:r>
                        <a:rPr lang="hu-HU" sz="3200" b="0" i="1" smtClean="0">
                          <a:latin typeface="Cambria Math"/>
                        </a:rPr>
                        <m:t>=0,45∗</m:t>
                      </m:r>
                      <m:rad>
                        <m:radPr>
                          <m:ctrlPr>
                            <a:rPr lang="hu-HU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hu-HU" sz="32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hu-HU" sz="3200" b="0" i="1" smtClean="0">
                              <a:latin typeface="Cambria Math"/>
                            </a:rPr>
                            <m:t>𝐷</m:t>
                          </m:r>
                        </m:e>
                      </m:rad>
                      <m:r>
                        <a:rPr lang="hu-HU" sz="3200" b="0" i="1" smtClean="0">
                          <a:latin typeface="Cambria Math"/>
                        </a:rPr>
                        <m:t>+0,001∗</m:t>
                      </m:r>
                      <m:r>
                        <a:rPr lang="hu-HU" sz="3200" b="0" i="1" smtClean="0">
                          <a:latin typeface="Cambria Math"/>
                        </a:rPr>
                        <m:t>𝐷</m:t>
                      </m:r>
                      <m:r>
                        <a:rPr lang="hu-HU" sz="3200" b="0" i="1" smtClean="0">
                          <a:latin typeface="Cambria Math"/>
                        </a:rPr>
                        <m:t> (</m:t>
                      </m:r>
                      <m:r>
                        <a:rPr lang="hu-HU" sz="32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hu-HU" sz="3200" b="0" i="1" smtClean="0">
                          <a:latin typeface="Cambria Math"/>
                        </a:rPr>
                        <m:t>𝑚</m:t>
                      </m:r>
                      <m:r>
                        <a:rPr lang="hu-HU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3200" dirty="0" smtClean="0"/>
              </a:p>
              <a:p>
                <a:pPr marL="0" indent="0">
                  <a:buNone/>
                </a:pPr>
                <a:endParaRPr lang="hu-HU" sz="3200" dirty="0" smtClean="0"/>
              </a:p>
              <a:p>
                <a:pPr marL="0" indent="0">
                  <a:buNone/>
                </a:pPr>
                <a:r>
                  <a:rPr lang="hu-HU" sz="3200" dirty="0" smtClean="0"/>
                  <a:t>A tűrésegység szorzószáma:</a:t>
                </a:r>
              </a:p>
              <a:p>
                <a:pPr marL="0" indent="0">
                  <a:buNone/>
                </a:pPr>
                <a:endParaRPr lang="hu-HU" sz="32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200" b="0" i="1" smtClean="0">
                          <a:latin typeface="Cambria Math"/>
                        </a:rPr>
                        <m:t>𝑅</m:t>
                      </m:r>
                      <m:r>
                        <a:rPr lang="hu-HU" sz="3200" b="0" i="1" smtClean="0">
                          <a:latin typeface="Cambria Math"/>
                        </a:rPr>
                        <m:t>5=</m:t>
                      </m:r>
                      <m:sSup>
                        <m:sSupPr>
                          <m:ctrlPr>
                            <a:rPr lang="hu-HU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3200" b="0" i="1" smtClean="0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ctrlPr>
                                <a:rPr lang="hu-HU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hu-HU" sz="3200" b="0" i="1" smtClean="0">
                                  <a:latin typeface="Cambria Math"/>
                                </a:rPr>
                                <m:t>5</m:t>
                              </m:r>
                            </m:deg>
                            <m:e>
                              <m:r>
                                <a:rPr lang="hu-HU" sz="32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rad>
                          <m:r>
                            <a:rPr lang="hu-HU" sz="32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32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hu-HU" sz="32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hu-HU" sz="3200" b="0" i="0" dirty="0" smtClean="0">
                    <a:latin typeface="Cambria Math"/>
                  </a:rPr>
                  <a:t>n</a:t>
                </a:r>
                <a:r>
                  <a:rPr lang="hu-HU" sz="3200" dirty="0" smtClean="0"/>
                  <a:t>: az IT minőség számjegyénél 1-el kisebb szám</a:t>
                </a:r>
              </a:p>
              <a:p>
                <a:pPr marL="0" indent="0">
                  <a:buNone/>
                </a:pPr>
                <a:r>
                  <a:rPr lang="hu-HU" sz="3200" dirty="0" smtClean="0"/>
                  <a:t>A tűrésmező szélessége: i*R5 =  </a:t>
                </a:r>
                <a14:m>
                  <m:oMath xmlns:m="http://schemas.openxmlformats.org/officeDocument/2006/math">
                    <m:r>
                      <a:rPr lang="hu-HU" sz="3200" i="1">
                        <a:latin typeface="Cambria Math"/>
                      </a:rPr>
                      <m:t>[</m:t>
                    </m:r>
                    <m:r>
                      <a:rPr lang="hu-HU" sz="3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hu-HU" sz="3200" i="1">
                        <a:latin typeface="Cambria Math"/>
                        <a:ea typeface="Cambria Math"/>
                      </a:rPr>
                      <m:t>𝑚</m:t>
                    </m:r>
                    <m:r>
                      <a:rPr lang="hu-HU" sz="32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hu-HU" sz="3200" dirty="0"/>
              </a:p>
              <a:p>
                <a:pPr marL="0" indent="0">
                  <a:buNone/>
                </a:pPr>
                <a:endParaRPr lang="hu-HU" sz="32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96752"/>
                <a:ext cx="8928992" cy="5400600"/>
              </a:xfrm>
              <a:blipFill rotWithShape="1">
                <a:blip r:embed="rId2"/>
                <a:stretch>
                  <a:fillRect l="-1776" t="-14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0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Példa</a:t>
            </a:r>
            <a:endParaRPr lang="hu-H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9144000" cy="60932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3200" dirty="0" smtClean="0"/>
                  <a:t>D=100 mm  IT 6-os tűrés minőséggel: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200" b="0" i="1" smtClean="0">
                          <a:latin typeface="Cambria Math"/>
                        </a:rPr>
                        <m:t>𝑖</m:t>
                      </m:r>
                      <m:r>
                        <a:rPr lang="hu-HU" sz="3200" b="0" i="1" smtClean="0">
                          <a:latin typeface="Cambria Math"/>
                        </a:rPr>
                        <m:t>=0,45∗</m:t>
                      </m:r>
                      <m:rad>
                        <m:radPr>
                          <m:ctrlPr>
                            <a:rPr lang="hu-HU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hu-HU" sz="32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hu-HU" sz="3200" b="0" i="1" smtClean="0">
                              <a:latin typeface="Cambria Math"/>
                            </a:rPr>
                            <m:t>100</m:t>
                          </m:r>
                        </m:e>
                      </m:rad>
                      <m:r>
                        <a:rPr lang="hu-HU" sz="3200" b="0" i="1" smtClean="0">
                          <a:latin typeface="Cambria Math"/>
                        </a:rPr>
                        <m:t>+0,001∗100=2,19 [</m:t>
                      </m:r>
                      <m:r>
                        <a:rPr lang="hu-HU" sz="32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hu-HU" sz="32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sz="3200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hu-HU" sz="3200" dirty="0" smtClean="0"/>
              </a:p>
              <a:p>
                <a:pPr marL="0" indent="0">
                  <a:buNone/>
                </a:pPr>
                <a:r>
                  <a:rPr lang="hu-HU" sz="3200" dirty="0" smtClean="0"/>
                  <a:t>A tűrésegység szorzószáma: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200" b="0" i="1" smtClean="0">
                          <a:latin typeface="Cambria Math"/>
                        </a:rPr>
                        <m:t>𝑅</m:t>
                      </m:r>
                      <m:r>
                        <a:rPr lang="hu-HU" sz="3200" b="0" i="1" smtClean="0">
                          <a:latin typeface="Cambria Math"/>
                        </a:rPr>
                        <m:t>5=</m:t>
                      </m:r>
                      <m:sSup>
                        <m:sSupPr>
                          <m:ctrlPr>
                            <a:rPr lang="hu-HU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3200" b="0" i="1" smtClean="0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ctrlPr>
                                <a:rPr lang="hu-HU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hu-HU" sz="3200" b="0" i="1" smtClean="0">
                                  <a:latin typeface="Cambria Math"/>
                                </a:rPr>
                                <m:t>5</m:t>
                              </m:r>
                            </m:deg>
                            <m:e>
                              <m:r>
                                <a:rPr lang="hu-HU" sz="32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rad>
                          <m:r>
                            <a:rPr lang="hu-HU" sz="32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3200" b="0" i="1" smtClean="0">
                              <a:latin typeface="Cambria Math"/>
                            </a:rPr>
                            <m:t>(6−1)</m:t>
                          </m:r>
                        </m:sup>
                      </m:sSup>
                      <m:r>
                        <a:rPr lang="hu-HU" sz="3200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hu-HU" sz="32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hu-HU" sz="3200" b="0" i="0" dirty="0" smtClean="0">
                    <a:latin typeface="Cambria Math"/>
                  </a:rPr>
                  <a:t>n</a:t>
                </a:r>
                <a:r>
                  <a:rPr lang="hu-HU" sz="3200" dirty="0" smtClean="0"/>
                  <a:t>: az IT minőség számjegyénél 1-el kisebb szám</a:t>
                </a:r>
              </a:p>
              <a:p>
                <a:pPr marL="0" indent="0">
                  <a:buNone/>
                </a:pPr>
                <a:r>
                  <a:rPr lang="hu-HU" sz="3200" dirty="0" smtClean="0"/>
                  <a:t>A tűrésmező szélessége tehát: 2,19*10= </a:t>
                </a:r>
                <a:r>
                  <a:rPr lang="hu-HU" sz="3200" b="1" u="sng" dirty="0" smtClean="0">
                    <a:solidFill>
                      <a:srgbClr val="FFC000"/>
                    </a:solidFill>
                  </a:rPr>
                  <a:t>21,9 </a:t>
                </a:r>
                <a14:m>
                  <m:oMath xmlns:m="http://schemas.openxmlformats.org/officeDocument/2006/math"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</a:rPr>
                      <m:t>[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𝝁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𝒎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hu-HU" sz="3200" b="1" u="sng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hu-HU" sz="3200" dirty="0"/>
                  <a:t>D=100 mm  IT </a:t>
                </a:r>
                <a:r>
                  <a:rPr lang="hu-HU" sz="3200" dirty="0" smtClean="0"/>
                  <a:t>12-es </a:t>
                </a:r>
                <a:r>
                  <a:rPr lang="hu-HU" sz="3200" dirty="0"/>
                  <a:t>tűrés minőséggel</a:t>
                </a:r>
                <a:r>
                  <a:rPr lang="hu-HU" sz="32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200" i="1">
                          <a:latin typeface="Cambria Math"/>
                        </a:rPr>
                        <m:t>𝑅</m:t>
                      </m:r>
                      <m:r>
                        <a:rPr lang="hu-HU" sz="3200" i="1">
                          <a:latin typeface="Cambria Math"/>
                        </a:rPr>
                        <m:t>5=</m:t>
                      </m:r>
                      <m:sSup>
                        <m:sSupPr>
                          <m:ctrlPr>
                            <a:rPr lang="hu-HU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3200" i="1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ctrlPr>
                                <a:rPr lang="hu-HU" sz="3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hu-HU" sz="3200" i="1">
                                  <a:latin typeface="Cambria Math"/>
                                </a:rPr>
                                <m:t>5</m:t>
                              </m:r>
                            </m:deg>
                            <m:e>
                              <m:r>
                                <a:rPr lang="hu-HU" sz="3200" i="1">
                                  <a:latin typeface="Cambria Math"/>
                                </a:rPr>
                                <m:t>10</m:t>
                              </m:r>
                            </m:e>
                          </m:rad>
                          <m:r>
                            <a:rPr lang="hu-HU" sz="32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3200" i="1">
                              <a:latin typeface="Cambria Math"/>
                            </a:rPr>
                            <m:t>(</m:t>
                          </m:r>
                          <m:r>
                            <a:rPr lang="hu-HU" sz="3200" b="0" i="1" smtClean="0">
                              <a:latin typeface="Cambria Math"/>
                            </a:rPr>
                            <m:t>12</m:t>
                          </m:r>
                          <m:r>
                            <a:rPr lang="hu-HU" sz="3200" i="1">
                              <a:latin typeface="Cambria Math"/>
                            </a:rPr>
                            <m:t>−1)</m:t>
                          </m:r>
                        </m:sup>
                      </m:sSup>
                      <m:r>
                        <a:rPr lang="hu-HU" sz="3200" i="1">
                          <a:latin typeface="Cambria Math"/>
                        </a:rPr>
                        <m:t>=1</m:t>
                      </m:r>
                      <m:r>
                        <a:rPr lang="hu-HU" sz="3200" b="0" i="1" smtClean="0">
                          <a:latin typeface="Cambria Math"/>
                        </a:rPr>
                        <m:t>58,49</m:t>
                      </m:r>
                    </m:oMath>
                  </m:oMathPara>
                </a14:m>
                <a:endParaRPr lang="hu-HU" sz="3200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hu-HU" sz="3200" dirty="0"/>
                  <a:t>A tűrésmező szélessége tehát: </a:t>
                </a:r>
                <a:r>
                  <a:rPr lang="hu-HU" sz="3200" dirty="0" smtClean="0"/>
                  <a:t>2,19*158,5= </a:t>
                </a:r>
              </a:p>
              <a:p>
                <a:pPr marL="0" indent="0">
                  <a:buNone/>
                </a:pPr>
                <a:r>
                  <a:rPr lang="hu-HU" sz="3200" b="1" u="sng" dirty="0" smtClean="0">
                    <a:solidFill>
                      <a:srgbClr val="FFC000"/>
                    </a:solidFill>
                  </a:rPr>
                  <a:t>347,1 </a:t>
                </a:r>
                <a14:m>
                  <m:oMath xmlns:m="http://schemas.openxmlformats.org/officeDocument/2006/math"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</a:rPr>
                      <m:t>[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𝝁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𝒎</m:t>
                    </m:r>
                    <m:r>
                      <a:rPr lang="hu-HU" sz="3200" b="1" i="1" u="sng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hu-HU" sz="3200" b="1" u="sng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hu-HU" sz="3200" dirty="0"/>
              </a:p>
              <a:p>
                <a:pPr marL="0" indent="0">
                  <a:buNone/>
                </a:pPr>
                <a:endParaRPr lang="hu-HU" sz="3200" b="1" u="sng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9144000" cy="6093296"/>
              </a:xfrm>
              <a:blipFill rotWithShape="1">
                <a:blip r:embed="rId2"/>
                <a:stretch>
                  <a:fillRect l="-1667" t="-13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3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Mi a méretlánc?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/>
              <a:t>A méretlánc zárt körvonal mentén meghatározott sorrendben elhelyezett méretek összessége; egy alkatrész vagy szerkezet felületeinek, közepeinek kölcsönös helyzetét határozza meg. </a:t>
            </a:r>
            <a:endParaRPr lang="hu-HU" sz="3200" dirty="0" smtClean="0"/>
          </a:p>
          <a:p>
            <a:pPr marL="0" indent="0">
              <a:buNone/>
            </a:pPr>
            <a:r>
              <a:rPr lang="hu-HU" sz="3200" dirty="0" smtClean="0"/>
              <a:t>A </a:t>
            </a:r>
            <a:r>
              <a:rPr lang="hu-HU" sz="3200" dirty="0"/>
              <a:t>méretláncnak alapvető tulajdonsága, hogy vizsgálata szempontjából teljesen zártnak kell lenni. </a:t>
            </a:r>
            <a:endParaRPr lang="hu-HU" sz="3200" dirty="0" smtClean="0"/>
          </a:p>
          <a:p>
            <a:pPr marL="0" indent="0">
              <a:buNone/>
            </a:pPr>
            <a:r>
              <a:rPr lang="hu-HU" sz="3200" dirty="0" smtClean="0"/>
              <a:t>A </a:t>
            </a:r>
            <a:r>
              <a:rPr lang="hu-HU" sz="3200" dirty="0"/>
              <a:t>méretláncban megkülönböztetünk összetevő tagokat (röviden tagokat) és </a:t>
            </a:r>
            <a:r>
              <a:rPr lang="hu-HU" sz="3200" dirty="0" err="1" smtClean="0"/>
              <a:t>zárótagot</a:t>
            </a:r>
            <a:r>
              <a:rPr lang="hu-HU" sz="32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148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9296" cy="720080"/>
          </a:xfrm>
        </p:spPr>
        <p:txBody>
          <a:bodyPr>
            <a:norm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Példa a </a:t>
            </a:r>
            <a:r>
              <a:rPr lang="hu-HU" sz="4400" dirty="0" err="1" smtClean="0">
                <a:solidFill>
                  <a:schemeClr val="tx1"/>
                </a:solidFill>
              </a:rPr>
              <a:t>mérteláncok</a:t>
            </a:r>
            <a:r>
              <a:rPr lang="hu-HU" sz="4400" dirty="0" smtClean="0">
                <a:solidFill>
                  <a:schemeClr val="tx1"/>
                </a:solidFill>
              </a:rPr>
              <a:t> felépítésére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869160"/>
            <a:ext cx="8928992" cy="1728192"/>
          </a:xfrm>
        </p:spPr>
        <p:txBody>
          <a:bodyPr>
            <a:normAutofit/>
          </a:bodyPr>
          <a:lstStyle/>
          <a:p>
            <a:pPr algn="just"/>
            <a:endParaRPr lang="hu-HU" sz="32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773513" cy="4480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22413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184576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méretláncban az illesztési játékot vagy túlfedést önálló tagnak kell tekinteni.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err="1" smtClean="0"/>
              <a:t>Zárótagnak</a:t>
            </a:r>
            <a:r>
              <a:rPr lang="hu-HU" dirty="0" smtClean="0"/>
              <a:t> </a:t>
            </a:r>
            <a:r>
              <a:rPr lang="hu-HU" dirty="0"/>
              <a:t>azt a méretet nevezzük, amely a szerkesztés vagy gyártás során utolsóként adódik.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 </a:t>
            </a:r>
            <a:r>
              <a:rPr lang="hu-HU" dirty="0"/>
              <a:t>rajzokon – a túlhatározottság elkerülésére – a zárótag mérete nem szerepel, de a méretlánc vizsgálatakor, éppen a zártság igénye miatt , szerepeltetni kell. </a:t>
            </a:r>
          </a:p>
        </p:txBody>
      </p:sp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0510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méretlánc számításai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949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zárótag névleges mérete egyenlő a </a:t>
            </a:r>
            <a:r>
              <a:rPr lang="hu-HU" dirty="0" err="1"/>
              <a:t>zárótagot</a:t>
            </a:r>
            <a:r>
              <a:rPr lang="hu-HU" dirty="0"/>
              <a:t> növelő- és a </a:t>
            </a:r>
            <a:r>
              <a:rPr lang="hu-HU" dirty="0" err="1"/>
              <a:t>zárótagot</a:t>
            </a:r>
            <a:r>
              <a:rPr lang="hu-HU" dirty="0"/>
              <a:t> </a:t>
            </a:r>
            <a:r>
              <a:rPr lang="hu-HU" dirty="0" err="1"/>
              <a:t>csökkentőtagok</a:t>
            </a:r>
            <a:r>
              <a:rPr lang="hu-HU" dirty="0"/>
              <a:t> összegének különbségével. Jelöljük A-val a tagokat és </a:t>
            </a:r>
            <a:r>
              <a:rPr lang="hu-HU" dirty="0" err="1" smtClean="0"/>
              <a:t>A</a:t>
            </a:r>
            <a:r>
              <a:rPr lang="hu-HU" baseline="-25000" dirty="0" err="1" smtClean="0"/>
              <a:t>z</a:t>
            </a:r>
            <a:r>
              <a:rPr lang="hu-HU" dirty="0" err="1" smtClean="0"/>
              <a:t>-vel</a:t>
            </a:r>
            <a:r>
              <a:rPr lang="hu-HU" dirty="0" smtClean="0"/>
              <a:t> </a:t>
            </a:r>
            <a:r>
              <a:rPr lang="hu-HU" dirty="0"/>
              <a:t>a </a:t>
            </a:r>
            <a:r>
              <a:rPr lang="hu-HU" dirty="0" err="1"/>
              <a:t>zárótagot</a:t>
            </a:r>
            <a:r>
              <a:rPr lang="hu-HU" dirty="0"/>
              <a:t>, </a:t>
            </a:r>
            <a:r>
              <a:rPr lang="hu-HU" dirty="0" smtClean="0"/>
              <a:t>akkor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A</a:t>
            </a:r>
            <a:r>
              <a:rPr lang="hu-HU" baseline="-25000" dirty="0" smtClean="0"/>
              <a:t>z </a:t>
            </a:r>
            <a:r>
              <a:rPr lang="hu-HU" dirty="0"/>
              <a:t>= (A</a:t>
            </a:r>
            <a:r>
              <a:rPr lang="hu-HU" baseline="-25000" dirty="0"/>
              <a:t>1</a:t>
            </a:r>
            <a:r>
              <a:rPr lang="hu-HU" dirty="0"/>
              <a:t> + A</a:t>
            </a:r>
            <a:r>
              <a:rPr lang="hu-HU" baseline="-25000" dirty="0"/>
              <a:t>2</a:t>
            </a:r>
            <a:r>
              <a:rPr lang="hu-HU" dirty="0"/>
              <a:t> +…A</a:t>
            </a:r>
            <a:r>
              <a:rPr lang="hu-HU" baseline="-25000" dirty="0"/>
              <a:t>n</a:t>
            </a:r>
            <a:r>
              <a:rPr lang="hu-HU" dirty="0"/>
              <a:t>) –	</a:t>
            </a:r>
            <a:r>
              <a:rPr lang="hu-HU" dirty="0" err="1"/>
              <a:t>növelőtagok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 </a:t>
            </a:r>
          </a:p>
          <a:p>
            <a:pPr marL="0" indent="0" algn="ctr">
              <a:buNone/>
            </a:pPr>
            <a:r>
              <a:rPr lang="hu-HU" dirty="0"/>
              <a:t>- A</a:t>
            </a:r>
            <a:r>
              <a:rPr lang="hu-HU" baseline="-25000" dirty="0"/>
              <a:t>n+1</a:t>
            </a:r>
            <a:r>
              <a:rPr lang="hu-HU" dirty="0"/>
              <a:t> + (A</a:t>
            </a:r>
            <a:r>
              <a:rPr lang="hu-HU" baseline="-25000" dirty="0"/>
              <a:t>n+2</a:t>
            </a:r>
            <a:r>
              <a:rPr lang="hu-HU" dirty="0"/>
              <a:t> +…</a:t>
            </a:r>
            <a:r>
              <a:rPr lang="hu-HU" dirty="0" smtClean="0"/>
              <a:t>A</a:t>
            </a:r>
            <a:r>
              <a:rPr lang="hu-HU" baseline="-25000" dirty="0"/>
              <a:t>m</a:t>
            </a:r>
            <a:r>
              <a:rPr lang="hu-HU" baseline="-25000" dirty="0" smtClean="0"/>
              <a:t>-1</a:t>
            </a:r>
            <a:r>
              <a:rPr lang="hu-HU" dirty="0"/>
              <a:t>).	</a:t>
            </a:r>
            <a:r>
              <a:rPr lang="hu-HU" dirty="0" err="1"/>
              <a:t>csökkentőtagok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ha a méretláncnak n tagja van.</a:t>
            </a:r>
          </a:p>
          <a:p>
            <a:r>
              <a:rPr lang="hu-HU" dirty="0" err="1"/>
              <a:t>Növelőtagnak</a:t>
            </a:r>
            <a:r>
              <a:rPr lang="hu-HU" dirty="0"/>
              <a:t> nevezzük azokat, amelyek növekedése a </a:t>
            </a:r>
            <a:r>
              <a:rPr lang="hu-HU" dirty="0" err="1"/>
              <a:t>zárótagban</a:t>
            </a:r>
            <a:r>
              <a:rPr lang="hu-HU" dirty="0"/>
              <a:t> is növekedést okoz. </a:t>
            </a:r>
            <a:endParaRPr lang="hu-HU" dirty="0" smtClean="0"/>
          </a:p>
          <a:p>
            <a:r>
              <a:rPr lang="hu-HU" dirty="0" err="1" smtClean="0"/>
              <a:t>Csökkentőtagok</a:t>
            </a:r>
            <a:r>
              <a:rPr lang="hu-HU" dirty="0" smtClean="0"/>
              <a:t> </a:t>
            </a:r>
            <a:r>
              <a:rPr lang="hu-HU" dirty="0"/>
              <a:t>azok az összetevők, amelyek növekedése a </a:t>
            </a:r>
            <a:r>
              <a:rPr lang="hu-HU" dirty="0" err="1"/>
              <a:t>zárótagot</a:t>
            </a:r>
            <a:r>
              <a:rPr lang="hu-HU" dirty="0"/>
              <a:t> csökkenteni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Autofit/>
          </a:bodyPr>
          <a:lstStyle/>
          <a:p>
            <a:pPr algn="just"/>
            <a:endParaRPr lang="hu-HU" sz="33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619700" cy="65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Matematikai megfogalmazás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0060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Általánosabb matematikai megfogalmazással a zárótag névleges mérete:</a:t>
            </a:r>
          </a:p>
          <a:p>
            <a:pPr marL="0" indent="0">
              <a:buNone/>
            </a:pP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</a:t>
            </a:r>
            <a:r>
              <a:rPr lang="hu-HU" dirty="0"/>
              <a:t>gyártásban az egyes tagok a tűrésmezőn belül szóródással, szélső esetben a tűrésmező alsó vagy felső határára készülnek. Emiatt a </a:t>
            </a:r>
            <a:r>
              <a:rPr lang="hu-HU" dirty="0" err="1"/>
              <a:t>zárótagnak</a:t>
            </a:r>
            <a:r>
              <a:rPr lang="hu-HU" dirty="0"/>
              <a:t> is lesz szóródása.</a:t>
            </a:r>
          </a:p>
          <a:p>
            <a:pPr marL="0" indent="0">
              <a:buNone/>
            </a:pP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endParaRPr lang="hu-HU" dirty="0" smtClean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557262"/>
              </p:ext>
            </p:extLst>
          </p:nvPr>
        </p:nvGraphicFramePr>
        <p:xfrm>
          <a:off x="1979712" y="2492896"/>
          <a:ext cx="514624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Equation" r:id="rId3" imgW="2387520" imgH="431640" progId="Equation.3">
                  <p:embed/>
                </p:oleObj>
              </mc:Choice>
              <mc:Fallback>
                <p:oleObj name="Equation" r:id="rId3" imgW="238752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492896"/>
                        <a:ext cx="5146243" cy="936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Zárótag méretei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zárótag legnagyobb méretét úgy számítjuk, hogy a </a:t>
            </a:r>
            <a:r>
              <a:rPr lang="hu-HU" dirty="0" err="1"/>
              <a:t>növelőtagok</a:t>
            </a:r>
            <a:r>
              <a:rPr lang="hu-HU" dirty="0"/>
              <a:t> legnagyobb értékéből levonjuk a csökkentő tagok legkisebb értékét. Képletszerűen az előbbi jelölésekkel: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 </a:t>
            </a:r>
            <a:r>
              <a:rPr lang="hu-HU" baseline="-25000" dirty="0" err="1"/>
              <a:t>max</a:t>
            </a:r>
            <a:r>
              <a:rPr lang="hu-HU" baseline="-25000" dirty="0"/>
              <a:t> </a:t>
            </a:r>
            <a:r>
              <a:rPr lang="hu-HU" dirty="0"/>
              <a:t>= (A</a:t>
            </a:r>
            <a:r>
              <a:rPr lang="hu-HU" baseline="-25000" dirty="0"/>
              <a:t>1 </a:t>
            </a:r>
            <a:r>
              <a:rPr lang="hu-HU" baseline="-25000" dirty="0" err="1"/>
              <a:t>max</a:t>
            </a:r>
            <a:r>
              <a:rPr lang="hu-HU" dirty="0"/>
              <a:t> + A</a:t>
            </a:r>
            <a:r>
              <a:rPr lang="hu-HU" baseline="-25000" dirty="0"/>
              <a:t>2 </a:t>
            </a:r>
            <a:r>
              <a:rPr lang="hu-HU" baseline="-25000" dirty="0" err="1"/>
              <a:t>max</a:t>
            </a:r>
            <a:r>
              <a:rPr lang="hu-HU" dirty="0"/>
              <a:t> … </a:t>
            </a:r>
            <a:r>
              <a:rPr lang="hu-HU" dirty="0" err="1"/>
              <a:t>A</a:t>
            </a:r>
            <a:r>
              <a:rPr lang="hu-HU" baseline="-25000" dirty="0" err="1"/>
              <a:t>nmax</a:t>
            </a:r>
            <a:r>
              <a:rPr lang="hu-HU" dirty="0"/>
              <a:t>) </a:t>
            </a:r>
            <a:r>
              <a:rPr lang="hu-HU" dirty="0" smtClean="0"/>
              <a:t>– (</a:t>
            </a:r>
            <a:r>
              <a:rPr lang="hu-HU" dirty="0"/>
              <a:t>A</a:t>
            </a:r>
            <a:r>
              <a:rPr lang="hu-HU" baseline="-25000" dirty="0"/>
              <a:t>n</a:t>
            </a:r>
            <a:r>
              <a:rPr lang="hu-HU" dirty="0"/>
              <a:t> </a:t>
            </a:r>
            <a:r>
              <a:rPr lang="hu-HU" baseline="-25000" dirty="0"/>
              <a:t>+ 1 min </a:t>
            </a:r>
            <a:r>
              <a:rPr lang="hu-HU" dirty="0"/>
              <a:t>+… A</a:t>
            </a:r>
            <a:r>
              <a:rPr lang="hu-HU" baseline="-25000" dirty="0"/>
              <a:t>m</a:t>
            </a:r>
            <a:r>
              <a:rPr lang="hu-HU" dirty="0"/>
              <a:t> </a:t>
            </a:r>
            <a:r>
              <a:rPr lang="hu-HU" baseline="-25000" dirty="0"/>
              <a:t>– 1 min</a:t>
            </a:r>
            <a:r>
              <a:rPr lang="hu-HU" dirty="0" smtClean="0"/>
              <a:t>)</a:t>
            </a:r>
            <a:r>
              <a:rPr lang="hu-HU" baseline="-25000" dirty="0" smtClean="0"/>
              <a:t>.</a:t>
            </a:r>
            <a:r>
              <a:rPr lang="hu-HU" dirty="0"/>
              <a:t> </a:t>
            </a:r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r>
              <a:rPr lang="hu-HU" dirty="0" smtClean="0"/>
              <a:t>A </a:t>
            </a:r>
            <a:r>
              <a:rPr lang="hu-HU" dirty="0"/>
              <a:t>zárótag legkisebb méretét úgy számítjuk, hogy a </a:t>
            </a:r>
            <a:r>
              <a:rPr lang="hu-HU" dirty="0" err="1"/>
              <a:t>növelőtagok</a:t>
            </a:r>
            <a:r>
              <a:rPr lang="hu-HU" dirty="0"/>
              <a:t> legkisebb értékéből levonjuk a </a:t>
            </a:r>
            <a:r>
              <a:rPr lang="hu-HU" dirty="0" err="1"/>
              <a:t>csökkentőtagok</a:t>
            </a:r>
            <a:r>
              <a:rPr lang="hu-HU" dirty="0"/>
              <a:t> legnagyobb értékét, azaz</a:t>
            </a:r>
          </a:p>
          <a:p>
            <a:pPr marL="0" indent="0">
              <a:buNone/>
            </a:pPr>
            <a:endParaRPr lang="hu-HU" baseline="-25000" dirty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 min </a:t>
            </a:r>
            <a:r>
              <a:rPr lang="hu-HU" dirty="0"/>
              <a:t>= (A</a:t>
            </a:r>
            <a:r>
              <a:rPr lang="hu-HU" baseline="-25000" dirty="0"/>
              <a:t>1 min</a:t>
            </a:r>
            <a:r>
              <a:rPr lang="hu-HU" dirty="0"/>
              <a:t> + A</a:t>
            </a:r>
            <a:r>
              <a:rPr lang="hu-HU" baseline="-25000" dirty="0"/>
              <a:t>2 min</a:t>
            </a:r>
            <a:r>
              <a:rPr lang="hu-HU" dirty="0"/>
              <a:t> … A</a:t>
            </a:r>
            <a:r>
              <a:rPr lang="hu-HU" baseline="-25000" dirty="0"/>
              <a:t>n min</a:t>
            </a:r>
            <a:r>
              <a:rPr lang="hu-HU" dirty="0"/>
              <a:t>) </a:t>
            </a:r>
            <a:r>
              <a:rPr lang="hu-HU" dirty="0" smtClean="0"/>
              <a:t>–(</a:t>
            </a:r>
            <a:r>
              <a:rPr lang="hu-HU" dirty="0"/>
              <a:t>A</a:t>
            </a:r>
            <a:r>
              <a:rPr lang="hu-HU" baseline="-25000" dirty="0"/>
              <a:t>n</a:t>
            </a:r>
            <a:r>
              <a:rPr lang="hu-HU" dirty="0"/>
              <a:t> </a:t>
            </a:r>
            <a:r>
              <a:rPr lang="hu-HU" baseline="-25000" dirty="0"/>
              <a:t>+ 1 </a:t>
            </a:r>
            <a:r>
              <a:rPr lang="hu-HU" baseline="-25000" dirty="0" err="1"/>
              <a:t>max</a:t>
            </a:r>
            <a:r>
              <a:rPr lang="hu-HU" baseline="-25000" dirty="0"/>
              <a:t> </a:t>
            </a:r>
            <a:r>
              <a:rPr lang="hu-HU" dirty="0"/>
              <a:t>+… A</a:t>
            </a:r>
            <a:r>
              <a:rPr lang="hu-HU" baseline="-25000" dirty="0"/>
              <a:t>m</a:t>
            </a:r>
            <a:r>
              <a:rPr lang="hu-HU" dirty="0"/>
              <a:t> </a:t>
            </a:r>
            <a:r>
              <a:rPr lang="hu-HU" baseline="-25000" dirty="0"/>
              <a:t>– 1 </a:t>
            </a:r>
            <a:r>
              <a:rPr lang="hu-HU" baseline="-25000" dirty="0" err="1"/>
              <a:t>max</a:t>
            </a:r>
            <a:r>
              <a:rPr lang="hu-HU" dirty="0"/>
              <a:t>)</a:t>
            </a:r>
            <a:r>
              <a:rPr lang="hu-HU" baseline="-25000" dirty="0"/>
              <a:t>.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5299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Zárótag méretei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zárótag legnagyobb és legkisebb mérete általában</a:t>
            </a:r>
            <a:r>
              <a:rPr lang="hu-HU" dirty="0" smtClean="0"/>
              <a:t>: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/>
            </a:r>
            <a:br>
              <a:rPr lang="hu-HU" dirty="0"/>
            </a:b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A zárótag legkisebb és legnagyobb értékének különbsége határesetben a zárótag tűrésével egyenlő</a:t>
            </a:r>
            <a:endParaRPr lang="hu-HU" dirty="0" smtClean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936432"/>
              </p:ext>
            </p:extLst>
          </p:nvPr>
        </p:nvGraphicFramePr>
        <p:xfrm>
          <a:off x="2227263" y="2133600"/>
          <a:ext cx="471646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tion" r:id="rId3" imgW="2831760" imgH="1104840" progId="Equation.3">
                  <p:embed/>
                </p:oleObj>
              </mc:Choice>
              <mc:Fallback>
                <p:oleObj name="Equation" r:id="rId3" imgW="2831760" imgH="11048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3" y="2133600"/>
                        <a:ext cx="4716462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681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Zárótag méreteinek tűrése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3264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/>
              <a:t>A zárótag tűrésének nagyságát meghatározhatjuk az összetevők tűrésének nagyságából is, mégpedig: a zárótag tűrése egyenlő az összetevők tűrésének összegével, az összetevők tűréseit előjel nélkül abszolút értékben kell összegezni, azaz:</a:t>
            </a:r>
          </a:p>
          <a:p>
            <a:pPr marL="0" indent="0" algn="ctr">
              <a:buNone/>
            </a:pPr>
            <a:r>
              <a:rPr lang="hu-HU" dirty="0"/>
              <a:t>T</a:t>
            </a:r>
            <a:r>
              <a:rPr lang="hu-HU" baseline="-25000" dirty="0"/>
              <a:t>AZ </a:t>
            </a:r>
            <a:r>
              <a:rPr lang="hu-HU" dirty="0"/>
              <a:t>= T</a:t>
            </a:r>
            <a:r>
              <a:rPr lang="hu-HU" baseline="-25000" dirty="0"/>
              <a:t>A1</a:t>
            </a:r>
            <a:r>
              <a:rPr lang="hu-HU" dirty="0"/>
              <a:t> + T</a:t>
            </a:r>
            <a:r>
              <a:rPr lang="hu-HU" baseline="-25000" dirty="0"/>
              <a:t>A2</a:t>
            </a:r>
            <a:r>
              <a:rPr lang="hu-HU" dirty="0"/>
              <a:t> + … + </a:t>
            </a:r>
            <a:r>
              <a:rPr lang="hu-HU" dirty="0" smtClean="0"/>
              <a:t>T </a:t>
            </a:r>
            <a:r>
              <a:rPr lang="hu-HU" baseline="-25000" dirty="0"/>
              <a:t>Am-i</a:t>
            </a:r>
            <a:r>
              <a:rPr lang="hu-HU" baseline="-25000" dirty="0" smtClean="0"/>
              <a:t>.</a:t>
            </a:r>
          </a:p>
          <a:p>
            <a:pPr marL="0" indent="0" algn="ctr">
              <a:buNone/>
            </a:pPr>
            <a:endParaRPr lang="hu-HU" baseline="-25000" dirty="0" smtClean="0"/>
          </a:p>
          <a:p>
            <a:pPr marL="0" indent="0" algn="just">
              <a:buNone/>
            </a:pPr>
            <a:r>
              <a:rPr lang="hu-HU" dirty="0"/>
              <a:t>Általános megfogalmazásban</a:t>
            </a:r>
            <a:r>
              <a:rPr lang="hu-HU" dirty="0" smtClean="0"/>
              <a:t>: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/>
              <a:t>ahol T</a:t>
            </a:r>
            <a:r>
              <a:rPr lang="hu-HU" baseline="-25000" dirty="0"/>
              <a:t>A</a:t>
            </a:r>
            <a:r>
              <a:rPr lang="hu-HU" dirty="0"/>
              <a:t> a tűrés abszolút értékét jelenti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zárótag </a:t>
            </a:r>
            <a:r>
              <a:rPr lang="hu-HU" dirty="0"/>
              <a:t>tűrése az összetevők számának növelése miatt is növekszik</a:t>
            </a:r>
            <a:r>
              <a:rPr lang="hu-HU" dirty="0" smtClean="0"/>
              <a:t>.</a:t>
            </a:r>
            <a:endParaRPr lang="hu-HU" dirty="0"/>
          </a:p>
          <a:p>
            <a:pPr marL="0" indent="0" algn="just">
              <a:buNone/>
            </a:pPr>
            <a:endParaRPr lang="hu-HU" dirty="0" smtClean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009558"/>
              </p:ext>
            </p:extLst>
          </p:nvPr>
        </p:nvGraphicFramePr>
        <p:xfrm>
          <a:off x="3563888" y="3933056"/>
          <a:ext cx="1950958" cy="1005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Equation" r:id="rId3" imgW="825480" imgH="431640" progId="Equation.3">
                  <p:embed/>
                </p:oleObj>
              </mc:Choice>
              <mc:Fallback>
                <p:oleObj name="Equation" r:id="rId3" imgW="82548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933056"/>
                        <a:ext cx="1950958" cy="10058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276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50336"/>
          </a:xfrm>
        </p:spPr>
        <p:txBody>
          <a:bodyPr>
            <a:noAutofit/>
          </a:bodyPr>
          <a:lstStyle/>
          <a:p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méretláncok számításakor szükség lehet valamely összetevőtag tűrésének meghatározására oly esetben, amikor a zárótag tűrése ismert. Az összetevő tűrése:</a:t>
            </a:r>
          </a:p>
          <a:p>
            <a:pPr marL="0" indent="0">
              <a:buNone/>
            </a:pPr>
            <a:r>
              <a:rPr lang="hu-HU" dirty="0"/>
              <a:t/>
            </a:r>
            <a:br>
              <a:rPr lang="hu-HU" dirty="0"/>
            </a:br>
            <a:endParaRPr lang="hu-HU" dirty="0"/>
          </a:p>
          <a:p>
            <a:pPr marL="0" indent="0">
              <a:buNone/>
            </a:pPr>
            <a:r>
              <a:rPr lang="hu-HU" dirty="0"/>
              <a:t> </a:t>
            </a:r>
          </a:p>
          <a:p>
            <a:pPr marL="0" indent="0">
              <a:buNone/>
            </a:pPr>
            <a:r>
              <a:rPr lang="hu-HU" dirty="0"/>
              <a:t>ahol </a:t>
            </a:r>
            <a:r>
              <a:rPr lang="hu-HU" dirty="0" err="1"/>
              <a:t>T</a:t>
            </a:r>
            <a:r>
              <a:rPr lang="hu-HU" baseline="-25000" dirty="0" err="1"/>
              <a:t>Ax</a:t>
            </a:r>
            <a:r>
              <a:rPr lang="hu-HU" baseline="-25000" dirty="0"/>
              <a:t> </a:t>
            </a:r>
            <a:r>
              <a:rPr lang="hu-HU" dirty="0"/>
              <a:t>a keresett tag tűrése; m a méretlánc tagjainak száma.</a:t>
            </a:r>
          </a:p>
          <a:p>
            <a:pPr marL="0" indent="0" algn="just">
              <a:buNone/>
            </a:pPr>
            <a:endParaRPr lang="hu-HU" dirty="0" smtClean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511677"/>
              </p:ext>
            </p:extLst>
          </p:nvPr>
        </p:nvGraphicFramePr>
        <p:xfrm>
          <a:off x="2711450" y="3573463"/>
          <a:ext cx="21177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Equation" r:id="rId3" imgW="1155600" imgH="431640" progId="Equation.3">
                  <p:embed/>
                </p:oleObj>
              </mc:Choice>
              <mc:Fallback>
                <p:oleObj name="Equation" r:id="rId3" imgW="115560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573463"/>
                        <a:ext cx="211772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829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08720"/>
            <a:ext cx="5184576" cy="3744416"/>
          </a:xfrm>
        </p:spPr>
        <p:txBody>
          <a:bodyPr/>
          <a:lstStyle/>
          <a:p>
            <a:r>
              <a:rPr lang="hu-HU" dirty="0"/>
              <a:t>Határozzuk meg </a:t>
            </a:r>
            <a:r>
              <a:rPr lang="hu-HU" dirty="0" smtClean="0"/>
              <a:t>az </a:t>
            </a:r>
            <a:r>
              <a:rPr lang="hu-HU" dirty="0"/>
              <a:t>ábra szerinti munkadarabnál: </a:t>
            </a:r>
          </a:p>
          <a:p>
            <a:pPr lvl="0"/>
            <a:r>
              <a:rPr lang="hu-HU" dirty="0"/>
              <a:t>a zárótag névleges értékét;</a:t>
            </a:r>
          </a:p>
          <a:p>
            <a:pPr lvl="0"/>
            <a:r>
              <a:rPr lang="hu-HU" dirty="0"/>
              <a:t>a zárótag legnagyobb értékét;</a:t>
            </a:r>
          </a:p>
          <a:p>
            <a:pPr lvl="0"/>
            <a:r>
              <a:rPr lang="hu-HU" dirty="0"/>
              <a:t>a zárótag legkisebb értékét; </a:t>
            </a:r>
          </a:p>
          <a:p>
            <a:pPr lvl="0"/>
            <a:r>
              <a:rPr lang="hu-HU" dirty="0"/>
              <a:t>a zárótag tűrésmezejének elhelyezkedését;</a:t>
            </a:r>
          </a:p>
          <a:p>
            <a:pPr lvl="0"/>
            <a:r>
              <a:rPr lang="hu-HU" dirty="0"/>
              <a:t>ellenőrzésként a zárótag tűrését. 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51518" y="4941168"/>
            <a:ext cx="88182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/>
              <a:t>Kiindulási adatok:</a:t>
            </a:r>
          </a:p>
          <a:p>
            <a:r>
              <a:rPr lang="hu-HU" sz="2400" dirty="0" smtClean="0"/>
              <a:t>A</a:t>
            </a:r>
            <a:r>
              <a:rPr lang="hu-HU" sz="2400" baseline="-25000" dirty="0" smtClean="0"/>
              <a:t>1</a:t>
            </a:r>
            <a:r>
              <a:rPr lang="hu-HU" sz="2400" dirty="0" smtClean="0"/>
              <a:t>=100</a:t>
            </a:r>
            <a:r>
              <a:rPr lang="hu-HU" sz="2400" baseline="30000" dirty="0">
                <a:sym typeface="Symbol"/>
              </a:rPr>
              <a:t></a:t>
            </a:r>
            <a:r>
              <a:rPr lang="hu-HU" sz="2400" baseline="30000" dirty="0"/>
              <a:t>0,2</a:t>
            </a:r>
            <a:r>
              <a:rPr lang="hu-HU" sz="2400" dirty="0"/>
              <a:t>;	A</a:t>
            </a:r>
            <a:r>
              <a:rPr lang="hu-HU" sz="2400" baseline="-25000" dirty="0"/>
              <a:t>2</a:t>
            </a:r>
            <a:r>
              <a:rPr lang="hu-HU" sz="2400" dirty="0"/>
              <a:t>=20</a:t>
            </a:r>
            <a:r>
              <a:rPr lang="hu-HU" sz="2400" baseline="30000" dirty="0"/>
              <a:t>-0,1</a:t>
            </a:r>
            <a:r>
              <a:rPr lang="hu-HU" sz="2400" dirty="0"/>
              <a:t>;	A</a:t>
            </a:r>
            <a:r>
              <a:rPr lang="hu-HU" sz="2400" baseline="-25000" dirty="0"/>
              <a:t>3</a:t>
            </a:r>
            <a:r>
              <a:rPr lang="hu-HU" sz="2400" dirty="0"/>
              <a:t>=15</a:t>
            </a:r>
            <a:r>
              <a:rPr lang="hu-HU" sz="2400" baseline="30000" dirty="0">
                <a:sym typeface="Symbol"/>
              </a:rPr>
              <a:t></a:t>
            </a:r>
            <a:r>
              <a:rPr lang="hu-HU" sz="2400" baseline="30000" dirty="0"/>
              <a:t>0,1</a:t>
            </a:r>
            <a:r>
              <a:rPr lang="hu-HU" sz="2400" dirty="0"/>
              <a:t>;	A</a:t>
            </a:r>
            <a:r>
              <a:rPr lang="hu-HU" sz="2400" baseline="-25000" dirty="0"/>
              <a:t>4</a:t>
            </a:r>
            <a:r>
              <a:rPr lang="hu-HU" sz="2400" dirty="0"/>
              <a:t>=25</a:t>
            </a:r>
            <a:r>
              <a:rPr lang="hu-HU" sz="2400" baseline="30000" dirty="0">
                <a:sym typeface="Symbol"/>
              </a:rPr>
              <a:t></a:t>
            </a:r>
            <a:r>
              <a:rPr lang="hu-HU" sz="2400" baseline="30000" dirty="0"/>
              <a:t>0,1</a:t>
            </a:r>
            <a:r>
              <a:rPr lang="hu-HU" sz="2400" dirty="0"/>
              <a:t>;	A</a:t>
            </a:r>
            <a:r>
              <a:rPr lang="hu-HU" sz="2400" baseline="-25000" dirty="0"/>
              <a:t>5</a:t>
            </a:r>
            <a:r>
              <a:rPr lang="hu-HU" sz="2400" dirty="0"/>
              <a:t>=30</a:t>
            </a:r>
            <a:r>
              <a:rPr lang="hu-HU" sz="2400" baseline="30000" dirty="0">
                <a:sym typeface="Symbol"/>
              </a:rPr>
              <a:t></a:t>
            </a:r>
            <a:r>
              <a:rPr lang="hu-HU" sz="2400" baseline="30000" dirty="0"/>
              <a:t>0,1</a:t>
            </a:r>
            <a:r>
              <a:rPr lang="hu-HU" sz="2400" dirty="0"/>
              <a:t>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98" y="692696"/>
            <a:ext cx="3805483" cy="444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11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Megoldások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472608"/>
          </a:xfrm>
        </p:spPr>
        <p:txBody>
          <a:bodyPr>
            <a:normAutofit/>
          </a:bodyPr>
          <a:lstStyle/>
          <a:p>
            <a:pPr lvl="0"/>
            <a:r>
              <a:rPr lang="hu-HU" dirty="0"/>
              <a:t>A </a:t>
            </a:r>
            <a:r>
              <a:rPr lang="hu-HU" dirty="0" smtClean="0"/>
              <a:t>zárótag </a:t>
            </a:r>
            <a:r>
              <a:rPr lang="hu-HU" dirty="0"/>
              <a:t>névleges mérete</a:t>
            </a:r>
            <a:r>
              <a:rPr lang="hu-HU" dirty="0" smtClean="0"/>
              <a:t>:</a:t>
            </a:r>
            <a:endParaRPr lang="hu-HU" dirty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</a:t>
            </a:r>
            <a:r>
              <a:rPr lang="hu-HU" dirty="0"/>
              <a:t>=A</a:t>
            </a:r>
            <a:r>
              <a:rPr lang="hu-HU" baseline="-25000" dirty="0"/>
              <a:t>1</a:t>
            </a:r>
            <a:r>
              <a:rPr lang="hu-HU" dirty="0"/>
              <a:t>+A</a:t>
            </a:r>
            <a:r>
              <a:rPr lang="hu-HU" baseline="-25000" dirty="0"/>
              <a:t>3</a:t>
            </a:r>
            <a:r>
              <a:rPr lang="hu-HU" dirty="0"/>
              <a:t>-(A</a:t>
            </a:r>
            <a:r>
              <a:rPr lang="hu-HU" baseline="-25000" dirty="0"/>
              <a:t>2</a:t>
            </a:r>
            <a:r>
              <a:rPr lang="hu-HU" dirty="0"/>
              <a:t>+A</a:t>
            </a:r>
            <a:r>
              <a:rPr lang="hu-HU" baseline="-25000" dirty="0"/>
              <a:t>4</a:t>
            </a:r>
            <a:r>
              <a:rPr lang="hu-HU" dirty="0"/>
              <a:t>+A</a:t>
            </a:r>
            <a:r>
              <a:rPr lang="hu-HU" baseline="-25000" dirty="0"/>
              <a:t>5</a:t>
            </a:r>
            <a:r>
              <a:rPr lang="hu-HU" dirty="0"/>
              <a:t>)=100+15-(20+25+30)=40.</a:t>
            </a:r>
          </a:p>
          <a:p>
            <a:pPr lvl="0"/>
            <a:endParaRPr lang="hu-HU" dirty="0" smtClean="0"/>
          </a:p>
          <a:p>
            <a:pPr lvl="0"/>
            <a:r>
              <a:rPr lang="hu-HU" dirty="0" smtClean="0"/>
              <a:t>A zárótag </a:t>
            </a:r>
            <a:r>
              <a:rPr lang="hu-HU" dirty="0"/>
              <a:t>legnagyobb mérete</a:t>
            </a:r>
            <a:r>
              <a:rPr lang="hu-HU" dirty="0" smtClean="0"/>
              <a:t>:</a:t>
            </a:r>
            <a:endParaRPr lang="hu-HU" dirty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</a:t>
            </a:r>
            <a:r>
              <a:rPr lang="hu-HU" dirty="0"/>
              <a:t> </a:t>
            </a:r>
            <a:r>
              <a:rPr lang="hu-HU" baseline="-25000" dirty="0" err="1"/>
              <a:t>max</a:t>
            </a:r>
            <a:r>
              <a:rPr lang="hu-HU" dirty="0"/>
              <a:t>=A</a:t>
            </a:r>
            <a:r>
              <a:rPr lang="hu-HU" baseline="-25000" dirty="0"/>
              <a:t>1 </a:t>
            </a:r>
            <a:r>
              <a:rPr lang="hu-HU" baseline="-25000" dirty="0" err="1"/>
              <a:t>max</a:t>
            </a:r>
            <a:r>
              <a:rPr lang="hu-HU" dirty="0"/>
              <a:t>+A</a:t>
            </a:r>
            <a:r>
              <a:rPr lang="hu-HU" baseline="-25000" dirty="0"/>
              <a:t>3 </a:t>
            </a:r>
            <a:r>
              <a:rPr lang="hu-HU" baseline="-25000" dirty="0" err="1"/>
              <a:t>max</a:t>
            </a:r>
            <a:r>
              <a:rPr lang="hu-HU" dirty="0" err="1"/>
              <a:t>-</a:t>
            </a:r>
            <a:r>
              <a:rPr lang="hu-HU" dirty="0"/>
              <a:t>(A</a:t>
            </a:r>
            <a:r>
              <a:rPr lang="hu-HU" baseline="-25000" dirty="0"/>
              <a:t>2 </a:t>
            </a:r>
            <a:r>
              <a:rPr lang="hu-HU" baseline="-25000" dirty="0" smtClean="0"/>
              <a:t>min</a:t>
            </a:r>
            <a:r>
              <a:rPr lang="hu-HU" dirty="0" smtClean="0"/>
              <a:t>+A</a:t>
            </a:r>
            <a:r>
              <a:rPr lang="hu-HU" baseline="-25000" dirty="0" smtClean="0"/>
              <a:t>4</a:t>
            </a:r>
            <a:r>
              <a:rPr lang="hu-HU" dirty="0" smtClean="0"/>
              <a:t> </a:t>
            </a:r>
            <a:r>
              <a:rPr lang="hu-HU" baseline="-25000" dirty="0"/>
              <a:t>min</a:t>
            </a:r>
            <a:r>
              <a:rPr lang="hu-HU" dirty="0"/>
              <a:t>+A</a:t>
            </a:r>
            <a:r>
              <a:rPr lang="hu-HU" baseline="-25000" dirty="0"/>
              <a:t>min</a:t>
            </a:r>
            <a:r>
              <a:rPr lang="hu-HU" dirty="0"/>
              <a:t>)=</a:t>
            </a:r>
          </a:p>
          <a:p>
            <a:pPr marL="0" indent="0" algn="ctr">
              <a:buNone/>
            </a:pPr>
            <a:r>
              <a:rPr lang="hu-HU" dirty="0"/>
              <a:t>=</a:t>
            </a:r>
            <a:r>
              <a:rPr lang="hu-HU" dirty="0" smtClean="0"/>
              <a:t>100</a:t>
            </a:r>
            <a:r>
              <a:rPr lang="hu-HU" dirty="0">
                <a:sym typeface="Symbol"/>
              </a:rPr>
              <a:t>,</a:t>
            </a:r>
            <a:r>
              <a:rPr lang="hu-HU" dirty="0" smtClean="0"/>
              <a:t>2+15,10-</a:t>
            </a:r>
            <a:r>
              <a:rPr lang="hu-HU" dirty="0"/>
              <a:t>(19,9+24,9+29,9)=</a:t>
            </a:r>
            <a:r>
              <a:rPr lang="hu-HU" dirty="0" smtClean="0"/>
              <a:t>40,6</a:t>
            </a:r>
          </a:p>
          <a:p>
            <a:pPr lvl="0"/>
            <a:endParaRPr lang="hu-HU" dirty="0" smtClean="0"/>
          </a:p>
          <a:p>
            <a:pPr lvl="0"/>
            <a:r>
              <a:rPr lang="hu-HU" dirty="0" smtClean="0"/>
              <a:t>A zárótag </a:t>
            </a:r>
            <a:r>
              <a:rPr lang="hu-HU" dirty="0"/>
              <a:t>legkisebb mérete</a:t>
            </a:r>
            <a:r>
              <a:rPr lang="hu-HU" dirty="0" smtClean="0"/>
              <a:t>:</a:t>
            </a:r>
            <a:endParaRPr lang="hu-HU" dirty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</a:t>
            </a:r>
            <a:r>
              <a:rPr lang="hu-HU" dirty="0"/>
              <a:t> </a:t>
            </a:r>
            <a:r>
              <a:rPr lang="hu-HU" baseline="-25000" dirty="0"/>
              <a:t>min</a:t>
            </a:r>
            <a:r>
              <a:rPr lang="hu-HU" dirty="0"/>
              <a:t>=A</a:t>
            </a:r>
            <a:r>
              <a:rPr lang="hu-HU" baseline="-25000" dirty="0"/>
              <a:t>1 min</a:t>
            </a:r>
            <a:r>
              <a:rPr lang="hu-HU" dirty="0"/>
              <a:t>+A</a:t>
            </a:r>
            <a:r>
              <a:rPr lang="hu-HU" baseline="-25000" dirty="0"/>
              <a:t>3 min </a:t>
            </a:r>
            <a:r>
              <a:rPr lang="hu-HU" dirty="0"/>
              <a:t>-</a:t>
            </a:r>
            <a:r>
              <a:rPr lang="hu-HU" baseline="-25000" dirty="0"/>
              <a:t> </a:t>
            </a:r>
            <a:r>
              <a:rPr lang="hu-HU" dirty="0"/>
              <a:t>(A</a:t>
            </a:r>
            <a:r>
              <a:rPr lang="hu-HU" baseline="-25000" dirty="0"/>
              <a:t>2 </a:t>
            </a:r>
            <a:r>
              <a:rPr lang="hu-HU" baseline="-25000" dirty="0" err="1"/>
              <a:t>max</a:t>
            </a:r>
            <a:r>
              <a:rPr lang="hu-HU" dirty="0"/>
              <a:t>+A</a:t>
            </a:r>
            <a:r>
              <a:rPr lang="hu-HU" baseline="-25000" dirty="0"/>
              <a:t>4</a:t>
            </a:r>
            <a:r>
              <a:rPr lang="hu-HU" dirty="0"/>
              <a:t> </a:t>
            </a:r>
            <a:r>
              <a:rPr lang="hu-HU" baseline="-25000" dirty="0" err="1"/>
              <a:t>max</a:t>
            </a:r>
            <a:r>
              <a:rPr lang="hu-HU" dirty="0"/>
              <a:t>+</a:t>
            </a:r>
            <a:r>
              <a:rPr lang="hu-HU" dirty="0" err="1"/>
              <a:t>A</a:t>
            </a:r>
            <a:r>
              <a:rPr lang="hu-HU" baseline="-25000" dirty="0" err="1"/>
              <a:t>max</a:t>
            </a:r>
            <a:r>
              <a:rPr lang="hu-HU" dirty="0"/>
              <a:t>)=</a:t>
            </a:r>
          </a:p>
          <a:p>
            <a:pPr marL="0" indent="0" algn="ctr">
              <a:buNone/>
            </a:pPr>
            <a:r>
              <a:rPr lang="hu-HU" dirty="0"/>
              <a:t>=99,8+14,9-(</a:t>
            </a:r>
            <a:r>
              <a:rPr lang="hu-HU" dirty="0" smtClean="0"/>
              <a:t>20+25</a:t>
            </a:r>
            <a:r>
              <a:rPr lang="hu-HU" dirty="0" smtClean="0">
                <a:sym typeface="Symbol"/>
              </a:rPr>
              <a:t>,</a:t>
            </a:r>
            <a:r>
              <a:rPr lang="hu-HU" dirty="0" smtClean="0"/>
              <a:t>1+30</a:t>
            </a:r>
            <a:r>
              <a:rPr lang="hu-HU" dirty="0">
                <a:sym typeface="Symbol"/>
              </a:rPr>
              <a:t>,</a:t>
            </a:r>
            <a:r>
              <a:rPr lang="hu-HU" dirty="0" smtClean="0"/>
              <a:t>1</a:t>
            </a:r>
            <a:r>
              <a:rPr lang="hu-HU" dirty="0"/>
              <a:t>)=39,5</a:t>
            </a:r>
          </a:p>
          <a:p>
            <a:pPr marL="0" indent="0" algn="ctr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526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Megoldások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472608"/>
          </a:xfrm>
        </p:spPr>
        <p:txBody>
          <a:bodyPr>
            <a:normAutofit/>
          </a:bodyPr>
          <a:lstStyle/>
          <a:p>
            <a:pPr lvl="0"/>
            <a:r>
              <a:rPr lang="hu-HU" dirty="0"/>
              <a:t>A </a:t>
            </a:r>
            <a:r>
              <a:rPr lang="hu-HU" dirty="0" smtClean="0"/>
              <a:t>zárótag </a:t>
            </a:r>
            <a:r>
              <a:rPr lang="hu-HU" dirty="0"/>
              <a:t>tűrésmezejének elhelyezkedése: </a:t>
            </a:r>
            <a:endParaRPr lang="hu-HU" dirty="0" smtClean="0"/>
          </a:p>
          <a:p>
            <a:pPr marL="0" lvl="0" indent="0">
              <a:buNone/>
            </a:pPr>
            <a:r>
              <a:rPr lang="hu-HU" dirty="0"/>
              <a:t>	</a:t>
            </a:r>
            <a:r>
              <a:rPr lang="hu-HU" dirty="0" smtClean="0"/>
              <a:t>kiszámítottuk </a:t>
            </a:r>
            <a:r>
              <a:rPr lang="hu-HU" dirty="0"/>
              <a:t>a </a:t>
            </a:r>
            <a:r>
              <a:rPr lang="hu-HU" dirty="0" smtClean="0"/>
              <a:t>zárótag </a:t>
            </a:r>
            <a:r>
              <a:rPr lang="hu-HU" dirty="0"/>
              <a:t>névleges méretét (40 mm), a </a:t>
            </a:r>
            <a:r>
              <a:rPr lang="hu-HU" dirty="0" smtClean="0"/>
              <a:t>	legkisebb </a:t>
            </a:r>
            <a:r>
              <a:rPr lang="hu-HU" dirty="0"/>
              <a:t>és legnagyobb méret alapján írhatjuk, hogy</a:t>
            </a:r>
            <a:r>
              <a:rPr lang="hu-HU" dirty="0" smtClean="0"/>
              <a:t>:</a:t>
            </a:r>
            <a:r>
              <a:rPr lang="hu-HU" dirty="0"/>
              <a:t> </a:t>
            </a:r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</a:t>
            </a:r>
            <a:r>
              <a:rPr lang="hu-HU" dirty="0"/>
              <a:t>=</a:t>
            </a:r>
            <a:r>
              <a:rPr lang="hu-HU" dirty="0">
                <a:sym typeface="Symbol"/>
              </a:rPr>
              <a:t></a:t>
            </a:r>
            <a:r>
              <a:rPr lang="hu-HU" baseline="30000" dirty="0" smtClean="0"/>
              <a:t>0,6</a:t>
            </a:r>
            <a:r>
              <a:rPr lang="hu-HU" baseline="-25000" dirty="0" smtClean="0"/>
              <a:t>0,5</a:t>
            </a:r>
          </a:p>
          <a:p>
            <a:pPr marL="0" indent="0">
              <a:buNone/>
            </a:pPr>
            <a:r>
              <a:rPr lang="hu-HU" dirty="0" smtClean="0"/>
              <a:t>	a </a:t>
            </a:r>
            <a:r>
              <a:rPr lang="hu-HU" dirty="0"/>
              <a:t>tűrésmező nagysága pedig 0,6+0,5=1,</a:t>
            </a:r>
            <a:r>
              <a:rPr lang="hu-HU" dirty="0" err="1"/>
              <a:t>1</a:t>
            </a:r>
            <a:r>
              <a:rPr lang="hu-HU" dirty="0"/>
              <a:t> </a:t>
            </a:r>
            <a:r>
              <a:rPr lang="hu-HU" dirty="0" smtClean="0"/>
              <a:t>mm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A </a:t>
            </a:r>
            <a:r>
              <a:rPr lang="hu-HU" dirty="0" smtClean="0"/>
              <a:t>zárótag </a:t>
            </a:r>
            <a:r>
              <a:rPr lang="hu-HU" dirty="0"/>
              <a:t>tűrése: ellenőrzésként számítsuk ki a </a:t>
            </a:r>
            <a:r>
              <a:rPr lang="hu-HU" dirty="0" smtClean="0"/>
              <a:t>zárótag tűrését:</a:t>
            </a:r>
            <a:endParaRPr lang="hu-HU" dirty="0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754322"/>
              </p:ext>
            </p:extLst>
          </p:nvPr>
        </p:nvGraphicFramePr>
        <p:xfrm>
          <a:off x="2699792" y="4653136"/>
          <a:ext cx="4118262" cy="648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tion" r:id="rId3" imgW="2666880" imgH="431640" progId="Equation.3">
                  <p:embed/>
                </p:oleObj>
              </mc:Choice>
              <mc:Fallback>
                <p:oleObj name="Equation" r:id="rId3" imgW="266688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653136"/>
                        <a:ext cx="4118262" cy="648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010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méretek és tűrések átszámítása a technológiai bázisoknak megfelelően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/>
              <a:t>Ha a szerkesztési bázis nem használható technológiai bázisként, </a:t>
            </a:r>
            <a:r>
              <a:rPr lang="hu-HU" dirty="0" smtClean="0"/>
              <a:t>akkor át </a:t>
            </a:r>
            <a:r>
              <a:rPr lang="hu-HU" dirty="0"/>
              <a:t>kell </a:t>
            </a:r>
            <a:r>
              <a:rPr lang="hu-HU" dirty="0" smtClean="0"/>
              <a:t>számítani </a:t>
            </a:r>
            <a:r>
              <a:rPr lang="hu-HU" dirty="0"/>
              <a:t>a szerkesztési méreteket technológiai méretekre.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Az </a:t>
            </a:r>
            <a:r>
              <a:rPr lang="hu-HU" dirty="0"/>
              <a:t>átszámítást a méretláncok törvényei alapján kell végezni. A számítás úgy oldható meg, hogy a technológiai méretek és tűrések betartása </a:t>
            </a:r>
            <a:r>
              <a:rPr lang="hu-HU" dirty="0" smtClean="0"/>
              <a:t>biztosítsa </a:t>
            </a:r>
            <a:r>
              <a:rPr lang="hu-HU" dirty="0"/>
              <a:t>a szerkesztési méretek és tűrések betartását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Ez </a:t>
            </a:r>
            <a:r>
              <a:rPr lang="hu-HU" dirty="0"/>
              <a:t>általában megköveteli, hogy a </a:t>
            </a:r>
            <a:r>
              <a:rPr lang="hu-HU" dirty="0">
                <a:solidFill>
                  <a:srgbClr val="FFC000"/>
                </a:solidFill>
              </a:rPr>
              <a:t>technológiai méretek tűrései szigorúbbak legyenek, mint a szerkesztési méretek tűrései</a:t>
            </a:r>
            <a:r>
              <a:rPr lang="hu-HU" dirty="0"/>
              <a:t>.</a:t>
            </a:r>
          </a:p>
          <a:p>
            <a:pPr lvl="0"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83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Méretek és tűrések átszámítása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472608"/>
          </a:xfrm>
        </p:spPr>
        <p:txBody>
          <a:bodyPr>
            <a:normAutofit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megállapítjuk a technológiai bázist;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meghatározzuk a megmunkálandó felületnek a szerkesztési rajzon megadott méretláncát;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meghatározzuk a technológiai rendszerben – a választott bázis alapján – a megmunkálandó felülethez tartozó méretláncot;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mindkét méretláncban meg kell állapítani, hogy melyek az </a:t>
            </a:r>
            <a:r>
              <a:rPr lang="hu-HU" dirty="0" smtClean="0"/>
              <a:t>összetevők </a:t>
            </a:r>
            <a:r>
              <a:rPr lang="hu-HU" dirty="0"/>
              <a:t>és </a:t>
            </a:r>
            <a:r>
              <a:rPr lang="hu-HU" dirty="0" smtClean="0"/>
              <a:t>a </a:t>
            </a:r>
            <a:r>
              <a:rPr lang="hu-HU" dirty="0" err="1" smtClean="0"/>
              <a:t>zárótagok</a:t>
            </a:r>
            <a:r>
              <a:rPr lang="hu-HU" dirty="0"/>
              <a:t>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átszámítjuk mindazokat a méreteket és tűréseket, amelyek a szerkesztési és technológiai méretláncban nem azonosak.</a:t>
            </a:r>
          </a:p>
          <a:p>
            <a:pPr marL="0" lv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076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1.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Az ábrán látható a megmunkálandó munkadarab: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smtClean="0"/>
              <a:t>	Szerkesztési </a:t>
            </a:r>
            <a:r>
              <a:rPr lang="hu-HU" dirty="0" smtClean="0"/>
              <a:t>rajz</a:t>
            </a:r>
            <a:r>
              <a:rPr lang="hu-HU" smtClean="0"/>
              <a:t>			Gyártási </a:t>
            </a:r>
            <a:r>
              <a:rPr lang="hu-HU" dirty="0" smtClean="0"/>
              <a:t>rajz</a:t>
            </a:r>
            <a:endParaRPr lang="hu-H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1" y="1628800"/>
            <a:ext cx="860095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4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1.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4968552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/>
              <a:t>A lépcsőt a </a:t>
            </a:r>
            <a:r>
              <a:rPr lang="hu-HU" dirty="0" err="1"/>
              <a:t>B</a:t>
            </a:r>
            <a:r>
              <a:rPr lang="hu-HU" baseline="-25000" dirty="0" err="1"/>
              <a:t>t</a:t>
            </a:r>
            <a:r>
              <a:rPr lang="hu-HU" dirty="0" err="1"/>
              <a:t>-vel</a:t>
            </a:r>
            <a:r>
              <a:rPr lang="hu-HU" dirty="0"/>
              <a:t> jelzett technológiai bázisra munkáljuk meg homlokmaróval.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Rajzoljuk </a:t>
            </a:r>
            <a:r>
              <a:rPr lang="hu-HU" dirty="0"/>
              <a:t>fel a szerkesztési </a:t>
            </a:r>
            <a:r>
              <a:rPr lang="hu-HU" dirty="0" smtClean="0"/>
              <a:t>méretláncot. </a:t>
            </a:r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zárótag névleges mérete 20 mm, legkisebb mérete 19,7 mm, tűrése T</a:t>
            </a:r>
            <a:r>
              <a:rPr lang="hu-HU" baseline="-25000" dirty="0"/>
              <a:t>A</a:t>
            </a:r>
            <a:r>
              <a:rPr lang="hu-HU" dirty="0"/>
              <a:t>=0,3 mm, tehát 20</a:t>
            </a:r>
            <a:r>
              <a:rPr lang="hu-HU" baseline="30000" dirty="0"/>
              <a:t>-0,3</a:t>
            </a:r>
            <a:r>
              <a:rPr lang="hu-HU" dirty="0"/>
              <a:t> formában írható fel.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szerkesztési rajzon adott tűrt méret a technológiai méretláncban </a:t>
            </a:r>
            <a:r>
              <a:rPr lang="hu-HU" dirty="0" err="1"/>
              <a:t>zárótagként</a:t>
            </a:r>
            <a:r>
              <a:rPr lang="hu-HU" dirty="0"/>
              <a:t> adódik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r>
              <a:rPr lang="hu-HU" dirty="0" smtClean="0"/>
              <a:t> </a:t>
            </a:r>
            <a:r>
              <a:rPr lang="hu-HU" dirty="0"/>
              <a:t>A feladat most az, hogy meghatározzuk az összetevő méretét és tűrését úgy, hogy az kielégítse a szerkesztési rajz követelményeit. Az összetevő névleges mérete ismert: 20 mm.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200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1.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Számítsuk ki az összetevő legkisebb és legnagyobb méretét. Ismert, hogy</a:t>
            </a:r>
            <a:r>
              <a:rPr lang="hu-HU" dirty="0" smtClean="0"/>
              <a:t>:</a:t>
            </a:r>
            <a:endParaRPr lang="hu-HU" dirty="0"/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 </a:t>
            </a:r>
            <a:r>
              <a:rPr lang="hu-HU" baseline="-25000" dirty="0" err="1"/>
              <a:t>max</a:t>
            </a:r>
            <a:r>
              <a:rPr lang="hu-HU" dirty="0"/>
              <a:t>=</a:t>
            </a:r>
            <a:r>
              <a:rPr lang="hu-HU" dirty="0" err="1"/>
              <a:t>A</a:t>
            </a:r>
            <a:r>
              <a:rPr lang="hu-HU" baseline="-25000" dirty="0" err="1"/>
              <a:t>növelő</a:t>
            </a:r>
            <a:r>
              <a:rPr lang="hu-HU" baseline="-25000" dirty="0"/>
              <a:t> </a:t>
            </a:r>
            <a:r>
              <a:rPr lang="hu-HU" baseline="-25000" dirty="0" err="1"/>
              <a:t>max</a:t>
            </a:r>
            <a:r>
              <a:rPr lang="hu-HU" dirty="0" err="1"/>
              <a:t>-A</a:t>
            </a:r>
            <a:r>
              <a:rPr lang="hu-HU" baseline="-25000" dirty="0" err="1"/>
              <a:t>csökkentő</a:t>
            </a:r>
            <a:r>
              <a:rPr lang="hu-HU" baseline="-25000" dirty="0"/>
              <a:t> min</a:t>
            </a:r>
            <a:r>
              <a:rPr lang="hu-HU" dirty="0"/>
              <a:t>;</a:t>
            </a:r>
          </a:p>
          <a:p>
            <a:pPr marL="0" indent="0" algn="ctr">
              <a:buNone/>
            </a:pPr>
            <a:r>
              <a:rPr lang="hu-HU" dirty="0" smtClean="0"/>
              <a:t>A</a:t>
            </a:r>
            <a:r>
              <a:rPr lang="hu-HU" baseline="-25000" dirty="0" smtClean="0"/>
              <a:t>z </a:t>
            </a:r>
            <a:r>
              <a:rPr lang="hu-HU" baseline="-25000" dirty="0"/>
              <a:t>min</a:t>
            </a:r>
            <a:r>
              <a:rPr lang="hu-HU" dirty="0"/>
              <a:t>=</a:t>
            </a:r>
            <a:r>
              <a:rPr lang="hu-HU" dirty="0" err="1"/>
              <a:t>A</a:t>
            </a:r>
            <a:r>
              <a:rPr lang="hu-HU" baseline="-25000" dirty="0" err="1"/>
              <a:t>növelő</a:t>
            </a:r>
            <a:r>
              <a:rPr lang="hu-HU" baseline="-25000" dirty="0"/>
              <a:t> </a:t>
            </a:r>
            <a:r>
              <a:rPr lang="hu-HU" baseline="-25000" dirty="0" err="1"/>
              <a:t>min</a:t>
            </a:r>
            <a:r>
              <a:rPr lang="hu-HU" dirty="0" err="1"/>
              <a:t>-A</a:t>
            </a:r>
            <a:r>
              <a:rPr lang="hu-HU" baseline="-25000" dirty="0" err="1"/>
              <a:t>csökkentő</a:t>
            </a:r>
            <a:r>
              <a:rPr lang="hu-HU" baseline="-25000" dirty="0"/>
              <a:t> </a:t>
            </a:r>
            <a:r>
              <a:rPr lang="hu-HU" baseline="-25000" dirty="0" err="1"/>
              <a:t>max</a:t>
            </a:r>
            <a:r>
              <a:rPr lang="hu-HU" dirty="0"/>
              <a:t>;</a:t>
            </a:r>
          </a:p>
          <a:p>
            <a:pPr marL="0" indent="0">
              <a:buNone/>
            </a:pPr>
            <a:r>
              <a:rPr lang="hu-HU" dirty="0"/>
              <a:t>Eszerint</a:t>
            </a:r>
            <a:r>
              <a:rPr lang="hu-HU" dirty="0" smtClean="0"/>
              <a:t>:</a:t>
            </a:r>
            <a:endParaRPr lang="hu-HU" dirty="0"/>
          </a:p>
          <a:p>
            <a:pPr marL="0" indent="0" algn="ctr">
              <a:buNone/>
            </a:pPr>
            <a:r>
              <a:rPr lang="hu-HU" dirty="0" err="1"/>
              <a:t>A</a:t>
            </a:r>
            <a:r>
              <a:rPr lang="hu-HU" baseline="-25000" dirty="0" err="1"/>
              <a:t>csökkentő</a:t>
            </a:r>
            <a:r>
              <a:rPr lang="hu-HU" baseline="-25000" dirty="0"/>
              <a:t> min</a:t>
            </a:r>
            <a:r>
              <a:rPr lang="hu-HU" dirty="0"/>
              <a:t>=30,0-10,2=19,8.</a:t>
            </a:r>
          </a:p>
          <a:p>
            <a:pPr marL="0" indent="0" algn="ctr">
              <a:buNone/>
            </a:pPr>
            <a:r>
              <a:rPr lang="hu-HU" dirty="0" err="1" smtClean="0"/>
              <a:t>A</a:t>
            </a:r>
            <a:r>
              <a:rPr lang="hu-HU" baseline="-25000" dirty="0" err="1" smtClean="0"/>
              <a:t>csökkentő</a:t>
            </a:r>
            <a:r>
              <a:rPr lang="hu-HU" dirty="0" smtClean="0"/>
              <a:t> </a:t>
            </a:r>
            <a:r>
              <a:rPr lang="hu-HU" baseline="-25000" dirty="0" err="1"/>
              <a:t>max</a:t>
            </a:r>
            <a:r>
              <a:rPr lang="hu-HU" dirty="0"/>
              <a:t>=29,9-10=19,9;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Tehát </a:t>
            </a:r>
            <a:r>
              <a:rPr lang="hu-HU" dirty="0"/>
              <a:t>az összetevő tagnak 20</a:t>
            </a:r>
            <a:r>
              <a:rPr lang="hu-HU" baseline="30000" dirty="0"/>
              <a:t>-01</a:t>
            </a:r>
            <a:r>
              <a:rPr lang="hu-HU" baseline="-25000" dirty="0"/>
              <a:t>-02  </a:t>
            </a:r>
            <a:r>
              <a:rPr lang="hu-HU" dirty="0"/>
              <a:t>méretűnek kell lennie.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332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1.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Vizsgáljuk </a:t>
            </a:r>
            <a:r>
              <a:rPr lang="hu-HU" dirty="0"/>
              <a:t>meg: mit eredményezne, ha nem vennék figyelembe a bázisváltozás hatását és a szerkesztési méretlánc szerint meghatározott 20</a:t>
            </a:r>
            <a:r>
              <a:rPr lang="hu-HU" baseline="30000" dirty="0"/>
              <a:t>-0,3</a:t>
            </a:r>
            <a:r>
              <a:rPr lang="hu-HU" dirty="0"/>
              <a:t> bázismérettel gyártanák a darabot.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Számítsuk </a:t>
            </a:r>
            <a:r>
              <a:rPr lang="hu-HU" dirty="0"/>
              <a:t>ki ezzel az összetevő taggal a technológiai méretlánc </a:t>
            </a:r>
            <a:r>
              <a:rPr lang="hu-HU" dirty="0" err="1"/>
              <a:t>zárótagjának</a:t>
            </a:r>
            <a:r>
              <a:rPr lang="hu-HU" dirty="0"/>
              <a:t> határméreteit:</a:t>
            </a:r>
          </a:p>
          <a:p>
            <a:pPr marL="0" indent="0" algn="just">
              <a:buNone/>
            </a:pPr>
            <a:r>
              <a:rPr lang="hu-HU" dirty="0"/>
              <a:t> </a:t>
            </a:r>
          </a:p>
          <a:p>
            <a:pPr marL="0" indent="0" algn="ctr">
              <a:buNone/>
            </a:pPr>
            <a:r>
              <a:rPr lang="hu-HU" dirty="0"/>
              <a:t>A</a:t>
            </a:r>
            <a:r>
              <a:rPr lang="hu-HU" baseline="-25000" dirty="0"/>
              <a:t>z </a:t>
            </a:r>
            <a:r>
              <a:rPr lang="hu-HU" baseline="-25000" dirty="0" err="1"/>
              <a:t>max</a:t>
            </a:r>
            <a:r>
              <a:rPr lang="hu-HU" dirty="0"/>
              <a:t>=30-19,7=10,3;</a:t>
            </a:r>
          </a:p>
          <a:p>
            <a:pPr marL="0" indent="0" algn="ctr">
              <a:buNone/>
            </a:pPr>
            <a:r>
              <a:rPr lang="hu-HU" dirty="0" smtClean="0"/>
              <a:t>A</a:t>
            </a:r>
            <a:r>
              <a:rPr lang="hu-HU" baseline="-25000" dirty="0" smtClean="0"/>
              <a:t>z </a:t>
            </a:r>
            <a:r>
              <a:rPr lang="hu-HU" baseline="-25000" dirty="0"/>
              <a:t>min</a:t>
            </a:r>
            <a:r>
              <a:rPr lang="hu-HU" dirty="0"/>
              <a:t>=29,9-20=9,</a:t>
            </a:r>
            <a:r>
              <a:rPr lang="hu-HU" dirty="0" err="1"/>
              <a:t>9</a:t>
            </a:r>
            <a:r>
              <a:rPr lang="hu-HU" dirty="0"/>
              <a:t>.</a:t>
            </a:r>
          </a:p>
          <a:p>
            <a:pPr marL="0" indent="0" algn="just">
              <a:buNone/>
            </a:pPr>
            <a:r>
              <a:rPr lang="hu-HU" dirty="0"/>
              <a:t> </a:t>
            </a:r>
          </a:p>
          <a:p>
            <a:pPr marL="0" indent="0" algn="just">
              <a:buNone/>
            </a:pPr>
            <a:r>
              <a:rPr lang="hu-HU" dirty="0"/>
              <a:t>tehát a zárótag 10</a:t>
            </a:r>
            <a:r>
              <a:rPr lang="hu-HU" baseline="30000" dirty="0">
                <a:sym typeface="Symbol"/>
              </a:rPr>
              <a:t></a:t>
            </a:r>
            <a:r>
              <a:rPr lang="hu-HU" baseline="30000" dirty="0"/>
              <a:t>0,2</a:t>
            </a:r>
            <a:r>
              <a:rPr lang="hu-HU" dirty="0"/>
              <a:t> helyett 10</a:t>
            </a:r>
            <a:r>
              <a:rPr lang="hu-HU" dirty="0">
                <a:sym typeface="Symbol"/>
              </a:rPr>
              <a:t></a:t>
            </a:r>
            <a:r>
              <a:rPr lang="hu-HU" baseline="30000" dirty="0"/>
              <a:t>0,3</a:t>
            </a:r>
            <a:r>
              <a:rPr lang="hu-HU" baseline="-25000" dirty="0"/>
              <a:t>0,1</a:t>
            </a:r>
            <a:r>
              <a:rPr lang="hu-HU" dirty="0"/>
              <a:t>-re adódna. A gyártásból jelentős mennyiségű selejt keletkezne.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77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2</a:t>
            </a:r>
            <a:r>
              <a:rPr lang="hu-HU" sz="4000" dirty="0" smtClean="0">
                <a:solidFill>
                  <a:schemeClr val="tx1"/>
                </a:solidFill>
              </a:rPr>
              <a:t>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3744416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Vizsgáljuk meg </a:t>
            </a:r>
            <a:r>
              <a:rPr lang="hu-HU" dirty="0" smtClean="0"/>
              <a:t>az </a:t>
            </a:r>
            <a:r>
              <a:rPr lang="hu-HU" dirty="0"/>
              <a:t>ábrán vázolt csap technológiai méretláncait: </a:t>
            </a:r>
          </a:p>
          <a:p>
            <a:pPr lvl="0"/>
            <a:r>
              <a:rPr lang="hu-HU" dirty="0"/>
              <a:t>csúcsesztergán és</a:t>
            </a:r>
          </a:p>
          <a:p>
            <a:pPr lvl="0"/>
            <a:r>
              <a:rPr lang="hu-HU" dirty="0"/>
              <a:t>revolveresztergán</a:t>
            </a:r>
          </a:p>
          <a:p>
            <a:pPr marL="0" indent="0">
              <a:buNone/>
            </a:pPr>
            <a:r>
              <a:rPr lang="hu-HU" dirty="0" smtClean="0"/>
              <a:t>Megmunkálás esetén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92" y="2143125"/>
            <a:ext cx="5486400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9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pPr lvl="0"/>
            <a:r>
              <a:rPr lang="hu-HU" sz="4000" dirty="0">
                <a:solidFill>
                  <a:schemeClr val="tx1"/>
                </a:solidFill>
              </a:rPr>
              <a:t>2</a:t>
            </a:r>
            <a:r>
              <a:rPr lang="hu-HU" sz="4000" dirty="0" smtClean="0">
                <a:solidFill>
                  <a:schemeClr val="tx1"/>
                </a:solidFill>
              </a:rPr>
              <a:t>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5688632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hu-HU" sz="2800" b="1" dirty="0">
                <a:solidFill>
                  <a:srgbClr val="FFC000"/>
                </a:solidFill>
              </a:rPr>
              <a:t>Csúcsesztergán</a:t>
            </a:r>
            <a:r>
              <a:rPr lang="hu-HU" sz="2800" dirty="0"/>
              <a:t> a darabolt anyagot</a:t>
            </a:r>
            <a:endParaRPr lang="hu-HU" dirty="0" smtClean="0"/>
          </a:p>
          <a:p>
            <a:pPr marL="514350" lvl="0" indent="-514350" algn="just">
              <a:buAutoNum type="arabicPeriod"/>
            </a:pPr>
            <a:r>
              <a:rPr lang="hu-HU" dirty="0" smtClean="0"/>
              <a:t>műveletben </a:t>
            </a:r>
            <a:r>
              <a:rPr lang="hu-HU" dirty="0"/>
              <a:t>a felületen oldalazzuk megmunkálási ráhagyással, majd </a:t>
            </a:r>
            <a:endParaRPr lang="hu-HU" dirty="0" smtClean="0"/>
          </a:p>
          <a:p>
            <a:pPr marL="514350" lvl="0" indent="-514350" algn="just">
              <a:buAutoNum type="arabicPeriod"/>
            </a:pPr>
            <a:r>
              <a:rPr lang="hu-HU" dirty="0" smtClean="0"/>
              <a:t>műveletben </a:t>
            </a:r>
            <a:r>
              <a:rPr lang="hu-HU" dirty="0" err="1" smtClean="0"/>
              <a:t>készreesztergáljuk</a:t>
            </a:r>
            <a:r>
              <a:rPr lang="hu-HU" dirty="0" smtClean="0"/>
              <a:t>.</a:t>
            </a:r>
          </a:p>
          <a:p>
            <a:pPr marL="0" lvl="0" indent="0" algn="just">
              <a:buNone/>
            </a:pPr>
            <a:r>
              <a:rPr lang="hu-HU" dirty="0" smtClean="0"/>
              <a:t>Az </a:t>
            </a:r>
            <a:r>
              <a:rPr lang="hu-HU" dirty="0"/>
              <a:t>1. műveletben nyersbázison végezzük az esztergálást. </a:t>
            </a:r>
            <a:r>
              <a:rPr lang="hu-HU" dirty="0" smtClean="0"/>
              <a:t>Az ábrán </a:t>
            </a:r>
            <a:r>
              <a:rPr lang="hu-HU" dirty="0"/>
              <a:t>látjuk, hogy ez a művelet a kész munkadarab hosszméretére – amelynek szempontjából a gyártást vizsgáljuk – nincs befolyással. </a:t>
            </a:r>
            <a:endParaRPr lang="hu-HU" dirty="0" smtClean="0"/>
          </a:p>
          <a:p>
            <a:pPr marL="0" lv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2. műveletben a (b) és (c) felületek esztergálását főbázison végezzük.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>
                <a:solidFill>
                  <a:srgbClr val="FFC000"/>
                </a:solidFill>
              </a:rPr>
              <a:t>A szerkesztési és a felfekvési bázis azonos, tehát a gyártást a szerkesztési méretlánc szerint végezzük</a:t>
            </a:r>
            <a:r>
              <a:rPr lang="hu-HU" dirty="0"/>
              <a:t>. A zárótag mérete 20</a:t>
            </a:r>
            <a:r>
              <a:rPr lang="hu-HU" dirty="0">
                <a:sym typeface="Symbol"/>
              </a:rPr>
              <a:t></a:t>
            </a:r>
            <a:r>
              <a:rPr lang="hu-HU" baseline="30000" dirty="0"/>
              <a:t>0,4</a:t>
            </a:r>
            <a:r>
              <a:rPr lang="hu-HU" baseline="-25000" dirty="0"/>
              <a:t>0,2 </a:t>
            </a:r>
            <a:r>
              <a:rPr lang="hu-HU" dirty="0"/>
              <a:t>mm-re adódik.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66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pPr marL="0" lvl="0" indent="0"/>
            <a:r>
              <a:rPr lang="hu-HU" sz="4000" b="1" dirty="0">
                <a:solidFill>
                  <a:srgbClr val="FFC000"/>
                </a:solidFill>
              </a:rPr>
              <a:t>Csúcsesztergán</a:t>
            </a:r>
            <a:endParaRPr lang="hu-HU" sz="4000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5688632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hu-HU" dirty="0"/>
          </a:p>
        </p:txBody>
      </p:sp>
      <p:pic>
        <p:nvPicPr>
          <p:cNvPr id="10244" name="Picture 4" descr="D:\Előadások\Autokfenntartás, diagnosztikája_IV\Segéd anyagok\csap_2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5773" r="32461" b="3358"/>
          <a:stretch/>
        </p:blipFill>
        <p:spPr bwMode="auto">
          <a:xfrm>
            <a:off x="1" y="1489583"/>
            <a:ext cx="4861083" cy="429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Előadások\Autokfenntartás, diagnosztikája_IV\Segéd anyagok\csap_1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3" t="6056" r="34000" b="4777"/>
          <a:stretch/>
        </p:blipFill>
        <p:spPr bwMode="auto">
          <a:xfrm>
            <a:off x="4985692" y="1489584"/>
            <a:ext cx="4158308" cy="429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47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pPr lvl="0"/>
            <a:r>
              <a:rPr lang="hu-HU" sz="4000" dirty="0">
                <a:solidFill>
                  <a:schemeClr val="tx1"/>
                </a:solidFill>
              </a:rPr>
              <a:t>2</a:t>
            </a:r>
            <a:r>
              <a:rPr lang="hu-HU" sz="4000" dirty="0" smtClean="0">
                <a:solidFill>
                  <a:schemeClr val="tx1"/>
                </a:solidFill>
              </a:rPr>
              <a:t>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68863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hu-HU" b="1" dirty="0">
                <a:solidFill>
                  <a:srgbClr val="FFC000"/>
                </a:solidFill>
              </a:rPr>
              <a:t>Revolveresztergán</a:t>
            </a:r>
            <a:r>
              <a:rPr lang="hu-HU" dirty="0"/>
              <a:t> rúdból, egy befogásban gyártjuk a </a:t>
            </a:r>
            <a:r>
              <a:rPr lang="hu-HU" dirty="0" smtClean="0"/>
              <a:t>munkadarabot. 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dirty="0" smtClean="0"/>
              <a:t>Az </a:t>
            </a:r>
            <a:r>
              <a:rPr lang="hu-HU" dirty="0"/>
              <a:t>1. műveletben a (c) felületet tisztára oldalazzuk, majd a </a:t>
            </a:r>
            <a:endParaRPr lang="hu-HU" dirty="0" smtClean="0"/>
          </a:p>
          <a:p>
            <a:pPr marL="514350" lvl="0" indent="-514350">
              <a:buFont typeface="+mj-lt"/>
              <a:buAutoNum type="arabicPeriod"/>
            </a:pPr>
            <a:r>
              <a:rPr lang="hu-HU" dirty="0" smtClean="0"/>
              <a:t>2</a:t>
            </a:r>
            <a:r>
              <a:rPr lang="hu-HU" dirty="0"/>
              <a:t>. műveletben (c) felületen ütköztetve készre esztergáljuk a darabot. A technológiai méretláncban a szerkesztési rajz egyik tűrt mérete </a:t>
            </a:r>
            <a:r>
              <a:rPr lang="hu-HU" dirty="0" err="1"/>
              <a:t>zárótagként</a:t>
            </a:r>
            <a:r>
              <a:rPr lang="hu-HU" dirty="0"/>
              <a:t> szerepel. Úgy kell meghatározni az összetevők tűrését, hogy a zárótag előírt tűrését biztosítsuk.</a:t>
            </a:r>
          </a:p>
          <a:p>
            <a:pPr marL="0" indent="0">
              <a:buNone/>
            </a:pPr>
            <a:r>
              <a:rPr lang="hu-HU" dirty="0"/>
              <a:t>Ismerjük a technológiai méretlánc </a:t>
            </a:r>
            <a:r>
              <a:rPr lang="hu-HU" dirty="0" err="1">
                <a:solidFill>
                  <a:srgbClr val="FFC000"/>
                </a:solidFill>
              </a:rPr>
              <a:t>zárótagjának</a:t>
            </a:r>
            <a:r>
              <a:rPr lang="hu-HU" dirty="0">
                <a:solidFill>
                  <a:srgbClr val="FFC000"/>
                </a:solidFill>
              </a:rPr>
              <a:t> tűrését: T</a:t>
            </a:r>
            <a:r>
              <a:rPr lang="hu-HU" baseline="-25000" dirty="0">
                <a:solidFill>
                  <a:srgbClr val="FFC000"/>
                </a:solidFill>
              </a:rPr>
              <a:t>AZ</a:t>
            </a:r>
            <a:r>
              <a:rPr lang="hu-HU" dirty="0">
                <a:solidFill>
                  <a:srgbClr val="FFC000"/>
                </a:solidFill>
              </a:rPr>
              <a:t>=0,2. </a:t>
            </a:r>
            <a:endParaRPr lang="hu-HU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hu-HU" dirty="0" smtClean="0"/>
              <a:t>Ezt </a:t>
            </a:r>
            <a:r>
              <a:rPr lang="hu-HU" dirty="0"/>
              <a:t>kell felbontani a két összetevőre, melyek közül az 50 mm névleges méretű tagnak is egy adott tűrésen kell lenni.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Osszuk </a:t>
            </a:r>
            <a:r>
              <a:rPr lang="hu-HU" dirty="0"/>
              <a:t>fel a zárótag tűrését egyenlően a két összetevőre: </a:t>
            </a:r>
            <a:r>
              <a:rPr lang="hu-HU" dirty="0">
                <a:solidFill>
                  <a:srgbClr val="FFC000"/>
                </a:solidFill>
              </a:rPr>
              <a:t>T</a:t>
            </a:r>
            <a:r>
              <a:rPr lang="hu-HU" baseline="-25000" dirty="0">
                <a:solidFill>
                  <a:srgbClr val="FFC000"/>
                </a:solidFill>
              </a:rPr>
              <a:t>1</a:t>
            </a:r>
            <a:r>
              <a:rPr lang="hu-HU" dirty="0">
                <a:solidFill>
                  <a:srgbClr val="FFC000"/>
                </a:solidFill>
              </a:rPr>
              <a:t>=T</a:t>
            </a:r>
            <a:r>
              <a:rPr lang="hu-HU" baseline="-25000" dirty="0">
                <a:solidFill>
                  <a:srgbClr val="FFC000"/>
                </a:solidFill>
              </a:rPr>
              <a:t>2</a:t>
            </a:r>
            <a:r>
              <a:rPr lang="hu-HU" dirty="0">
                <a:solidFill>
                  <a:srgbClr val="FFC000"/>
                </a:solidFill>
              </a:rPr>
              <a:t>=0,1 </a:t>
            </a:r>
            <a:r>
              <a:rPr lang="hu-HU" dirty="0" smtClean="0">
                <a:solidFill>
                  <a:srgbClr val="FFC000"/>
                </a:solidFill>
              </a:rPr>
              <a:t>mm</a:t>
            </a:r>
            <a:endParaRPr lang="hu-HU" dirty="0">
              <a:solidFill>
                <a:srgbClr val="FFC000"/>
              </a:solidFill>
            </a:endParaRPr>
          </a:p>
          <a:p>
            <a:endParaRPr lang="hu-HU" dirty="0"/>
          </a:p>
          <a:p>
            <a:pPr marL="0" lv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1629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pPr lvl="0"/>
            <a:r>
              <a:rPr lang="hu-HU" sz="4000" dirty="0">
                <a:solidFill>
                  <a:schemeClr val="tx1"/>
                </a:solidFill>
              </a:rPr>
              <a:t>2</a:t>
            </a:r>
            <a:r>
              <a:rPr lang="hu-HU" sz="4000" dirty="0" smtClean="0">
                <a:solidFill>
                  <a:schemeClr val="tx1"/>
                </a:solidFill>
              </a:rPr>
              <a:t>. Példa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94928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hu-HU" dirty="0" err="1" smtClean="0"/>
              <a:t>A</a:t>
            </a:r>
            <a:r>
              <a:rPr lang="hu-HU" baseline="-25000" dirty="0" err="1" smtClean="0"/>
              <a:t>növelő</a:t>
            </a:r>
            <a:r>
              <a:rPr lang="hu-HU" dirty="0" smtClean="0"/>
              <a:t>=50 </a:t>
            </a:r>
            <a:r>
              <a:rPr lang="hu-HU" dirty="0"/>
              <a:t>mm névleges méretű tag lehet eszerint </a:t>
            </a:r>
            <a:endParaRPr lang="hu-HU" dirty="0" smtClean="0"/>
          </a:p>
          <a:p>
            <a:pPr marL="0" lvl="0" indent="0">
              <a:buNone/>
            </a:pPr>
            <a:r>
              <a:rPr lang="hu-HU" dirty="0" smtClean="0">
                <a:solidFill>
                  <a:srgbClr val="FFC000"/>
                </a:solidFill>
              </a:rPr>
              <a:t>50</a:t>
            </a:r>
            <a:r>
              <a:rPr lang="hu-HU" baseline="30000" dirty="0" smtClean="0">
                <a:solidFill>
                  <a:srgbClr val="FFC000"/>
                </a:solidFill>
              </a:rPr>
              <a:t>+0,2</a:t>
            </a:r>
            <a:r>
              <a:rPr lang="hu-HU" baseline="-25000" dirty="0" smtClean="0">
                <a:solidFill>
                  <a:srgbClr val="FFC000"/>
                </a:solidFill>
              </a:rPr>
              <a:t>+0,1</a:t>
            </a:r>
            <a:r>
              <a:rPr lang="hu-HU" dirty="0">
                <a:solidFill>
                  <a:srgbClr val="FFC000"/>
                </a:solidFill>
              </a:rPr>
              <a:t>; 50</a:t>
            </a:r>
            <a:r>
              <a:rPr lang="hu-HU" baseline="30000" dirty="0">
                <a:solidFill>
                  <a:srgbClr val="FFC000"/>
                </a:solidFill>
              </a:rPr>
              <a:t>+0,1</a:t>
            </a:r>
            <a:r>
              <a:rPr lang="hu-HU" dirty="0">
                <a:solidFill>
                  <a:srgbClr val="FFC000"/>
                </a:solidFill>
              </a:rPr>
              <a:t>; 50</a:t>
            </a:r>
            <a:r>
              <a:rPr lang="hu-HU" baseline="-25000" dirty="0">
                <a:solidFill>
                  <a:srgbClr val="FFC000"/>
                </a:solidFill>
              </a:rPr>
              <a:t>-0,1</a:t>
            </a:r>
            <a:r>
              <a:rPr lang="hu-HU" dirty="0">
                <a:solidFill>
                  <a:srgbClr val="FFC000"/>
                </a:solidFill>
              </a:rPr>
              <a:t>; 50 </a:t>
            </a:r>
            <a:r>
              <a:rPr lang="hu-HU" baseline="30000" dirty="0">
                <a:solidFill>
                  <a:srgbClr val="FFC000"/>
                </a:solidFill>
              </a:rPr>
              <a:t>–0,1</a:t>
            </a:r>
            <a:r>
              <a:rPr lang="hu-HU" baseline="-25000" dirty="0">
                <a:solidFill>
                  <a:srgbClr val="FFC000"/>
                </a:solidFill>
              </a:rPr>
              <a:t>-0,2</a:t>
            </a:r>
            <a:r>
              <a:rPr lang="hu-HU" dirty="0"/>
              <a:t>; ezek mindegyike kielégíti a szerkesztési rajz előírását. Válasszuk a további számításhoz az 50</a:t>
            </a:r>
            <a:r>
              <a:rPr lang="hu-HU" baseline="30000" dirty="0"/>
              <a:t>+0,1</a:t>
            </a:r>
            <a:r>
              <a:rPr lang="hu-HU" dirty="0"/>
              <a:t>-et. Eszerint:</a:t>
            </a:r>
          </a:p>
          <a:p>
            <a:pPr marL="0" indent="0" algn="ctr">
              <a:buNone/>
            </a:pPr>
            <a:r>
              <a:rPr lang="hu-HU" dirty="0" err="1"/>
              <a:t>A</a:t>
            </a:r>
            <a:r>
              <a:rPr lang="hu-HU" baseline="-25000" dirty="0" err="1"/>
              <a:t>csökkentő</a:t>
            </a:r>
            <a:r>
              <a:rPr lang="hu-HU" baseline="-25000" dirty="0"/>
              <a:t> </a:t>
            </a:r>
            <a:r>
              <a:rPr lang="hu-HU" baseline="-25000" dirty="0" err="1"/>
              <a:t>max</a:t>
            </a:r>
            <a:r>
              <a:rPr lang="hu-HU" dirty="0"/>
              <a:t>=</a:t>
            </a:r>
            <a:r>
              <a:rPr lang="hu-HU" dirty="0" err="1"/>
              <a:t>A</a:t>
            </a:r>
            <a:r>
              <a:rPr lang="hu-HU" baseline="-25000" dirty="0" err="1"/>
              <a:t>növelő</a:t>
            </a:r>
            <a:r>
              <a:rPr lang="hu-HU" baseline="-25000" dirty="0"/>
              <a:t> </a:t>
            </a:r>
            <a:r>
              <a:rPr lang="hu-HU" baseline="-25000" dirty="0" err="1"/>
              <a:t>min</a:t>
            </a:r>
            <a:r>
              <a:rPr lang="hu-HU" dirty="0" err="1"/>
              <a:t>-A</a:t>
            </a:r>
            <a:r>
              <a:rPr lang="hu-HU" baseline="-25000" dirty="0" err="1"/>
              <a:t>z</a:t>
            </a:r>
            <a:r>
              <a:rPr lang="hu-HU" baseline="-25000" dirty="0"/>
              <a:t> min</a:t>
            </a:r>
            <a:r>
              <a:rPr lang="hu-HU" dirty="0"/>
              <a:t>=50-29,8=20,2</a:t>
            </a:r>
            <a:r>
              <a:rPr lang="hu-HU" dirty="0" smtClean="0"/>
              <a:t>;</a:t>
            </a:r>
            <a:r>
              <a:rPr lang="hu-HU" dirty="0"/>
              <a:t> </a:t>
            </a:r>
          </a:p>
          <a:p>
            <a:pPr marL="0" indent="0" algn="ctr">
              <a:buNone/>
            </a:pPr>
            <a:r>
              <a:rPr lang="hu-HU" dirty="0" err="1"/>
              <a:t>A</a:t>
            </a:r>
            <a:r>
              <a:rPr lang="hu-HU" baseline="-25000" dirty="0" err="1"/>
              <a:t>csökkentő</a:t>
            </a:r>
            <a:r>
              <a:rPr lang="hu-HU" baseline="-25000" dirty="0"/>
              <a:t> min</a:t>
            </a:r>
            <a:r>
              <a:rPr lang="hu-HU" dirty="0"/>
              <a:t>=</a:t>
            </a:r>
            <a:r>
              <a:rPr lang="hu-HU" dirty="0" err="1"/>
              <a:t>A</a:t>
            </a:r>
            <a:r>
              <a:rPr lang="hu-HU" baseline="-25000" dirty="0" err="1"/>
              <a:t>növelő</a:t>
            </a:r>
            <a:r>
              <a:rPr lang="hu-HU" baseline="-25000" dirty="0"/>
              <a:t> </a:t>
            </a:r>
            <a:r>
              <a:rPr lang="hu-HU" baseline="-25000" dirty="0" err="1"/>
              <a:t>max</a:t>
            </a:r>
            <a:r>
              <a:rPr lang="hu-HU" dirty="0" err="1"/>
              <a:t>-A</a:t>
            </a:r>
            <a:r>
              <a:rPr lang="hu-HU" baseline="-25000" dirty="0" err="1"/>
              <a:t>z</a:t>
            </a:r>
            <a:r>
              <a:rPr lang="hu-HU" baseline="-25000" dirty="0"/>
              <a:t> </a:t>
            </a:r>
            <a:r>
              <a:rPr lang="hu-HU" baseline="-25000" dirty="0" err="1"/>
              <a:t>max</a:t>
            </a:r>
            <a:r>
              <a:rPr lang="hu-HU" dirty="0"/>
              <a:t>=50,1-30=20,1.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Tehát az </a:t>
            </a:r>
            <a:r>
              <a:rPr lang="hu-HU" dirty="0" err="1" smtClean="0"/>
              <a:t>A</a:t>
            </a:r>
            <a:r>
              <a:rPr lang="hu-HU" baseline="-25000" dirty="0" err="1" smtClean="0"/>
              <a:t>csökkentő</a:t>
            </a:r>
            <a:r>
              <a:rPr lang="hu-HU" dirty="0" smtClean="0"/>
              <a:t>=20</a:t>
            </a:r>
            <a:r>
              <a:rPr lang="hu-HU" dirty="0">
                <a:sym typeface="Symbol"/>
              </a:rPr>
              <a:t>+</a:t>
            </a:r>
            <a:r>
              <a:rPr lang="hu-HU" baseline="30000" dirty="0" smtClean="0"/>
              <a:t>0,2</a:t>
            </a:r>
            <a:r>
              <a:rPr lang="hu-HU" baseline="-25000" dirty="0" smtClean="0"/>
              <a:t>0,1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Látjuk</a:t>
            </a:r>
            <a:r>
              <a:rPr lang="hu-HU" dirty="0"/>
              <a:t>, hogy a technológiai méretláncban a tűréseket szűkíteni kellett a szerkesztési rajz tűréseihez képest.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példából azt is látjuk, hogy azonos darab különböző technológiai módszerrel végzett gyártásakor is változnak a bázisok</a:t>
            </a:r>
            <a:r>
              <a:rPr lang="hu-HU" dirty="0" smtClean="0"/>
              <a:t>.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lv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77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pPr lvl="0"/>
            <a:r>
              <a:rPr lang="hu-HU" sz="4000" b="1" dirty="0">
                <a:solidFill>
                  <a:srgbClr val="FFC000"/>
                </a:solidFill>
              </a:rPr>
              <a:t>Revolveresztergán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949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lv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1266" name="Picture 2" descr="D:\Előadások\Autokfenntartás, diagnosztikája_IV\Segéd anyagok\csap_3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t="726" r="35267" b="9256"/>
          <a:stretch/>
        </p:blipFill>
        <p:spPr bwMode="auto">
          <a:xfrm>
            <a:off x="-12427" y="1273659"/>
            <a:ext cx="4139952" cy="389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Előadások\Autokfenntartás, diagnosztikája_IV\Segéd anyagok\csap_4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2" t="8895" r="38616" b="3642"/>
          <a:stretch/>
        </p:blipFill>
        <p:spPr bwMode="auto">
          <a:xfrm>
            <a:off x="4283968" y="1272879"/>
            <a:ext cx="4726745" cy="433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5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1480</Words>
  <Application>Microsoft Office PowerPoint</Application>
  <PresentationFormat>Diavetítés a képernyőre (4:3 oldalarány)</PresentationFormat>
  <Paragraphs>268</Paragraphs>
  <Slides>48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48</vt:i4>
      </vt:variant>
    </vt:vector>
  </HeadingPairs>
  <TitlesOfParts>
    <vt:vector size="56" baseType="lpstr">
      <vt:lpstr>Arial</vt:lpstr>
      <vt:lpstr>Calibri</vt:lpstr>
      <vt:lpstr>Cambria Math</vt:lpstr>
      <vt:lpstr>Constantia</vt:lpstr>
      <vt:lpstr>Symbol</vt:lpstr>
      <vt:lpstr>Wingdings 2</vt:lpstr>
      <vt:lpstr>Áramlás</vt:lpstr>
      <vt:lpstr>Equation</vt:lpstr>
      <vt:lpstr>Méretláncok meghatározása</vt:lpstr>
      <vt:lpstr>Műszaki felületek</vt:lpstr>
      <vt:lpstr>Ra átlagos érdesség</vt:lpstr>
      <vt:lpstr>Rz egyenetlenség magasság</vt:lpstr>
      <vt:lpstr>Még néhány mérőszám a felületi érdesség megadására</vt:lpstr>
      <vt:lpstr>A felületi érdesség jelzőszámai közötti kapcsolat</vt:lpstr>
      <vt:lpstr>PowerPoint-bemutató</vt:lpstr>
      <vt:lpstr> A különböző gyártás és megmunkálás technológiákkal elérhető Ra értékek</vt:lpstr>
      <vt:lpstr> A különböző gyártás és megmunkálás technológiákkal elérhető Rz értékek</vt:lpstr>
      <vt:lpstr>Alaktűrések és rajzi jelöléseik</vt:lpstr>
      <vt:lpstr>Helyzettűrések és rajzi jelöléseik</vt:lpstr>
      <vt:lpstr>Helyzettűrések és rajzi jelöléseik</vt:lpstr>
      <vt:lpstr>Illesztés fogalma </vt:lpstr>
      <vt:lpstr>Összeszerelendő alkatrészek tűrései  </vt:lpstr>
      <vt:lpstr>Alaplyuk- és alapcsaprendszer</vt:lpstr>
      <vt:lpstr>Alaplyukrendszer</vt:lpstr>
      <vt:lpstr>Alaplyukrendszer</vt:lpstr>
      <vt:lpstr>Összeszerelendő alkatrészek illesztése  </vt:lpstr>
      <vt:lpstr>Szabványos tűrések névleges mérethez képesti helyzete ad</vt:lpstr>
      <vt:lpstr>Gyártási technológiák és az IT tűrésnagyság kapcsolata. </vt:lpstr>
      <vt:lpstr>Szabványos gépelemek tűrése </vt:lpstr>
      <vt:lpstr>IT tűrésminőség meghatározása</vt:lpstr>
      <vt:lpstr>Példa</vt:lpstr>
      <vt:lpstr>Mi a méretlánc?</vt:lpstr>
      <vt:lpstr>Példa a mérteláncok felépítésére</vt:lpstr>
      <vt:lpstr>PowerPoint-bemutató</vt:lpstr>
      <vt:lpstr>A méretlánc számításai</vt:lpstr>
      <vt:lpstr>PowerPoint-bemutató</vt:lpstr>
      <vt:lpstr>Matematikai megfogalmazás</vt:lpstr>
      <vt:lpstr>Zárótag méretei</vt:lpstr>
      <vt:lpstr>Zárótag méretei</vt:lpstr>
      <vt:lpstr>Zárótag méreteinek tűrése</vt:lpstr>
      <vt:lpstr>PowerPoint-bemutató</vt:lpstr>
      <vt:lpstr>Példa</vt:lpstr>
      <vt:lpstr>Megoldások</vt:lpstr>
      <vt:lpstr>Megoldások</vt:lpstr>
      <vt:lpstr>A méretek és tűrések átszámítása a technológiai bázisoknak megfelelően</vt:lpstr>
      <vt:lpstr>Méretek és tűrések átszámítása</vt:lpstr>
      <vt:lpstr>1. Példa</vt:lpstr>
      <vt:lpstr>1. Példa</vt:lpstr>
      <vt:lpstr>1. Példa</vt:lpstr>
      <vt:lpstr>1. Példa</vt:lpstr>
      <vt:lpstr>2. Példa</vt:lpstr>
      <vt:lpstr>2. Példa</vt:lpstr>
      <vt:lpstr>Csúcsesztergán</vt:lpstr>
      <vt:lpstr>2. Példa</vt:lpstr>
      <vt:lpstr>2. Példa</vt:lpstr>
      <vt:lpstr>Revolveresztergán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Józsi</cp:lastModifiedBy>
  <cp:revision>74</cp:revision>
  <dcterms:created xsi:type="dcterms:W3CDTF">2014-02-06T07:55:16Z</dcterms:created>
  <dcterms:modified xsi:type="dcterms:W3CDTF">2017-03-09T06:17:35Z</dcterms:modified>
</cp:coreProperties>
</file>