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59" r:id="rId10"/>
    <p:sldId id="260" r:id="rId11"/>
    <p:sldId id="261" r:id="rId12"/>
    <p:sldId id="288" r:id="rId13"/>
    <p:sldId id="262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6" r:id="rId27"/>
    <p:sldId id="287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80" r:id="rId39"/>
    <p:sldId id="281" r:id="rId40"/>
    <p:sldId id="282" r:id="rId41"/>
    <p:sldId id="283" r:id="rId42"/>
    <p:sldId id="284" r:id="rId43"/>
    <p:sldId id="285" r:id="rId4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540" autoAdjust="0"/>
  </p:normalViewPr>
  <p:slideViewPr>
    <p:cSldViewPr>
      <p:cViewPr varScale="1">
        <p:scale>
          <a:sx n="69" d="100"/>
          <a:sy n="69" d="100"/>
        </p:scale>
        <p:origin x="-5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B3D12-595C-4A6B-80C3-0E4CDA8B4660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42D81-ADAE-4368-9D73-E0395F0C64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344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442D81-ADAE-4368-9D73-E0395F0C644A}" type="slidenum">
              <a:rPr lang="hu-HU" smtClean="0"/>
              <a:t>42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65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1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61AFF-22A0-4B48-BC42-E859CCF2764E}" type="datetimeFigureOut">
              <a:rPr lang="hu-HU" smtClean="0"/>
              <a:t>2016.02.18.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24.pn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0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30.pn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6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35.png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34.wmf"/><Relationship Id="rId5" Type="http://schemas.openxmlformats.org/officeDocument/2006/relationships/image" Target="../media/image41.png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36.jpeg"/><Relationship Id="rId9" Type="http://schemas.openxmlformats.org/officeDocument/2006/relationships/image" Target="../media/image33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6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41.wmf"/><Relationship Id="rId5" Type="http://schemas.openxmlformats.org/officeDocument/2006/relationships/image" Target="../media/image42.png"/><Relationship Id="rId10" Type="http://schemas.openxmlformats.org/officeDocument/2006/relationships/oleObject" Target="../embeddings/oleObject19.bin"/><Relationship Id="rId4" Type="http://schemas.openxmlformats.org/officeDocument/2006/relationships/image" Target="../media/image47.png"/><Relationship Id="rId9" Type="http://schemas.openxmlformats.org/officeDocument/2006/relationships/image" Target="../media/image40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52.png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45.wmf"/><Relationship Id="rId4" Type="http://schemas.openxmlformats.org/officeDocument/2006/relationships/image" Target="../media/image46.png"/><Relationship Id="rId9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7851648" cy="1828800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Különböző megmunkálási technológiák erőviszonyai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7854696" cy="1264104"/>
          </a:xfrm>
        </p:spPr>
        <p:txBody>
          <a:bodyPr/>
          <a:lstStyle/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Polák József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491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Bevezetés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3200" dirty="0" smtClean="0"/>
              <a:t>Mivel a készülékek jelentős része valamilyen forgácsolástechnológia elvégzéséhez készül, ezért ebben az előadásban jellemzően a különböző forgácsolási technológiák erőviszonyait fogjuk vizsgálni. </a:t>
            </a:r>
          </a:p>
        </p:txBody>
      </p:sp>
    </p:spTree>
    <p:extLst>
      <p:ext uri="{BB962C8B-B14F-4D97-AF65-F5344CB8AC3E}">
        <p14:creationId xmlns:p14="http://schemas.microsoft.com/office/powerpoint/2010/main" val="188240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579296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Forgácsolás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184576"/>
          </a:xfrm>
        </p:spPr>
        <p:txBody>
          <a:bodyPr>
            <a:normAutofit lnSpcReduction="10000"/>
          </a:bodyPr>
          <a:lstStyle/>
          <a:p>
            <a:pPr marL="393192" lvl="1" indent="0" algn="just">
              <a:buNone/>
            </a:pPr>
            <a:r>
              <a:rPr lang="hu-HU" sz="3000" dirty="0"/>
              <a:t>A forgácsolás olyan megmunkálási eljárás, amelynél a munkadarab kívánt alakját úgy érjük el, hogy a felesleges anyagot kisebb darabokban, alkalmas eszközökkel eltávolítjuk.</a:t>
            </a:r>
          </a:p>
          <a:p>
            <a:pPr marL="393192" lvl="1" indent="0" algn="just">
              <a:buNone/>
            </a:pPr>
            <a:endParaRPr lang="hu-HU" sz="3000" dirty="0" smtClean="0"/>
          </a:p>
          <a:p>
            <a:pPr marL="393192" lvl="1" indent="0" algn="just">
              <a:buNone/>
            </a:pPr>
            <a:r>
              <a:rPr lang="hu-HU" sz="3000" dirty="0" smtClean="0"/>
              <a:t>Tényezői:</a:t>
            </a:r>
          </a:p>
          <a:p>
            <a:r>
              <a:rPr lang="hu-HU" sz="3000" dirty="0"/>
              <a:t>	munkadarab (tárgy),</a:t>
            </a:r>
          </a:p>
          <a:p>
            <a:r>
              <a:rPr lang="hu-HU" sz="3000" dirty="0"/>
              <a:t>	</a:t>
            </a:r>
            <a:r>
              <a:rPr lang="hu-HU" sz="3000" dirty="0" smtClean="0"/>
              <a:t>forgácsoló </a:t>
            </a:r>
            <a:r>
              <a:rPr lang="hu-HU" sz="3000" dirty="0"/>
              <a:t>mozgások,</a:t>
            </a:r>
          </a:p>
          <a:p>
            <a:r>
              <a:rPr lang="hu-HU" sz="3000" dirty="0"/>
              <a:t>	</a:t>
            </a:r>
            <a:r>
              <a:rPr lang="hu-HU" sz="3000" dirty="0" smtClean="0"/>
              <a:t>szerszám,</a:t>
            </a:r>
            <a:endParaRPr lang="hu-HU" sz="3000" dirty="0"/>
          </a:p>
          <a:p>
            <a:r>
              <a:rPr lang="hu-HU" sz="3000" dirty="0"/>
              <a:t>	</a:t>
            </a:r>
            <a:r>
              <a:rPr lang="hu-HU" sz="3000" dirty="0" smtClean="0"/>
              <a:t>forgács,</a:t>
            </a:r>
            <a:endParaRPr lang="hu-HU" sz="3000" dirty="0"/>
          </a:p>
          <a:p>
            <a:pPr marL="393192" lvl="1" indent="0" algn="just">
              <a:buNone/>
            </a:pPr>
            <a:endParaRPr lang="hu-HU" sz="3000" dirty="0" smtClean="0"/>
          </a:p>
        </p:txBody>
      </p:sp>
    </p:spTree>
    <p:extLst>
      <p:ext uri="{BB962C8B-B14F-4D97-AF65-F5344CB8AC3E}">
        <p14:creationId xmlns:p14="http://schemas.microsoft.com/office/powerpoint/2010/main" val="398638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579296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Munkadarab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616624"/>
          </a:xfrm>
        </p:spPr>
        <p:txBody>
          <a:bodyPr>
            <a:normAutofit/>
          </a:bodyPr>
          <a:lstStyle/>
          <a:p>
            <a:pPr marL="393192" lvl="1" indent="0" algn="just">
              <a:buNone/>
            </a:pPr>
            <a:r>
              <a:rPr lang="hu-HU" sz="3000" dirty="0" smtClean="0"/>
              <a:t>A munkadarabbal csak a forgácsolás törvényszerűségeinek megismeréséhez szükséges mértékben foglalkozunk.</a:t>
            </a:r>
          </a:p>
          <a:p>
            <a:pPr marL="393192" lvl="1" indent="0" algn="just">
              <a:buNone/>
            </a:pPr>
            <a:endParaRPr lang="hu-HU" sz="3000" dirty="0" smtClean="0"/>
          </a:p>
          <a:p>
            <a:pPr marL="393192" lvl="1" indent="0" algn="just">
              <a:buNone/>
            </a:pPr>
            <a:r>
              <a:rPr lang="hu-HU" sz="3000" dirty="0" smtClean="0"/>
              <a:t>A munkadarab felületei:</a:t>
            </a:r>
          </a:p>
          <a:p>
            <a:pPr lvl="1" algn="just"/>
            <a:r>
              <a:rPr lang="hu-HU" sz="3000" dirty="0" err="1" smtClean="0"/>
              <a:t>mdb</a:t>
            </a:r>
            <a:r>
              <a:rPr lang="hu-HU" sz="3000" dirty="0" smtClean="0"/>
              <a:t>. </a:t>
            </a:r>
            <a:r>
              <a:rPr lang="hu-HU" sz="3000" dirty="0"/>
              <a:t>felületét, melyet még a szerszám nem munkált meg </a:t>
            </a:r>
            <a:r>
              <a:rPr lang="hu-HU" sz="3000" dirty="0">
                <a:solidFill>
                  <a:srgbClr val="FFC000"/>
                </a:solidFill>
              </a:rPr>
              <a:t>megmunkálandó</a:t>
            </a:r>
            <a:r>
              <a:rPr lang="hu-HU" sz="3000" dirty="0"/>
              <a:t> </a:t>
            </a:r>
            <a:r>
              <a:rPr lang="hu-HU" sz="3000" dirty="0" smtClean="0"/>
              <a:t>felületnek,</a:t>
            </a:r>
          </a:p>
          <a:p>
            <a:pPr lvl="1" algn="just"/>
            <a:r>
              <a:rPr lang="hu-HU" sz="3000" dirty="0"/>
              <a:t>a  szerszám  éppen  dolgozik  </a:t>
            </a:r>
            <a:r>
              <a:rPr lang="hu-HU" sz="3000" dirty="0">
                <a:solidFill>
                  <a:srgbClr val="FFC000"/>
                </a:solidFill>
              </a:rPr>
              <a:t>forgácsolási</a:t>
            </a:r>
            <a:r>
              <a:rPr lang="hu-HU" sz="3000" dirty="0"/>
              <a:t>  </a:t>
            </a:r>
            <a:r>
              <a:rPr lang="hu-HU" sz="3000" dirty="0" smtClean="0"/>
              <a:t>felületnek,</a:t>
            </a:r>
          </a:p>
          <a:p>
            <a:pPr lvl="1" algn="just"/>
            <a:r>
              <a:rPr lang="hu-HU" sz="3000" dirty="0"/>
              <a:t>a szerszám a forgácsot leválasztotta </a:t>
            </a:r>
            <a:r>
              <a:rPr lang="hu-HU" sz="3000" dirty="0">
                <a:solidFill>
                  <a:srgbClr val="FFC000"/>
                </a:solidFill>
              </a:rPr>
              <a:t>megmunkált</a:t>
            </a:r>
            <a:r>
              <a:rPr lang="hu-HU" sz="3000" dirty="0"/>
              <a:t> felületnek </a:t>
            </a:r>
            <a:r>
              <a:rPr lang="hu-HU" sz="3000" dirty="0" smtClean="0"/>
              <a:t>nevezzük.</a:t>
            </a:r>
          </a:p>
        </p:txBody>
      </p:sp>
    </p:spTree>
    <p:extLst>
      <p:ext uri="{BB962C8B-B14F-4D97-AF65-F5344CB8AC3E}">
        <p14:creationId xmlns:p14="http://schemas.microsoft.com/office/powerpoint/2010/main" val="3478985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579296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Forgácsoló mozgás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472608"/>
          </a:xfrm>
        </p:spPr>
        <p:txBody>
          <a:bodyPr>
            <a:normAutofit/>
          </a:bodyPr>
          <a:lstStyle/>
          <a:p>
            <a:pPr marL="393192" lvl="1" indent="0" algn="just">
              <a:buNone/>
            </a:pPr>
            <a:r>
              <a:rPr lang="hu-HU" sz="3000" dirty="0"/>
              <a:t>Ahhoz, hogy a forgácsolás  létrejöjjön, a </a:t>
            </a:r>
            <a:r>
              <a:rPr lang="hu-HU" sz="3000" dirty="0" err="1" smtClean="0"/>
              <a:t>mdb</a:t>
            </a:r>
            <a:r>
              <a:rPr lang="hu-HU" sz="3000" dirty="0" smtClean="0"/>
              <a:t>. </a:t>
            </a:r>
            <a:r>
              <a:rPr lang="hu-HU" sz="3000" dirty="0"/>
              <a:t>és a szerszám </a:t>
            </a:r>
            <a:r>
              <a:rPr lang="hu-HU" sz="3000" dirty="0">
                <a:solidFill>
                  <a:srgbClr val="FFC000"/>
                </a:solidFill>
              </a:rPr>
              <a:t>relatív elmozdulása</a:t>
            </a:r>
            <a:r>
              <a:rPr lang="hu-HU" sz="3000" dirty="0"/>
              <a:t> szükséges. </a:t>
            </a:r>
            <a:endParaRPr lang="hu-HU" sz="3000" dirty="0" smtClean="0"/>
          </a:p>
          <a:p>
            <a:pPr marL="393192" lvl="1" indent="0" algn="just">
              <a:buNone/>
            </a:pPr>
            <a:r>
              <a:rPr lang="hu-HU" sz="3000" dirty="0"/>
              <a:t>A forgácsoló mozgás </a:t>
            </a:r>
            <a:r>
              <a:rPr lang="hu-HU" sz="3000" dirty="0" smtClean="0"/>
              <a:t>lehet:</a:t>
            </a:r>
          </a:p>
          <a:p>
            <a:pPr lvl="1" algn="just"/>
            <a:r>
              <a:rPr lang="hu-HU" sz="3000" dirty="0" smtClean="0"/>
              <a:t> folytonos, </a:t>
            </a:r>
          </a:p>
          <a:p>
            <a:pPr lvl="1" algn="just"/>
            <a:r>
              <a:rPr lang="hu-HU" sz="3000" dirty="0" smtClean="0"/>
              <a:t>szakaszos</a:t>
            </a:r>
            <a:r>
              <a:rPr lang="hu-HU" sz="3000" dirty="0"/>
              <a:t>, </a:t>
            </a:r>
            <a:r>
              <a:rPr lang="hu-HU" sz="3000" dirty="0" smtClean="0"/>
              <a:t> </a:t>
            </a:r>
          </a:p>
          <a:p>
            <a:pPr lvl="1" algn="just"/>
            <a:r>
              <a:rPr lang="hu-HU" sz="3000" dirty="0"/>
              <a:t>f</a:t>
            </a:r>
            <a:r>
              <a:rPr lang="hu-HU" sz="3000" dirty="0" smtClean="0"/>
              <a:t>orgó, </a:t>
            </a:r>
          </a:p>
          <a:p>
            <a:pPr lvl="1" algn="just"/>
            <a:r>
              <a:rPr lang="hu-HU" sz="3000" dirty="0" smtClean="0"/>
              <a:t>egyenes </a:t>
            </a:r>
            <a:r>
              <a:rPr lang="hu-HU" sz="3000" dirty="0"/>
              <a:t>vonalú mozgás. </a:t>
            </a:r>
            <a:endParaRPr lang="hu-HU" sz="3000" dirty="0" smtClean="0"/>
          </a:p>
          <a:p>
            <a:pPr marL="393192" lvl="1" indent="0" algn="just">
              <a:buNone/>
            </a:pPr>
            <a:endParaRPr lang="hu-HU" sz="3000" dirty="0"/>
          </a:p>
          <a:p>
            <a:pPr marL="393192" lvl="1" indent="0" algn="just">
              <a:buNone/>
            </a:pPr>
            <a:r>
              <a:rPr lang="hu-HU" sz="3000" dirty="0" smtClean="0"/>
              <a:t>A </a:t>
            </a:r>
            <a:r>
              <a:rPr lang="hu-HU" sz="3000" dirty="0"/>
              <a:t>forgácsoló </a:t>
            </a:r>
            <a:r>
              <a:rPr lang="hu-HU" sz="3000" dirty="0">
                <a:solidFill>
                  <a:srgbClr val="FFC000"/>
                </a:solidFill>
              </a:rPr>
              <a:t>főmozgást</a:t>
            </a:r>
            <a:r>
              <a:rPr lang="hu-HU" sz="3000" dirty="0"/>
              <a:t> végezheti a tárgy és végezheti a szerszám. </a:t>
            </a:r>
            <a:endParaRPr lang="hu-HU" sz="3000" dirty="0" smtClean="0"/>
          </a:p>
        </p:txBody>
      </p:sp>
    </p:spTree>
    <p:extLst>
      <p:ext uri="{BB962C8B-B14F-4D97-AF65-F5344CB8AC3E}">
        <p14:creationId xmlns:p14="http://schemas.microsoft.com/office/powerpoint/2010/main" val="233986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579296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Mellék mozgások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472608"/>
          </a:xfrm>
        </p:spPr>
        <p:txBody>
          <a:bodyPr>
            <a:normAutofit/>
          </a:bodyPr>
          <a:lstStyle/>
          <a:p>
            <a:pPr marL="393192" lvl="1" indent="0" algn="just">
              <a:buNone/>
            </a:pPr>
            <a:r>
              <a:rPr lang="hu-HU" sz="2800" dirty="0"/>
              <a:t>A </a:t>
            </a:r>
            <a:r>
              <a:rPr lang="hu-HU" sz="2800" dirty="0" smtClean="0"/>
              <a:t>mellékmozgásokat </a:t>
            </a:r>
            <a:r>
              <a:rPr lang="hu-HU" sz="2800" dirty="0"/>
              <a:t>végezheti a tárgy és végezheti a szerszám. </a:t>
            </a:r>
            <a:endParaRPr lang="hu-HU" sz="2800" dirty="0" smtClean="0"/>
          </a:p>
          <a:p>
            <a:pPr marL="393192" lvl="1" indent="0" algn="just">
              <a:buNone/>
            </a:pPr>
            <a:r>
              <a:rPr lang="hu-HU" sz="2800" dirty="0" smtClean="0"/>
              <a:t>Kétféle </a:t>
            </a:r>
            <a:r>
              <a:rPr lang="hu-HU" sz="2800" dirty="0"/>
              <a:t>mellékmozgás van, </a:t>
            </a:r>
            <a:r>
              <a:rPr lang="hu-HU" sz="2800" dirty="0">
                <a:solidFill>
                  <a:srgbClr val="FFC000"/>
                </a:solidFill>
              </a:rPr>
              <a:t>forgásvétel</a:t>
            </a:r>
            <a:r>
              <a:rPr lang="hu-HU" sz="2800" dirty="0"/>
              <a:t> és </a:t>
            </a:r>
            <a:r>
              <a:rPr lang="hu-HU" sz="2800" dirty="0">
                <a:solidFill>
                  <a:srgbClr val="FFC000"/>
                </a:solidFill>
              </a:rPr>
              <a:t>előtolás</a:t>
            </a:r>
            <a:r>
              <a:rPr lang="hu-HU" sz="2800" dirty="0"/>
              <a:t> irányú.</a:t>
            </a:r>
          </a:p>
          <a:p>
            <a:pPr marL="0" indent="0">
              <a:buNone/>
            </a:pPr>
            <a:endParaRPr lang="hu-HU" sz="2800" dirty="0" smtClean="0"/>
          </a:p>
          <a:p>
            <a:r>
              <a:rPr lang="hu-HU" sz="2800" smtClean="0"/>
              <a:t>A </a:t>
            </a:r>
            <a:r>
              <a:rPr lang="hu-HU" sz="2800" smtClean="0">
                <a:solidFill>
                  <a:srgbClr val="FFC000"/>
                </a:solidFill>
              </a:rPr>
              <a:t>fogásvétel </a:t>
            </a:r>
            <a:r>
              <a:rPr lang="hu-HU" sz="2800" dirty="0">
                <a:solidFill>
                  <a:srgbClr val="FFC000"/>
                </a:solidFill>
              </a:rPr>
              <a:t>irányú mellékmozgás</a:t>
            </a:r>
            <a:r>
              <a:rPr lang="hu-HU" sz="2800" dirty="0"/>
              <a:t> hatására a tárgy és a szerszám egymáshoz viszonyított helyzete megváltozik. A forgásvétel irányú mozgás általában   szakaszos.  </a:t>
            </a:r>
            <a:endParaRPr lang="hu-HU" sz="2800" dirty="0" smtClean="0"/>
          </a:p>
          <a:p>
            <a:r>
              <a:rPr lang="hu-HU" sz="2800" dirty="0" smtClean="0"/>
              <a:t>A   </a:t>
            </a:r>
            <a:r>
              <a:rPr lang="hu-HU" sz="2800" dirty="0"/>
              <a:t>viszonylagos   elmozdulás   értéke    megszabja   a </a:t>
            </a:r>
          </a:p>
          <a:p>
            <a:pPr marL="0" indent="0">
              <a:buNone/>
            </a:pPr>
            <a:r>
              <a:rPr lang="hu-HU" sz="2800" dirty="0" smtClean="0"/>
              <a:t>	leválasztandó </a:t>
            </a:r>
            <a:r>
              <a:rPr lang="hu-HU" sz="2800" dirty="0"/>
              <a:t>réteg vastagságát.</a:t>
            </a:r>
            <a:endParaRPr lang="hu-HU" sz="8000" dirty="0" smtClean="0"/>
          </a:p>
        </p:txBody>
      </p:sp>
    </p:spTree>
    <p:extLst>
      <p:ext uri="{BB962C8B-B14F-4D97-AF65-F5344CB8AC3E}">
        <p14:creationId xmlns:p14="http://schemas.microsoft.com/office/powerpoint/2010/main" val="401495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579296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Mellék mozgások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2204864"/>
            <a:ext cx="8928992" cy="4392488"/>
          </a:xfrm>
        </p:spPr>
        <p:txBody>
          <a:bodyPr>
            <a:normAutofit/>
          </a:bodyPr>
          <a:lstStyle/>
          <a:p>
            <a:pPr marL="393192" lvl="1" indent="0" algn="just">
              <a:buNone/>
            </a:pPr>
            <a:r>
              <a:rPr lang="hu-HU" sz="2800" dirty="0"/>
              <a:t>Az </a:t>
            </a:r>
            <a:r>
              <a:rPr lang="hu-HU" sz="2800" dirty="0">
                <a:solidFill>
                  <a:srgbClr val="FFC000"/>
                </a:solidFill>
              </a:rPr>
              <a:t>előtolás irányú mellékmozgás </a:t>
            </a:r>
            <a:r>
              <a:rPr lang="hu-HU" sz="2800" dirty="0"/>
              <a:t>is lehet folytonos és szakaszos. </a:t>
            </a:r>
            <a:endParaRPr lang="hu-HU" sz="2800" dirty="0" smtClean="0"/>
          </a:p>
          <a:p>
            <a:pPr marL="393192" lvl="1" indent="0" algn="just">
              <a:buNone/>
            </a:pPr>
            <a:r>
              <a:rPr lang="hu-HU" sz="2800" dirty="0" smtClean="0"/>
              <a:t>Előtoláson </a:t>
            </a:r>
            <a:r>
              <a:rPr lang="hu-HU" sz="2800" dirty="0"/>
              <a:t>az egy fordulatra vagy kettős löketre megtett utat értjük, amelyet végezhet a szerszám vagy a tárgy </a:t>
            </a:r>
            <a:r>
              <a:rPr lang="hu-HU" sz="2800" dirty="0" smtClean="0"/>
              <a:t>.</a:t>
            </a:r>
            <a:endParaRPr lang="hu-HU" sz="8000" dirty="0" smtClean="0"/>
          </a:p>
        </p:txBody>
      </p:sp>
    </p:spTree>
    <p:extLst>
      <p:ext uri="{BB962C8B-B14F-4D97-AF65-F5344CB8AC3E}">
        <p14:creationId xmlns:p14="http://schemas.microsoft.com/office/powerpoint/2010/main" val="10483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579296" cy="720080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A mozgások jelölése a következő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112568"/>
          </a:xfrm>
        </p:spPr>
        <p:txBody>
          <a:bodyPr>
            <a:normAutofit/>
          </a:bodyPr>
          <a:lstStyle/>
          <a:p>
            <a:r>
              <a:rPr lang="hu-HU" sz="2800" dirty="0"/>
              <a:t>A főmozgás sebessége: </a:t>
            </a:r>
            <a:r>
              <a:rPr lang="hu-HU" sz="2800" b="1" dirty="0"/>
              <a:t>v (m/min); (m/sec</a:t>
            </a:r>
            <a:r>
              <a:rPr lang="hu-HU" sz="2800" b="1" dirty="0" smtClean="0"/>
              <a:t>).</a:t>
            </a:r>
          </a:p>
          <a:p>
            <a:endParaRPr lang="hu-HU" sz="2800" b="1" dirty="0"/>
          </a:p>
          <a:p>
            <a:r>
              <a:rPr lang="hu-HU" sz="2800" dirty="0"/>
              <a:t>Előtolás irányú mellékmozgás</a:t>
            </a:r>
            <a:r>
              <a:rPr lang="hu-HU" sz="2800" dirty="0" smtClean="0"/>
              <a:t>:</a:t>
            </a:r>
          </a:p>
          <a:p>
            <a:pPr marL="0" indent="0">
              <a:buNone/>
            </a:pPr>
            <a:r>
              <a:rPr lang="hu-HU" sz="2800" dirty="0"/>
              <a:t>	</a:t>
            </a:r>
            <a:r>
              <a:rPr lang="hu-HU" sz="2800" b="1" dirty="0" smtClean="0"/>
              <a:t> f (e) </a:t>
            </a:r>
            <a:r>
              <a:rPr lang="hu-HU" sz="2800" b="1" dirty="0"/>
              <a:t>(mm/</a:t>
            </a:r>
            <a:r>
              <a:rPr lang="hu-HU" sz="2800" b="1" dirty="0" err="1"/>
              <a:t>ford</a:t>
            </a:r>
            <a:r>
              <a:rPr lang="hu-HU" sz="2800" b="1" dirty="0"/>
              <a:t>); (</a:t>
            </a:r>
            <a:r>
              <a:rPr lang="hu-HU" sz="2800" b="1" dirty="0" err="1"/>
              <a:t>mm</a:t>
            </a:r>
            <a:r>
              <a:rPr lang="hu-HU" sz="2800" b="1" dirty="0"/>
              <a:t>/2 löket</a:t>
            </a:r>
            <a:r>
              <a:rPr lang="hu-HU" sz="2800" b="1" dirty="0" smtClean="0"/>
              <a:t>).</a:t>
            </a:r>
          </a:p>
          <a:p>
            <a:pPr marL="0" indent="0">
              <a:buNone/>
            </a:pPr>
            <a:endParaRPr lang="hu-HU" sz="2800" b="1" dirty="0"/>
          </a:p>
          <a:p>
            <a:r>
              <a:rPr lang="hu-HU" sz="2800" dirty="0" err="1" smtClean="0"/>
              <a:t>Előtolásirányú</a:t>
            </a:r>
            <a:r>
              <a:rPr lang="hu-HU" sz="2800" dirty="0" smtClean="0"/>
              <a:t> </a:t>
            </a:r>
            <a:r>
              <a:rPr lang="hu-HU" sz="2800" dirty="0"/>
              <a:t>mellékmozgás sebessége: </a:t>
            </a:r>
            <a:endParaRPr lang="hu-HU" sz="2800" dirty="0" smtClean="0"/>
          </a:p>
          <a:p>
            <a:pPr marL="0" indent="0">
              <a:buNone/>
            </a:pPr>
            <a:r>
              <a:rPr lang="hu-HU" sz="2800" dirty="0"/>
              <a:t>	</a:t>
            </a:r>
            <a:r>
              <a:rPr lang="hu-HU" sz="2800" b="1" dirty="0" smtClean="0"/>
              <a:t>S </a:t>
            </a:r>
            <a:r>
              <a:rPr lang="hu-HU" sz="2800" b="1" dirty="0"/>
              <a:t>(mm/min</a:t>
            </a:r>
            <a:r>
              <a:rPr lang="hu-HU" sz="2800" b="1" dirty="0" smtClean="0"/>
              <a:t>).</a:t>
            </a:r>
          </a:p>
          <a:p>
            <a:pPr marL="0" indent="0">
              <a:buNone/>
            </a:pPr>
            <a:endParaRPr lang="hu-HU" sz="2800" b="1" dirty="0"/>
          </a:p>
          <a:p>
            <a:r>
              <a:rPr lang="hu-HU" sz="2800" dirty="0" smtClean="0"/>
              <a:t>Fogásvétel</a:t>
            </a:r>
            <a:r>
              <a:rPr lang="hu-HU" sz="2800" dirty="0"/>
              <a:t>: </a:t>
            </a:r>
            <a:r>
              <a:rPr lang="hu-HU" sz="2800" b="1" dirty="0"/>
              <a:t>a</a:t>
            </a:r>
            <a:r>
              <a:rPr lang="hu-HU" sz="2800" b="1" dirty="0" smtClean="0"/>
              <a:t> </a:t>
            </a:r>
            <a:r>
              <a:rPr lang="hu-HU" sz="2800" b="1" dirty="0"/>
              <a:t>(mm).</a:t>
            </a:r>
          </a:p>
          <a:p>
            <a:pPr marL="393192" lvl="1" indent="0" algn="just">
              <a:buNone/>
            </a:pPr>
            <a:endParaRPr lang="hu-HU" sz="8000" dirty="0" smtClean="0"/>
          </a:p>
        </p:txBody>
      </p:sp>
    </p:spTree>
    <p:extLst>
      <p:ext uri="{BB962C8B-B14F-4D97-AF65-F5344CB8AC3E}">
        <p14:creationId xmlns:p14="http://schemas.microsoft.com/office/powerpoint/2010/main" val="3874516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5127" y="188640"/>
            <a:ext cx="8712968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Forgácsolási erő komponensei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920" y="1639598"/>
            <a:ext cx="4680520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b="1" dirty="0" err="1"/>
              <a:t>Fv</a:t>
            </a:r>
            <a:r>
              <a:rPr lang="hu-HU" sz="3200" b="1" dirty="0"/>
              <a:t> – főforgácsoló erő </a:t>
            </a:r>
            <a:endParaRPr lang="hu-HU" sz="3200" b="1" dirty="0" smtClean="0"/>
          </a:p>
          <a:p>
            <a:pPr marL="0" indent="0">
              <a:buNone/>
            </a:pPr>
            <a:r>
              <a:rPr lang="hu-HU" sz="3200" b="1" dirty="0" smtClean="0"/>
              <a:t>Ff </a:t>
            </a:r>
            <a:r>
              <a:rPr lang="hu-HU" sz="3200" b="1" dirty="0"/>
              <a:t>– előtolás irányú erő Fa – fogásvétel irányú erő </a:t>
            </a:r>
            <a:endParaRPr lang="hu-H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21" y="2276872"/>
            <a:ext cx="4487273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32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705104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forgácsolás sebessége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/>
              <a:t>Az esztergálást véve alapul a főmozgás sebessége közelítőleg a munkadarab kerületi sebességével egyenlő.  </a:t>
            </a:r>
            <a:endParaRPr lang="hu-HU" sz="2800" dirty="0" smtClean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 smtClean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r>
              <a:rPr lang="hu-HU" sz="2800" dirty="0" smtClean="0"/>
              <a:t>v: forgácsolási sebesség,</a:t>
            </a:r>
          </a:p>
          <a:p>
            <a:pPr marL="0" indent="0">
              <a:buNone/>
            </a:pPr>
            <a:r>
              <a:rPr lang="hu-HU" sz="2800" dirty="0" smtClean="0"/>
              <a:t>D: munkadarab átmérője,</a:t>
            </a:r>
          </a:p>
          <a:p>
            <a:pPr marL="0" indent="0">
              <a:buNone/>
            </a:pPr>
            <a:r>
              <a:rPr lang="hu-HU" sz="2800" dirty="0"/>
              <a:t>n</a:t>
            </a:r>
            <a:r>
              <a:rPr lang="hu-HU" sz="2800" dirty="0" smtClean="0"/>
              <a:t>: munkadarab fordulatszáma,</a:t>
            </a:r>
            <a:endParaRPr lang="hu-HU" sz="2800" dirty="0"/>
          </a:p>
          <a:p>
            <a:pPr marL="0" indent="0">
              <a:buNone/>
            </a:pPr>
            <a:endParaRPr lang="hu-HU" sz="2800" dirty="0" smtClean="0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246344"/>
              </p:ext>
            </p:extLst>
          </p:nvPr>
        </p:nvGraphicFramePr>
        <p:xfrm>
          <a:off x="2267744" y="3068960"/>
          <a:ext cx="3589953" cy="107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3" imgW="1307880" imgH="393480" progId="Equation.3">
                  <p:embed/>
                </p:oleObj>
              </mc:Choice>
              <mc:Fallback>
                <p:oleObj name="Equation" r:id="rId3" imgW="13078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7744" y="3068960"/>
                        <a:ext cx="3589953" cy="107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754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10376"/>
          </a:xfrm>
        </p:spPr>
        <p:txBody>
          <a:bodyPr>
            <a:noAutofit/>
          </a:bodyPr>
          <a:lstStyle/>
          <a:p>
            <a:pPr algn="just"/>
            <a:endParaRPr lang="hu-HU" sz="33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700808"/>
            <a:ext cx="8928992" cy="4968552"/>
          </a:xfrm>
        </p:spPr>
        <p:txBody>
          <a:bodyPr/>
          <a:lstStyle/>
          <a:p>
            <a:r>
              <a:rPr lang="hu-HU" sz="2800" dirty="0"/>
              <a:t>Az</a:t>
            </a:r>
            <a:r>
              <a:rPr lang="hu-HU" sz="2800" dirty="0">
                <a:solidFill>
                  <a:srgbClr val="FFC000"/>
                </a:solidFill>
              </a:rPr>
              <a:t> előtolás irányú mellékmozgás </a:t>
            </a:r>
            <a:r>
              <a:rPr lang="hu-HU" sz="2800" dirty="0"/>
              <a:t>merőleges a főmozgás irányára és esztergáláskor a munkadarab egy fordulatára eső, a szerszám által megtett út.</a:t>
            </a:r>
          </a:p>
          <a:p>
            <a:r>
              <a:rPr lang="hu-HU" sz="2800" dirty="0" smtClean="0"/>
              <a:t>A </a:t>
            </a:r>
            <a:r>
              <a:rPr lang="hu-HU" sz="2800" dirty="0">
                <a:solidFill>
                  <a:srgbClr val="FFC000"/>
                </a:solidFill>
              </a:rPr>
              <a:t>fogásvétel irányú mellékmozgás </a:t>
            </a:r>
            <a:r>
              <a:rPr lang="hu-HU" sz="2800" dirty="0"/>
              <a:t>merőleges az előbbi két mozgásra. Az előtolás és a fogásvétel nagysága megszabja a leválasztandó forgács </a:t>
            </a:r>
            <a:r>
              <a:rPr lang="hu-HU" sz="2800" dirty="0" smtClean="0"/>
              <a:t>keresztmetszetét.</a:t>
            </a:r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dirty="0"/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394313"/>
              </p:ext>
            </p:extLst>
          </p:nvPr>
        </p:nvGraphicFramePr>
        <p:xfrm>
          <a:off x="660400" y="5084763"/>
          <a:ext cx="250348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3" imgW="977760" imgH="393480" progId="Equation.3">
                  <p:embed/>
                </p:oleObj>
              </mc:Choice>
              <mc:Fallback>
                <p:oleObj name="Equation" r:id="rId3" imgW="9777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400" y="5084763"/>
                        <a:ext cx="2503488" cy="1008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276398"/>
              </p:ext>
            </p:extLst>
          </p:nvPr>
        </p:nvGraphicFramePr>
        <p:xfrm>
          <a:off x="5045075" y="5084763"/>
          <a:ext cx="26003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5" imgW="825480" imgH="228600" progId="Equation.3">
                  <p:embed/>
                </p:oleObj>
              </mc:Choice>
              <mc:Fallback>
                <p:oleObj name="Equation" r:id="rId5" imgW="825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5075" y="5084763"/>
                        <a:ext cx="2600325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1486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5058" y="332656"/>
            <a:ext cx="8229600" cy="65033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8195" name="Picture 3" descr="3_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95" y="1484784"/>
            <a:ext cx="8536261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86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Forgácsolószerszámok csoportosítása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>
                <a:solidFill>
                  <a:srgbClr val="FFC000"/>
                </a:solidFill>
              </a:rPr>
              <a:t>Élek szerint:</a:t>
            </a:r>
            <a:r>
              <a:rPr lang="hu-HU" sz="2400" dirty="0"/>
              <a:t>		</a:t>
            </a:r>
            <a:endParaRPr lang="hu-HU" sz="2400" dirty="0" smtClean="0"/>
          </a:p>
          <a:p>
            <a:pPr lvl="1"/>
            <a:r>
              <a:rPr lang="hu-HU" dirty="0" smtClean="0"/>
              <a:t>egyélű</a:t>
            </a:r>
            <a:r>
              <a:rPr lang="hu-HU" dirty="0"/>
              <a:t>,</a:t>
            </a:r>
          </a:p>
          <a:p>
            <a:pPr lvl="1"/>
            <a:r>
              <a:rPr lang="hu-HU" dirty="0" smtClean="0"/>
              <a:t>kétélű</a:t>
            </a:r>
            <a:r>
              <a:rPr lang="hu-HU" dirty="0"/>
              <a:t>,</a:t>
            </a:r>
          </a:p>
          <a:p>
            <a:pPr lvl="1"/>
            <a:r>
              <a:rPr lang="hu-HU" dirty="0"/>
              <a:t>szabályosan </a:t>
            </a:r>
            <a:r>
              <a:rPr lang="hu-HU" dirty="0" err="1"/>
              <a:t>többélű</a:t>
            </a:r>
            <a:r>
              <a:rPr lang="hu-HU" dirty="0"/>
              <a:t>,</a:t>
            </a:r>
          </a:p>
          <a:p>
            <a:pPr lvl="1"/>
            <a:r>
              <a:rPr lang="hu-HU" dirty="0"/>
              <a:t>szabálytalanul </a:t>
            </a:r>
            <a:r>
              <a:rPr lang="hu-HU" dirty="0" err="1"/>
              <a:t>sokélű</a:t>
            </a:r>
            <a:r>
              <a:rPr lang="hu-HU" dirty="0" smtClean="0"/>
              <a:t>.	</a:t>
            </a:r>
            <a:endParaRPr lang="hu-HU" dirty="0"/>
          </a:p>
          <a:p>
            <a:pPr marL="0" indent="0">
              <a:buNone/>
            </a:pPr>
            <a:r>
              <a:rPr lang="hu-HU" sz="2400" dirty="0" smtClean="0">
                <a:solidFill>
                  <a:srgbClr val="FFC000"/>
                </a:solidFill>
              </a:rPr>
              <a:t>Anyaguk </a:t>
            </a:r>
            <a:r>
              <a:rPr lang="hu-HU" sz="2400" dirty="0">
                <a:solidFill>
                  <a:srgbClr val="FFC000"/>
                </a:solidFill>
              </a:rPr>
              <a:t>szerint:</a:t>
            </a:r>
            <a:r>
              <a:rPr lang="hu-HU" sz="2400" dirty="0"/>
              <a:t>	</a:t>
            </a:r>
            <a:endParaRPr lang="hu-HU" sz="2400" dirty="0" smtClean="0"/>
          </a:p>
          <a:p>
            <a:pPr lvl="1"/>
            <a:r>
              <a:rPr lang="hu-HU" dirty="0" smtClean="0"/>
              <a:t>szénacél</a:t>
            </a:r>
            <a:r>
              <a:rPr lang="hu-HU" dirty="0"/>
              <a:t>,</a:t>
            </a:r>
          </a:p>
          <a:p>
            <a:pPr lvl="1"/>
            <a:r>
              <a:rPr lang="hu-HU" dirty="0"/>
              <a:t>ötvözött szerszámacél,</a:t>
            </a:r>
          </a:p>
          <a:p>
            <a:pPr lvl="1"/>
            <a:r>
              <a:rPr lang="hu-HU" dirty="0" smtClean="0"/>
              <a:t>gyorsacél</a:t>
            </a:r>
            <a:r>
              <a:rPr lang="hu-HU" dirty="0"/>
              <a:t>,</a:t>
            </a:r>
          </a:p>
          <a:p>
            <a:pPr lvl="1"/>
            <a:r>
              <a:rPr lang="hu-HU" dirty="0"/>
              <a:t>keményfém,</a:t>
            </a:r>
          </a:p>
          <a:p>
            <a:pPr lvl="1"/>
            <a:r>
              <a:rPr lang="hu-HU" dirty="0"/>
              <a:t>kerámia és</a:t>
            </a:r>
          </a:p>
          <a:p>
            <a:pPr lvl="1"/>
            <a:r>
              <a:rPr lang="hu-HU" dirty="0"/>
              <a:t>gyémánt.</a:t>
            </a:r>
          </a:p>
        </p:txBody>
      </p:sp>
    </p:spTree>
    <p:extLst>
      <p:ext uri="{BB962C8B-B14F-4D97-AF65-F5344CB8AC3E}">
        <p14:creationId xmlns:p14="http://schemas.microsoft.com/office/powerpoint/2010/main" val="1689553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Forgácsolószerszámok csoportosítása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4461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hu-HU" dirty="0" err="1">
                <a:solidFill>
                  <a:srgbClr val="FFC000"/>
                </a:solidFill>
              </a:rPr>
              <a:t>Élszögcsoportok</a:t>
            </a:r>
            <a:r>
              <a:rPr lang="hu-HU" dirty="0">
                <a:solidFill>
                  <a:srgbClr val="FFC000"/>
                </a:solidFill>
              </a:rPr>
              <a:t> szerint.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>
                <a:solidFill>
                  <a:srgbClr val="FFC000"/>
                </a:solidFill>
              </a:rPr>
              <a:t>Készítési </a:t>
            </a:r>
            <a:r>
              <a:rPr lang="hu-HU" dirty="0">
                <a:solidFill>
                  <a:srgbClr val="FFC000"/>
                </a:solidFill>
              </a:rPr>
              <a:t>módjuk szerint:	</a:t>
            </a:r>
            <a:endParaRPr lang="hu-HU" dirty="0" smtClean="0">
              <a:solidFill>
                <a:srgbClr val="FFC000"/>
              </a:solidFill>
            </a:endParaRPr>
          </a:p>
          <a:p>
            <a:r>
              <a:rPr lang="hu-HU" dirty="0" smtClean="0"/>
              <a:t>tömör</a:t>
            </a:r>
            <a:r>
              <a:rPr lang="hu-HU" dirty="0"/>
              <a:t>,</a:t>
            </a:r>
          </a:p>
          <a:p>
            <a:r>
              <a:rPr lang="hu-HU" dirty="0"/>
              <a:t>tompán hegesztett,</a:t>
            </a:r>
          </a:p>
          <a:p>
            <a:r>
              <a:rPr lang="hu-HU" dirty="0"/>
              <a:t>lapkás,</a:t>
            </a:r>
          </a:p>
          <a:p>
            <a:r>
              <a:rPr lang="hu-HU" dirty="0"/>
              <a:t>betétes,</a:t>
            </a:r>
          </a:p>
          <a:p>
            <a:r>
              <a:rPr lang="hu-HU" dirty="0" err="1"/>
              <a:t>é</a:t>
            </a:r>
            <a:r>
              <a:rPr lang="hu-HU" dirty="0" err="1" smtClean="0"/>
              <a:t>lfelrakásos</a:t>
            </a:r>
            <a:r>
              <a:rPr lang="hu-HU" dirty="0" smtClean="0"/>
              <a:t>, </a:t>
            </a:r>
            <a:endParaRPr lang="hu-HU" dirty="0"/>
          </a:p>
          <a:p>
            <a:r>
              <a:rPr lang="hu-HU" dirty="0"/>
              <a:t>ö</a:t>
            </a:r>
            <a:r>
              <a:rPr lang="hu-HU" dirty="0" smtClean="0"/>
              <a:t>ntött,</a:t>
            </a:r>
          </a:p>
          <a:p>
            <a:r>
              <a:rPr lang="hu-HU" dirty="0"/>
              <a:t>p</a:t>
            </a:r>
            <a:r>
              <a:rPr lang="hu-HU" dirty="0" smtClean="0"/>
              <a:t>orkohászati,</a:t>
            </a:r>
          </a:p>
          <a:p>
            <a:r>
              <a:rPr lang="hu-HU" dirty="0" smtClean="0"/>
              <a:t>stb</a:t>
            </a:r>
            <a:r>
              <a:rPr lang="hu-HU" dirty="0"/>
              <a:t>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99563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Forgácsolási módok</a:t>
            </a:r>
            <a:endParaRPr lang="hu-HU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142944"/>
              </p:ext>
            </p:extLst>
          </p:nvPr>
        </p:nvGraphicFramePr>
        <p:xfrm>
          <a:off x="251520" y="1628800"/>
          <a:ext cx="8712968" cy="4373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9961"/>
                <a:gridCol w="1876523"/>
                <a:gridCol w="2413754"/>
                <a:gridCol w="1942730"/>
              </a:tblGrid>
              <a:tr h="1213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1800" dirty="0">
                          <a:effectLst/>
                        </a:rPr>
                        <a:t>FORGÁCSOLÁSI MÓD</a:t>
                      </a:r>
                      <a:endParaRPr lang="hu-HU" sz="18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1800" dirty="0">
                          <a:effectLst/>
                        </a:rPr>
                        <a:t>FŐMOZGÁS</a:t>
                      </a:r>
                      <a:endParaRPr lang="hu-HU" sz="18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1800" dirty="0">
                          <a:effectLst/>
                        </a:rPr>
                        <a:t>MELLÉKMOZGÁS</a:t>
                      </a:r>
                      <a:endParaRPr lang="hu-HU" sz="18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1800">
                          <a:effectLst/>
                        </a:rPr>
                        <a:t>SZERSZÁMÉLEK SZÁMA</a:t>
                      </a:r>
                      <a:endParaRPr lang="hu-HU" sz="18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606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Esztergálás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Forgó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Egyenes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1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606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>
                          <a:effectLst/>
                        </a:rPr>
                        <a:t>Gyalulás</a:t>
                      </a:r>
                      <a:endParaRPr lang="hu-HU" sz="24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>
                          <a:effectLst/>
                        </a:rPr>
                        <a:t>Egyenes</a:t>
                      </a:r>
                      <a:endParaRPr lang="hu-HU" sz="24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Egyenes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1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606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>
                          <a:effectLst/>
                        </a:rPr>
                        <a:t>Fúrás</a:t>
                      </a:r>
                      <a:endParaRPr lang="hu-HU" sz="24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>
                          <a:effectLst/>
                        </a:rPr>
                        <a:t>Forgó</a:t>
                      </a:r>
                      <a:endParaRPr lang="hu-HU" sz="24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Egyenes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2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606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>
                          <a:effectLst/>
                        </a:rPr>
                        <a:t>Marás</a:t>
                      </a:r>
                      <a:endParaRPr lang="hu-HU" sz="24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>
                          <a:effectLst/>
                        </a:rPr>
                        <a:t>Forgó</a:t>
                      </a:r>
                      <a:endParaRPr lang="hu-HU" sz="24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Egyenes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</a:rPr>
                        <a:t>2-20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606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>
                          <a:effectLst/>
                        </a:rPr>
                        <a:t>Köszörülés</a:t>
                      </a:r>
                      <a:endParaRPr lang="hu-HU" sz="24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>
                          <a:effectLst/>
                        </a:rPr>
                        <a:t>Forgó</a:t>
                      </a:r>
                      <a:endParaRPr lang="hu-HU" sz="24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>
                          <a:effectLst/>
                        </a:rPr>
                        <a:t>Egyenes vagy forgó</a:t>
                      </a:r>
                      <a:endParaRPr lang="hu-HU" sz="240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hu-HU" sz="2400" dirty="0">
                          <a:effectLst/>
                          <a:sym typeface="Symbol"/>
                        </a:rPr>
                        <a:t></a:t>
                      </a:r>
                      <a:endParaRPr lang="hu-HU" sz="2400" dirty="0">
                        <a:effectLst/>
                        <a:latin typeface="Lucida Sans Unicode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645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Forgácsolási módok</a:t>
            </a:r>
            <a:endParaRPr lang="hu-HU" sz="44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1_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63597"/>
            <a:ext cx="2641802" cy="33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1_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34230"/>
            <a:ext cx="2016224" cy="339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1_1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83931"/>
            <a:ext cx="3390567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05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Forgácsolási módok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5250323"/>
            <a:ext cx="8229600" cy="1599456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2290" name="Picture 2" descr="1_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8687182" cy="2639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782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368152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A forgácsolási erőt befolyásoló tényezők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484784"/>
            <a:ext cx="8856984" cy="53649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b="1" dirty="0" smtClean="0">
                <a:solidFill>
                  <a:srgbClr val="FFC000"/>
                </a:solidFill>
                <a:latin typeface="+mj-lt"/>
              </a:rPr>
              <a:t>MUNKADARAB </a:t>
            </a:r>
            <a:endParaRPr lang="hu-HU" dirty="0">
              <a:solidFill>
                <a:srgbClr val="FFC000"/>
              </a:solidFill>
              <a:latin typeface="+mj-lt"/>
            </a:endParaRPr>
          </a:p>
          <a:p>
            <a:r>
              <a:rPr lang="hu-HU" dirty="0" smtClean="0">
                <a:latin typeface="+mj-lt"/>
              </a:rPr>
              <a:t> </a:t>
            </a:r>
            <a:r>
              <a:rPr lang="hu-HU" b="1" dirty="0">
                <a:latin typeface="+mj-lt"/>
              </a:rPr>
              <a:t>Anyag összetétele </a:t>
            </a:r>
            <a:endParaRPr lang="hu-HU" dirty="0">
              <a:latin typeface="+mj-lt"/>
            </a:endParaRPr>
          </a:p>
          <a:p>
            <a:r>
              <a:rPr lang="hu-HU" dirty="0">
                <a:latin typeface="+mj-lt"/>
              </a:rPr>
              <a:t> </a:t>
            </a:r>
            <a:r>
              <a:rPr lang="hu-HU" b="1" dirty="0" err="1" smtClean="0">
                <a:latin typeface="+mj-lt"/>
              </a:rPr>
              <a:t>Hőkezeltségi</a:t>
            </a:r>
            <a:r>
              <a:rPr lang="hu-HU" b="1" dirty="0" smtClean="0">
                <a:latin typeface="+mj-lt"/>
              </a:rPr>
              <a:t> </a:t>
            </a:r>
            <a:r>
              <a:rPr lang="hu-HU" b="1" dirty="0">
                <a:latin typeface="+mj-lt"/>
              </a:rPr>
              <a:t>állapot </a:t>
            </a:r>
            <a:endParaRPr lang="hu-HU" dirty="0">
              <a:latin typeface="+mj-lt"/>
            </a:endParaRPr>
          </a:p>
          <a:p>
            <a:pPr marL="0" indent="0">
              <a:buNone/>
            </a:pPr>
            <a:r>
              <a:rPr lang="hu-HU" b="1" dirty="0" smtClean="0">
                <a:solidFill>
                  <a:srgbClr val="FFC000"/>
                </a:solidFill>
                <a:latin typeface="+mj-lt"/>
              </a:rPr>
              <a:t>SZERSZÁM</a:t>
            </a:r>
            <a:r>
              <a:rPr lang="hu-HU" b="1" dirty="0" smtClean="0">
                <a:latin typeface="+mj-lt"/>
              </a:rPr>
              <a:t> </a:t>
            </a:r>
            <a:endParaRPr lang="hu-HU" dirty="0">
              <a:latin typeface="+mj-lt"/>
            </a:endParaRPr>
          </a:p>
          <a:p>
            <a:r>
              <a:rPr lang="hu-HU" b="1" dirty="0" smtClean="0">
                <a:latin typeface="+mj-lt"/>
              </a:rPr>
              <a:t> </a:t>
            </a:r>
            <a:r>
              <a:rPr lang="hu-HU" b="1" dirty="0" err="1" smtClean="0">
                <a:latin typeface="+mj-lt"/>
              </a:rPr>
              <a:t>Élanyag</a:t>
            </a:r>
            <a:r>
              <a:rPr lang="hu-HU" b="1" dirty="0" smtClean="0">
                <a:latin typeface="+mj-lt"/>
              </a:rPr>
              <a:t> </a:t>
            </a:r>
            <a:endParaRPr lang="hu-HU" dirty="0">
              <a:latin typeface="+mj-lt"/>
            </a:endParaRPr>
          </a:p>
          <a:p>
            <a:r>
              <a:rPr lang="hu-HU" dirty="0" smtClean="0">
                <a:latin typeface="+mj-lt"/>
              </a:rPr>
              <a:t> </a:t>
            </a:r>
            <a:r>
              <a:rPr lang="hu-HU" b="1" dirty="0" err="1">
                <a:latin typeface="+mj-lt"/>
              </a:rPr>
              <a:t>Élgeometria</a:t>
            </a:r>
            <a:r>
              <a:rPr lang="hu-HU" b="1" dirty="0">
                <a:latin typeface="+mj-lt"/>
              </a:rPr>
              <a:t> </a:t>
            </a:r>
            <a:endParaRPr lang="hu-HU" dirty="0">
              <a:latin typeface="+mj-lt"/>
            </a:endParaRPr>
          </a:p>
          <a:p>
            <a:r>
              <a:rPr lang="hu-HU" dirty="0" smtClean="0">
                <a:latin typeface="+mj-lt"/>
              </a:rPr>
              <a:t> </a:t>
            </a:r>
            <a:r>
              <a:rPr lang="hu-HU" b="1" dirty="0">
                <a:latin typeface="+mj-lt"/>
              </a:rPr>
              <a:t>Homlokfelület kialakítása (érdessége</a:t>
            </a:r>
            <a:r>
              <a:rPr lang="hu-HU" b="1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  <a:p>
            <a:pPr marL="0" indent="0">
              <a:buNone/>
            </a:pPr>
            <a:r>
              <a:rPr lang="hu-HU" b="1" dirty="0" smtClean="0">
                <a:solidFill>
                  <a:srgbClr val="FFC000"/>
                </a:solidFill>
                <a:latin typeface="+mj-lt"/>
              </a:rPr>
              <a:t>TECHNOLÓGIAI </a:t>
            </a:r>
            <a:r>
              <a:rPr lang="hu-HU" b="1" dirty="0">
                <a:solidFill>
                  <a:srgbClr val="FFC000"/>
                </a:solidFill>
                <a:latin typeface="+mj-lt"/>
              </a:rPr>
              <a:t>ADATOK </a:t>
            </a:r>
            <a:endParaRPr lang="hu-HU" dirty="0">
              <a:solidFill>
                <a:srgbClr val="FFC000"/>
              </a:solidFill>
              <a:latin typeface="+mj-lt"/>
            </a:endParaRPr>
          </a:p>
          <a:p>
            <a:r>
              <a:rPr lang="hu-HU" b="1" dirty="0" smtClean="0">
                <a:latin typeface="+mj-lt"/>
              </a:rPr>
              <a:t> Forgácskeresztmetszet </a:t>
            </a:r>
            <a:r>
              <a:rPr lang="hu-HU" b="1" dirty="0">
                <a:latin typeface="+mj-lt"/>
              </a:rPr>
              <a:t>(előtolás és fogásmélység </a:t>
            </a:r>
            <a:r>
              <a:rPr lang="hu-HU" b="1" dirty="0" smtClean="0">
                <a:latin typeface="+mj-lt"/>
              </a:rPr>
              <a:t>  határozza </a:t>
            </a:r>
            <a:r>
              <a:rPr lang="hu-HU" b="1" dirty="0">
                <a:latin typeface="+mj-lt"/>
              </a:rPr>
              <a:t>meg) </a:t>
            </a:r>
            <a:endParaRPr lang="hu-HU" dirty="0">
              <a:latin typeface="+mj-lt"/>
            </a:endParaRPr>
          </a:p>
          <a:p>
            <a:r>
              <a:rPr lang="hu-HU" b="1" dirty="0" smtClean="0">
                <a:latin typeface="+mj-lt"/>
              </a:rPr>
              <a:t> Forgácsolás </a:t>
            </a:r>
            <a:r>
              <a:rPr lang="hu-HU" b="1" dirty="0">
                <a:latin typeface="+mj-lt"/>
              </a:rPr>
              <a:t>sebessége </a:t>
            </a:r>
            <a:endParaRPr lang="hu-HU" dirty="0">
              <a:latin typeface="+mj-lt"/>
            </a:endParaRPr>
          </a:p>
          <a:p>
            <a:r>
              <a:rPr lang="hu-HU" dirty="0" smtClean="0">
                <a:latin typeface="+mj-lt"/>
              </a:rPr>
              <a:t> </a:t>
            </a:r>
            <a:r>
              <a:rPr lang="hu-HU" b="1" dirty="0">
                <a:latin typeface="+mj-lt"/>
              </a:rPr>
              <a:t>Hűtés, kenés </a:t>
            </a:r>
            <a:endParaRPr lang="hu-HU" dirty="0">
              <a:latin typeface="+mj-lt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17151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86409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Homlokszög hatása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508" y="3979468"/>
            <a:ext cx="8856984" cy="2844715"/>
          </a:xfrm>
        </p:spPr>
        <p:txBody>
          <a:bodyPr>
            <a:normAutofit/>
          </a:bodyPr>
          <a:lstStyle/>
          <a:p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3599538"/>
            <a:ext cx="470535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3_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26" y="1124744"/>
            <a:ext cx="5312785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906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Előtolás hatása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149080"/>
            <a:ext cx="8229600" cy="2175520"/>
          </a:xfrm>
        </p:spPr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14711"/>
            <a:ext cx="8543961" cy="555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448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Forgácsoló sebesség hatása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57548"/>
            <a:ext cx="7930876" cy="5318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373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2344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Fogásmélység hatása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85251"/>
            <a:ext cx="8634818" cy="545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549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5787" y="116632"/>
            <a:ext cx="8229600" cy="78296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megmunkálandó anyag hatása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646006" cy="5065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51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2344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Hűtés befolyása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924"/>
            <a:ext cx="8381100" cy="5334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078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Fajlagos </a:t>
            </a:r>
            <a:r>
              <a:rPr lang="hu-HU" sz="4000" dirty="0" err="1">
                <a:solidFill>
                  <a:schemeClr val="tx1"/>
                </a:solidFill>
              </a:rPr>
              <a:t>forgácsolóerőt</a:t>
            </a:r>
            <a:r>
              <a:rPr lang="hu-HU" sz="4000" dirty="0">
                <a:solidFill>
                  <a:schemeClr val="tx1"/>
                </a:solidFill>
              </a:rPr>
              <a:t> </a:t>
            </a:r>
            <a:r>
              <a:rPr lang="hu-HU" sz="4000" dirty="0" smtClean="0">
                <a:solidFill>
                  <a:schemeClr val="tx1"/>
                </a:solidFill>
              </a:rPr>
              <a:t>legnagyobb mértékben befolyásoló </a:t>
            </a:r>
            <a:r>
              <a:rPr lang="hu-HU" sz="4000" dirty="0">
                <a:solidFill>
                  <a:schemeClr val="tx1"/>
                </a:solidFill>
              </a:rPr>
              <a:t>tényezők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u-HU" dirty="0"/>
          </a:p>
          <a:p>
            <a:r>
              <a:rPr lang="hu-HU" sz="3200" dirty="0"/>
              <a:t>a forgácsolandó anyag anyagminősége </a:t>
            </a:r>
          </a:p>
          <a:p>
            <a:r>
              <a:rPr lang="hu-HU" sz="3200" dirty="0" smtClean="0"/>
              <a:t>a </a:t>
            </a:r>
            <a:r>
              <a:rPr lang="hu-HU" sz="3200" dirty="0"/>
              <a:t>h forgácsolási vastagság </a:t>
            </a:r>
          </a:p>
          <a:p>
            <a:r>
              <a:rPr lang="hu-HU" sz="3200" dirty="0" smtClean="0"/>
              <a:t>a </a:t>
            </a:r>
            <a:r>
              <a:rPr lang="hu-HU" sz="3200" dirty="0"/>
              <a:t>megmunkálandó anyag szilárdsága </a:t>
            </a:r>
          </a:p>
          <a:p>
            <a:r>
              <a:rPr lang="hu-HU" sz="3200" dirty="0" smtClean="0"/>
              <a:t>az </a:t>
            </a:r>
            <a:r>
              <a:rPr lang="hu-HU" sz="3200" dirty="0"/>
              <a:t>ötvöző elemek tartalma </a:t>
            </a:r>
          </a:p>
          <a:p>
            <a:r>
              <a:rPr lang="hu-HU" sz="3200" dirty="0" smtClean="0"/>
              <a:t>a </a:t>
            </a:r>
            <a:r>
              <a:rPr lang="hu-HU" sz="3200" dirty="0"/>
              <a:t>szerszám él geometriája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84291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79296" cy="506320"/>
          </a:xfrm>
        </p:spPr>
        <p:txBody>
          <a:bodyPr>
            <a:noAutofit/>
          </a:bodyPr>
          <a:lstStyle/>
          <a:p>
            <a:r>
              <a:rPr lang="hu-HU" sz="4000" dirty="0" err="1" smtClean="0">
                <a:solidFill>
                  <a:schemeClr val="tx1"/>
                </a:solidFill>
              </a:rPr>
              <a:t>Forgácsolóerő</a:t>
            </a:r>
            <a:r>
              <a:rPr lang="hu-HU" sz="4000" dirty="0" smtClean="0">
                <a:solidFill>
                  <a:schemeClr val="tx1"/>
                </a:solidFill>
              </a:rPr>
              <a:t> meghatározása számítással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61662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  <m:sub/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𝑘</m:t>
                      </m:r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r>
                        <a:rPr lang="hu-HU" b="0" i="1" smtClean="0">
                          <a:latin typeface="Cambria Math"/>
                        </a:rPr>
                        <m:t>𝑞</m:t>
                      </m:r>
                      <m:r>
                        <a:rPr lang="hu-HU" b="0" i="1" smtClean="0">
                          <a:latin typeface="Cambria Math"/>
                        </a:rPr>
                        <m:t>  [</m:t>
                      </m:r>
                      <m:r>
                        <a:rPr lang="hu-HU" b="0" i="1" smtClean="0">
                          <a:latin typeface="Cambria Math"/>
                        </a:rPr>
                        <m:t>𝑁</m:t>
                      </m:r>
                      <m:r>
                        <a:rPr lang="hu-HU" b="0" i="1" smtClean="0">
                          <a:latin typeface="Cambria Math"/>
                        </a:rPr>
                        <m:t>/</m:t>
                      </m:r>
                      <m:sSup>
                        <m:sSup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𝑚𝑚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r>
                  <a:rPr lang="hu-HU" dirty="0" smtClean="0"/>
                  <a:t>k: </a:t>
                </a:r>
                <a:r>
                  <a:rPr lang="hu-HU" dirty="0"/>
                  <a:t>a fajlagos </a:t>
                </a:r>
                <a:r>
                  <a:rPr lang="hu-HU" dirty="0" err="1"/>
                  <a:t>forgácsolóerő</a:t>
                </a:r>
                <a:r>
                  <a:rPr lang="hu-HU" dirty="0"/>
                  <a:t>, </a:t>
                </a:r>
                <a:r>
                  <a:rPr lang="hu-HU" dirty="0" smtClean="0"/>
                  <a:t>[N/mm</a:t>
                </a:r>
                <a:r>
                  <a:rPr lang="hu-HU" baseline="30000" dirty="0" smtClean="0"/>
                  <a:t>2</a:t>
                </a:r>
                <a:r>
                  <a:rPr lang="hu-HU" dirty="0" smtClean="0"/>
                  <a:t>],</a:t>
                </a:r>
                <a:endParaRPr lang="hu-HU" dirty="0"/>
              </a:p>
              <a:p>
                <a:r>
                  <a:rPr lang="hu-HU" dirty="0"/>
                  <a:t>q</a:t>
                </a:r>
                <a:r>
                  <a:rPr lang="hu-HU" dirty="0" smtClean="0"/>
                  <a:t>: </a:t>
                </a:r>
                <a:r>
                  <a:rPr lang="hu-HU" dirty="0"/>
                  <a:t>a leválasztandó forgács keresztmetszete, </a:t>
                </a:r>
                <a:r>
                  <a:rPr lang="hu-HU" dirty="0" smtClean="0"/>
                  <a:t>[mm</a:t>
                </a:r>
                <a:r>
                  <a:rPr lang="hu-HU" baseline="30000" dirty="0" smtClean="0"/>
                  <a:t>2</a:t>
                </a:r>
                <a:r>
                  <a:rPr lang="hu-HU" dirty="0" smtClean="0"/>
                  <a:t>],</a:t>
                </a: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A </a:t>
                </a:r>
                <a:r>
                  <a:rPr lang="hu-HU" dirty="0"/>
                  <a:t>fajlagos </a:t>
                </a:r>
                <a:r>
                  <a:rPr lang="hu-HU" dirty="0" err="1"/>
                  <a:t>forgácsolóerő</a:t>
                </a:r>
                <a:r>
                  <a:rPr lang="hu-HU" dirty="0"/>
                  <a:t> nagysága a </a:t>
                </a:r>
                <a:r>
                  <a:rPr lang="hu-HU" dirty="0">
                    <a:solidFill>
                      <a:srgbClr val="FFC000"/>
                    </a:solidFill>
                  </a:rPr>
                  <a:t>megmunkálandó anyagtól függ</a:t>
                </a:r>
                <a:r>
                  <a:rPr lang="hu-HU" dirty="0" smtClean="0"/>
                  <a:t>.</a:t>
                </a:r>
              </a:p>
              <a:p>
                <a:pPr marL="0" indent="0">
                  <a:buNone/>
                </a:pPr>
                <a:r>
                  <a:rPr lang="hu-HU" dirty="0" smtClean="0"/>
                  <a:t> </a:t>
                </a:r>
                <a:r>
                  <a:rPr lang="hu-HU" dirty="0"/>
                  <a:t>Számszerű értéke az 1 mm</a:t>
                </a:r>
                <a:r>
                  <a:rPr lang="hu-HU" baseline="30000" dirty="0"/>
                  <a:t>2</a:t>
                </a:r>
                <a:r>
                  <a:rPr lang="hu-HU" dirty="0"/>
                  <a:t> forgács leválasztásához szükséges erő nagyságával egyenlő.</a:t>
                </a:r>
              </a:p>
              <a:p>
                <a:r>
                  <a:rPr lang="hu-HU" dirty="0"/>
                  <a:t>A kísérletek igazolták, hogy a </a:t>
                </a:r>
                <a:r>
                  <a:rPr lang="hu-HU" dirty="0" smtClean="0"/>
                  <a:t>fajlagos </a:t>
                </a:r>
                <a:r>
                  <a:rPr lang="hu-HU" dirty="0" err="1"/>
                  <a:t>forgácsolóerő</a:t>
                </a:r>
                <a:r>
                  <a:rPr lang="hu-HU" dirty="0"/>
                  <a:t> </a:t>
                </a:r>
                <a:r>
                  <a:rPr lang="hu-HU" dirty="0">
                    <a:solidFill>
                      <a:srgbClr val="FFC000"/>
                    </a:solidFill>
                  </a:rPr>
                  <a:t>szívós anyagoknál a szakítószilárdság</a:t>
                </a:r>
                <a:r>
                  <a:rPr lang="hu-HU" dirty="0"/>
                  <a:t>, </a:t>
                </a:r>
                <a:endParaRPr lang="hu-HU" dirty="0" smtClean="0"/>
              </a:p>
              <a:p>
                <a:r>
                  <a:rPr lang="hu-HU" dirty="0" smtClean="0">
                    <a:solidFill>
                      <a:srgbClr val="FFC000"/>
                    </a:solidFill>
                  </a:rPr>
                  <a:t>rideg </a:t>
                </a:r>
                <a:r>
                  <a:rPr lang="hu-HU" dirty="0">
                    <a:solidFill>
                      <a:srgbClr val="FFC000"/>
                    </a:solidFill>
                  </a:rPr>
                  <a:t>anyagoknál a </a:t>
                </a:r>
                <a:r>
                  <a:rPr lang="hu-HU" dirty="0" err="1">
                    <a:solidFill>
                      <a:srgbClr val="FFC000"/>
                    </a:solidFill>
                  </a:rPr>
                  <a:t>brinell-keménység</a:t>
                </a:r>
                <a:r>
                  <a:rPr lang="hu-HU" dirty="0">
                    <a:solidFill>
                      <a:srgbClr val="FFC000"/>
                    </a:solidFill>
                  </a:rPr>
                  <a:t> </a:t>
                </a:r>
                <a:endParaRPr lang="hu-HU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FFC000"/>
                    </a:solidFill>
                  </a:rPr>
                  <a:t>	</a:t>
                </a:r>
                <a:r>
                  <a:rPr lang="hu-HU" dirty="0" smtClean="0"/>
                  <a:t>között </a:t>
                </a:r>
                <a:r>
                  <a:rPr lang="hu-HU" dirty="0"/>
                  <a:t>összefüggés állapítható meg</a:t>
                </a: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616624"/>
              </a:xfrm>
              <a:blipFill rotWithShape="1">
                <a:blip r:embed="rId2"/>
                <a:stretch>
                  <a:fillRect l="-1259" b="-434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900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u-HU" sz="3600" dirty="0"/>
              <a:t>k = (2,5-4,5)</a:t>
            </a:r>
            <a:r>
              <a:rPr lang="hu-HU" sz="3600" dirty="0">
                <a:sym typeface="Symbol"/>
              </a:rPr>
              <a:t></a:t>
            </a:r>
            <a:r>
              <a:rPr lang="hu-HU" sz="3600" dirty="0"/>
              <a:t>(</a:t>
            </a:r>
            <a:r>
              <a:rPr lang="hu-HU" sz="3600" dirty="0" smtClean="0">
                <a:sym typeface="Symbol"/>
              </a:rPr>
              <a:t></a:t>
            </a:r>
            <a:r>
              <a:rPr lang="hu-HU" sz="3600" baseline="-25000" dirty="0">
                <a:sym typeface="Symbol"/>
              </a:rPr>
              <a:t>m</a:t>
            </a:r>
            <a:r>
              <a:rPr lang="hu-HU" sz="3600" dirty="0" smtClean="0"/>
              <a:t>) </a:t>
            </a:r>
            <a:r>
              <a:rPr lang="hu-HU" sz="3600" dirty="0"/>
              <a:t>szívós anyagoknál,</a:t>
            </a:r>
          </a:p>
          <a:p>
            <a:pPr marL="0" indent="0" algn="ctr">
              <a:buNone/>
            </a:pPr>
            <a:r>
              <a:rPr lang="hu-HU" sz="3600" dirty="0"/>
              <a:t>k = (0,5-1,0)</a:t>
            </a:r>
            <a:r>
              <a:rPr lang="hu-HU" sz="3600" dirty="0">
                <a:sym typeface="Symbol"/>
              </a:rPr>
              <a:t></a:t>
            </a:r>
            <a:r>
              <a:rPr lang="hu-HU" sz="3600" dirty="0"/>
              <a:t>(</a:t>
            </a:r>
            <a:r>
              <a:rPr lang="hu-HU" sz="3600" baseline="-25000" dirty="0"/>
              <a:t>HB</a:t>
            </a:r>
            <a:r>
              <a:rPr lang="hu-HU" sz="3600" dirty="0"/>
              <a:t>) rideg anyagoknál</a:t>
            </a:r>
            <a:r>
              <a:rPr lang="hu-HU" dirty="0"/>
              <a:t>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A </a:t>
            </a:r>
            <a:r>
              <a:rPr lang="hu-HU" dirty="0"/>
              <a:t>zárójelben lévő állandók kisebb értékei nagy előtolásoknál, a nagyobb értékek kisebb előtolásokkal használandók.</a:t>
            </a:r>
          </a:p>
        </p:txBody>
      </p:sp>
    </p:spTree>
    <p:extLst>
      <p:ext uri="{BB962C8B-B14F-4D97-AF65-F5344CB8AC3E}">
        <p14:creationId xmlns:p14="http://schemas.microsoft.com/office/powerpoint/2010/main" val="2441276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Forgácsolás teljesítménye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68760"/>
                <a:ext cx="8229600" cy="5055840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1000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1000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 [</m:t>
                      </m:r>
                      <m:r>
                        <a:rPr lang="hu-HU" b="0" i="1" smtClean="0">
                          <a:latin typeface="Cambria Math"/>
                        </a:rPr>
                        <m:t>𝑘𝑊</m:t>
                      </m:r>
                      <m:r>
                        <a:rPr lang="hu-HU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hu-HU" dirty="0" smtClean="0"/>
              </a:p>
              <a:p>
                <a:pPr marL="0" indent="0" algn="ctr">
                  <a:buNone/>
                </a:pPr>
                <a:endParaRPr lang="hu-HU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𝑔</m:t>
                        </m:r>
                        <m:r>
                          <a:rPr lang="hu-HU" b="0" i="1" smtClean="0">
                            <a:latin typeface="Cambria Math"/>
                          </a:rPr>
                          <m:t>é</m:t>
                        </m:r>
                        <m:r>
                          <a:rPr lang="hu-HU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hu-HU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i="1">
                            <a:latin typeface="Cambria Math"/>
                          </a:rPr>
                          <m:t>η</m:t>
                        </m:r>
                      </m:den>
                    </m:f>
                    <m:r>
                      <a:rPr lang="hu-HU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hu-HU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/>
                              </a:rPr>
                              <m:t>η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𝑚𝑜𝑡𝑜𝑟</m:t>
                            </m:r>
                          </m:sub>
                        </m:sSub>
                        <m:r>
                          <a:rPr lang="hu-HU" b="0" i="1" smtClean="0">
                            <a:latin typeface="Cambria Math"/>
                          </a:rPr>
                          <m:t>∗</m:t>
                        </m:r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/>
                              </a:rPr>
                              <m:t>η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h𝑎𝑗𝑡</m:t>
                            </m:r>
                            <m:r>
                              <a:rPr lang="hu-HU" b="0" i="1" smtClean="0">
                                <a:latin typeface="Cambria Math"/>
                              </a:rPr>
                              <m:t>ó</m:t>
                            </m:r>
                            <m:r>
                              <a:rPr lang="hu-HU" b="0" i="1" smtClean="0">
                                <a:latin typeface="Cambria Math"/>
                              </a:rPr>
                              <m:t>𝑚</m:t>
                            </m:r>
                            <m:r>
                              <a:rPr lang="hu-HU" b="0" i="1" smtClean="0">
                                <a:latin typeface="Cambria Math"/>
                              </a:rPr>
                              <m:t>ű</m:t>
                            </m:r>
                          </m:sub>
                        </m:sSub>
                      </m:den>
                    </m:f>
                  </m:oMath>
                </a14:m>
                <a:r>
                  <a:rPr lang="hu-HU" dirty="0" smtClean="0"/>
                  <a:t> [kW]</a:t>
                </a:r>
              </a:p>
              <a:p>
                <a:pPr marL="0" indent="0" algn="ctr">
                  <a:buNone/>
                </a:pPr>
                <a:endParaRPr lang="hu-HU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 algn="ctr">
                  <a:buNone/>
                </a:pP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Általában:</a:t>
                </a:r>
              </a:p>
              <a:p>
                <a:pPr marL="0" indent="0">
                  <a:buNone/>
                </a:pPr>
                <a:r>
                  <a:rPr lang="hu-HU" dirty="0"/>
                  <a:t>	</a:t>
                </a:r>
                <a:r>
                  <a:rPr lang="hu-HU" dirty="0" smtClean="0"/>
                  <a:t>	v 	&gt;&gt;	</a:t>
                </a:r>
                <a:r>
                  <a:rPr lang="hu-HU" dirty="0" err="1" smtClean="0"/>
                  <a:t>v</a:t>
                </a:r>
                <a:r>
                  <a:rPr lang="hu-HU" baseline="-25000" dirty="0" err="1" smtClean="0"/>
                  <a:t>f</a:t>
                </a:r>
                <a:r>
                  <a:rPr lang="hu-HU" baseline="-25000" dirty="0" smtClean="0"/>
                  <a:t> </a:t>
                </a:r>
                <a:r>
                  <a:rPr lang="hu-HU" dirty="0" smtClean="0"/>
                  <a:t>,</a:t>
                </a:r>
              </a:p>
              <a:p>
                <a:pPr marL="0" indent="0">
                  <a:buNone/>
                </a:pPr>
                <a:r>
                  <a:rPr lang="hu-HU" dirty="0"/>
                  <a:t>	</a:t>
                </a:r>
                <a:r>
                  <a:rPr lang="hu-HU" dirty="0" smtClean="0"/>
                  <a:t>	F	&gt;&gt;	F</a:t>
                </a:r>
                <a:r>
                  <a:rPr lang="hu-HU" baseline="-25000" dirty="0" smtClean="0"/>
                  <a:t>f </a:t>
                </a:r>
                <a:r>
                  <a:rPr lang="hu-HU" dirty="0" smtClean="0"/>
                  <a:t>,</a:t>
                </a: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68760"/>
                <a:ext cx="8229600" cy="5055840"/>
              </a:xfrm>
              <a:blipFill rotWithShape="1">
                <a:blip r:embed="rId2"/>
                <a:stretch>
                  <a:fillRect l="-1259" b="-12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7846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felületi érdesség meghatározása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700808"/>
                <a:ext cx="8229600" cy="462379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dirty="0"/>
                  <a:t>A nagy lekerekítési sugarú forgácsoló szerszámmal megmunkált </a:t>
                </a:r>
                <a:r>
                  <a:rPr lang="hu-HU" dirty="0" smtClean="0"/>
                  <a:t>felület felületi érdessége:</a:t>
                </a:r>
                <a:endParaRPr lang="hu-HU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hu-HU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8∗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∗1000 [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hu-HU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r>
                  <a:rPr lang="hu-HU" dirty="0" err="1" smtClean="0"/>
                  <a:t>R</a:t>
                </a:r>
                <a:r>
                  <a:rPr lang="hu-HU" baseline="-25000" dirty="0" err="1" smtClean="0"/>
                  <a:t>max</a:t>
                </a:r>
                <a:r>
                  <a:rPr lang="hu-HU" baseline="-25000" dirty="0" smtClean="0"/>
                  <a:t> </a:t>
                </a:r>
                <a:r>
                  <a:rPr lang="hu-HU" dirty="0" smtClean="0"/>
                  <a:t>:maximális felületi érdesség,</a:t>
                </a:r>
              </a:p>
              <a:p>
                <a:pPr marL="0" indent="0">
                  <a:buNone/>
                </a:pPr>
                <a:r>
                  <a:rPr lang="hu-HU" dirty="0"/>
                  <a:t>f</a:t>
                </a:r>
                <a:r>
                  <a:rPr lang="hu-HU" dirty="0" smtClean="0"/>
                  <a:t>: előtolás,</a:t>
                </a:r>
              </a:p>
              <a:p>
                <a:pPr marL="0" indent="0">
                  <a:buNone/>
                </a:pPr>
                <a:r>
                  <a:rPr lang="hu-HU" dirty="0"/>
                  <a:t>r</a:t>
                </a:r>
                <a:r>
                  <a:rPr lang="hu-HU" dirty="0" smtClean="0"/>
                  <a:t>: megmunkáló szerszám csúcssugara,</a:t>
                </a: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700808"/>
                <a:ext cx="8229600" cy="4623792"/>
              </a:xfrm>
              <a:blipFill rotWithShape="1">
                <a:blip r:embed="rId2"/>
                <a:stretch>
                  <a:fillRect l="-1333" t="-1054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5535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29029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20688"/>
                <a:ext cx="8229600" cy="6237312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hu-HU" dirty="0" smtClean="0"/>
                  <a:t>Abban az esetben, ha az előtolás nagy a lekerekítési sugárhoz képest, tehát a megmunkált felületen a szerszám elhelyezési szögei </a:t>
                </a:r>
                <a:r>
                  <a:rPr lang="hu-HU" dirty="0"/>
                  <a:t>( </a:t>
                </a:r>
                <a:r>
                  <a:rPr lang="hu-HU" dirty="0">
                    <a:sym typeface="Symbol"/>
                  </a:rPr>
                  <a:t></a:t>
                </a:r>
                <a:r>
                  <a:rPr lang="hu-HU" dirty="0"/>
                  <a:t>, </a:t>
                </a:r>
                <a:r>
                  <a:rPr lang="hu-HU" dirty="0">
                    <a:sym typeface="Symbol"/>
                  </a:rPr>
                  <a:t></a:t>
                </a:r>
                <a:r>
                  <a:rPr lang="hu-HU" dirty="0"/>
                  <a:t>) </a:t>
                </a:r>
                <a:r>
                  <a:rPr lang="hu-HU" dirty="0" smtClean="0"/>
                  <a:t>érvényesülnek.</a:t>
                </a:r>
              </a:p>
              <a:p>
                <a:pPr marL="0" indent="0" algn="just">
                  <a:buNone/>
                </a:pPr>
                <a:endParaRPr lang="hu-HU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𝑓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𝑎</m:t>
                      </m:r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r>
                        <a:rPr lang="hu-HU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hu-HU" dirty="0" smtClean="0"/>
              </a:p>
              <a:p>
                <a:pPr marL="0" indent="0" algn="just">
                  <a:buNone/>
                </a:pPr>
                <a:endParaRPr lang="hu-HU" dirty="0" smtClean="0"/>
              </a:p>
              <a:p>
                <a:pPr marL="0" indent="0" algn="just">
                  <a:buNone/>
                </a:pPr>
                <a:endParaRPr lang="hu-HU" dirty="0"/>
              </a:p>
              <a:p>
                <a:pPr marL="0" indent="0" algn="just">
                  <a:buNone/>
                </a:pPr>
                <a:endParaRPr lang="hu-HU" dirty="0" smtClean="0"/>
              </a:p>
              <a:p>
                <a:pPr marL="0" indent="0" algn="just">
                  <a:buNone/>
                </a:pPr>
                <a:endParaRPr lang="hu-HU" dirty="0"/>
              </a:p>
              <a:p>
                <a:pPr marL="0" indent="0" algn="just">
                  <a:buNone/>
                </a:pPr>
                <a:endParaRPr lang="hu-HU" dirty="0" smtClean="0"/>
              </a:p>
              <a:p>
                <a:pPr marL="0" indent="0" algn="just">
                  <a:buNone/>
                </a:pPr>
                <a:endParaRPr lang="hu-HU" dirty="0"/>
              </a:p>
              <a:p>
                <a:pPr marL="0" indent="0" algn="just">
                  <a:buNone/>
                </a:pPr>
                <a:endParaRPr lang="hu-HU" dirty="0" smtClean="0"/>
              </a:p>
              <a:p>
                <a:pPr marL="0" indent="0" algn="ctr">
                  <a:buNone/>
                </a:pPr>
                <a:r>
                  <a:rPr lang="hu-HU" dirty="0" err="1" smtClean="0"/>
                  <a:t>R</a:t>
                </a:r>
                <a:r>
                  <a:rPr lang="hu-HU" baseline="-25000" dirty="0" err="1" smtClean="0"/>
                  <a:t>z</a:t>
                </a:r>
                <a:r>
                  <a:rPr lang="hu-HU" dirty="0" smtClean="0"/>
                  <a:t>= (2,5 -  4,5) </a:t>
                </a:r>
                <a:r>
                  <a:rPr lang="hu-HU" dirty="0" err="1" smtClean="0"/>
                  <a:t>R</a:t>
                </a:r>
                <a:r>
                  <a:rPr lang="hu-HU" baseline="-25000" dirty="0" err="1" smtClean="0"/>
                  <a:t>a</a:t>
                </a: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20688"/>
                <a:ext cx="8229600" cy="6237312"/>
              </a:xfrm>
              <a:blipFill rotWithShape="1">
                <a:blip r:embed="rId3"/>
                <a:stretch>
                  <a:fillRect l="-1259" t="-782" r="-133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088832"/>
              </p:ext>
            </p:extLst>
          </p:nvPr>
        </p:nvGraphicFramePr>
        <p:xfrm>
          <a:off x="3347864" y="2924944"/>
          <a:ext cx="2608262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Equation" r:id="rId4" imgW="1206360" imgH="431640" progId="Equation.3">
                  <p:embed/>
                </p:oleObj>
              </mc:Choice>
              <mc:Fallback>
                <p:oleObj name="Equation" r:id="rId4" imgW="12063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47864" y="2924944"/>
                        <a:ext cx="2608262" cy="93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7419665"/>
              </p:ext>
            </p:extLst>
          </p:nvPr>
        </p:nvGraphicFramePr>
        <p:xfrm>
          <a:off x="2915816" y="4005065"/>
          <a:ext cx="3785209" cy="837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8" name="Equation" r:id="rId6" imgW="1892160" imgH="419040" progId="Equation.3">
                  <p:embed/>
                </p:oleObj>
              </mc:Choice>
              <mc:Fallback>
                <p:oleObj name="Equation" r:id="rId6" imgW="18921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15816" y="4005065"/>
                        <a:ext cx="3785209" cy="837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186336"/>
              </p:ext>
            </p:extLst>
          </p:nvPr>
        </p:nvGraphicFramePr>
        <p:xfrm>
          <a:off x="2830513" y="5157788"/>
          <a:ext cx="4062412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Equation" r:id="rId8" imgW="2006280" imgH="431640" progId="Equation.3">
                  <p:embed/>
                </p:oleObj>
              </mc:Choice>
              <mc:Fallback>
                <p:oleObj name="Equation" r:id="rId8" imgW="20062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30513" y="5157788"/>
                        <a:ext cx="4062412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320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Marás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forgácsolási teljesítmény növelésének egyik hatásos módja a fogásban lévő forgácsoló élek számának </a:t>
            </a:r>
            <a:r>
              <a:rPr lang="hu-HU" dirty="0" smtClean="0"/>
              <a:t>növelése.</a:t>
            </a:r>
          </a:p>
          <a:p>
            <a:pPr marL="0" indent="0">
              <a:buNone/>
            </a:pPr>
            <a:r>
              <a:rPr lang="hu-HU" dirty="0"/>
              <a:t>Maráskor ez az elv könnyen megvalósítható, mivel egyidejűleg általában több fog forgácsol</a:t>
            </a: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Típusai: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/>
              <a:t>Homlok marás,</a:t>
            </a:r>
          </a:p>
          <a:p>
            <a:r>
              <a:rPr lang="hu-HU" dirty="0" smtClean="0"/>
              <a:t>Palástmarás,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67361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Homlokmarás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124744"/>
            <a:ext cx="5328592" cy="5199856"/>
          </a:xfrm>
        </p:spPr>
        <p:txBody>
          <a:bodyPr/>
          <a:lstStyle/>
          <a:p>
            <a:pPr algn="just"/>
            <a:r>
              <a:rPr lang="hu-HU" dirty="0"/>
              <a:t>A homlokmarásra jellemző, hogy a szerszám végzi a forgácsoló főmozgást, a fogásvétel és az </a:t>
            </a:r>
            <a:r>
              <a:rPr lang="hu-HU" dirty="0" err="1"/>
              <a:t>előtolásirányú</a:t>
            </a:r>
            <a:r>
              <a:rPr lang="hu-HU" dirty="0"/>
              <a:t> mellékmozgást pedig a tárgy. </a:t>
            </a:r>
            <a:endParaRPr lang="hu-HU" dirty="0" smtClean="0"/>
          </a:p>
          <a:p>
            <a:pPr algn="just"/>
            <a:r>
              <a:rPr lang="hu-HU" dirty="0" smtClean="0"/>
              <a:t>Homlokmaráskor </a:t>
            </a:r>
            <a:r>
              <a:rPr lang="hu-HU" dirty="0"/>
              <a:t>a szerszám tengelye általában merőleges a megmunkált felületre.</a:t>
            </a:r>
          </a:p>
          <a:p>
            <a:pPr algn="just"/>
            <a:r>
              <a:rPr lang="hu-HU" dirty="0" smtClean="0"/>
              <a:t>A </a:t>
            </a:r>
            <a:r>
              <a:rPr lang="hu-HU" dirty="0"/>
              <a:t>homlokmarás végezhető tömör és szerelt kivitelű forgácsoló szerszámmal.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033" y="1844824"/>
            <a:ext cx="2938978" cy="346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2795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forgácsleválasztás körülményei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772816"/>
            <a:ext cx="4248472" cy="41044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/>
              <a:t>A forgácsleválasztás törvényszerűségét vizsgálva megállapítható, hogy a forgácsvastagság nem azonos az ív mentén. Be- és kilépéskor a szerszám sugárirányban mért forgácsvastagság a legkisebb, és legnagyobb a szimmetriatengelynél.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220" y="1772816"/>
            <a:ext cx="4453365" cy="388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176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091" y="116632"/>
            <a:ext cx="9036496" cy="722344"/>
          </a:xfrm>
        </p:spPr>
        <p:txBody>
          <a:bodyPr>
            <a:noAutofit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Egy fog által leválasztott forgács keresztmetszet</a:t>
            </a:r>
            <a:endParaRPr lang="hu-HU" sz="3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229600" cy="512784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𝐹</m:t>
                          </m:r>
                        </m:e>
                        <m:sub/>
                      </m:sSub>
                      <m:r>
                        <a:rPr lang="hu-HU" i="1">
                          <a:latin typeface="Cambria Math"/>
                        </a:rPr>
                        <m:t>=</m:t>
                      </m:r>
                      <m:r>
                        <a:rPr lang="hu-HU" i="1">
                          <a:latin typeface="Cambria Math"/>
                        </a:rPr>
                        <m:t>𝑘</m:t>
                      </m:r>
                      <m:r>
                        <a:rPr lang="hu-HU" i="1">
                          <a:latin typeface="Cambria Math"/>
                        </a:rPr>
                        <m:t>∗</m:t>
                      </m:r>
                      <m:r>
                        <a:rPr lang="hu-HU" i="1">
                          <a:latin typeface="Cambria Math"/>
                        </a:rPr>
                        <m:t>𝑞</m:t>
                      </m:r>
                      <m:r>
                        <a:rPr lang="hu-HU" i="1">
                          <a:latin typeface="Cambria Math"/>
                        </a:rPr>
                        <m:t>  [</m:t>
                      </m:r>
                      <m:r>
                        <a:rPr lang="hu-HU" i="1">
                          <a:latin typeface="Cambria Math"/>
                        </a:rPr>
                        <m:t>𝑁</m:t>
                      </m:r>
                      <m:r>
                        <a:rPr lang="hu-HU" i="1">
                          <a:latin typeface="Cambria Math"/>
                        </a:rPr>
                        <m:t>/</m:t>
                      </m:r>
                      <m:sSup>
                        <m:sSupPr>
                          <m:ctrlPr>
                            <a:rPr lang="hu-H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i="1">
                              <a:latin typeface="Cambria Math"/>
                            </a:rPr>
                            <m:t>𝑚𝑚</m:t>
                          </m:r>
                        </m:e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i="1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∗</m:t>
                      </m:r>
                      <m:r>
                        <a:rPr lang="hu-HU" b="0" i="1" smtClean="0">
                          <a:latin typeface="Cambria Math"/>
                        </a:rPr>
                        <m:t>𝑙</m:t>
                      </m:r>
                    </m:oMath>
                  </m:oMathPara>
                </a14:m>
                <a:endParaRPr lang="hu-HU" dirty="0"/>
              </a:p>
              <a:p>
                <a:pPr marL="0" indent="0" algn="just">
                  <a:buNone/>
                </a:pPr>
                <a:r>
                  <a:rPr lang="hu-HU" dirty="0"/>
                  <a:t>Mivel szimmetrikus a megmunkálás, így elegendő a munkadarab fél szélességével </a:t>
                </a:r>
                <a:r>
                  <a:rPr lang="hu-HU" dirty="0" smtClean="0"/>
                  <a:t>számolni</a:t>
                </a:r>
              </a:p>
              <a:p>
                <a:pPr marL="0" indent="0" algn="just"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229600" cy="5127848"/>
              </a:xfrm>
              <a:blipFill rotWithShape="1">
                <a:blip r:embed="rId3"/>
                <a:stretch>
                  <a:fillRect l="-1259" r="-133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263487"/>
              </p:ext>
            </p:extLst>
          </p:nvPr>
        </p:nvGraphicFramePr>
        <p:xfrm>
          <a:off x="2843808" y="3501008"/>
          <a:ext cx="3125118" cy="79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Equation" r:id="rId4" imgW="1549080" imgH="393480" progId="Equation.3">
                  <p:embed/>
                </p:oleObj>
              </mc:Choice>
              <mc:Fallback>
                <p:oleObj name="Equation" r:id="rId4" imgW="15490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43808" y="3501008"/>
                        <a:ext cx="3125118" cy="794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843804"/>
              </p:ext>
            </p:extLst>
          </p:nvPr>
        </p:nvGraphicFramePr>
        <p:xfrm>
          <a:off x="3635896" y="4365104"/>
          <a:ext cx="1672580" cy="691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2" name="Equation" r:id="rId6" imgW="952200" imgH="393480" progId="Equation.3">
                  <p:embed/>
                </p:oleObj>
              </mc:Choice>
              <mc:Fallback>
                <p:oleObj name="Equation" r:id="rId6" imgW="952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35896" y="4365104"/>
                        <a:ext cx="1672580" cy="691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04496"/>
              </p:ext>
            </p:extLst>
          </p:nvPr>
        </p:nvGraphicFramePr>
        <p:xfrm>
          <a:off x="2373313" y="5170488"/>
          <a:ext cx="39147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name="Equation" r:id="rId8" imgW="1955520" imgH="419040" progId="Equation.3">
                  <p:embed/>
                </p:oleObj>
              </mc:Choice>
              <mc:Fallback>
                <p:oleObj name="Equation" r:id="rId8" imgW="19555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73313" y="5170488"/>
                        <a:ext cx="3914775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26636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8803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6192688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Megmunkálás közben </a:t>
            </a:r>
            <a:r>
              <a:rPr lang="hu-HU" dirty="0" err="1" smtClean="0"/>
              <a:t>egyidőben</a:t>
            </a:r>
            <a:r>
              <a:rPr lang="hu-HU" dirty="0" smtClean="0"/>
              <a:t> több fog is forgácsol</a:t>
            </a:r>
          </a:p>
          <a:p>
            <a:pPr marL="0" indent="0">
              <a:buNone/>
            </a:pPr>
            <a:r>
              <a:rPr lang="hu-HU" dirty="0"/>
              <a:t>Nekünk az átlagos forgácsoló erőre van szükségünk, tehát figyelembe kell vennünk az </a:t>
            </a:r>
            <a:r>
              <a:rPr lang="hu-HU" dirty="0" err="1"/>
              <a:t>egyidőben</a:t>
            </a:r>
            <a:r>
              <a:rPr lang="hu-HU" dirty="0"/>
              <a:t> fogásban lévő fogak számát.</a:t>
            </a:r>
          </a:p>
          <a:p>
            <a:pPr marL="0" indent="0">
              <a:buNone/>
            </a:pPr>
            <a:r>
              <a:rPr lang="hu-HU" dirty="0" smtClean="0"/>
              <a:t>Az </a:t>
            </a:r>
            <a:r>
              <a:rPr lang="hu-HU" dirty="0" err="1"/>
              <a:t>egyidőben</a:t>
            </a:r>
            <a:r>
              <a:rPr lang="hu-HU" dirty="0"/>
              <a:t> átlagosan fogásban lévő fogak számát </a:t>
            </a:r>
            <a:r>
              <a:rPr lang="hu-HU" dirty="0" smtClean="0"/>
              <a:t>(</a:t>
            </a:r>
            <a:r>
              <a:rPr lang="hu-HU" dirty="0">
                <a:sym typeface="Symbol"/>
              </a:rPr>
              <a:t>ψ</a:t>
            </a:r>
            <a:r>
              <a:rPr lang="hu-HU" dirty="0" smtClean="0"/>
              <a:t>)</a:t>
            </a:r>
            <a:r>
              <a:rPr lang="hu-HU" dirty="0" err="1" smtClean="0"/>
              <a:t>-</a:t>
            </a:r>
            <a:r>
              <a:rPr lang="hu-HU" dirty="0" err="1"/>
              <a:t>vel</a:t>
            </a:r>
            <a:r>
              <a:rPr lang="hu-HU" dirty="0"/>
              <a:t> jelöljük, és kapcsolási számnak nevezzük</a:t>
            </a:r>
            <a:r>
              <a:rPr lang="hu-HU" dirty="0" smtClean="0"/>
              <a:t>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t: fogosztás, 	D: szerszám átmérő, z: fogszám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72879"/>
              </p:ext>
            </p:extLst>
          </p:nvPr>
        </p:nvGraphicFramePr>
        <p:xfrm>
          <a:off x="2411760" y="3284984"/>
          <a:ext cx="4350130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Equation" r:id="rId3" imgW="2006280" imgH="431640" progId="Equation.3">
                  <p:embed/>
                </p:oleObj>
              </mc:Choice>
              <mc:Fallback>
                <p:oleObj name="Equation" r:id="rId3" imgW="20062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1760" y="3284984"/>
                        <a:ext cx="4350130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946805"/>
              </p:ext>
            </p:extLst>
          </p:nvPr>
        </p:nvGraphicFramePr>
        <p:xfrm>
          <a:off x="4067944" y="4293096"/>
          <a:ext cx="1080120" cy="930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Equation" r:id="rId5" imgW="457200" imgH="393480" progId="Equation.3">
                  <p:embed/>
                </p:oleObj>
              </mc:Choice>
              <mc:Fallback>
                <p:oleObj name="Equation" r:id="rId5" imgW="457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67944" y="4293096"/>
                        <a:ext cx="1080120" cy="930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859078"/>
              </p:ext>
            </p:extLst>
          </p:nvPr>
        </p:nvGraphicFramePr>
        <p:xfrm>
          <a:off x="3995936" y="5301208"/>
          <a:ext cx="1270372" cy="803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Equation" r:id="rId7" imgW="622080" imgH="393480" progId="Equation.3">
                  <p:embed/>
                </p:oleObj>
              </mc:Choice>
              <mc:Fallback>
                <p:oleObj name="Equation" r:id="rId7" imgW="6220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95936" y="5301208"/>
                        <a:ext cx="1270372" cy="803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0820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Palástmarás</a:t>
            </a:r>
            <a:endParaRPr lang="hu-HU" sz="4000" dirty="0">
              <a:solidFill>
                <a:schemeClr val="tx1"/>
              </a:solidFill>
            </a:endParaRPr>
          </a:p>
        </p:txBody>
      </p:sp>
      <p:pic>
        <p:nvPicPr>
          <p:cNvPr id="14338" name="Picture 2" descr="13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702" y="1124744"/>
            <a:ext cx="5527396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252" y="3645024"/>
            <a:ext cx="5462748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0" y="1124744"/>
            <a:ext cx="343709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800" dirty="0"/>
              <a:t>Az </a:t>
            </a:r>
            <a:r>
              <a:rPr lang="hu-HU" sz="2800" dirty="0" err="1"/>
              <a:t>egyenirányú</a:t>
            </a:r>
            <a:r>
              <a:rPr lang="hu-HU" sz="2800" dirty="0"/>
              <a:t> marásnál az előtolás iránya egyező a főmozgás irányával; ellenirányú marásnál a főmozgás iránya ellentétes az előtolás irányával</a:t>
            </a:r>
          </a:p>
        </p:txBody>
      </p:sp>
    </p:spTree>
    <p:extLst>
      <p:ext uri="{BB962C8B-B14F-4D97-AF65-F5344CB8AC3E}">
        <p14:creationId xmlns:p14="http://schemas.microsoft.com/office/powerpoint/2010/main" val="5291741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69513" y="381"/>
            <a:ext cx="8686800" cy="722344"/>
          </a:xfrm>
        </p:spPr>
        <p:txBody>
          <a:bodyPr>
            <a:normAutofit fontScale="90000"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A forgácsleválasztás </a:t>
            </a:r>
            <a:r>
              <a:rPr lang="hu-HU" sz="4400" dirty="0">
                <a:solidFill>
                  <a:schemeClr val="tx1"/>
                </a:solidFill>
              </a:rPr>
              <a:t>körül</a:t>
            </a:r>
            <a:r>
              <a:rPr lang="hu-HU" sz="5400" dirty="0">
                <a:solidFill>
                  <a:schemeClr val="tx1"/>
                </a:solidFill>
              </a:rPr>
              <a:t>ményei</a:t>
            </a:r>
            <a:endParaRPr lang="hu-H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836712"/>
            <a:ext cx="3152204" cy="262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 descr="13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3960440" cy="2711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églalap 4"/>
              <p:cNvSpPr/>
              <p:nvPr/>
            </p:nvSpPr>
            <p:spPr>
              <a:xfrm>
                <a:off x="467544" y="3717032"/>
                <a:ext cx="35946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800" i="1">
                              <a:latin typeface="Cambria Math"/>
                            </a:rPr>
                            <m:t>𝐹</m:t>
                          </m:r>
                        </m:e>
                        <m:sub/>
                      </m:sSub>
                      <m:r>
                        <a:rPr lang="hu-HU" sz="2800" i="1">
                          <a:latin typeface="Cambria Math"/>
                        </a:rPr>
                        <m:t>=</m:t>
                      </m:r>
                      <m:r>
                        <a:rPr lang="hu-HU" sz="2800" i="1">
                          <a:latin typeface="Cambria Math"/>
                        </a:rPr>
                        <m:t>𝑘</m:t>
                      </m:r>
                      <m:r>
                        <a:rPr lang="hu-HU" sz="2800" i="1">
                          <a:latin typeface="Cambria Math"/>
                        </a:rPr>
                        <m:t>∗</m:t>
                      </m:r>
                      <m:r>
                        <a:rPr lang="hu-HU" sz="2800" i="1">
                          <a:latin typeface="Cambria Math"/>
                        </a:rPr>
                        <m:t>𝑞</m:t>
                      </m:r>
                      <m:r>
                        <a:rPr lang="hu-HU" sz="2800" i="1">
                          <a:latin typeface="Cambria Math"/>
                        </a:rPr>
                        <m:t>  [</m:t>
                      </m:r>
                      <m:r>
                        <a:rPr lang="hu-HU" sz="2800" i="1">
                          <a:latin typeface="Cambria Math"/>
                        </a:rPr>
                        <m:t>𝑁</m:t>
                      </m:r>
                      <m:r>
                        <a:rPr lang="hu-HU" sz="2800" i="1">
                          <a:latin typeface="Cambria Math"/>
                        </a:rPr>
                        <m:t>/</m:t>
                      </m:r>
                      <m:sSup>
                        <m:sSupPr>
                          <m:ctrlPr>
                            <a:rPr lang="hu-HU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800" i="1">
                              <a:latin typeface="Cambria Math"/>
                            </a:rPr>
                            <m:t>𝑚𝑚</m:t>
                          </m:r>
                        </m:e>
                        <m:sup>
                          <m:r>
                            <a:rPr lang="hu-HU" sz="2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800" i="1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5" name="Téglalap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717032"/>
                <a:ext cx="3594638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308891"/>
              </p:ext>
            </p:extLst>
          </p:nvPr>
        </p:nvGraphicFramePr>
        <p:xfrm>
          <a:off x="4056574" y="3523728"/>
          <a:ext cx="5004048" cy="909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name="Equation" r:id="rId6" imgW="2234880" imgH="406080" progId="Equation.3">
                  <p:embed/>
                </p:oleObj>
              </mc:Choice>
              <mc:Fallback>
                <p:oleObj name="Equation" r:id="rId6" imgW="223488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56574" y="3523728"/>
                        <a:ext cx="5004048" cy="9098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églalap 6"/>
          <p:cNvSpPr/>
          <p:nvPr/>
        </p:nvSpPr>
        <p:spPr>
          <a:xfrm>
            <a:off x="103602" y="5373216"/>
            <a:ext cx="54045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/>
              <a:t>e</a:t>
            </a:r>
            <a:r>
              <a:rPr lang="hu-HU" sz="2800" baseline="-25000" dirty="0" smtClean="0"/>
              <a:t>1:</a:t>
            </a:r>
            <a:r>
              <a:rPr lang="hu-HU" sz="2800" dirty="0" smtClean="0"/>
              <a:t> </a:t>
            </a:r>
            <a:r>
              <a:rPr lang="hu-HU" sz="2800" dirty="0"/>
              <a:t>a fogankénti előtolás, mm;</a:t>
            </a:r>
          </a:p>
          <a:p>
            <a:r>
              <a:rPr lang="hu-HU" sz="2800" dirty="0" smtClean="0"/>
              <a:t>f: a </a:t>
            </a:r>
            <a:r>
              <a:rPr lang="hu-HU" sz="2800" dirty="0"/>
              <a:t>forgácsmélység, mm;</a:t>
            </a:r>
          </a:p>
          <a:p>
            <a:r>
              <a:rPr lang="hu-HU" sz="2800" dirty="0" smtClean="0"/>
              <a:t>i: a </a:t>
            </a:r>
            <a:r>
              <a:rPr lang="hu-HU" sz="2800" dirty="0"/>
              <a:t>forgácsív hossza, </a:t>
            </a:r>
            <a:r>
              <a:rPr lang="hu-HU" sz="2800" dirty="0" smtClean="0"/>
              <a:t>mm;</a:t>
            </a:r>
            <a:endParaRPr lang="hu-HU" sz="2800" dirty="0"/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039846"/>
              </p:ext>
            </p:extLst>
          </p:nvPr>
        </p:nvGraphicFramePr>
        <p:xfrm>
          <a:off x="6167438" y="4913313"/>
          <a:ext cx="127158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Equation" r:id="rId8" imgW="698400" imgH="253800" progId="Equation.3">
                  <p:embed/>
                </p:oleObj>
              </mc:Choice>
              <mc:Fallback>
                <p:oleObj name="Equation" r:id="rId8" imgW="69840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67438" y="4913313"/>
                        <a:ext cx="1271587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um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786842"/>
              </p:ext>
            </p:extLst>
          </p:nvPr>
        </p:nvGraphicFramePr>
        <p:xfrm>
          <a:off x="5364088" y="5588247"/>
          <a:ext cx="2962735" cy="954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Equation" r:id="rId10" imgW="1536480" imgH="495000" progId="Equation.3">
                  <p:embed/>
                </p:oleObj>
              </mc:Choice>
              <mc:Fallback>
                <p:oleObj name="Equation" r:id="rId10" imgW="153648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364088" y="5588247"/>
                        <a:ext cx="2962735" cy="9549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églalap 9"/>
          <p:cNvSpPr/>
          <p:nvPr/>
        </p:nvSpPr>
        <p:spPr>
          <a:xfrm>
            <a:off x="6731599" y="4293623"/>
            <a:ext cx="7629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/>
              <a:t>i=a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2215616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866360"/>
          </a:xfrm>
        </p:spPr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Fúrás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A csiga fúró részei:</a:t>
            </a:r>
          </a:p>
          <a:p>
            <a:r>
              <a:rPr lang="hu-HU" dirty="0" smtClean="0">
                <a:solidFill>
                  <a:srgbClr val="FFC000"/>
                </a:solidFill>
              </a:rPr>
              <a:t>Dolgozórész</a:t>
            </a:r>
            <a:r>
              <a:rPr lang="hu-HU" dirty="0" smtClean="0"/>
              <a:t> </a:t>
            </a:r>
            <a:r>
              <a:rPr lang="hu-HU" dirty="0"/>
              <a:t>a csigafúró horonnyal ellátott része, amely a forgács eltávolítását biztosítja.</a:t>
            </a:r>
          </a:p>
          <a:p>
            <a:r>
              <a:rPr lang="hu-HU" dirty="0" err="1" smtClean="0">
                <a:solidFill>
                  <a:srgbClr val="FFC000"/>
                </a:solidFill>
              </a:rPr>
              <a:t>Forgácsolórész</a:t>
            </a:r>
            <a:r>
              <a:rPr lang="hu-HU" dirty="0"/>
              <a:t>, mely a szerszám </a:t>
            </a:r>
            <a:r>
              <a:rPr lang="hu-HU" dirty="0" err="1"/>
              <a:t>vágóéleit</a:t>
            </a:r>
            <a:r>
              <a:rPr lang="hu-HU" dirty="0"/>
              <a:t> tartalmazza.</a:t>
            </a:r>
          </a:p>
          <a:p>
            <a:r>
              <a:rPr lang="hu-HU" dirty="0" smtClean="0">
                <a:solidFill>
                  <a:srgbClr val="FFC000"/>
                </a:solidFill>
              </a:rPr>
              <a:t>Nyak</a:t>
            </a:r>
            <a:r>
              <a:rPr lang="hu-HU" dirty="0"/>
              <a:t>, mely a dolgozórészt köti össze a befogórésszel. </a:t>
            </a:r>
            <a:endParaRPr lang="hu-HU" dirty="0" smtClean="0"/>
          </a:p>
          <a:p>
            <a:r>
              <a:rPr lang="hu-HU" dirty="0" smtClean="0">
                <a:solidFill>
                  <a:srgbClr val="FFC000"/>
                </a:solidFill>
              </a:rPr>
              <a:t>Szár </a:t>
            </a:r>
            <a:r>
              <a:rPr lang="hu-HU" dirty="0">
                <a:solidFill>
                  <a:srgbClr val="FFC000"/>
                </a:solidFill>
              </a:rPr>
              <a:t>vagy befogórész</a:t>
            </a:r>
            <a:r>
              <a:rPr lang="hu-HU" dirty="0"/>
              <a:t>, amely lehetővé teszi a szerszámgépbe való befogást. 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smtClean="0"/>
              <a:t>A </a:t>
            </a:r>
            <a:r>
              <a:rPr lang="hu-HU" dirty="0"/>
              <a:t>befogási módtól függően készülhet a fúró hengeres, </a:t>
            </a:r>
            <a:r>
              <a:rPr lang="hu-HU" dirty="0" smtClean="0"/>
              <a:t>	kúpos</a:t>
            </a:r>
            <a:r>
              <a:rPr lang="hu-HU" dirty="0"/>
              <a:t>, esetleg négyszögletes szárvégződéssel.</a:t>
            </a:r>
          </a:p>
          <a:p>
            <a:r>
              <a:rPr lang="hu-HU" dirty="0" smtClean="0">
                <a:solidFill>
                  <a:srgbClr val="FFC000"/>
                </a:solidFill>
              </a:rPr>
              <a:t>Menesztő</a:t>
            </a:r>
            <a:r>
              <a:rPr lang="hu-HU" dirty="0"/>
              <a:t>, melyet néhány esetben a nyomatékadás biztosítása érdekében </a:t>
            </a:r>
            <a:r>
              <a:rPr lang="hu-HU" dirty="0" err="1"/>
              <a:t>hengeresszárú</a:t>
            </a:r>
            <a:r>
              <a:rPr lang="hu-HU" dirty="0"/>
              <a:t> fúrón képeznek ki.        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27247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5033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544616"/>
          </a:xfrm>
        </p:spPr>
        <p:txBody>
          <a:bodyPr>
            <a:normAutofit/>
          </a:bodyPr>
          <a:lstStyle/>
          <a:p>
            <a:r>
              <a:rPr lang="hu-HU" dirty="0"/>
              <a:t>A csigafúrónál a </a:t>
            </a:r>
            <a:r>
              <a:rPr lang="hu-HU" dirty="0" err="1"/>
              <a:t>szerszámélszögek</a:t>
            </a:r>
            <a:r>
              <a:rPr lang="hu-HU" dirty="0"/>
              <a:t> meghatározása lényegében megegyezik az esztergakés </a:t>
            </a:r>
            <a:r>
              <a:rPr lang="hu-HU" dirty="0" err="1"/>
              <a:t>élszögeinél</a:t>
            </a:r>
            <a:r>
              <a:rPr lang="hu-HU" dirty="0"/>
              <a:t> tanultakkal. A különbség csupán a szerszám felépítése és munkakörülménye miatt van.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/>
              <a:t>csigafúrónak két </a:t>
            </a:r>
            <a:r>
              <a:rPr lang="hu-HU" dirty="0" err="1"/>
              <a:t>főéle</a:t>
            </a:r>
            <a:r>
              <a:rPr lang="hu-HU" dirty="0"/>
              <a:t> van, és helyesen élezett fúrónál mindkét él azonos körülmények között dolgozik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/>
              <a:t>A fúró helytelen köszörülése akkor áll elő, ha a (</a:t>
            </a:r>
            <a:r>
              <a:rPr lang="hu-HU" dirty="0">
                <a:sym typeface="Symbol"/>
              </a:rPr>
              <a:t></a:t>
            </a:r>
            <a:r>
              <a:rPr lang="hu-HU" dirty="0"/>
              <a:t>) értéke a két élnél nem azonos. Ilyen esetben az egyik él hosszabb, és a két él terhelése nem azonos. Ennek következtében lényegesen nagyobb méretű furatot kapunk, mint a szerszám átmérője.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6040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 csigafúró jellemző paraméterei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6525514"/>
            <a:ext cx="8229600" cy="231304"/>
          </a:xfrm>
        </p:spPr>
        <p:txBody>
          <a:bodyPr>
            <a:normAutofit fontScale="40000" lnSpcReduction="20000"/>
          </a:bodyPr>
          <a:lstStyle/>
          <a:p>
            <a:endParaRPr lang="hu-HU" dirty="0"/>
          </a:p>
        </p:txBody>
      </p:sp>
      <p:pic>
        <p:nvPicPr>
          <p:cNvPr id="5122" name="Picture 2" descr="10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399" y="980728"/>
            <a:ext cx="5936745" cy="5568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071311"/>
              </p:ext>
            </p:extLst>
          </p:nvPr>
        </p:nvGraphicFramePr>
        <p:xfrm>
          <a:off x="323528" y="1700808"/>
          <a:ext cx="1986027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4" imgW="672840" imgH="393480" progId="Equation.3">
                  <p:embed/>
                </p:oleObj>
              </mc:Choice>
              <mc:Fallback>
                <p:oleObj name="Equation" r:id="rId4" imgW="67284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700808"/>
                        <a:ext cx="1986027" cy="108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07760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Forgácsoló erő meghatározása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844824"/>
            <a:ext cx="8928992" cy="4479776"/>
          </a:xfrm>
        </p:spPr>
        <p:txBody>
          <a:bodyPr/>
          <a:lstStyle/>
          <a:p>
            <a:r>
              <a:rPr lang="hu-HU" dirty="0"/>
              <a:t>A csigafúró lényegesen kedvezőtlenebb körülmények között dolgozik, mint az esztergakés.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>
                <a:solidFill>
                  <a:srgbClr val="FFC000"/>
                </a:solidFill>
              </a:rPr>
              <a:t>hőelvezetés is rosszabb</a:t>
            </a:r>
            <a:r>
              <a:rPr lang="hu-HU" dirty="0"/>
              <a:t> a szerszám viszonylag kis keresztmetszete miatt, azonkívül a távozó forgács is melegíti. </a:t>
            </a:r>
            <a:endParaRPr lang="hu-HU" dirty="0" smtClean="0"/>
          </a:p>
          <a:p>
            <a:r>
              <a:rPr lang="hu-HU" dirty="0" smtClean="0"/>
              <a:t>Ezért </a:t>
            </a:r>
            <a:r>
              <a:rPr lang="hu-HU" dirty="0"/>
              <a:t>a </a:t>
            </a:r>
            <a:r>
              <a:rPr lang="hu-HU" dirty="0">
                <a:solidFill>
                  <a:srgbClr val="FFC000"/>
                </a:solidFill>
              </a:rPr>
              <a:t>közepes forgácsvastagság </a:t>
            </a:r>
            <a:r>
              <a:rPr lang="hu-HU" dirty="0"/>
              <a:t>fúrásnál általában kisebb, mint esztergálásnál. </a:t>
            </a:r>
            <a:endParaRPr lang="hu-HU" dirty="0" smtClean="0"/>
          </a:p>
          <a:p>
            <a:r>
              <a:rPr lang="hu-HU" dirty="0" smtClean="0"/>
              <a:t>Ez </a:t>
            </a:r>
            <a:r>
              <a:rPr lang="hu-HU" dirty="0"/>
              <a:t>viszont magával hozza a </a:t>
            </a:r>
            <a:r>
              <a:rPr lang="hu-HU" dirty="0">
                <a:solidFill>
                  <a:srgbClr val="FFC000"/>
                </a:solidFill>
              </a:rPr>
              <a:t>fajlagos forgácsolási erő növekedését</a:t>
            </a:r>
            <a:r>
              <a:rPr lang="hu-H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64271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36004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548680"/>
                <a:ext cx="5328592" cy="619268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dirty="0" smtClean="0"/>
                  <a:t>Egy élre utó forgácsoló erő: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𝑘</m:t>
                      </m:r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r>
                        <a:rPr lang="hu-HU" b="0" i="1" smtClean="0">
                          <a:latin typeface="Cambria Math"/>
                        </a:rPr>
                        <m:t>𝑙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548680"/>
                <a:ext cx="5328592" cy="6192688"/>
              </a:xfrm>
              <a:blipFill rotWithShape="1">
                <a:blip r:embed="rId4"/>
                <a:stretch>
                  <a:fillRect l="-1945" t="-78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64940"/>
            <a:ext cx="3191619" cy="457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496538"/>
              </p:ext>
            </p:extLst>
          </p:nvPr>
        </p:nvGraphicFramePr>
        <p:xfrm>
          <a:off x="812800" y="2803525"/>
          <a:ext cx="3159125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Equation" r:id="rId6" imgW="1726920" imgH="419040" progId="Equation.3">
                  <p:embed/>
                </p:oleObj>
              </mc:Choice>
              <mc:Fallback>
                <p:oleObj name="Equation" r:id="rId6" imgW="17269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12800" y="2803525"/>
                        <a:ext cx="3159125" cy="766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457718"/>
              </p:ext>
            </p:extLst>
          </p:nvPr>
        </p:nvGraphicFramePr>
        <p:xfrm>
          <a:off x="323528" y="3933056"/>
          <a:ext cx="4713251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Equation" r:id="rId8" imgW="2286000" imgH="419040" progId="Equation.3">
                  <p:embed/>
                </p:oleObj>
              </mc:Choice>
              <mc:Fallback>
                <p:oleObj name="Equation" r:id="rId8" imgW="2286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3528" y="3933056"/>
                        <a:ext cx="4713251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915212"/>
              </p:ext>
            </p:extLst>
          </p:nvPr>
        </p:nvGraphicFramePr>
        <p:xfrm>
          <a:off x="1470025" y="5157788"/>
          <a:ext cx="2640013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Equation" r:id="rId10" imgW="1206360" imgH="393480" progId="Equation.3">
                  <p:embed/>
                </p:oleObj>
              </mc:Choice>
              <mc:Fallback>
                <p:oleObj name="Equation" r:id="rId10" imgW="1206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70025" y="5157788"/>
                        <a:ext cx="2640013" cy="86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7703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06320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fúrásnál kialakuló nyomatékok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4978896" cy="548788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dirty="0" smtClean="0"/>
                  <a:t>A fúróra ható teljes </a:t>
                </a:r>
                <a:r>
                  <a:rPr lang="hu-HU" dirty="0" err="1" smtClean="0"/>
                  <a:t>forgácsolóerő</a:t>
                </a:r>
                <a:r>
                  <a:rPr lang="hu-HU" dirty="0" smtClean="0"/>
                  <a:t>:</a:t>
                </a:r>
              </a:p>
              <a:p>
                <a:pPr marL="0" indent="0">
                  <a:buNone/>
                </a:pPr>
                <a:endParaRPr lang="hu-HU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𝑧</m:t>
                      </m:r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Mivel csigafúrónál z=2, ezért</a:t>
                </a:r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4978896" cy="5487888"/>
              </a:xfrm>
              <a:blipFill rotWithShape="1">
                <a:blip r:embed="rId3"/>
                <a:stretch>
                  <a:fillRect l="-2081" t="-888" r="-159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76872"/>
            <a:ext cx="3345355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958027"/>
              </p:ext>
            </p:extLst>
          </p:nvPr>
        </p:nvGraphicFramePr>
        <p:xfrm>
          <a:off x="1825625" y="2492375"/>
          <a:ext cx="2143125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5" imgW="1091880" imgH="393480" progId="Equation.3">
                  <p:embed/>
                </p:oleObj>
              </mc:Choice>
              <mc:Fallback>
                <p:oleObj name="Equation" r:id="rId5" imgW="10918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25625" y="2492375"/>
                        <a:ext cx="2143125" cy="773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376134"/>
              </p:ext>
            </p:extLst>
          </p:nvPr>
        </p:nvGraphicFramePr>
        <p:xfrm>
          <a:off x="1403648" y="3501008"/>
          <a:ext cx="3080084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Equation" r:id="rId7" imgW="1295280" imgH="393480" progId="Equation.3">
                  <p:embed/>
                </p:oleObj>
              </mc:Choice>
              <mc:Fallback>
                <p:oleObj name="Equation" r:id="rId7" imgW="1295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03648" y="3501008"/>
                        <a:ext cx="3080084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656019"/>
              </p:ext>
            </p:extLst>
          </p:nvPr>
        </p:nvGraphicFramePr>
        <p:xfrm>
          <a:off x="1835696" y="5229200"/>
          <a:ext cx="1981820" cy="921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9" imgW="901440" imgH="419040" progId="Equation.3">
                  <p:embed/>
                </p:oleObj>
              </mc:Choice>
              <mc:Fallback>
                <p:oleObj name="Equation" r:id="rId9" imgW="9014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35696" y="5229200"/>
                        <a:ext cx="1981820" cy="921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18201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721</TotalTime>
  <Words>1253</Words>
  <Application>Microsoft Office PowerPoint</Application>
  <PresentationFormat>Diavetítés a képernyőre (4:3 oldalarány)</PresentationFormat>
  <Paragraphs>259</Paragraphs>
  <Slides>43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43</vt:i4>
      </vt:variant>
    </vt:vector>
  </HeadingPairs>
  <TitlesOfParts>
    <vt:vector size="45" baseType="lpstr">
      <vt:lpstr>Áramlás</vt:lpstr>
      <vt:lpstr>Equation</vt:lpstr>
      <vt:lpstr>Különböző megmunkálási technológiák erőviszonyai</vt:lpstr>
      <vt:lpstr>Bevezetés</vt:lpstr>
      <vt:lpstr>Forgácsolás</vt:lpstr>
      <vt:lpstr>Munkadarab</vt:lpstr>
      <vt:lpstr>Forgácsoló mozgás</vt:lpstr>
      <vt:lpstr>Mellék mozgások</vt:lpstr>
      <vt:lpstr>Mellék mozgások</vt:lpstr>
      <vt:lpstr>A mozgások jelölése a következő</vt:lpstr>
      <vt:lpstr>Forgácsolási erő komponensei</vt:lpstr>
      <vt:lpstr>A forgácsolás sebessége</vt:lpstr>
      <vt:lpstr>PowerPoint bemutató</vt:lpstr>
      <vt:lpstr>PowerPoint bemutató</vt:lpstr>
      <vt:lpstr>Forgácsolószerszámok csoportosítása</vt:lpstr>
      <vt:lpstr>Forgácsolószerszámok csoportosítása</vt:lpstr>
      <vt:lpstr>Forgácsolási módok</vt:lpstr>
      <vt:lpstr>Forgácsolási módok</vt:lpstr>
      <vt:lpstr>Forgácsolási módok</vt:lpstr>
      <vt:lpstr>A forgácsolási erőt befolyásoló tényezők</vt:lpstr>
      <vt:lpstr>Homlokszög hatása</vt:lpstr>
      <vt:lpstr>Előtolás hatása </vt:lpstr>
      <vt:lpstr>Forgácsoló sebesség hatása </vt:lpstr>
      <vt:lpstr>Fogásmélység hatása </vt:lpstr>
      <vt:lpstr>A megmunkálandó anyag hatása</vt:lpstr>
      <vt:lpstr>Hűtés befolyása </vt:lpstr>
      <vt:lpstr>Fajlagos forgácsolóerőt legnagyobb mértékben befolyásoló tényezők </vt:lpstr>
      <vt:lpstr>Forgácsolóerő meghatározása számítással</vt:lpstr>
      <vt:lpstr>PowerPoint bemutató</vt:lpstr>
      <vt:lpstr>Forgácsolás teljesítménye</vt:lpstr>
      <vt:lpstr>A felületi érdesség meghatározása</vt:lpstr>
      <vt:lpstr>PowerPoint bemutató</vt:lpstr>
      <vt:lpstr>Marás</vt:lpstr>
      <vt:lpstr>Homlokmarás</vt:lpstr>
      <vt:lpstr>A forgácsleválasztás körülményei</vt:lpstr>
      <vt:lpstr>Egy fog által leválasztott forgács keresztmetszet</vt:lpstr>
      <vt:lpstr>PowerPoint bemutató</vt:lpstr>
      <vt:lpstr>Palástmarás</vt:lpstr>
      <vt:lpstr>A forgácsleválasztás körülményei</vt:lpstr>
      <vt:lpstr>Fúrás</vt:lpstr>
      <vt:lpstr>PowerPoint bemutató</vt:lpstr>
      <vt:lpstr>A csigafúró jellemző paraméterei</vt:lpstr>
      <vt:lpstr>Forgácsoló erő meghatározása</vt:lpstr>
      <vt:lpstr>PowerPoint bemutató</vt:lpstr>
      <vt:lpstr>A fúrásnál kialakuló nyomatékok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Autók fenntartása IV. Házi feladat kiírása</dc:title>
  <dc:creator>Polak József</dc:creator>
  <cp:lastModifiedBy>Joco</cp:lastModifiedBy>
  <cp:revision>42</cp:revision>
  <dcterms:created xsi:type="dcterms:W3CDTF">2014-02-06T07:55:16Z</dcterms:created>
  <dcterms:modified xsi:type="dcterms:W3CDTF">2016-02-18T12:04:34Z</dcterms:modified>
</cp:coreProperties>
</file>