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8" r:id="rId6"/>
    <p:sldId id="266" r:id="rId7"/>
    <p:sldId id="263" r:id="rId8"/>
    <p:sldId id="267" r:id="rId9"/>
    <p:sldId id="269" r:id="rId10"/>
    <p:sldId id="270" r:id="rId11"/>
    <p:sldId id="271" r:id="rId12"/>
    <p:sldId id="258" r:id="rId13"/>
    <p:sldId id="259" r:id="rId14"/>
    <p:sldId id="260" r:id="rId15"/>
    <p:sldId id="261" r:id="rId16"/>
    <p:sldId id="262" r:id="rId17"/>
    <p:sldId id="272" r:id="rId18"/>
    <p:sldId id="273" r:id="rId19"/>
    <p:sldId id="286" r:id="rId20"/>
    <p:sldId id="282" r:id="rId21"/>
    <p:sldId id="274" r:id="rId22"/>
    <p:sldId id="276" r:id="rId23"/>
    <p:sldId id="275" r:id="rId24"/>
    <p:sldId id="277" r:id="rId25"/>
    <p:sldId id="278" r:id="rId26"/>
    <p:sldId id="279" r:id="rId27"/>
    <p:sldId id="280" r:id="rId28"/>
    <p:sldId id="283" r:id="rId29"/>
    <p:sldId id="281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303" r:id="rId39"/>
    <p:sldId id="308" r:id="rId40"/>
    <p:sldId id="309" r:id="rId41"/>
    <p:sldId id="293" r:id="rId42"/>
    <p:sldId id="304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5" r:id="rId51"/>
    <p:sldId id="301" r:id="rId52"/>
    <p:sldId id="306" r:id="rId53"/>
    <p:sldId id="302" r:id="rId54"/>
    <p:sldId id="307" r:id="rId5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2017. 03. 30.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252736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Mérési hibák, szerelés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Mérés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tudományos megismerés empirikus módszere,</a:t>
            </a:r>
          </a:p>
          <a:p>
            <a:r>
              <a:rPr lang="hu-HU" sz="2400" dirty="0" smtClean="0"/>
              <a:t>Az információ szerzés egy lehetséges módja,</a:t>
            </a:r>
          </a:p>
          <a:p>
            <a:r>
              <a:rPr lang="hu-HU" sz="2400" dirty="0" smtClean="0"/>
              <a:t>A gyártási folyamat irányítási részfunkciója,</a:t>
            </a:r>
          </a:p>
          <a:p>
            <a:r>
              <a:rPr lang="hu-HU" sz="2400" dirty="0" smtClean="0"/>
              <a:t>Összehasonlító tevékenység, amelynek során, valamely mennyiség mérőszámát- közvetlenül vagy közvetetten – egy mértékegységével való összehasonlítással határozzák meg.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b="1" dirty="0" smtClean="0"/>
              <a:t>Mérendő mennyiség </a:t>
            </a:r>
            <a:r>
              <a:rPr lang="hu-HU" sz="2400" dirty="0" smtClean="0"/>
              <a:t>az a mennyiség, amelynek mérőszámát mérés útján határozzuk meg.</a:t>
            </a:r>
          </a:p>
          <a:p>
            <a:pPr marL="0" indent="0">
              <a:buNone/>
            </a:pPr>
            <a:endParaRPr lang="hu-HU" sz="2400" dirty="0" smtClean="0"/>
          </a:p>
          <a:p>
            <a:pPr marL="0" indent="0">
              <a:buNone/>
            </a:pPr>
            <a:r>
              <a:rPr lang="hu-HU" sz="2400" dirty="0" smtClean="0"/>
              <a:t>A méréshez egységül választott mennyiség a </a:t>
            </a:r>
            <a:r>
              <a:rPr lang="hu-HU" sz="2400" b="1" dirty="0" smtClean="0"/>
              <a:t>mértékegység.</a:t>
            </a:r>
          </a:p>
          <a:p>
            <a:pPr marL="0" indent="0">
              <a:buNone/>
            </a:pPr>
            <a:endParaRPr lang="hu-HU" sz="2400" b="1" dirty="0"/>
          </a:p>
          <a:p>
            <a:pPr marL="0" indent="0">
              <a:buNone/>
            </a:pPr>
            <a:r>
              <a:rPr lang="hu-HU" sz="2400" b="1" dirty="0" smtClean="0"/>
              <a:t>Mérőszám, </a:t>
            </a:r>
            <a:r>
              <a:rPr lang="hu-HU" sz="2400" dirty="0" smtClean="0"/>
              <a:t>amely megmutatja, hogy a mérendő mennyiségben hányszor van meg a mértékegység.</a:t>
            </a:r>
            <a:endParaRPr lang="hu-H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Mérés típusai jellegüket tekintve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949280"/>
          </a:xfrm>
        </p:spPr>
        <p:txBody>
          <a:bodyPr>
            <a:normAutofit lnSpcReduction="10000"/>
          </a:bodyPr>
          <a:lstStyle/>
          <a:p>
            <a:r>
              <a:rPr lang="hu-HU" sz="2400" b="1" dirty="0" smtClean="0"/>
              <a:t>Egyedi mérés:</a:t>
            </a:r>
            <a:r>
              <a:rPr lang="hu-HU" sz="2400" dirty="0" smtClean="0"/>
              <a:t> egy- egy alkatrész mérése, és a mérés a megmunkálással együtt jelenik meg (minőségi alkatrész  ellenőrzés és átvétel).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b="1" dirty="0" smtClean="0"/>
              <a:t>Tömeges mérés: </a:t>
            </a:r>
            <a:r>
              <a:rPr lang="hu-HU" sz="2400" dirty="0" smtClean="0"/>
              <a:t>nagymennyiségű alkatrész mérés, és a mérés időben és térben elkülönül a megmunkálástól. (gyártásközi mérések).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b="1" dirty="0" smtClean="0"/>
              <a:t>Automatikus mérés: </a:t>
            </a:r>
            <a:r>
              <a:rPr lang="hu-HU" sz="2400" dirty="0" smtClean="0"/>
              <a:t>a mérés integrálódik a megmunkálási folyamatba. </a:t>
            </a:r>
          </a:p>
          <a:p>
            <a:pPr lvl="1"/>
            <a:r>
              <a:rPr lang="hu-HU" sz="2200" b="1" dirty="0" smtClean="0"/>
              <a:t>Passzív mérés: </a:t>
            </a:r>
            <a:r>
              <a:rPr lang="hu-HU" sz="2200" dirty="0" smtClean="0"/>
              <a:t>a mérőeszköz a méretet ellenőrzi, de a gyártási folyamatba nem szól bele.</a:t>
            </a:r>
          </a:p>
          <a:p>
            <a:pPr lvl="1"/>
            <a:r>
              <a:rPr lang="hu-HU" sz="2200" b="1" dirty="0" smtClean="0"/>
              <a:t>Aktív mérés:</a:t>
            </a:r>
            <a:r>
              <a:rPr lang="hu-HU" sz="2200" dirty="0" smtClean="0"/>
              <a:t> a mérőeszköz nem csak mér, hanem  eltérés esetén szabályozza a folyamatot.</a:t>
            </a:r>
          </a:p>
          <a:p>
            <a:pPr lvl="1"/>
            <a:r>
              <a:rPr lang="hu-HU" sz="2200" b="1" dirty="0" smtClean="0"/>
              <a:t>Számítógépes mérés: </a:t>
            </a:r>
            <a:r>
              <a:rPr lang="hu-HU" sz="2200" dirty="0" smtClean="0"/>
              <a:t>az aktív mérés számítógéppel vezérelt változata.</a:t>
            </a:r>
            <a:endParaRPr lang="hu-HU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272268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96752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Mérő- szabályzó rendszerek kapcsolata gyártórendszerekben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509120"/>
            <a:ext cx="8928992" cy="2348880"/>
          </a:xfrm>
        </p:spPr>
        <p:txBody>
          <a:bodyPr>
            <a:normAutofit/>
          </a:bodyPr>
          <a:lstStyle/>
          <a:p>
            <a:endParaRPr lang="hu-HU" sz="22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8" y="1700808"/>
            <a:ext cx="8997165" cy="458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3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5796"/>
            <a:ext cx="8229600" cy="52593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Mérési módszerek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2200" b="1" dirty="0" smtClean="0"/>
              <a:t>Mérés módja szerint:</a:t>
            </a:r>
            <a:endParaRPr lang="hu-HU" sz="2200" dirty="0" smtClean="0"/>
          </a:p>
          <a:p>
            <a:r>
              <a:rPr lang="hu-HU" sz="2200" i="1" u="sng" dirty="0" smtClean="0"/>
              <a:t>Közvetlen mérés</a:t>
            </a:r>
            <a:r>
              <a:rPr lang="hu-HU" sz="2200" dirty="0" smtClean="0"/>
              <a:t>: a mérni kívánt mennyiséget közvetlenül hasonlítjuk össze a mértékegységet megtestesítő etalonnal.</a:t>
            </a:r>
          </a:p>
          <a:p>
            <a:r>
              <a:rPr lang="hu-HU" sz="2200" i="1" u="sng" dirty="0" smtClean="0"/>
              <a:t>Közvetett mérés</a:t>
            </a:r>
            <a:r>
              <a:rPr lang="hu-HU" sz="2200" dirty="0" smtClean="0"/>
              <a:t>: a mérendő mennyiséggel összefüggő egyéb jellemzők mérése közvetlen módszerrel.</a:t>
            </a:r>
          </a:p>
          <a:p>
            <a:endParaRPr lang="hu-HU" sz="2200" dirty="0" smtClean="0"/>
          </a:p>
          <a:p>
            <a:pPr marL="0" indent="0">
              <a:buNone/>
            </a:pPr>
            <a:r>
              <a:rPr lang="hu-HU" sz="2200" b="1" dirty="0" smtClean="0"/>
              <a:t>Eljárás szerint:</a:t>
            </a:r>
          </a:p>
          <a:p>
            <a:r>
              <a:rPr lang="hu-HU" sz="2200" i="1" u="sng" dirty="0" smtClean="0"/>
              <a:t>Kitérítéses módszer</a:t>
            </a:r>
            <a:r>
              <a:rPr lang="hu-HU" sz="2200" dirty="0" smtClean="0"/>
              <a:t>: a mérendő mennyiség műszerkitérésben jelenik meg.</a:t>
            </a:r>
          </a:p>
          <a:p>
            <a:r>
              <a:rPr lang="hu-HU" sz="2200" i="1" u="sng" dirty="0" smtClean="0"/>
              <a:t>Kompenzációs módszer</a:t>
            </a:r>
            <a:r>
              <a:rPr lang="hu-HU" sz="2200" dirty="0" smtClean="0"/>
              <a:t>: a mérendő mennyiség által előidézett műszerkitérést külső hatással kompenzáljuk.</a:t>
            </a:r>
          </a:p>
          <a:p>
            <a:r>
              <a:rPr lang="hu-HU" sz="2200" i="1" u="sng" dirty="0" smtClean="0"/>
              <a:t>Helyettesítő módszer</a:t>
            </a:r>
            <a:r>
              <a:rPr lang="hu-HU" sz="2200" dirty="0" smtClean="0"/>
              <a:t>: az ismeretlen nagyságú mérendő  mennyiség helyére olyan ismert nagyságú etalont teszünk, amely a mérőrendszerbe ugyanolyan állapotot idéz elő.</a:t>
            </a:r>
          </a:p>
          <a:p>
            <a:r>
              <a:rPr lang="hu-HU" sz="2200" i="1" u="sng" dirty="0" smtClean="0"/>
              <a:t>Differenciál módszer</a:t>
            </a:r>
            <a:r>
              <a:rPr lang="hu-HU" sz="2200" dirty="0" smtClean="0"/>
              <a:t>: az egész mennyiség helyett a mérendő mennyiség és a vele közel azonos méretű etalon közötti különbséget mérjük.</a:t>
            </a:r>
          </a:p>
          <a:p>
            <a:pPr marL="0" indent="0">
              <a:buNone/>
            </a:pPr>
            <a:endParaRPr lang="hu-HU" sz="2200" b="1" dirty="0" smtClean="0"/>
          </a:p>
          <a:p>
            <a:pPr marL="0" indent="0">
              <a:buNone/>
            </a:pPr>
            <a:r>
              <a:rPr lang="hu-HU" sz="2200" b="1" dirty="0" smtClean="0"/>
              <a:t>A mérőjel lehet:	analóg,</a:t>
            </a:r>
          </a:p>
          <a:p>
            <a:pPr marL="0" indent="0">
              <a:buNone/>
            </a:pPr>
            <a:r>
              <a:rPr lang="hu-HU" sz="2200" b="1" dirty="0"/>
              <a:t>	</a:t>
            </a:r>
            <a:r>
              <a:rPr lang="hu-HU" sz="2200" b="1" dirty="0" smtClean="0"/>
              <a:t>		digitális,</a:t>
            </a:r>
          </a:p>
        </p:txBody>
      </p:sp>
    </p:spTree>
    <p:extLst>
      <p:ext uri="{BB962C8B-B14F-4D97-AF65-F5344CB8AC3E}">
        <p14:creationId xmlns:p14="http://schemas.microsoft.com/office/powerpoint/2010/main" val="64327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Mérési hibák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92696"/>
                <a:ext cx="8928992" cy="616530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Minden mérendő fizikai mennyiségnek van egy </a:t>
                </a:r>
                <a:r>
                  <a:rPr lang="hu-HU" sz="2400" b="1" dirty="0" smtClean="0"/>
                  <a:t>valódi értéke, </a:t>
                </a:r>
                <a:r>
                  <a:rPr lang="hu-HU" sz="2400" dirty="0" smtClean="0"/>
                  <a:t>amelyhez tartozik  egy mérőszám.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 mérendő mennyiség valódi értéke nem határozható meg teljes bizonyossággal.</a:t>
                </a:r>
              </a:p>
              <a:p>
                <a:endParaRPr lang="hu-HU" sz="2400" dirty="0"/>
              </a:p>
              <a:p>
                <a:r>
                  <a:rPr lang="hu-HU" sz="2400" dirty="0" smtClean="0"/>
                  <a:t>A mérés során arra törekszünk, hogy megtaláljuk </a:t>
                </a:r>
                <a:r>
                  <a:rPr lang="hu-HU" sz="2400" b="1" dirty="0" smtClean="0"/>
                  <a:t>a valódi érték legjobb becslését, a helyes értéket</a:t>
                </a:r>
                <a:r>
                  <a:rPr lang="hu-HU" sz="2400" dirty="0" smtClean="0"/>
                  <a:t>. </a:t>
                </a:r>
              </a:p>
              <a:p>
                <a:endParaRPr lang="hu-HU" sz="2400" dirty="0"/>
              </a:p>
              <a:p>
                <a:r>
                  <a:rPr lang="hu-HU" sz="2400" b="1" dirty="0" smtClean="0"/>
                  <a:t>Becslés:</a:t>
                </a:r>
                <a:r>
                  <a:rPr lang="hu-HU" sz="2400" dirty="0" smtClean="0"/>
                  <a:t> valamely elméleti értékre való következtetés a minta elemeiből.</a:t>
                </a:r>
              </a:p>
              <a:p>
                <a:endParaRPr lang="hu-HU" sz="2400" dirty="0"/>
              </a:p>
              <a:p>
                <a:r>
                  <a:rPr lang="hu-HU" sz="2400" b="1" dirty="0" smtClean="0"/>
                  <a:t>Minta:</a:t>
                </a:r>
                <a:r>
                  <a:rPr lang="hu-HU" sz="2400" dirty="0" smtClean="0"/>
                  <a:t> a mért értékek sorozata.</a:t>
                </a:r>
              </a:p>
              <a:p>
                <a:endParaRPr lang="hu-HU" sz="2400" dirty="0"/>
              </a:p>
              <a:p>
                <a:r>
                  <a:rPr lang="hu-HU" sz="2400" dirty="0" smtClean="0"/>
                  <a:t>A mért érték </a:t>
                </a:r>
                <a:r>
                  <a:rPr lang="hu-HU" sz="2400" dirty="0" err="1" smtClean="0"/>
                  <a:t>x</a:t>
                </a:r>
                <a:r>
                  <a:rPr lang="hu-HU" sz="2400" baseline="-25000" dirty="0" err="1" smtClean="0"/>
                  <a:t>i</a:t>
                </a:r>
                <a:r>
                  <a:rPr lang="hu-HU" sz="2400" dirty="0" smtClean="0"/>
                  <a:t> és a helyes érték </a:t>
                </a:r>
                <a:r>
                  <a:rPr lang="hu-HU" sz="2400" dirty="0" err="1" smtClean="0"/>
                  <a:t>x</a:t>
                </a:r>
                <a:r>
                  <a:rPr lang="hu-HU" sz="2400" baseline="-25000" dirty="0" err="1" smtClean="0"/>
                  <a:t>h</a:t>
                </a:r>
                <a:r>
                  <a:rPr lang="hu-HU" sz="2400" dirty="0" smtClean="0"/>
                  <a:t> közötti különbség a </a:t>
                </a:r>
                <a:r>
                  <a:rPr lang="hu-HU" sz="2400" b="1" dirty="0" smtClean="0"/>
                  <a:t>hiba.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92696"/>
                <a:ext cx="8928992" cy="6165304"/>
              </a:xfrm>
              <a:blipFill rotWithShape="1">
                <a:blip r:embed="rId2"/>
                <a:stretch>
                  <a:fillRect l="-1093" t="-1385" r="-129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4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Mérés hibák eredet szerinti csoportosítása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036496" cy="616530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hu-HU" sz="2400" dirty="0" smtClean="0"/>
              <a:t>	Mérőrendszer okozta hibák,</a:t>
            </a:r>
          </a:p>
          <a:p>
            <a:pPr>
              <a:buFont typeface="Wingdings" pitchFamily="2" charset="2"/>
              <a:buChar char="Ø"/>
            </a:pPr>
            <a:r>
              <a:rPr lang="hu-HU" sz="2400" dirty="0" smtClean="0"/>
              <a:t>	Műszerhiba:</a:t>
            </a:r>
          </a:p>
          <a:p>
            <a:pPr lvl="4"/>
            <a:r>
              <a:rPr lang="hu-HU" sz="1800" dirty="0" err="1" smtClean="0"/>
              <a:t>Zérushiba</a:t>
            </a:r>
            <a:r>
              <a:rPr lang="hu-HU" sz="1800" dirty="0" smtClean="0"/>
              <a:t>,</a:t>
            </a:r>
          </a:p>
          <a:p>
            <a:pPr lvl="4"/>
            <a:r>
              <a:rPr lang="hu-HU" sz="1800" dirty="0" smtClean="0"/>
              <a:t>Osztáshiba,</a:t>
            </a:r>
          </a:p>
          <a:p>
            <a:pPr lvl="4"/>
            <a:r>
              <a:rPr lang="hu-HU" sz="1800" dirty="0" smtClean="0"/>
              <a:t>Irányváltási hiba,</a:t>
            </a:r>
          </a:p>
          <a:p>
            <a:pPr lvl="4"/>
            <a:r>
              <a:rPr lang="hu-HU" sz="1800" dirty="0" smtClean="0"/>
              <a:t>Mechanikus hiba,</a:t>
            </a:r>
          </a:p>
          <a:p>
            <a:pPr lvl="1">
              <a:buFont typeface="Wingdings" pitchFamily="2" charset="2"/>
              <a:buChar char="Ø"/>
            </a:pPr>
            <a:r>
              <a:rPr lang="hu-HU" sz="2200" dirty="0" smtClean="0"/>
              <a:t>	Etalonhiba</a:t>
            </a:r>
          </a:p>
          <a:p>
            <a:pPr lvl="1">
              <a:buFont typeface="Wingdings" pitchFamily="2" charset="2"/>
              <a:buChar char="Ø"/>
            </a:pPr>
            <a:r>
              <a:rPr lang="hu-HU" sz="2200" dirty="0" smtClean="0"/>
              <a:t>	Mérési módszer hibája,</a:t>
            </a:r>
          </a:p>
          <a:p>
            <a:pPr lvl="1">
              <a:buFont typeface="Wingdings" pitchFamily="2" charset="2"/>
              <a:buChar char="Ø"/>
            </a:pPr>
            <a:r>
              <a:rPr lang="hu-HU" sz="2200" dirty="0" smtClean="0"/>
              <a:t>	Szubjektum okozta hibák,</a:t>
            </a:r>
          </a:p>
          <a:p>
            <a:pPr lvl="3"/>
            <a:r>
              <a:rPr lang="hu-HU" sz="1800" dirty="0" smtClean="0"/>
              <a:t>Látási hiba,</a:t>
            </a:r>
          </a:p>
          <a:p>
            <a:pPr lvl="3"/>
            <a:r>
              <a:rPr lang="hu-HU" sz="1800" dirty="0" smtClean="0"/>
              <a:t>Becslési hiba,</a:t>
            </a:r>
          </a:p>
          <a:p>
            <a:pPr lvl="3"/>
            <a:r>
              <a:rPr lang="hu-HU" sz="1800" dirty="0" smtClean="0"/>
              <a:t>Parallaxis hiba,</a:t>
            </a:r>
          </a:p>
          <a:p>
            <a:pPr lvl="1">
              <a:buFont typeface="Wingdings" pitchFamily="2" charset="2"/>
              <a:buChar char="Ø"/>
            </a:pPr>
            <a:r>
              <a:rPr lang="hu-HU" sz="2200" dirty="0" smtClean="0"/>
              <a:t>	Környezet okozta hibák,</a:t>
            </a:r>
          </a:p>
          <a:p>
            <a:pPr lvl="3"/>
            <a:r>
              <a:rPr lang="hu-HU" sz="1800" dirty="0" smtClean="0"/>
              <a:t>Mérési hőmérséklet ,</a:t>
            </a:r>
          </a:p>
          <a:p>
            <a:pPr lvl="3"/>
            <a:r>
              <a:rPr lang="hu-HU" sz="1800" dirty="0" smtClean="0"/>
              <a:t>Mérőerő,</a:t>
            </a:r>
          </a:p>
          <a:p>
            <a:pPr lvl="3"/>
            <a:r>
              <a:rPr lang="hu-HU" sz="1800" dirty="0" smtClean="0"/>
              <a:t>Légnyomás,</a:t>
            </a:r>
          </a:p>
          <a:p>
            <a:pPr lvl="3"/>
            <a:r>
              <a:rPr lang="hu-HU" sz="1800" dirty="0" smtClean="0"/>
              <a:t>Mechanikus rezgések,</a:t>
            </a:r>
          </a:p>
          <a:p>
            <a:pPr lvl="3"/>
            <a:r>
              <a:rPr lang="hu-HU" sz="1800" dirty="0" smtClean="0"/>
              <a:t>Mágneses elektronikus tér hatása</a:t>
            </a:r>
          </a:p>
        </p:txBody>
      </p:sp>
    </p:spTree>
    <p:extLst>
      <p:ext uri="{BB962C8B-B14F-4D97-AF65-F5344CB8AC3E}">
        <p14:creationId xmlns:p14="http://schemas.microsoft.com/office/powerpoint/2010/main" val="310666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Mérés hibák jellegük szerint csoportosítva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556792"/>
            <a:ext cx="9036496" cy="5301208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Rendszeres hibák: </a:t>
            </a:r>
            <a:r>
              <a:rPr lang="hu-HU" sz="2400" dirty="0" smtClean="0"/>
              <a:t>oka, nagysága, jellege  ismert, a mérési eredményt hibássá teszik, korrigálhatok.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b="1" dirty="0" smtClean="0"/>
              <a:t>Véletlen hibák: </a:t>
            </a:r>
            <a:r>
              <a:rPr lang="hu-HU" sz="2400" dirty="0" smtClean="0"/>
              <a:t>oka jórészt ismert, de nagysága és előjele nem, a mérési eredményt bizonytalanná teszik.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b="1" dirty="0" smtClean="0"/>
              <a:t>Durva hibák: </a:t>
            </a:r>
            <a:r>
              <a:rPr lang="hu-HU" sz="2400" dirty="0" smtClean="0"/>
              <a:t>erős környezeti behatás, személyes tévedés következtében lép fel, nem korrigálhatók, a mérési eredményeket nagymértékben szorítkozunk.</a:t>
            </a:r>
          </a:p>
        </p:txBody>
      </p:sp>
    </p:spTree>
    <p:extLst>
      <p:ext uri="{BB962C8B-B14F-4D97-AF65-F5344CB8AC3E}">
        <p14:creationId xmlns:p14="http://schemas.microsoft.com/office/powerpoint/2010/main" val="30994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Normális 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836712"/>
                <a:ext cx="9036496" cy="602128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Hibaeloszlásnak is nevezik.</a:t>
                </a:r>
              </a:p>
              <a:p>
                <a:r>
                  <a:rPr lang="hu-HU" sz="2400" dirty="0" err="1"/>
                  <a:t>Automatagépen</a:t>
                </a:r>
                <a:r>
                  <a:rPr lang="hu-HU" sz="2400" dirty="0"/>
                  <a:t> készített termék bizonyos mérete,</a:t>
                </a:r>
              </a:p>
              <a:p>
                <a:r>
                  <a:rPr lang="hu-HU" sz="2400" dirty="0"/>
                  <a:t>Az alkatrészek méretének az előírt mérettől való eltérése,</a:t>
                </a:r>
              </a:p>
              <a:p>
                <a:r>
                  <a:rPr lang="hu-HU" sz="2400" dirty="0"/>
                  <a:t>Véletlen mérési hibák,</a:t>
                </a:r>
              </a:p>
              <a:p>
                <a:pPr marL="0" indent="0">
                  <a:buNone/>
                </a:pPr>
                <a:r>
                  <a:rPr lang="hu-HU" sz="2400" dirty="0"/>
                  <a:t>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 dirty="0"/>
                      <m:t>ξ</m:t>
                    </m:r>
                  </m:oMath>
                </a14:m>
                <a:r>
                  <a:rPr lang="hu-HU" sz="2400" dirty="0"/>
                  <a:t> valószínűségi változót m, </a:t>
                </a:r>
                <a:r>
                  <a:rPr lang="el-GR" sz="2400" dirty="0"/>
                  <a:t>σ</a:t>
                </a:r>
                <a:r>
                  <a:rPr lang="hu-HU" sz="2400" dirty="0"/>
                  <a:t> paraméterű (m tetszőleges, </a:t>
                </a:r>
                <a:r>
                  <a:rPr lang="el-GR" sz="2400" dirty="0"/>
                  <a:t>σ</a:t>
                </a:r>
                <a:r>
                  <a:rPr lang="hu-HU" sz="2400" dirty="0"/>
                  <a:t> pedig pozitív valós szám) normális eloszlásúnak nevezzük, ha sűrűségfüggvénye:</a:t>
                </a:r>
              </a:p>
              <a:p>
                <a:pPr marL="0" indent="0" algn="ctr">
                  <a:buNone/>
                </a:pPr>
                <a:r>
                  <a:rPr lang="hu-HU" sz="2400" dirty="0"/>
                  <a:t> </a:t>
                </a:r>
                <a14:m>
                  <m:oMath xmlns:m="http://schemas.openxmlformats.org/officeDocument/2006/math">
                    <m:r>
                      <a:rPr lang="hu-HU" sz="2800" i="1">
                        <a:latin typeface="Cambria Math"/>
                        <a:ea typeface="Cambria Math"/>
                      </a:rPr>
                      <m:t>∀ </m:t>
                    </m:r>
                    <m:r>
                      <a:rPr lang="hu-HU" sz="2800" i="1">
                        <a:latin typeface="Cambria Math"/>
                      </a:rPr>
                      <m:t>𝑥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𝜖</m:t>
                    </m:r>
                    <m:r>
                      <a:rPr lang="hu-HU" sz="2800" b="1" i="1">
                        <a:latin typeface="Cambria Math"/>
                        <a:ea typeface="Cambria Math"/>
                      </a:rPr>
                      <m:t>𝑹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𝑒𝑠𝑒𝑡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é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hu-HU" sz="2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hu-HU" sz="2800">
                        <a:latin typeface="Cambria Math"/>
                        <a:ea typeface="Cambria Math"/>
                      </a:rPr>
                      <m:t>f</m:t>
                    </m:r>
                    <m:d>
                      <m:dPr>
                        <m:ctrlPr>
                          <a:rPr lang="hu-HU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hu-HU" sz="2800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</m:d>
                    <m:r>
                      <a:rPr lang="hu-HU" sz="28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hu-HU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hu-HU" sz="2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>
                            <a:latin typeface="Cambria Math"/>
                            <a:ea typeface="Cambria Math"/>
                          </a:rPr>
                          <m:t>σ</m:t>
                        </m:r>
                        <m:rad>
                          <m:radPr>
                            <m:degHide m:val="on"/>
                            <m:ctrlPr>
                              <a:rPr lang="el-GR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hu-HU" sz="2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hu-HU" sz="28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hu-HU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hu-HU" sz="2800" i="1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hu-HU" sz="2800" i="1">
                            <a:latin typeface="Cambria Math"/>
                            <a:ea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hu-HU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hu-HU" sz="28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hu-HU" sz="280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hu-HU" sz="28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hu-HU" sz="2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hu-HU" sz="28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/>
                                    <a:ea typeface="Cambria Math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hu-HU" sz="2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hu-HU" sz="2800" dirty="0"/>
              </a:p>
              <a:p>
                <a:pPr marL="0" indent="0">
                  <a:buNone/>
                </a:pPr>
                <a:r>
                  <a:rPr lang="hu-HU" sz="2400" dirty="0"/>
                  <a:t>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σ</m:t>
                          </m:r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nary>
                            <m:naryPr>
                              <m:limLoc m:val="undOvr"/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hu-HU" sz="2400" i="1" smtClean="0"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hu-HU" sz="2400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σ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sup>
                              </m:sSup>
                            </m:e>
                          </m:nary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  <m:sup/>
                      </m:sSup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/>
                  <a:t>Várhatóérték:			</a:t>
                </a:r>
                <a14:m>
                  <m:oMath xmlns:m="http://schemas.openxmlformats.org/officeDocument/2006/math">
                    <m:r>
                      <a:rPr lang="hu-HU" sz="2400" i="1">
                        <a:latin typeface="Cambria Math"/>
                      </a:rPr>
                      <m:t>𝑀</m:t>
                    </m:r>
                    <m:r>
                      <a:rPr lang="hu-HU" sz="2400" i="1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dirty="0"/>
                      <m:t>)=</m:t>
                    </m:r>
                    <m:acc>
                      <m:accPr>
                        <m:chr m:val="̅"/>
                        <m:ctrlPr>
                          <a:rPr lang="hu-HU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u-HU" sz="2400" b="0" i="1" dirty="0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/>
                  <a:t>Szórás:			</a:t>
                </a:r>
                <a14:m>
                  <m:oMath xmlns:m="http://schemas.openxmlformats.org/officeDocument/2006/math">
                    <m:r>
                      <a:rPr lang="hu-HU" sz="2400" i="1">
                        <a:latin typeface="Cambria Math"/>
                      </a:rPr>
                      <m:t>𝐷</m:t>
                    </m:r>
                    <m:r>
                      <a:rPr lang="hu-HU" sz="2400" i="1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el-GR" sz="2400" dirty="0"/>
                      <m:t>ξ</m:t>
                    </m:r>
                    <m:r>
                      <m:rPr>
                        <m:nor/>
                      </m:rPr>
                      <a:rPr lang="hu-HU" sz="2400" dirty="0"/>
                      <m:t>)=</m:t>
                    </m:r>
                    <m:r>
                      <m:rPr>
                        <m:sty m:val="p"/>
                      </m:rPr>
                      <a:rPr lang="el-GR" sz="2400" i="1" dirty="0">
                        <a:latin typeface="Cambria Math"/>
                        <a:ea typeface="Cambria Math"/>
                      </a:rPr>
                      <m:t>σ</m:t>
                    </m:r>
                  </m:oMath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6712"/>
                <a:ext cx="9036496" cy="6021288"/>
              </a:xfrm>
              <a:blipFill rotWithShape="1">
                <a:blip r:embed="rId2"/>
                <a:stretch>
                  <a:fillRect l="-1012" t="-141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725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Standard normális eloszlás</a:t>
            </a:r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836712"/>
                <a:ext cx="9036496" cy="602128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Az </a:t>
                </a:r>
                <a:r>
                  <a:rPr lang="hu-HU" sz="2400" dirty="0">
                    <a:solidFill>
                      <a:srgbClr val="FF0000"/>
                    </a:solidFill>
                  </a:rPr>
                  <a:t>m=0, </a:t>
                </a:r>
                <a:r>
                  <a:rPr lang="el-GR" sz="2400" dirty="0">
                    <a:solidFill>
                      <a:srgbClr val="FF0000"/>
                    </a:solidFill>
                  </a:rPr>
                  <a:t>σ</a:t>
                </a:r>
                <a:r>
                  <a:rPr lang="hu-HU" sz="2400" dirty="0">
                    <a:solidFill>
                      <a:srgbClr val="FF0000"/>
                    </a:solidFill>
                  </a:rPr>
                  <a:t>=1 paraméterű normális eloszlás</a:t>
                </a:r>
              </a:p>
              <a:p>
                <a:pPr marL="0" indent="0">
                  <a:buNone/>
                </a:pPr>
                <a:r>
                  <a:rPr lang="hu-HU" sz="2400" dirty="0"/>
                  <a:t>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/>
                  <a:t>Eloszlásfüggvénye: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nary>
                            <m:naryPr>
                              <m:limLoc m:val="undOvr"/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hu-HU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hu-HU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hu-HU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e>
                        <m:sup/>
                      </m:sSup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/>
                  <a:t>Az N(m, </a:t>
                </a:r>
                <a:r>
                  <a:rPr lang="el-GR" sz="2400" dirty="0"/>
                  <a:t>σ</a:t>
                </a:r>
                <a:r>
                  <a:rPr lang="hu-HU" sz="2400" dirty="0"/>
                  <a:t>) eloszlás F eloszlásfüggvényének értékeit az N(0, 1) eloszlás </a:t>
                </a:r>
                <a:r>
                  <a:rPr lang="el-GR" sz="2400" dirty="0"/>
                  <a:t>Φ</a:t>
                </a:r>
                <a:r>
                  <a:rPr lang="hu-HU" sz="2400" dirty="0"/>
                  <a:t> eloszlásfüggvényének segítségével számoljuk ki (táblázatból).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/>
                  <a:t>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/>
                          <a:ea typeface="Cambria Math"/>
                        </a:rPr>
                        <m:t>∀ </m:t>
                      </m:r>
                      <m:r>
                        <a:rPr lang="hu-HU" sz="2400" i="1">
                          <a:latin typeface="Cambria Math"/>
                        </a:rPr>
                        <m:t>𝑥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hu-HU" sz="2400" b="1" i="1"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𝑒𝑠𝑒𝑡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é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hu-HU" sz="240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  <m:r>
                        <a:rPr lang="el-GR" sz="2400" i="1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hu-HU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6712"/>
                <a:ext cx="9036496" cy="6021288"/>
              </a:xfrm>
              <a:blipFill rotWithShape="1">
                <a:blip r:embed="rId2"/>
                <a:stretch>
                  <a:fillRect l="-1012" t="-141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988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50336"/>
          </a:xfrm>
        </p:spPr>
        <p:txBody>
          <a:bodyPr>
            <a:noAutofit/>
          </a:bodyPr>
          <a:lstStyle/>
          <a:p>
            <a:endParaRPr lang="hu-HU" sz="4000" dirty="0" smtClean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844824"/>
                <a:ext cx="9036496" cy="501317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2400" dirty="0"/>
                  <a:t>A </a:t>
                </a:r>
                <a:r>
                  <a:rPr lang="el-GR" sz="2400" dirty="0"/>
                  <a:t>Φ</a:t>
                </a:r>
                <a:r>
                  <a:rPr lang="hu-HU" sz="2400" dirty="0"/>
                  <a:t> bármely valós számhoz rendelt értékét úgy </a:t>
                </a:r>
                <a:r>
                  <a:rPr lang="hu-HU" sz="2400" dirty="0" smtClean="0"/>
                  <a:t>számíthatjuk </a:t>
                </a:r>
                <a:r>
                  <a:rPr lang="hu-HU" sz="2400" dirty="0"/>
                  <a:t>ki, hogy az adott szám ellentétjéhez rendelt értéket 1-ből levonjuk.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u-HU" sz="2400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hu-HU" sz="2400" dirty="0"/>
                  <a:t>Pl.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−1,5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/>
                          <a:ea typeface="Cambria Math"/>
                        </a:rPr>
                        <m:t>Φ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1,5</m:t>
                          </m:r>
                        </m:e>
                      </m:d>
                    </m:oMath>
                  </m:oMathPara>
                </a14:m>
                <a:endParaRPr lang="hu-HU" sz="2400" dirty="0">
                  <a:ea typeface="Cambria Math"/>
                </a:endParaRPr>
              </a:p>
              <a:p>
                <a:pPr marL="0" indent="0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844824"/>
                <a:ext cx="9036496" cy="5013176"/>
              </a:xfrm>
              <a:blipFill rotWithShape="1">
                <a:blip r:embed="rId2"/>
                <a:stretch>
                  <a:fillRect l="-1012" t="-97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2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2206"/>
            <a:ext cx="8579296" cy="742497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mérés hibák jellemzői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812467"/>
                <a:ext cx="8928992" cy="2376264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hu-HU" sz="2400" dirty="0" smtClean="0"/>
                  <a:t>A haranggörbe által bezárt terület adja valamennyi mérés összességét.</a:t>
                </a:r>
              </a:p>
              <a:p>
                <a:pPr marL="0" indent="0" algn="just">
                  <a:buNone/>
                </a:pPr>
                <a:r>
                  <a:rPr lang="hu-HU" sz="2400" dirty="0" smtClean="0"/>
                  <a:t>Ezeken a határokon belül a méretek százalékos eloszlása: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∓</m:t>
                      </m:r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            68,3%</m:t>
                      </m:r>
                    </m:oMath>
                  </m:oMathPara>
                </a14:m>
                <a:endParaRPr lang="hu-HU" sz="2400" b="0" i="1" dirty="0" smtClean="0">
                  <a:latin typeface="Cambria Math"/>
                  <a:ea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hu-HU" sz="2400" i="1">
                          <a:latin typeface="Cambria Math"/>
                          <a:ea typeface="Cambria Math"/>
                        </a:rPr>
                        <m:t>∓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           95,4%</m:t>
                      </m:r>
                    </m:oMath>
                  </m:oMathPara>
                </a14:m>
                <a:endParaRPr lang="hu-HU" sz="2400" b="0" i="1" dirty="0" smtClean="0">
                  <a:latin typeface="Cambria Math"/>
                  <a:ea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hu-HU" sz="2400" i="1">
                          <a:latin typeface="Cambria Math"/>
                          <a:ea typeface="Cambria Math"/>
                        </a:rPr>
                        <m:t>∓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           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99,7%</m:t>
                      </m:r>
                    </m:oMath>
                  </m:oMathPara>
                </a14:m>
                <a:endParaRPr lang="hu-HU" sz="2400" b="0" dirty="0" smtClean="0">
                  <a:ea typeface="Cambria Math"/>
                </a:endParaRPr>
              </a:p>
              <a:p>
                <a:pPr marL="0" indent="0" algn="just">
                  <a:buNone/>
                </a:pPr>
                <a:endParaRPr lang="hu-HU" sz="3200" b="0" dirty="0" smtClean="0">
                  <a:ea typeface="Cambria Math"/>
                </a:endParaRPr>
              </a:p>
              <a:p>
                <a:pPr marL="0" indent="0" algn="just">
                  <a:buNone/>
                </a:pPr>
                <a:endParaRPr lang="hu-HU" sz="2400" b="0" dirty="0" smtClean="0">
                  <a:ea typeface="Cambria Math"/>
                </a:endParaRPr>
              </a:p>
              <a:p>
                <a:pPr marL="0" indent="0" algn="just">
                  <a:buNone/>
                </a:pPr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12467"/>
                <a:ext cx="8928992" cy="2376264"/>
              </a:xfrm>
              <a:blipFill rotWithShape="1">
                <a:blip r:embed="rId2"/>
                <a:stretch>
                  <a:fillRect l="-1024" t="-2051" r="-102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7" name="Picture 9" descr="http://nagysandor.eu/AsimovTeka/N01/Normal_dev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94822"/>
            <a:ext cx="4464496" cy="366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Mérési sorozatok kiértékelése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32859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Ha ugyanazt a paramétert többször megmérjük, vagy több darab azonos méretét sorban megmérjük, akkor mérési sorozatot kapunk.</a:t>
            </a:r>
          </a:p>
          <a:p>
            <a:pPr marL="0" indent="0">
              <a:buNone/>
            </a:pPr>
            <a:r>
              <a:rPr lang="hu-HU" dirty="0" smtClean="0"/>
              <a:t>A mérési sorozat elemei:  x</a:t>
            </a:r>
            <a:r>
              <a:rPr lang="hu-HU" baseline="-25000" dirty="0" smtClean="0"/>
              <a:t>1</a:t>
            </a:r>
            <a:r>
              <a:rPr lang="hu-HU" dirty="0" smtClean="0"/>
              <a:t>, x</a:t>
            </a:r>
            <a:r>
              <a:rPr lang="hu-HU" baseline="-25000" dirty="0" smtClean="0"/>
              <a:t>2</a:t>
            </a:r>
            <a:r>
              <a:rPr lang="hu-HU" dirty="0" smtClean="0"/>
              <a:t>, …, </a:t>
            </a:r>
            <a:r>
              <a:rPr lang="hu-HU" dirty="0" err="1" smtClean="0"/>
              <a:t>x</a:t>
            </a:r>
            <a:r>
              <a:rPr lang="hu-HU" baseline="-25000" dirty="0" err="1" smtClean="0"/>
              <a:t>i</a:t>
            </a:r>
            <a:r>
              <a:rPr lang="hu-HU" dirty="0" smtClean="0"/>
              <a:t>, </a:t>
            </a:r>
            <a:r>
              <a:rPr lang="hu-HU" dirty="0" err="1" smtClean="0"/>
              <a:t>x</a:t>
            </a:r>
            <a:r>
              <a:rPr lang="hu-HU" baseline="-25000" dirty="0" err="1" smtClean="0"/>
              <a:t>n</a:t>
            </a:r>
            <a:endParaRPr lang="hu-HU" baseline="-25000" dirty="0" smtClean="0"/>
          </a:p>
          <a:p>
            <a:pPr marL="0" indent="0">
              <a:buNone/>
            </a:pPr>
            <a:r>
              <a:rPr lang="hu-HU" dirty="0" smtClean="0"/>
              <a:t>A valódi érték becslése:</a:t>
            </a:r>
          </a:p>
          <a:p>
            <a:r>
              <a:rPr lang="hu-HU" b="1" dirty="0" smtClean="0"/>
              <a:t>Legkisebb lineáris eltérések módszere</a:t>
            </a:r>
            <a:r>
              <a:rPr lang="hu-HU" dirty="0" smtClean="0"/>
              <a:t>: a helyes érték az, amelyhez képest a mérési sorozatot alkotó egyes elemek </a:t>
            </a:r>
            <a:r>
              <a:rPr lang="hu-HU" b="1" i="1" dirty="0" smtClean="0"/>
              <a:t>eltéréseinek összege nulla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b="1" dirty="0"/>
              <a:t>Legkisebb </a:t>
            </a:r>
            <a:r>
              <a:rPr lang="hu-HU" b="1" dirty="0" smtClean="0"/>
              <a:t>négyzetes </a:t>
            </a:r>
            <a:r>
              <a:rPr lang="hu-HU" b="1" dirty="0"/>
              <a:t>eltérések módszere</a:t>
            </a:r>
            <a:r>
              <a:rPr lang="hu-HU" dirty="0" smtClean="0"/>
              <a:t>: </a:t>
            </a:r>
            <a:r>
              <a:rPr lang="hu-HU" dirty="0"/>
              <a:t>a helyes érték az, amelyhez képest a mérési sorozatot alkotó egyes elemek </a:t>
            </a:r>
            <a:r>
              <a:rPr lang="hu-HU" b="1" i="1" dirty="0" smtClean="0"/>
              <a:t>eltéréseinek négyzetösszege minimumot ad</a:t>
            </a:r>
            <a:r>
              <a:rPr lang="hu-HU" dirty="0" smtClean="0"/>
              <a:t>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260648"/>
          </a:xfrm>
        </p:spPr>
        <p:txBody>
          <a:bodyPr>
            <a:normAutofit fontScale="90000"/>
          </a:bodyPr>
          <a:lstStyle/>
          <a:p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332656"/>
                <a:ext cx="8964488" cy="652534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A </a:t>
                </a:r>
                <a:r>
                  <a:rPr lang="hu-HU" sz="2400" b="1" dirty="0" smtClean="0"/>
                  <a:t>várhatóérték</a:t>
                </a:r>
                <a:r>
                  <a:rPr lang="hu-HU" sz="2400" dirty="0" smtClean="0"/>
                  <a:t> legjobb becslését a sorozat átlaga, a sorozat értékeinek számtani közepe adja: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u-HU" sz="2400" b="0" i="1" smtClean="0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hu-HU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hu-HU" sz="24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hu-HU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hu-HU" sz="2400" b="0" i="1" smtClean="0">
                            <a:latin typeface="Cambria Math"/>
                          </a:rPr>
                          <m:t>𝑖</m:t>
                        </m:r>
                        <m:r>
                          <a:rPr lang="hu-HU" sz="24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hu-HU" sz="24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hu-H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hu-HU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hu-HU" sz="2400" dirty="0" smtClean="0"/>
                  <a:t> 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Az átlag a mérési sorozat legvalószínűbb értékét adja.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Mérési eredmények </a:t>
                </a:r>
                <a:r>
                  <a:rPr lang="hu-HU" sz="2400" b="1" dirty="0" smtClean="0"/>
                  <a:t>szórása</a:t>
                </a:r>
                <a:r>
                  <a:rPr lang="hu-HU" sz="2400" dirty="0" smtClean="0"/>
                  <a:t>: a mérési eredmények átlag körüli szóródását jelenti. Az egyes mérési eredmények átlagtól való </a:t>
                </a:r>
                <a:r>
                  <a:rPr lang="hu-HU" sz="2400" b="1" i="1" dirty="0" smtClean="0"/>
                  <a:t>eltérésnégyzeteinek átlagából</a:t>
                </a:r>
                <a:r>
                  <a:rPr lang="hu-HU" sz="2400" dirty="0" smtClean="0"/>
                  <a:t> vont négyzetgyök.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Kisszámú mérésből álló sorozat korrigált empirikus szórása: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hu-HU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rad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Ha n&gt;&gt;10 esetén a szórás: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𝑠</m:t>
                      </m: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hu-HU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rad>
                    </m:oMath>
                  </m:oMathPara>
                </a14:m>
                <a:endParaRPr lang="hu-HU" sz="24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332656"/>
                <a:ext cx="8964488" cy="6525344"/>
              </a:xfrm>
              <a:blipFill>
                <a:blip r:embed="rId2"/>
                <a:stretch>
                  <a:fillRect l="-1020" t="-130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650336"/>
          </a:xfrm>
        </p:spPr>
        <p:txBody>
          <a:bodyPr>
            <a:noAutofit/>
          </a:bodyPr>
          <a:lstStyle/>
          <a:p>
            <a:pPr algn="just"/>
            <a:r>
              <a:rPr lang="hu-HU" sz="4000" dirty="0" smtClean="0">
                <a:solidFill>
                  <a:schemeClr val="bg1"/>
                </a:solidFill>
              </a:rPr>
              <a:t>Mérési eredmény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338437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Az átlag és a szórás ismeretében , ha a mérést  </a:t>
                </a:r>
                <a:r>
                  <a:rPr lang="hu-HU" b="1" i="1" dirty="0" smtClean="0"/>
                  <a:t>rendszeres</a:t>
                </a:r>
                <a:r>
                  <a:rPr lang="hu-HU" dirty="0" smtClean="0"/>
                  <a:t> és </a:t>
                </a:r>
                <a:r>
                  <a:rPr lang="hu-HU" b="1" i="1" dirty="0" smtClean="0"/>
                  <a:t>véletlen hibákkal</a:t>
                </a:r>
                <a:r>
                  <a:rPr lang="hu-HU" dirty="0" smtClean="0"/>
                  <a:t> terhelt, akkor a mérés helyes eredménye a következő összefüggéssel számolható: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h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hu-HU" i="1">
                          <a:latin typeface="Cambria Math"/>
                          <a:ea typeface="Cambria Math"/>
                        </a:rPr>
                        <m:t>±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hu-HU" b="0" i="1" smtClean="0">
                          <a:latin typeface="Cambria Math" panose="02040503050406030204" pitchFamily="18" charset="0"/>
                          <a:ea typeface="Cambria Math"/>
                        </a:rPr>
                        <m:t>∗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t- az adott valószínűségi szintnek megfelelő állandó (táblázat)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hu-HU" dirty="0" smtClean="0"/>
                  <a:t>- rendszeres hiba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3384376"/>
              </a:xfrm>
              <a:blipFill>
                <a:blip r:embed="rId2"/>
                <a:stretch>
                  <a:fillRect l="-1200" t="-144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Példa</a:t>
            </a:r>
            <a:endParaRPr lang="hu-HU" sz="4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rtalom helye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82336473"/>
                  </p:ext>
                </p:extLst>
              </p:nvPr>
            </p:nvGraphicFramePr>
            <p:xfrm>
              <a:off x="3895328" y="116632"/>
              <a:ext cx="5184574" cy="44460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137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822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784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5249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400" dirty="0" smtClean="0"/>
                            <a:t>i</a:t>
                          </a:r>
                          <a:endParaRPr lang="hu-H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hu-HU" sz="2400" dirty="0" err="1" smtClean="0"/>
                            <a:t>X</a:t>
                          </a:r>
                          <a:r>
                            <a:rPr lang="hu-HU" sz="2400" baseline="-25000" dirty="0" err="1" smtClean="0"/>
                            <a:t>i</a:t>
                          </a:r>
                          <a:r>
                            <a:rPr lang="hu-HU" sz="2400" dirty="0" smtClean="0"/>
                            <a:t> [mm]</a:t>
                          </a:r>
                          <a:endParaRPr lang="hu-H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l-GR" sz="2400" dirty="0" smtClean="0"/>
                            <a:t>δ</a:t>
                          </a:r>
                          <a:r>
                            <a:rPr lang="hu-HU" sz="2400" baseline="-25000" dirty="0" smtClean="0"/>
                            <a:t>i</a:t>
                          </a:r>
                          <a:r>
                            <a:rPr lang="hu-HU" sz="2400" dirty="0" smtClean="0"/>
                            <a:t>=</a:t>
                          </a:r>
                          <a:r>
                            <a:rPr lang="hu-HU" sz="2400" dirty="0" err="1" smtClean="0"/>
                            <a:t>x</a:t>
                          </a:r>
                          <a:r>
                            <a:rPr lang="hu-HU" sz="2400" baseline="-25000" dirty="0" err="1" smtClean="0"/>
                            <a:t>i</a:t>
                          </a:r>
                          <a:r>
                            <a:rPr lang="hu-HU" sz="2400" dirty="0" err="1" smtClean="0"/>
                            <a:t>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hu-HU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hu-HU" sz="2400" dirty="0" smtClean="0"/>
                            <a:t> [</a:t>
                          </a:r>
                          <a:r>
                            <a:rPr lang="hu-HU" sz="2400" dirty="0" err="1" smtClean="0"/>
                            <a:t>µm</a:t>
                          </a:r>
                          <a:r>
                            <a:rPr lang="hu-HU" sz="2400" dirty="0" smtClean="0"/>
                            <a:t>]</a:t>
                          </a:r>
                          <a:endParaRPr lang="hu-H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hu-HU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hu-HU" sz="2400" i="1" smtClean="0">
                                      <a:latin typeface="Cambria Math"/>
                                      <a:ea typeface="Cambria Math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hu-HU" sz="2400" b="1" i="1" smtClean="0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hu-HU" sz="24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hu-HU" sz="2400" dirty="0" smtClean="0"/>
                                <m:t>[µ</m:t>
                              </m:r>
                              <m:r>
                                <m:rPr>
                                  <m:nor/>
                                </m:rPr>
                                <a:rPr lang="hu-HU" sz="2400" dirty="0" smtClean="0"/>
                                <m:t>m</m:t>
                              </m:r>
                              <m:r>
                                <m:rPr>
                                  <m:nor/>
                                </m:rPr>
                                <a:rPr lang="hu-HU" sz="2400" dirty="0" smtClean="0"/>
                                <m:t>]</m:t>
                              </m:r>
                            </m:oMath>
                          </a14:m>
                          <a:r>
                            <a:rPr lang="hu-HU" sz="2400" baseline="30000" dirty="0" smtClean="0"/>
                            <a:t>2</a:t>
                          </a:r>
                          <a:endParaRPr lang="hu-HU" sz="2400" baseline="30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1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+1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20,205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9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5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20,206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6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7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9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10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rtalom helye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82336473"/>
                  </p:ext>
                </p:extLst>
              </p:nvPr>
            </p:nvGraphicFramePr>
            <p:xfrm>
              <a:off x="3895328" y="116632"/>
              <a:ext cx="5184574" cy="44460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1373"/>
                    <a:gridCol w="1482233"/>
                    <a:gridCol w="1878469"/>
                    <a:gridCol w="1352499"/>
                  </a:tblGrid>
                  <a:tr h="483616">
                    <a:tc>
                      <a:txBody>
                        <a:bodyPr/>
                        <a:lstStyle/>
                        <a:p>
                          <a:r>
                            <a:rPr lang="hu-HU" sz="2400" dirty="0" smtClean="0"/>
                            <a:t>i</a:t>
                          </a:r>
                          <a:endParaRPr lang="hu-H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hu-HU" sz="2400" dirty="0" err="1" smtClean="0"/>
                            <a:t>X</a:t>
                          </a:r>
                          <a:r>
                            <a:rPr lang="hu-HU" sz="2400" baseline="-25000" dirty="0" err="1" smtClean="0"/>
                            <a:t>i</a:t>
                          </a:r>
                          <a:r>
                            <a:rPr lang="hu-HU" sz="2400" dirty="0" smtClean="0"/>
                            <a:t> [mm]</a:t>
                          </a:r>
                          <a:endParaRPr lang="hu-H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4221" t="-10127" r="-72403" b="-8455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83333" t="-10127" r="-450" b="-845570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1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+1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20,205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9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3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5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20,206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6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0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7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9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20,204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+2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4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hu-HU" sz="2000" dirty="0" smtClean="0"/>
                            <a:t>10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20,198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-4</a:t>
                          </a:r>
                          <a:endParaRPr lang="hu-HU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000" dirty="0" smtClean="0"/>
                            <a:t>16</a:t>
                          </a:r>
                          <a:endParaRPr lang="hu-HU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zövegdoboz 5"/>
              <p:cNvSpPr txBox="1"/>
              <p:nvPr/>
            </p:nvSpPr>
            <p:spPr>
              <a:xfrm>
                <a:off x="15102" y="548680"/>
                <a:ext cx="3886944" cy="4900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hu-HU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i="1">
                              <a:latin typeface="Cambria Math"/>
                            </a:rPr>
                            <m:t>𝑖</m:t>
                          </m:r>
                          <m:r>
                            <a:rPr lang="hu-HU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hu-HU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10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hu-HU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hu-HU" sz="2400" b="0" i="1" dirty="0" smtClean="0">
                  <a:latin typeface="Cambria Math"/>
                </a:endParaRPr>
              </a:p>
              <a:p>
                <a:endParaRPr lang="hu-HU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202,020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bar>
                        <m:bar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hu-HU" sz="2400" i="1">
                              <a:latin typeface="Cambria Math"/>
                            </a:rPr>
                            <m:t>202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u-HU" sz="2400" i="1">
                              <a:latin typeface="Cambria Math"/>
                            </a:rPr>
                            <m:t>02</m:t>
                          </m:r>
                          <m:r>
                            <a:rPr lang="hu-HU" sz="2400" i="1">
                              <a:latin typeface="Cambria Math"/>
                            </a:rPr>
                            <m:t>𝑚𝑚</m:t>
                          </m:r>
                          <m:r>
                            <m:rPr>
                              <m:nor/>
                            </m:rPr>
                            <a:rPr lang="hu-HU" sz="2400" dirty="0"/>
                            <m:t> </m:t>
                          </m:r>
                        </m:e>
                      </m:bar>
                    </m:oMath>
                  </m:oMathPara>
                </a14:m>
                <a:endParaRPr lang="hu-HU" sz="2400" dirty="0" smtClean="0"/>
              </a:p>
              <a:p>
                <a:endParaRPr lang="hu-HU" sz="2400" dirty="0"/>
              </a:p>
              <a:p>
                <a:endParaRPr lang="hu-HU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𝑆</m:t>
                      </m: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hu-HU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hu-HU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hu-HU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hu-HU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hu-HU" sz="24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hu-HU" sz="2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400" b="0" i="1" smtClean="0">
                                  <a:latin typeface="Cambria Math"/>
                                </a:rPr>
                                <m:t>82</m:t>
                              </m:r>
                            </m:num>
                            <m:den>
                              <m:r>
                                <a:rPr lang="hu-HU" sz="2400" b="0" i="1" smtClean="0">
                                  <a:latin typeface="Cambria Math"/>
                                </a:rPr>
                                <m:t>9</m:t>
                              </m:r>
                            </m:den>
                          </m:f>
                        </m:e>
                      </m:ra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hu-HU" sz="2400" b="0" i="1" dirty="0" smtClean="0">
                  <a:latin typeface="Cambria Math"/>
                </a:endParaRPr>
              </a:p>
              <a:p>
                <a:endParaRPr lang="hu-HU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9,111</m:t>
                          </m:r>
                        </m:e>
                      </m:ra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=±</m:t>
                      </m:r>
                      <m:bar>
                        <m:barPr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bar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3 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m:rPr>
                              <m:nor/>
                            </m:rPr>
                            <a:rPr lang="hu-HU" sz="2400" dirty="0"/>
                            <m:t> </m:t>
                          </m:r>
                        </m:e>
                      </m:ba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6" name="Szövegdoboz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2" y="548680"/>
                <a:ext cx="3886944" cy="49001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övegdoboz 6"/>
              <p:cNvSpPr txBox="1"/>
              <p:nvPr/>
            </p:nvSpPr>
            <p:spPr>
              <a:xfrm>
                <a:off x="15102" y="5486161"/>
                <a:ext cx="8280920" cy="122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2400" dirty="0" smtClean="0">
                    <a:latin typeface="Cambria Math"/>
                  </a:rPr>
                  <a:t>Mérési eredmény  95%-os statisztikai biztonság mellett: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</m:bar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f>
                        <m:fPr>
                          <m:ctrlPr>
                            <a:rPr lang="hu-HU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=20,202±2,3∙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3,16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bar>
                        <m:barPr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bar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20,202</m:t>
                          </m:r>
                          <m:r>
                            <a:rPr lang="hu-HU" sz="240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m:rPr>
                              <m:nor/>
                            </m:rPr>
                            <a:rPr lang="hu-HU" sz="2400" b="0" i="0" smtClean="0">
                              <a:latin typeface="Cambria Math"/>
                              <a:ea typeface="Cambria Math"/>
                            </a:rPr>
                            <m:t>0,002 </m:t>
                          </m:r>
                          <m:r>
                            <m:rPr>
                              <m:nor/>
                            </m:rPr>
                            <a:rPr lang="hu-HU" sz="2400" b="0" i="0" smtClean="0">
                              <a:latin typeface="Cambria Math"/>
                              <a:ea typeface="Cambria Math"/>
                            </a:rPr>
                            <m:t>mm</m:t>
                          </m:r>
                          <m:r>
                            <m:rPr>
                              <m:nor/>
                            </m:rPr>
                            <a:rPr lang="hu-HU" sz="2400" dirty="0"/>
                            <m:t> </m:t>
                          </m:r>
                        </m:e>
                      </m:bar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7" name="Szövegdoboz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2" y="5486161"/>
                <a:ext cx="8280920" cy="1224631"/>
              </a:xfrm>
              <a:prstGeom prst="rect">
                <a:avLst/>
              </a:prstGeom>
              <a:blipFill rotWithShape="1">
                <a:blip r:embed="rId4"/>
                <a:stretch>
                  <a:fillRect l="-1104" t="-398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t értékének kiválasztása</a:t>
            </a:r>
            <a:endParaRPr lang="hu-HU" sz="4000" dirty="0">
              <a:solidFill>
                <a:schemeClr val="bg1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637756"/>
              </p:ext>
            </p:extLst>
          </p:nvPr>
        </p:nvGraphicFramePr>
        <p:xfrm>
          <a:off x="107504" y="1124744"/>
          <a:ext cx="88773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hu-HU" sz="2400" dirty="0" smtClean="0"/>
                        <a:t>Az egyes mérések száma (n)</a:t>
                      </a:r>
                      <a:endParaRPr lang="hu-HU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A t értéke</a:t>
                      </a:r>
                      <a:endParaRPr lang="hu-H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P=68,</a:t>
                      </a:r>
                      <a:r>
                        <a:rPr lang="hu-HU" sz="2400" baseline="0" dirty="0" smtClean="0"/>
                        <a:t>3%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P=95%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P=99,7%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4,3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19,2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4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1,2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3,2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9,2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5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1,15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2,8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6,</a:t>
                      </a:r>
                      <a:r>
                        <a:rPr lang="hu-HU" sz="2400" dirty="0" err="1" smtClean="0"/>
                        <a:t>6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10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1,06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2,3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4,1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20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1,03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2,1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3,45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30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2,05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</a:t>
                      </a:r>
                      <a:r>
                        <a:rPr lang="hu-HU" sz="2400" dirty="0" err="1" smtClean="0"/>
                        <a:t>3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51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2,0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3,15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100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1,98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3,1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Igen nagy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1,0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1,96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/>
                        <a:t>3,0</a:t>
                      </a:r>
                      <a:endParaRPr lang="hu-H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Szerelés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4704"/>
            <a:ext cx="9036496" cy="6093296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Szereléskor alkatrészeket kapcsolunk össze úgy, hogy az összeállítási rajzban meghatározott </a:t>
            </a:r>
            <a:r>
              <a:rPr lang="hu-HU" b="1" i="1" dirty="0" smtClean="0"/>
              <a:t>kölcsönös elhelyezkedésüket</a:t>
            </a:r>
            <a:r>
              <a:rPr lang="hu-HU" dirty="0" smtClean="0"/>
              <a:t> megvalósítjuk.</a:t>
            </a:r>
          </a:p>
          <a:p>
            <a:r>
              <a:rPr lang="hu-HU" dirty="0" smtClean="0"/>
              <a:t>Az alkatrészek illeszkedő felületeit összekötő méretek láncot alkotnak, a </a:t>
            </a:r>
            <a:r>
              <a:rPr lang="hu-HU" b="1" i="1" dirty="0" smtClean="0"/>
              <a:t>biztosítandó hézag ennek a méretláncnak az eredője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Méretláncnak nevezzük azt a meghatározott sorrendben önmagába visszatérő méretsorozatot, amely azoknak az alkatrészeknek a felületét köti össze, amelyek kölcsönös helyzetét meg kell határozni.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A méretlánc elemzéséhez célszerű a méreteket elvonatkoztatni s szerkezeti rajztól, és önálló vázlatként ábrázolni.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606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234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00811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7" name="Picture 3" descr="D:\Előadások\Autokfenntartás, diagnosztikája_IV\modellek\hajtomu_2\hajtomu_egybe_2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8189" r="33030" b="6791"/>
          <a:stretch/>
        </p:blipFill>
        <p:spPr bwMode="auto">
          <a:xfrm>
            <a:off x="3448" y="4191"/>
            <a:ext cx="4544308" cy="378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Előadások\Autokfenntartás, diagnosztikája_IV\modellek\hajtomu_2\hajtomu_egybe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8469" r="34848" b="3996"/>
          <a:stretch/>
        </p:blipFill>
        <p:spPr bwMode="auto">
          <a:xfrm>
            <a:off x="4547755" y="1981307"/>
            <a:ext cx="4596245" cy="487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9397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err="1" smtClean="0">
                <a:solidFill>
                  <a:schemeClr val="bg1"/>
                </a:solidFill>
              </a:rPr>
              <a:t>Mérteláncok</a:t>
            </a:r>
            <a:r>
              <a:rPr lang="hu-HU" sz="4000" dirty="0" smtClean="0">
                <a:solidFill>
                  <a:schemeClr val="bg1"/>
                </a:solidFill>
              </a:rPr>
              <a:t> kapcsolódása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3312368" cy="5904656"/>
          </a:xfrm>
        </p:spPr>
        <p:txBody>
          <a:bodyPr/>
          <a:lstStyle/>
          <a:p>
            <a:r>
              <a:rPr lang="hu-HU" dirty="0" smtClean="0"/>
              <a:t>Soros kapcsolat,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Párhuzamos kapcsolat</a:t>
            </a:r>
          </a:p>
          <a:p>
            <a:pPr marL="0" indent="0" algn="ctr">
              <a:buNone/>
            </a:pPr>
            <a:r>
              <a:rPr lang="hu-HU" dirty="0" smtClean="0"/>
              <a:t>A</a:t>
            </a:r>
            <a:r>
              <a:rPr lang="hu-HU" baseline="-25000" dirty="0" smtClean="0"/>
              <a:t>1</a:t>
            </a:r>
            <a:r>
              <a:rPr lang="hu-HU" dirty="0" smtClean="0"/>
              <a:t>=B</a:t>
            </a:r>
            <a:r>
              <a:rPr lang="hu-HU" baseline="-25000" dirty="0" smtClean="0"/>
              <a:t>1</a:t>
            </a:r>
            <a:r>
              <a:rPr lang="hu-HU" dirty="0" smtClean="0"/>
              <a:t>, A</a:t>
            </a:r>
            <a:r>
              <a:rPr lang="hu-HU" baseline="-25000" dirty="0" smtClean="0"/>
              <a:t>2</a:t>
            </a:r>
            <a:r>
              <a:rPr lang="hu-HU" dirty="0" smtClean="0"/>
              <a:t>=B</a:t>
            </a:r>
            <a:r>
              <a:rPr lang="hu-HU" baseline="-25000" dirty="0" smtClean="0"/>
              <a:t>2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Vegyes kapcsolat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80728"/>
            <a:ext cx="4519613" cy="145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3284984"/>
            <a:ext cx="45196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5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383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908720"/>
                <a:ext cx="8928992" cy="58326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 zárótag nagysága a lánctagok algebrai összege: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𝐴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lánctagokat előjelhelyesen kell figyelembe venni: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𝐴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i="1">
                              <a:latin typeface="Cambria Math"/>
                            </a:rPr>
                            <m:t>𝑖</m:t>
                          </m:r>
                          <m:r>
                            <a:rPr lang="hu-HU" i="1">
                              <a:latin typeface="Cambria Math"/>
                            </a:rPr>
                            <m:t>=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+1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/>
                  <a:t>l</a:t>
                </a:r>
                <a:r>
                  <a:rPr lang="hu-HU" dirty="0" smtClean="0"/>
                  <a:t>: a növelő tagok száma,</a:t>
                </a:r>
              </a:p>
              <a:p>
                <a:pPr marL="0" indent="0">
                  <a:buNone/>
                </a:pPr>
                <a:r>
                  <a:rPr lang="hu-HU" dirty="0"/>
                  <a:t>m</a:t>
                </a:r>
                <a:r>
                  <a:rPr lang="hu-HU" dirty="0" smtClean="0"/>
                  <a:t>-l: a csökkenőtagok száma,</a:t>
                </a:r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A zárótag lehet pozitív vagy negatív:</a:t>
                </a:r>
              </a:p>
              <a:p>
                <a:r>
                  <a:rPr lang="hu-HU" dirty="0" smtClean="0"/>
                  <a:t>A pozitív előjelű zárótag játékot,</a:t>
                </a:r>
              </a:p>
              <a:p>
                <a:r>
                  <a:rPr lang="hu-HU" dirty="0" smtClean="0"/>
                  <a:t>A negatív előjelű zárótag fedést jelent.</a:t>
                </a:r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908720"/>
                <a:ext cx="8928992" cy="5832648"/>
              </a:xfrm>
              <a:blipFill rotWithShape="1">
                <a:blip r:embed="rId2"/>
                <a:stretch>
                  <a:fillRect l="-1230" t="-1567" b="-41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7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0632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zárótag tűrésének meghatározása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764704"/>
                <a:ext cx="8928992" cy="597666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𝑒𝑠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𝑖𝑒𝑠</m:t>
                              </m:r>
                            </m:sub>
                          </m:sSub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+1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𝑖𝑒𝑖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𝑒𝑖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𝑖𝑒𝑖</m:t>
                              </m:r>
                            </m:sub>
                          </m:sSub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+1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𝑖𝑒𝑠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r>
                  <a:rPr lang="hu-HU" dirty="0" err="1"/>
                  <a:t>a</a:t>
                </a:r>
                <a:r>
                  <a:rPr lang="hu-HU" baseline="-25000" dirty="0" err="1" smtClean="0"/>
                  <a:t>es</a:t>
                </a:r>
                <a:r>
                  <a:rPr lang="hu-HU" dirty="0" smtClean="0"/>
                  <a:t>: a zárótag  tűrésének felső eltérése a névleges mérettől,</a:t>
                </a:r>
              </a:p>
              <a:p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ei</a:t>
                </a:r>
                <a:r>
                  <a:rPr lang="hu-HU" dirty="0" smtClean="0"/>
                  <a:t>: a zárótag tűrésének alsó eltérése a névleges mérettől,</a:t>
                </a:r>
              </a:p>
              <a:p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i</a:t>
                </a:r>
                <a:r>
                  <a:rPr lang="hu-HU" dirty="0" smtClean="0"/>
                  <a:t>, </a:t>
                </a:r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ies</a:t>
                </a:r>
                <a:r>
                  <a:rPr lang="hu-HU" dirty="0" smtClean="0"/>
                  <a:t>, </a:t>
                </a:r>
                <a:r>
                  <a:rPr lang="hu-HU" dirty="0" err="1" smtClean="0"/>
                  <a:t>a</a:t>
                </a:r>
                <a:r>
                  <a:rPr lang="hu-HU" baseline="-25000" dirty="0" err="1" smtClean="0"/>
                  <a:t>iei</a:t>
                </a:r>
                <a:r>
                  <a:rPr lang="hu-HU" dirty="0" smtClean="0"/>
                  <a:t>: a fenti fogalmak az </a:t>
                </a:r>
                <a:r>
                  <a:rPr lang="hu-HU" dirty="0" err="1" smtClean="0"/>
                  <a:t>i-edik</a:t>
                </a:r>
                <a:r>
                  <a:rPr lang="hu-HU" dirty="0" smtClean="0"/>
                  <a:t> lánctagra vonatkoztatva</a:t>
                </a: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Zárótag tűrésének nagysága: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𝑒𝑠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𝑒𝑖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764704"/>
                <a:ext cx="8928992" cy="5976664"/>
              </a:xfrm>
              <a:blipFill rotWithShape="1">
                <a:blip r:embed="rId2"/>
                <a:stretch>
                  <a:fillRect l="-123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11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3045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szerelési tűrés biztosításának módszerei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479776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hu-HU" dirty="0" smtClean="0"/>
              <a:t>Teljes cserélhetőség,</a:t>
            </a:r>
          </a:p>
          <a:p>
            <a:pPr marL="514350" indent="-514350">
              <a:buFont typeface="+mj-lt"/>
              <a:buAutoNum type="alphaLcParenR"/>
            </a:pPr>
            <a:r>
              <a:rPr lang="hu-HU" dirty="0" smtClean="0"/>
              <a:t>Részleges cserélhetőség,</a:t>
            </a:r>
          </a:p>
          <a:p>
            <a:pPr marL="514350" indent="-514350">
              <a:buFont typeface="+mj-lt"/>
              <a:buAutoNum type="alphaLcParenR"/>
            </a:pPr>
            <a:r>
              <a:rPr lang="hu-HU" dirty="0" smtClean="0"/>
              <a:t>Utólagos illesztés,</a:t>
            </a:r>
          </a:p>
          <a:p>
            <a:pPr marL="514350" indent="-514350">
              <a:buFont typeface="+mj-lt"/>
              <a:buAutoNum type="alphaLcParenR"/>
            </a:pPr>
            <a:r>
              <a:rPr lang="hu-HU" dirty="0" smtClean="0"/>
              <a:t>Válogató párosítás,</a:t>
            </a:r>
          </a:p>
          <a:p>
            <a:pPr marL="514350" indent="-514350">
              <a:buFont typeface="+mj-lt"/>
              <a:buAutoNum type="alphaLcParenR"/>
            </a:pPr>
            <a:r>
              <a:rPr lang="hu-HU" dirty="0" smtClean="0"/>
              <a:t>Beszabályozás,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490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36815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Teljes cserélhetőség </a:t>
            </a:r>
            <a:br>
              <a:rPr lang="hu-HU" sz="4000" dirty="0" smtClean="0">
                <a:solidFill>
                  <a:schemeClr val="bg1"/>
                </a:solidFill>
              </a:rPr>
            </a:br>
            <a:r>
              <a:rPr lang="hu-HU" sz="4000" dirty="0" smtClean="0">
                <a:solidFill>
                  <a:schemeClr val="bg1"/>
                </a:solidFill>
              </a:rPr>
              <a:t>módszere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2402812"/>
                <a:ext cx="8928992" cy="445518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 zárótag tűrését a lánctagok minden külön beavatkozás (kiválasztás, igazítás) nélkül biztosítják.</a:t>
                </a:r>
              </a:p>
              <a:p>
                <a:pPr marL="0" indent="0">
                  <a:buNone/>
                </a:pPr>
                <a:r>
                  <a:rPr lang="hu-HU" dirty="0"/>
                  <a:t>A tagok tűrését úgy kell előírni, hogy 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</a:rPr>
                        <m:t>𝑎</m:t>
                      </m:r>
                      <m:r>
                        <a:rPr lang="hu-HU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i="1">
                              <a:latin typeface="Cambria Math"/>
                            </a:rPr>
                            <m:t>𝑖</m:t>
                          </m:r>
                          <m:r>
                            <a:rPr lang="hu-HU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/>
                  <a:t>ö</a:t>
                </a:r>
                <a:r>
                  <a:rPr lang="hu-HU" dirty="0" smtClean="0"/>
                  <a:t>sszefüggést kielégítse.</a:t>
                </a:r>
              </a:p>
              <a:p>
                <a:pPr marL="0" indent="0">
                  <a:buNone/>
                </a:pPr>
                <a:r>
                  <a:rPr lang="hu-HU" dirty="0" smtClean="0"/>
                  <a:t>Egyenlőhatások elve: minden lánctag egyenlő mértékben járul hozzá az eredő tűréshez: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𝑖𝑘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ö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gyakorlatban az így kapott átlagos tűrést az egyes lánctagokra korrigálni kell (célja az azonos gyártási nehézség).</a:t>
                </a:r>
              </a:p>
              <a:p>
                <a:pPr marL="0" indent="0">
                  <a:buNone/>
                </a:pPr>
                <a:endParaRPr lang="hu-HU" sz="24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2402812"/>
                <a:ext cx="8928992" cy="4455188"/>
              </a:xfrm>
              <a:blipFill rotWithShape="1">
                <a:blip r:embed="rId2"/>
                <a:stretch>
                  <a:fillRect l="-1093" t="-2599" b="-95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2"/>
            <a:ext cx="4320480" cy="202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2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Teljes cserélhetőség módszere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92696"/>
            <a:ext cx="8856984" cy="59766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 smtClean="0"/>
              <a:t>Előnye:</a:t>
            </a:r>
          </a:p>
          <a:p>
            <a:r>
              <a:rPr lang="hu-HU" dirty="0" smtClean="0"/>
              <a:t>A szerelése egyszerű, mert illesztésre, válogatásra, bonyolultabb döntésekre nincs szükség,</a:t>
            </a:r>
          </a:p>
          <a:p>
            <a:r>
              <a:rPr lang="hu-HU" dirty="0" smtClean="0"/>
              <a:t>Betanított munkások is elkészíthetik,</a:t>
            </a:r>
          </a:p>
          <a:p>
            <a:r>
              <a:rPr lang="hu-HU" dirty="0" smtClean="0"/>
              <a:t>A szerelés automatizálásának a költsége a legalacsonyabb,</a:t>
            </a:r>
          </a:p>
          <a:p>
            <a:r>
              <a:rPr lang="hu-HU" dirty="0" smtClean="0"/>
              <a:t>A műveletekre norma adható meg,</a:t>
            </a:r>
          </a:p>
          <a:p>
            <a:r>
              <a:rPr lang="hu-HU" dirty="0" smtClean="0"/>
              <a:t>Könnyíti a folyamatos szerelés megvalósítását,</a:t>
            </a:r>
          </a:p>
          <a:p>
            <a:r>
              <a:rPr lang="hu-HU" dirty="0" smtClean="0"/>
              <a:t>Egyszerűsödik a tartalék alkatrész gyártás.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Hátránya:</a:t>
            </a:r>
          </a:p>
          <a:p>
            <a:r>
              <a:rPr lang="hu-HU" dirty="0" smtClean="0"/>
              <a:t>A lánctagok kis tűrése miatt nagyon költséges az alkatrész gyártás.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Alkalmazás:</a:t>
            </a:r>
          </a:p>
          <a:p>
            <a:r>
              <a:rPr lang="hu-HU" dirty="0" smtClean="0"/>
              <a:t>Általában csak kevés tagú méretláncoknál,</a:t>
            </a:r>
          </a:p>
          <a:p>
            <a:r>
              <a:rPr lang="hu-HU" dirty="0" smtClean="0"/>
              <a:t>Többtagú méretláncok esetében csak tömeggyártásban,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81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Részleges cserélhetőség módszere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92696"/>
                <a:ext cx="8856984" cy="259228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 válogatás nélkül összeszerelt alkatrészek nem biztosítják minden esetben a zárótag előírt tűrését, megjelenik a szerelési selejt. </a:t>
                </a:r>
              </a:p>
              <a:p>
                <a:pPr marL="0" indent="0">
                  <a:buNone/>
                </a:pPr>
                <a:r>
                  <a:rPr lang="hu-HU" dirty="0" smtClean="0"/>
                  <a:t>A gyártási méreteloszlás normális eloszlást követ, melynek sűrűségfüggvénye: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hu-HU" sz="2400">
                          <a:latin typeface="Cambria Math"/>
                          <a:ea typeface="Cambria Math"/>
                        </a:rPr>
                        <m:t>f</m:t>
                      </m:r>
                      <m:d>
                        <m:d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hu-HU" sz="240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a:rPr lang="hu-HU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σ</m:t>
                          </m:r>
                          <m:rad>
                            <m:radPr>
                              <m:degHide m:val="on"/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hu-HU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hu-HU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hu-HU" sz="24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latin typeface="Cambria Math"/>
                                      <a:ea typeface="Cambria Math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hu-HU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92696"/>
                <a:ext cx="8856984" cy="2592288"/>
              </a:xfrm>
              <a:blipFill rotWithShape="1">
                <a:blip r:embed="rId2"/>
                <a:stretch>
                  <a:fillRect l="-1101" t="-329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87586"/>
            <a:ext cx="5601270" cy="338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112698" y="4941167"/>
            <a:ext cx="24835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1: végleges selejt,</a:t>
            </a:r>
          </a:p>
          <a:p>
            <a:r>
              <a:rPr lang="hu-HU" sz="2400" dirty="0" smtClean="0"/>
              <a:t>2: jó,</a:t>
            </a:r>
          </a:p>
          <a:p>
            <a:r>
              <a:rPr lang="hu-HU" sz="2400" dirty="0" smtClean="0"/>
              <a:t>3: javítható selejt,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8584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Részleges cserélhetőség módszere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20688"/>
                <a:ext cx="8856984" cy="623731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Mivel feltételezzük, hogy a szóródás a lánctagok névleges értékeire szimmetrikus, ezért x=0.</a:t>
                </a:r>
              </a:p>
              <a:p>
                <a:pPr marL="0" indent="0">
                  <a:buNone/>
                </a:pPr>
                <a:r>
                  <a:rPr lang="hu-HU" dirty="0" smtClean="0"/>
                  <a:t>Az eredő szórás az összetevők szórásából: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hu-HU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hu-HU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hu-HU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hu-HU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rad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szerelési tűrést kielégítő esetek valószínűsége a sűrűségfüggvény alatti területtel arányos: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𝑝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i="1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hu-H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hu-H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hu-H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hu-HU" b="0" i="1" smtClean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hu-HU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Az eredő és az összetevők kibővített tűrései között: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hu-H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hu-HU" b="0" i="1" smtClean="0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Ebből a részleges cserélhetőség módszerének közepes </a:t>
                </a:r>
                <a:r>
                  <a:rPr lang="hu-HU" dirty="0" err="1" smtClean="0"/>
                  <a:t>lánctagtűrése</a:t>
                </a:r>
                <a:r>
                  <a:rPr lang="hu-HU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hu-H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u-HU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hu-HU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hu-HU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u-HU" b="0" i="1" smtClean="0">
                            <a:latin typeface="Cambria Math"/>
                          </a:rPr>
                          <m:t>𝑚</m:t>
                        </m:r>
                      </m:e>
                    </m:rad>
                    <m:r>
                      <a:rPr lang="hu-HU" b="0" i="1" smtClean="0">
                        <a:latin typeface="Cambria Math"/>
                        <a:ea typeface="Cambria Math"/>
                      </a:rPr>
                      <m:t>∙</m:t>
                    </m:r>
                    <m:sSubSup>
                      <m:sSubSupPr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𝑖</m:t>
                        </m:r>
                        <m:r>
                          <a:rPr lang="hu-HU" b="0" i="1" smtClean="0">
                            <a:latin typeface="Cambria Math"/>
                          </a:rPr>
                          <m:t> </m:t>
                        </m:r>
                        <m:r>
                          <a:rPr lang="hu-HU" b="0" i="1" smtClean="0">
                            <a:latin typeface="Cambria Math"/>
                          </a:rPr>
                          <m:t>𝑘</m:t>
                        </m:r>
                        <m:r>
                          <a:rPr lang="hu-HU" b="0" i="1" smtClean="0">
                            <a:latin typeface="Cambria Math"/>
                          </a:rPr>
                          <m:t>ö</m:t>
                        </m:r>
                        <m:r>
                          <a:rPr lang="hu-HU" b="0" i="1" smtClean="0">
                            <a:latin typeface="Cambria Math"/>
                          </a:rPr>
                          <m:t>𝑧</m:t>
                        </m:r>
                      </m:sub>
                      <m:sup>
                        <m:r>
                          <a:rPr lang="hu-HU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hu-HU" b="0" i="1" smtClean="0">
                        <a:latin typeface="Cambria Math"/>
                      </a:rPr>
                      <m:t>         </m:t>
                    </m:r>
                    <m:r>
                      <a:rPr lang="hu-HU" b="0" i="1" smtClean="0">
                        <a:latin typeface="Cambria Math"/>
                        <a:ea typeface="Cambria Math"/>
                      </a:rPr>
                      <m:t>→          </m:t>
                    </m:r>
                    <m:bar>
                      <m:barPr>
                        <m:ctrlPr>
                          <a:rPr lang="hu-HU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barPr>
                      <m:e>
                        <m:sSubSup>
                          <m:sSubSupPr>
                            <m:ctrlPr>
                              <a:rPr lang="hu-HU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hu-HU" i="1">
                                <a:latin typeface="Cambria Math"/>
                              </a:rPr>
                              <m:t>  </m:t>
                            </m:r>
                            <m:r>
                              <a:rPr lang="hu-H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hu-HU" i="1">
                                <a:latin typeface="Cambria Math"/>
                              </a:rPr>
                              <m:t>𝑖</m:t>
                            </m:r>
                            <m:r>
                              <a:rPr lang="hu-HU" i="1">
                                <a:latin typeface="Cambria Math"/>
                              </a:rPr>
                              <m:t> </m:t>
                            </m:r>
                            <m:r>
                              <a:rPr lang="hu-HU" i="1">
                                <a:latin typeface="Cambria Math"/>
                              </a:rPr>
                              <m:t>𝑘</m:t>
                            </m:r>
                            <m:r>
                              <a:rPr lang="hu-HU" i="1">
                                <a:latin typeface="Cambria Math"/>
                              </a:rPr>
                              <m:t>ö</m:t>
                            </m:r>
                            <m:r>
                              <a:rPr lang="hu-HU" i="1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hu-HU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r>
                          <a:rPr lang="hu-HU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hu-HU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hu-H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hu-HU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hu-HU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hu-HU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hu-HU" i="1">
                                    <a:latin typeface="Cambria Math"/>
                                  </a:rPr>
                                  <m:t>𝑚</m:t>
                                </m:r>
                              </m:e>
                            </m:rad>
                          </m:den>
                        </m:f>
                      </m:e>
                    </m:bar>
                  </m:oMath>
                </a14:m>
                <a:r>
                  <a:rPr lang="hu-HU" dirty="0" smtClean="0"/>
                  <a:t> 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20688"/>
                <a:ext cx="8856984" cy="6237312"/>
              </a:xfrm>
              <a:blipFill rotWithShape="1">
                <a:blip r:embed="rId2"/>
                <a:stretch>
                  <a:fillRect l="-757" t="-136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9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Részleges cserélhetőség módszere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Mikor érdemes alkalmazni?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Ha a nagy a lánctagok száma (m&gt;4),</a:t>
            </a:r>
          </a:p>
          <a:p>
            <a:r>
              <a:rPr lang="hu-HU" dirty="0" smtClean="0"/>
              <a:t>a zárótag tűrése szűk,</a:t>
            </a:r>
          </a:p>
          <a:p>
            <a:r>
              <a:rPr lang="hu-HU" dirty="0"/>
              <a:t>v</a:t>
            </a:r>
            <a:r>
              <a:rPr lang="hu-HU" dirty="0" smtClean="0"/>
              <a:t>iszonylag nagy tömegben gyártott alkatrészekből történik a szerelést.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9648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Utólagos illesztés módszere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92696"/>
            <a:ext cx="8856984" cy="583264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zárótag előírt pontosságát az előre kijelölt lánctag szerelésekor elvégzendő szükség szerinti </a:t>
            </a:r>
            <a:r>
              <a:rPr lang="hu-HU" dirty="0" err="1" smtClean="0"/>
              <a:t>utánmunkálásával</a:t>
            </a:r>
            <a:r>
              <a:rPr lang="hu-HU" dirty="0" smtClean="0"/>
              <a:t>  biztosítják. Ezt a lánctagot </a:t>
            </a:r>
            <a:r>
              <a:rPr lang="hu-HU" b="1" i="1" dirty="0" smtClean="0"/>
              <a:t>kompenzáló tag</a:t>
            </a:r>
            <a:r>
              <a:rPr lang="hu-HU" dirty="0" smtClean="0"/>
              <a:t>nak , a tűrés eléréséhez szükséges lemunkálandó rétegvastagságot </a:t>
            </a:r>
            <a:r>
              <a:rPr lang="hu-HU" b="1" i="1" dirty="0" smtClean="0"/>
              <a:t>kompenzálási érték</a:t>
            </a:r>
            <a:r>
              <a:rPr lang="hu-HU" dirty="0" smtClean="0"/>
              <a:t>nek nevezzük.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Milyen alkatrészt válasszunk kompenzáló tagnak?</a:t>
            </a:r>
          </a:p>
          <a:p>
            <a:pPr marL="0" indent="0">
              <a:buNone/>
            </a:pPr>
            <a:r>
              <a:rPr lang="hu-HU" dirty="0" smtClean="0"/>
              <a:t>Egyszerűalakú és könnyen megmunkálható legyen.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A lánctagok tűrése nagyobb mint a teljes cserélhetőségnél.</a:t>
            </a:r>
          </a:p>
          <a:p>
            <a:r>
              <a:rPr lang="hu-HU" dirty="0" smtClean="0"/>
              <a:t>Követelmény a selejtmentes szerelés, amelyhez a kompenzátorként kijelölt lánctag névleges gyártási méretét meg kell növelni.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95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Utólagos illesztés módszere</a:t>
            </a:r>
            <a:endParaRPr lang="hu-H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764704"/>
                <a:ext cx="8229600" cy="26642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r>
                        <a:rPr lang="hu-HU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hu-HU" b="0" dirty="0" smtClean="0"/>
              </a:p>
              <a:p>
                <a:pPr marL="0" indent="0">
                  <a:buNone/>
                </a:pPr>
                <a:r>
                  <a:rPr lang="hu-HU" dirty="0" smtClean="0"/>
                  <a:t>Minimális kompenzálási hozzáadás: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𝑟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maximális kompenzálási érték: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764704"/>
                <a:ext cx="8229600" cy="2664296"/>
              </a:xfrm>
              <a:blipFill rotWithShape="1"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77154"/>
            <a:ext cx="5184576" cy="317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53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módszer alkalmazása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439248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Jelentős szerelési többletmunkát igényel,:</a:t>
            </a:r>
          </a:p>
          <a:p>
            <a:r>
              <a:rPr lang="hu-HU" dirty="0" smtClean="0"/>
              <a:t>Többszöri mérés, megmunkálás,</a:t>
            </a:r>
          </a:p>
          <a:p>
            <a:r>
              <a:rPr lang="hu-HU" dirty="0" smtClean="0"/>
              <a:t>Többszöri össze- és szétszerelés,</a:t>
            </a:r>
          </a:p>
          <a:p>
            <a:r>
              <a:rPr lang="hu-HU" dirty="0" smtClean="0"/>
              <a:t>Forgács megjelenése a szereldében,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Többnyire egyedi vagy kissorozatgyártásban alkalmazzák.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Nagysorozatgyártásban nagy tagszámú és szűk </a:t>
            </a:r>
            <a:r>
              <a:rPr lang="hu-HU" dirty="0" err="1" smtClean="0"/>
              <a:t>zárótagtűrésű</a:t>
            </a:r>
            <a:r>
              <a:rPr lang="hu-HU" dirty="0" smtClean="0"/>
              <a:t> méretláncoknál.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17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Válogató párosítás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6165304"/>
          </a:xfrm>
        </p:spPr>
        <p:txBody>
          <a:bodyPr>
            <a:noAutofit/>
          </a:bodyPr>
          <a:lstStyle/>
          <a:p>
            <a:r>
              <a:rPr lang="hu-HU" sz="2200" dirty="0" smtClean="0"/>
              <a:t>A válogató párosítás esetén a teljes cserélhetőséget biztosító </a:t>
            </a:r>
            <a:r>
              <a:rPr lang="hu-HU" sz="2200" b="1" i="1" dirty="0" err="1" smtClean="0"/>
              <a:t>lánctagtűréseket</a:t>
            </a:r>
            <a:r>
              <a:rPr lang="hu-HU" sz="2200" dirty="0" smtClean="0"/>
              <a:t> az alkatrészek gazdaságos gyártása céljából </a:t>
            </a:r>
            <a:r>
              <a:rPr lang="hu-HU" sz="2200" b="1" i="1" dirty="0" smtClean="0"/>
              <a:t>többszörösre bővítik</a:t>
            </a:r>
            <a:r>
              <a:rPr lang="hu-HU" sz="2200" dirty="0" smtClean="0"/>
              <a:t>, majd az alkatrészeket az eredeti </a:t>
            </a:r>
            <a:r>
              <a:rPr lang="hu-HU" sz="2200" b="1" i="1" dirty="0" smtClean="0"/>
              <a:t>tűrés szerint csoportokra válogatják</a:t>
            </a:r>
            <a:r>
              <a:rPr lang="hu-HU" sz="2200" dirty="0" smtClean="0"/>
              <a:t>.</a:t>
            </a:r>
            <a:endParaRPr lang="hu-HU" sz="2200" dirty="0"/>
          </a:p>
          <a:p>
            <a:r>
              <a:rPr lang="hu-HU" sz="2200" dirty="0" smtClean="0"/>
              <a:t>A többszörösen bővített tűrésen belül az </a:t>
            </a:r>
            <a:r>
              <a:rPr lang="hu-HU" sz="2200" b="1" i="1" dirty="0" smtClean="0"/>
              <a:t>alaktűrésnek az eredeti szinten kell maradnia</a:t>
            </a:r>
            <a:r>
              <a:rPr lang="hu-HU" sz="2200" dirty="0" smtClean="0"/>
              <a:t>.</a:t>
            </a:r>
          </a:p>
          <a:p>
            <a:r>
              <a:rPr lang="hu-HU" sz="2200" dirty="0" smtClean="0"/>
              <a:t>Az azonos csoportban lévő alkatrészek minden esetben biztosítják az előírt </a:t>
            </a:r>
            <a:r>
              <a:rPr lang="hu-HU" sz="2200" dirty="0" err="1" smtClean="0"/>
              <a:t>zárótagtűrést</a:t>
            </a:r>
            <a:r>
              <a:rPr lang="hu-HU" sz="2200" dirty="0" smtClean="0"/>
              <a:t>.</a:t>
            </a:r>
          </a:p>
          <a:p>
            <a:pPr marL="0" indent="0">
              <a:buNone/>
            </a:pPr>
            <a:endParaRPr lang="hu-HU" sz="2200" dirty="0" smtClean="0"/>
          </a:p>
          <a:p>
            <a:pPr marL="0" indent="0">
              <a:buNone/>
            </a:pPr>
            <a:r>
              <a:rPr lang="hu-HU" sz="2200" dirty="0" smtClean="0"/>
              <a:t>A válogató párosítás többletmunkái:</a:t>
            </a:r>
          </a:p>
          <a:p>
            <a:r>
              <a:rPr lang="hu-HU" sz="2200" dirty="0" smtClean="0"/>
              <a:t>Az alkatrészek csoportokba válogatása,</a:t>
            </a:r>
          </a:p>
          <a:p>
            <a:r>
              <a:rPr lang="hu-HU" sz="2200" dirty="0" smtClean="0"/>
              <a:t>Az alkatrészek csoportok szerinti jelölése,</a:t>
            </a:r>
          </a:p>
          <a:p>
            <a:r>
              <a:rPr lang="hu-HU" sz="2200" dirty="0" smtClean="0"/>
              <a:t>A csoportok keveredésének megakadályozása,</a:t>
            </a:r>
          </a:p>
          <a:p>
            <a:r>
              <a:rPr lang="hu-HU" sz="2200" dirty="0" smtClean="0"/>
              <a:t>A hiányzó alkatrészek pótlása,</a:t>
            </a:r>
          </a:p>
          <a:p>
            <a:pPr marL="0" indent="0">
              <a:buNone/>
            </a:pPr>
            <a:r>
              <a:rPr lang="hu-HU" sz="2200" dirty="0" smtClean="0"/>
              <a:t>Alkalmazás: ha a zárótag tűrése nagyon kicsi, és a méretlánc kevés tagú (m=2-3)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914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2385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Beszabályozás módszere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1152128"/>
          </a:xfrm>
        </p:spPr>
        <p:txBody>
          <a:bodyPr/>
          <a:lstStyle/>
          <a:p>
            <a:r>
              <a:rPr lang="hu-HU" dirty="0" smtClean="0"/>
              <a:t>Beszabályozás mozgó kompenzátorral,</a:t>
            </a:r>
          </a:p>
          <a:p>
            <a:r>
              <a:rPr lang="hu-HU" dirty="0" smtClean="0"/>
              <a:t>Beszabályozás fix méretű kompenzátorral,</a:t>
            </a:r>
            <a:endParaRPr lang="hu-HU" dirty="0"/>
          </a:p>
        </p:txBody>
      </p:sp>
      <p:pic>
        <p:nvPicPr>
          <p:cNvPr id="2050" name="Picture 2" descr="D:\Előadások\Autokfenntartás, diagnosztikája_IV\modellek\hajtomu_2\hajtomu_egyben_3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r="31212"/>
          <a:stretch/>
        </p:blipFill>
        <p:spPr bwMode="auto">
          <a:xfrm>
            <a:off x="1835696" y="1853474"/>
            <a:ext cx="4932220" cy="495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9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Beszabályozás mozgó kompenzátorral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693335"/>
                <a:ext cx="3384376" cy="4976025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hu-HU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𝑘𝑚𝑎𝑥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r>
                        <a:rPr lang="hu-HU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𝑟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r>
                        <a:rPr lang="hu-HU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693335"/>
                <a:ext cx="3384376" cy="4976025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D:\Előadások\Autokfenntartás, diagnosztikája_IV\modellek\hajtomu_2\hajtomu_egyben_5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7630" r="22272" b="3155"/>
          <a:stretch/>
        </p:blipFill>
        <p:spPr bwMode="auto">
          <a:xfrm>
            <a:off x="3491880" y="1134107"/>
            <a:ext cx="5652120" cy="572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4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07288" cy="650336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Beszabályozás fix méretű kompenzátorral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4704"/>
            <a:ext cx="4176464" cy="5976664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3074" name="Picture 2" descr="D:\Előadások\Autokfenntartás, diagnosztikája_IV\modellek\hajtomu_2\hajtomu_egyben_4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2596" r="34090" b="3715"/>
          <a:stretch/>
        </p:blipFill>
        <p:spPr bwMode="auto">
          <a:xfrm>
            <a:off x="2051720" y="862016"/>
            <a:ext cx="5984451" cy="596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68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9650"/>
            <a:ext cx="8748464" cy="58858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Beszabályozás fix méretű kompenzátorral</a:t>
            </a:r>
            <a:endParaRPr lang="hu-H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548680"/>
                <a:ext cx="3312368" cy="630932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sSubSup>
                            <m:sSubSup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hu-HU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hu-H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hu-H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hu-HU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hu-HU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hu-HU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𝑘𝑗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+(</m:t>
                      </m:r>
                      <m:r>
                        <a:rPr lang="hu-HU" b="0" i="1" smtClean="0">
                          <a:latin typeface="Cambria Math"/>
                        </a:rPr>
                        <m:t>𝑗</m:t>
                      </m:r>
                      <m:r>
                        <a:rPr lang="hu-HU" b="0" i="1" smtClean="0">
                          <a:latin typeface="Cambria Math"/>
                        </a:rPr>
                        <m:t>−1)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hu-HU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548680"/>
                <a:ext cx="3312368" cy="6309320"/>
              </a:xfrm>
              <a:blipFill rotWithShape="1">
                <a:blip r:embed="rId2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99" y="2780928"/>
            <a:ext cx="4974701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églalap 3"/>
              <p:cNvSpPr/>
              <p:nvPr/>
            </p:nvSpPr>
            <p:spPr>
              <a:xfrm>
                <a:off x="3995936" y="692696"/>
                <a:ext cx="4950201" cy="1952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𝑘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sz="2400" i="1" dirty="0" smtClean="0">
                  <a:latin typeface="Cambria Math"/>
                  <a:ea typeface="Cambria Math"/>
                </a:endParaRPr>
              </a:p>
              <a:p>
                <a:endParaRPr lang="hu-HU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𝑁</m:t>
                      </m:r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hu-HU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hu-HU" sz="2400" dirty="0"/>
              </a:p>
            </p:txBody>
          </p:sp>
        </mc:Choice>
        <mc:Fallback xmlns="">
          <p:sp>
            <p:nvSpPr>
              <p:cNvPr id="4" name="Téglalap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692696"/>
                <a:ext cx="4950201" cy="1952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54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 beszabályozás előnye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877272"/>
          </a:xfrm>
        </p:spPr>
        <p:txBody>
          <a:bodyPr/>
          <a:lstStyle/>
          <a:p>
            <a:r>
              <a:rPr lang="hu-HU" dirty="0" smtClean="0"/>
              <a:t>A méretlánc </a:t>
            </a:r>
            <a:r>
              <a:rPr lang="hu-HU" dirty="0" err="1" smtClean="0"/>
              <a:t>zárótagjának</a:t>
            </a:r>
            <a:r>
              <a:rPr lang="hu-HU" dirty="0" smtClean="0"/>
              <a:t> tetszőleges pontossága határozható meg a többi tag gazdaságos gyártási tűrése mellett.</a:t>
            </a:r>
          </a:p>
          <a:p>
            <a:r>
              <a:rPr lang="hu-HU" dirty="0" smtClean="0"/>
              <a:t>Szereléskor nem szükséges a forgácsolás,</a:t>
            </a:r>
          </a:p>
          <a:p>
            <a:r>
              <a:rPr lang="hu-HU" dirty="0" smtClean="0"/>
              <a:t>A szerelés idő nem ingadozik,</a:t>
            </a:r>
          </a:p>
          <a:p>
            <a:r>
              <a:rPr lang="hu-HU" dirty="0" smtClean="0"/>
              <a:t>A zárótag pontossága a szerkezet használata során a kompenzátor cseréjével vagy </a:t>
            </a:r>
            <a:r>
              <a:rPr lang="hu-HU" dirty="0" err="1" smtClean="0"/>
              <a:t>utánállításával</a:t>
            </a:r>
            <a:r>
              <a:rPr lang="hu-HU" dirty="0" smtClean="0"/>
              <a:t> folyamatosan fenntartható.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Hátránya:</a:t>
            </a:r>
          </a:p>
          <a:p>
            <a:r>
              <a:rPr lang="hu-HU" dirty="0" smtClean="0"/>
              <a:t>Növekszik a tagok száma,</a:t>
            </a:r>
          </a:p>
          <a:p>
            <a:r>
              <a:rPr lang="hu-HU" dirty="0" smtClean="0"/>
              <a:t>Növekszik a költség.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692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Alkatrészek pozicionálása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txBody>
          <a:bodyPr/>
          <a:lstStyle/>
          <a:p>
            <a:pPr algn="just"/>
            <a:r>
              <a:rPr lang="hu-HU" dirty="0" smtClean="0"/>
              <a:t>Alkatrészek szerelések esetén sok esetben furatok, vagy csapok tengelyének, bázisfelülettől való távolsága határozza meg.</a:t>
            </a:r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A tűréseket minden egyes esetben meg kell határozni.</a:t>
            </a:r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A tűrések nagysága általános képletekkel nem megadható.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Nézzünk meg néhány általános esetet.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13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bg1"/>
                </a:solidFill>
              </a:rPr>
              <a:t>Néhány példa az alkatrészek kölcsönös pozicionálására</a:t>
            </a:r>
            <a:endParaRPr lang="hu-HU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735" y="1124744"/>
            <a:ext cx="7686080" cy="3536135"/>
          </a:xfrm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870" y="4725144"/>
            <a:ext cx="3934596" cy="206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9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96752"/>
            <a:ext cx="2602632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Picture 4" descr="hengerfe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0"/>
            <a:ext cx="4949156" cy="38297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motorblok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73" y="0"/>
            <a:ext cx="4470877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17032"/>
            <a:ext cx="7082976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2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34737"/>
            <a:ext cx="8964488" cy="578328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bg1"/>
                </a:solidFill>
              </a:rPr>
              <a:t>Két elméletileg egybeeső tengely excentricitása</a:t>
            </a:r>
            <a:endParaRPr lang="hu-HU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4932040" cy="597666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u-HU" dirty="0" smtClean="0"/>
                  <a:t>A csap szerelhetősége: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𝑒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≦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hu-HU" i="1">
                          <a:latin typeface="Cambria Math"/>
                          <a:ea typeface="Cambria Math"/>
                        </a:rPr>
                        <m:t>≦</m:t>
                      </m:r>
                      <m:f>
                        <m:fPr>
                          <m:ctrlPr>
                            <a:rPr lang="hu-HU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(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Kisjáték: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𝐹𝐻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Gyakorlat két esete: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hu-HU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u-HU" dirty="0" smtClean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dirty="0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hu-HU" b="0" i="1" dirty="0" smtClean="0">
                            <a:latin typeface="Cambria Math"/>
                          </a:rPr>
                          <m:t>𝑗</m:t>
                        </m:r>
                        <m:r>
                          <a:rPr lang="hu-HU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b="0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b="0" i="1" dirty="0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hu-HU" b="0" i="1" dirty="0" smtClean="0">
                            <a:latin typeface="Cambria Math"/>
                          </a:rPr>
                          <m:t>𝑗</m:t>
                        </m:r>
                        <m:r>
                          <a:rPr lang="hu-HU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hu-HU" dirty="0" smtClean="0"/>
              </a:p>
              <a:p>
                <a:pPr marL="514350" indent="-514350">
                  <a:buFont typeface="+mj-lt"/>
                  <a:buAutoNum type="alphaLcParenR"/>
                </a:pPr>
                <a:endParaRPr lang="hu-HU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hu-HU" dirty="0" smtClean="0"/>
                  <a:t>Az egyik furatra nincs játék megengedve: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=0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hu-HU" i="1">
                          <a:latin typeface="Cambria Math"/>
                        </a:rPr>
                        <m:t>𝑒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≦</m:t>
                      </m:r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hu-HU" i="1">
                          <a:latin typeface="Cambria Math"/>
                          <a:ea typeface="Cambria Math"/>
                        </a:rPr>
                        <m:t>≦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4932040" cy="5976664"/>
              </a:xfrm>
              <a:blipFill rotWithShape="1">
                <a:blip r:embed="rId2"/>
                <a:stretch>
                  <a:fillRect l="-2101" t="-15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:\Előadások\Autokfenntartás, diagnosztikája_IV\modellek\csap_furat\csap_furat_1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 t="10695" r="49697" b="15913"/>
          <a:stretch/>
        </p:blipFill>
        <p:spPr bwMode="auto">
          <a:xfrm>
            <a:off x="5004048" y="1412776"/>
            <a:ext cx="3972808" cy="470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9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Csap és a lyuk kapcsolata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88432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1.	Szabadon átmenő csap:</a:t>
            </a:r>
          </a:p>
          <a:p>
            <a:pPr marL="0" indent="0" algn="just">
              <a:buNone/>
            </a:pPr>
            <a:r>
              <a:rPr lang="hu-HU" dirty="0" smtClean="0"/>
              <a:t>	A csap és a furat között kisjáték (</a:t>
            </a:r>
            <a:r>
              <a:rPr lang="hu-HU" dirty="0" err="1" smtClean="0"/>
              <a:t>k</a:t>
            </a:r>
            <a:r>
              <a:rPr lang="hu-HU" baseline="-25000" dirty="0" err="1" smtClean="0"/>
              <a:t>j</a:t>
            </a:r>
            <a:r>
              <a:rPr lang="hu-HU" dirty="0" smtClean="0"/>
              <a:t>)biztosított.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2.	Szilárd illesztés:</a:t>
            </a:r>
          </a:p>
          <a:p>
            <a:pPr marL="0" indent="0" algn="just">
              <a:buNone/>
            </a:pPr>
            <a:r>
              <a:rPr lang="hu-HU" dirty="0" smtClean="0"/>
              <a:t>	A csap és a lyuk között nincs megengedett játék, 	hanem átfedés van.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02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1140" y="16518"/>
            <a:ext cx="8496944" cy="1080120"/>
          </a:xfrm>
        </p:spPr>
        <p:txBody>
          <a:bodyPr>
            <a:normAutofit fontScale="90000"/>
          </a:bodyPr>
          <a:lstStyle/>
          <a:p>
            <a:r>
              <a:rPr lang="hu-HU" sz="4000" u="sng" dirty="0" smtClean="0">
                <a:solidFill>
                  <a:schemeClr val="bg1"/>
                </a:solidFill>
              </a:rPr>
              <a:t>1. eset:</a:t>
            </a:r>
            <a:r>
              <a:rPr lang="hu-HU" sz="4000" dirty="0" smtClean="0">
                <a:solidFill>
                  <a:schemeClr val="bg1"/>
                </a:solidFill>
              </a:rPr>
              <a:t> két, vagy több egy sorban lévő furat, szabadon átmenő csapokkal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" y="1124744"/>
                <a:ext cx="4619916" cy="573325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2200" dirty="0" smtClean="0"/>
                  <a:t>A furatok alsó és a csapok felső határméretét  felhasználva:</a:t>
                </a:r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𝑚𝑎𝑥</m:t>
                      </m:r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𝑚𝑖𝑛</m:t>
                      </m:r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𝑚𝑎𝑥</m:t>
                      </m:r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𝑚𝑖𝑛</m:t>
                      </m:r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=2</m:t>
                      </m:r>
                      <m:r>
                        <a:rPr lang="hu-HU" sz="2200" b="0" i="1" smtClean="0">
                          <a:latin typeface="Cambria Math"/>
                        </a:rPr>
                        <m:t>𝑒</m:t>
                      </m:r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r>
                        <a:rPr lang="hu-HU" sz="22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200" dirty="0" smtClean="0"/>
                  <a:t>Az </a:t>
                </a:r>
                <a:r>
                  <a:rPr lang="hu-HU" sz="2200" dirty="0"/>
                  <a:t>ábra alapján: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hu-HU" sz="2200" dirty="0"/>
                  <a:t>D</a:t>
                </a:r>
                <a:r>
                  <a:rPr lang="hu-HU" sz="2200" baseline="-25000" dirty="0"/>
                  <a:t>1</a:t>
                </a:r>
                <a:r>
                  <a:rPr lang="hu-HU" sz="2200" dirty="0"/>
                  <a:t>=D</a:t>
                </a:r>
                <a:r>
                  <a:rPr lang="hu-HU" sz="2200" baseline="-25000" dirty="0"/>
                  <a:t>3</a:t>
                </a:r>
                <a:r>
                  <a:rPr lang="hu-HU" sz="2200" dirty="0" smtClean="0"/>
                  <a:t>,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hu-HU" sz="2200" dirty="0" smtClean="0"/>
                  <a:t>t</a:t>
                </a:r>
                <a:r>
                  <a:rPr lang="hu-HU" sz="2200" baseline="-25000" dirty="0" smtClean="0"/>
                  <a:t>1</a:t>
                </a:r>
                <a:r>
                  <a:rPr lang="hu-HU" sz="2200" dirty="0" smtClean="0"/>
                  <a:t>=t</a:t>
                </a:r>
                <a:r>
                  <a:rPr lang="hu-HU" sz="2200" baseline="-25000" dirty="0" smtClean="0"/>
                  <a:t>3</a:t>
                </a:r>
                <a:r>
                  <a:rPr lang="hu-HU" sz="2200" dirty="0" smtClean="0"/>
                  <a:t>=t,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hu-HU" sz="2200" dirty="0" smtClean="0"/>
                  <a:t>d</a:t>
                </a:r>
                <a:r>
                  <a:rPr lang="hu-HU" sz="2200" baseline="-25000" dirty="0" smtClean="0"/>
                  <a:t>1</a:t>
                </a:r>
                <a:r>
                  <a:rPr lang="hu-HU" sz="2200" dirty="0" smtClean="0"/>
                  <a:t>=d</a:t>
                </a:r>
                <a:r>
                  <a:rPr lang="hu-HU" sz="2200" baseline="-25000" dirty="0" smtClean="0"/>
                  <a:t>3</a:t>
                </a:r>
                <a:r>
                  <a:rPr lang="hu-HU" sz="2200" dirty="0" smtClean="0"/>
                  <a:t>=d,</a:t>
                </a:r>
                <a:endParaRPr lang="hu-HU" sz="22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124744"/>
                <a:ext cx="4619916" cy="5733256"/>
              </a:xfrm>
              <a:blipFill rotWithShape="1">
                <a:blip r:embed="rId2"/>
                <a:stretch>
                  <a:fillRect l="-1583" t="-127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D:\Előadások\Autokfenntartás, diagnosztikája_IV\modellek\csap_furat\csap_furat_2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1" t="4171" r="23485" b="23090"/>
          <a:stretch/>
        </p:blipFill>
        <p:spPr bwMode="auto">
          <a:xfrm>
            <a:off x="4619612" y="1340768"/>
            <a:ext cx="4409393" cy="351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églalap 3"/>
              <p:cNvSpPr/>
              <p:nvPr/>
            </p:nvSpPr>
            <p:spPr>
              <a:xfrm>
                <a:off x="4411079" y="5229200"/>
                <a:ext cx="445700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hu-HU" sz="24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4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−(</m:t>
                      </m:r>
                      <m:sSub>
                        <m:sSubPr>
                          <m:ctrlP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400" dirty="0"/>
              </a:p>
            </p:txBody>
          </p:sp>
        </mc:Choice>
        <mc:Fallback>
          <p:sp>
            <p:nvSpPr>
              <p:cNvPr id="4" name="Téglalap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79" y="5229200"/>
                <a:ext cx="4457005" cy="830997"/>
              </a:xfrm>
              <a:prstGeom prst="rect">
                <a:avLst/>
              </a:prstGeom>
              <a:blipFill>
                <a:blip r:embed="rId4"/>
                <a:stretch>
                  <a:fillRect r="-547" b="-955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76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28800"/>
          </a:xfrm>
        </p:spPr>
        <p:txBody>
          <a:bodyPr>
            <a:noAutofit/>
          </a:bodyPr>
          <a:lstStyle/>
          <a:p>
            <a:r>
              <a:rPr lang="hu-HU" sz="3600" u="sng" dirty="0" smtClean="0">
                <a:solidFill>
                  <a:schemeClr val="bg1"/>
                </a:solidFill>
              </a:rPr>
              <a:t>2. </a:t>
            </a:r>
            <a:r>
              <a:rPr lang="hu-HU" sz="3600" u="sng" dirty="0">
                <a:solidFill>
                  <a:schemeClr val="bg1"/>
                </a:solidFill>
              </a:rPr>
              <a:t>eset:</a:t>
            </a:r>
            <a:r>
              <a:rPr lang="hu-HU" sz="3600" dirty="0">
                <a:solidFill>
                  <a:schemeClr val="bg1"/>
                </a:solidFill>
              </a:rPr>
              <a:t> két, vagy több egy sorban lévő furat, </a:t>
            </a:r>
            <a:r>
              <a:rPr lang="hu-HU" sz="3600" dirty="0" smtClean="0">
                <a:solidFill>
                  <a:schemeClr val="bg1"/>
                </a:solidFill>
              </a:rPr>
              <a:t>egyik részen szabadon átmenő, másik részen szilárd illesztéssel rögzített csapokkal</a:t>
            </a:r>
            <a:endParaRPr lang="hu-HU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772816"/>
                <a:ext cx="4032448" cy="49685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=2(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:r>
                  <a:rPr lang="hu-HU" sz="2200" dirty="0" smtClean="0"/>
                  <a:t>Az ábra alapján: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u-HU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hu-HU" sz="2200" i="1">
                            <a:latin typeface="Cambria Math"/>
                          </a:rPr>
                          <m:t>𝑗</m:t>
                        </m:r>
                        <m:r>
                          <a:rPr lang="hu-HU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hu-HU" sz="2200" i="1">
                        <a:latin typeface="Cambria Math"/>
                      </a:rPr>
                      <m:t>=</m:t>
                    </m:r>
                    <m:r>
                      <a:rPr lang="hu-HU" sz="22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u-HU" sz="2200" dirty="0" smtClean="0"/>
                  <a:t>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u-HU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2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hu-HU" sz="2200" i="1">
                            <a:latin typeface="Cambria Math"/>
                          </a:rPr>
                          <m:t>𝑗</m:t>
                        </m:r>
                        <m:r>
                          <a:rPr lang="hu-HU" sz="2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2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hu-HU" sz="2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hu-HU" sz="22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hu-HU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2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hu-HU" sz="22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u-HU" sz="2200" dirty="0" smtClean="0"/>
                  <a:t>,</a:t>
                </a:r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0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772816"/>
                <a:ext cx="4032448" cy="4968552"/>
              </a:xfrm>
              <a:blipFill rotWithShape="1">
                <a:blip r:embed="rId2"/>
                <a:stretch>
                  <a:fillRect l="-19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D:\Előadások\Autokfenntartás, diagnosztikája_IV\modellek\csap_furat\csap_furat_3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1" t="6128" r="20758" b="19176"/>
          <a:stretch/>
        </p:blipFill>
        <p:spPr bwMode="auto">
          <a:xfrm>
            <a:off x="4218325" y="1916832"/>
            <a:ext cx="4797219" cy="395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hu-HU" sz="3600" u="sng" dirty="0" smtClean="0">
                <a:solidFill>
                  <a:schemeClr val="bg1"/>
                </a:solidFill>
              </a:rPr>
              <a:t>3. </a:t>
            </a:r>
            <a:r>
              <a:rPr lang="hu-HU" sz="3600" u="sng" dirty="0">
                <a:solidFill>
                  <a:schemeClr val="bg1"/>
                </a:solidFill>
              </a:rPr>
              <a:t>eset:</a:t>
            </a:r>
            <a:r>
              <a:rPr lang="hu-HU" sz="3600" dirty="0">
                <a:solidFill>
                  <a:schemeClr val="bg1"/>
                </a:solidFill>
              </a:rPr>
              <a:t> két, vagy több egy sorban </a:t>
            </a:r>
            <a:r>
              <a:rPr lang="hu-HU" sz="3600" dirty="0" smtClean="0">
                <a:solidFill>
                  <a:schemeClr val="bg1"/>
                </a:solidFill>
              </a:rPr>
              <a:t>elhelyezkedő furatok furatközepei egy vonatkozási síktól. A csapok szabadon átmenőek</a:t>
            </a:r>
            <a:endParaRPr lang="hu-HU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988840"/>
                <a:ext cx="5652120" cy="410445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sz="220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hu-HU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2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2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hu-HU" sz="2200" b="0" dirty="0" smtClean="0"/>
              </a:p>
              <a:p>
                <a:pPr marL="0" indent="0">
                  <a:buNone/>
                </a:pPr>
                <a:endParaRPr lang="hu-HU" sz="2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−(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hu-HU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hu-HU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000" i="1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000" dirty="0"/>
              </a:p>
              <a:p>
                <a:pPr marL="0" indent="0">
                  <a:buNone/>
                </a:pPr>
                <a:endParaRPr lang="hu-HU" sz="22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988840"/>
                <a:ext cx="5652120" cy="410445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D:\Előadások\Autokfenntartás, diagnosztikája_IV\modellek\csap_furat\csap_furat_4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9" r="34394" b="26678"/>
          <a:stretch/>
        </p:blipFill>
        <p:spPr bwMode="auto">
          <a:xfrm>
            <a:off x="5594409" y="1556792"/>
            <a:ext cx="355189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43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14432"/>
          </a:xfrm>
        </p:spPr>
        <p:txBody>
          <a:bodyPr>
            <a:noAutofit/>
          </a:bodyPr>
          <a:lstStyle/>
          <a:p>
            <a:r>
              <a:rPr lang="hu-HU" sz="3200" u="sng" dirty="0" smtClean="0">
                <a:solidFill>
                  <a:schemeClr val="bg1"/>
                </a:solidFill>
              </a:rPr>
              <a:t>4. </a:t>
            </a:r>
            <a:r>
              <a:rPr lang="hu-HU" sz="3200" u="sng" dirty="0">
                <a:solidFill>
                  <a:schemeClr val="bg1"/>
                </a:solidFill>
              </a:rPr>
              <a:t>eset:</a:t>
            </a:r>
            <a:r>
              <a:rPr lang="hu-HU" sz="3200" dirty="0">
                <a:solidFill>
                  <a:schemeClr val="bg1"/>
                </a:solidFill>
              </a:rPr>
              <a:t> két, vagy több egy sorban elhelyezkedő furatok furatközepei egy vonatkozási síktól. A </a:t>
            </a:r>
            <a:r>
              <a:rPr lang="hu-HU" sz="3200" dirty="0" smtClean="0">
                <a:solidFill>
                  <a:schemeClr val="bg1"/>
                </a:solidFill>
              </a:rPr>
              <a:t>csapok egyik részen </a:t>
            </a:r>
            <a:r>
              <a:rPr lang="hu-HU" sz="3200" dirty="0">
                <a:solidFill>
                  <a:schemeClr val="bg1"/>
                </a:solidFill>
              </a:rPr>
              <a:t>szabadon </a:t>
            </a:r>
            <a:r>
              <a:rPr lang="hu-HU" sz="3200" dirty="0" smtClean="0">
                <a:solidFill>
                  <a:schemeClr val="bg1"/>
                </a:solidFill>
              </a:rPr>
              <a:t>átmenő, a másik részen szilárd</a:t>
            </a:r>
            <a:endParaRPr lang="hu-H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2348880"/>
                <a:ext cx="5112568" cy="431228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u-HU" sz="2200" dirty="0"/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sz="2200" dirty="0"/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hu-HU" sz="2200" i="1">
                              <a:latin typeface="Cambria Math"/>
                            </a:rPr>
                            <m:t>2</m:t>
                          </m:r>
                          <m:r>
                            <a:rPr lang="hu-HU" sz="2200" i="1">
                              <a:latin typeface="Cambria Math"/>
                            </a:rPr>
                            <m:t>𝑚𝑖𝑛</m:t>
                          </m:r>
                        </m:sub>
                      </m:sSub>
                      <m:r>
                        <a:rPr lang="hu-HU" sz="2200" i="1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hu-H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2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sz="22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2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hu-HU" sz="2200" dirty="0"/>
              </a:p>
              <a:p>
                <a:pPr marL="0" indent="0">
                  <a:buNone/>
                </a:pPr>
                <a:endParaRPr lang="hu-HU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2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200" i="1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hu-HU" sz="22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</m:t>
                      </m:r>
                      <m:r>
                        <a:rPr lang="hu-HU" sz="2200" i="1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hu-HU" sz="2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2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200" i="1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sz="2200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2348880"/>
                <a:ext cx="5112568" cy="431228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 descr="D:\Előadások\Autokfenntartás, diagnosztikája_IV\modellek\csap_furat\csap_furat_5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5" t="7107" r="16364" b="25374"/>
          <a:stretch/>
        </p:blipFill>
        <p:spPr bwMode="auto">
          <a:xfrm>
            <a:off x="5220072" y="1649979"/>
            <a:ext cx="3703921" cy="501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3915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9927"/>
            <a:ext cx="9144000" cy="1512168"/>
          </a:xfrm>
        </p:spPr>
        <p:txBody>
          <a:bodyPr>
            <a:normAutofit fontScale="90000"/>
          </a:bodyPr>
          <a:lstStyle/>
          <a:p>
            <a:pPr algn="l"/>
            <a:r>
              <a:rPr lang="hu-HU" sz="3600" dirty="0" smtClean="0">
                <a:solidFill>
                  <a:schemeClr val="tx1"/>
                </a:solidFill>
              </a:rPr>
              <a:t>5. eset: Több tetszés szerinti furat. A furatközepek helyzetei két derékszöget bezáró síkhoz képest adottak. A csap mindkét részen szabadon átmenő</a:t>
            </a:r>
            <a:endParaRPr lang="hu-HU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Alcím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07504" y="2636912"/>
                <a:ext cx="3816424" cy="2664296"/>
              </a:xfrm>
            </p:spPr>
            <p:txBody>
              <a:bodyPr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𝑑</m:t>
                      </m:r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dirty="0" smtClean="0">
                  <a:solidFill>
                    <a:schemeClr val="bg1"/>
                  </a:solidFill>
                </a:endParaRPr>
              </a:p>
              <a:p>
                <a:pPr algn="just"/>
                <a:endParaRPr lang="hu-HU" dirty="0">
                  <a:solidFill>
                    <a:schemeClr val="bg1"/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u-HU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dirty="0" smtClean="0">
                  <a:solidFill>
                    <a:schemeClr val="bg1"/>
                  </a:solidFill>
                </a:endParaRPr>
              </a:p>
              <a:p>
                <a:pPr algn="just"/>
                <a:endParaRPr lang="hu-HU" dirty="0">
                  <a:solidFill>
                    <a:schemeClr val="bg1"/>
                  </a:solidFill>
                </a:endParaRPr>
              </a:p>
              <a:p>
                <a:pPr algn="just"/>
                <a:endParaRPr lang="hu-HU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Alcím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07504" y="2636912"/>
                <a:ext cx="3816424" cy="266429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:\Előadások\Autokfenntartás, diagnosztikája_IV\modellek\csap_furat\csap_furat_6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11313" r="39294" b="6121"/>
          <a:stretch/>
        </p:blipFill>
        <p:spPr bwMode="auto">
          <a:xfrm>
            <a:off x="4067944" y="1772816"/>
            <a:ext cx="5076056" cy="39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églalap 3"/>
              <p:cNvSpPr/>
              <p:nvPr/>
            </p:nvSpPr>
            <p:spPr>
              <a:xfrm>
                <a:off x="1259632" y="5877272"/>
                <a:ext cx="5901103" cy="8388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6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6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600" i="1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hu-HU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(2</m:t>
                              </m:r>
                              <m:sSub>
                                <m:sSubPr>
                                  <m:ctrlP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26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sz="2600" dirty="0"/>
              </a:p>
            </p:txBody>
          </p:sp>
        </mc:Choice>
        <mc:Fallback xmlns="">
          <p:sp>
            <p:nvSpPr>
              <p:cNvPr id="4" name="Téglalap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877272"/>
                <a:ext cx="5901103" cy="8388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7783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3" y="-14288"/>
            <a:ext cx="9144000" cy="2207128"/>
          </a:xfrm>
        </p:spPr>
        <p:txBody>
          <a:bodyPr>
            <a:noAutofit/>
          </a:bodyPr>
          <a:lstStyle/>
          <a:p>
            <a:pPr algn="just"/>
            <a:r>
              <a:rPr lang="hu-HU" sz="3600" dirty="0" smtClean="0">
                <a:solidFill>
                  <a:schemeClr val="bg1"/>
                </a:solidFill>
              </a:rPr>
              <a:t>6. </a:t>
            </a:r>
            <a:r>
              <a:rPr lang="hu-HU" sz="3600" dirty="0">
                <a:solidFill>
                  <a:schemeClr val="bg1"/>
                </a:solidFill>
              </a:rPr>
              <a:t>eset: Több tetszés szerinti furat. A furatközepek helyzetei két derékszöget bezáró síkhoz képest adottak. A csap </a:t>
            </a:r>
            <a:r>
              <a:rPr lang="hu-HU" sz="3600" dirty="0" smtClean="0">
                <a:solidFill>
                  <a:schemeClr val="bg1"/>
                </a:solidFill>
              </a:rPr>
              <a:t>az egyik </a:t>
            </a:r>
            <a:r>
              <a:rPr lang="hu-HU" sz="3600" dirty="0">
                <a:solidFill>
                  <a:schemeClr val="bg1"/>
                </a:solidFill>
              </a:rPr>
              <a:t>részen szabadon </a:t>
            </a:r>
            <a:r>
              <a:rPr lang="hu-HU" sz="3600" dirty="0" smtClean="0">
                <a:solidFill>
                  <a:schemeClr val="bg1"/>
                </a:solidFill>
              </a:rPr>
              <a:t>átmenő, másik részen szilárd illesztésű</a:t>
            </a:r>
            <a:endParaRPr lang="hu-HU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2348880"/>
                <a:ext cx="4464496" cy="439248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hu-HU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u-H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(2</m:t>
                              </m:r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−4</m:t>
                      </m:r>
                      <m:rad>
                        <m:radPr>
                          <m:degHide m:val="on"/>
                          <m:ctrlP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2348880"/>
                <a:ext cx="4464496" cy="439248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D:\Előadások\Autokfenntartás, diagnosztikája_IV\modellek\csap_furat\csap_furat_7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8" t="7106" r="41061" b="23417"/>
          <a:stretch/>
        </p:blipFill>
        <p:spPr bwMode="auto">
          <a:xfrm>
            <a:off x="4753938" y="2492896"/>
            <a:ext cx="4390062" cy="403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36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48880"/>
          </a:xfrm>
        </p:spPr>
        <p:txBody>
          <a:bodyPr>
            <a:normAutofit/>
          </a:bodyPr>
          <a:lstStyle/>
          <a:p>
            <a:pPr algn="just"/>
            <a:r>
              <a:rPr lang="hu-HU" sz="3600" dirty="0" smtClean="0">
                <a:solidFill>
                  <a:schemeClr val="bg1"/>
                </a:solidFill>
              </a:rPr>
              <a:t>7. </a:t>
            </a:r>
            <a:r>
              <a:rPr lang="hu-HU" sz="3600" dirty="0">
                <a:solidFill>
                  <a:schemeClr val="bg1"/>
                </a:solidFill>
              </a:rPr>
              <a:t>eset: Több tetszés szerinti furat. A furatközepek helyzetei </a:t>
            </a:r>
            <a:r>
              <a:rPr lang="hu-HU" sz="3600" dirty="0" smtClean="0">
                <a:solidFill>
                  <a:schemeClr val="bg1"/>
                </a:solidFill>
              </a:rPr>
              <a:t>két tetszőleges szöget bezáró bázis síkhoz képest adottak. A csap mindkét részen szabadon átmenő. 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3994" y="5733256"/>
            <a:ext cx="8363272" cy="93610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 descr="D:\Előadások\Autokfenntartás, diagnosztikája_IV\modellek\csap_furat\csap_furat_8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374" r="17075" b="6655"/>
          <a:stretch/>
        </p:blipFill>
        <p:spPr bwMode="auto">
          <a:xfrm>
            <a:off x="417215" y="2348880"/>
            <a:ext cx="8271086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956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5747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68863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r>
                        <a:rPr lang="hu-HU" b="0" i="1" smtClean="0">
                          <a:latin typeface="Cambria Math"/>
                        </a:rPr>
                        <m:t>𝑑</m:t>
                      </m:r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b="0" i="1" smtClean="0">
                              <a:latin typeface="Cambria Math"/>
                            </a:rPr>
                            <m:t>1,4</m:t>
                          </m:r>
                        </m:e>
                      </m:acc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∝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     é</m:t>
                      </m:r>
                      <m:r>
                        <a:rPr lang="hu-HU" b="0" i="1" smtClean="0">
                          <a:latin typeface="Cambria Math"/>
                        </a:rPr>
                        <m:t>𝑠</m:t>
                      </m:r>
                      <m:r>
                        <a:rPr lang="hu-HU" b="0" i="1" smtClean="0">
                          <a:latin typeface="Cambria Math"/>
                        </a:rPr>
                        <m:t>     </m:t>
                      </m:r>
                      <m:acc>
                        <m:accPr>
                          <m:chr m:val="̅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b="0" i="1" smtClean="0">
                              <a:latin typeface="Cambria Math"/>
                            </a:rPr>
                            <m:t>1,2</m:t>
                          </m:r>
                        </m:e>
                      </m:acc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∝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hu-HU" b="0" i="1" smtClean="0">
                              <a:latin typeface="Cambria Math"/>
                            </a:rPr>
                            <m:t>1,3</m:t>
                          </m:r>
                        </m:e>
                      </m:acc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∝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u-HU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hu-H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i="1">
                                      <a:latin typeface="Cambria Math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hu-H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hu-HU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hu-HU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b="0" i="1" smtClean="0">
                              <a:latin typeface="Cambria Math"/>
                            </a:rPr>
                            <m:t>−8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∝</m:t>
                          </m:r>
                        </m:e>
                      </m:rad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𝑠𝑖𝑛</m:t>
                          </m:r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∝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−2</m:t>
                          </m:r>
                          <m:sSub>
                            <m:sSubPr>
                              <m:ctrlPr>
                                <a:rPr lang="hu-HU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∝</m:t>
                          </m:r>
                        </m:e>
                      </m:rad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68863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485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1477"/>
            <a:ext cx="4425131" cy="5616624"/>
          </a:xfrm>
        </p:spPr>
        <p:txBody>
          <a:bodyPr>
            <a:normAutofit/>
          </a:bodyPr>
          <a:lstStyle/>
          <a:p>
            <a:r>
              <a:rPr lang="hu-HU" sz="3600" dirty="0" smtClean="0">
                <a:solidFill>
                  <a:schemeClr val="bg1"/>
                </a:solidFill>
              </a:rPr>
              <a:t>8. eset: kör kerületen elhelyezkedő tetszés szerinti számú furat. A furatközéppontok az osztókör sugarának tűrésével és a szögosztás tűrésével vannak megadva</a:t>
            </a:r>
            <a:r>
              <a:rPr lang="hu-HU" sz="3600" dirty="0">
                <a:solidFill>
                  <a:schemeClr val="bg1"/>
                </a:solidFill>
              </a:rPr>
              <a:t>. A csap mindkét részen szabadon átmenő.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" y="5777921"/>
                <a:ext cx="4425130" cy="108007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</a:rPr>
                        <m:t>𝑥</m:t>
                      </m:r>
                      <m:r>
                        <a:rPr lang="hu-HU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+</m:t>
                      </m:r>
                      <m:r>
                        <a:rPr lang="hu-HU" i="1">
                          <a:latin typeface="Cambria Math"/>
                        </a:rPr>
                        <m:t>𝑑</m:t>
                      </m:r>
                      <m:r>
                        <a:rPr lang="hu-HU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5777921"/>
                <a:ext cx="4425130" cy="1080079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3" name="Picture 5" descr="D:\Előadások\Autokfenntartás, diagnosztikája_IV\modellek\csap_furat\csap_furat_9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5" t="12832" r="44353" b="15745"/>
          <a:stretch/>
        </p:blipFill>
        <p:spPr bwMode="auto">
          <a:xfrm>
            <a:off x="4425131" y="332656"/>
            <a:ext cx="4699917" cy="613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6080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2234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980728"/>
                <a:ext cx="9144000" cy="568863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</a:rPr>
                        <m:t>𝑑</m:t>
                      </m:r>
                      <m:r>
                        <a:rPr lang="hu-HU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hu-H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/>
                            </a:rPr>
                            <m:t>(</m:t>
                          </m:r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  <m:r>
                            <a:rPr lang="hu-HU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  <m:r>
                            <a:rPr lang="hu-HU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0" smtClean="0">
                          <a:latin typeface="Cambria Math"/>
                        </a:rPr>
                        <m:t>−2</m:t>
                      </m:r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𝑅</m:t>
                              </m:r>
                              <m:r>
                                <a:rPr lang="hu-HU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−2</m:t>
                      </m:r>
                      <m:r>
                        <a:rPr lang="hu-HU" sz="2400" b="0" i="0" smtClean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</a:rPr>
                        <m:t>R</m:t>
                      </m:r>
                      <m:r>
                        <a:rPr lang="hu-HU" sz="2400" b="0" i="0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sub>
                      </m:sSub>
                      <m:r>
                        <a:rPr lang="hu-HU" sz="2400" b="0" i="0" smtClean="0">
                          <a:latin typeface="Cambria Math"/>
                        </a:rPr>
                        <m:t>)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</a:rPr>
                        <m:t>cos</m:t>
                      </m:r>
                      <m:r>
                        <a:rPr lang="hu-HU" sz="2400" b="0" i="1" smtClean="0">
                          <a:latin typeface="Cambria Math"/>
                        </a:rPr>
                        <m:t>⁡[</m:t>
                      </m:r>
                      <m:r>
                        <a:rPr lang="hu-HU" sz="2400" b="0" i="1" smtClean="0">
                          <a:latin typeface="Cambria Math"/>
                        </a:rPr>
                        <m:t>𝑡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hu-H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4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𝐴𝐻</m:t>
                              </m:r>
                            </m:sub>
                          </m:sSub>
                        </m:num>
                        <m:den>
                          <m:r>
                            <a:rPr lang="hu-HU" sz="24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hu-HU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hu-HU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[</m:t>
                              </m:r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hu-HU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]</m:t>
                              </m:r>
                              <m:r>
                                <m:rPr>
                                  <m:nor/>
                                </m:rPr>
                                <a:rPr lang="hu-HU" sz="2400" dirty="0">
                                  <a:solidFill>
                                    <a:srgbClr val="C00000"/>
                                  </a:solidFill>
                                </a:rPr>
                                <m:t> </m:t>
                              </m:r>
                            </m:e>
                            <m:sup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(2</m:t>
                              </m:r>
                              <m:sSub>
                                <m:sSubPr>
                                  <m:ctrlP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sz="240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sub>
                      </m:sSub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4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𝐴𝐻</m:t>
                                          </m:r>
                                        </m:sub>
                                      </m:sSub>
                                      <m:r>
                                        <a:rPr lang="hu-HU" sz="24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𝐹𝐻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hu-HU" sz="24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4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4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hu-HU" sz="2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𝑅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hu-HU" sz="24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𝑅</m:t>
                          </m:r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−1)</m:t>
                          </m:r>
                        </m:den>
                      </m:f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206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hu-H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 [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𝑠𝑧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ö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𝑔𝑚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á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𝑠𝑜𝑑𝑝𝑒𝑟𝑐</m:t>
                      </m:r>
                      <m:r>
                        <a:rPr lang="hu-HU" sz="24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hu-H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8"/>
                <a:ext cx="9144000" cy="568863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2119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459" y="20612"/>
            <a:ext cx="4680520" cy="6144692"/>
          </a:xfrm>
        </p:spPr>
        <p:txBody>
          <a:bodyPr>
            <a:noAutofit/>
          </a:bodyPr>
          <a:lstStyle/>
          <a:p>
            <a:pPr algn="just"/>
            <a:r>
              <a:rPr lang="hu-HU" sz="3600" dirty="0">
                <a:solidFill>
                  <a:schemeClr val="bg1"/>
                </a:solidFill>
              </a:rPr>
              <a:t>8. eset: kör kerületen elhelyezkedő tetszés szerinti számú furat. A furatközéppontok az osztókör sugarának tűrésével és a szögosztás tűrésével vannak megadva</a:t>
            </a:r>
            <a:r>
              <a:rPr lang="hu-HU" sz="3600" dirty="0" smtClean="0">
                <a:solidFill>
                  <a:schemeClr val="bg1"/>
                </a:solidFill>
              </a:rPr>
              <a:t>. </a:t>
            </a:r>
            <a:r>
              <a:rPr lang="hu-HU" sz="3600" dirty="0">
                <a:solidFill>
                  <a:schemeClr val="bg1"/>
                </a:solidFill>
              </a:rPr>
              <a:t>A csap az egyik részen szabadon átmenő, másik részen szilárd illesztésű</a:t>
            </a:r>
            <a:endParaRPr lang="hu-HU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945782" y="116632"/>
                <a:ext cx="4018706" cy="8640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𝑥</m:t>
                      </m:r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45782" y="116632"/>
                <a:ext cx="4018706" cy="86409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D:\Előadások\Autokfenntartás, diagnosztikája_IV\modellek\csap_furat\csap_furat_10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7" t="21444" r="36000" b="8653"/>
          <a:stretch/>
        </p:blipFill>
        <p:spPr bwMode="auto">
          <a:xfrm>
            <a:off x="4985455" y="1340768"/>
            <a:ext cx="4125926" cy="55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22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435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49685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8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𝐹𝐻</m:t>
                          </m:r>
                        </m:sub>
                      </m:sSub>
                      <m:r>
                        <a:rPr lang="hu-HU" sz="28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𝐴𝐻</m:t>
                          </m:r>
                        </m:sub>
                      </m:sSub>
                      <m:r>
                        <a:rPr lang="hu-HU" sz="2800" i="1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hu-HU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[</m:t>
                              </m:r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]</m:t>
                              </m:r>
                              <m:r>
                                <m:rPr>
                                  <m:nor/>
                                </m:rPr>
                                <a:rPr lang="hu-HU" sz="2800" dirty="0">
                                  <a:solidFill>
                                    <a:srgbClr val="C00000"/>
                                  </a:solidFill>
                                </a:rPr>
                                <m:t> </m:t>
                              </m:r>
                            </m:e>
                            <m:sup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8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(2</m:t>
                              </m:r>
                              <m:sSub>
                                <m:sSubPr>
                                  <m:ctrlP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28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hu-HU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hu-HU" sz="28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u-HU" sz="2800" dirty="0" smtClean="0"/>
              </a:p>
              <a:p>
                <a:pPr marL="0" indent="0">
                  <a:buNone/>
                </a:pPr>
                <a:endParaRPr lang="hu-HU" sz="2800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</m:sub>
                      </m:sSub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hu-HU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u-HU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hu-HU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𝐴𝐻</m:t>
                                          </m:r>
                                        </m:sub>
                                      </m:sSub>
                                      <m:r>
                                        <a:rPr lang="hu-HU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𝐹𝐻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hu-HU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/>
                                            </a:rPr>
                                            <m:t>𝑅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hu-HU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𝑅</m:t>
                          </m:r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−1)</m:t>
                          </m:r>
                        </m:den>
                      </m:f>
                      <m:r>
                        <a:rPr lang="hu-HU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206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hu-HU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hu-HU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 [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𝑠𝑧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ö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𝑔𝑚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á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𝑠𝑜𝑑𝑝𝑒𝑟𝑐</m:t>
                      </m:r>
                      <m:r>
                        <a:rPr lang="hu-HU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hu-HU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496855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902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2811</TotalTime>
  <Words>1782</Words>
  <Application>Microsoft Office PowerPoint</Application>
  <PresentationFormat>Diavetítés a képernyőre (4:3 oldalarány)</PresentationFormat>
  <Paragraphs>495</Paragraphs>
  <Slides>54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54</vt:i4>
      </vt:variant>
    </vt:vector>
  </HeadingPairs>
  <TitlesOfParts>
    <vt:vector size="61" baseType="lpstr">
      <vt:lpstr>Arial</vt:lpstr>
      <vt:lpstr>Calibri</vt:lpstr>
      <vt:lpstr>Cambria Math</vt:lpstr>
      <vt:lpstr>Constantia</vt:lpstr>
      <vt:lpstr>Wingdings</vt:lpstr>
      <vt:lpstr>Wingdings 2</vt:lpstr>
      <vt:lpstr>Áramlás</vt:lpstr>
      <vt:lpstr>Mérési hibák, szerelés</vt:lpstr>
      <vt:lpstr>Mérés</vt:lpstr>
      <vt:lpstr>Mérés típusai jellegüket tekintve</vt:lpstr>
      <vt:lpstr>Mérő- szabályzó rendszerek kapcsolata gyártórendszerekben</vt:lpstr>
      <vt:lpstr>Mérési módszerek</vt:lpstr>
      <vt:lpstr>Mérési hibák</vt:lpstr>
      <vt:lpstr>Mérés hibák eredet szerinti csoportosítása</vt:lpstr>
      <vt:lpstr>Mérés hibák jellegük szerint csoportosítva</vt:lpstr>
      <vt:lpstr>Normális eloszlás</vt:lpstr>
      <vt:lpstr>Standard normális eloszlás</vt:lpstr>
      <vt:lpstr>PowerPoint-bemutató</vt:lpstr>
      <vt:lpstr>A mérés hibák jellemzői</vt:lpstr>
      <vt:lpstr>Mérési sorozatok kiértékelése</vt:lpstr>
      <vt:lpstr>PowerPoint-bemutató</vt:lpstr>
      <vt:lpstr>Mérési eredmény</vt:lpstr>
      <vt:lpstr>Példa</vt:lpstr>
      <vt:lpstr>A t értékének kiválasztása</vt:lpstr>
      <vt:lpstr>Szerelés</vt:lpstr>
      <vt:lpstr>PowerPoint-bemutató</vt:lpstr>
      <vt:lpstr>Mérteláncok kapcsolódása</vt:lpstr>
      <vt:lpstr>PowerPoint-bemutató</vt:lpstr>
      <vt:lpstr>A zárótag tűrésének meghatározása</vt:lpstr>
      <vt:lpstr>A szerelési tűrés biztosításának módszerei</vt:lpstr>
      <vt:lpstr>Teljes cserélhetőség  módszere</vt:lpstr>
      <vt:lpstr>Teljes cserélhetőség módszere</vt:lpstr>
      <vt:lpstr>Részleges cserélhetőség módszere</vt:lpstr>
      <vt:lpstr>Részleges cserélhetőség módszere</vt:lpstr>
      <vt:lpstr>Részleges cserélhetőség módszere</vt:lpstr>
      <vt:lpstr>Utólagos illesztés módszere</vt:lpstr>
      <vt:lpstr>Utólagos illesztés módszere</vt:lpstr>
      <vt:lpstr>A módszer alkalmazása</vt:lpstr>
      <vt:lpstr>Válogató párosítás</vt:lpstr>
      <vt:lpstr>Beszabályozás módszere</vt:lpstr>
      <vt:lpstr>Beszabályozás mozgó kompenzátorral</vt:lpstr>
      <vt:lpstr>Beszabályozás fix méretű kompenzátorral</vt:lpstr>
      <vt:lpstr>Beszabályozás fix méretű kompenzátorral</vt:lpstr>
      <vt:lpstr>A beszabályozás előnye</vt:lpstr>
      <vt:lpstr>Alkatrészek pozicionálása</vt:lpstr>
      <vt:lpstr>Néhány példa az alkatrészek kölcsönös pozicionálására</vt:lpstr>
      <vt:lpstr>PowerPoint-bemutató</vt:lpstr>
      <vt:lpstr>Két elméletileg egybeeső tengely excentricitása</vt:lpstr>
      <vt:lpstr>Csap és a lyuk kapcsolata</vt:lpstr>
      <vt:lpstr>1. eset: két, vagy több egy sorban lévő furat, szabadon átmenő csapokkal</vt:lpstr>
      <vt:lpstr>2. eset: két, vagy több egy sorban lévő furat, egyik részen szabadon átmenő, másik részen szilárd illesztéssel rögzített csapokkal</vt:lpstr>
      <vt:lpstr>3. eset: két, vagy több egy sorban elhelyezkedő furatok furatközepei egy vonatkozási síktól. A csapok szabadon átmenőek</vt:lpstr>
      <vt:lpstr>4. eset: két, vagy több egy sorban elhelyezkedő furatok furatközepei egy vonatkozási síktól. A csapok egyik részen szabadon átmenő, a másik részen szilárd</vt:lpstr>
      <vt:lpstr>5. eset: Több tetszés szerinti furat. A furatközepek helyzetei két derékszöget bezáró síkhoz képest adottak. A csap mindkét részen szabadon átmenő</vt:lpstr>
      <vt:lpstr>6. eset: Több tetszés szerinti furat. A furatközepek helyzetei két derékszöget bezáró síkhoz képest adottak. A csap az egyik részen szabadon átmenő, másik részen szilárd illesztésű</vt:lpstr>
      <vt:lpstr>7. eset: Több tetszés szerinti furat. A furatközepek helyzetei két tetszőleges szöget bezáró bázis síkhoz képest adottak. A csap mindkét részen szabadon átmenő. </vt:lpstr>
      <vt:lpstr>PowerPoint-bemutató</vt:lpstr>
      <vt:lpstr>8. eset: kör kerületen elhelyezkedő tetszés szerinti számú furat. A furatközéppontok az osztókör sugarának tűrésével és a szögosztás tűrésével vannak megadva. A csap mindkét részen szabadon átmenő. </vt:lpstr>
      <vt:lpstr>PowerPoint-bemutató</vt:lpstr>
      <vt:lpstr>8. eset: kör kerületen elhelyezkedő tetszés szerinti számú furat. A furatközéppontok az osztókör sugarának tűrésével és a szögosztás tűrésével vannak megadva. A csap az egyik részen szabadon átmenő, másik részen szilárd illesztésű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Józsi</cp:lastModifiedBy>
  <cp:revision>154</cp:revision>
  <dcterms:created xsi:type="dcterms:W3CDTF">2014-02-06T07:55:16Z</dcterms:created>
  <dcterms:modified xsi:type="dcterms:W3CDTF">2017-03-30T07:12:11Z</dcterms:modified>
</cp:coreProperties>
</file>