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theme/themeOverride39.xml" ContentType="application/vnd.openxmlformats-officedocument.themeOverride+xml"/>
  <Override PartName="/ppt/theme/themeOverride40.xml" ContentType="application/vnd.openxmlformats-officedocument.themeOverrid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theme/themeOverride41.xml" ContentType="application/vnd.openxmlformats-officedocument.themeOverride+xml"/>
  <Override PartName="/ppt/theme/themeOverride42.xml" ContentType="application/vnd.openxmlformats-officedocument.themeOverrid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theme/themeOverride43.xml" ContentType="application/vnd.openxmlformats-officedocument.themeOverride+xml"/>
  <Override PartName="/ppt/theme/themeOverride44.xml" ContentType="application/vnd.openxmlformats-officedocument.themeOverrid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theme/themeOverride45.xml" ContentType="application/vnd.openxmlformats-officedocument.themeOverride+xml"/>
  <Override PartName="/ppt/theme/themeOverride46.xml" ContentType="application/vnd.openxmlformats-officedocument.themeOverrid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theme/themeOverride47.xml" ContentType="application/vnd.openxmlformats-officedocument.themeOverride+xml"/>
  <Override PartName="/ppt/theme/themeOverride48.xml" ContentType="application/vnd.openxmlformats-officedocument.themeOverrid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theme/themeOverride49.xml" ContentType="application/vnd.openxmlformats-officedocument.themeOverride+xml"/>
  <Override PartName="/ppt/theme/themeOverride50.xml" ContentType="application/vnd.openxmlformats-officedocument.themeOverrid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theme/themeOverride51.xml" ContentType="application/vnd.openxmlformats-officedocument.themeOverride+xml"/>
  <Override PartName="/ppt/theme/themeOverride52.xml" ContentType="application/vnd.openxmlformats-officedocument.themeOverrid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theme/themeOverride53.xml" ContentType="application/vnd.openxmlformats-officedocument.themeOverride+xml"/>
  <Override PartName="/ppt/theme/themeOverride54.xml" ContentType="application/vnd.openxmlformats-officedocument.themeOverrid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theme/themeOverride55.xml" ContentType="application/vnd.openxmlformats-officedocument.themeOverride+xml"/>
  <Override PartName="/ppt/theme/themeOverride56.xml" ContentType="application/vnd.openxmlformats-officedocument.themeOverrid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theme/themeOverride57.xml" ContentType="application/vnd.openxmlformats-officedocument.themeOverride+xml"/>
  <Override PartName="/ppt/theme/themeOverride58.xml" ContentType="application/vnd.openxmlformats-officedocument.themeOverrid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theme/themeOverride59.xml" ContentType="application/vnd.openxmlformats-officedocument.themeOverride+xml"/>
  <Override PartName="/ppt/theme/themeOverride60.xml" ContentType="application/vnd.openxmlformats-officedocument.themeOverrid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2.xml" ContentType="application/vnd.openxmlformats-officedocument.theme+xml"/>
  <Override PartName="/ppt/theme/themeOverride61.xml" ContentType="application/vnd.openxmlformats-officedocument.themeOverride+xml"/>
  <Override PartName="/ppt/theme/themeOverride62.xml" ContentType="application/vnd.openxmlformats-officedocument.themeOverrid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3.xml" ContentType="application/vnd.openxmlformats-officedocument.theme+xml"/>
  <Override PartName="/ppt/theme/themeOverride63.xml" ContentType="application/vnd.openxmlformats-officedocument.themeOverride+xml"/>
  <Override PartName="/ppt/theme/themeOverride64.xml" ContentType="application/vnd.openxmlformats-officedocument.themeOverrid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4.xml" ContentType="application/vnd.openxmlformats-officedocument.theme+xml"/>
  <Override PartName="/ppt/theme/themeOverride65.xml" ContentType="application/vnd.openxmlformats-officedocument.themeOverride+xml"/>
  <Override PartName="/ppt/theme/themeOverride66.xml" ContentType="application/vnd.openxmlformats-officedocument.themeOverrid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35.xml" ContentType="application/vnd.openxmlformats-officedocument.theme+xml"/>
  <Override PartName="/ppt/theme/themeOverride67.xml" ContentType="application/vnd.openxmlformats-officedocument.themeOverride+xml"/>
  <Override PartName="/ppt/theme/themeOverride68.xml" ContentType="application/vnd.openxmlformats-officedocument.themeOverride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6.xml" ContentType="application/vnd.openxmlformats-officedocument.theme+xml"/>
  <Override PartName="/ppt/theme/themeOverride69.xml" ContentType="application/vnd.openxmlformats-officedocument.themeOverride+xml"/>
  <Override PartName="/ppt/theme/themeOverride70.xml" ContentType="application/vnd.openxmlformats-officedocument.themeOverride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37.xml" ContentType="application/vnd.openxmlformats-officedocument.theme+xml"/>
  <Override PartName="/ppt/theme/themeOverride71.xml" ContentType="application/vnd.openxmlformats-officedocument.themeOverride+xml"/>
  <Override PartName="/ppt/theme/themeOverride72.xml" ContentType="application/vnd.openxmlformats-officedocument.themeOverrid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38.xml" ContentType="application/vnd.openxmlformats-officedocument.theme+xml"/>
  <Override PartName="/ppt/theme/themeOverride73.xml" ContentType="application/vnd.openxmlformats-officedocument.themeOverride+xml"/>
  <Override PartName="/ppt/theme/themeOverride74.xml" ContentType="application/vnd.openxmlformats-officedocument.themeOverride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theme/theme39.xml" ContentType="application/vnd.openxmlformats-officedocument.theme+xml"/>
  <Override PartName="/ppt/theme/themeOverride75.xml" ContentType="application/vnd.openxmlformats-officedocument.themeOverride+xml"/>
  <Override PartName="/ppt/theme/themeOverride76.xml" ContentType="application/vnd.openxmlformats-officedocument.themeOverride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theme/theme40.xml" ContentType="application/vnd.openxmlformats-officedocument.theme+xml"/>
  <Override PartName="/ppt/theme/themeOverride77.xml" ContentType="application/vnd.openxmlformats-officedocument.themeOverride+xml"/>
  <Override PartName="/ppt/theme/themeOverride78.xml" ContentType="application/vnd.openxmlformats-officedocument.themeOverride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theme/theme41.xml" ContentType="application/vnd.openxmlformats-officedocument.theme+xml"/>
  <Override PartName="/ppt/theme/themeOverride79.xml" ContentType="application/vnd.openxmlformats-officedocument.themeOverride+xml"/>
  <Override PartName="/ppt/theme/themeOverride80.xml" ContentType="application/vnd.openxmlformats-officedocument.themeOverride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theme/theme42.xml" ContentType="application/vnd.openxmlformats-officedocument.theme+xml"/>
  <Override PartName="/ppt/theme/themeOverride81.xml" ContentType="application/vnd.openxmlformats-officedocument.themeOverride+xml"/>
  <Override PartName="/ppt/theme/themeOverride82.xml" ContentType="application/vnd.openxmlformats-officedocument.themeOverride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theme/theme43.xml" ContentType="application/vnd.openxmlformats-officedocument.theme+xml"/>
  <Override PartName="/ppt/theme/themeOverride83.xml" ContentType="application/vnd.openxmlformats-officedocument.themeOverride+xml"/>
  <Override PartName="/ppt/theme/themeOverride84.xml" ContentType="application/vnd.openxmlformats-officedocument.themeOverride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theme/theme44.xml" ContentType="application/vnd.openxmlformats-officedocument.theme+xml"/>
  <Override PartName="/ppt/theme/themeOverride85.xml" ContentType="application/vnd.openxmlformats-officedocument.themeOverride+xml"/>
  <Override PartName="/ppt/theme/themeOverride86.xml" ContentType="application/vnd.openxmlformats-officedocument.themeOverride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theme/theme45.xml" ContentType="application/vnd.openxmlformats-officedocument.theme+xml"/>
  <Override PartName="/ppt/theme/themeOverride87.xml" ContentType="application/vnd.openxmlformats-officedocument.themeOverride+xml"/>
  <Override PartName="/ppt/theme/themeOverride88.xml" ContentType="application/vnd.openxmlformats-officedocument.themeOverride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theme/theme46.xml" ContentType="application/vnd.openxmlformats-officedocument.theme+xml"/>
  <Override PartName="/ppt/theme/themeOverride89.xml" ContentType="application/vnd.openxmlformats-officedocument.themeOverride+xml"/>
  <Override PartName="/ppt/theme/themeOverride90.xml" ContentType="application/vnd.openxmlformats-officedocument.themeOverride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theme/theme47.xml" ContentType="application/vnd.openxmlformats-officedocument.theme+xml"/>
  <Override PartName="/ppt/theme/themeOverride91.xml" ContentType="application/vnd.openxmlformats-officedocument.themeOverride+xml"/>
  <Override PartName="/ppt/theme/themeOverride92.xml" ContentType="application/vnd.openxmlformats-officedocument.themeOverride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theme/theme48.xml" ContentType="application/vnd.openxmlformats-officedocument.theme+xml"/>
  <Override PartName="/ppt/theme/themeOverride93.xml" ContentType="application/vnd.openxmlformats-officedocument.themeOverride+xml"/>
  <Override PartName="/ppt/theme/themeOverride94.xml" ContentType="application/vnd.openxmlformats-officedocument.themeOverride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theme/theme49.xml" ContentType="application/vnd.openxmlformats-officedocument.theme+xml"/>
  <Override PartName="/ppt/theme/themeOverride95.xml" ContentType="application/vnd.openxmlformats-officedocument.themeOverride+xml"/>
  <Override PartName="/ppt/theme/themeOverride96.xml" ContentType="application/vnd.openxmlformats-officedocument.themeOverride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theme/theme50.xml" ContentType="application/vnd.openxmlformats-officedocument.theme+xml"/>
  <Override PartName="/ppt/theme/themeOverride97.xml" ContentType="application/vnd.openxmlformats-officedocument.themeOverride+xml"/>
  <Override PartName="/ppt/theme/themeOverride98.xml" ContentType="application/vnd.openxmlformats-officedocument.themeOverride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51.xml" ContentType="application/vnd.openxmlformats-officedocument.theme+xml"/>
  <Override PartName="/ppt/theme/themeOverride99.xml" ContentType="application/vnd.openxmlformats-officedocument.themeOverride+xml"/>
  <Override PartName="/ppt/theme/themeOverride100.xml" ContentType="application/vnd.openxmlformats-officedocument.themeOverride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theme/theme52.xml" ContentType="application/vnd.openxmlformats-officedocument.theme+xml"/>
  <Override PartName="/ppt/theme/themeOverride101.xml" ContentType="application/vnd.openxmlformats-officedocument.themeOverride+xml"/>
  <Override PartName="/ppt/theme/themeOverride102.xml" ContentType="application/vnd.openxmlformats-officedocument.themeOverride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theme/theme53.xml" ContentType="application/vnd.openxmlformats-officedocument.theme+xml"/>
  <Override PartName="/ppt/theme/themeOverride103.xml" ContentType="application/vnd.openxmlformats-officedocument.themeOverride+xml"/>
  <Override PartName="/ppt/theme/themeOverride104.xml" ContentType="application/vnd.openxmlformats-officedocument.themeOverride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theme/theme54.xml" ContentType="application/vnd.openxmlformats-officedocument.theme+xml"/>
  <Override PartName="/ppt/theme/themeOverride105.xml" ContentType="application/vnd.openxmlformats-officedocument.themeOverride+xml"/>
  <Override PartName="/ppt/theme/themeOverride106.xml" ContentType="application/vnd.openxmlformats-officedocument.themeOverride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theme/theme55.xml" ContentType="application/vnd.openxmlformats-officedocument.theme+xml"/>
  <Override PartName="/ppt/theme/themeOverride107.xml" ContentType="application/vnd.openxmlformats-officedocument.themeOverride+xml"/>
  <Override PartName="/ppt/theme/themeOverride108.xml" ContentType="application/vnd.openxmlformats-officedocument.themeOverride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theme/theme56.xml" ContentType="application/vnd.openxmlformats-officedocument.theme+xml"/>
  <Override PartName="/ppt/theme/themeOverride109.xml" ContentType="application/vnd.openxmlformats-officedocument.themeOverride+xml"/>
  <Override PartName="/ppt/theme/themeOverride110.xml" ContentType="application/vnd.openxmlformats-officedocument.themeOverride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theme/theme57.xml" ContentType="application/vnd.openxmlformats-officedocument.theme+xml"/>
  <Override PartName="/ppt/theme/themeOverride111.xml" ContentType="application/vnd.openxmlformats-officedocument.themeOverride+xml"/>
  <Override PartName="/ppt/theme/themeOverride112.xml" ContentType="application/vnd.openxmlformats-officedocument.themeOverride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theme/theme58.xml" ContentType="application/vnd.openxmlformats-officedocument.theme+xml"/>
  <Override PartName="/ppt/theme/themeOverride113.xml" ContentType="application/vnd.openxmlformats-officedocument.themeOverride+xml"/>
  <Override PartName="/ppt/theme/themeOverride114.xml" ContentType="application/vnd.openxmlformats-officedocument.themeOverride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theme/theme59.xml" ContentType="application/vnd.openxmlformats-officedocument.theme+xml"/>
  <Override PartName="/ppt/theme/themeOverride115.xml" ContentType="application/vnd.openxmlformats-officedocument.themeOverride+xml"/>
  <Override PartName="/ppt/theme/themeOverride116.xml" ContentType="application/vnd.openxmlformats-officedocument.themeOverride+xml"/>
  <Override PartName="/ppt/theme/theme6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  <p:sldMasterId id="2147483852" r:id="rId17"/>
    <p:sldMasterId id="2147483864" r:id="rId18"/>
    <p:sldMasterId id="2147483876" r:id="rId19"/>
    <p:sldMasterId id="2147483888" r:id="rId20"/>
    <p:sldMasterId id="2147483900" r:id="rId21"/>
    <p:sldMasterId id="2147483912" r:id="rId22"/>
    <p:sldMasterId id="2147483924" r:id="rId23"/>
    <p:sldMasterId id="2147483936" r:id="rId24"/>
    <p:sldMasterId id="2147483948" r:id="rId25"/>
    <p:sldMasterId id="2147483960" r:id="rId26"/>
    <p:sldMasterId id="2147483972" r:id="rId27"/>
    <p:sldMasterId id="2147483984" r:id="rId28"/>
    <p:sldMasterId id="2147483996" r:id="rId29"/>
    <p:sldMasterId id="2147484008" r:id="rId30"/>
    <p:sldMasterId id="2147484020" r:id="rId31"/>
    <p:sldMasterId id="2147484032" r:id="rId32"/>
    <p:sldMasterId id="2147484044" r:id="rId33"/>
    <p:sldMasterId id="2147484056" r:id="rId34"/>
    <p:sldMasterId id="2147484068" r:id="rId35"/>
    <p:sldMasterId id="2147484080" r:id="rId36"/>
    <p:sldMasterId id="2147484092" r:id="rId37"/>
    <p:sldMasterId id="2147484104" r:id="rId38"/>
    <p:sldMasterId id="2147484116" r:id="rId39"/>
    <p:sldMasterId id="2147484128" r:id="rId40"/>
    <p:sldMasterId id="2147484140" r:id="rId41"/>
    <p:sldMasterId id="2147484152" r:id="rId42"/>
    <p:sldMasterId id="2147484164" r:id="rId43"/>
    <p:sldMasterId id="2147484176" r:id="rId44"/>
    <p:sldMasterId id="2147484188" r:id="rId45"/>
    <p:sldMasterId id="2147484200" r:id="rId46"/>
    <p:sldMasterId id="2147484212" r:id="rId47"/>
    <p:sldMasterId id="2147484224" r:id="rId48"/>
    <p:sldMasterId id="2147484236" r:id="rId49"/>
    <p:sldMasterId id="2147484248" r:id="rId50"/>
    <p:sldMasterId id="2147484260" r:id="rId51"/>
    <p:sldMasterId id="2147484272" r:id="rId52"/>
    <p:sldMasterId id="2147484284" r:id="rId53"/>
    <p:sldMasterId id="2147484296" r:id="rId54"/>
    <p:sldMasterId id="2147484308" r:id="rId55"/>
    <p:sldMasterId id="2147484320" r:id="rId56"/>
    <p:sldMasterId id="2147484332" r:id="rId57"/>
    <p:sldMasterId id="2147484344" r:id="rId58"/>
    <p:sldMasterId id="2147484356" r:id="rId59"/>
  </p:sldMasterIdLst>
  <p:notesMasterIdLst>
    <p:notesMasterId r:id="rId139"/>
  </p:notesMasterIdLst>
  <p:sldIdLst>
    <p:sldId id="256" r:id="rId60"/>
    <p:sldId id="264" r:id="rId61"/>
    <p:sldId id="265" r:id="rId62"/>
    <p:sldId id="266" r:id="rId63"/>
    <p:sldId id="267" r:id="rId64"/>
    <p:sldId id="268" r:id="rId65"/>
    <p:sldId id="271" r:id="rId66"/>
    <p:sldId id="269" r:id="rId67"/>
    <p:sldId id="270" r:id="rId68"/>
    <p:sldId id="272" r:id="rId69"/>
    <p:sldId id="273" r:id="rId70"/>
    <p:sldId id="274" r:id="rId71"/>
    <p:sldId id="275" r:id="rId72"/>
    <p:sldId id="276" r:id="rId73"/>
    <p:sldId id="277" r:id="rId74"/>
    <p:sldId id="278" r:id="rId75"/>
    <p:sldId id="279" r:id="rId76"/>
    <p:sldId id="280" r:id="rId77"/>
    <p:sldId id="281" r:id="rId78"/>
    <p:sldId id="282" r:id="rId79"/>
    <p:sldId id="283" r:id="rId80"/>
    <p:sldId id="284" r:id="rId81"/>
    <p:sldId id="285" r:id="rId82"/>
    <p:sldId id="286" r:id="rId83"/>
    <p:sldId id="287" r:id="rId84"/>
    <p:sldId id="288" r:id="rId85"/>
    <p:sldId id="289" r:id="rId86"/>
    <p:sldId id="290" r:id="rId87"/>
    <p:sldId id="291" r:id="rId88"/>
    <p:sldId id="292" r:id="rId89"/>
    <p:sldId id="293" r:id="rId90"/>
    <p:sldId id="294" r:id="rId91"/>
    <p:sldId id="295" r:id="rId92"/>
    <p:sldId id="296" r:id="rId93"/>
    <p:sldId id="297" r:id="rId94"/>
    <p:sldId id="298" r:id="rId95"/>
    <p:sldId id="299" r:id="rId96"/>
    <p:sldId id="300" r:id="rId97"/>
    <p:sldId id="301" r:id="rId98"/>
    <p:sldId id="302" r:id="rId99"/>
    <p:sldId id="303" r:id="rId100"/>
    <p:sldId id="304" r:id="rId101"/>
    <p:sldId id="305" r:id="rId102"/>
    <p:sldId id="306" r:id="rId103"/>
    <p:sldId id="307" r:id="rId104"/>
    <p:sldId id="308" r:id="rId105"/>
    <p:sldId id="309" r:id="rId106"/>
    <p:sldId id="310" r:id="rId107"/>
    <p:sldId id="311" r:id="rId108"/>
    <p:sldId id="312" r:id="rId109"/>
    <p:sldId id="313" r:id="rId110"/>
    <p:sldId id="314" r:id="rId111"/>
    <p:sldId id="315" r:id="rId112"/>
    <p:sldId id="316" r:id="rId113"/>
    <p:sldId id="317" r:id="rId114"/>
    <p:sldId id="318" r:id="rId115"/>
    <p:sldId id="319" r:id="rId116"/>
    <p:sldId id="320" r:id="rId117"/>
    <p:sldId id="321" r:id="rId118"/>
    <p:sldId id="322" r:id="rId119"/>
    <p:sldId id="323" r:id="rId120"/>
    <p:sldId id="324" r:id="rId121"/>
    <p:sldId id="325" r:id="rId122"/>
    <p:sldId id="326" r:id="rId123"/>
    <p:sldId id="327" r:id="rId124"/>
    <p:sldId id="328" r:id="rId125"/>
    <p:sldId id="329" r:id="rId126"/>
    <p:sldId id="330" r:id="rId127"/>
    <p:sldId id="331" r:id="rId128"/>
    <p:sldId id="334" r:id="rId129"/>
    <p:sldId id="332" r:id="rId130"/>
    <p:sldId id="333" r:id="rId131"/>
    <p:sldId id="335" r:id="rId132"/>
    <p:sldId id="336" r:id="rId133"/>
    <p:sldId id="337" r:id="rId134"/>
    <p:sldId id="338" r:id="rId135"/>
    <p:sldId id="339" r:id="rId136"/>
    <p:sldId id="340" r:id="rId137"/>
    <p:sldId id="341" r:id="rId13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28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58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" Target="slides/slide4.xml"/><Relationship Id="rId84" Type="http://schemas.openxmlformats.org/officeDocument/2006/relationships/slide" Target="slides/slide25.xml"/><Relationship Id="rId138" Type="http://schemas.openxmlformats.org/officeDocument/2006/relationships/slide" Target="slides/slide79.xml"/><Relationship Id="rId107" Type="http://schemas.openxmlformats.org/officeDocument/2006/relationships/slide" Target="slides/slide48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Master" Target="slideMasters/slideMaster58.xml"/><Relationship Id="rId74" Type="http://schemas.openxmlformats.org/officeDocument/2006/relationships/slide" Target="slides/slide15.xml"/><Relationship Id="rId79" Type="http://schemas.openxmlformats.org/officeDocument/2006/relationships/slide" Target="slides/slide20.xml"/><Relationship Id="rId102" Type="http://schemas.openxmlformats.org/officeDocument/2006/relationships/slide" Target="slides/slide43.xml"/><Relationship Id="rId123" Type="http://schemas.openxmlformats.org/officeDocument/2006/relationships/slide" Target="slides/slide64.xml"/><Relationship Id="rId128" Type="http://schemas.openxmlformats.org/officeDocument/2006/relationships/slide" Target="slides/slide69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31.xml"/><Relationship Id="rId95" Type="http://schemas.openxmlformats.org/officeDocument/2006/relationships/slide" Target="slides/slide36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" Target="slides/slide5.xml"/><Relationship Id="rId69" Type="http://schemas.openxmlformats.org/officeDocument/2006/relationships/slide" Target="slides/slide10.xml"/><Relationship Id="rId113" Type="http://schemas.openxmlformats.org/officeDocument/2006/relationships/slide" Target="slides/slide54.xml"/><Relationship Id="rId118" Type="http://schemas.openxmlformats.org/officeDocument/2006/relationships/slide" Target="slides/slide59.xml"/><Relationship Id="rId134" Type="http://schemas.openxmlformats.org/officeDocument/2006/relationships/slide" Target="slides/slide75.xml"/><Relationship Id="rId139" Type="http://schemas.openxmlformats.org/officeDocument/2006/relationships/notesMaster" Target="notesMasters/notesMaster1.xml"/><Relationship Id="rId80" Type="http://schemas.openxmlformats.org/officeDocument/2006/relationships/slide" Target="slides/slide21.xml"/><Relationship Id="rId85" Type="http://schemas.openxmlformats.org/officeDocument/2006/relationships/slide" Target="slides/slide26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" Target="slides/slide44.xml"/><Relationship Id="rId108" Type="http://schemas.openxmlformats.org/officeDocument/2006/relationships/slide" Target="slides/slide49.xml"/><Relationship Id="rId124" Type="http://schemas.openxmlformats.org/officeDocument/2006/relationships/slide" Target="slides/slide65.xml"/><Relationship Id="rId129" Type="http://schemas.openxmlformats.org/officeDocument/2006/relationships/slide" Target="slides/slide70.xml"/><Relationship Id="rId54" Type="http://schemas.openxmlformats.org/officeDocument/2006/relationships/slideMaster" Target="slideMasters/slideMaster54.xml"/><Relationship Id="rId70" Type="http://schemas.openxmlformats.org/officeDocument/2006/relationships/slide" Target="slides/slide11.xml"/><Relationship Id="rId75" Type="http://schemas.openxmlformats.org/officeDocument/2006/relationships/slide" Target="slides/slide16.xml"/><Relationship Id="rId91" Type="http://schemas.openxmlformats.org/officeDocument/2006/relationships/slide" Target="slides/slide32.xml"/><Relationship Id="rId96" Type="http://schemas.openxmlformats.org/officeDocument/2006/relationships/slide" Target="slides/slide37.xml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55.xml"/><Relationship Id="rId119" Type="http://schemas.openxmlformats.org/officeDocument/2006/relationships/slide" Target="slides/slide60.xml"/><Relationship Id="rId44" Type="http://schemas.openxmlformats.org/officeDocument/2006/relationships/slideMaster" Target="slideMasters/slideMaster44.xml"/><Relationship Id="rId60" Type="http://schemas.openxmlformats.org/officeDocument/2006/relationships/slide" Target="slides/slide1.xml"/><Relationship Id="rId65" Type="http://schemas.openxmlformats.org/officeDocument/2006/relationships/slide" Target="slides/slide6.xml"/><Relationship Id="rId81" Type="http://schemas.openxmlformats.org/officeDocument/2006/relationships/slide" Target="slides/slide22.xml"/><Relationship Id="rId86" Type="http://schemas.openxmlformats.org/officeDocument/2006/relationships/slide" Target="slides/slide27.xml"/><Relationship Id="rId130" Type="http://schemas.openxmlformats.org/officeDocument/2006/relationships/slide" Target="slides/slide71.xml"/><Relationship Id="rId135" Type="http://schemas.openxmlformats.org/officeDocument/2006/relationships/slide" Target="slides/slide76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50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17.xml"/><Relationship Id="rId97" Type="http://schemas.openxmlformats.org/officeDocument/2006/relationships/slide" Target="slides/slide38.xml"/><Relationship Id="rId104" Type="http://schemas.openxmlformats.org/officeDocument/2006/relationships/slide" Target="slides/slide45.xml"/><Relationship Id="rId120" Type="http://schemas.openxmlformats.org/officeDocument/2006/relationships/slide" Target="slides/slide61.xml"/><Relationship Id="rId125" Type="http://schemas.openxmlformats.org/officeDocument/2006/relationships/slide" Target="slides/slide66.xml"/><Relationship Id="rId14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12.xml"/><Relationship Id="rId92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7.xml"/><Relationship Id="rId87" Type="http://schemas.openxmlformats.org/officeDocument/2006/relationships/slide" Target="slides/slide28.xml"/><Relationship Id="rId110" Type="http://schemas.openxmlformats.org/officeDocument/2006/relationships/slide" Target="slides/slide51.xml"/><Relationship Id="rId115" Type="http://schemas.openxmlformats.org/officeDocument/2006/relationships/slide" Target="slides/slide56.xml"/><Relationship Id="rId131" Type="http://schemas.openxmlformats.org/officeDocument/2006/relationships/slide" Target="slides/slide72.xml"/><Relationship Id="rId136" Type="http://schemas.openxmlformats.org/officeDocument/2006/relationships/slide" Target="slides/slide77.xml"/><Relationship Id="rId61" Type="http://schemas.openxmlformats.org/officeDocument/2006/relationships/slide" Target="slides/slide2.xml"/><Relationship Id="rId82" Type="http://schemas.openxmlformats.org/officeDocument/2006/relationships/slide" Target="slides/slide2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" Target="slides/slide18.xml"/><Relationship Id="rId100" Type="http://schemas.openxmlformats.org/officeDocument/2006/relationships/slide" Target="slides/slide41.xml"/><Relationship Id="rId105" Type="http://schemas.openxmlformats.org/officeDocument/2006/relationships/slide" Target="slides/slide46.xml"/><Relationship Id="rId126" Type="http://schemas.openxmlformats.org/officeDocument/2006/relationships/slide" Target="slides/slide67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3.xml"/><Relationship Id="rId93" Type="http://schemas.openxmlformats.org/officeDocument/2006/relationships/slide" Target="slides/slide34.xml"/><Relationship Id="rId98" Type="http://schemas.openxmlformats.org/officeDocument/2006/relationships/slide" Target="slides/slide39.xml"/><Relationship Id="rId121" Type="http://schemas.openxmlformats.org/officeDocument/2006/relationships/slide" Target="slides/slide62.xml"/><Relationship Id="rId14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" Target="slides/slide8.xml"/><Relationship Id="rId116" Type="http://schemas.openxmlformats.org/officeDocument/2006/relationships/slide" Target="slides/slide57.xml"/><Relationship Id="rId137" Type="http://schemas.openxmlformats.org/officeDocument/2006/relationships/slide" Target="slides/slide78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" Target="slides/slide3.xml"/><Relationship Id="rId83" Type="http://schemas.openxmlformats.org/officeDocument/2006/relationships/slide" Target="slides/slide24.xml"/><Relationship Id="rId88" Type="http://schemas.openxmlformats.org/officeDocument/2006/relationships/slide" Target="slides/slide29.xml"/><Relationship Id="rId111" Type="http://schemas.openxmlformats.org/officeDocument/2006/relationships/slide" Target="slides/slide52.xml"/><Relationship Id="rId132" Type="http://schemas.openxmlformats.org/officeDocument/2006/relationships/slide" Target="slides/slide73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" Target="slides/slide47.xml"/><Relationship Id="rId127" Type="http://schemas.openxmlformats.org/officeDocument/2006/relationships/slide" Target="slides/slide68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14.xml"/><Relationship Id="rId78" Type="http://schemas.openxmlformats.org/officeDocument/2006/relationships/slide" Target="slides/slide19.xml"/><Relationship Id="rId94" Type="http://schemas.openxmlformats.org/officeDocument/2006/relationships/slide" Target="slides/slide35.xml"/><Relationship Id="rId99" Type="http://schemas.openxmlformats.org/officeDocument/2006/relationships/slide" Target="slides/slide40.xml"/><Relationship Id="rId101" Type="http://schemas.openxmlformats.org/officeDocument/2006/relationships/slide" Target="slides/slide42.xml"/><Relationship Id="rId122" Type="http://schemas.openxmlformats.org/officeDocument/2006/relationships/slide" Target="slides/slide63.xml"/><Relationship Id="rId14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" Target="slides/slide9.xml"/><Relationship Id="rId89" Type="http://schemas.openxmlformats.org/officeDocument/2006/relationships/slide" Target="slides/slide30.xml"/><Relationship Id="rId112" Type="http://schemas.openxmlformats.org/officeDocument/2006/relationships/slide" Target="slides/slide53.xml"/><Relationship Id="rId133" Type="http://schemas.openxmlformats.org/officeDocument/2006/relationships/slide" Target="slides/slide74.xml"/><Relationship Id="rId16" Type="http://schemas.openxmlformats.org/officeDocument/2006/relationships/slideMaster" Target="slideMasters/slideMaster1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B404A-3EE9-41B2-B508-265E18890A1F}" type="datetimeFigureOut">
              <a:rPr lang="hu-HU" smtClean="0"/>
              <a:t>2015.03.10.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B638A-9EEB-4789-B4C8-5B24B3FBDEF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4261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B638A-9EEB-4789-B4C8-5B24B3FBDEFD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62867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355DB64-F51B-4107-B8D7-2228C1D219BA}" type="slidenum">
              <a:rPr lang="hu-HU">
                <a:solidFill>
                  <a:prstClr val="black"/>
                </a:solidFill>
              </a:rPr>
              <a:pPr eaLnBrk="1" hangingPunct="1"/>
              <a:t>4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AFD2A5D-B115-454E-92BB-38A22596D05C}" type="slidenum">
              <a:rPr lang="hu-HU">
                <a:solidFill>
                  <a:prstClr val="black"/>
                </a:solidFill>
              </a:rPr>
              <a:pPr eaLnBrk="1" hangingPunct="1"/>
              <a:t>5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5F531E6-FEF8-4818-A06E-53EC9B7CF493}" type="slidenum">
              <a:rPr lang="hu-HU">
                <a:solidFill>
                  <a:prstClr val="black"/>
                </a:solidFill>
              </a:rPr>
              <a:pPr eaLnBrk="1" hangingPunct="1"/>
              <a:t>6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8356DE0-004D-4AB3-9CA7-F8233364B4E2}" type="slidenum">
              <a:rPr lang="hu-HU">
                <a:solidFill>
                  <a:prstClr val="black"/>
                </a:solidFill>
              </a:rPr>
              <a:pPr eaLnBrk="1" hangingPunct="1"/>
              <a:t>7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0EFB133-1E43-4F93-89C6-09330C217746}" type="slidenum">
              <a:rPr lang="hu-HU">
                <a:solidFill>
                  <a:prstClr val="black"/>
                </a:solidFill>
              </a:rPr>
              <a:pPr eaLnBrk="1" hangingPunct="1"/>
              <a:t>8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D210709-8BF3-4BF2-9281-A3114F55A8FF}" type="slidenum">
              <a:rPr lang="hu-HU">
                <a:solidFill>
                  <a:prstClr val="black"/>
                </a:solidFill>
              </a:rPr>
              <a:pPr eaLnBrk="1" hangingPunct="1"/>
              <a:t>9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049246D-5BBE-4C6F-885B-24384B4B745C}" type="slidenum">
              <a:rPr lang="hu-HU">
                <a:solidFill>
                  <a:prstClr val="black"/>
                </a:solidFill>
              </a:rPr>
              <a:pPr eaLnBrk="1" hangingPunct="1"/>
              <a:t>10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47ED735-6A51-44CB-824E-8B852A64D6FD}" type="slidenum">
              <a:rPr lang="hu-HU">
                <a:solidFill>
                  <a:prstClr val="black"/>
                </a:solidFill>
              </a:rPr>
              <a:pPr eaLnBrk="1" hangingPunct="1"/>
              <a:t>15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942C8D4-AAEF-44D5-A9CC-9DA4FB959A74}" type="slidenum">
              <a:rPr lang="hu-HU">
                <a:solidFill>
                  <a:prstClr val="black"/>
                </a:solidFill>
              </a:rPr>
              <a:pPr eaLnBrk="1" hangingPunct="1"/>
              <a:t>24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34F6D12-2015-45E7-B466-367A62F9212F}" type="slidenum">
              <a:rPr lang="hu-HU">
                <a:solidFill>
                  <a:prstClr val="black"/>
                </a:solidFill>
              </a:rPr>
              <a:pPr eaLnBrk="1" hangingPunct="1"/>
              <a:t>25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hemeOverride" Target="../theme/themeOverride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hemeOverride" Target="../theme/themeOverride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1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1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1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1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hemeOverride" Target="../theme/themeOverride1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hemeOverride" Target="../theme/themeOverride2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hemeOverride" Target="../theme/themeOverride2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hemeOverride" Target="../theme/themeOverride2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hemeOverride" Target="../theme/themeOverride2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hemeOverride" Target="../theme/themeOverride2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hemeOverride" Target="../theme/themeOverride2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hemeOverride" Target="../theme/themeOverride26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5.xml"/><Relationship Id="rId1" Type="http://schemas.openxmlformats.org/officeDocument/2006/relationships/themeOverride" Target="../theme/themeOverride27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5.xml"/><Relationship Id="rId1" Type="http://schemas.openxmlformats.org/officeDocument/2006/relationships/themeOverride" Target="../theme/themeOverride2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hemeOverride" Target="../theme/themeOverride2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hemeOverride" Target="../theme/themeOverride3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hemeOverride" Target="../theme/themeOverride3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hemeOverride" Target="../theme/themeOverride3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hemeOverride" Target="../theme/themeOverride3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hemeOverride" Target="../theme/themeOverride3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hemeOverride" Target="../theme/themeOverride3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hemeOverride" Target="../theme/themeOverride3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hemeOverride" Target="../theme/themeOverride3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hemeOverride" Target="../theme/themeOverride3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hemeOverride" Target="../theme/themeOverride3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hemeOverride" Target="../theme/themeOverride4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hemeOverride" Target="../theme/themeOverride4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hemeOverride" Target="../theme/themeOverride4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3.xml"/><Relationship Id="rId1" Type="http://schemas.openxmlformats.org/officeDocument/2006/relationships/themeOverride" Target="../theme/themeOverride4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3.xml"/><Relationship Id="rId1" Type="http://schemas.openxmlformats.org/officeDocument/2006/relationships/themeOverride" Target="../theme/themeOverride4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4.xml"/><Relationship Id="rId1" Type="http://schemas.openxmlformats.org/officeDocument/2006/relationships/themeOverride" Target="../theme/themeOverride4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4.xml"/><Relationship Id="rId1" Type="http://schemas.openxmlformats.org/officeDocument/2006/relationships/themeOverride" Target="../theme/themeOverride4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5.xml"/><Relationship Id="rId1" Type="http://schemas.openxmlformats.org/officeDocument/2006/relationships/themeOverride" Target="../theme/themeOverride47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5.xml"/><Relationship Id="rId1" Type="http://schemas.openxmlformats.org/officeDocument/2006/relationships/themeOverride" Target="../theme/themeOverride4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6.xml"/><Relationship Id="rId1" Type="http://schemas.openxmlformats.org/officeDocument/2006/relationships/themeOverride" Target="../theme/themeOverride4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6.xml"/><Relationship Id="rId1" Type="http://schemas.openxmlformats.org/officeDocument/2006/relationships/themeOverride" Target="../theme/themeOverride5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7.xml"/><Relationship Id="rId1" Type="http://schemas.openxmlformats.org/officeDocument/2006/relationships/themeOverride" Target="../theme/themeOverride5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7.xml"/><Relationship Id="rId1" Type="http://schemas.openxmlformats.org/officeDocument/2006/relationships/themeOverride" Target="../theme/themeOverride52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8.xml"/><Relationship Id="rId1" Type="http://schemas.openxmlformats.org/officeDocument/2006/relationships/themeOverride" Target="../theme/themeOverride5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8.xml"/><Relationship Id="rId1" Type="http://schemas.openxmlformats.org/officeDocument/2006/relationships/themeOverride" Target="../theme/themeOverride5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9.xml"/><Relationship Id="rId1" Type="http://schemas.openxmlformats.org/officeDocument/2006/relationships/themeOverride" Target="../theme/themeOverride55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9.xml"/><Relationship Id="rId1" Type="http://schemas.openxmlformats.org/officeDocument/2006/relationships/themeOverride" Target="../theme/themeOverride5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0.xml"/><Relationship Id="rId1" Type="http://schemas.openxmlformats.org/officeDocument/2006/relationships/themeOverride" Target="../theme/themeOverride57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0.xml"/><Relationship Id="rId1" Type="http://schemas.openxmlformats.org/officeDocument/2006/relationships/themeOverride" Target="../theme/themeOverride5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1.xml"/><Relationship Id="rId1" Type="http://schemas.openxmlformats.org/officeDocument/2006/relationships/themeOverride" Target="../theme/themeOverride59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1.xml"/><Relationship Id="rId1" Type="http://schemas.openxmlformats.org/officeDocument/2006/relationships/themeOverride" Target="../theme/themeOverride6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2.xml"/><Relationship Id="rId1" Type="http://schemas.openxmlformats.org/officeDocument/2006/relationships/themeOverride" Target="../theme/themeOverride6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2.xml"/><Relationship Id="rId1" Type="http://schemas.openxmlformats.org/officeDocument/2006/relationships/themeOverride" Target="../theme/themeOverride6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3.xml"/><Relationship Id="rId1" Type="http://schemas.openxmlformats.org/officeDocument/2006/relationships/themeOverride" Target="../theme/themeOverride6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3.xml"/><Relationship Id="rId1" Type="http://schemas.openxmlformats.org/officeDocument/2006/relationships/themeOverride" Target="../theme/themeOverride64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4.xml"/><Relationship Id="rId1" Type="http://schemas.openxmlformats.org/officeDocument/2006/relationships/themeOverride" Target="../theme/themeOverride65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4.xml"/><Relationship Id="rId1" Type="http://schemas.openxmlformats.org/officeDocument/2006/relationships/themeOverride" Target="../theme/themeOverride66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5.xml"/><Relationship Id="rId1" Type="http://schemas.openxmlformats.org/officeDocument/2006/relationships/themeOverride" Target="../theme/themeOverride67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5.xml"/><Relationship Id="rId1" Type="http://schemas.openxmlformats.org/officeDocument/2006/relationships/themeOverride" Target="../theme/themeOverride68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6.xml"/><Relationship Id="rId1" Type="http://schemas.openxmlformats.org/officeDocument/2006/relationships/themeOverride" Target="../theme/themeOverride69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6.xml"/><Relationship Id="rId1" Type="http://schemas.openxmlformats.org/officeDocument/2006/relationships/themeOverride" Target="../theme/themeOverride70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7.xml"/><Relationship Id="rId1" Type="http://schemas.openxmlformats.org/officeDocument/2006/relationships/themeOverride" Target="../theme/themeOverride71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7.xml"/><Relationship Id="rId1" Type="http://schemas.openxmlformats.org/officeDocument/2006/relationships/themeOverride" Target="../theme/themeOverride72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8.xml"/><Relationship Id="rId1" Type="http://schemas.openxmlformats.org/officeDocument/2006/relationships/themeOverride" Target="../theme/themeOverride73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8.xml"/><Relationship Id="rId1" Type="http://schemas.openxmlformats.org/officeDocument/2006/relationships/themeOverride" Target="../theme/themeOverride74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9.xml"/><Relationship Id="rId1" Type="http://schemas.openxmlformats.org/officeDocument/2006/relationships/themeOverride" Target="../theme/themeOverride75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9.xml"/><Relationship Id="rId1" Type="http://schemas.openxmlformats.org/officeDocument/2006/relationships/themeOverride" Target="../theme/themeOverride76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0.xml"/><Relationship Id="rId1" Type="http://schemas.openxmlformats.org/officeDocument/2006/relationships/themeOverride" Target="../theme/themeOverride77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0.xml"/><Relationship Id="rId1" Type="http://schemas.openxmlformats.org/officeDocument/2006/relationships/themeOverride" Target="../theme/themeOverride78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1.xml"/><Relationship Id="rId1" Type="http://schemas.openxmlformats.org/officeDocument/2006/relationships/themeOverride" Target="../theme/themeOverride79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1.xml"/><Relationship Id="rId1" Type="http://schemas.openxmlformats.org/officeDocument/2006/relationships/themeOverride" Target="../theme/themeOverride80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2.xml"/><Relationship Id="rId1" Type="http://schemas.openxmlformats.org/officeDocument/2006/relationships/themeOverride" Target="../theme/themeOverride81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2.xml"/><Relationship Id="rId1" Type="http://schemas.openxmlformats.org/officeDocument/2006/relationships/themeOverride" Target="../theme/themeOverride8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3.xml"/><Relationship Id="rId1" Type="http://schemas.openxmlformats.org/officeDocument/2006/relationships/themeOverride" Target="../theme/themeOverride8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3.xml"/><Relationship Id="rId1" Type="http://schemas.openxmlformats.org/officeDocument/2006/relationships/themeOverride" Target="../theme/themeOverride84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4.xml"/><Relationship Id="rId1" Type="http://schemas.openxmlformats.org/officeDocument/2006/relationships/themeOverride" Target="../theme/themeOverride85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4.xml"/><Relationship Id="rId1" Type="http://schemas.openxmlformats.org/officeDocument/2006/relationships/themeOverride" Target="../theme/themeOverride86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5.xml"/><Relationship Id="rId1" Type="http://schemas.openxmlformats.org/officeDocument/2006/relationships/themeOverride" Target="../theme/themeOverride87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5.xml"/><Relationship Id="rId1" Type="http://schemas.openxmlformats.org/officeDocument/2006/relationships/themeOverride" Target="../theme/themeOverride88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6.xml"/><Relationship Id="rId1" Type="http://schemas.openxmlformats.org/officeDocument/2006/relationships/themeOverride" Target="../theme/themeOverride89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6.xml"/><Relationship Id="rId1" Type="http://schemas.openxmlformats.org/officeDocument/2006/relationships/themeOverride" Target="../theme/themeOverride90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7.xml"/><Relationship Id="rId1" Type="http://schemas.openxmlformats.org/officeDocument/2006/relationships/themeOverride" Target="../theme/themeOverride91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7.xml"/><Relationship Id="rId1" Type="http://schemas.openxmlformats.org/officeDocument/2006/relationships/themeOverride" Target="../theme/themeOverride92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8.xml"/><Relationship Id="rId1" Type="http://schemas.openxmlformats.org/officeDocument/2006/relationships/themeOverride" Target="../theme/themeOverride93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8.xml"/><Relationship Id="rId1" Type="http://schemas.openxmlformats.org/officeDocument/2006/relationships/themeOverride" Target="../theme/themeOverride94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9.xml"/><Relationship Id="rId1" Type="http://schemas.openxmlformats.org/officeDocument/2006/relationships/themeOverride" Target="../theme/themeOverride95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9.xml"/><Relationship Id="rId1" Type="http://schemas.openxmlformats.org/officeDocument/2006/relationships/themeOverride" Target="../theme/themeOverride96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0.xml"/><Relationship Id="rId1" Type="http://schemas.openxmlformats.org/officeDocument/2006/relationships/themeOverride" Target="../theme/themeOverride97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0.xml"/><Relationship Id="rId1" Type="http://schemas.openxmlformats.org/officeDocument/2006/relationships/themeOverride" Target="../theme/themeOverride98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1.xml"/><Relationship Id="rId1" Type="http://schemas.openxmlformats.org/officeDocument/2006/relationships/themeOverride" Target="../theme/themeOverride99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1.xml"/><Relationship Id="rId1" Type="http://schemas.openxmlformats.org/officeDocument/2006/relationships/themeOverride" Target="../theme/themeOverride100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2.xml"/><Relationship Id="rId1" Type="http://schemas.openxmlformats.org/officeDocument/2006/relationships/themeOverride" Target="../theme/themeOverride101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2.xml"/><Relationship Id="rId1" Type="http://schemas.openxmlformats.org/officeDocument/2006/relationships/themeOverride" Target="../theme/themeOverride10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3.xml"/><Relationship Id="rId1" Type="http://schemas.openxmlformats.org/officeDocument/2006/relationships/themeOverride" Target="../theme/themeOverride10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3.xml"/><Relationship Id="rId1" Type="http://schemas.openxmlformats.org/officeDocument/2006/relationships/themeOverride" Target="../theme/themeOverride104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4.xml"/><Relationship Id="rId1" Type="http://schemas.openxmlformats.org/officeDocument/2006/relationships/themeOverride" Target="../theme/themeOverride105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4.xml"/><Relationship Id="rId1" Type="http://schemas.openxmlformats.org/officeDocument/2006/relationships/themeOverride" Target="../theme/themeOverride106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5.xml"/><Relationship Id="rId1" Type="http://schemas.openxmlformats.org/officeDocument/2006/relationships/themeOverride" Target="../theme/themeOverride107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5.xml"/><Relationship Id="rId1" Type="http://schemas.openxmlformats.org/officeDocument/2006/relationships/themeOverride" Target="../theme/themeOverride108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6.xml"/><Relationship Id="rId1" Type="http://schemas.openxmlformats.org/officeDocument/2006/relationships/themeOverride" Target="../theme/themeOverride109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6.xml"/><Relationship Id="rId1" Type="http://schemas.openxmlformats.org/officeDocument/2006/relationships/themeOverride" Target="../theme/themeOverride110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7.xml"/><Relationship Id="rId1" Type="http://schemas.openxmlformats.org/officeDocument/2006/relationships/themeOverride" Target="../theme/themeOverride111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7.xml"/><Relationship Id="rId1" Type="http://schemas.openxmlformats.org/officeDocument/2006/relationships/themeOverride" Target="../theme/themeOverride112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8.xml"/><Relationship Id="rId1" Type="http://schemas.openxmlformats.org/officeDocument/2006/relationships/themeOverride" Target="../theme/themeOverride113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8.xml"/><Relationship Id="rId1" Type="http://schemas.openxmlformats.org/officeDocument/2006/relationships/themeOverride" Target="../theme/themeOverride114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9.xml"/><Relationship Id="rId1" Type="http://schemas.openxmlformats.org/officeDocument/2006/relationships/themeOverride" Target="../theme/themeOverride115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9.xml"/><Relationship Id="rId1" Type="http://schemas.openxmlformats.org/officeDocument/2006/relationships/themeOverride" Target="../theme/themeOverride116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2015.03.10.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2015.03.10.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2015.03.10.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2015.03.10.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2015.03.10.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2015.03.10.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2015.03.10.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2015.03.10.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2015.03.10.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2015.03.10.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2015.03.10.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24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9269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898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565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5881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087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1479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013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2465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909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7767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0012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844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6472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5489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0603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1702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6817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3704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153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681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0077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7599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2260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5707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9513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5673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1517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5843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6711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0452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979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0325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9143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4448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356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1449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85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0445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9586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4648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58816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5937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36823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261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8586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139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905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2879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9717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8662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07253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9911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7081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0718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4812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27763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2162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3909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78919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04945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46087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2869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7446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34630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54110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625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18733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4314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49573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30607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45204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48560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12468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9136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39390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18166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4932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76040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781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43372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72953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6987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2659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99874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86940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13676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14359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7679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5296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7956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53127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4691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08792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40243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07948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42043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25217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3264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831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96453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9173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23348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55121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08398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51638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12286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52330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17774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24378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7486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91059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1488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87477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8475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36342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53462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93477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54742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50936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14768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14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4397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314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84726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61171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76299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72709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49628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8826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94104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56623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7238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02143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834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08345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6535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72317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91196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54318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81660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3436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543722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0365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05351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792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73000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8094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68004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44222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97182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41751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55224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67138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336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72135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4781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41498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93286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8116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05482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96584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62035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39912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32806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0231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96678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508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7337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3901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34091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9407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09388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39775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207624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27521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6393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38442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4443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63869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649804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49730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921783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9657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25603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36858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93158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7775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59300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320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18932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82953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883011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72429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67254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242370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998859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312746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8989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535847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3295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061850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26718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09430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530734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652687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47767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533058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00453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9112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126697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867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067669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940154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94110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00295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066734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635115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345099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84437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0072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20626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0858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585361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52255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46427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73404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520943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153162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078138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651273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9942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10871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7571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96062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16286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975175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28444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368856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822832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31004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04253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8829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00745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055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33107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049788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4024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351673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667678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41160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0500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858321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278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761068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461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28285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139621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60128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797193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639912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45790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14450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484223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221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24952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59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981540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314288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620089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07608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653838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456020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006985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52280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5664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620532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7327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640843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823035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689171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375002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151057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593853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429753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498987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197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17311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411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979341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102821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16783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476267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34918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098200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951809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223898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744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843014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44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782722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888986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661297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301700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444660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44687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487362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851888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5501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871459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98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17589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51337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72536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064631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037421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819379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973352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251893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4438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875411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5842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328333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2108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268467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205075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01709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051445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40807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541697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431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884596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9922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090929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17266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677250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972063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726080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575817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658774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259686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5224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854249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7283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234950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805400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719528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295534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55769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207953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851460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151943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1434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335383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776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494488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435679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096284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245181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986128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937822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333885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247122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0781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202435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9766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022527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766522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57054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11323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42302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43442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980090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554045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8704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8753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740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17561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968248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503482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359768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2864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983733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879583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403868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17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591181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9220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57750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385754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749320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072931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257274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368592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359792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022095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4487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10042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107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880258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263392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114116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207935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217418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485665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334144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656567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4885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987792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637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39690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353780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017932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1445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02409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877637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646005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04438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0596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131663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1465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218328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777261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914550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386335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751758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492831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323019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674093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1337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210337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9384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378966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218370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251934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242635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766504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169014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541210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650534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4592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603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3807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19680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54245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223576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010287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344985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565411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41777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848870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0564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916706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9234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155727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38297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465387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776901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549353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132488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255496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840200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4768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274244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2086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405871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912961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913069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467228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998271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736461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772257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163255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3614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877815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4618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899543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421891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711719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601707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436007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184905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702787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329588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1116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747196"/>
      </p:ext>
    </p:extLst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6743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499143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08475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462166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676062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930284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416639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984671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245136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2255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989597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9468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777055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862338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466823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571900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622890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449574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032584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000444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134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803164"/>
      </p:ext>
    </p:extLst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5783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582266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606883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186171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26680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589118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983521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806252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419786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3027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356775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979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046426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161883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751696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406262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817035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998962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172259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04035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6149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43642"/>
      </p:ext>
    </p:extLst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3749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40345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06983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43060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55995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04048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952563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59566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337191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131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880785"/>
      </p:ext>
    </p:extLst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945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300344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742113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184823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682607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34179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183182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351064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842174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2414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727566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8363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429705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477107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319579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85648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415572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74456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81970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264784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264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41807"/>
      </p:ext>
    </p:extLst>
  </p:cSld>
  <p:clrMapOvr>
    <a:masterClrMapping/>
  </p:clrMapOvr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0606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394156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766628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125375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623437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181272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970064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838496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836176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17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854384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803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147589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761324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224659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472506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402408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120852"/>
      </p:ext>
    </p:extLst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674424"/>
      </p:ext>
    </p:extLst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051232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7173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237693"/>
      </p:ext>
    </p:extLst>
  </p:cSld>
  <p:clrMapOvr>
    <a:masterClrMapping/>
  </p:clrMapOvr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2949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597927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84466"/>
      </p:ext>
    </p:extLst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590888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38077"/>
      </p:ext>
    </p:extLst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457595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709361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960441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295445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3430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557039"/>
      </p:ext>
    </p:extLst>
  </p:cSld>
  <p:clrMapOvr>
    <a:masterClrMapping/>
  </p:clrMapOvr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2712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378184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957746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62747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470078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795097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165497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47178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385110"/>
      </p:ext>
    </p:extLst>
  </p:cSld>
  <p:clrMapOvr>
    <a:masterClrMapping/>
  </p:clrMapOvr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865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750012"/>
      </p:ext>
    </p:extLst>
  </p:cSld>
  <p:clrMapOvr>
    <a:masterClrMapping/>
  </p:clrMapOvr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271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050640"/>
      </p:ext>
    </p:extLst>
  </p:cSld>
  <p:clrMapOvr>
    <a:masterClrMapping/>
  </p:clrMapOvr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280114"/>
      </p:ext>
    </p:extLst>
  </p:cSld>
  <p:clrMapOvr>
    <a:masterClrMapping/>
  </p:clrMapOvr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641504"/>
      </p:ext>
    </p:extLst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701613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045472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477857"/>
      </p:ext>
    </p:extLst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725448"/>
      </p:ext>
    </p:extLst>
  </p:cSld>
  <p:clrMapOvr>
    <a:masterClrMapping/>
  </p:clrMapOvr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962599"/>
      </p:ext>
    </p:extLst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741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451401"/>
      </p:ext>
    </p:extLst>
  </p:cSld>
  <p:clrMapOvr>
    <a:masterClrMapping/>
  </p:clrMapOvr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8554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197316"/>
      </p:ext>
    </p:extLst>
  </p:cSld>
  <p:clrMapOvr>
    <a:masterClrMapping/>
  </p:clrMapOvr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265098"/>
      </p:ext>
    </p:extLst>
  </p:cSld>
  <p:clrMapOvr>
    <a:masterClrMapping/>
  </p:clrMapOvr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869077"/>
      </p:ext>
    </p:extLst>
  </p:cSld>
  <p:clrMapOvr>
    <a:masterClrMapping/>
  </p:clrMapOvr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045402"/>
      </p:ext>
    </p:extLst>
  </p:cSld>
  <p:clrMapOvr>
    <a:masterClrMapping/>
  </p:clrMapOvr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520900"/>
      </p:ext>
    </p:extLst>
  </p:cSld>
  <p:clrMapOvr>
    <a:masterClrMapping/>
  </p:clrMapOvr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977519"/>
      </p:ext>
    </p:extLst>
  </p:cSld>
  <p:clrMapOvr>
    <a:masterClrMapping/>
  </p:clrMapOvr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032350"/>
      </p:ext>
    </p:extLst>
  </p:cSld>
  <p:clrMapOvr>
    <a:masterClrMapping/>
  </p:clrMapOvr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346277"/>
      </p:ext>
    </p:extLst>
  </p:cSld>
  <p:clrMapOvr>
    <a:masterClrMapping/>
  </p:clrMapOvr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FFC7-8EF3-4272-B41A-8A8E42C8C8D3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F1835-52B9-46A1-AA11-891ECC65BFAB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617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CBEA-498B-4F7B-BC8B-C89772DC72EC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300A-DE4E-4A94-93D9-793BB8233AA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324636"/>
      </p:ext>
    </p:extLst>
  </p:cSld>
  <p:clrMapOvr>
    <a:masterClrMapping/>
  </p:clrMapOvr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3A9-4AB2-40AA-A33E-98CA89C2C6B0}" type="datetimeFigureOut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5984C-25C2-491D-89D7-026473D4B9DD}" type="slidenum">
              <a:rPr lang="hu-H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298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2A81-D355-49D1-8672-217A6B4175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76E63-3C2C-4C12-865F-91285119658F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697773"/>
      </p:ext>
    </p:extLst>
  </p:cSld>
  <p:clrMapOvr>
    <a:masterClrMapping/>
  </p:clrMapOvr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259D-D899-4536-B148-41D2E862E36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F4A0-A5C3-41DD-AA1A-6FA1C2C00095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441948"/>
      </p:ext>
    </p:extLst>
  </p:cSld>
  <p:clrMapOvr>
    <a:masterClrMapping/>
  </p:clrMapOvr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0DA-702D-4A56-87E8-EBBA9C2198F9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FD2D-5678-45C0-B2B4-BB496A4FD76A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250115"/>
      </p:ext>
    </p:extLst>
  </p:cSld>
  <p:clrMapOvr>
    <a:masterClrMapping/>
  </p:clrMapOvr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E915-0992-46DF-82D4-97886223893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EA4-9072-4827-8C5F-66EEAD52994B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857833"/>
      </p:ext>
    </p:extLst>
  </p:cSld>
  <p:clrMapOvr>
    <a:masterClrMapping/>
  </p:clrMapOvr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87AF-0685-46E9-8397-0566ADAEAB1E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BC21-D38F-445E-80E0-978BCFFFFC0C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681806"/>
      </p:ext>
    </p:extLst>
  </p:cSld>
  <p:clrMapOvr>
    <a:masterClrMapping/>
  </p:clrMapOvr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C565-5C83-43A6-9767-DF7A9C1FF53A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8ED57-6706-4FA8-A35E-BFFAAD15AC99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285878"/>
      </p:ext>
    </p:extLst>
  </p:cSld>
  <p:clrMapOvr>
    <a:masterClrMapping/>
  </p:clrMapOvr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0C45F-CE05-499A-8BB4-D51B3F63BA16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A952-BF89-44C1-8F25-3BC17BF48EF1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480931"/>
      </p:ext>
    </p:extLst>
  </p:cSld>
  <p:clrMapOvr>
    <a:masterClrMapping/>
  </p:clrMapOvr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9F64-D452-4F86-ACE4-82F5E7B85391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378F-977B-4A69-A516-B21238B2B240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416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3.xml"/><Relationship Id="rId3" Type="http://schemas.openxmlformats.org/officeDocument/2006/relationships/slideLayout" Target="../slideLayouts/slideLayout388.xml"/><Relationship Id="rId7" Type="http://schemas.openxmlformats.org/officeDocument/2006/relationships/slideLayout" Target="../slideLayouts/slideLayout392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86.xml"/><Relationship Id="rId6" Type="http://schemas.openxmlformats.org/officeDocument/2006/relationships/slideLayout" Target="../slideLayouts/slideLayout391.xml"/><Relationship Id="rId11" Type="http://schemas.openxmlformats.org/officeDocument/2006/relationships/slideLayout" Target="../slideLayouts/slideLayout396.xml"/><Relationship Id="rId5" Type="http://schemas.openxmlformats.org/officeDocument/2006/relationships/slideLayout" Target="../slideLayouts/slideLayout390.xml"/><Relationship Id="rId10" Type="http://schemas.openxmlformats.org/officeDocument/2006/relationships/slideLayout" Target="../slideLayouts/slideLayout395.xml"/><Relationship Id="rId4" Type="http://schemas.openxmlformats.org/officeDocument/2006/relationships/slideLayout" Target="../slideLayouts/slideLayout389.xml"/><Relationship Id="rId9" Type="http://schemas.openxmlformats.org/officeDocument/2006/relationships/slideLayout" Target="../slideLayouts/slideLayout394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5.xml"/><Relationship Id="rId3" Type="http://schemas.openxmlformats.org/officeDocument/2006/relationships/slideLayout" Target="../slideLayouts/slideLayout410.xml"/><Relationship Id="rId7" Type="http://schemas.openxmlformats.org/officeDocument/2006/relationships/slideLayout" Target="../slideLayouts/slideLayout414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5" Type="http://schemas.openxmlformats.org/officeDocument/2006/relationships/slideLayout" Target="../slideLayouts/slideLayout412.xml"/><Relationship Id="rId10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3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425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0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23.xml"/><Relationship Id="rId10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7.xml"/><Relationship Id="rId3" Type="http://schemas.openxmlformats.org/officeDocument/2006/relationships/slideLayout" Target="../slideLayouts/slideLayout432.xml"/><Relationship Id="rId7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1.xml"/><Relationship Id="rId1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5.xml"/><Relationship Id="rId11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8.xml"/><Relationship Id="rId3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42.xml"/><Relationship Id="rId1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6.xml"/><Relationship Id="rId11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9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9.xml"/><Relationship Id="rId3" Type="http://schemas.openxmlformats.org/officeDocument/2006/relationships/slideLayout" Target="../slideLayouts/slideLayout454.xml"/><Relationship Id="rId7" Type="http://schemas.openxmlformats.org/officeDocument/2006/relationships/slideLayout" Target="../slideLayouts/slideLayout458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53.xml"/><Relationship Id="rId1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7.xml"/><Relationship Id="rId11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60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64.xml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1.xml"/><Relationship Id="rId3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80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5.xml"/><Relationship Id="rId1" Type="http://schemas.openxmlformats.org/officeDocument/2006/relationships/slideLayout" Target="../slideLayouts/slideLayout474.xml"/><Relationship Id="rId6" Type="http://schemas.openxmlformats.org/officeDocument/2006/relationships/slideLayout" Target="../slideLayouts/slideLayout479.xml"/><Relationship Id="rId11" Type="http://schemas.openxmlformats.org/officeDocument/2006/relationships/slideLayout" Target="../slideLayouts/slideLayout484.xml"/><Relationship Id="rId5" Type="http://schemas.openxmlformats.org/officeDocument/2006/relationships/slideLayout" Target="../slideLayouts/slideLayout478.xml"/><Relationship Id="rId10" Type="http://schemas.openxmlformats.org/officeDocument/2006/relationships/slideLayout" Target="../slideLayouts/slideLayout483.xml"/><Relationship Id="rId4" Type="http://schemas.openxmlformats.org/officeDocument/2006/relationships/slideLayout" Target="../slideLayouts/slideLayout477.xml"/><Relationship Id="rId9" Type="http://schemas.openxmlformats.org/officeDocument/2006/relationships/slideLayout" Target="../slideLayouts/slideLayout482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2.xml"/><Relationship Id="rId3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91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6.xml"/><Relationship Id="rId1" Type="http://schemas.openxmlformats.org/officeDocument/2006/relationships/slideLayout" Target="../slideLayouts/slideLayout485.xml"/><Relationship Id="rId6" Type="http://schemas.openxmlformats.org/officeDocument/2006/relationships/slideLayout" Target="../slideLayouts/slideLayout490.xml"/><Relationship Id="rId11" Type="http://schemas.openxmlformats.org/officeDocument/2006/relationships/slideLayout" Target="../slideLayouts/slideLayout495.xml"/><Relationship Id="rId5" Type="http://schemas.openxmlformats.org/officeDocument/2006/relationships/slideLayout" Target="../slideLayouts/slideLayout489.xml"/><Relationship Id="rId10" Type="http://schemas.openxmlformats.org/officeDocument/2006/relationships/slideLayout" Target="../slideLayouts/slideLayout494.xml"/><Relationship Id="rId4" Type="http://schemas.openxmlformats.org/officeDocument/2006/relationships/slideLayout" Target="../slideLayouts/slideLayout488.xml"/><Relationship Id="rId9" Type="http://schemas.openxmlformats.org/officeDocument/2006/relationships/slideLayout" Target="../slideLayouts/slideLayout49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3.xml"/><Relationship Id="rId3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502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7.xml"/><Relationship Id="rId1" Type="http://schemas.openxmlformats.org/officeDocument/2006/relationships/slideLayout" Target="../slideLayouts/slideLayout496.xml"/><Relationship Id="rId6" Type="http://schemas.openxmlformats.org/officeDocument/2006/relationships/slideLayout" Target="../slideLayouts/slideLayout501.xml"/><Relationship Id="rId11" Type="http://schemas.openxmlformats.org/officeDocument/2006/relationships/slideLayout" Target="../slideLayouts/slideLayout506.xml"/><Relationship Id="rId5" Type="http://schemas.openxmlformats.org/officeDocument/2006/relationships/slideLayout" Target="../slideLayouts/slideLayout500.xml"/><Relationship Id="rId10" Type="http://schemas.openxmlformats.org/officeDocument/2006/relationships/slideLayout" Target="../slideLayouts/slideLayout505.xml"/><Relationship Id="rId4" Type="http://schemas.openxmlformats.org/officeDocument/2006/relationships/slideLayout" Target="../slideLayouts/slideLayout499.xml"/><Relationship Id="rId9" Type="http://schemas.openxmlformats.org/officeDocument/2006/relationships/slideLayout" Target="../slideLayouts/slideLayout504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4.xml"/><Relationship Id="rId3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3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8.xml"/><Relationship Id="rId1" Type="http://schemas.openxmlformats.org/officeDocument/2006/relationships/slideLayout" Target="../slideLayouts/slideLayout507.xml"/><Relationship Id="rId6" Type="http://schemas.openxmlformats.org/officeDocument/2006/relationships/slideLayout" Target="../slideLayouts/slideLayout512.xml"/><Relationship Id="rId11" Type="http://schemas.openxmlformats.org/officeDocument/2006/relationships/slideLayout" Target="../slideLayouts/slideLayout517.xml"/><Relationship Id="rId5" Type="http://schemas.openxmlformats.org/officeDocument/2006/relationships/slideLayout" Target="../slideLayouts/slideLayout511.xml"/><Relationship Id="rId10" Type="http://schemas.openxmlformats.org/officeDocument/2006/relationships/slideLayout" Target="../slideLayouts/slideLayout516.xml"/><Relationship Id="rId4" Type="http://schemas.openxmlformats.org/officeDocument/2006/relationships/slideLayout" Target="../slideLayouts/slideLayout510.xml"/><Relationship Id="rId9" Type="http://schemas.openxmlformats.org/officeDocument/2006/relationships/slideLayout" Target="../slideLayouts/slideLayout515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5.xml"/><Relationship Id="rId3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4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9.xml"/><Relationship Id="rId1" Type="http://schemas.openxmlformats.org/officeDocument/2006/relationships/slideLayout" Target="../slideLayouts/slideLayout518.xml"/><Relationship Id="rId6" Type="http://schemas.openxmlformats.org/officeDocument/2006/relationships/slideLayout" Target="../slideLayouts/slideLayout523.xml"/><Relationship Id="rId11" Type="http://schemas.openxmlformats.org/officeDocument/2006/relationships/slideLayout" Target="../slideLayouts/slideLayout528.xml"/><Relationship Id="rId5" Type="http://schemas.openxmlformats.org/officeDocument/2006/relationships/slideLayout" Target="../slideLayouts/slideLayout522.xml"/><Relationship Id="rId10" Type="http://schemas.openxmlformats.org/officeDocument/2006/relationships/slideLayout" Target="../slideLayouts/slideLayout527.xml"/><Relationship Id="rId4" Type="http://schemas.openxmlformats.org/officeDocument/2006/relationships/slideLayout" Target="../slideLayouts/slideLayout521.xml"/><Relationship Id="rId9" Type="http://schemas.openxmlformats.org/officeDocument/2006/relationships/slideLayout" Target="../slideLayouts/slideLayout526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6.xml"/><Relationship Id="rId3" Type="http://schemas.openxmlformats.org/officeDocument/2006/relationships/slideLayout" Target="../slideLayouts/slideLayout531.xml"/><Relationship Id="rId7" Type="http://schemas.openxmlformats.org/officeDocument/2006/relationships/slideLayout" Target="../slideLayouts/slideLayout535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30.xml"/><Relationship Id="rId1" Type="http://schemas.openxmlformats.org/officeDocument/2006/relationships/slideLayout" Target="../slideLayouts/slideLayout529.xml"/><Relationship Id="rId6" Type="http://schemas.openxmlformats.org/officeDocument/2006/relationships/slideLayout" Target="../slideLayouts/slideLayout534.xml"/><Relationship Id="rId11" Type="http://schemas.openxmlformats.org/officeDocument/2006/relationships/slideLayout" Target="../slideLayouts/slideLayout539.xml"/><Relationship Id="rId5" Type="http://schemas.openxmlformats.org/officeDocument/2006/relationships/slideLayout" Target="../slideLayouts/slideLayout533.xml"/><Relationship Id="rId10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32.xml"/><Relationship Id="rId9" Type="http://schemas.openxmlformats.org/officeDocument/2006/relationships/slideLayout" Target="../slideLayouts/slideLayout537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7.xml"/><Relationship Id="rId3" Type="http://schemas.openxmlformats.org/officeDocument/2006/relationships/slideLayout" Target="../slideLayouts/slideLayout542.xml"/><Relationship Id="rId7" Type="http://schemas.openxmlformats.org/officeDocument/2006/relationships/slideLayout" Target="../slideLayouts/slideLayout546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41.xml"/><Relationship Id="rId1" Type="http://schemas.openxmlformats.org/officeDocument/2006/relationships/slideLayout" Target="../slideLayouts/slideLayout540.xml"/><Relationship Id="rId6" Type="http://schemas.openxmlformats.org/officeDocument/2006/relationships/slideLayout" Target="../slideLayouts/slideLayout545.xml"/><Relationship Id="rId11" Type="http://schemas.openxmlformats.org/officeDocument/2006/relationships/slideLayout" Target="../slideLayouts/slideLayout550.xml"/><Relationship Id="rId5" Type="http://schemas.openxmlformats.org/officeDocument/2006/relationships/slideLayout" Target="../slideLayouts/slideLayout544.xml"/><Relationship Id="rId10" Type="http://schemas.openxmlformats.org/officeDocument/2006/relationships/slideLayout" Target="../slideLayouts/slideLayout549.xml"/><Relationship Id="rId4" Type="http://schemas.openxmlformats.org/officeDocument/2006/relationships/slideLayout" Target="../slideLayouts/slideLayout543.xml"/><Relationship Id="rId9" Type="http://schemas.openxmlformats.org/officeDocument/2006/relationships/slideLayout" Target="../slideLayouts/slideLayout548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8.xml"/><Relationship Id="rId3" Type="http://schemas.openxmlformats.org/officeDocument/2006/relationships/slideLayout" Target="../slideLayouts/slideLayout553.xml"/><Relationship Id="rId7" Type="http://schemas.openxmlformats.org/officeDocument/2006/relationships/slideLayout" Target="../slideLayouts/slideLayout557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52.xml"/><Relationship Id="rId1" Type="http://schemas.openxmlformats.org/officeDocument/2006/relationships/slideLayout" Target="../slideLayouts/slideLayout551.xml"/><Relationship Id="rId6" Type="http://schemas.openxmlformats.org/officeDocument/2006/relationships/slideLayout" Target="../slideLayouts/slideLayout556.xml"/><Relationship Id="rId11" Type="http://schemas.openxmlformats.org/officeDocument/2006/relationships/slideLayout" Target="../slideLayouts/slideLayout561.xml"/><Relationship Id="rId5" Type="http://schemas.openxmlformats.org/officeDocument/2006/relationships/slideLayout" Target="../slideLayouts/slideLayout555.xml"/><Relationship Id="rId10" Type="http://schemas.openxmlformats.org/officeDocument/2006/relationships/slideLayout" Target="../slideLayouts/slideLayout560.xml"/><Relationship Id="rId4" Type="http://schemas.openxmlformats.org/officeDocument/2006/relationships/slideLayout" Target="../slideLayouts/slideLayout554.xml"/><Relationship Id="rId9" Type="http://schemas.openxmlformats.org/officeDocument/2006/relationships/slideLayout" Target="../slideLayouts/slideLayout559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9.xml"/><Relationship Id="rId3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8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63.xml"/><Relationship Id="rId1" Type="http://schemas.openxmlformats.org/officeDocument/2006/relationships/slideLayout" Target="../slideLayouts/slideLayout562.xml"/><Relationship Id="rId6" Type="http://schemas.openxmlformats.org/officeDocument/2006/relationships/slideLayout" Target="../slideLayouts/slideLayout567.xml"/><Relationship Id="rId11" Type="http://schemas.openxmlformats.org/officeDocument/2006/relationships/slideLayout" Target="../slideLayouts/slideLayout572.xml"/><Relationship Id="rId5" Type="http://schemas.openxmlformats.org/officeDocument/2006/relationships/slideLayout" Target="../slideLayouts/slideLayout566.xml"/><Relationship Id="rId10" Type="http://schemas.openxmlformats.org/officeDocument/2006/relationships/slideLayout" Target="../slideLayouts/slideLayout571.xml"/><Relationship Id="rId4" Type="http://schemas.openxmlformats.org/officeDocument/2006/relationships/slideLayout" Target="../slideLayouts/slideLayout565.xml"/><Relationship Id="rId9" Type="http://schemas.openxmlformats.org/officeDocument/2006/relationships/slideLayout" Target="../slideLayouts/slideLayout570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0.xml"/><Relationship Id="rId3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9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4.xml"/><Relationship Id="rId1" Type="http://schemas.openxmlformats.org/officeDocument/2006/relationships/slideLayout" Target="../slideLayouts/slideLayout573.xml"/><Relationship Id="rId6" Type="http://schemas.openxmlformats.org/officeDocument/2006/relationships/slideLayout" Target="../slideLayouts/slideLayout578.xml"/><Relationship Id="rId11" Type="http://schemas.openxmlformats.org/officeDocument/2006/relationships/slideLayout" Target="../slideLayouts/slideLayout583.xml"/><Relationship Id="rId5" Type="http://schemas.openxmlformats.org/officeDocument/2006/relationships/slideLayout" Target="../slideLayouts/slideLayout577.xml"/><Relationship Id="rId10" Type="http://schemas.openxmlformats.org/officeDocument/2006/relationships/slideLayout" Target="../slideLayouts/slideLayout582.xml"/><Relationship Id="rId4" Type="http://schemas.openxmlformats.org/officeDocument/2006/relationships/slideLayout" Target="../slideLayouts/slideLayout576.xml"/><Relationship Id="rId9" Type="http://schemas.openxmlformats.org/officeDocument/2006/relationships/slideLayout" Target="../slideLayouts/slideLayout581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1.xml"/><Relationship Id="rId3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90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5.xml"/><Relationship Id="rId1" Type="http://schemas.openxmlformats.org/officeDocument/2006/relationships/slideLayout" Target="../slideLayouts/slideLayout584.xml"/><Relationship Id="rId6" Type="http://schemas.openxmlformats.org/officeDocument/2006/relationships/slideLayout" Target="../slideLayouts/slideLayout589.xml"/><Relationship Id="rId11" Type="http://schemas.openxmlformats.org/officeDocument/2006/relationships/slideLayout" Target="../slideLayouts/slideLayout594.xml"/><Relationship Id="rId5" Type="http://schemas.openxmlformats.org/officeDocument/2006/relationships/slideLayout" Target="../slideLayouts/slideLayout588.xml"/><Relationship Id="rId10" Type="http://schemas.openxmlformats.org/officeDocument/2006/relationships/slideLayout" Target="../slideLayouts/slideLayout593.xml"/><Relationship Id="rId4" Type="http://schemas.openxmlformats.org/officeDocument/2006/relationships/slideLayout" Target="../slideLayouts/slideLayout587.xml"/><Relationship Id="rId9" Type="http://schemas.openxmlformats.org/officeDocument/2006/relationships/slideLayout" Target="../slideLayouts/slideLayout592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2.xml"/><Relationship Id="rId3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601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6.xml"/><Relationship Id="rId1" Type="http://schemas.openxmlformats.org/officeDocument/2006/relationships/slideLayout" Target="../slideLayouts/slideLayout595.xml"/><Relationship Id="rId6" Type="http://schemas.openxmlformats.org/officeDocument/2006/relationships/slideLayout" Target="../slideLayouts/slideLayout600.xml"/><Relationship Id="rId11" Type="http://schemas.openxmlformats.org/officeDocument/2006/relationships/slideLayout" Target="../slideLayouts/slideLayout605.xml"/><Relationship Id="rId5" Type="http://schemas.openxmlformats.org/officeDocument/2006/relationships/slideLayout" Target="../slideLayouts/slideLayout599.xml"/><Relationship Id="rId10" Type="http://schemas.openxmlformats.org/officeDocument/2006/relationships/slideLayout" Target="../slideLayouts/slideLayout604.xml"/><Relationship Id="rId4" Type="http://schemas.openxmlformats.org/officeDocument/2006/relationships/slideLayout" Target="../slideLayouts/slideLayout598.xml"/><Relationship Id="rId9" Type="http://schemas.openxmlformats.org/officeDocument/2006/relationships/slideLayout" Target="../slideLayouts/slideLayout603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3.xml"/><Relationship Id="rId3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12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7.xml"/><Relationship Id="rId1" Type="http://schemas.openxmlformats.org/officeDocument/2006/relationships/slideLayout" Target="../slideLayouts/slideLayout606.xml"/><Relationship Id="rId6" Type="http://schemas.openxmlformats.org/officeDocument/2006/relationships/slideLayout" Target="../slideLayouts/slideLayout611.xml"/><Relationship Id="rId11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0.xml"/><Relationship Id="rId10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09.xml"/><Relationship Id="rId9" Type="http://schemas.openxmlformats.org/officeDocument/2006/relationships/slideLayout" Target="../slideLayouts/slideLayout614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4.xml"/><Relationship Id="rId3" Type="http://schemas.openxmlformats.org/officeDocument/2006/relationships/slideLayout" Target="../slideLayouts/slideLayout619.xml"/><Relationship Id="rId7" Type="http://schemas.openxmlformats.org/officeDocument/2006/relationships/slideLayout" Target="../slideLayouts/slideLayout623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18.xml"/><Relationship Id="rId1" Type="http://schemas.openxmlformats.org/officeDocument/2006/relationships/slideLayout" Target="../slideLayouts/slideLayout617.xml"/><Relationship Id="rId6" Type="http://schemas.openxmlformats.org/officeDocument/2006/relationships/slideLayout" Target="../slideLayouts/slideLayout622.xml"/><Relationship Id="rId11" Type="http://schemas.openxmlformats.org/officeDocument/2006/relationships/slideLayout" Target="../slideLayouts/slideLayout627.xml"/><Relationship Id="rId5" Type="http://schemas.openxmlformats.org/officeDocument/2006/relationships/slideLayout" Target="../slideLayouts/slideLayout621.xml"/><Relationship Id="rId10" Type="http://schemas.openxmlformats.org/officeDocument/2006/relationships/slideLayout" Target="../slideLayouts/slideLayout626.xml"/><Relationship Id="rId4" Type="http://schemas.openxmlformats.org/officeDocument/2006/relationships/slideLayout" Target="../slideLayouts/slideLayout620.xml"/><Relationship Id="rId9" Type="http://schemas.openxmlformats.org/officeDocument/2006/relationships/slideLayout" Target="../slideLayouts/slideLayout625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5.xml"/><Relationship Id="rId3" Type="http://schemas.openxmlformats.org/officeDocument/2006/relationships/slideLayout" Target="../slideLayouts/slideLayout630.xml"/><Relationship Id="rId7" Type="http://schemas.openxmlformats.org/officeDocument/2006/relationships/slideLayout" Target="../slideLayouts/slideLayout634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29.xml"/><Relationship Id="rId1" Type="http://schemas.openxmlformats.org/officeDocument/2006/relationships/slideLayout" Target="../slideLayouts/slideLayout628.xml"/><Relationship Id="rId6" Type="http://schemas.openxmlformats.org/officeDocument/2006/relationships/slideLayout" Target="../slideLayouts/slideLayout633.xml"/><Relationship Id="rId11" Type="http://schemas.openxmlformats.org/officeDocument/2006/relationships/slideLayout" Target="../slideLayouts/slideLayout638.xml"/><Relationship Id="rId5" Type="http://schemas.openxmlformats.org/officeDocument/2006/relationships/slideLayout" Target="../slideLayouts/slideLayout632.xml"/><Relationship Id="rId10" Type="http://schemas.openxmlformats.org/officeDocument/2006/relationships/slideLayout" Target="../slideLayouts/slideLayout637.xml"/><Relationship Id="rId4" Type="http://schemas.openxmlformats.org/officeDocument/2006/relationships/slideLayout" Target="../slideLayouts/slideLayout631.xml"/><Relationship Id="rId9" Type="http://schemas.openxmlformats.org/officeDocument/2006/relationships/slideLayout" Target="../slideLayouts/slideLayout636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6.xml"/><Relationship Id="rId3" Type="http://schemas.openxmlformats.org/officeDocument/2006/relationships/slideLayout" Target="../slideLayouts/slideLayout641.xml"/><Relationship Id="rId7" Type="http://schemas.openxmlformats.org/officeDocument/2006/relationships/slideLayout" Target="../slideLayouts/slideLayout645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40.xml"/><Relationship Id="rId1" Type="http://schemas.openxmlformats.org/officeDocument/2006/relationships/slideLayout" Target="../slideLayouts/slideLayout639.xml"/><Relationship Id="rId6" Type="http://schemas.openxmlformats.org/officeDocument/2006/relationships/slideLayout" Target="../slideLayouts/slideLayout644.xml"/><Relationship Id="rId11" Type="http://schemas.openxmlformats.org/officeDocument/2006/relationships/slideLayout" Target="../slideLayouts/slideLayout649.xml"/><Relationship Id="rId5" Type="http://schemas.openxmlformats.org/officeDocument/2006/relationships/slideLayout" Target="../slideLayouts/slideLayout643.xml"/><Relationship Id="rId10" Type="http://schemas.openxmlformats.org/officeDocument/2006/relationships/slideLayout" Target="../slideLayouts/slideLayout648.xml"/><Relationship Id="rId4" Type="http://schemas.openxmlformats.org/officeDocument/2006/relationships/slideLayout" Target="../slideLayouts/slideLayout642.xml"/><Relationship Id="rId9" Type="http://schemas.openxmlformats.org/officeDocument/2006/relationships/slideLayout" Target="../slideLayouts/slideLayout6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6000">
              <a:schemeClr val="accent1">
                <a:lumMod val="60000"/>
                <a:lumOff val="4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161AFF-22A0-4B48-BC42-E859CCF2764E}" type="datetimeFigureOut">
              <a:rPr lang="hu-HU" smtClean="0"/>
              <a:t>2015.03.10.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3225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8513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3225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620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273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8103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3922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035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684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3541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4651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5760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3744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335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419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76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006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7509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4910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495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7908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43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033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7878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383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0424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3612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5024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9457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3870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7363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410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437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917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005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2432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1542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5100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488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3005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7189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83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9446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8975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9337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4759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117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0506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1059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336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8695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0848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3557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3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4031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6127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232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0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4101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3569F3-0382-49F3-A81D-450E99F1C323}" type="datetimeFigureOut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2015.03.10.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05AB26-B370-46D1-B0A6-D93A4563C407}" type="slidenum">
              <a:rPr lang="hu-H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4105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915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90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8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7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8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9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5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6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7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8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9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0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2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4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5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7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1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3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4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5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63.xml"/><Relationship Id="rId4" Type="http://schemas.openxmlformats.org/officeDocument/2006/relationships/image" Target="../media/image64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7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8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9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0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2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4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4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4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4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40.xml"/><Relationship Id="rId4" Type="http://schemas.openxmlformats.org/officeDocument/2006/relationships/image" Target="../media/image8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40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40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6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40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640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40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0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0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40.xml"/><Relationship Id="rId4" Type="http://schemas.openxmlformats.org/officeDocument/2006/relationships/image" Target="../media/image95.jpe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40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640.xml"/><Relationship Id="rId4" Type="http://schemas.openxmlformats.org/officeDocument/2006/relationships/image" Target="../media/image99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9552" y="908720"/>
            <a:ext cx="7851648" cy="2692896"/>
          </a:xfrm>
        </p:spPr>
        <p:txBody>
          <a:bodyPr>
            <a:normAutofit/>
          </a:bodyPr>
          <a:lstStyle/>
          <a:p>
            <a:pPr algn="ctr"/>
            <a:r>
              <a:rPr lang="hu-HU" sz="4800" dirty="0" smtClean="0">
                <a:solidFill>
                  <a:schemeClr val="bg1"/>
                </a:solidFill>
              </a:rPr>
              <a:t>A járműgyártás területén alkalmazott korszerű kötés technológiák</a:t>
            </a:r>
            <a:endParaRPr lang="hu-HU" sz="4800" dirty="0">
              <a:solidFill>
                <a:schemeClr val="bg1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39552" y="5013176"/>
            <a:ext cx="7854696" cy="1264104"/>
          </a:xfrm>
        </p:spPr>
        <p:txBody>
          <a:bodyPr/>
          <a:lstStyle/>
          <a:p>
            <a:pPr algn="l"/>
            <a:r>
              <a:rPr lang="hu-HU" dirty="0">
                <a:solidFill>
                  <a:schemeClr val="tx2">
                    <a:lumMod val="10000"/>
                  </a:schemeClr>
                </a:solidFill>
              </a:rPr>
              <a:t>Összeállította:</a:t>
            </a:r>
          </a:p>
          <a:p>
            <a:pPr algn="l"/>
            <a:r>
              <a:rPr lang="hu-HU" dirty="0">
                <a:solidFill>
                  <a:schemeClr val="tx2">
                    <a:lumMod val="10000"/>
                  </a:schemeClr>
                </a:solidFill>
              </a:rPr>
              <a:t>Polák József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5491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143000"/>
          </a:xfrm>
        </p:spPr>
        <p:txBody>
          <a:bodyPr/>
          <a:lstStyle/>
          <a:p>
            <a:pPr algn="ctr" eaLnBrk="1" hangingPunct="1"/>
            <a:r>
              <a:rPr lang="hu-HU" sz="4000" dirty="0" smtClean="0">
                <a:solidFill>
                  <a:schemeClr val="tx1"/>
                </a:solidFill>
              </a:rPr>
              <a:t>A javításban és gyártásban alkalmazott kötés technológiák</a:t>
            </a:r>
          </a:p>
        </p:txBody>
      </p:sp>
      <p:sp>
        <p:nvSpPr>
          <p:cNvPr id="9219" name="Tartalom helye 2"/>
          <p:cNvSpPr>
            <a:spLocks noGrp="1"/>
          </p:cNvSpPr>
          <p:nvPr>
            <p:ph idx="1"/>
          </p:nvPr>
        </p:nvSpPr>
        <p:spPr>
          <a:xfrm>
            <a:off x="500063" y="2286000"/>
            <a:ext cx="8229600" cy="2922588"/>
          </a:xfrm>
        </p:spPr>
        <p:txBody>
          <a:bodyPr/>
          <a:lstStyle/>
          <a:p>
            <a:pPr eaLnBrk="1" hangingPunct="1"/>
            <a:r>
              <a:rPr lang="hu-HU" sz="3200" dirty="0" smtClean="0"/>
              <a:t>Hegesztés,</a:t>
            </a:r>
          </a:p>
          <a:p>
            <a:pPr eaLnBrk="1" hangingPunct="1"/>
            <a:r>
              <a:rPr lang="hu-HU" sz="3200" dirty="0" smtClean="0"/>
              <a:t>Szegecselés, </a:t>
            </a:r>
          </a:p>
          <a:p>
            <a:pPr eaLnBrk="1" hangingPunct="1"/>
            <a:r>
              <a:rPr lang="hu-HU" sz="3200" dirty="0" smtClean="0"/>
              <a:t>Alakzáró lemezkötések,</a:t>
            </a:r>
          </a:p>
          <a:p>
            <a:pPr eaLnBrk="1" hangingPunct="1"/>
            <a:r>
              <a:rPr lang="hu-HU" sz="3200" dirty="0" smtClean="0"/>
              <a:t>Ragasztás,</a:t>
            </a:r>
          </a:p>
          <a:p>
            <a:pPr eaLnBrk="1" hangingPunct="1"/>
            <a:r>
              <a:rPr lang="hu-HU" sz="3200" dirty="0" smtClean="0"/>
              <a:t>Forrasztás,</a:t>
            </a:r>
          </a:p>
        </p:txBody>
      </p:sp>
    </p:spTree>
    <p:extLst>
      <p:ext uri="{BB962C8B-B14F-4D97-AF65-F5344CB8AC3E}">
        <p14:creationId xmlns:p14="http://schemas.microsoft.com/office/powerpoint/2010/main" val="77138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15313" cy="847725"/>
          </a:xfrm>
        </p:spPr>
        <p:txBody>
          <a:bodyPr/>
          <a:lstStyle/>
          <a:p>
            <a:pPr algn="ctr" eaLnBrk="1" hangingPunct="1"/>
            <a:r>
              <a:rPr lang="hu-HU" sz="4000" smtClean="0">
                <a:solidFill>
                  <a:schemeClr val="tx1"/>
                </a:solidFill>
              </a:rPr>
              <a:t>Hegesztés technológiák</a:t>
            </a:r>
          </a:p>
        </p:txBody>
      </p:sp>
      <p:sp>
        <p:nvSpPr>
          <p:cNvPr id="10243" name="Tartalom helye 2"/>
          <p:cNvSpPr>
            <a:spLocks noGrp="1"/>
          </p:cNvSpPr>
          <p:nvPr>
            <p:ph idx="1"/>
          </p:nvPr>
        </p:nvSpPr>
        <p:spPr>
          <a:xfrm>
            <a:off x="0" y="2000250"/>
            <a:ext cx="9144000" cy="4572000"/>
          </a:xfrm>
        </p:spPr>
        <p:txBody>
          <a:bodyPr/>
          <a:lstStyle/>
          <a:p>
            <a:pPr eaLnBrk="1" hangingPunct="1"/>
            <a:r>
              <a:rPr lang="hu-HU" sz="3200" smtClean="0"/>
              <a:t>Lánghegesztés,</a:t>
            </a:r>
          </a:p>
          <a:p>
            <a:pPr eaLnBrk="1" hangingPunct="1"/>
            <a:r>
              <a:rPr lang="hu-HU" sz="3200" smtClean="0"/>
              <a:t>Bevont elektródás kézi ívhegesztés,</a:t>
            </a:r>
          </a:p>
          <a:p>
            <a:pPr eaLnBrk="1" hangingPunct="1"/>
            <a:r>
              <a:rPr lang="hu-HU" sz="3200" smtClean="0"/>
              <a:t>Fogyóelektródás kézi ívhegesztés,</a:t>
            </a:r>
          </a:p>
          <a:p>
            <a:pPr eaLnBrk="1" hangingPunct="1"/>
            <a:r>
              <a:rPr lang="hu-HU" sz="3200" smtClean="0"/>
              <a:t>Argon védőgázas wolframelektródás ívhegesztés,</a:t>
            </a:r>
          </a:p>
          <a:p>
            <a:pPr eaLnBrk="1" hangingPunct="1"/>
            <a:r>
              <a:rPr lang="hu-HU" sz="3200" smtClean="0"/>
              <a:t>Ellenállás- ponthegesztés,</a:t>
            </a:r>
          </a:p>
          <a:p>
            <a:pPr eaLnBrk="1" hangingPunct="1"/>
            <a:r>
              <a:rPr lang="hu-HU" sz="3200" smtClean="0"/>
              <a:t>Ultrahangos hegesztés,</a:t>
            </a:r>
          </a:p>
          <a:p>
            <a:pPr eaLnBrk="1" hangingPunct="1"/>
            <a:r>
              <a:rPr lang="hu-HU" sz="3200" smtClean="0"/>
              <a:t>Lézerhegesztés,</a:t>
            </a:r>
          </a:p>
          <a:p>
            <a:pPr eaLnBrk="1" hangingPunct="1"/>
            <a:r>
              <a:rPr lang="hu-HU" sz="3200" smtClean="0"/>
              <a:t>Elektronsugaras hegesztés,</a:t>
            </a:r>
          </a:p>
          <a:p>
            <a:pPr eaLnBrk="1" hangingPunct="1"/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340457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10588" cy="679450"/>
          </a:xfrm>
        </p:spPr>
        <p:txBody>
          <a:bodyPr/>
          <a:lstStyle/>
          <a:p>
            <a:pPr algn="ctr" eaLnBrk="1" hangingPunct="1"/>
            <a:r>
              <a:rPr lang="hu-HU" sz="4000" smtClean="0">
                <a:solidFill>
                  <a:schemeClr val="tx1"/>
                </a:solidFill>
              </a:rPr>
              <a:t>Hegesztés és környezete</a:t>
            </a:r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19754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750" y="357188"/>
            <a:ext cx="8540750" cy="5975350"/>
          </a:xfrm>
        </p:spPr>
      </p:pic>
    </p:spTree>
    <p:extLst>
      <p:ext uri="{BB962C8B-B14F-4D97-AF65-F5344CB8AC3E}">
        <p14:creationId xmlns:p14="http://schemas.microsoft.com/office/powerpoint/2010/main" val="1029541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0"/>
            <a:ext cx="8510588" cy="608013"/>
          </a:xfrm>
        </p:spPr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</a:rPr>
              <a:t>Vas-szén állapotábra</a:t>
            </a:r>
          </a:p>
        </p:txBody>
      </p:sp>
      <p:pic>
        <p:nvPicPr>
          <p:cNvPr id="13315" name="Picture 4" descr="Kép:Brosen ironcarbon.sv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2413" y="549275"/>
            <a:ext cx="5930901" cy="6308725"/>
          </a:xfrm>
          <a:noFill/>
        </p:spPr>
      </p:pic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5911850" y="1052513"/>
            <a:ext cx="3232150" cy="531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*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 % carbon (by mass)</a:t>
            </a:r>
            <a:br>
              <a:rPr lang="hu-HU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**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 temperature (ºC)</a:t>
            </a:r>
            <a:br>
              <a:rPr lang="hu-HU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A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 perlite (eutectiod)</a:t>
            </a:r>
            <a:br>
              <a:rPr lang="hu-HU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B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 ledeburite (eutectic)</a:t>
            </a:r>
            <a:br>
              <a:rPr lang="hu-HU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a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 α + perlite</a:t>
            </a:r>
            <a:br>
              <a:rPr lang="hu-HU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b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 Fe3C + ledeburite + perlite</a:t>
            </a:r>
            <a:br>
              <a:rPr lang="hu-HU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c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 Fe3C + ledeburite</a:t>
            </a:r>
            <a:br>
              <a:rPr lang="hu-HU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d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 cementite Fe3C + graphite</a:t>
            </a:r>
            <a:br>
              <a:rPr lang="hu-HU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e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 ferrite α</a:t>
            </a:r>
            <a:br>
              <a:rPr lang="hu-HU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f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 α + γ</a:t>
            </a:r>
            <a:br>
              <a:rPr lang="hu-HU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g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 austenite γ</a:t>
            </a:r>
            <a:br>
              <a:rPr lang="hu-HU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h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 γ + Fe3C + ledeburite</a:t>
            </a:r>
            <a:br>
              <a:rPr lang="hu-HU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i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 Fe3C + ledeburite</a:t>
            </a:r>
            <a:br>
              <a:rPr lang="hu-HU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j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 γ + liquid</a:t>
            </a:r>
            <a:br>
              <a:rPr lang="hu-HU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k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 liquid</a:t>
            </a:r>
            <a:br>
              <a:rPr lang="hu-HU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l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 liquid + Fe3C</a:t>
            </a:r>
            <a:br>
              <a:rPr lang="hu-HU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m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 δ + γ</a:t>
            </a:r>
            <a:br>
              <a:rPr lang="hu-HU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n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 δ</a:t>
            </a:r>
            <a:br>
              <a:rPr lang="hu-HU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hu-HU" b="1" smtClean="0">
                <a:solidFill>
                  <a:prstClr val="black"/>
                </a:solidFill>
                <a:latin typeface="Arial" pitchFamily="34" charset="0"/>
              </a:rPr>
              <a:t>o</a:t>
            </a:r>
            <a:r>
              <a:rPr lang="hu-HU" smtClean="0">
                <a:solidFill>
                  <a:prstClr val="black"/>
                </a:solidFill>
                <a:latin typeface="Arial" pitchFamily="34" charset="0"/>
              </a:rPr>
              <a:t> - γ + liquid</a:t>
            </a:r>
          </a:p>
        </p:txBody>
      </p:sp>
    </p:spTree>
    <p:extLst>
      <p:ext uri="{BB962C8B-B14F-4D97-AF65-F5344CB8AC3E}">
        <p14:creationId xmlns:p14="http://schemas.microsoft.com/office/powerpoint/2010/main" val="885290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115888"/>
            <a:ext cx="8510588" cy="720725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Acél alkatrészek hegesztéses javítása</a:t>
            </a:r>
            <a:r>
              <a:rPr lang="hu-HU" sz="4000" smtClean="0"/>
              <a:t> </a:t>
            </a:r>
          </a:p>
        </p:txBody>
      </p:sp>
      <p:sp>
        <p:nvSpPr>
          <p:cNvPr id="102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981075"/>
            <a:ext cx="8540750" cy="576103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hu-HU" smtClean="0"/>
              <a:t>Ötvözött alkatrészek súly csökkentéshez.</a:t>
            </a:r>
          </a:p>
          <a:p>
            <a:pPr eaLnBrk="1" hangingPunct="1"/>
            <a:r>
              <a:rPr lang="hu-HU" smtClean="0"/>
              <a:t>Ötvözők: Ni, Mn, Si, Cr, V, Mo</a:t>
            </a:r>
          </a:p>
          <a:p>
            <a:pPr eaLnBrk="1" hangingPunct="1"/>
            <a:r>
              <a:rPr lang="hu-HU" b="1" smtClean="0"/>
              <a:t>Szén egyenérték: </a:t>
            </a:r>
            <a:r>
              <a:rPr lang="hu-HU" smtClean="0"/>
              <a:t>ha Ce &lt; 0,25% akkor külön feltétel nélkül hegeszthető.</a:t>
            </a:r>
          </a:p>
          <a:p>
            <a:pPr eaLnBrk="1" hangingPunct="1">
              <a:buFont typeface="Wingdings" pitchFamily="2" charset="2"/>
              <a:buNone/>
            </a:pPr>
            <a:r>
              <a:rPr lang="hu-HU" smtClean="0"/>
              <a:t>	(IIW) International institut of Welding: </a:t>
            </a:r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152352" bIns="38088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mtClean="0">
              <a:solidFill>
                <a:prstClr val="black"/>
              </a:solidFill>
              <a:latin typeface="Arial" pitchFamily="34" charset="0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042988" y="4005263"/>
          <a:ext cx="6335712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Equation" r:id="rId4" imgW="2565400" imgH="393700" progId="Equation.DSMT4">
                  <p:embed/>
                </p:oleObj>
              </mc:Choice>
              <mc:Fallback>
                <p:oleObj name="Equation" r:id="rId4" imgW="25654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4005263"/>
                        <a:ext cx="6335712" cy="96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Rectangle 6"/>
          <p:cNvSpPr>
            <a:spLocks noChangeArrowheads="1"/>
          </p:cNvSpPr>
          <p:nvPr/>
        </p:nvSpPr>
        <p:spPr bwMode="auto">
          <a:xfrm>
            <a:off x="0" y="390525"/>
            <a:ext cx="18415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z="1300" b="1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mtClean="0">
              <a:solidFill>
                <a:prstClr val="black"/>
              </a:solidFill>
              <a:latin typeface="Arial" pitchFamily="34" charset="0"/>
            </a:endParaRPr>
          </a:p>
        </p:txBody>
      </p:sp>
      <p:graphicFrame>
        <p:nvGraphicFramePr>
          <p:cNvPr id="1027" name="Object 7"/>
          <p:cNvGraphicFramePr>
            <a:graphicFrameLocks noChangeAspect="1"/>
          </p:cNvGraphicFramePr>
          <p:nvPr/>
        </p:nvGraphicFramePr>
        <p:xfrm>
          <a:off x="900113" y="5300663"/>
          <a:ext cx="6408737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Equation" r:id="rId6" imgW="2667000" imgH="393700" progId="Equation.DSMT4">
                  <p:embed/>
                </p:oleObj>
              </mc:Choice>
              <mc:Fallback>
                <p:oleObj name="Equation" r:id="rId6" imgW="26670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5300663"/>
                        <a:ext cx="6408737" cy="938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6809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836613"/>
            <a:ext cx="8540750" cy="52625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mtClean="0"/>
              <a:t>(Uwer- Höhne)</a:t>
            </a:r>
          </a:p>
          <a:p>
            <a:pPr eaLnBrk="1" hangingPunct="1">
              <a:lnSpc>
                <a:spcPct val="90000"/>
              </a:lnSpc>
            </a:pPr>
            <a:endParaRPr lang="hu-HU" smtClean="0"/>
          </a:p>
          <a:p>
            <a:pPr eaLnBrk="1" hangingPunct="1">
              <a:lnSpc>
                <a:spcPct val="90000"/>
              </a:lnSpc>
            </a:pPr>
            <a:endParaRPr lang="hu-HU" smtClean="0"/>
          </a:p>
          <a:p>
            <a:pPr eaLnBrk="1" hangingPunct="1">
              <a:lnSpc>
                <a:spcPct val="90000"/>
              </a:lnSpc>
            </a:pPr>
            <a:endParaRPr lang="hu-HU" smtClean="0"/>
          </a:p>
          <a:p>
            <a:pPr eaLnBrk="1" hangingPunct="1">
              <a:lnSpc>
                <a:spcPct val="90000"/>
              </a:lnSpc>
            </a:pPr>
            <a:endParaRPr lang="hu-HU" smtClean="0"/>
          </a:p>
          <a:p>
            <a:pPr eaLnBrk="1" hangingPunct="1">
              <a:lnSpc>
                <a:spcPct val="90000"/>
              </a:lnSpc>
            </a:pPr>
            <a:r>
              <a:rPr lang="hu-HU" smtClean="0"/>
              <a:t>0,25% C tartalom felett különleges technológia szükséges, mert az átmeneti zónában martenzit (rideg, repedés érzékeny) keletkezik, amely káros hatással van a hegesztésre.</a:t>
            </a:r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mtClean="0">
              <a:solidFill>
                <a:prstClr val="black"/>
              </a:solidFill>
              <a:latin typeface="Arial" pitchFamily="34" charset="0"/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258888" y="1989138"/>
          <a:ext cx="6481762" cy="99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4" imgW="2552700" imgH="393700" progId="Equation.DSMT4">
                  <p:embed/>
                </p:oleObj>
              </mc:Choice>
              <mc:Fallback>
                <p:oleObj name="Equation" r:id="rId4" imgW="25527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1989138"/>
                        <a:ext cx="6481762" cy="992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5075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125538"/>
            <a:ext cx="8540750" cy="49736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hu-HU" sz="3200" b="1" smtClean="0"/>
              <a:t>A technológia végrehajtásának feltételei:</a:t>
            </a:r>
          </a:p>
          <a:p>
            <a:pPr eaLnBrk="1" hangingPunct="1">
              <a:buFont typeface="Wingdings" pitchFamily="2" charset="2"/>
              <a:buNone/>
            </a:pPr>
            <a:endParaRPr lang="hu-HU" sz="3200" smtClean="0"/>
          </a:p>
          <a:p>
            <a:pPr eaLnBrk="1" hangingPunct="1">
              <a:buFont typeface="Wingdings" pitchFamily="2" charset="2"/>
              <a:buNone/>
            </a:pPr>
            <a:r>
              <a:rPr lang="hu-HU" sz="3200" smtClean="0"/>
              <a:t>  előmelegítés:	Ce% &lt; 0,45		&lt; 100C° </a:t>
            </a:r>
          </a:p>
          <a:p>
            <a:pPr eaLnBrk="1" hangingPunct="1"/>
            <a:r>
              <a:rPr lang="hu-HU" sz="3200" smtClean="0"/>
              <a:t>			0,45…0,6		100…250C°</a:t>
            </a:r>
          </a:p>
          <a:p>
            <a:pPr eaLnBrk="1" hangingPunct="1"/>
            <a:r>
              <a:rPr lang="hu-HU" sz="3200" smtClean="0"/>
              <a:t>			Ce% &gt; 0,6		250…350C°</a:t>
            </a:r>
          </a:p>
          <a:p>
            <a:pPr eaLnBrk="1" hangingPunct="1"/>
            <a:r>
              <a:rPr lang="hu-HU" sz="3200" smtClean="0"/>
              <a:t>lassú hűtés,</a:t>
            </a:r>
          </a:p>
          <a:p>
            <a:pPr eaLnBrk="1" hangingPunct="1"/>
            <a:r>
              <a:rPr lang="hu-HU" sz="3200" smtClean="0"/>
              <a:t>feszültség mentesítés: 180 ± 10C°</a:t>
            </a:r>
          </a:p>
        </p:txBody>
      </p:sp>
    </p:spTree>
    <p:extLst>
      <p:ext uri="{BB962C8B-B14F-4D97-AF65-F5344CB8AC3E}">
        <p14:creationId xmlns:p14="http://schemas.microsoft.com/office/powerpoint/2010/main" val="1111935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10588" cy="823913"/>
          </a:xfrm>
        </p:spPr>
        <p:txBody>
          <a:bodyPr/>
          <a:lstStyle/>
          <a:p>
            <a:pPr algn="ctr" eaLnBrk="1" hangingPunct="1"/>
            <a:r>
              <a:rPr lang="hu-HU" sz="4800" smtClean="0">
                <a:solidFill>
                  <a:schemeClr val="tx1"/>
                </a:solidFill>
              </a:rPr>
              <a:t>Autógén</a:t>
            </a:r>
            <a:r>
              <a:rPr lang="hu-HU" sz="4800" smtClean="0"/>
              <a:t> </a:t>
            </a:r>
          </a:p>
        </p:txBody>
      </p:sp>
      <p:pic>
        <p:nvPicPr>
          <p:cNvPr id="15363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85744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847725"/>
          </a:xfrm>
        </p:spPr>
        <p:txBody>
          <a:bodyPr/>
          <a:lstStyle/>
          <a:p>
            <a:pPr algn="ctr"/>
            <a:r>
              <a:rPr lang="hu-HU" sz="4400" smtClean="0">
                <a:solidFill>
                  <a:schemeClr val="tx1"/>
                </a:solidFill>
              </a:rPr>
              <a:t>Egyfokozatú nyomáscsökkentő</a:t>
            </a:r>
          </a:p>
        </p:txBody>
      </p:sp>
      <p:sp>
        <p:nvSpPr>
          <p:cNvPr id="16387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357313"/>
            <a:ext cx="8080375" cy="535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653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633413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Kisnyomású hegesztőpisztoly szerkezete</a:t>
            </a:r>
          </a:p>
        </p:txBody>
      </p:sp>
      <p:sp>
        <p:nvSpPr>
          <p:cNvPr id="17411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357313"/>
            <a:ext cx="8186737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1225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ím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633412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A hegesztőláng jellemzői</a:t>
            </a:r>
          </a:p>
        </p:txBody>
      </p:sp>
      <p:sp>
        <p:nvSpPr>
          <p:cNvPr id="18435" name="Tartalom helye 2"/>
          <p:cNvSpPr>
            <a:spLocks noGrp="1"/>
          </p:cNvSpPr>
          <p:nvPr>
            <p:ph idx="1"/>
          </p:nvPr>
        </p:nvSpPr>
        <p:spPr>
          <a:xfrm>
            <a:off x="457200" y="3143250"/>
            <a:ext cx="8229600" cy="3181350"/>
          </a:xfrm>
        </p:spPr>
        <p:txBody>
          <a:bodyPr/>
          <a:lstStyle/>
          <a:p>
            <a:endParaRPr lang="hu-HU" smtClean="0"/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000125"/>
            <a:ext cx="5127625" cy="304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4267200"/>
            <a:ext cx="5237162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790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ím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704850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Jobbra és balra hegesztés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857250"/>
            <a:ext cx="3643313" cy="304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86125" y="3856038"/>
            <a:ext cx="5670550" cy="2817812"/>
          </a:xfrm>
          <a:noFill/>
        </p:spPr>
      </p:pic>
    </p:spTree>
    <p:extLst>
      <p:ext uri="{BB962C8B-B14F-4D97-AF65-F5344CB8AC3E}">
        <p14:creationId xmlns:p14="http://schemas.microsoft.com/office/powerpoint/2010/main" val="1623830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10588" cy="968375"/>
          </a:xfrm>
        </p:spPr>
        <p:txBody>
          <a:bodyPr/>
          <a:lstStyle/>
          <a:p>
            <a:pPr algn="ctr" eaLnBrk="1" hangingPunct="1"/>
            <a:r>
              <a:rPr lang="hu-HU" sz="5400" smtClean="0">
                <a:solidFill>
                  <a:schemeClr val="tx1"/>
                </a:solidFill>
              </a:rPr>
              <a:t>BKI</a:t>
            </a:r>
          </a:p>
        </p:txBody>
      </p:sp>
      <p:pic>
        <p:nvPicPr>
          <p:cNvPr id="2048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1625" y="1700213"/>
            <a:ext cx="8540750" cy="4398962"/>
          </a:xfrm>
        </p:spPr>
      </p:pic>
    </p:spTree>
    <p:extLst>
      <p:ext uri="{BB962C8B-B14F-4D97-AF65-F5344CB8AC3E}">
        <p14:creationId xmlns:p14="http://schemas.microsoft.com/office/powerpoint/2010/main" val="1164798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42875"/>
            <a:ext cx="7243763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4875" y="3814763"/>
            <a:ext cx="4213225" cy="3043237"/>
          </a:xfrm>
          <a:noFill/>
        </p:spPr>
      </p:pic>
    </p:spTree>
    <p:extLst>
      <p:ext uri="{BB962C8B-B14F-4D97-AF65-F5344CB8AC3E}">
        <p14:creationId xmlns:p14="http://schemas.microsoft.com/office/powerpoint/2010/main" val="2537695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4360"/>
          </a:xfrm>
        </p:spPr>
        <p:txBody>
          <a:bodyPr/>
          <a:lstStyle/>
          <a:p>
            <a:pPr algn="ctr"/>
            <a:r>
              <a:rPr lang="hu-HU" sz="3200" dirty="0" smtClean="0">
                <a:solidFill>
                  <a:schemeClr val="tx1"/>
                </a:solidFill>
              </a:rPr>
              <a:t>Bevont elektródás ívhegesztés ömlesztő folyamat egyenes polaritás esetén</a:t>
            </a:r>
          </a:p>
        </p:txBody>
      </p:sp>
      <p:sp>
        <p:nvSpPr>
          <p:cNvPr id="22531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093788"/>
            <a:ext cx="6000750" cy="57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219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143000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Az áramforrás és az ív statikus jelleggörbéi</a:t>
            </a:r>
          </a:p>
        </p:txBody>
      </p:sp>
      <p:sp>
        <p:nvSpPr>
          <p:cNvPr id="23555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428875"/>
            <a:ext cx="3929062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38" y="2428875"/>
            <a:ext cx="4398962" cy="332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657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sp>
        <p:nvSpPr>
          <p:cNvPr id="24579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188" y="0"/>
            <a:ext cx="5135562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9729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ím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3186113" cy="1704975"/>
          </a:xfrm>
        </p:spPr>
        <p:txBody>
          <a:bodyPr/>
          <a:lstStyle/>
          <a:p>
            <a:pPr algn="ctr"/>
            <a:r>
              <a:rPr lang="hu-HU" sz="3200" smtClean="0">
                <a:solidFill>
                  <a:schemeClr val="tx1"/>
                </a:solidFill>
              </a:rPr>
              <a:t>Hegesztő áramforrások szabályozása</a:t>
            </a:r>
          </a:p>
        </p:txBody>
      </p:sp>
      <p:sp>
        <p:nvSpPr>
          <p:cNvPr id="2560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0"/>
            <a:ext cx="51435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960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633413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Kézi és gépi szabályozás</a:t>
            </a:r>
          </a:p>
        </p:txBody>
      </p:sp>
      <p:sp>
        <p:nvSpPr>
          <p:cNvPr id="26627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643063"/>
            <a:ext cx="8821738" cy="39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26668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633413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Teljesítmény tranzisztoros szabályozás</a:t>
            </a:r>
          </a:p>
        </p:txBody>
      </p:sp>
      <p:sp>
        <p:nvSpPr>
          <p:cNvPr id="27651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285875"/>
            <a:ext cx="8869363" cy="507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054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ím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1143000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Frekvencia átalakítós egyenirányító (inverter)</a:t>
            </a:r>
          </a:p>
        </p:txBody>
      </p:sp>
      <p:sp>
        <p:nvSpPr>
          <p:cNvPr id="28675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428750"/>
            <a:ext cx="7500937" cy="530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8636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14313" y="214313"/>
            <a:ext cx="8510587" cy="752475"/>
          </a:xfrm>
        </p:spPr>
        <p:txBody>
          <a:bodyPr/>
          <a:lstStyle/>
          <a:p>
            <a:pPr algn="ctr" eaLnBrk="1" hangingPunct="1"/>
            <a:r>
              <a:rPr lang="hu-HU" sz="4800" smtClean="0">
                <a:solidFill>
                  <a:schemeClr val="tx1"/>
                </a:solidFill>
              </a:rPr>
              <a:t>AFI, Co</a:t>
            </a:r>
            <a:r>
              <a:rPr lang="hu-HU" sz="4800" baseline="-25000" smtClean="0">
                <a:solidFill>
                  <a:schemeClr val="tx1"/>
                </a:solidFill>
              </a:rPr>
              <a:t>2</a:t>
            </a:r>
            <a:endParaRPr lang="hu-HU" sz="4800" smtClean="0">
              <a:solidFill>
                <a:schemeClr val="tx1"/>
              </a:solidFill>
            </a:endParaRPr>
          </a:p>
        </p:txBody>
      </p:sp>
      <p:pic>
        <p:nvPicPr>
          <p:cNvPr id="2969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1625" y="1341438"/>
            <a:ext cx="8540750" cy="5111750"/>
          </a:xfrm>
        </p:spPr>
      </p:pic>
    </p:spTree>
    <p:extLst>
      <p:ext uri="{BB962C8B-B14F-4D97-AF65-F5344CB8AC3E}">
        <p14:creationId xmlns:p14="http://schemas.microsoft.com/office/powerpoint/2010/main" val="21197969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0"/>
            <a:ext cx="8510588" cy="752475"/>
          </a:xfrm>
        </p:spPr>
        <p:txBody>
          <a:bodyPr/>
          <a:lstStyle/>
          <a:p>
            <a:pPr algn="ctr" eaLnBrk="1" hangingPunct="1"/>
            <a:r>
              <a:rPr lang="hu-HU" sz="4800" smtClean="0">
                <a:solidFill>
                  <a:schemeClr val="tx1"/>
                </a:solidFill>
              </a:rPr>
              <a:t>AWI</a:t>
            </a:r>
          </a:p>
        </p:txBody>
      </p:sp>
      <p:pic>
        <p:nvPicPr>
          <p:cNvPr id="3072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1625" y="1196975"/>
            <a:ext cx="8540750" cy="5472113"/>
          </a:xfrm>
        </p:spPr>
      </p:pic>
    </p:spTree>
    <p:extLst>
      <p:ext uri="{BB962C8B-B14F-4D97-AF65-F5344CB8AC3E}">
        <p14:creationId xmlns:p14="http://schemas.microsoft.com/office/powerpoint/2010/main" val="41928923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sp>
        <p:nvSpPr>
          <p:cNvPr id="31747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85750"/>
            <a:ext cx="4332288" cy="639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214313"/>
            <a:ext cx="4214812" cy="649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17307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ím 1"/>
          <p:cNvSpPr>
            <a:spLocks noGrp="1"/>
          </p:cNvSpPr>
          <p:nvPr>
            <p:ph type="title"/>
          </p:nvPr>
        </p:nvSpPr>
        <p:spPr>
          <a:xfrm>
            <a:off x="357188" y="0"/>
            <a:ext cx="8229600" cy="561975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Ellenállás- ponthegesztés</a:t>
            </a:r>
          </a:p>
        </p:txBody>
      </p:sp>
      <p:sp>
        <p:nvSpPr>
          <p:cNvPr id="32771" name="Tartalom helye 2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715000"/>
          </a:xfrm>
        </p:spPr>
        <p:txBody>
          <a:bodyPr/>
          <a:lstStyle/>
          <a:p>
            <a:endParaRPr lang="hu-HU" smtClean="0"/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714375"/>
            <a:ext cx="6884988" cy="614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97352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sp>
        <p:nvSpPr>
          <p:cNvPr id="33795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7675"/>
            <a:ext cx="9144000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1430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sp>
        <p:nvSpPr>
          <p:cNvPr id="34819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42875"/>
            <a:ext cx="8185150" cy="671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09807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sp>
        <p:nvSpPr>
          <p:cNvPr id="3584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-15875"/>
            <a:ext cx="7358062" cy="682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41914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704850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Ultrahangos ponthegesztés</a:t>
            </a:r>
          </a:p>
        </p:txBody>
      </p:sp>
      <p:sp>
        <p:nvSpPr>
          <p:cNvPr id="36867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571625"/>
            <a:ext cx="8467725" cy="419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6449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sp>
        <p:nvSpPr>
          <p:cNvPr id="37891" name="Tartalom helye 2"/>
          <p:cNvSpPr>
            <a:spLocks noGrp="1"/>
          </p:cNvSpPr>
          <p:nvPr>
            <p:ph idx="1"/>
          </p:nvPr>
        </p:nvSpPr>
        <p:spPr>
          <a:xfrm>
            <a:off x="785813" y="428625"/>
            <a:ext cx="3571875" cy="3960813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hu-HU" sz="3200" smtClean="0"/>
              <a:t>Különböző </a:t>
            </a:r>
          </a:p>
          <a:p>
            <a:pPr>
              <a:buFont typeface="Wingdings 2" pitchFamily="18" charset="2"/>
              <a:buNone/>
            </a:pPr>
            <a:r>
              <a:rPr lang="hu-HU" sz="3200" smtClean="0"/>
              <a:t>kötésformák</a:t>
            </a: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0"/>
            <a:ext cx="457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46495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38915" name="Picture 4" descr="3_Terminals-k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0"/>
            <a:ext cx="3429000" cy="233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357188"/>
            <a:ext cx="3951287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786188"/>
            <a:ext cx="5126038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14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72188" y="2428875"/>
            <a:ext cx="2981325" cy="2227263"/>
          </a:xfrm>
          <a:noFill/>
        </p:spPr>
      </p:pic>
      <p:pic>
        <p:nvPicPr>
          <p:cNvPr id="38919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4765675"/>
            <a:ext cx="2719387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4458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ím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785813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Elektronsugaras hegesztés</a:t>
            </a:r>
          </a:p>
        </p:txBody>
      </p:sp>
      <p:sp>
        <p:nvSpPr>
          <p:cNvPr id="39939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660525"/>
            <a:ext cx="8302625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4953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sp>
        <p:nvSpPr>
          <p:cNvPr id="40963" name="Tartalom helye 2"/>
          <p:cNvSpPr>
            <a:spLocks noGrp="1"/>
          </p:cNvSpPr>
          <p:nvPr>
            <p:ph idx="1"/>
          </p:nvPr>
        </p:nvSpPr>
        <p:spPr>
          <a:xfrm>
            <a:off x="0" y="142875"/>
            <a:ext cx="9144000" cy="2428875"/>
          </a:xfrm>
        </p:spPr>
        <p:txBody>
          <a:bodyPr/>
          <a:lstStyle/>
          <a:p>
            <a:r>
              <a:rPr lang="hu-HU" smtClean="0"/>
              <a:t>Varrat szélesség mélység arány:	1:5 … 1:25</a:t>
            </a:r>
          </a:p>
          <a:p>
            <a:r>
              <a:rPr lang="hu-HU" smtClean="0"/>
              <a:t>Nagy energia sűrűség: 	&lt;10</a:t>
            </a:r>
            <a:r>
              <a:rPr lang="hu-HU" baseline="30000" smtClean="0"/>
              <a:t>4 </a:t>
            </a:r>
            <a:r>
              <a:rPr lang="hu-HU" smtClean="0"/>
              <a:t>W/mm</a:t>
            </a:r>
            <a:r>
              <a:rPr lang="hu-HU" baseline="30000" smtClean="0"/>
              <a:t>2</a:t>
            </a:r>
            <a:endParaRPr lang="hu-HU" smtClean="0"/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857375"/>
            <a:ext cx="6286500" cy="451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02106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704850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Lézersugaras hegesztés</a:t>
            </a:r>
          </a:p>
        </p:txBody>
      </p:sp>
      <p:sp>
        <p:nvSpPr>
          <p:cNvPr id="41987" name="Tartalom helye 2"/>
          <p:cNvSpPr>
            <a:spLocks noGrp="1"/>
          </p:cNvSpPr>
          <p:nvPr>
            <p:ph idx="1"/>
          </p:nvPr>
        </p:nvSpPr>
        <p:spPr>
          <a:xfrm>
            <a:off x="0" y="4572000"/>
            <a:ext cx="4643438" cy="21431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hu-HU" smtClean="0"/>
              <a:t>Lézerfény: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egyszínű,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azonos frekvenciájú,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monokromatikus (koherens)</a:t>
            </a: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8688"/>
            <a:ext cx="56007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928688"/>
            <a:ext cx="322421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2375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776288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Lézersugaras hegesztés</a:t>
            </a:r>
            <a:endParaRPr lang="hu-HU" sz="4000" smtClean="0"/>
          </a:p>
        </p:txBody>
      </p:sp>
      <p:sp>
        <p:nvSpPr>
          <p:cNvPr id="43011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5532438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5" y="4500563"/>
            <a:ext cx="3422650" cy="235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72876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ím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704850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Szilárdtest lézer</a:t>
            </a:r>
          </a:p>
        </p:txBody>
      </p:sp>
      <p:sp>
        <p:nvSpPr>
          <p:cNvPr id="44035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571625"/>
            <a:ext cx="8888413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7468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Cím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704850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CO</a:t>
            </a:r>
            <a:r>
              <a:rPr lang="hu-HU" sz="4000" baseline="-25000" smtClean="0">
                <a:solidFill>
                  <a:schemeClr val="tx1"/>
                </a:solidFill>
              </a:rPr>
              <a:t>2</a:t>
            </a:r>
            <a:r>
              <a:rPr lang="hu-HU" sz="4000" smtClean="0">
                <a:solidFill>
                  <a:schemeClr val="tx1"/>
                </a:solidFill>
              </a:rPr>
              <a:t>-gáz lézer</a:t>
            </a:r>
          </a:p>
        </p:txBody>
      </p:sp>
      <p:sp>
        <p:nvSpPr>
          <p:cNvPr id="45059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900113"/>
            <a:ext cx="6072187" cy="595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7928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sp>
        <p:nvSpPr>
          <p:cNvPr id="4608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3786188" cy="63246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hu-HU" sz="3200" smtClean="0"/>
              <a:t>Jellegzetes lézer </a:t>
            </a:r>
          </a:p>
          <a:p>
            <a:pPr>
              <a:buFont typeface="Wingdings 2" pitchFamily="18" charset="2"/>
              <a:buNone/>
            </a:pPr>
            <a:r>
              <a:rPr lang="hu-HU" sz="3200" smtClean="0"/>
              <a:t>hegesztett kötések </a:t>
            </a:r>
          </a:p>
        </p:txBody>
      </p:sp>
      <p:pic>
        <p:nvPicPr>
          <p:cNvPr id="460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0"/>
            <a:ext cx="5286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55659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Cím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714375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Alkalmazási példák</a:t>
            </a:r>
          </a:p>
        </p:txBody>
      </p:sp>
      <p:pic>
        <p:nvPicPr>
          <p:cNvPr id="4710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714375"/>
            <a:ext cx="3643313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4750" y="714375"/>
            <a:ext cx="5429250" cy="1827213"/>
          </a:xfrm>
          <a:noFill/>
        </p:spPr>
      </p:pic>
      <p:pic>
        <p:nvPicPr>
          <p:cNvPr id="4710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643188"/>
            <a:ext cx="6500813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4811713"/>
            <a:ext cx="6072188" cy="204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331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sp>
        <p:nvSpPr>
          <p:cNvPr id="48131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5400"/>
            <a:ext cx="714375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03785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Cím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704850"/>
          </a:xfrm>
        </p:spPr>
        <p:txBody>
          <a:bodyPr/>
          <a:lstStyle/>
          <a:p>
            <a:pPr algn="ctr"/>
            <a:r>
              <a:rPr lang="hu-HU" sz="4400" smtClean="0">
                <a:solidFill>
                  <a:schemeClr val="tx1"/>
                </a:solidFill>
              </a:rPr>
              <a:t>Szegecselés</a:t>
            </a:r>
          </a:p>
        </p:txBody>
      </p:sp>
      <p:sp>
        <p:nvSpPr>
          <p:cNvPr id="49155" name="Tartalom helye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5214938"/>
          </a:xfrm>
        </p:spPr>
        <p:txBody>
          <a:bodyPr/>
          <a:lstStyle/>
          <a:p>
            <a:r>
              <a:rPr lang="hu-HU" sz="3200" smtClean="0"/>
              <a:t>Szegecskötéssel általában lemezszerű alkatrészeket erősítünk úgy össze, hogy a lemezeket kifúrják, és az egymásra helyezett lemezeket a furatba rakott szegeccsel összekötik.</a:t>
            </a:r>
          </a:p>
          <a:p>
            <a:endParaRPr lang="hu-HU" sz="3200" smtClean="0"/>
          </a:p>
          <a:p>
            <a:r>
              <a:rPr lang="hu-HU" sz="3200" smtClean="0"/>
              <a:t>A szegecskötésben a szegecsszár zömítésével és egy záró fej kialakításával két vagy több alkatrészt erősítenek egybe, oldhatatlanul</a:t>
            </a:r>
            <a:r>
              <a:rPr lang="hu-HU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6272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sp>
        <p:nvSpPr>
          <p:cNvPr id="50179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785938"/>
            <a:ext cx="8761412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616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776288"/>
          </a:xfrm>
        </p:spPr>
        <p:txBody>
          <a:bodyPr/>
          <a:lstStyle/>
          <a:p>
            <a:pPr algn="ctr"/>
            <a:r>
              <a:rPr lang="hu-HU" sz="4400" smtClean="0">
                <a:solidFill>
                  <a:schemeClr val="tx1"/>
                </a:solidFill>
              </a:rPr>
              <a:t>A szegecselés csoportjai</a:t>
            </a:r>
          </a:p>
        </p:txBody>
      </p:sp>
      <p:sp>
        <p:nvSpPr>
          <p:cNvPr id="51203" name="Tartalom helye 2"/>
          <p:cNvSpPr>
            <a:spLocks noGrp="1"/>
          </p:cNvSpPr>
          <p:nvPr>
            <p:ph idx="1"/>
          </p:nvPr>
        </p:nvSpPr>
        <p:spPr>
          <a:xfrm>
            <a:off x="500063" y="1571625"/>
            <a:ext cx="8229600" cy="5072063"/>
          </a:xfrm>
        </p:spPr>
        <p:txBody>
          <a:bodyPr/>
          <a:lstStyle/>
          <a:p>
            <a:r>
              <a:rPr lang="hu-HU" b="1" smtClean="0"/>
              <a:t>Szilárdkötés: </a:t>
            </a:r>
            <a:r>
              <a:rPr lang="hu-HU" smtClean="0"/>
              <a:t>A szegecskötés az egyik alkatrészről a másikra erőt visz át.</a:t>
            </a:r>
          </a:p>
          <a:p>
            <a:endParaRPr lang="hu-HU" smtClean="0"/>
          </a:p>
          <a:p>
            <a:r>
              <a:rPr lang="hu-HU" b="1" smtClean="0"/>
              <a:t>Tömítő kötés: </a:t>
            </a:r>
            <a:r>
              <a:rPr lang="hu-HU" smtClean="0"/>
              <a:t>Fő feladat az illesztések tömítésének biztosítása, a terhelésátvitel alárendelt szerepet játszik. 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b="1" smtClean="0"/>
              <a:t>Tömítő szilárdkötés : </a:t>
            </a:r>
            <a:r>
              <a:rPr lang="hu-HU" smtClean="0"/>
              <a:t>Mindkét funkció fontos.</a:t>
            </a:r>
          </a:p>
          <a:p>
            <a:endParaRPr lang="hu-HU" b="1" smtClean="0"/>
          </a:p>
          <a:p>
            <a:r>
              <a:rPr lang="hu-HU" b="1" smtClean="0"/>
              <a:t>Különleges kötés:</a:t>
            </a:r>
            <a:r>
              <a:rPr lang="hu-HU" smtClean="0"/>
              <a:t> A kis erőhatással szembeni ellenállás, és a szerelés megkönnyítése a cél.</a:t>
            </a:r>
            <a:endParaRPr lang="hu-HU" b="1" smtClean="0"/>
          </a:p>
        </p:txBody>
      </p:sp>
    </p:spTree>
    <p:extLst>
      <p:ext uri="{BB962C8B-B14F-4D97-AF65-F5344CB8AC3E}">
        <p14:creationId xmlns:p14="http://schemas.microsoft.com/office/powerpoint/2010/main" val="42831255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143000"/>
          </a:xfrm>
        </p:spPr>
        <p:txBody>
          <a:bodyPr/>
          <a:lstStyle/>
          <a:p>
            <a:pPr algn="ctr"/>
            <a:r>
              <a:rPr lang="hu-HU" sz="4400" smtClean="0">
                <a:solidFill>
                  <a:schemeClr val="tx1"/>
                </a:solidFill>
              </a:rPr>
              <a:t>A szegecskötések alkalmazási területe</a:t>
            </a:r>
          </a:p>
        </p:txBody>
      </p:sp>
      <p:sp>
        <p:nvSpPr>
          <p:cNvPr id="52227" name="Tartalom helye 2"/>
          <p:cNvSpPr>
            <a:spLocks noGrp="1"/>
          </p:cNvSpPr>
          <p:nvPr>
            <p:ph idx="1"/>
          </p:nvPr>
        </p:nvSpPr>
        <p:spPr>
          <a:xfrm>
            <a:off x="457200" y="1214438"/>
            <a:ext cx="8229600" cy="5500687"/>
          </a:xfrm>
        </p:spPr>
        <p:txBody>
          <a:bodyPr/>
          <a:lstStyle/>
          <a:p>
            <a:r>
              <a:rPr lang="hu-HU" smtClean="0"/>
              <a:t>Könnyűszerkezetes építésmód,</a:t>
            </a:r>
          </a:p>
          <a:p>
            <a:r>
              <a:rPr lang="hu-HU" smtClean="0"/>
              <a:t>Jármű váz építés,</a:t>
            </a:r>
          </a:p>
          <a:p>
            <a:r>
              <a:rPr lang="hu-HU" smtClean="0"/>
              <a:t>Repülőgép építés,</a:t>
            </a:r>
          </a:p>
          <a:p>
            <a:r>
              <a:rPr lang="hu-HU" smtClean="0"/>
              <a:t>Járműalkatrész gyártás, javítás: 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		- kuplungtárcsa,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		- tehergépjármű fékpofa,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		- Automataváltó tengelykapcsoló kosár.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		- stb.</a:t>
            </a:r>
          </a:p>
          <a:p>
            <a:r>
              <a:rPr lang="hu-HU" smtClean="0"/>
              <a:t>Kazángyártás,</a:t>
            </a:r>
          </a:p>
          <a:p>
            <a:r>
              <a:rPr lang="hu-HU" smtClean="0"/>
              <a:t>Tartály gyártás, </a:t>
            </a:r>
          </a:p>
        </p:txBody>
      </p:sp>
    </p:spTree>
    <p:extLst>
      <p:ext uri="{BB962C8B-B14F-4D97-AF65-F5344CB8AC3E}">
        <p14:creationId xmlns:p14="http://schemas.microsoft.com/office/powerpoint/2010/main" val="12552149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633413"/>
          </a:xfrm>
        </p:spPr>
        <p:txBody>
          <a:bodyPr/>
          <a:lstStyle/>
          <a:p>
            <a:pPr algn="ctr"/>
            <a:r>
              <a:rPr lang="hu-HU" sz="4400" smtClean="0">
                <a:solidFill>
                  <a:schemeClr val="tx1"/>
                </a:solidFill>
              </a:rPr>
              <a:t>Szegecselés típusai</a:t>
            </a:r>
          </a:p>
        </p:txBody>
      </p:sp>
      <p:sp>
        <p:nvSpPr>
          <p:cNvPr id="53251" name="Tartalom helye 2"/>
          <p:cNvSpPr>
            <a:spLocks noGrp="1"/>
          </p:cNvSpPr>
          <p:nvPr>
            <p:ph idx="1"/>
          </p:nvPr>
        </p:nvSpPr>
        <p:spPr>
          <a:xfrm>
            <a:off x="428625" y="857250"/>
            <a:ext cx="8229600" cy="5715000"/>
          </a:xfrm>
        </p:spPr>
        <p:txBody>
          <a:bodyPr/>
          <a:lstStyle/>
          <a:p>
            <a:r>
              <a:rPr lang="hu-HU" b="1" smtClean="0"/>
              <a:t>Hideg szegecselés:</a:t>
            </a:r>
            <a:r>
              <a:rPr lang="hu-HU" smtClean="0"/>
              <a:t> 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		acél szegecs esetén d&lt;10mm,</a:t>
            </a:r>
          </a:p>
          <a:p>
            <a:pPr>
              <a:buFont typeface="Wingdings 2" pitchFamily="18" charset="2"/>
              <a:buNone/>
            </a:pPr>
            <a:r>
              <a:rPr lang="hu-HU" b="1" smtClean="0"/>
              <a:t>			</a:t>
            </a:r>
            <a:r>
              <a:rPr lang="hu-HU" smtClean="0"/>
              <a:t>könnyűfém szegecseknél d&lt;20mm,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</a:t>
            </a:r>
            <a:r>
              <a:rPr lang="hu-HU" i="1" smtClean="0"/>
              <a:t>A szegecs terhelése </a:t>
            </a:r>
            <a:r>
              <a:rPr lang="hu-HU" b="1" i="1" smtClean="0"/>
              <a:t>palástnyomás </a:t>
            </a:r>
            <a:r>
              <a:rPr lang="hu-HU" i="1" smtClean="0"/>
              <a:t>és lemezek felfekvési síkjában </a:t>
            </a:r>
            <a:r>
              <a:rPr lang="hu-HU" b="1" i="1" smtClean="0"/>
              <a:t>nyírófeszültség.</a:t>
            </a:r>
          </a:p>
          <a:p>
            <a:pPr>
              <a:buFont typeface="Wingdings 2" pitchFamily="18" charset="2"/>
              <a:buNone/>
            </a:pPr>
            <a:endParaRPr lang="hu-HU" b="1" i="1" smtClean="0"/>
          </a:p>
          <a:p>
            <a:r>
              <a:rPr lang="hu-HU" sz="2400" b="1" smtClean="0"/>
              <a:t>Meleg szegecselés:</a:t>
            </a:r>
          </a:p>
          <a:p>
            <a:pPr>
              <a:buFont typeface="Wingdings 2" pitchFamily="18" charset="2"/>
              <a:buNone/>
            </a:pPr>
            <a:r>
              <a:rPr lang="hu-HU" sz="2400" b="1" smtClean="0"/>
              <a:t>	</a:t>
            </a:r>
            <a:r>
              <a:rPr lang="hu-HU" sz="2400" smtClean="0"/>
              <a:t>Az acél szegecseket vörös izzásig hevítik és helyezik a furatba úgy, hogy a szegecsszár teljesen kitölti a furatot.</a:t>
            </a:r>
          </a:p>
          <a:p>
            <a:pPr>
              <a:buFont typeface="Wingdings 2" pitchFamily="18" charset="2"/>
              <a:buNone/>
            </a:pPr>
            <a:r>
              <a:rPr lang="hu-HU" sz="2400" smtClean="0"/>
              <a:t>	A szegecs kihűléskor összehúzódik és összeszorítja az alkatrészeket.</a:t>
            </a:r>
          </a:p>
          <a:p>
            <a:pPr>
              <a:buFont typeface="Wingdings 2" pitchFamily="18" charset="2"/>
              <a:buNone/>
            </a:pPr>
            <a:r>
              <a:rPr lang="hu-HU" sz="2400" smtClean="0"/>
              <a:t>	Ha a terhelés nagyobb mint a kötéskor keletkezett súrlódó erő, a szegecs akkor kezd nyíródni.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34634901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542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8" y="1357313"/>
            <a:ext cx="7831137" cy="4286250"/>
          </a:xfrm>
          <a:noFill/>
        </p:spPr>
      </p:pic>
    </p:spTree>
    <p:extLst>
      <p:ext uri="{BB962C8B-B14F-4D97-AF65-F5344CB8AC3E}">
        <p14:creationId xmlns:p14="http://schemas.microsoft.com/office/powerpoint/2010/main" val="33981461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42875"/>
            <a:ext cx="4970463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43375" y="4537075"/>
            <a:ext cx="4827588" cy="2155825"/>
          </a:xfrm>
          <a:noFill/>
        </p:spPr>
      </p:pic>
    </p:spTree>
    <p:extLst>
      <p:ext uri="{BB962C8B-B14F-4D97-AF65-F5344CB8AC3E}">
        <p14:creationId xmlns:p14="http://schemas.microsoft.com/office/powerpoint/2010/main" val="16857297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704850"/>
          </a:xfrm>
        </p:spPr>
        <p:txBody>
          <a:bodyPr/>
          <a:lstStyle/>
          <a:p>
            <a:pPr algn="ctr"/>
            <a:r>
              <a:rPr lang="hu-HU" sz="4400" smtClean="0">
                <a:solidFill>
                  <a:schemeClr val="tx1"/>
                </a:solidFill>
              </a:rPr>
              <a:t>Szegecskötések méretezése</a:t>
            </a:r>
          </a:p>
        </p:txBody>
      </p:sp>
      <p:sp>
        <p:nvSpPr>
          <p:cNvPr id="56323" name="Tartalom helye 2"/>
          <p:cNvSpPr>
            <a:spLocks noGrp="1"/>
          </p:cNvSpPr>
          <p:nvPr>
            <p:ph idx="1"/>
          </p:nvPr>
        </p:nvSpPr>
        <p:spPr>
          <a:xfrm>
            <a:off x="214313" y="1071563"/>
            <a:ext cx="8229600" cy="578643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hu-HU" smtClean="0"/>
              <a:t>A szegecsek méretezése </a:t>
            </a:r>
            <a:r>
              <a:rPr lang="hu-HU" b="1" smtClean="0">
                <a:solidFill>
                  <a:srgbClr val="FFC000"/>
                </a:solidFill>
              </a:rPr>
              <a:t>palástnyomásra</a:t>
            </a:r>
            <a:r>
              <a:rPr lang="hu-HU" smtClean="0"/>
              <a:t> és </a:t>
            </a:r>
            <a:r>
              <a:rPr lang="hu-HU" b="1" smtClean="0">
                <a:solidFill>
                  <a:srgbClr val="FFC000"/>
                </a:solidFill>
              </a:rPr>
              <a:t>nyírásra</a:t>
            </a:r>
            <a:r>
              <a:rPr lang="hu-HU" smtClean="0"/>
              <a:t> történik: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</p:txBody>
      </p:sp>
      <p:pic>
        <p:nvPicPr>
          <p:cNvPr id="563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928813"/>
            <a:ext cx="4198937" cy="321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429250"/>
            <a:ext cx="6677025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98485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143000"/>
          </a:xfrm>
        </p:spPr>
        <p:txBody>
          <a:bodyPr/>
          <a:lstStyle/>
          <a:p>
            <a:pPr algn="ctr"/>
            <a:r>
              <a:rPr lang="hu-HU" sz="4400" smtClean="0">
                <a:solidFill>
                  <a:schemeClr val="tx1"/>
                </a:solidFill>
              </a:rPr>
              <a:t>A szegecsek méretének meghatározása</a:t>
            </a:r>
          </a:p>
        </p:txBody>
      </p:sp>
      <p:sp>
        <p:nvSpPr>
          <p:cNvPr id="57347" name="Tartalom helye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3786187"/>
          </a:xfrm>
        </p:spPr>
        <p:txBody>
          <a:bodyPr/>
          <a:lstStyle/>
          <a:p>
            <a:r>
              <a:rPr lang="hu-HU" smtClean="0"/>
              <a:t>A lemezvastagság és a szegecsátmérő összefüggése: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	- egynyírású szegecsnél: 	s = 0,4 d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	- kétnyírású szegecsnél:	s = 0,8 d</a:t>
            </a:r>
          </a:p>
          <a:p>
            <a:pPr>
              <a:buFont typeface="Wingdings 2" pitchFamily="18" charset="2"/>
              <a:buNone/>
            </a:pPr>
            <a:endParaRPr lang="hu-HU" smtClean="0"/>
          </a:p>
          <a:p>
            <a:r>
              <a:rPr lang="hu-HU" smtClean="0"/>
              <a:t>A szegecsszár hossza: </a:t>
            </a:r>
          </a:p>
          <a:p>
            <a:pPr>
              <a:buFont typeface="Wingdings 2" pitchFamily="18" charset="2"/>
              <a:buNone/>
            </a:pPr>
            <a:r>
              <a:rPr lang="hu-HU" smtClean="0"/>
              <a:t>	A szegecsszár méretét meghatározza az összekötendő alkatrészek hossza és a fej kialakításához szükséges ráhagyás (1-2,5*d</a:t>
            </a:r>
            <a:r>
              <a:rPr lang="hu-HU" baseline="-25000" smtClean="0"/>
              <a:t>1</a:t>
            </a:r>
            <a:r>
              <a:rPr lang="hu-HU" smtClean="0"/>
              <a:t>)</a:t>
            </a:r>
          </a:p>
        </p:txBody>
      </p:sp>
      <p:pic>
        <p:nvPicPr>
          <p:cNvPr id="5734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938" y="4714875"/>
            <a:ext cx="53435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7773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sp>
        <p:nvSpPr>
          <p:cNvPr id="58371" name="Tartalom helye 2"/>
          <p:cNvSpPr>
            <a:spLocks noGrp="1"/>
          </p:cNvSpPr>
          <p:nvPr>
            <p:ph idx="1"/>
          </p:nvPr>
        </p:nvSpPr>
        <p:spPr>
          <a:xfrm>
            <a:off x="457200" y="1935163"/>
            <a:ext cx="6043613" cy="2065337"/>
          </a:xfrm>
        </p:spPr>
        <p:txBody>
          <a:bodyPr/>
          <a:lstStyle/>
          <a:p>
            <a:endParaRPr lang="hu-HU" smtClean="0"/>
          </a:p>
        </p:txBody>
      </p:sp>
      <p:pic>
        <p:nvPicPr>
          <p:cNvPr id="583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2875"/>
            <a:ext cx="4438650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2143125"/>
            <a:ext cx="41910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4714875"/>
            <a:ext cx="6157912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4229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Cím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633413"/>
          </a:xfrm>
        </p:spPr>
        <p:txBody>
          <a:bodyPr/>
          <a:lstStyle/>
          <a:p>
            <a:pPr algn="ctr"/>
            <a:r>
              <a:rPr lang="hu-HU" sz="4400" smtClean="0">
                <a:solidFill>
                  <a:schemeClr val="tx1"/>
                </a:solidFill>
              </a:rPr>
              <a:t>Szegecskötés elkészítése</a:t>
            </a:r>
          </a:p>
        </p:txBody>
      </p:sp>
      <p:sp>
        <p:nvSpPr>
          <p:cNvPr id="59395" name="Tartalom helye 2"/>
          <p:cNvSpPr>
            <a:spLocks noGrp="1"/>
          </p:cNvSpPr>
          <p:nvPr>
            <p:ph idx="1"/>
          </p:nvPr>
        </p:nvSpPr>
        <p:spPr>
          <a:xfrm>
            <a:off x="457200" y="1000125"/>
            <a:ext cx="5900738" cy="2071688"/>
          </a:xfrm>
        </p:spPr>
        <p:txBody>
          <a:bodyPr/>
          <a:lstStyle/>
          <a:p>
            <a:endParaRPr lang="hu-HU" smtClean="0"/>
          </a:p>
        </p:txBody>
      </p:sp>
      <p:pic>
        <p:nvPicPr>
          <p:cNvPr id="593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571625"/>
            <a:ext cx="7708900" cy="411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0266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ím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704850"/>
          </a:xfrm>
        </p:spPr>
        <p:txBody>
          <a:bodyPr/>
          <a:lstStyle/>
          <a:p>
            <a:pPr algn="ctr"/>
            <a:r>
              <a:rPr lang="hu-HU" sz="4000" smtClean="0">
                <a:solidFill>
                  <a:schemeClr val="tx1"/>
                </a:solidFill>
              </a:rPr>
              <a:t>A szegecselések hibái</a:t>
            </a:r>
          </a:p>
        </p:txBody>
      </p:sp>
      <p:sp>
        <p:nvSpPr>
          <p:cNvPr id="60419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604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500188"/>
            <a:ext cx="6988175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40637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ím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704850"/>
          </a:xfrm>
        </p:spPr>
        <p:txBody>
          <a:bodyPr/>
          <a:lstStyle/>
          <a:p>
            <a:pPr algn="ctr"/>
            <a:r>
              <a:rPr lang="hu-HU" sz="4400" smtClean="0">
                <a:solidFill>
                  <a:schemeClr val="tx1"/>
                </a:solidFill>
              </a:rPr>
              <a:t>Csőszegecsek, lemezszegecs</a:t>
            </a:r>
          </a:p>
        </p:txBody>
      </p:sp>
      <p:sp>
        <p:nvSpPr>
          <p:cNvPr id="61443" name="Tartalom helye 2"/>
          <p:cNvSpPr>
            <a:spLocks noGrp="1"/>
          </p:cNvSpPr>
          <p:nvPr>
            <p:ph idx="1"/>
          </p:nvPr>
        </p:nvSpPr>
        <p:spPr>
          <a:xfrm>
            <a:off x="500063" y="1214438"/>
            <a:ext cx="8229600" cy="1714500"/>
          </a:xfrm>
        </p:spPr>
        <p:txBody>
          <a:bodyPr/>
          <a:lstStyle/>
          <a:p>
            <a:endParaRPr lang="hu-HU" smtClean="0"/>
          </a:p>
        </p:txBody>
      </p:sp>
      <p:pic>
        <p:nvPicPr>
          <p:cNvPr id="614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000125"/>
            <a:ext cx="4362450" cy="326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3525838"/>
            <a:ext cx="3992563" cy="312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2835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Cím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561975"/>
          </a:xfrm>
        </p:spPr>
        <p:txBody>
          <a:bodyPr/>
          <a:lstStyle/>
          <a:p>
            <a:pPr algn="ctr"/>
            <a:r>
              <a:rPr lang="hu-HU" sz="3600" smtClean="0">
                <a:solidFill>
                  <a:schemeClr val="tx1"/>
                </a:solidFill>
              </a:rPr>
              <a:t>Egyik oldalról hozzáférhető szegecselések</a:t>
            </a:r>
          </a:p>
        </p:txBody>
      </p:sp>
      <p:sp>
        <p:nvSpPr>
          <p:cNvPr id="62467" name="Tartalom helye 2"/>
          <p:cNvSpPr>
            <a:spLocks noGrp="1"/>
          </p:cNvSpPr>
          <p:nvPr>
            <p:ph idx="1"/>
          </p:nvPr>
        </p:nvSpPr>
        <p:spPr>
          <a:xfrm>
            <a:off x="457200" y="1285875"/>
            <a:ext cx="2543175" cy="1643063"/>
          </a:xfrm>
        </p:spPr>
        <p:txBody>
          <a:bodyPr/>
          <a:lstStyle/>
          <a:p>
            <a:endParaRPr lang="hu-HU" smtClean="0"/>
          </a:p>
        </p:txBody>
      </p:sp>
      <p:pic>
        <p:nvPicPr>
          <p:cNvPr id="624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857250"/>
            <a:ext cx="4005263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3286125"/>
            <a:ext cx="2143125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3706813"/>
            <a:ext cx="3214688" cy="303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785813"/>
            <a:ext cx="4429125" cy="234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263" y="4714875"/>
            <a:ext cx="4746625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28300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Cím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704850"/>
          </a:xfrm>
        </p:spPr>
        <p:txBody>
          <a:bodyPr/>
          <a:lstStyle/>
          <a:p>
            <a:pPr algn="ctr"/>
            <a:r>
              <a:rPr lang="hu-HU" sz="4400" smtClean="0">
                <a:solidFill>
                  <a:schemeClr val="tx1"/>
                </a:solidFill>
              </a:rPr>
              <a:t>Alakzáró lemezkötések</a:t>
            </a:r>
          </a:p>
        </p:txBody>
      </p:sp>
      <p:sp>
        <p:nvSpPr>
          <p:cNvPr id="63491" name="Tartalom helye 2"/>
          <p:cNvSpPr>
            <a:spLocks noGrp="1"/>
          </p:cNvSpPr>
          <p:nvPr>
            <p:ph idx="1"/>
          </p:nvPr>
        </p:nvSpPr>
        <p:spPr>
          <a:xfrm>
            <a:off x="457200" y="1928813"/>
            <a:ext cx="8229600" cy="4395787"/>
          </a:xfrm>
        </p:spPr>
        <p:txBody>
          <a:bodyPr/>
          <a:lstStyle/>
          <a:p>
            <a:r>
              <a:rPr lang="hu-HU" sz="3200" smtClean="0"/>
              <a:t>Kötés pontozással,</a:t>
            </a:r>
          </a:p>
          <a:p>
            <a:r>
              <a:rPr lang="hu-HU" sz="3200" smtClean="0"/>
              <a:t>Kötés kitágítással,</a:t>
            </a:r>
          </a:p>
          <a:p>
            <a:r>
              <a:rPr lang="hu-HU" sz="3200" smtClean="0"/>
              <a:t>Kötés bordázással,</a:t>
            </a:r>
          </a:p>
          <a:p>
            <a:r>
              <a:rPr lang="hu-HU" sz="3200" smtClean="0"/>
              <a:t>Kötés peremezéssel,</a:t>
            </a:r>
          </a:p>
          <a:p>
            <a:r>
              <a:rPr lang="hu-HU" sz="3200" smtClean="0"/>
              <a:t>Kötés falcolással,</a:t>
            </a:r>
          </a:p>
          <a:p>
            <a:r>
              <a:rPr lang="hu-HU" sz="3200" smtClean="0"/>
              <a:t>Kötés lelapolással,</a:t>
            </a:r>
          </a:p>
        </p:txBody>
      </p:sp>
    </p:spTree>
    <p:extLst>
      <p:ext uri="{BB962C8B-B14F-4D97-AF65-F5344CB8AC3E}">
        <p14:creationId xmlns:p14="http://schemas.microsoft.com/office/powerpoint/2010/main" val="37094574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645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750" y="142875"/>
            <a:ext cx="6000750" cy="3214688"/>
          </a:xfrm>
          <a:noFill/>
        </p:spPr>
      </p:pic>
      <p:pic>
        <p:nvPicPr>
          <p:cNvPr id="645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3500438"/>
            <a:ext cx="6284913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17185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655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57188"/>
            <a:ext cx="6630987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2850" y="3500438"/>
            <a:ext cx="6365875" cy="3060700"/>
          </a:xfrm>
          <a:noFill/>
        </p:spPr>
      </p:pic>
    </p:spTree>
    <p:extLst>
      <p:ext uri="{BB962C8B-B14F-4D97-AF65-F5344CB8AC3E}">
        <p14:creationId xmlns:p14="http://schemas.microsoft.com/office/powerpoint/2010/main" val="9643758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51098"/>
          </a:xfrm>
        </p:spPr>
        <p:txBody>
          <a:bodyPr/>
          <a:lstStyle/>
          <a:p>
            <a:r>
              <a:rPr lang="hu-HU" sz="4400" dirty="0" smtClean="0">
                <a:solidFill>
                  <a:schemeClr val="tx1"/>
                </a:solidFill>
              </a:rPr>
              <a:t>Forrasztás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256583"/>
          </a:xfrm>
        </p:spPr>
        <p:txBody>
          <a:bodyPr/>
          <a:lstStyle/>
          <a:p>
            <a:pPr algn="just"/>
            <a:r>
              <a:rPr lang="hu-HU" dirty="0"/>
              <a:t>Két anyag </a:t>
            </a:r>
            <a:r>
              <a:rPr lang="hu-HU" b="1" dirty="0"/>
              <a:t>adhéziós </a:t>
            </a:r>
            <a:r>
              <a:rPr lang="hu-HU" dirty="0"/>
              <a:t>és/vagy </a:t>
            </a:r>
            <a:r>
              <a:rPr lang="hu-HU" b="1" dirty="0"/>
              <a:t>diffúziós</a:t>
            </a:r>
            <a:r>
              <a:rPr lang="hu-HU" dirty="0"/>
              <a:t> kötése olyan, az alapfémeket </a:t>
            </a:r>
            <a:r>
              <a:rPr lang="hu-HU" b="1" dirty="0"/>
              <a:t>nedvesítő</a:t>
            </a:r>
            <a:r>
              <a:rPr lang="hu-HU" dirty="0"/>
              <a:t> hozaganyag által, melynek az olvadáspontja kisebb, mint az összeforrasztandó fémeké.</a:t>
            </a:r>
          </a:p>
          <a:p>
            <a:pPr marL="0" indent="0" algn="just">
              <a:buNone/>
            </a:pPr>
            <a:endParaRPr lang="hu-HU" dirty="0"/>
          </a:p>
          <a:p>
            <a:pPr algn="just"/>
            <a:r>
              <a:rPr lang="hu-HU" dirty="0"/>
              <a:t>A forrasztás termikus eljárás az anyagok kötésére, amelynek során olvasztással a forraszanyag folyékony fázisa keletkezik és a hőmérséklet az alapanyag olvadáspontját nem éri el. Amint a folyékony forraszanyag a forrasztási résbe hatol, az alapanyag és a forraszanyag atomjai helyet cserélnek (diffúzió).</a:t>
            </a:r>
          </a:p>
        </p:txBody>
      </p:sp>
    </p:spTree>
    <p:extLst>
      <p:ext uri="{BB962C8B-B14F-4D97-AF65-F5344CB8AC3E}">
        <p14:creationId xmlns:p14="http://schemas.microsoft.com/office/powerpoint/2010/main" val="1292325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51098"/>
          </a:xfrm>
        </p:spPr>
        <p:txBody>
          <a:bodyPr/>
          <a:lstStyle/>
          <a:p>
            <a:pPr algn="r"/>
            <a:r>
              <a:rPr lang="hu-HU" sz="4400" dirty="0" smtClean="0">
                <a:solidFill>
                  <a:schemeClr val="tx1"/>
                </a:solidFill>
              </a:rPr>
              <a:t>Alap fogalmak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16632"/>
            <a:ext cx="8229600" cy="4824536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Diffúzió:</a:t>
            </a:r>
          </a:p>
          <a:p>
            <a:pPr marL="0" indent="0" algn="just">
              <a:buNone/>
            </a:pPr>
            <a:r>
              <a:rPr lang="hu-HU" dirty="0"/>
              <a:t>A diffúzió a fizikában és a kémiában használt fogalom. Azt jelenti, hogy </a:t>
            </a:r>
            <a:r>
              <a:rPr lang="hu-HU" b="1" dirty="0"/>
              <a:t>valamely anyag részecskéi</a:t>
            </a:r>
            <a:r>
              <a:rPr lang="hu-HU" dirty="0"/>
              <a:t> a </a:t>
            </a:r>
            <a:r>
              <a:rPr lang="hu-HU" dirty="0" err="1"/>
              <a:t>hőmozgás</a:t>
            </a:r>
            <a:r>
              <a:rPr lang="hu-HU" dirty="0"/>
              <a:t> következtében </a:t>
            </a:r>
            <a:r>
              <a:rPr lang="hu-HU" b="1" dirty="0"/>
              <a:t>egy másik anyag részecskéivel elkeverednek</a:t>
            </a:r>
            <a:r>
              <a:rPr lang="hu-HU" dirty="0"/>
              <a:t>, vagy egy másik anyag részecskéi között valamilyen hajtóerő (pl. koncentráció- vagy feszültségkülönbség) hatására áthaladnak</a:t>
            </a:r>
            <a:r>
              <a:rPr lang="hu-HU" dirty="0" smtClean="0"/>
              <a:t>.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Adhézió:</a:t>
            </a:r>
          </a:p>
          <a:p>
            <a:pPr marL="0" indent="0" algn="just">
              <a:buNone/>
            </a:pPr>
            <a:r>
              <a:rPr lang="hu-HU" b="1" dirty="0"/>
              <a:t>Felületek közötti tapadó </a:t>
            </a:r>
            <a:r>
              <a:rPr lang="hu-HU" b="1" dirty="0" smtClean="0"/>
              <a:t>képesség. </a:t>
            </a:r>
            <a:r>
              <a:rPr lang="hu-HU" dirty="0" smtClean="0"/>
              <a:t>Az </a:t>
            </a:r>
            <a:r>
              <a:rPr lang="hu-HU" dirty="0"/>
              <a:t>adhézió az érintkezésbe hozott felületek anyagi részecskéi (ionok, molekulák, atomok) közti vonzóerővel magyarázható. </a:t>
            </a:r>
          </a:p>
        </p:txBody>
      </p:sp>
      <p:pic>
        <p:nvPicPr>
          <p:cNvPr id="4" name="Kép 3"/>
          <p:cNvPicPr/>
          <p:nvPr/>
        </p:nvPicPr>
        <p:blipFill>
          <a:blip r:embed="rId2" cstate="print"/>
          <a:srcRect l="2313" t="15384" r="1958" b="7179"/>
          <a:stretch>
            <a:fillRect/>
          </a:stretch>
        </p:blipFill>
        <p:spPr bwMode="auto">
          <a:xfrm>
            <a:off x="2013267" y="5399767"/>
            <a:ext cx="511746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395778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10952"/>
          </a:xfrm>
        </p:spPr>
        <p:txBody>
          <a:bodyPr/>
          <a:lstStyle/>
          <a:p>
            <a:r>
              <a:rPr lang="hu-HU" sz="5400" dirty="0">
                <a:solidFill>
                  <a:schemeClr val="tx1"/>
                </a:solidFill>
              </a:rPr>
              <a:t>Alap fogalmak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88631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Kohézió:</a:t>
            </a:r>
          </a:p>
          <a:p>
            <a:pPr marL="0" indent="0" algn="just">
              <a:buNone/>
            </a:pPr>
            <a:r>
              <a:rPr lang="hu-HU" b="1" dirty="0"/>
              <a:t>Kohéziós erő</a:t>
            </a:r>
            <a:r>
              <a:rPr lang="hu-HU" dirty="0"/>
              <a:t>nek nevezzük a szilárd anyag atomjai vagy a folyadék molekulái között fellépő vonzóerőt. Maga a jelenség pedig a </a:t>
            </a:r>
            <a:r>
              <a:rPr lang="hu-HU" b="1" dirty="0"/>
              <a:t>kohézió</a:t>
            </a:r>
            <a:r>
              <a:rPr lang="hu-HU" b="1" dirty="0" smtClean="0"/>
              <a:t>.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Nedvesítés:</a:t>
            </a:r>
          </a:p>
          <a:p>
            <a:pPr marL="0" indent="0" algn="just">
              <a:buNone/>
            </a:pPr>
            <a:r>
              <a:rPr lang="hu-HU" dirty="0"/>
              <a:t>A nedvesítés mindig a két anyag </a:t>
            </a: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egymáshoz </a:t>
            </a:r>
            <a:r>
              <a:rPr lang="hu-HU" dirty="0"/>
              <a:t>viszonyított tulajdonsága.</a:t>
            </a:r>
          </a:p>
        </p:txBody>
      </p:sp>
      <p:pic>
        <p:nvPicPr>
          <p:cNvPr id="6" name="Kép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2924944"/>
            <a:ext cx="2720975" cy="3812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74397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22722"/>
            <a:ext cx="8229600" cy="795114"/>
          </a:xfrm>
        </p:spPr>
        <p:txBody>
          <a:bodyPr/>
          <a:lstStyle/>
          <a:p>
            <a:r>
              <a:rPr lang="hu-HU" sz="4800" dirty="0">
                <a:solidFill>
                  <a:schemeClr val="tx1"/>
                </a:solidFill>
              </a:rPr>
              <a:t>Alap fogalmak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836713"/>
            <a:ext cx="8229600" cy="5487888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Kapilláris </a:t>
            </a:r>
            <a:r>
              <a:rPr lang="hu-HU" dirty="0" smtClean="0"/>
              <a:t>hatás:</a:t>
            </a:r>
          </a:p>
          <a:p>
            <a:pPr marL="0" indent="0" algn="just">
              <a:buNone/>
            </a:pPr>
            <a:r>
              <a:rPr lang="hu-HU" dirty="0" smtClean="0"/>
              <a:t>A </a:t>
            </a:r>
            <a:r>
              <a:rPr lang="hu-HU" dirty="0"/>
              <a:t>vékony csövekben (kapillárisokban) a folyadékok nem követik a közlekedőedényekre </a:t>
            </a:r>
            <a:r>
              <a:rPr lang="hu-HU"/>
              <a:t>vonatkozó </a:t>
            </a:r>
            <a:r>
              <a:rPr lang="hu-HU" smtClean="0"/>
              <a:t>t törvényt</a:t>
            </a:r>
            <a:r>
              <a:rPr lang="hu-HU" dirty="0" smtClean="0"/>
              <a:t>.</a:t>
            </a:r>
            <a:endParaRPr lang="hu-HU" dirty="0"/>
          </a:p>
        </p:txBody>
      </p:sp>
      <p:pic>
        <p:nvPicPr>
          <p:cNvPr id="4" name="Kép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0885" y="2886986"/>
            <a:ext cx="4011295" cy="373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891271"/>
            <a:ext cx="4176464" cy="373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42889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651098"/>
          </a:xfrm>
        </p:spPr>
        <p:txBody>
          <a:bodyPr/>
          <a:lstStyle/>
          <a:p>
            <a:r>
              <a:rPr lang="hu-HU" sz="4400" dirty="0" smtClean="0">
                <a:solidFill>
                  <a:schemeClr val="tx1"/>
                </a:solidFill>
              </a:rPr>
              <a:t>Alap Jelenségek</a:t>
            </a:r>
            <a:endParaRPr lang="hu-HU" sz="4400" dirty="0">
              <a:solidFill>
                <a:schemeClr val="tx1"/>
              </a:solidFill>
            </a:endParaRPr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620688"/>
            <a:ext cx="4266667" cy="1924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636912"/>
            <a:ext cx="424847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4905115"/>
            <a:ext cx="5759450" cy="1969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églalap 6"/>
          <p:cNvSpPr/>
          <p:nvPr/>
        </p:nvSpPr>
        <p:spPr>
          <a:xfrm>
            <a:off x="107504" y="1052736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hu-HU" sz="2800" dirty="0"/>
              <a:t>A nedvesítés jelentősége a keményforrasztás </a:t>
            </a:r>
            <a:r>
              <a:rPr lang="hu-HU" sz="2800" dirty="0" smtClean="0"/>
              <a:t>esetében</a:t>
            </a:r>
          </a:p>
          <a:p>
            <a:pPr algn="just"/>
            <a:endParaRPr lang="hu-HU" sz="2800" dirty="0"/>
          </a:p>
          <a:p>
            <a:pPr algn="just"/>
            <a:endParaRPr lang="hu-HU" sz="2800" dirty="0" smtClean="0"/>
          </a:p>
          <a:p>
            <a:pPr algn="just"/>
            <a:endParaRPr lang="hu-HU" sz="2800" dirty="0" smtClean="0"/>
          </a:p>
          <a:p>
            <a:pPr algn="just"/>
            <a:r>
              <a:rPr lang="hu-HU" sz="2800" dirty="0" smtClean="0"/>
              <a:t>Kapilláris </a:t>
            </a:r>
            <a:r>
              <a:rPr lang="hu-HU" sz="2800" dirty="0"/>
              <a:t>hatás a forrasztási hézagban</a:t>
            </a:r>
          </a:p>
        </p:txBody>
      </p:sp>
    </p:spTree>
    <p:extLst>
      <p:ext uri="{BB962C8B-B14F-4D97-AF65-F5344CB8AC3E}">
        <p14:creationId xmlns:p14="http://schemas.microsoft.com/office/powerpoint/2010/main" val="24870212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3106"/>
          </a:xfrm>
        </p:spPr>
        <p:txBody>
          <a:bodyPr/>
          <a:lstStyle/>
          <a:p>
            <a:r>
              <a:rPr lang="hu-HU" sz="4000" dirty="0" smtClean="0">
                <a:solidFill>
                  <a:schemeClr val="tx1"/>
                </a:solidFill>
              </a:rPr>
              <a:t>A forrasztás hőmérséklet függősége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5199856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4067890"/>
              </p:ext>
            </p:extLst>
          </p:nvPr>
        </p:nvGraphicFramePr>
        <p:xfrm>
          <a:off x="755576" y="908720"/>
          <a:ext cx="7070474" cy="5719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Bitkép" r:id="rId3" imgW="6361905" imgH="5144218" progId="Paint.Picture">
                  <p:embed/>
                </p:oleObj>
              </mc:Choice>
              <mc:Fallback>
                <p:oleObj name="Bitkép" r:id="rId3" imgW="6361905" imgH="5144218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908720"/>
                        <a:ext cx="7070474" cy="57191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136600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20474"/>
            <a:ext cx="8229600" cy="651098"/>
          </a:xfrm>
        </p:spPr>
        <p:txBody>
          <a:bodyPr/>
          <a:lstStyle/>
          <a:p>
            <a:pPr algn="ctr"/>
            <a:r>
              <a:rPr lang="hu-HU" sz="4400" dirty="0" smtClean="0">
                <a:solidFill>
                  <a:schemeClr val="tx1"/>
                </a:solidFill>
              </a:rPr>
              <a:t>A forrasztás típusai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20688"/>
            <a:ext cx="4716016" cy="6165303"/>
          </a:xfrm>
        </p:spPr>
        <p:txBody>
          <a:bodyPr/>
          <a:lstStyle/>
          <a:p>
            <a:pPr marL="0" indent="0" algn="just">
              <a:buNone/>
            </a:pPr>
            <a:r>
              <a:rPr lang="hu-HU" dirty="0"/>
              <a:t>A forraszanyag olvadási hőmérséklete alapján </a:t>
            </a:r>
            <a:r>
              <a:rPr lang="hu-HU" b="1" dirty="0">
                <a:solidFill>
                  <a:srgbClr val="FFC000"/>
                </a:solidFill>
              </a:rPr>
              <a:t>lágy- és keményforrasztási</a:t>
            </a:r>
            <a:r>
              <a:rPr lang="hu-HU" dirty="0"/>
              <a:t> eljárást különböztetünk meg.</a:t>
            </a:r>
          </a:p>
          <a:p>
            <a:pPr marL="0" indent="0" algn="just">
              <a:buNone/>
            </a:pPr>
            <a:r>
              <a:rPr lang="hu-HU" dirty="0"/>
              <a:t>Általában </a:t>
            </a:r>
            <a:r>
              <a:rPr lang="hu-HU" dirty="0">
                <a:solidFill>
                  <a:srgbClr val="FFC000"/>
                </a:solidFill>
              </a:rPr>
              <a:t>450 fokig lágyforrasztásról</a:t>
            </a:r>
            <a:r>
              <a:rPr lang="hu-HU" dirty="0"/>
              <a:t> beszélünk, míg a magasabb hőfokon </a:t>
            </a:r>
            <a:r>
              <a:rPr lang="hu-HU" dirty="0">
                <a:solidFill>
                  <a:srgbClr val="FFC000"/>
                </a:solidFill>
              </a:rPr>
              <a:t>850–1000 fokig történő forrasztást keményforrasztásnak </a:t>
            </a:r>
            <a:r>
              <a:rPr lang="hu-HU" dirty="0"/>
              <a:t>nevezzük </a:t>
            </a:r>
            <a:endParaRPr lang="hu-HU" dirty="0" smtClean="0"/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Elvileg </a:t>
            </a:r>
            <a:r>
              <a:rPr lang="hu-HU" dirty="0"/>
              <a:t>mindkét eljárás azonos elvek alapján valósítható meg, de más eszközök és forraszanyagok szükségesek a folyamat elvégzéséhez. 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9014738"/>
              </p:ext>
            </p:extLst>
          </p:nvPr>
        </p:nvGraphicFramePr>
        <p:xfrm>
          <a:off x="5076056" y="849272"/>
          <a:ext cx="3996680" cy="5925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Bitkép" r:id="rId3" imgW="4009524" imgH="5942857" progId="Paint.Picture">
                  <p:embed/>
                </p:oleObj>
              </mc:Choice>
              <mc:Fallback>
                <p:oleObj name="Bitkép" r:id="rId3" imgW="4009524" imgH="5942857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849272"/>
                        <a:ext cx="3996680" cy="59253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74353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1098"/>
          </a:xfrm>
        </p:spPr>
        <p:txBody>
          <a:bodyPr/>
          <a:lstStyle/>
          <a:p>
            <a:r>
              <a:rPr lang="hu-HU" sz="3600" dirty="0" smtClean="0">
                <a:solidFill>
                  <a:schemeClr val="tx1"/>
                </a:solidFill>
              </a:rPr>
              <a:t>A forrasztás technológia alkalmazási területei</a:t>
            </a:r>
            <a:endParaRPr lang="hu-HU" sz="36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692696"/>
            <a:ext cx="8219256" cy="6165303"/>
          </a:xfrm>
        </p:spPr>
        <p:txBody>
          <a:bodyPr/>
          <a:lstStyle/>
          <a:p>
            <a:pPr marL="0" indent="0">
              <a:buNone/>
            </a:pPr>
            <a:r>
              <a:rPr lang="hu-HU" sz="2400" dirty="0">
                <a:solidFill>
                  <a:srgbClr val="FFC000"/>
                </a:solidFill>
              </a:rPr>
              <a:t>Lágyforrasztás</a:t>
            </a:r>
          </a:p>
          <a:p>
            <a:pPr marL="0" indent="0">
              <a:buNone/>
            </a:pPr>
            <a:r>
              <a:rPr lang="hu-HU" sz="2400" dirty="0" smtClean="0"/>
              <a:t>•</a:t>
            </a:r>
            <a:r>
              <a:rPr lang="hu-HU" sz="2000" dirty="0" smtClean="0"/>
              <a:t>Elektronikai </a:t>
            </a:r>
            <a:r>
              <a:rPr lang="hu-HU" sz="2000" dirty="0"/>
              <a:t>vezetékek forrasztása</a:t>
            </a:r>
          </a:p>
          <a:p>
            <a:pPr marL="0" indent="0">
              <a:buNone/>
            </a:pPr>
            <a:r>
              <a:rPr lang="hu-HU" sz="2000" dirty="0" smtClean="0"/>
              <a:t>•Elektronikai </a:t>
            </a:r>
            <a:r>
              <a:rPr lang="hu-HU" sz="2000" dirty="0"/>
              <a:t>egységek nyáklapra történő forrasztása</a:t>
            </a:r>
          </a:p>
          <a:p>
            <a:pPr marL="0" indent="0">
              <a:buNone/>
            </a:pPr>
            <a:r>
              <a:rPr lang="hu-HU" sz="2000" dirty="0" smtClean="0"/>
              <a:t>•Rézcsővel </a:t>
            </a:r>
            <a:r>
              <a:rPr lang="hu-HU" sz="2000" dirty="0"/>
              <a:t>készített pneumatikus és folyadék- (fűtés-, vízhálózat) hálózat építése </a:t>
            </a:r>
            <a:r>
              <a:rPr lang="hu-HU" sz="2000" dirty="0" err="1"/>
              <a:t>fittingek</a:t>
            </a:r>
            <a:r>
              <a:rPr lang="hu-HU" sz="2000" dirty="0"/>
              <a:t> alkalmazásával</a:t>
            </a:r>
          </a:p>
          <a:p>
            <a:pPr marL="0" indent="0">
              <a:buNone/>
            </a:pPr>
            <a:r>
              <a:rPr lang="hu-HU" sz="2000" dirty="0" smtClean="0"/>
              <a:t>•Ereszcsatorna </a:t>
            </a:r>
            <a:r>
              <a:rPr lang="hu-HU" sz="2000" dirty="0"/>
              <a:t>rendszerek forrasztása</a:t>
            </a:r>
          </a:p>
          <a:p>
            <a:pPr marL="0" indent="0">
              <a:buNone/>
            </a:pPr>
            <a:r>
              <a:rPr lang="hu-HU" sz="2000" dirty="0" smtClean="0"/>
              <a:t>•Feltöltő </a:t>
            </a:r>
            <a:r>
              <a:rPr lang="hu-HU" sz="2000" dirty="0"/>
              <a:t>ónozás (karosszériajavítás)</a:t>
            </a:r>
          </a:p>
          <a:p>
            <a:pPr marL="0" indent="0">
              <a:buNone/>
            </a:pPr>
            <a:r>
              <a:rPr lang="hu-HU" sz="2000" dirty="0" smtClean="0"/>
              <a:t>•Duplacsövű </a:t>
            </a:r>
            <a:r>
              <a:rPr lang="hu-HU" sz="2000" dirty="0"/>
              <a:t>vadászpuska csöveinek forrasztása Stb.</a:t>
            </a:r>
          </a:p>
          <a:p>
            <a:pPr marL="0" indent="0">
              <a:buNone/>
            </a:pPr>
            <a:r>
              <a:rPr lang="hu-HU" sz="2400" dirty="0" smtClean="0">
                <a:solidFill>
                  <a:srgbClr val="FFC000"/>
                </a:solidFill>
              </a:rPr>
              <a:t>Keményforrasztás</a:t>
            </a:r>
            <a:r>
              <a:rPr lang="hu-HU" sz="2400" dirty="0">
                <a:solidFill>
                  <a:srgbClr val="FFC000"/>
                </a:solidFill>
              </a:rPr>
              <a:t>:</a:t>
            </a:r>
          </a:p>
          <a:p>
            <a:pPr marL="0" indent="0">
              <a:buNone/>
            </a:pPr>
            <a:r>
              <a:rPr lang="hu-HU" sz="2400" dirty="0" smtClean="0"/>
              <a:t>•</a:t>
            </a:r>
            <a:r>
              <a:rPr lang="hu-HU" sz="2000" dirty="0" err="1" smtClean="0"/>
              <a:t>Tengelyagykötések</a:t>
            </a:r>
            <a:r>
              <a:rPr lang="hu-HU" sz="2000" dirty="0" smtClean="0"/>
              <a:t> </a:t>
            </a:r>
            <a:r>
              <a:rPr lang="hu-HU" sz="2000" dirty="0"/>
              <a:t>forrasztása</a:t>
            </a:r>
          </a:p>
          <a:p>
            <a:pPr marL="0" indent="0">
              <a:buNone/>
            </a:pPr>
            <a:r>
              <a:rPr lang="hu-HU" sz="2000" dirty="0" smtClean="0"/>
              <a:t>•Csőcsonkok </a:t>
            </a:r>
            <a:r>
              <a:rPr lang="hu-HU" sz="2000" dirty="0"/>
              <a:t>rögzítése</a:t>
            </a:r>
          </a:p>
          <a:p>
            <a:pPr marL="0" indent="0">
              <a:buNone/>
            </a:pPr>
            <a:r>
              <a:rPr lang="hu-HU" sz="2000" dirty="0" smtClean="0"/>
              <a:t>•Forgácsoló </a:t>
            </a:r>
            <a:r>
              <a:rPr lang="hu-HU" sz="2000" dirty="0"/>
              <a:t>szerszámok forrasztása</a:t>
            </a:r>
          </a:p>
          <a:p>
            <a:pPr marL="0" indent="0">
              <a:buNone/>
            </a:pPr>
            <a:r>
              <a:rPr lang="hu-HU" sz="2000" dirty="0" smtClean="0"/>
              <a:t>•Csőkarimák </a:t>
            </a:r>
            <a:r>
              <a:rPr lang="hu-HU" sz="2000" dirty="0"/>
              <a:t>kötése</a:t>
            </a:r>
          </a:p>
          <a:p>
            <a:pPr marL="0" indent="0">
              <a:buNone/>
            </a:pPr>
            <a:r>
              <a:rPr lang="hu-HU" sz="2000" dirty="0" smtClean="0"/>
              <a:t>•Lemezszerkezetek </a:t>
            </a:r>
            <a:r>
              <a:rPr lang="hu-HU" sz="2000" dirty="0"/>
              <a:t>forrasztása</a:t>
            </a:r>
          </a:p>
          <a:p>
            <a:pPr marL="0" indent="0">
              <a:buNone/>
            </a:pPr>
            <a:r>
              <a:rPr lang="hu-HU" sz="2000" dirty="0" smtClean="0"/>
              <a:t>•Jármű </a:t>
            </a:r>
            <a:r>
              <a:rPr lang="hu-HU" sz="2000" dirty="0"/>
              <a:t>karosszériaelemek gyártása-javítása </a:t>
            </a:r>
          </a:p>
          <a:p>
            <a:pPr marL="0" indent="0">
              <a:buNone/>
            </a:pPr>
            <a:r>
              <a:rPr lang="hu-HU" sz="2000" dirty="0" smtClean="0"/>
              <a:t>•Stb</a:t>
            </a:r>
            <a:r>
              <a:rPr lang="hu-H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59697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33673"/>
            <a:ext cx="9144000" cy="594320"/>
          </a:xfrm>
        </p:spPr>
        <p:txBody>
          <a:bodyPr/>
          <a:lstStyle/>
          <a:p>
            <a:r>
              <a:rPr lang="hu-HU" sz="3900" dirty="0" smtClean="0">
                <a:solidFill>
                  <a:schemeClr val="tx1"/>
                </a:solidFill>
              </a:rPr>
              <a:t>A láng keményforrasztás jellemzői és eszközei</a:t>
            </a:r>
            <a:endParaRPr lang="hu-HU" sz="3900" dirty="0">
              <a:solidFill>
                <a:schemeClr val="tx1"/>
              </a:solidFill>
            </a:endParaRPr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595" y="692696"/>
            <a:ext cx="3840665" cy="418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5085184"/>
            <a:ext cx="653899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692696"/>
            <a:ext cx="482453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Kép 6" descr="DSCF5081"/>
          <p:cNvPicPr/>
          <p:nvPr/>
        </p:nvPicPr>
        <p:blipFill>
          <a:blip r:embed="rId5" cstate="print"/>
          <a:srcRect l="4700" t="33855" r="2786" b="37378"/>
          <a:stretch>
            <a:fillRect/>
          </a:stretch>
        </p:blipFill>
        <p:spPr bwMode="auto">
          <a:xfrm>
            <a:off x="3945731" y="3428999"/>
            <a:ext cx="5186536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557978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382" y="6710958"/>
            <a:ext cx="8229600" cy="147042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116632"/>
            <a:ext cx="8507288" cy="6624736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-</a:t>
            </a:r>
            <a:r>
              <a:rPr lang="hu-HU" sz="2400" dirty="0"/>
              <a:t>	Oxigénpalack (1)</a:t>
            </a:r>
          </a:p>
          <a:p>
            <a:pPr marL="0" indent="0">
              <a:buNone/>
            </a:pPr>
            <a:r>
              <a:rPr lang="hu-HU" sz="2400" dirty="0"/>
              <a:t>-	</a:t>
            </a:r>
            <a:r>
              <a:rPr lang="hu-HU" sz="2400" dirty="0" err="1"/>
              <a:t>Disszugázpalack</a:t>
            </a:r>
            <a:r>
              <a:rPr lang="hu-HU" sz="2400" dirty="0"/>
              <a:t> (2)</a:t>
            </a:r>
          </a:p>
          <a:p>
            <a:pPr marL="0" indent="0">
              <a:buNone/>
            </a:pPr>
            <a:r>
              <a:rPr lang="hu-HU" sz="2400" dirty="0"/>
              <a:t>-	Oxigénnyomás-csökkentő (3)</a:t>
            </a:r>
          </a:p>
          <a:p>
            <a:pPr marL="0" indent="0">
              <a:buNone/>
            </a:pPr>
            <a:r>
              <a:rPr lang="hu-HU" sz="2400" dirty="0" smtClean="0"/>
              <a:t>-</a:t>
            </a:r>
            <a:r>
              <a:rPr lang="hu-HU" sz="2400" dirty="0"/>
              <a:t>	Disszugáznyomás-csökkentő (4</a:t>
            </a:r>
            <a:r>
              <a:rPr lang="hu-HU" sz="2400" dirty="0" smtClean="0"/>
              <a:t>)</a:t>
            </a:r>
          </a:p>
          <a:p>
            <a:pPr marL="0" indent="0">
              <a:buNone/>
            </a:pPr>
            <a:r>
              <a:rPr lang="hu-HU" sz="2400" dirty="0"/>
              <a:t>-	Oxigéntömlő (5)</a:t>
            </a:r>
          </a:p>
          <a:p>
            <a:pPr marL="0" indent="0">
              <a:buNone/>
            </a:pPr>
            <a:r>
              <a:rPr lang="hu-HU" sz="2400" dirty="0"/>
              <a:t>-	</a:t>
            </a:r>
            <a:r>
              <a:rPr lang="hu-HU" sz="2400" dirty="0" err="1"/>
              <a:t>Disszugáztömlő</a:t>
            </a:r>
            <a:r>
              <a:rPr lang="hu-HU" sz="2400" dirty="0"/>
              <a:t> (6)</a:t>
            </a:r>
          </a:p>
          <a:p>
            <a:pPr marL="0" indent="0">
              <a:buNone/>
            </a:pPr>
            <a:r>
              <a:rPr lang="hu-HU" sz="2400" dirty="0"/>
              <a:t>-	</a:t>
            </a:r>
            <a:r>
              <a:rPr lang="hu-HU" sz="2400" dirty="0" err="1"/>
              <a:t>Visszaégésgátló</a:t>
            </a:r>
            <a:r>
              <a:rPr lang="hu-HU" sz="2400" dirty="0"/>
              <a:t> oxigéntömlőbe (7)</a:t>
            </a:r>
          </a:p>
          <a:p>
            <a:pPr marL="0" indent="0">
              <a:buNone/>
            </a:pPr>
            <a:r>
              <a:rPr lang="hu-HU" sz="2400" dirty="0"/>
              <a:t>-	</a:t>
            </a:r>
            <a:r>
              <a:rPr lang="hu-HU" sz="2400" dirty="0" err="1"/>
              <a:t>Visszaégésgátló</a:t>
            </a:r>
            <a:r>
              <a:rPr lang="hu-HU" sz="2400" dirty="0"/>
              <a:t> </a:t>
            </a:r>
            <a:r>
              <a:rPr lang="hu-HU" sz="2400" dirty="0" err="1"/>
              <a:t>disszugáztömlőbe</a:t>
            </a:r>
            <a:r>
              <a:rPr lang="hu-HU" sz="2400" dirty="0"/>
              <a:t>(8)</a:t>
            </a:r>
          </a:p>
          <a:p>
            <a:pPr marL="0" indent="0">
              <a:buNone/>
            </a:pPr>
            <a:r>
              <a:rPr lang="hu-HU" sz="2400" dirty="0"/>
              <a:t>-	Lánghegesztő pisztoly (9)</a:t>
            </a:r>
          </a:p>
          <a:p>
            <a:pPr marL="0" indent="0">
              <a:buNone/>
            </a:pPr>
            <a:r>
              <a:rPr lang="hu-HU" sz="2400" dirty="0"/>
              <a:t>-	Szikragyújtó (10)</a:t>
            </a:r>
          </a:p>
          <a:p>
            <a:pPr marL="0" indent="0">
              <a:buNone/>
            </a:pPr>
            <a:r>
              <a:rPr lang="hu-HU" sz="2400" dirty="0"/>
              <a:t>-	Védőszemüveg (11)</a:t>
            </a:r>
          </a:p>
          <a:p>
            <a:pPr marL="0" indent="0">
              <a:buNone/>
            </a:pPr>
            <a:r>
              <a:rPr lang="hu-HU" sz="2400" dirty="0"/>
              <a:t>-	Pormaszk (ez nem kötelező, egyéni döntés alapján)</a:t>
            </a:r>
          </a:p>
          <a:p>
            <a:pPr marL="0" indent="0">
              <a:buNone/>
            </a:pPr>
            <a:r>
              <a:rPr lang="hu-HU" sz="2400" dirty="0"/>
              <a:t>-	Forraszanyag</a:t>
            </a:r>
          </a:p>
          <a:p>
            <a:pPr marL="0" indent="0">
              <a:buNone/>
            </a:pPr>
            <a:r>
              <a:rPr lang="hu-HU" sz="2400" dirty="0"/>
              <a:t>-	</a:t>
            </a:r>
            <a:r>
              <a:rPr lang="hu-HU" sz="2400" dirty="0" err="1"/>
              <a:t>Folyasztószer</a:t>
            </a:r>
            <a:r>
              <a:rPr lang="hu-HU" sz="2400" dirty="0"/>
              <a:t> (</a:t>
            </a:r>
            <a:r>
              <a:rPr lang="hu-HU" sz="2400" dirty="0" err="1"/>
              <a:t>forraszanyagfüggő</a:t>
            </a:r>
            <a:r>
              <a:rPr lang="hu-HU" sz="2400" dirty="0"/>
              <a:t>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026018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hu-HU" sz="4000" dirty="0" smtClean="0">
                <a:solidFill>
                  <a:schemeClr val="tx1"/>
                </a:solidFill>
              </a:rPr>
              <a:t>A láng keményforrasztás általános technológiai lépései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5256583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1.	A munkadarabok előkészítése</a:t>
            </a:r>
          </a:p>
          <a:p>
            <a:pPr marL="0" indent="0">
              <a:buNone/>
            </a:pPr>
            <a:r>
              <a:rPr lang="hu-HU" dirty="0"/>
              <a:t>2.	A munkadarabok megtisztítása a felületet borító </a:t>
            </a:r>
            <a:r>
              <a:rPr lang="hu-HU" dirty="0" smtClean="0"/>
              <a:t>	idegen </a:t>
            </a:r>
            <a:r>
              <a:rPr lang="hu-HU" dirty="0"/>
              <a:t>anyagoktól</a:t>
            </a:r>
          </a:p>
          <a:p>
            <a:pPr marL="0" indent="0">
              <a:buNone/>
            </a:pPr>
            <a:r>
              <a:rPr lang="hu-HU" dirty="0"/>
              <a:t>3.	A forrasztási hely felmelegítése a forrasztási </a:t>
            </a:r>
            <a:r>
              <a:rPr lang="hu-HU" dirty="0" smtClean="0"/>
              <a:t>	hőmérsékletre </a:t>
            </a:r>
            <a:r>
              <a:rPr lang="hu-HU" dirty="0"/>
              <a:t>gázhegesztő pisztollyal</a:t>
            </a:r>
          </a:p>
          <a:p>
            <a:pPr marL="0" indent="0">
              <a:buNone/>
            </a:pPr>
            <a:r>
              <a:rPr lang="hu-HU" dirty="0"/>
              <a:t>4.	A </a:t>
            </a:r>
            <a:r>
              <a:rPr lang="hu-HU" dirty="0" err="1"/>
              <a:t>folyasztószer</a:t>
            </a:r>
            <a:r>
              <a:rPr lang="hu-HU" dirty="0"/>
              <a:t> forrasztási helyre juttatása</a:t>
            </a:r>
          </a:p>
          <a:p>
            <a:pPr marL="0" indent="0">
              <a:buNone/>
            </a:pPr>
            <a:r>
              <a:rPr lang="hu-HU" dirty="0"/>
              <a:t>5.	A forraszanyag kézi adagolása, megolvasztása és a </a:t>
            </a:r>
            <a:r>
              <a:rPr lang="hu-HU" dirty="0" smtClean="0"/>
              <a:t>	kötés </a:t>
            </a:r>
            <a:r>
              <a:rPr lang="hu-HU" dirty="0"/>
              <a:t>elkészítése (forrasztási folyamat)</a:t>
            </a:r>
          </a:p>
          <a:p>
            <a:pPr marL="0" indent="0">
              <a:buNone/>
            </a:pPr>
            <a:r>
              <a:rPr lang="hu-HU" dirty="0"/>
              <a:t>6.	A forrasztási helyek lehűtése és </a:t>
            </a:r>
            <a:r>
              <a:rPr lang="hu-HU" dirty="0" err="1"/>
              <a:t>utánkezelése</a:t>
            </a:r>
            <a:r>
              <a:rPr lang="hu-HU" dirty="0"/>
              <a:t> (a </a:t>
            </a:r>
            <a:r>
              <a:rPr lang="hu-HU" dirty="0" smtClean="0"/>
              <a:t>	forrasztott </a:t>
            </a:r>
            <a:r>
              <a:rPr lang="hu-HU" dirty="0"/>
              <a:t>daraboknak a </a:t>
            </a:r>
            <a:r>
              <a:rPr lang="hu-HU" dirty="0" err="1"/>
              <a:t>folyasztószer</a:t>
            </a:r>
            <a:r>
              <a:rPr lang="hu-HU" dirty="0"/>
              <a:t> maradványaitól </a:t>
            </a:r>
            <a:r>
              <a:rPr lang="hu-HU" dirty="0" smtClean="0"/>
              <a:t>	való </a:t>
            </a:r>
            <a:r>
              <a:rPr lang="hu-HU" dirty="0"/>
              <a:t>megtisztítása)</a:t>
            </a:r>
          </a:p>
        </p:txBody>
      </p:sp>
    </p:spTree>
    <p:extLst>
      <p:ext uri="{BB962C8B-B14F-4D97-AF65-F5344CB8AC3E}">
        <p14:creationId xmlns:p14="http://schemas.microsoft.com/office/powerpoint/2010/main" val="34881321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79090"/>
          </a:xfrm>
        </p:spPr>
        <p:txBody>
          <a:bodyPr/>
          <a:lstStyle/>
          <a:p>
            <a:r>
              <a:rPr lang="hu-HU" sz="4400" dirty="0" smtClean="0">
                <a:solidFill>
                  <a:schemeClr val="tx1"/>
                </a:solidFill>
              </a:rPr>
              <a:t>Ami miatt nem az igazi</a:t>
            </a:r>
            <a:endParaRPr lang="hu-HU" sz="4400" dirty="0">
              <a:solidFill>
                <a:schemeClr val="tx1"/>
              </a:solidFill>
            </a:endParaRPr>
          </a:p>
        </p:txBody>
      </p:sp>
      <p:pic>
        <p:nvPicPr>
          <p:cNvPr id="6" name="Tartalom helye 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8064896" cy="439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7138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651098"/>
          </a:xfrm>
        </p:spPr>
        <p:txBody>
          <a:bodyPr/>
          <a:lstStyle/>
          <a:p>
            <a:r>
              <a:rPr lang="hu-HU" sz="4400" dirty="0" smtClean="0">
                <a:solidFill>
                  <a:schemeClr val="tx1"/>
                </a:solidFill>
              </a:rPr>
              <a:t>Különböző láng típusok</a:t>
            </a:r>
            <a:endParaRPr lang="hu-HU" sz="4400" dirty="0">
              <a:solidFill>
                <a:schemeClr val="tx1"/>
              </a:solidFill>
            </a:endParaRPr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52736"/>
            <a:ext cx="7317583" cy="549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247591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32549"/>
            <a:ext cx="8229600" cy="651098"/>
          </a:xfrm>
        </p:spPr>
        <p:txBody>
          <a:bodyPr/>
          <a:lstStyle/>
          <a:p>
            <a:r>
              <a:rPr lang="hu-HU" sz="4400" dirty="0" smtClean="0">
                <a:solidFill>
                  <a:schemeClr val="tx1"/>
                </a:solidFill>
              </a:rPr>
              <a:t>MIG- forrasztás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836712"/>
            <a:ext cx="9036496" cy="6021288"/>
          </a:xfrm>
        </p:spPr>
        <p:txBody>
          <a:bodyPr/>
          <a:lstStyle/>
          <a:p>
            <a:pPr marL="0" indent="0" algn="just">
              <a:buNone/>
            </a:pPr>
            <a:r>
              <a:rPr lang="hu-HU" sz="2400" dirty="0"/>
              <a:t>A láng keményforrasztás problémáinak kiküszöbölésére fejlesztették ki a fogyóelektródás </a:t>
            </a:r>
            <a:r>
              <a:rPr lang="hu-HU" sz="2400" dirty="0" err="1"/>
              <a:t>védőgázas</a:t>
            </a:r>
            <a:r>
              <a:rPr lang="hu-HU" sz="2400" dirty="0"/>
              <a:t> ívforrasztást </a:t>
            </a:r>
            <a:r>
              <a:rPr lang="hu-HU" sz="2400" dirty="0" smtClean="0"/>
              <a:t>A </a:t>
            </a:r>
            <a:r>
              <a:rPr lang="hu-HU" sz="2400" dirty="0" err="1"/>
              <a:t>MIG-forrasztás</a:t>
            </a:r>
            <a:r>
              <a:rPr lang="hu-HU" sz="2400" dirty="0"/>
              <a:t> – néhány paramétert leszámítva – technológiáját és forrasztókészülékét tekintve megegyezik a </a:t>
            </a:r>
            <a:r>
              <a:rPr lang="hu-HU" sz="2400" dirty="0" err="1"/>
              <a:t>MIG-hegesztés</a:t>
            </a:r>
            <a:r>
              <a:rPr lang="hu-HU" sz="2400" dirty="0"/>
              <a:t> technológiájával</a:t>
            </a:r>
            <a:r>
              <a:rPr lang="hu-HU" sz="2400" dirty="0" smtClean="0"/>
              <a:t>.</a:t>
            </a:r>
          </a:p>
          <a:p>
            <a:pPr marL="0" indent="0" algn="just">
              <a:buNone/>
            </a:pPr>
            <a:endParaRPr lang="hu-HU" sz="2400" dirty="0" smtClean="0"/>
          </a:p>
          <a:p>
            <a:pPr lvl="0" algn="just"/>
            <a:r>
              <a:rPr lang="hu-HU" sz="2400" dirty="0"/>
              <a:t>Ez azt jelenti, hogy a forraszanyag dobra csévélve található huzal formájában, és a forrasztás folyamán egy előtoló mű juttatja el a forrasztás helyére. </a:t>
            </a:r>
          </a:p>
          <a:p>
            <a:pPr lvl="0" algn="just"/>
            <a:r>
              <a:rPr lang="hu-HU" sz="2400" dirty="0">
                <a:solidFill>
                  <a:srgbClr val="FFC000"/>
                </a:solidFill>
              </a:rPr>
              <a:t>A </a:t>
            </a:r>
            <a:r>
              <a:rPr lang="hu-HU" sz="2400" dirty="0" smtClean="0">
                <a:solidFill>
                  <a:srgbClr val="FFC000"/>
                </a:solidFill>
              </a:rPr>
              <a:t>forrasztáshoz</a:t>
            </a:r>
            <a:r>
              <a:rPr lang="hu-HU" sz="2400" b="1" dirty="0">
                <a:solidFill>
                  <a:srgbClr val="FFC000"/>
                </a:solidFill>
              </a:rPr>
              <a:t> </a:t>
            </a:r>
            <a:r>
              <a:rPr lang="hu-HU" sz="2400" dirty="0">
                <a:solidFill>
                  <a:srgbClr val="FFC000"/>
                </a:solidFill>
              </a:rPr>
              <a:t> szükséges hőenergiát villamos áramforrás biztosítja.</a:t>
            </a:r>
          </a:p>
          <a:p>
            <a:pPr lvl="0" algn="just"/>
            <a:r>
              <a:rPr lang="hu-HU" sz="2400" dirty="0"/>
              <a:t>A </a:t>
            </a:r>
            <a:r>
              <a:rPr lang="hu-HU" sz="2400" dirty="0" err="1"/>
              <a:t>MIG-forrasztásnál</a:t>
            </a:r>
            <a:r>
              <a:rPr lang="hu-HU" sz="2400" dirty="0"/>
              <a:t>, </a:t>
            </a:r>
            <a:r>
              <a:rPr lang="hu-HU" sz="2400" dirty="0" err="1"/>
              <a:t>a</a:t>
            </a:r>
            <a:r>
              <a:rPr lang="hu-HU" sz="2400" dirty="0"/>
              <a:t> hegesztéssel szemben, rézbázisú huzalelektródát alkalmaznak hozaganyagként. </a:t>
            </a:r>
          </a:p>
          <a:p>
            <a:pPr lvl="0" algn="just"/>
            <a:r>
              <a:rPr lang="hu-HU" sz="2400" dirty="0">
                <a:solidFill>
                  <a:srgbClr val="FFC000"/>
                </a:solidFill>
              </a:rPr>
              <a:t>A forrasztás ideje alatt a megolvasztott forraszanyag és a forrasztás helyének védelmét a munkadarabon védőgáz látja el. </a:t>
            </a:r>
          </a:p>
          <a:p>
            <a:pPr marL="0" indent="0">
              <a:buNone/>
            </a:pPr>
            <a:endParaRPr lang="hu-HU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4969340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</a:rPr>
              <a:t>A </a:t>
            </a:r>
            <a:r>
              <a:rPr lang="hu-HU" sz="4000" dirty="0" smtClean="0">
                <a:solidFill>
                  <a:schemeClr val="tx1"/>
                </a:solidFill>
              </a:rPr>
              <a:t>MIG- keményforrasztás </a:t>
            </a:r>
            <a:r>
              <a:rPr lang="hu-HU" sz="4000" dirty="0">
                <a:solidFill>
                  <a:schemeClr val="tx1"/>
                </a:solidFill>
              </a:rPr>
              <a:t>általános technológiai </a:t>
            </a:r>
            <a:r>
              <a:rPr lang="hu-HU" sz="4000" dirty="0" smtClean="0">
                <a:solidFill>
                  <a:schemeClr val="tx1"/>
                </a:solidFill>
              </a:rPr>
              <a:t>lépései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2060848"/>
            <a:ext cx="8445624" cy="4551784"/>
          </a:xfrm>
        </p:spPr>
        <p:txBody>
          <a:bodyPr/>
          <a:lstStyle/>
          <a:p>
            <a:pPr marL="514350" lvl="0" indent="-514350" algn="just">
              <a:buFont typeface="+mj-lt"/>
              <a:buAutoNum type="arabicPeriod"/>
            </a:pPr>
            <a:r>
              <a:rPr lang="hu-HU" dirty="0"/>
              <a:t>A munkadarabok előkészítése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hu-HU" dirty="0"/>
              <a:t>A munkadarabok megtisztítása a felületét borító idegen anyagoktól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hu-HU" dirty="0"/>
              <a:t>A </a:t>
            </a:r>
            <a:r>
              <a:rPr lang="hu-HU" dirty="0" err="1"/>
              <a:t>MIG-forrasztógép</a:t>
            </a:r>
            <a:r>
              <a:rPr lang="hu-HU" dirty="0"/>
              <a:t> beállítása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hu-HU" dirty="0"/>
              <a:t>A forrasztás elvégzése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hu-HU" dirty="0"/>
              <a:t>A forrasztási helyek lehűtése és </a:t>
            </a:r>
            <a:r>
              <a:rPr lang="hu-HU" dirty="0" err="1"/>
              <a:t>utánkezelése</a:t>
            </a:r>
            <a:r>
              <a:rPr lang="hu-HU" dirty="0"/>
              <a:t> (a forrasztott daraboknak fröcsköléstől való megtisztítása)</a:t>
            </a:r>
          </a:p>
        </p:txBody>
      </p:sp>
    </p:spTree>
    <p:extLst>
      <p:ext uri="{BB962C8B-B14F-4D97-AF65-F5344CB8AC3E}">
        <p14:creationId xmlns:p14="http://schemas.microsoft.com/office/powerpoint/2010/main" val="188572466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hu-HU" sz="4400" dirty="0">
                <a:solidFill>
                  <a:schemeClr val="tx1"/>
                </a:solidFill>
              </a:rPr>
              <a:t>A MIG keményforrasztáshoz alkalmazott eszközök 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96752"/>
            <a:ext cx="2457413" cy="554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Kép 4" descr="DSCF5069"/>
          <p:cNvPicPr/>
          <p:nvPr/>
        </p:nvPicPr>
        <p:blipFill>
          <a:blip r:embed="rId3" cstate="print"/>
          <a:srcRect l="9081" t="7404" r="2599"/>
          <a:stretch>
            <a:fillRect/>
          </a:stretch>
        </p:blipFill>
        <p:spPr bwMode="auto">
          <a:xfrm>
            <a:off x="3923928" y="3501008"/>
            <a:ext cx="4129926" cy="305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DSCF5075"/>
          <p:cNvPicPr/>
          <p:nvPr/>
        </p:nvPicPr>
        <p:blipFill>
          <a:blip r:embed="rId4" cstate="print"/>
          <a:srcRect l="2168" t="27475" b="36586"/>
          <a:stretch>
            <a:fillRect/>
          </a:stretch>
        </p:blipFill>
        <p:spPr bwMode="auto">
          <a:xfrm>
            <a:off x="3824493" y="1772815"/>
            <a:ext cx="4328795" cy="1194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97087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</a:rPr>
              <a:t>A helyes pisztolytartás és </a:t>
            </a:r>
            <a:r>
              <a:rPr lang="hu-HU" sz="4000" dirty="0" smtClean="0">
                <a:solidFill>
                  <a:schemeClr val="tx1"/>
                </a:solidFill>
              </a:rPr>
              <a:t>forrasztási irány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530577"/>
            <a:ext cx="6552728" cy="5031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1916267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3106"/>
          </a:xfrm>
        </p:spPr>
        <p:txBody>
          <a:bodyPr/>
          <a:lstStyle/>
          <a:p>
            <a:r>
              <a:rPr lang="hu-HU" sz="4400" dirty="0">
                <a:solidFill>
                  <a:schemeClr val="tx1"/>
                </a:solidFill>
              </a:rPr>
              <a:t>F</a:t>
            </a:r>
            <a:r>
              <a:rPr lang="hu-HU" sz="4400" dirty="0" smtClean="0">
                <a:solidFill>
                  <a:schemeClr val="tx1"/>
                </a:solidFill>
              </a:rPr>
              <a:t>orraszanyag anyag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256584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A fogyóelektródás </a:t>
            </a:r>
            <a:r>
              <a:rPr lang="hu-HU" dirty="0" err="1"/>
              <a:t>védőgázas</a:t>
            </a:r>
            <a:r>
              <a:rPr lang="hu-HU" dirty="0"/>
              <a:t> forrasztás esetén alkalmazott forraszanyag jellemzői horganyzott szénacél </a:t>
            </a:r>
            <a:r>
              <a:rPr lang="hu-HU" dirty="0" smtClean="0"/>
              <a:t>forrasztásakor</a:t>
            </a:r>
            <a:r>
              <a:rPr lang="hu-HU" dirty="0"/>
              <a:t> </a:t>
            </a: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r>
              <a:rPr lang="hu-HU" dirty="0"/>
              <a:t>SG-CuSi</a:t>
            </a:r>
            <a:r>
              <a:rPr lang="hu-HU" baseline="-25000" dirty="0"/>
              <a:t>3</a:t>
            </a:r>
            <a:r>
              <a:rPr lang="hu-HU" dirty="0"/>
              <a:t> (DIN 1733)</a:t>
            </a:r>
          </a:p>
          <a:p>
            <a:pPr lvl="0"/>
            <a:r>
              <a:rPr lang="hu-HU" dirty="0"/>
              <a:t>olvadáspont: </a:t>
            </a:r>
            <a:r>
              <a:rPr lang="hu-HU" dirty="0" smtClean="0"/>
              <a:t>910…</a:t>
            </a:r>
            <a:r>
              <a:rPr lang="hu-HU" b="1" dirty="0"/>
              <a:t> </a:t>
            </a:r>
            <a:r>
              <a:rPr lang="hu-HU" dirty="0"/>
              <a:t>1025 °C</a:t>
            </a:r>
          </a:p>
          <a:p>
            <a:pPr lvl="0"/>
            <a:r>
              <a:rPr lang="hu-HU" dirty="0"/>
              <a:t>szilárdsági jellemzők: RP0,2 = 250 N/mm</a:t>
            </a:r>
            <a:r>
              <a:rPr lang="hu-HU" baseline="30000" dirty="0"/>
              <a:t>2</a:t>
            </a:r>
            <a:r>
              <a:rPr lang="hu-HU" dirty="0"/>
              <a:t>; </a:t>
            </a:r>
            <a:r>
              <a:rPr lang="hu-HU" dirty="0" err="1"/>
              <a:t>Rm</a:t>
            </a:r>
            <a:r>
              <a:rPr lang="hu-HU" dirty="0"/>
              <a:t> = 380 N/mm</a:t>
            </a:r>
            <a:r>
              <a:rPr lang="hu-HU" baseline="30000" dirty="0"/>
              <a:t>2</a:t>
            </a:r>
            <a:r>
              <a:rPr lang="hu-HU" dirty="0"/>
              <a:t>; A5 = 46%</a:t>
            </a:r>
          </a:p>
          <a:p>
            <a:pPr lvl="0"/>
            <a:r>
              <a:rPr lang="hu-HU" dirty="0"/>
              <a:t>a javasolt védőgáz: 99% argon + 1% oxigén; </a:t>
            </a:r>
            <a:r>
              <a:rPr lang="hu-HU" b="1" dirty="0"/>
              <a:t> </a:t>
            </a:r>
            <a:r>
              <a:rPr lang="hu-HU" dirty="0"/>
              <a:t> 97,98% argon + 2,3% </a:t>
            </a:r>
            <a:r>
              <a:rPr lang="hu-HU" dirty="0" smtClean="0"/>
              <a:t>CO</a:t>
            </a:r>
            <a:r>
              <a:rPr lang="hu-HU" baseline="-25000" dirty="0" smtClean="0"/>
              <a:t>2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1363689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12075" y="44624"/>
            <a:ext cx="9144000" cy="576064"/>
          </a:xfrm>
        </p:spPr>
        <p:txBody>
          <a:bodyPr/>
          <a:lstStyle/>
          <a:p>
            <a:r>
              <a:rPr lang="hu-HU" sz="4000" dirty="0" smtClean="0">
                <a:solidFill>
                  <a:schemeClr val="tx1"/>
                </a:solidFill>
              </a:rPr>
              <a:t>A hegesztés és a forrasztás összehasonlítása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96751"/>
            <a:ext cx="3563888" cy="5455674"/>
          </a:xfrm>
        </p:spPr>
        <p:txBody>
          <a:bodyPr/>
          <a:lstStyle/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Forrasztott pontvarrat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Forrasztott lemezkötés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Hegesztett kötés</a:t>
            </a:r>
            <a:endParaRPr lang="hu-HU" dirty="0"/>
          </a:p>
        </p:txBody>
      </p:sp>
      <p:pic>
        <p:nvPicPr>
          <p:cNvPr id="4" name="Kép 3"/>
          <p:cNvPicPr/>
          <p:nvPr/>
        </p:nvPicPr>
        <p:blipFill>
          <a:blip r:embed="rId2" cstate="print"/>
          <a:srcRect l="2206" t="20818" r="6824" b="32178"/>
          <a:stretch>
            <a:fillRect/>
          </a:stretch>
        </p:blipFill>
        <p:spPr bwMode="auto">
          <a:xfrm>
            <a:off x="3707905" y="1196751"/>
            <a:ext cx="5324474" cy="194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257502"/>
            <a:ext cx="5324475" cy="1334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6" y="4869160"/>
            <a:ext cx="5324472" cy="18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307177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66936"/>
          </a:xfrm>
        </p:spPr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389437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hu-HU" sz="2800" dirty="0"/>
              <a:t>MIG forrasztó berendezések,</a:t>
            </a:r>
          </a:p>
          <a:p>
            <a:pPr eaLnBrk="1" hangingPunct="1">
              <a:buFontTx/>
              <a:buNone/>
              <a:defRPr/>
            </a:pPr>
            <a:r>
              <a:rPr lang="hu-HU" sz="2800" dirty="0"/>
              <a:t>	</a:t>
            </a:r>
            <a:r>
              <a:rPr lang="hu-HU" sz="2800" dirty="0" err="1"/>
              <a:t>Migatronik</a:t>
            </a:r>
            <a:r>
              <a:rPr lang="hu-HU" sz="2800" dirty="0"/>
              <a:t> cég pl. 	Opel </a:t>
            </a:r>
            <a:r>
              <a:rPr lang="hu-HU" sz="2800" dirty="0" err="1"/>
              <a:t>Vectra</a:t>
            </a:r>
            <a:endParaRPr lang="hu-HU" sz="2800" dirty="0"/>
          </a:p>
          <a:p>
            <a:pPr eaLnBrk="1" hangingPunct="1">
              <a:buFontTx/>
              <a:buNone/>
              <a:defRPr/>
            </a:pPr>
            <a:r>
              <a:rPr lang="hu-HU" sz="2800" dirty="0"/>
              <a:t>	CuSi3 ~ 1060C° a forraszanyag olvadáspontja</a:t>
            </a:r>
          </a:p>
          <a:p>
            <a:pPr eaLnBrk="1" hangingPunct="1">
              <a:buFontTx/>
              <a:buNone/>
              <a:defRPr/>
            </a:pPr>
            <a:r>
              <a:rPr lang="hu-HU" sz="2800" dirty="0"/>
              <a:t>	Előny: </a:t>
            </a:r>
          </a:p>
          <a:p>
            <a:pPr eaLnBrk="1" hangingPunct="1">
              <a:buFontTx/>
              <a:buNone/>
              <a:defRPr/>
            </a:pPr>
            <a:r>
              <a:rPr lang="hu-HU" sz="2800" dirty="0"/>
              <a:t>	- a kisebb hő terhelés,</a:t>
            </a:r>
          </a:p>
          <a:p>
            <a:pPr eaLnBrk="1" hangingPunct="1">
              <a:buFontTx/>
              <a:buNone/>
              <a:defRPr/>
            </a:pPr>
            <a:r>
              <a:rPr lang="hu-HU" sz="2800" dirty="0"/>
              <a:t>	- cinkkelt lemezek javítása esetén a cinkréteg sérüléseit is javítani kell (leég),</a:t>
            </a:r>
          </a:p>
          <a:p>
            <a:pPr eaLnBrk="1" hangingPunct="1">
              <a:buFontTx/>
              <a:buNone/>
              <a:defRPr/>
            </a:pPr>
            <a:r>
              <a:rPr lang="hu-HU" sz="2800" dirty="0"/>
              <a:t>	- forrasztás esetén nagy áramerősséggel dolgozunk gyorsan =&gt; a cinkréteg nem sérül</a:t>
            </a:r>
            <a:r>
              <a:rPr lang="hu-HU" sz="3200" dirty="0"/>
              <a:t> </a:t>
            </a:r>
          </a:p>
          <a:p>
            <a:pPr eaLnBrk="1" hangingPunct="1">
              <a:buFontTx/>
              <a:buNone/>
              <a:defRPr/>
            </a:pPr>
            <a:endParaRPr lang="hu-HU" sz="3200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483881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3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4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5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6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7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8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9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20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21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22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23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24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25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26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27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28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29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30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31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32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33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34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35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7.xml><?xml version="1.0" encoding="utf-8"?>
<a:theme xmlns:a="http://schemas.openxmlformats.org/drawingml/2006/main" name="36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37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9.xml><?xml version="1.0" encoding="utf-8"?>
<a:theme xmlns:a="http://schemas.openxmlformats.org/drawingml/2006/main" name="38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0.xml><?xml version="1.0" encoding="utf-8"?>
<a:theme xmlns:a="http://schemas.openxmlformats.org/drawingml/2006/main" name="39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1.xml><?xml version="1.0" encoding="utf-8"?>
<a:theme xmlns:a="http://schemas.openxmlformats.org/drawingml/2006/main" name="40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2.xml><?xml version="1.0" encoding="utf-8"?>
<a:theme xmlns:a="http://schemas.openxmlformats.org/drawingml/2006/main" name="41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3.xml><?xml version="1.0" encoding="utf-8"?>
<a:theme xmlns:a="http://schemas.openxmlformats.org/drawingml/2006/main" name="42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4.xml><?xml version="1.0" encoding="utf-8"?>
<a:theme xmlns:a="http://schemas.openxmlformats.org/drawingml/2006/main" name="43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5.xml><?xml version="1.0" encoding="utf-8"?>
<a:theme xmlns:a="http://schemas.openxmlformats.org/drawingml/2006/main" name="44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6.xml><?xml version="1.0" encoding="utf-8"?>
<a:theme xmlns:a="http://schemas.openxmlformats.org/drawingml/2006/main" name="45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7.xml><?xml version="1.0" encoding="utf-8"?>
<a:theme xmlns:a="http://schemas.openxmlformats.org/drawingml/2006/main" name="46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8.xml><?xml version="1.0" encoding="utf-8"?>
<a:theme xmlns:a="http://schemas.openxmlformats.org/drawingml/2006/main" name="47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9.xml><?xml version="1.0" encoding="utf-8"?>
<a:theme xmlns:a="http://schemas.openxmlformats.org/drawingml/2006/main" name="48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0.xml><?xml version="1.0" encoding="utf-8"?>
<a:theme xmlns:a="http://schemas.openxmlformats.org/drawingml/2006/main" name="49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1.xml><?xml version="1.0" encoding="utf-8"?>
<a:theme xmlns:a="http://schemas.openxmlformats.org/drawingml/2006/main" name="50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2.xml><?xml version="1.0" encoding="utf-8"?>
<a:theme xmlns:a="http://schemas.openxmlformats.org/drawingml/2006/main" name="51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3.xml><?xml version="1.0" encoding="utf-8"?>
<a:theme xmlns:a="http://schemas.openxmlformats.org/drawingml/2006/main" name="52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4.xml><?xml version="1.0" encoding="utf-8"?>
<a:theme xmlns:a="http://schemas.openxmlformats.org/drawingml/2006/main" name="53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5.xml><?xml version="1.0" encoding="utf-8"?>
<a:theme xmlns:a="http://schemas.openxmlformats.org/drawingml/2006/main" name="54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6.xml><?xml version="1.0" encoding="utf-8"?>
<a:theme xmlns:a="http://schemas.openxmlformats.org/drawingml/2006/main" name="55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7.xml><?xml version="1.0" encoding="utf-8"?>
<a:theme xmlns:a="http://schemas.openxmlformats.org/drawingml/2006/main" name="56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8.xml><?xml version="1.0" encoding="utf-8"?>
<a:theme xmlns:a="http://schemas.openxmlformats.org/drawingml/2006/main" name="57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9.xml><?xml version="1.0" encoding="utf-8"?>
<a:theme xmlns:a="http://schemas.openxmlformats.org/drawingml/2006/main" name="58_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0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7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8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9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0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3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4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5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6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544</TotalTime>
  <Words>908</Words>
  <Application>Microsoft Office PowerPoint</Application>
  <PresentationFormat>Diavetítés a képernyőre (4:3 oldalarány)</PresentationFormat>
  <Paragraphs>247</Paragraphs>
  <Slides>79</Slides>
  <Notes>11</Notes>
  <HiddenSlides>0</HiddenSlides>
  <MMClips>0</MMClips>
  <ScaleCrop>false</ScaleCrop>
  <HeadingPairs>
    <vt:vector size="6" baseType="variant">
      <vt:variant>
        <vt:lpstr>Téma</vt:lpstr>
      </vt:variant>
      <vt:variant>
        <vt:i4>59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79</vt:i4>
      </vt:variant>
    </vt:vector>
  </HeadingPairs>
  <TitlesOfParts>
    <vt:vector size="140" baseType="lpstr">
      <vt:lpstr>Áramlás</vt:lpstr>
      <vt:lpstr>1_Áramlás</vt:lpstr>
      <vt:lpstr>2_Áramlás</vt:lpstr>
      <vt:lpstr>3_Áramlás</vt:lpstr>
      <vt:lpstr>4_Áramlás</vt:lpstr>
      <vt:lpstr>5_Áramlás</vt:lpstr>
      <vt:lpstr>6_Áramlás</vt:lpstr>
      <vt:lpstr>7_Áramlás</vt:lpstr>
      <vt:lpstr>8_Áramlás</vt:lpstr>
      <vt:lpstr>9_Áramlás</vt:lpstr>
      <vt:lpstr>10_Áramlás</vt:lpstr>
      <vt:lpstr>11_Áramlás</vt:lpstr>
      <vt:lpstr>12_Áramlás</vt:lpstr>
      <vt:lpstr>13_Áramlás</vt:lpstr>
      <vt:lpstr>14_Áramlás</vt:lpstr>
      <vt:lpstr>15_Áramlás</vt:lpstr>
      <vt:lpstr>16_Áramlás</vt:lpstr>
      <vt:lpstr>17_Áramlás</vt:lpstr>
      <vt:lpstr>18_Áramlás</vt:lpstr>
      <vt:lpstr>19_Áramlás</vt:lpstr>
      <vt:lpstr>20_Áramlás</vt:lpstr>
      <vt:lpstr>21_Áramlás</vt:lpstr>
      <vt:lpstr>22_Áramlás</vt:lpstr>
      <vt:lpstr>23_Áramlás</vt:lpstr>
      <vt:lpstr>24_Áramlás</vt:lpstr>
      <vt:lpstr>25_Áramlás</vt:lpstr>
      <vt:lpstr>26_Áramlás</vt:lpstr>
      <vt:lpstr>27_Áramlás</vt:lpstr>
      <vt:lpstr>28_Áramlás</vt:lpstr>
      <vt:lpstr>29_Áramlás</vt:lpstr>
      <vt:lpstr>30_Áramlás</vt:lpstr>
      <vt:lpstr>31_Áramlás</vt:lpstr>
      <vt:lpstr>32_Áramlás</vt:lpstr>
      <vt:lpstr>33_Áramlás</vt:lpstr>
      <vt:lpstr>34_Áramlás</vt:lpstr>
      <vt:lpstr>35_Áramlás</vt:lpstr>
      <vt:lpstr>36_Áramlás</vt:lpstr>
      <vt:lpstr>37_Áramlás</vt:lpstr>
      <vt:lpstr>38_Áramlás</vt:lpstr>
      <vt:lpstr>39_Áramlás</vt:lpstr>
      <vt:lpstr>40_Áramlás</vt:lpstr>
      <vt:lpstr>41_Áramlás</vt:lpstr>
      <vt:lpstr>42_Áramlás</vt:lpstr>
      <vt:lpstr>43_Áramlás</vt:lpstr>
      <vt:lpstr>44_Áramlás</vt:lpstr>
      <vt:lpstr>45_Áramlás</vt:lpstr>
      <vt:lpstr>46_Áramlás</vt:lpstr>
      <vt:lpstr>47_Áramlás</vt:lpstr>
      <vt:lpstr>48_Áramlás</vt:lpstr>
      <vt:lpstr>49_Áramlás</vt:lpstr>
      <vt:lpstr>50_Áramlás</vt:lpstr>
      <vt:lpstr>51_Áramlás</vt:lpstr>
      <vt:lpstr>52_Áramlás</vt:lpstr>
      <vt:lpstr>53_Áramlás</vt:lpstr>
      <vt:lpstr>54_Áramlás</vt:lpstr>
      <vt:lpstr>55_Áramlás</vt:lpstr>
      <vt:lpstr>56_Áramlás</vt:lpstr>
      <vt:lpstr>57_Áramlás</vt:lpstr>
      <vt:lpstr>58_Áramlás</vt:lpstr>
      <vt:lpstr>Equation</vt:lpstr>
      <vt:lpstr>Bitkép</vt:lpstr>
      <vt:lpstr>A járműgyártás területén alkalmazott korszerű kötés technológiák</vt:lpstr>
      <vt:lpstr>A javításban és gyártásban alkalmazott kötés technológiák</vt:lpstr>
      <vt:lpstr>Hegesztés technológiák</vt:lpstr>
      <vt:lpstr>Hegesztés és környezete</vt:lpstr>
      <vt:lpstr>PowerPoint bemutató</vt:lpstr>
      <vt:lpstr>Vas-szén állapotábra</vt:lpstr>
      <vt:lpstr>Acél alkatrészek hegesztéses javítása </vt:lpstr>
      <vt:lpstr>PowerPoint bemutató</vt:lpstr>
      <vt:lpstr>PowerPoint bemutató</vt:lpstr>
      <vt:lpstr>Autógén </vt:lpstr>
      <vt:lpstr>Egyfokozatú nyomáscsökkentő</vt:lpstr>
      <vt:lpstr>Kisnyomású hegesztőpisztoly szerkezete</vt:lpstr>
      <vt:lpstr>A hegesztőláng jellemzői</vt:lpstr>
      <vt:lpstr>Jobbra és balra hegesztés</vt:lpstr>
      <vt:lpstr>BKI</vt:lpstr>
      <vt:lpstr>PowerPoint bemutató</vt:lpstr>
      <vt:lpstr>Bevont elektródás ívhegesztés ömlesztő folyamat egyenes polaritás esetén</vt:lpstr>
      <vt:lpstr>Az áramforrás és az ív statikus jelleggörbéi</vt:lpstr>
      <vt:lpstr>PowerPoint bemutató</vt:lpstr>
      <vt:lpstr>Hegesztő áramforrások szabályozása</vt:lpstr>
      <vt:lpstr>Kézi és gépi szabályozás</vt:lpstr>
      <vt:lpstr>Teljesítmény tranzisztoros szabályozás</vt:lpstr>
      <vt:lpstr>Frekvencia átalakítós egyenirányító (inverter)</vt:lpstr>
      <vt:lpstr>AFI, Co2</vt:lpstr>
      <vt:lpstr>AWI</vt:lpstr>
      <vt:lpstr>PowerPoint bemutató</vt:lpstr>
      <vt:lpstr>Ellenállás- ponthegesztés</vt:lpstr>
      <vt:lpstr>PowerPoint bemutató</vt:lpstr>
      <vt:lpstr>PowerPoint bemutató</vt:lpstr>
      <vt:lpstr>PowerPoint bemutató</vt:lpstr>
      <vt:lpstr>Ultrahangos ponthegesztés</vt:lpstr>
      <vt:lpstr>PowerPoint bemutató</vt:lpstr>
      <vt:lpstr>PowerPoint bemutató</vt:lpstr>
      <vt:lpstr>Elektronsugaras hegesztés</vt:lpstr>
      <vt:lpstr>PowerPoint bemutató</vt:lpstr>
      <vt:lpstr>Lézersugaras hegesztés</vt:lpstr>
      <vt:lpstr>Lézersugaras hegesztés</vt:lpstr>
      <vt:lpstr>Szilárdtest lézer</vt:lpstr>
      <vt:lpstr>CO2-gáz lézer</vt:lpstr>
      <vt:lpstr>PowerPoint bemutató</vt:lpstr>
      <vt:lpstr>Alkalmazási példák</vt:lpstr>
      <vt:lpstr>PowerPoint bemutató</vt:lpstr>
      <vt:lpstr>Szegecselés</vt:lpstr>
      <vt:lpstr>PowerPoint bemutató</vt:lpstr>
      <vt:lpstr>A szegecselés csoportjai</vt:lpstr>
      <vt:lpstr>A szegecskötések alkalmazási területe</vt:lpstr>
      <vt:lpstr>Szegecselés típusai</vt:lpstr>
      <vt:lpstr>PowerPoint bemutató</vt:lpstr>
      <vt:lpstr>PowerPoint bemutató</vt:lpstr>
      <vt:lpstr>Szegecskötések méretezése</vt:lpstr>
      <vt:lpstr>A szegecsek méretének meghatározása</vt:lpstr>
      <vt:lpstr>PowerPoint bemutató</vt:lpstr>
      <vt:lpstr>Szegecskötés elkészítése</vt:lpstr>
      <vt:lpstr>A szegecselések hibái</vt:lpstr>
      <vt:lpstr>Csőszegecsek, lemezszegecs</vt:lpstr>
      <vt:lpstr>Egyik oldalról hozzáférhető szegecselések</vt:lpstr>
      <vt:lpstr>Alakzáró lemezkötések</vt:lpstr>
      <vt:lpstr>PowerPoint bemutató</vt:lpstr>
      <vt:lpstr>PowerPoint bemutató</vt:lpstr>
      <vt:lpstr>Forrasztás</vt:lpstr>
      <vt:lpstr>Alap fogalmak</vt:lpstr>
      <vt:lpstr>Alap fogalmak</vt:lpstr>
      <vt:lpstr>Alap fogalmak</vt:lpstr>
      <vt:lpstr>Alap Jelenségek</vt:lpstr>
      <vt:lpstr>A forrasztás hőmérséklet függősége</vt:lpstr>
      <vt:lpstr>A forrasztás típusai</vt:lpstr>
      <vt:lpstr>A forrasztás technológia alkalmazási területei</vt:lpstr>
      <vt:lpstr>A láng keményforrasztás jellemzői és eszközei</vt:lpstr>
      <vt:lpstr>PowerPoint bemutató</vt:lpstr>
      <vt:lpstr>A láng keményforrasztás általános technológiai lépései</vt:lpstr>
      <vt:lpstr>Ami miatt nem az igazi</vt:lpstr>
      <vt:lpstr>Különböző láng típusok</vt:lpstr>
      <vt:lpstr>MIG- forrasztás</vt:lpstr>
      <vt:lpstr>A MIG- keményforrasztás általános technológiai lépései</vt:lpstr>
      <vt:lpstr>A MIG keményforrasztáshoz alkalmazott eszközök </vt:lpstr>
      <vt:lpstr>A helyes pisztolytartás és forrasztási irány</vt:lpstr>
      <vt:lpstr>Forraszanyag anyag</vt:lpstr>
      <vt:lpstr>A hegesztés és a forrasztás összehasonlítása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Autók fenntartása IV. Házi feladat kiírása</dc:title>
  <dc:creator>Polak József</dc:creator>
  <cp:lastModifiedBy>Joco</cp:lastModifiedBy>
  <cp:revision>25</cp:revision>
  <dcterms:created xsi:type="dcterms:W3CDTF">2014-02-06T07:55:16Z</dcterms:created>
  <dcterms:modified xsi:type="dcterms:W3CDTF">2015-03-10T11:21:37Z</dcterms:modified>
</cp:coreProperties>
</file>