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theme/themeOverride69.xml" ContentType="application/vnd.openxmlformats-officedocument.themeOverride+xml"/>
  <Override PartName="/ppt/theme/themeOverride70.xml" ContentType="application/vnd.openxmlformats-officedocument.themeOverrid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theme/themeOverride71.xml" ContentType="application/vnd.openxmlformats-officedocument.themeOverride+xml"/>
  <Override PartName="/ppt/theme/themeOverride72.xml" ContentType="application/vnd.openxmlformats-officedocument.themeOverrid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theme/themeOverride73.xml" ContentType="application/vnd.openxmlformats-officedocument.themeOverride+xml"/>
  <Override PartName="/ppt/theme/themeOverride74.xml" ContentType="application/vnd.openxmlformats-officedocument.themeOverrid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theme/themeOverride75.xml" ContentType="application/vnd.openxmlformats-officedocument.themeOverride+xml"/>
  <Override PartName="/ppt/theme/themeOverride76.xml" ContentType="application/vnd.openxmlformats-officedocument.themeOverrid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theme/themeOverride77.xml" ContentType="application/vnd.openxmlformats-officedocument.themeOverride+xml"/>
  <Override PartName="/ppt/theme/themeOverride78.xml" ContentType="application/vnd.openxmlformats-officedocument.themeOverrid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theme/themeOverride79.xml" ContentType="application/vnd.openxmlformats-officedocument.themeOverride+xml"/>
  <Override PartName="/ppt/theme/themeOverride80.xml" ContentType="application/vnd.openxmlformats-officedocument.themeOverrid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theme/themeOverride81.xml" ContentType="application/vnd.openxmlformats-officedocument.themeOverride+xml"/>
  <Override PartName="/ppt/theme/themeOverride82.xml" ContentType="application/vnd.openxmlformats-officedocument.themeOverrid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theme/themeOverride83.xml" ContentType="application/vnd.openxmlformats-officedocument.themeOverride+xml"/>
  <Override PartName="/ppt/theme/themeOverride84.xml" ContentType="application/vnd.openxmlformats-officedocument.themeOverrid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theme/themeOverride85.xml" ContentType="application/vnd.openxmlformats-officedocument.themeOverride+xml"/>
  <Override PartName="/ppt/theme/themeOverride86.xml" ContentType="application/vnd.openxmlformats-officedocument.themeOverrid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theme/themeOverride87.xml" ContentType="application/vnd.openxmlformats-officedocument.themeOverride+xml"/>
  <Override PartName="/ppt/theme/themeOverride88.xml" ContentType="application/vnd.openxmlformats-officedocument.themeOverrid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theme/themeOverride89.xml" ContentType="application/vnd.openxmlformats-officedocument.themeOverride+xml"/>
  <Override PartName="/ppt/theme/themeOverride90.xml" ContentType="application/vnd.openxmlformats-officedocument.themeOverrid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theme/themeOverride91.xml" ContentType="application/vnd.openxmlformats-officedocument.themeOverride+xml"/>
  <Override PartName="/ppt/theme/themeOverride92.xml" ContentType="application/vnd.openxmlformats-officedocument.themeOverrid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theme/themeOverride93.xml" ContentType="application/vnd.openxmlformats-officedocument.themeOverride+xml"/>
  <Override PartName="/ppt/theme/themeOverride94.xml" ContentType="application/vnd.openxmlformats-officedocument.themeOverrid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theme/themeOverride95.xml" ContentType="application/vnd.openxmlformats-officedocument.themeOverride+xml"/>
  <Override PartName="/ppt/theme/themeOverride96.xml" ContentType="application/vnd.openxmlformats-officedocument.themeOverrid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theme/themeOverride97.xml" ContentType="application/vnd.openxmlformats-officedocument.themeOverride+xml"/>
  <Override PartName="/ppt/theme/themeOverride98.xml" ContentType="application/vnd.openxmlformats-officedocument.themeOverrid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theme/themeOverride99.xml" ContentType="application/vnd.openxmlformats-officedocument.themeOverride+xml"/>
  <Override PartName="/ppt/theme/themeOverride100.xml" ContentType="application/vnd.openxmlformats-officedocument.themeOverrid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theme/themeOverride101.xml" ContentType="application/vnd.openxmlformats-officedocument.themeOverride+xml"/>
  <Override PartName="/ppt/theme/themeOverride102.xml" ContentType="application/vnd.openxmlformats-officedocument.themeOverrid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theme/themeOverride103.xml" ContentType="application/vnd.openxmlformats-officedocument.themeOverride+xml"/>
  <Override PartName="/ppt/theme/themeOverride104.xml" ContentType="application/vnd.openxmlformats-officedocument.themeOverrid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theme/themeOverride105.xml" ContentType="application/vnd.openxmlformats-officedocument.themeOverride+xml"/>
  <Override PartName="/ppt/theme/themeOverride106.xml" ContentType="application/vnd.openxmlformats-officedocument.themeOverrid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theme/themeOverride107.xml" ContentType="application/vnd.openxmlformats-officedocument.themeOverride+xml"/>
  <Override PartName="/ppt/theme/themeOverride108.xml" ContentType="application/vnd.openxmlformats-officedocument.themeOverrid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theme/themeOverride109.xml" ContentType="application/vnd.openxmlformats-officedocument.themeOverride+xml"/>
  <Override PartName="/ppt/theme/themeOverride110.xml" ContentType="application/vnd.openxmlformats-officedocument.themeOverrid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theme/themeOverride111.xml" ContentType="application/vnd.openxmlformats-officedocument.themeOverride+xml"/>
  <Override PartName="/ppt/theme/themeOverride112.xml" ContentType="application/vnd.openxmlformats-officedocument.themeOverrid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theme/themeOverride113.xml" ContentType="application/vnd.openxmlformats-officedocument.themeOverride+xml"/>
  <Override PartName="/ppt/theme/themeOverride114.xml" ContentType="application/vnd.openxmlformats-officedocument.themeOverrid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theme/themeOverride115.xml" ContentType="application/vnd.openxmlformats-officedocument.themeOverride+xml"/>
  <Override PartName="/ppt/theme/themeOverride116.xml" ContentType="application/vnd.openxmlformats-officedocument.themeOverrid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theme/themeOverride117.xml" ContentType="application/vnd.openxmlformats-officedocument.themeOverride+xml"/>
  <Override PartName="/ppt/theme/themeOverride118.xml" ContentType="application/vnd.openxmlformats-officedocument.themeOverrid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theme/themeOverride119.xml" ContentType="application/vnd.openxmlformats-officedocument.themeOverride+xml"/>
  <Override PartName="/ppt/theme/themeOverride120.xml" ContentType="application/vnd.openxmlformats-officedocument.themeOverrid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theme/themeOverride121.xml" ContentType="application/vnd.openxmlformats-officedocument.themeOverride+xml"/>
  <Override PartName="/ppt/theme/themeOverride122.xml" ContentType="application/vnd.openxmlformats-officedocument.themeOverrid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theme/themeOverride123.xml" ContentType="application/vnd.openxmlformats-officedocument.themeOverride+xml"/>
  <Override PartName="/ppt/theme/themeOverride124.xml" ContentType="application/vnd.openxmlformats-officedocument.themeOverrid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theme/themeOverride125.xml" ContentType="application/vnd.openxmlformats-officedocument.themeOverride+xml"/>
  <Override PartName="/ppt/theme/themeOverride126.xml" ContentType="application/vnd.openxmlformats-officedocument.themeOverrid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theme/themeOverride127.xml" ContentType="application/vnd.openxmlformats-officedocument.themeOverride+xml"/>
  <Override PartName="/ppt/theme/themeOverride128.xml" ContentType="application/vnd.openxmlformats-officedocument.themeOverrid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theme/themeOverride129.xml" ContentType="application/vnd.openxmlformats-officedocument.themeOverride+xml"/>
  <Override PartName="/ppt/theme/themeOverride130.xml" ContentType="application/vnd.openxmlformats-officedocument.themeOverride+xml"/>
  <Override PartName="/ppt/theme/theme6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  <p:sldMasterId id="2147483948" r:id="rId25"/>
    <p:sldMasterId id="2147483960" r:id="rId26"/>
    <p:sldMasterId id="2147483972" r:id="rId27"/>
    <p:sldMasterId id="2147483984" r:id="rId28"/>
    <p:sldMasterId id="2147483996" r:id="rId29"/>
    <p:sldMasterId id="2147484008" r:id="rId30"/>
    <p:sldMasterId id="2147484020" r:id="rId31"/>
    <p:sldMasterId id="2147484032" r:id="rId32"/>
    <p:sldMasterId id="2147484044" r:id="rId33"/>
    <p:sldMasterId id="2147484056" r:id="rId34"/>
    <p:sldMasterId id="2147484068" r:id="rId35"/>
    <p:sldMasterId id="2147484080" r:id="rId36"/>
    <p:sldMasterId id="2147484092" r:id="rId37"/>
    <p:sldMasterId id="2147484104" r:id="rId38"/>
    <p:sldMasterId id="2147484116" r:id="rId39"/>
    <p:sldMasterId id="2147484128" r:id="rId40"/>
    <p:sldMasterId id="2147484140" r:id="rId41"/>
    <p:sldMasterId id="2147484152" r:id="rId42"/>
    <p:sldMasterId id="2147484164" r:id="rId43"/>
    <p:sldMasterId id="2147484176" r:id="rId44"/>
    <p:sldMasterId id="2147484188" r:id="rId45"/>
    <p:sldMasterId id="2147484200" r:id="rId46"/>
    <p:sldMasterId id="2147484212" r:id="rId47"/>
    <p:sldMasterId id="2147484224" r:id="rId48"/>
    <p:sldMasterId id="2147484236" r:id="rId49"/>
    <p:sldMasterId id="2147484248" r:id="rId50"/>
    <p:sldMasterId id="2147484260" r:id="rId51"/>
    <p:sldMasterId id="2147484272" r:id="rId52"/>
    <p:sldMasterId id="2147484284" r:id="rId53"/>
    <p:sldMasterId id="2147484296" r:id="rId54"/>
    <p:sldMasterId id="2147484308" r:id="rId55"/>
    <p:sldMasterId id="2147484320" r:id="rId56"/>
    <p:sldMasterId id="2147484332" r:id="rId57"/>
    <p:sldMasterId id="2147484344" r:id="rId58"/>
    <p:sldMasterId id="2147484356" r:id="rId59"/>
    <p:sldMasterId id="2147484368" r:id="rId60"/>
    <p:sldMasterId id="2147484380" r:id="rId61"/>
    <p:sldMasterId id="2147484392" r:id="rId62"/>
    <p:sldMasterId id="2147484404" r:id="rId63"/>
    <p:sldMasterId id="2147484416" r:id="rId64"/>
    <p:sldMasterId id="2147484428" r:id="rId65"/>
    <p:sldMasterId id="2147484440" r:id="rId66"/>
  </p:sldMasterIdLst>
  <p:notesMasterIdLst>
    <p:notesMasterId r:id="rId138"/>
  </p:notesMasterIdLst>
  <p:sldIdLst>
    <p:sldId id="256" r:id="rId67"/>
    <p:sldId id="261" r:id="rId68"/>
    <p:sldId id="262" r:id="rId69"/>
    <p:sldId id="263" r:id="rId70"/>
    <p:sldId id="264" r:id="rId71"/>
    <p:sldId id="265" r:id="rId72"/>
    <p:sldId id="266" r:id="rId73"/>
    <p:sldId id="267" r:id="rId74"/>
    <p:sldId id="268" r:id="rId75"/>
    <p:sldId id="269" r:id="rId76"/>
    <p:sldId id="270" r:id="rId77"/>
    <p:sldId id="271" r:id="rId78"/>
    <p:sldId id="272" r:id="rId79"/>
    <p:sldId id="273" r:id="rId80"/>
    <p:sldId id="274" r:id="rId81"/>
    <p:sldId id="275" r:id="rId82"/>
    <p:sldId id="276" r:id="rId83"/>
    <p:sldId id="277" r:id="rId84"/>
    <p:sldId id="278" r:id="rId85"/>
    <p:sldId id="279" r:id="rId86"/>
    <p:sldId id="280" r:id="rId87"/>
    <p:sldId id="281" r:id="rId88"/>
    <p:sldId id="282" r:id="rId89"/>
    <p:sldId id="283" r:id="rId90"/>
    <p:sldId id="318" r:id="rId91"/>
    <p:sldId id="319" r:id="rId92"/>
    <p:sldId id="320" r:id="rId93"/>
    <p:sldId id="284" r:id="rId94"/>
    <p:sldId id="285" r:id="rId95"/>
    <p:sldId id="286" r:id="rId96"/>
    <p:sldId id="287" r:id="rId97"/>
    <p:sldId id="288" r:id="rId98"/>
    <p:sldId id="289" r:id="rId99"/>
    <p:sldId id="290" r:id="rId100"/>
    <p:sldId id="291" r:id="rId101"/>
    <p:sldId id="292" r:id="rId102"/>
    <p:sldId id="293" r:id="rId103"/>
    <p:sldId id="294" r:id="rId104"/>
    <p:sldId id="295" r:id="rId105"/>
    <p:sldId id="296" r:id="rId106"/>
    <p:sldId id="297" r:id="rId107"/>
    <p:sldId id="298" r:id="rId108"/>
    <p:sldId id="301" r:id="rId109"/>
    <p:sldId id="299" r:id="rId110"/>
    <p:sldId id="300" r:id="rId111"/>
    <p:sldId id="302" r:id="rId112"/>
    <p:sldId id="303" r:id="rId113"/>
    <p:sldId id="304" r:id="rId114"/>
    <p:sldId id="305" r:id="rId115"/>
    <p:sldId id="306" r:id="rId116"/>
    <p:sldId id="307" r:id="rId117"/>
    <p:sldId id="308" r:id="rId118"/>
    <p:sldId id="309" r:id="rId119"/>
    <p:sldId id="310" r:id="rId120"/>
    <p:sldId id="311" r:id="rId121"/>
    <p:sldId id="312" r:id="rId122"/>
    <p:sldId id="313" r:id="rId123"/>
    <p:sldId id="314" r:id="rId124"/>
    <p:sldId id="315" r:id="rId125"/>
    <p:sldId id="316" r:id="rId126"/>
    <p:sldId id="317" r:id="rId127"/>
    <p:sldId id="321" r:id="rId128"/>
    <p:sldId id="322" r:id="rId129"/>
    <p:sldId id="323" r:id="rId130"/>
    <p:sldId id="324" r:id="rId131"/>
    <p:sldId id="325" r:id="rId132"/>
    <p:sldId id="326" r:id="rId133"/>
    <p:sldId id="327" r:id="rId134"/>
    <p:sldId id="328" r:id="rId135"/>
    <p:sldId id="332" r:id="rId136"/>
    <p:sldId id="329" r:id="rId13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1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" Target="slides/slide18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4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8.xml"/><Relationship Id="rId79" Type="http://schemas.openxmlformats.org/officeDocument/2006/relationships/slide" Target="slides/slide13.xml"/><Relationship Id="rId102" Type="http://schemas.openxmlformats.org/officeDocument/2006/relationships/slide" Target="slides/slide36.xml"/><Relationship Id="rId123" Type="http://schemas.openxmlformats.org/officeDocument/2006/relationships/slide" Target="slides/slide57.xml"/><Relationship Id="rId128" Type="http://schemas.openxmlformats.org/officeDocument/2006/relationships/slide" Target="slides/slide6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24.xml"/><Relationship Id="rId95" Type="http://schemas.openxmlformats.org/officeDocument/2006/relationships/slide" Target="slides/slide2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113" Type="http://schemas.openxmlformats.org/officeDocument/2006/relationships/slide" Target="slides/slide47.xml"/><Relationship Id="rId118" Type="http://schemas.openxmlformats.org/officeDocument/2006/relationships/slide" Target="slides/slide52.xml"/><Relationship Id="rId134" Type="http://schemas.openxmlformats.org/officeDocument/2006/relationships/slide" Target="slides/slide68.xml"/><Relationship Id="rId139" Type="http://schemas.openxmlformats.org/officeDocument/2006/relationships/presProps" Target="presProps.xml"/><Relationship Id="rId80" Type="http://schemas.openxmlformats.org/officeDocument/2006/relationships/slide" Target="slides/slide14.xml"/><Relationship Id="rId85" Type="http://schemas.openxmlformats.org/officeDocument/2006/relationships/slide" Target="slides/slide1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7.xml"/><Relationship Id="rId108" Type="http://schemas.openxmlformats.org/officeDocument/2006/relationships/slide" Target="slides/slide42.xml"/><Relationship Id="rId124" Type="http://schemas.openxmlformats.org/officeDocument/2006/relationships/slide" Target="slides/slide58.xml"/><Relationship Id="rId129" Type="http://schemas.openxmlformats.org/officeDocument/2006/relationships/slide" Target="slides/slide63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4.xml"/><Relationship Id="rId75" Type="http://schemas.openxmlformats.org/officeDocument/2006/relationships/slide" Target="slides/slide9.xml"/><Relationship Id="rId91" Type="http://schemas.openxmlformats.org/officeDocument/2006/relationships/slide" Target="slides/slide25.xml"/><Relationship Id="rId96" Type="http://schemas.openxmlformats.org/officeDocument/2006/relationships/slide" Target="slides/slide30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8.xml"/><Relationship Id="rId119" Type="http://schemas.openxmlformats.org/officeDocument/2006/relationships/slide" Target="slides/slide53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" Target="slides/slide15.xml"/><Relationship Id="rId86" Type="http://schemas.openxmlformats.org/officeDocument/2006/relationships/slide" Target="slides/slide20.xml"/><Relationship Id="rId130" Type="http://schemas.openxmlformats.org/officeDocument/2006/relationships/slide" Target="slides/slide64.xml"/><Relationship Id="rId135" Type="http://schemas.openxmlformats.org/officeDocument/2006/relationships/slide" Target="slides/slide6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3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0.xml"/><Relationship Id="rId97" Type="http://schemas.openxmlformats.org/officeDocument/2006/relationships/slide" Target="slides/slide31.xml"/><Relationship Id="rId104" Type="http://schemas.openxmlformats.org/officeDocument/2006/relationships/slide" Target="slides/slide38.xml"/><Relationship Id="rId120" Type="http://schemas.openxmlformats.org/officeDocument/2006/relationships/slide" Target="slides/slide54.xml"/><Relationship Id="rId125" Type="http://schemas.openxmlformats.org/officeDocument/2006/relationships/slide" Target="slides/slide59.xml"/><Relationship Id="rId14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92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21.xml"/><Relationship Id="rId110" Type="http://schemas.openxmlformats.org/officeDocument/2006/relationships/slide" Target="slides/slide44.xml"/><Relationship Id="rId115" Type="http://schemas.openxmlformats.org/officeDocument/2006/relationships/slide" Target="slides/slide49.xml"/><Relationship Id="rId131" Type="http://schemas.openxmlformats.org/officeDocument/2006/relationships/slide" Target="slides/slide65.xml"/><Relationship Id="rId136" Type="http://schemas.openxmlformats.org/officeDocument/2006/relationships/slide" Target="slides/slide70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1.xml"/><Relationship Id="rId100" Type="http://schemas.openxmlformats.org/officeDocument/2006/relationships/slide" Target="slides/slide34.xml"/><Relationship Id="rId105" Type="http://schemas.openxmlformats.org/officeDocument/2006/relationships/slide" Target="slides/slide39.xml"/><Relationship Id="rId126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93" Type="http://schemas.openxmlformats.org/officeDocument/2006/relationships/slide" Target="slides/slide27.xml"/><Relationship Id="rId98" Type="http://schemas.openxmlformats.org/officeDocument/2006/relationships/slide" Target="slides/slide32.xml"/><Relationship Id="rId121" Type="http://schemas.openxmlformats.org/officeDocument/2006/relationships/slide" Target="slides/slide55.xml"/><Relationship Id="rId14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1.xml"/><Relationship Id="rId116" Type="http://schemas.openxmlformats.org/officeDocument/2006/relationships/slide" Target="slides/slide50.xml"/><Relationship Id="rId137" Type="http://schemas.openxmlformats.org/officeDocument/2006/relationships/slide" Target="slides/slide7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7.xml"/><Relationship Id="rId88" Type="http://schemas.openxmlformats.org/officeDocument/2006/relationships/slide" Target="slides/slide22.xml"/><Relationship Id="rId111" Type="http://schemas.openxmlformats.org/officeDocument/2006/relationships/slide" Target="slides/slide45.xml"/><Relationship Id="rId132" Type="http://schemas.openxmlformats.org/officeDocument/2006/relationships/slide" Target="slides/slide66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0.xml"/><Relationship Id="rId127" Type="http://schemas.openxmlformats.org/officeDocument/2006/relationships/slide" Target="slides/slide6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7.xml"/><Relationship Id="rId78" Type="http://schemas.openxmlformats.org/officeDocument/2006/relationships/slide" Target="slides/slide12.xml"/><Relationship Id="rId94" Type="http://schemas.openxmlformats.org/officeDocument/2006/relationships/slide" Target="slides/slide28.xml"/><Relationship Id="rId99" Type="http://schemas.openxmlformats.org/officeDocument/2006/relationships/slide" Target="slides/slide33.xml"/><Relationship Id="rId101" Type="http://schemas.openxmlformats.org/officeDocument/2006/relationships/slide" Target="slides/slide35.xml"/><Relationship Id="rId122" Type="http://schemas.openxmlformats.org/officeDocument/2006/relationships/slide" Target="slides/slide5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2.xml"/><Relationship Id="rId89" Type="http://schemas.openxmlformats.org/officeDocument/2006/relationships/slide" Target="slides/slide23.xml"/><Relationship Id="rId112" Type="http://schemas.openxmlformats.org/officeDocument/2006/relationships/slide" Target="slides/slide46.xml"/><Relationship Id="rId133" Type="http://schemas.openxmlformats.org/officeDocument/2006/relationships/slide" Target="slides/slide67.xml"/><Relationship Id="rId16" Type="http://schemas.openxmlformats.org/officeDocument/2006/relationships/slideMaster" Target="slideMasters/slideMaster1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A8D1D-4059-4AD8-98A5-673587370E93}" type="datetimeFigureOut">
              <a:rPr lang="hu-HU" smtClean="0"/>
              <a:t>2016.03.10.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2A1BE-A88E-4D35-BB60-1ACA2D57E0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839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B0CC33-2732-45F3-A1DF-AF1FEDC66225}" type="slidenum">
              <a:rPr lang="hu-HU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832749-4B2B-4C2B-A7C9-0A5FFD5C4212}" type="slidenum">
              <a:rPr lang="hu-HU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F151D-2487-4429-85FD-EEBAAD36DC4C}" type="slidenum">
              <a:rPr lang="hu-HU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2C6EC5-51E4-4D8C-A881-D53FFB47B125}" type="slidenum">
              <a:rPr lang="hu-HU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AAE618-552C-41FD-AC98-F75B8591E37C}" type="slidenum">
              <a:rPr lang="hu-HU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27CCB8-BBF6-4AFE-BF26-2E4EF9D0CCEC}" type="slidenum">
              <a:rPr lang="hu-HU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2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hemeOverride" Target="../theme/themeOverride2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hemeOverride" Target="../theme/themeOverride2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hemeOverride" Target="../theme/themeOverride2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hemeOverride" Target="../theme/themeOverride3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hemeOverride" Target="../theme/themeOverride3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hemeOverride" Target="../theme/themeOverride3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hemeOverride" Target="../theme/themeOverride3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hemeOverride" Target="../theme/themeOverride3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hemeOverride" Target="../theme/themeOverride3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hemeOverride" Target="../theme/themeOverride3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hemeOverride" Target="../theme/themeOverride3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hemeOverride" Target="../theme/themeOverride3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hemeOverride" Target="../theme/themeOverride3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hemeOverride" Target="../theme/themeOverride4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4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4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hemeOverride" Target="../theme/themeOverride4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hemeOverride" Target="../theme/themeOverride4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hemeOverride" Target="../theme/themeOverride4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hemeOverride" Target="../theme/themeOverride4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hemeOverride" Target="../theme/themeOverride4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hemeOverride" Target="../theme/themeOverride4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hemeOverride" Target="../theme/themeOverride4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hemeOverride" Target="../theme/themeOverride5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5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5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8.xml"/><Relationship Id="rId1" Type="http://schemas.openxmlformats.org/officeDocument/2006/relationships/themeOverride" Target="../theme/themeOverride5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8.xml"/><Relationship Id="rId1" Type="http://schemas.openxmlformats.org/officeDocument/2006/relationships/themeOverride" Target="../theme/themeOverride5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9.xml"/><Relationship Id="rId1" Type="http://schemas.openxmlformats.org/officeDocument/2006/relationships/themeOverride" Target="../theme/themeOverride5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9.xml"/><Relationship Id="rId1" Type="http://schemas.openxmlformats.org/officeDocument/2006/relationships/themeOverride" Target="../theme/themeOverride5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0.xml"/><Relationship Id="rId1" Type="http://schemas.openxmlformats.org/officeDocument/2006/relationships/themeOverride" Target="../theme/themeOverride5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0.xml"/><Relationship Id="rId1" Type="http://schemas.openxmlformats.org/officeDocument/2006/relationships/themeOverride" Target="../theme/themeOverride5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1.xml"/><Relationship Id="rId1" Type="http://schemas.openxmlformats.org/officeDocument/2006/relationships/themeOverride" Target="../theme/themeOverride5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1.xml"/><Relationship Id="rId1" Type="http://schemas.openxmlformats.org/officeDocument/2006/relationships/themeOverride" Target="../theme/themeOverride6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2.xml"/><Relationship Id="rId1" Type="http://schemas.openxmlformats.org/officeDocument/2006/relationships/themeOverride" Target="../theme/themeOverride6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2.xml"/><Relationship Id="rId1" Type="http://schemas.openxmlformats.org/officeDocument/2006/relationships/themeOverride" Target="../theme/themeOverride6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hemeOverride" Target="../theme/themeOverride6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hemeOverride" Target="../theme/themeOverride6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hemeOverride" Target="../theme/themeOverride6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hemeOverride" Target="../theme/themeOverride6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hemeOverride" Target="../theme/themeOverride6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hemeOverride" Target="../theme/themeOverride68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hemeOverride" Target="../theme/themeOverride69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hemeOverride" Target="../theme/themeOverride70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hemeOverride" Target="../theme/themeOverride7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hemeOverride" Target="../theme/themeOverride72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hemeOverride" Target="../theme/themeOverride73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hemeOverride" Target="../theme/themeOverride7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9.xml"/><Relationship Id="rId1" Type="http://schemas.openxmlformats.org/officeDocument/2006/relationships/themeOverride" Target="../theme/themeOverride7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9.xml"/><Relationship Id="rId1" Type="http://schemas.openxmlformats.org/officeDocument/2006/relationships/themeOverride" Target="../theme/themeOverride76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hemeOverride" Target="../theme/themeOverride77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hemeOverride" Target="../theme/themeOverride7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1.xml"/><Relationship Id="rId1" Type="http://schemas.openxmlformats.org/officeDocument/2006/relationships/themeOverride" Target="../theme/themeOverride7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1.xml"/><Relationship Id="rId1" Type="http://schemas.openxmlformats.org/officeDocument/2006/relationships/themeOverride" Target="../theme/themeOverride8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2.xml"/><Relationship Id="rId1" Type="http://schemas.openxmlformats.org/officeDocument/2006/relationships/themeOverride" Target="../theme/themeOverride81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2.xml"/><Relationship Id="rId1" Type="http://schemas.openxmlformats.org/officeDocument/2006/relationships/themeOverride" Target="../theme/themeOverride8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3.xml"/><Relationship Id="rId1" Type="http://schemas.openxmlformats.org/officeDocument/2006/relationships/themeOverride" Target="../theme/themeOverride8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3.xml"/><Relationship Id="rId1" Type="http://schemas.openxmlformats.org/officeDocument/2006/relationships/themeOverride" Target="../theme/themeOverride8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4.xml"/><Relationship Id="rId1" Type="http://schemas.openxmlformats.org/officeDocument/2006/relationships/themeOverride" Target="../theme/themeOverride8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4.xml"/><Relationship Id="rId1" Type="http://schemas.openxmlformats.org/officeDocument/2006/relationships/themeOverride" Target="../theme/themeOverride86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5.xml"/><Relationship Id="rId1" Type="http://schemas.openxmlformats.org/officeDocument/2006/relationships/themeOverride" Target="../theme/themeOverride87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5.xml"/><Relationship Id="rId1" Type="http://schemas.openxmlformats.org/officeDocument/2006/relationships/themeOverride" Target="../theme/themeOverride88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hemeOverride" Target="../theme/themeOverride8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hemeOverride" Target="../theme/themeOverride90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hemeOverride" Target="../theme/themeOverride91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hemeOverride" Target="../theme/themeOverride92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8.xml"/><Relationship Id="rId1" Type="http://schemas.openxmlformats.org/officeDocument/2006/relationships/themeOverride" Target="../theme/themeOverride93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8.xml"/><Relationship Id="rId1" Type="http://schemas.openxmlformats.org/officeDocument/2006/relationships/themeOverride" Target="../theme/themeOverride94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9.xml"/><Relationship Id="rId1" Type="http://schemas.openxmlformats.org/officeDocument/2006/relationships/themeOverride" Target="../theme/themeOverride95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9.xml"/><Relationship Id="rId1" Type="http://schemas.openxmlformats.org/officeDocument/2006/relationships/themeOverride" Target="../theme/themeOverride96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hemeOverride" Target="../theme/themeOverride9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hemeOverride" Target="../theme/themeOverride9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1.xml"/><Relationship Id="rId1" Type="http://schemas.openxmlformats.org/officeDocument/2006/relationships/themeOverride" Target="../theme/themeOverride9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1.xml"/><Relationship Id="rId1" Type="http://schemas.openxmlformats.org/officeDocument/2006/relationships/themeOverride" Target="../theme/themeOverride10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2.xml"/><Relationship Id="rId1" Type="http://schemas.openxmlformats.org/officeDocument/2006/relationships/themeOverride" Target="../theme/themeOverride101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2.xml"/><Relationship Id="rId1" Type="http://schemas.openxmlformats.org/officeDocument/2006/relationships/themeOverride" Target="../theme/themeOverride10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3.xml"/><Relationship Id="rId1" Type="http://schemas.openxmlformats.org/officeDocument/2006/relationships/themeOverride" Target="../theme/themeOverride10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3.xml"/><Relationship Id="rId1" Type="http://schemas.openxmlformats.org/officeDocument/2006/relationships/themeOverride" Target="../theme/themeOverride104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4.xml"/><Relationship Id="rId1" Type="http://schemas.openxmlformats.org/officeDocument/2006/relationships/themeOverride" Target="../theme/themeOverride10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4.xml"/><Relationship Id="rId1" Type="http://schemas.openxmlformats.org/officeDocument/2006/relationships/themeOverride" Target="../theme/themeOverride106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5.xml"/><Relationship Id="rId1" Type="http://schemas.openxmlformats.org/officeDocument/2006/relationships/themeOverride" Target="../theme/themeOverride107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5.xml"/><Relationship Id="rId1" Type="http://schemas.openxmlformats.org/officeDocument/2006/relationships/themeOverride" Target="../theme/themeOverride108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6.xml"/><Relationship Id="rId1" Type="http://schemas.openxmlformats.org/officeDocument/2006/relationships/themeOverride" Target="../theme/themeOverride109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6.xml"/><Relationship Id="rId1" Type="http://schemas.openxmlformats.org/officeDocument/2006/relationships/themeOverride" Target="../theme/themeOverride110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7.xml"/><Relationship Id="rId1" Type="http://schemas.openxmlformats.org/officeDocument/2006/relationships/themeOverride" Target="../theme/themeOverride111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7.xml"/><Relationship Id="rId1" Type="http://schemas.openxmlformats.org/officeDocument/2006/relationships/themeOverride" Target="../theme/themeOverride112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8.xml"/><Relationship Id="rId1" Type="http://schemas.openxmlformats.org/officeDocument/2006/relationships/themeOverride" Target="../theme/themeOverride113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8.xml"/><Relationship Id="rId1" Type="http://schemas.openxmlformats.org/officeDocument/2006/relationships/themeOverride" Target="../theme/themeOverride114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9.xml"/><Relationship Id="rId1" Type="http://schemas.openxmlformats.org/officeDocument/2006/relationships/themeOverride" Target="../theme/themeOverride115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9.xml"/><Relationship Id="rId1" Type="http://schemas.openxmlformats.org/officeDocument/2006/relationships/themeOverride" Target="../theme/themeOverride116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0.xml"/><Relationship Id="rId1" Type="http://schemas.openxmlformats.org/officeDocument/2006/relationships/themeOverride" Target="../theme/themeOverride117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0.xml"/><Relationship Id="rId1" Type="http://schemas.openxmlformats.org/officeDocument/2006/relationships/themeOverride" Target="../theme/themeOverride118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1.xml"/><Relationship Id="rId1" Type="http://schemas.openxmlformats.org/officeDocument/2006/relationships/themeOverride" Target="../theme/themeOverride119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1.xml"/><Relationship Id="rId1" Type="http://schemas.openxmlformats.org/officeDocument/2006/relationships/themeOverride" Target="../theme/themeOverride120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2.xml"/><Relationship Id="rId1" Type="http://schemas.openxmlformats.org/officeDocument/2006/relationships/themeOverride" Target="../theme/themeOverride121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2.xml"/><Relationship Id="rId1" Type="http://schemas.openxmlformats.org/officeDocument/2006/relationships/themeOverride" Target="../theme/themeOverride12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3.xml"/><Relationship Id="rId1" Type="http://schemas.openxmlformats.org/officeDocument/2006/relationships/themeOverride" Target="../theme/themeOverride12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3.xml"/><Relationship Id="rId1" Type="http://schemas.openxmlformats.org/officeDocument/2006/relationships/themeOverride" Target="../theme/themeOverride124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4.xml"/><Relationship Id="rId1" Type="http://schemas.openxmlformats.org/officeDocument/2006/relationships/themeOverride" Target="../theme/themeOverride125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4.xml"/><Relationship Id="rId1" Type="http://schemas.openxmlformats.org/officeDocument/2006/relationships/themeOverride" Target="../theme/themeOverride126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5.xml"/><Relationship Id="rId1" Type="http://schemas.openxmlformats.org/officeDocument/2006/relationships/themeOverride" Target="../theme/themeOverride127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5.xml"/><Relationship Id="rId1" Type="http://schemas.openxmlformats.org/officeDocument/2006/relationships/themeOverride" Target="../theme/themeOverride128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6.xml"/><Relationship Id="rId1" Type="http://schemas.openxmlformats.org/officeDocument/2006/relationships/themeOverride" Target="../theme/themeOverride129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6.xml"/><Relationship Id="rId1" Type="http://schemas.openxmlformats.org/officeDocument/2006/relationships/themeOverride" Target="../theme/themeOverride130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dirty="0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42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6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06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41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77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09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79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3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42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29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77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05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530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49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214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712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93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767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18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879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802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772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37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000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436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87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145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521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91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440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4222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1234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333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89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690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490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856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408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736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4792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098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3118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624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889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944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53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571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7964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6539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02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186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70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988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15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21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275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00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73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8622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4296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2700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2255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76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7031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3073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6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325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0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985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161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298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9597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725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8013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892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972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237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170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281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9031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028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7106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074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66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4676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119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7012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76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0578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553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3783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7647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6419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5727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2480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45206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102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12678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89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791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9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78120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524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740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201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77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1206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909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5906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64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721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59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94774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024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8454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904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582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832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076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469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460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6835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708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00435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977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198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675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4608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7551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1833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207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958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6489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26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6762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989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1338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84093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6219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6906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5303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064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23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2414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45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2906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764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7411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0148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1166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4294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2866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0869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C756E-C145-490A-90C9-DDE038DDC3E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EF35-BA97-45C4-B8FB-C76E637602FE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93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DC72-2F4A-4751-B717-B29883B4B2A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69C2-695F-4501-8654-6D608EF1936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8033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C9BD-4DEB-4139-9FD3-17606CE157D9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B5E-7AAA-4246-88F8-049226B5B684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59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E857-8871-4175-83CE-BC277E417E05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BC73-A645-4E34-81EA-51E417DAD52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7994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A4C3-AED3-483C-B4C3-001703434E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9DE43-EF22-4616-ADB0-C2F83E8C083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9627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1902-9E7A-4835-9EE3-3765027618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3C2D-E527-4397-979C-57F9013C929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4832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00A6-0208-4B2A-814D-561D40452BD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BE33-94ED-400C-850C-0E56C80A349E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6228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D8A9-180F-4D26-B239-979C08038DD8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8C39-7A12-4D64-8C6A-E92DA8AACF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4922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BBE3-E9A5-4841-BCB7-2A8EAA22F24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8B0D-C8CF-4B3B-8FF0-27C0D9566CF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506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A785-87EC-455F-B167-C3B23795023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12D5-110B-4CC4-B177-D63F41D3FEE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677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1473-1E85-41F4-8CC3-99658D81E9B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CF8C4-4F1E-4227-B536-F314D5332BB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0563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3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2120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9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347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5454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217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041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94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9131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818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3451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6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9463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4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8995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1715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2713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7742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4713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9673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40799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6485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77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6781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39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4182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9808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18910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7751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1025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744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23401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08273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96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5429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65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8193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1307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82318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33362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7266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548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7842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2128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70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9135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42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530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946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3354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5040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2259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2030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7200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97106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67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9708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58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225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61592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1198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39482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56056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22134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97778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5481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38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6076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31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4591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11353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4475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9297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2010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0184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599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78532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877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9901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49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343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6629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7901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3888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7459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5618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5981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3689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876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77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80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9959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0896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1821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27031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8003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2257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4875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9523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550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55440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96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5055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48998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30493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4164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135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64110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30221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93102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71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9878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99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23778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189624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5698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4106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5430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2544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7585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5670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2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2531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74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4146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97363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68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6665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6781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62908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8839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0721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44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78811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9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08579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44184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8174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52664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08507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542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041259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7855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412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99767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22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91721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054306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8975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14860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0087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74586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12726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914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74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012136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98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0321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71882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02729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3051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60460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43868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91454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0403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827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216835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67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3772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83837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7847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5310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18961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37146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95520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992285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844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61242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13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1162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461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2780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230160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6006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14941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70941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2198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31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43501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39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2270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87306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48654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96567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62612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3075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2064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85903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90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94891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0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33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011267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29931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2041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8831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8786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3712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20103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491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94188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01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0240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044553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976900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3574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69597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917823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11019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74431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37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44736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15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94684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60743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70620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176390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31454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824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64128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61780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175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2730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418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35853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44974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41740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60344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8894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64366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224846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266982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17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423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78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13396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74376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00131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37794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65320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76084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3490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68220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431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46127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25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29666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615598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21535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1917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36533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9646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534560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4491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01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68068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073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94785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62215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427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397600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2499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06645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690550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760672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006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31040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51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628889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89703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71472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83897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9322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161616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18818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3647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23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95038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699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1690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2165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54677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05264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827422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7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07074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61787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72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56050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82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3858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43040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6753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77316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91295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62961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29834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81955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676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51086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60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17539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10982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995852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5045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16664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04737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76572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32268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27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57022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69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02131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46537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251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520327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7567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78636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61882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06439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036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69716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25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5963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08866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2579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11729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6083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55925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612415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9255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9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75716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39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15401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761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10534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78867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98561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67719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76940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0478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04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13556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457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82243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71402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84070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335421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826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41843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62162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40119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45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85891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008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272558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383569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1074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188807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472942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436693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31072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47728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48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461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873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091488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159371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4316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10967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98271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755856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4346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7385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44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380323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25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11542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47140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35381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0092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62287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89693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26495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34133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35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65413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749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44188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58258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5342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51029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32477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85345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583833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01121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92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15373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75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699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74330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78275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764025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050344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64661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0565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10341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1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64569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001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21015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407586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098899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794455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06148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78311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07186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21868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84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60960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566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25124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070064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7949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32447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752575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23420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77362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20267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73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54739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68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52696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37047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03887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900520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89141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443972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58637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35637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894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10758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37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476158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58880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36714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43298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23273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3693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27141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46161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76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80030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70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12238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51846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92144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40704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80518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908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2524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95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32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73465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405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33769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885182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80663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20278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30100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62029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440845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20910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08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848379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34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47690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161099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02666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34423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22764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42877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02174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0632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87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02916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23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111918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82605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82905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195585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94429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17280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13583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4237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31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737566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48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14893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726542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76409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051643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051950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90756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864216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7718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47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46750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3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4082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79648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970595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7877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77651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71993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53232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05867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96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7997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58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749270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62912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46743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0856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37350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30540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77735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6722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6562-748A-466C-9A46-BE85BAE4DD28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F3B8-109F-475A-97C9-EEE4858315F8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00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18FD-E62C-46D9-B8A1-FAD76DB0D91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E0DD9-07D0-4E22-ACFA-D50B6C953A7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53631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B894-C184-414B-9208-5A0E37312FFD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F21E-6092-4B11-A4CC-7DB05F9590CA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88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F8F6F-C0A8-418B-8EC9-FD4BB18A8727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E56C8-9C77-4CC8-B159-8DFC53F68CB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0684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40E3-B0AA-4360-8694-A56C24D554B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43F-0AA5-456E-9C41-86966BF4E1F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68073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E2E0-FD85-4F3C-8EFE-A35D2F582D0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558EC-02BF-4182-B93F-868297B7C94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96860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937F-3933-42B8-8E55-D3EB82C5418F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C8E7-0B18-42CD-8961-D1EADE0FF95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74809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233E-248F-4C21-9B3C-3FF3BA717054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A5D0-6B2C-43E1-AAC0-74D1FAC23B86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415889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706F0-F4C0-4B66-BD85-0E72034184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D4ED-4C96-400B-8095-49E2C5018C6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60244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A9B-BC2D-463F-B40E-6DAAA6E6B56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78D-7B66-4AB1-B397-B92D8F925F58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8328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8824-4455-4AEF-8CA2-B74266FCEEF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56C7-E7A9-4CA2-9876-4A5257A47C53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7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2016.03.10.</a:t>
            </a:fld>
            <a:endParaRPr lang="hu-H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637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133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192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720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1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2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552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329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031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33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048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12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82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90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AB5B5-ECBA-4A90-86C1-87EA3DB4DEE0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97A0E-6C67-4960-8830-75EA72641D4D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44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855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34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8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18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64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99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878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472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35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77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682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22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52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584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581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00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338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780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364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67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28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28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48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90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365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70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86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22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43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71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498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677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40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37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62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54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1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54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608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29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670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062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20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687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955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514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669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69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096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205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4BB2FD-F0DD-428A-A547-1CC1470275C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5149A-4BAD-4715-BE9F-AB3EDD6B0EA2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27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0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6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9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5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4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9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5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6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0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6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7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1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hu-HU" sz="5400" dirty="0" smtClean="0">
                <a:solidFill>
                  <a:schemeClr val="bg1"/>
                </a:solidFill>
              </a:rPr>
              <a:t>Műszaki műanyagok, és  ragasztás technológia</a:t>
            </a:r>
            <a:endParaRPr lang="hu-HU" sz="5400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ím 1"/>
          <p:cNvSpPr>
            <a:spLocks noGrp="1"/>
          </p:cNvSpPr>
          <p:nvPr>
            <p:ph type="title"/>
          </p:nvPr>
        </p:nvSpPr>
        <p:spPr>
          <a:xfrm>
            <a:off x="357188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Műanyagok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75" y="857250"/>
            <a:ext cx="8786813" cy="5857875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A műanyagok szerves anyagok, amelyeket szintetikusan vagy természetes anyagok kémiai átalakításával állítanak elő.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olcsó, egyszerűen állítható elő,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Kicsi sűrűség (0,9…2kg/dm</a:t>
            </a:r>
            <a:r>
              <a:rPr lang="hu-HU" baseline="30000" dirty="0" smtClean="0"/>
              <a:t>3</a:t>
            </a:r>
            <a:r>
              <a:rPr lang="hu-HU" dirty="0" smtClean="0"/>
              <a:t>),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Felületük sima, anyagukba színezhető,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Felületük víz és gáz tömör,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Vegyi anyagoknak általában ellenállóak,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Rossz hővezető, nagy hő tágulás,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Elektromosan nem vezetők,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Égés közben erősen korrozív gázokat termel,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hu-HU" dirty="0" smtClean="0"/>
              <a:t>Könnyen és gyorsan feldolgozhatók,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1107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3011" name="Tartalom helye 2"/>
          <p:cNvSpPr>
            <a:spLocks noGrp="1"/>
          </p:cNvSpPr>
          <p:nvPr>
            <p:ph idx="1"/>
          </p:nvPr>
        </p:nvSpPr>
        <p:spPr>
          <a:xfrm>
            <a:off x="4314825" y="0"/>
            <a:ext cx="4829175" cy="2643188"/>
          </a:xfrm>
        </p:spPr>
        <p:txBody>
          <a:bodyPr/>
          <a:lstStyle/>
          <a:p>
            <a:r>
              <a:rPr lang="hu-HU" smtClean="0"/>
              <a:t>etilén monomer: 0,000001 mm</a:t>
            </a:r>
          </a:p>
          <a:p>
            <a:r>
              <a:rPr lang="hu-HU" smtClean="0"/>
              <a:t>Polietilén (polimer): 0,001 mm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pPr>
              <a:buFont typeface="Wingdings 2" pitchFamily="18" charset="2"/>
              <a:buNone/>
            </a:pPr>
            <a:r>
              <a:rPr lang="hu-HU" smtClean="0"/>
              <a:t>Kb. 700-200 000 db monomer kapcsolódik össze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2488"/>
            <a:ext cx="914400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5756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238" y="2857500"/>
            <a:ext cx="5973762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98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7688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0"/>
            <a:ext cx="4643437" cy="3381375"/>
          </a:xfrm>
          <a:noFill/>
        </p:spPr>
      </p:pic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357688"/>
            <a:ext cx="86899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57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505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0"/>
            <a:ext cx="6786563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28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608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071563"/>
            <a:ext cx="91598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60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710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0"/>
            <a:ext cx="4957762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30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813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144000" cy="666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59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Műanyagok feldolgozása</a:t>
            </a:r>
          </a:p>
        </p:txBody>
      </p:sp>
      <p:sp>
        <p:nvSpPr>
          <p:cNvPr id="49155" name="Tartalom helye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286375"/>
          </a:xfrm>
        </p:spPr>
        <p:txBody>
          <a:bodyPr/>
          <a:lstStyle/>
          <a:p>
            <a:r>
              <a:rPr lang="hu-HU" b="1" smtClean="0"/>
              <a:t>Duroplasztok:</a:t>
            </a:r>
          </a:p>
          <a:p>
            <a:pPr>
              <a:buFont typeface="Wingdings 2" pitchFamily="18" charset="2"/>
              <a:buNone/>
            </a:pPr>
            <a:r>
              <a:rPr lang="hu-HU" b="1" smtClean="0"/>
              <a:t>	-	</a:t>
            </a:r>
            <a:r>
              <a:rPr lang="hu-HU" smtClean="0"/>
              <a:t>Olyan műanyagok, amelyek egyszeri előállítása után már 	nem alakíthatók.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Előállítás után kemények, ridegek, újra már nem 	olvaszthatók.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A kiindulási vegyületei három vagy több funkciós 	csoporttal rendelkeznek, ezáltal térhálós kötést hoznak 	létre.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Por vagy folyékony formában dolgozzák fel, majd 	keményítő hozzáadásával hő és nyomás hatásával 	alakítják készre.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</a:t>
            </a:r>
            <a:r>
              <a:rPr lang="hu-HU" smtClean="0">
                <a:solidFill>
                  <a:srgbClr val="FFC000"/>
                </a:solidFill>
              </a:rPr>
              <a:t>Fenolgyanta PF, melamingyanta MF, karbamidgyanta</a:t>
            </a: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7160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ím 1"/>
          <p:cNvSpPr>
            <a:spLocks noGrp="1"/>
          </p:cNvSpPr>
          <p:nvPr>
            <p:ph type="title"/>
          </p:nvPr>
        </p:nvSpPr>
        <p:spPr>
          <a:xfrm>
            <a:off x="285750" y="0"/>
            <a:ext cx="8229600" cy="347663"/>
          </a:xfrm>
        </p:spPr>
        <p:txBody>
          <a:bodyPr/>
          <a:lstStyle/>
          <a:p>
            <a:endParaRPr lang="hu-HU" smtClean="0"/>
          </a:p>
        </p:txBody>
      </p:sp>
      <p:sp>
        <p:nvSpPr>
          <p:cNvPr id="50179" name="Tartalom helye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429250"/>
          </a:xfrm>
        </p:spPr>
        <p:txBody>
          <a:bodyPr/>
          <a:lstStyle/>
          <a:p>
            <a:r>
              <a:rPr lang="hu-HU" b="1" smtClean="0"/>
              <a:t>Elasztomerek: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Olyan m, műanyagok, melyek fonal alakú molekulákkal 	rendelkeznek.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Kevés átkötéssel térhálósodnak, ezért gumiszerű 	elasztikus tulajdonságokkal rendelkeznek.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Nagy deformáció után is visszanyerik eredeti alakjukat.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</a:t>
            </a:r>
            <a:r>
              <a:rPr lang="hu-HU" smtClean="0">
                <a:solidFill>
                  <a:srgbClr val="FFC000"/>
                </a:solidFill>
              </a:rPr>
              <a:t>természetes kaucsuk, műkaucsuk (butadiénkaucsuk, 	szilikonkaucsuk)</a:t>
            </a: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506094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295275"/>
          </a:xfrm>
        </p:spPr>
        <p:txBody>
          <a:bodyPr/>
          <a:lstStyle/>
          <a:p>
            <a:endParaRPr lang="hu-HU" smtClean="0"/>
          </a:p>
        </p:txBody>
      </p:sp>
      <p:sp>
        <p:nvSpPr>
          <p:cNvPr id="51203" name="Tartalom helye 2"/>
          <p:cNvSpPr>
            <a:spLocks noGrp="1"/>
          </p:cNvSpPr>
          <p:nvPr>
            <p:ph idx="1"/>
          </p:nvPr>
        </p:nvSpPr>
        <p:spPr>
          <a:xfrm>
            <a:off x="0" y="357188"/>
            <a:ext cx="9144000" cy="6889750"/>
          </a:xfrm>
        </p:spPr>
        <p:txBody>
          <a:bodyPr/>
          <a:lstStyle/>
          <a:p>
            <a:r>
              <a:rPr lang="hu-HU" b="1" smtClean="0"/>
              <a:t>Habanyagok:</a:t>
            </a:r>
          </a:p>
          <a:p>
            <a:pPr>
              <a:buFont typeface="Wingdings 2" pitchFamily="18" charset="2"/>
              <a:buNone/>
            </a:pPr>
            <a:r>
              <a:rPr lang="hu-HU" b="1" smtClean="0"/>
              <a:t>	-	</a:t>
            </a:r>
            <a:r>
              <a:rPr lang="hu-HU" smtClean="0"/>
              <a:t>Folyékony habanyagok gázosításával állítják elő. 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A bekevert anyagok bomlanak, vagy gázosodnak.</a:t>
            </a: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786063"/>
            <a:ext cx="884555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77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Műanyagok megmunkálása</a:t>
            </a:r>
          </a:p>
        </p:txBody>
      </p:sp>
      <p:sp>
        <p:nvSpPr>
          <p:cNvPr id="52227" name="Tartalom helye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857875"/>
          </a:xfrm>
        </p:spPr>
        <p:txBody>
          <a:bodyPr/>
          <a:lstStyle/>
          <a:p>
            <a:r>
              <a:rPr lang="hu-HU" smtClean="0"/>
              <a:t>A termoplasztikus műanyagok 80…200°C között képlékenyen formázhatók anélkül, hogy megkeményednének. Szobahőmérsékleten szilárdak és szívósak.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pPr>
              <a:buFont typeface="Wingdings 2" pitchFamily="18" charset="2"/>
              <a:buNone/>
            </a:pPr>
            <a:r>
              <a:rPr lang="hu-HU" smtClean="0"/>
              <a:t>	-	Extrudálás,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Extruder- préslégformázás,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Fóliafújás,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Kalanderezés,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-	Fröccsöntés,</a:t>
            </a:r>
          </a:p>
        </p:txBody>
      </p:sp>
    </p:spTree>
    <p:extLst>
      <p:ext uri="{BB962C8B-B14F-4D97-AF65-F5344CB8AC3E}">
        <p14:creationId xmlns:p14="http://schemas.microsoft.com/office/powerpoint/2010/main" val="144087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329613" cy="714375"/>
          </a:xfrm>
        </p:spPr>
        <p:txBody>
          <a:bodyPr/>
          <a:lstStyle/>
          <a:p>
            <a:r>
              <a:rPr lang="hu-HU" sz="4000" smtClean="0"/>
              <a:t/>
            </a:r>
            <a:br>
              <a:rPr lang="hu-HU" sz="4000" smtClean="0"/>
            </a:br>
            <a:r>
              <a:rPr lang="hu-HU" sz="4000" smtClean="0"/>
              <a:t/>
            </a:r>
            <a:br>
              <a:rPr lang="hu-HU" sz="4000" smtClean="0"/>
            </a:br>
            <a:r>
              <a:rPr lang="hu-HU" sz="4000" smtClean="0">
                <a:solidFill>
                  <a:schemeClr val="tx1"/>
                </a:solidFill>
              </a:rPr>
              <a:t>Extrudálás,</a:t>
            </a:r>
            <a:r>
              <a:rPr lang="hu-HU" smtClean="0">
                <a:solidFill>
                  <a:schemeClr val="tx1"/>
                </a:solidFill>
              </a:rPr>
              <a:t>	</a:t>
            </a:r>
            <a:r>
              <a:rPr lang="hu-HU" sz="4000" smtClean="0">
                <a:solidFill>
                  <a:schemeClr val="tx1"/>
                </a:solidFill>
              </a:rPr>
              <a:t>Extruder- préslégformázás</a:t>
            </a:r>
            <a:r>
              <a:rPr lang="hu-HU" sz="4000" smtClean="0"/>
              <a:t>,</a:t>
            </a:r>
            <a:endParaRPr lang="hu-HU" smtClean="0"/>
          </a:p>
        </p:txBody>
      </p:sp>
      <p:sp>
        <p:nvSpPr>
          <p:cNvPr id="53251" name="Tartalom helye 2"/>
          <p:cNvSpPr>
            <a:spLocks noGrp="1"/>
          </p:cNvSpPr>
          <p:nvPr>
            <p:ph idx="1"/>
          </p:nvPr>
        </p:nvSpPr>
        <p:spPr>
          <a:xfrm>
            <a:off x="357188" y="2714625"/>
            <a:ext cx="8229600" cy="3609975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42938"/>
            <a:ext cx="4500562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511550"/>
            <a:ext cx="4143375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4913"/>
            <a:ext cx="4643438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76288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Foliafújás</a:t>
            </a:r>
          </a:p>
        </p:txBody>
      </p:sp>
      <p:sp>
        <p:nvSpPr>
          <p:cNvPr id="5427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733425"/>
            <a:ext cx="4881562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66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76288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Fröccsöntés</a:t>
            </a:r>
          </a:p>
        </p:txBody>
      </p:sp>
      <p:sp>
        <p:nvSpPr>
          <p:cNvPr id="5529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000125"/>
            <a:ext cx="7415213" cy="551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72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3413"/>
          </a:xfrm>
        </p:spPr>
        <p:txBody>
          <a:bodyPr/>
          <a:lstStyle/>
          <a:p>
            <a:pPr algn="ctr"/>
            <a:r>
              <a:rPr lang="hu-HU" sz="3600" smtClean="0">
                <a:solidFill>
                  <a:schemeClr val="tx1"/>
                </a:solidFill>
              </a:rPr>
              <a:t>Duroplaszt és elasztomer termékek előállítása</a:t>
            </a:r>
          </a:p>
        </p:txBody>
      </p:sp>
      <p:sp>
        <p:nvSpPr>
          <p:cNvPr id="5632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75"/>
            <a:ext cx="564038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714375"/>
            <a:ext cx="336232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002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4968"/>
          </a:xfrm>
        </p:spPr>
        <p:txBody>
          <a:bodyPr/>
          <a:lstStyle/>
          <a:p>
            <a:pPr eaLnBrk="1" hangingPunct="1"/>
            <a:r>
              <a:rPr lang="hu-HU" dirty="0" smtClean="0">
                <a:solidFill>
                  <a:schemeClr val="tx1"/>
                </a:solidFill>
              </a:rPr>
              <a:t>Ragasztás</a:t>
            </a: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52" y="188640"/>
            <a:ext cx="4379186" cy="443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865" y="4869160"/>
            <a:ext cx="6336704" cy="1819276"/>
          </a:xfrm>
        </p:spPr>
      </p:pic>
    </p:spTree>
    <p:extLst>
      <p:ext uri="{BB962C8B-B14F-4D97-AF65-F5344CB8AC3E}">
        <p14:creationId xmlns:p14="http://schemas.microsoft.com/office/powerpoint/2010/main" val="710559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1039813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A ragasztók funkciója</a:t>
            </a:r>
          </a:p>
        </p:txBody>
      </p:sp>
      <p:sp>
        <p:nvSpPr>
          <p:cNvPr id="675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50825" y="2276475"/>
            <a:ext cx="8540750" cy="3265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2800" smtClean="0"/>
              <a:t>A ragasztók olyan termékek, melyek két anyagot kapcsolnak össze</a:t>
            </a:r>
            <a:r>
              <a:rPr lang="en-GB" sz="2800" smtClean="0"/>
              <a:t>.</a:t>
            </a:r>
            <a:endParaRPr lang="hu-H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smtClean="0"/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A ragasztó viszi át az erőket az egyik felületről a másikra</a:t>
            </a:r>
            <a:r>
              <a:rPr lang="en-GB" sz="2800" smtClean="0"/>
              <a:t> </a:t>
            </a:r>
            <a:endParaRPr lang="hu-H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2800" smtClean="0"/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Ezt a funkcióját az elképzelt élettartama alatt meg is kell, hogy tartsa</a:t>
            </a:r>
          </a:p>
        </p:txBody>
      </p:sp>
    </p:spTree>
    <p:extLst>
      <p:ext uri="{BB962C8B-B14F-4D97-AF65-F5344CB8AC3E}">
        <p14:creationId xmlns:p14="http://schemas.microsoft.com/office/powerpoint/2010/main" val="17442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47813" y="0"/>
          <a:ext cx="56705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kumentum" r:id="rId4" imgW="5856120" imgH="7081200" progId="Word.Document.8">
                  <p:embed/>
                </p:oleObj>
              </mc:Choice>
              <mc:Fallback>
                <p:oleObj name="Dokumentum" r:id="rId4" imgW="5856120" imgH="70812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0"/>
                        <a:ext cx="5670550" cy="6858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2105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42875" y="142875"/>
            <a:ext cx="9001125" cy="67151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3600" b="1" smtClean="0"/>
              <a:t>	</a:t>
            </a:r>
            <a:r>
              <a:rPr lang="hu-HU" sz="4000" b="1" smtClean="0"/>
              <a:t>Milyen előnyöket adott a ragasztás technika járműiparnak: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3600" b="1" smtClean="0"/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Egyenletesebb terhelés átadás, ezért kedvezőbb nyúlás és nagyobb kifáradási határ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Hidegen vagy kis melegítéssel elvégezhető, ezért kisebb maradó feszültségek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Összeköthetőek a különböző anyagok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Formai szabadság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Tömegcsökkenés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A szerkezet merevségének növelése</a:t>
            </a:r>
          </a:p>
          <a:p>
            <a:pPr eaLnBrk="1" hangingPunct="1">
              <a:lnSpc>
                <a:spcPct val="90000"/>
              </a:lnSpc>
            </a:pPr>
            <a:endParaRPr lang="hu-HU" sz="3200" b="1" smtClean="0"/>
          </a:p>
          <a:p>
            <a:pPr eaLnBrk="1" hangingPunct="1">
              <a:lnSpc>
                <a:spcPct val="90000"/>
              </a:lnSpc>
            </a:pP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775752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6963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3200" b="1" smtClean="0"/>
              <a:t>Jó villamos szigetelés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Korrózió elleni védelem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Jó lengéscsillapító hatás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Akusztikai csillapítás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Modulrendszerben történő gondolkodás </a:t>
            </a:r>
          </a:p>
          <a:p>
            <a:pPr eaLnBrk="1" hangingPunct="1">
              <a:lnSpc>
                <a:spcPct val="90000"/>
              </a:lnSpc>
            </a:pPr>
            <a:r>
              <a:rPr lang="hu-HU" sz="3200" b="1" smtClean="0"/>
              <a:t>Robottal történő szerelés (nagy szériák)</a:t>
            </a:r>
          </a:p>
          <a:p>
            <a:pPr eaLnBrk="1" hangingPunct="1">
              <a:buFont typeface="Wingdings 2" pitchFamily="18" charset="2"/>
              <a:buNone/>
            </a:pP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060447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77628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b="1" dirty="0" smtClean="0">
                <a:solidFill>
                  <a:schemeClr val="tx1"/>
                </a:solidFill>
                <a:latin typeface="+mn-lt"/>
              </a:rPr>
              <a:t>A ragasztott kötések hátrányai</a:t>
            </a:r>
            <a:endParaRPr lang="hu-HU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0659" name="Tartalom helye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681537"/>
          </a:xfrm>
        </p:spPr>
        <p:txBody>
          <a:bodyPr/>
          <a:lstStyle/>
          <a:p>
            <a:pPr eaLnBrk="1" hangingPunct="1"/>
            <a:r>
              <a:rPr lang="hu-HU" sz="3000" smtClean="0"/>
              <a:t>Némely ragasztóanyag nagy nyomást (2MPa) és hőmérsékletet(150…190°C) igényel</a:t>
            </a:r>
          </a:p>
          <a:p>
            <a:pPr eaLnBrk="1" hangingPunct="1"/>
            <a:r>
              <a:rPr lang="hu-HU" sz="3000" smtClean="0"/>
              <a:t>Viszonylag kis fajlagos terhelhetőség, ezért aránylag nagy felület szükséges</a:t>
            </a:r>
          </a:p>
          <a:p>
            <a:pPr eaLnBrk="1" hangingPunct="1"/>
            <a:r>
              <a:rPr lang="hu-HU" sz="3000" smtClean="0"/>
              <a:t>Általában hőhatásra érzékenyek</a:t>
            </a:r>
          </a:p>
          <a:p>
            <a:pPr eaLnBrk="1" hangingPunct="1"/>
            <a:r>
              <a:rPr lang="hu-HU" sz="3000" smtClean="0"/>
              <a:t>Időjárási viszonyokra érzékenyek</a:t>
            </a:r>
          </a:p>
          <a:p>
            <a:pPr eaLnBrk="1" hangingPunct="1"/>
            <a:r>
              <a:rPr lang="hu-HU" sz="3000" smtClean="0"/>
              <a:t>A ragaszás elvégzéséhez szükséges technológiák pontos betartása nagyon fontos</a:t>
            </a:r>
          </a:p>
        </p:txBody>
      </p:sp>
    </p:spTree>
    <p:extLst>
      <p:ext uri="{BB962C8B-B14F-4D97-AF65-F5344CB8AC3E}">
        <p14:creationId xmlns:p14="http://schemas.microsoft.com/office/powerpoint/2010/main" val="3136380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15888"/>
            <a:ext cx="8540750" cy="66262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hu-HU" sz="3600" b="1" dirty="0" smtClean="0"/>
              <a:t>A ragasztóanyagok fontos tulajdonságai</a:t>
            </a:r>
            <a:r>
              <a:rPr lang="hu-HU" sz="3600" dirty="0" smtClean="0"/>
              <a:t>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3600" dirty="0" smtClean="0"/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A gyárthatóság és a tulajdonságok megismételhetősége adja egy gyártó technológiai erejét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Viszkozitás, </a:t>
            </a:r>
            <a:r>
              <a:rPr lang="hu-HU" sz="2800" dirty="0" err="1" smtClean="0"/>
              <a:t>tixotrópia</a:t>
            </a:r>
            <a:r>
              <a:rPr lang="hu-HU" sz="2800" dirty="0" smtClean="0"/>
              <a:t>, </a:t>
            </a:r>
            <a:r>
              <a:rPr lang="hu-HU" sz="2800" dirty="0" err="1" smtClean="0"/>
              <a:t>sűrüség</a:t>
            </a:r>
            <a:endParaRPr lang="hu-HU" sz="2800" dirty="0" smtClean="0"/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Reaktivitás (kötésidő,fazékidő,bőrösödési idő)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Tapadási tulajdonságok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Húzószilárdság, szakadási nyúlás, húzó-nyíró szilárdság, keménység( </a:t>
            </a:r>
            <a:r>
              <a:rPr lang="hu-HU" sz="2800" dirty="0" err="1" smtClean="0"/>
              <a:t>Shore</a:t>
            </a:r>
            <a:r>
              <a:rPr lang="hu-HU" sz="2800" dirty="0" smtClean="0"/>
              <a:t> A), modul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Elektromos tulajdonságok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Öregedésállóság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Hatása a környezetre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dirty="0" smtClean="0"/>
              <a:t>Tárolhatóság</a:t>
            </a:r>
          </a:p>
          <a:p>
            <a:pPr eaLnBrk="1" hangingPunct="1">
              <a:lnSpc>
                <a:spcPct val="80000"/>
              </a:lnSpc>
            </a:pPr>
            <a:endParaRPr lang="hu-HU" sz="2800" dirty="0" smtClean="0"/>
          </a:p>
        </p:txBody>
      </p:sp>
    </p:spTree>
    <p:extLst>
      <p:ext uri="{BB962C8B-B14F-4D97-AF65-F5344CB8AC3E}">
        <p14:creationId xmlns:p14="http://schemas.microsoft.com/office/powerpoint/2010/main" val="361638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14375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Shore A keménységmérés</a:t>
            </a:r>
          </a:p>
        </p:txBody>
      </p:sp>
      <p:sp>
        <p:nvSpPr>
          <p:cNvPr id="72707" name="Tartalom helye 2"/>
          <p:cNvSpPr>
            <a:spLocks noGrp="1"/>
          </p:cNvSpPr>
          <p:nvPr>
            <p:ph idx="1"/>
          </p:nvPr>
        </p:nvSpPr>
        <p:spPr>
          <a:xfrm>
            <a:off x="0" y="2000250"/>
            <a:ext cx="5214938" cy="4857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</a:t>
            </a:r>
            <a:r>
              <a:rPr lang="pt-BR" dirty="0" smtClean="0"/>
              <a:t>A típus Edzett 1,1 mm átmérőjű acél rúd, 35°-os</a:t>
            </a:r>
            <a:r>
              <a:rPr lang="hu-HU" dirty="0" smtClean="0"/>
              <a:t> 0,79 mm csúcsátmérőjű csonka kúp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végződéssel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822 g terhelő erővel</a:t>
            </a:r>
          </a:p>
          <a:p>
            <a:pPr algn="just" fontAlgn="t"/>
            <a:endParaRPr lang="hu-HU" sz="1800" dirty="0" smtClean="0"/>
          </a:p>
          <a:p>
            <a:pPr algn="just" fontAlgn="t"/>
            <a:endParaRPr lang="hu-HU" sz="1800" dirty="0"/>
          </a:p>
          <a:p>
            <a:pPr algn="just" fontAlgn="t"/>
            <a:r>
              <a:rPr lang="hu-HU" sz="1800" dirty="0" smtClean="0"/>
              <a:t>Albert </a:t>
            </a:r>
            <a:r>
              <a:rPr lang="hu-HU" sz="1800" dirty="0"/>
              <a:t>F. </a:t>
            </a:r>
            <a:r>
              <a:rPr lang="hu-HU" sz="1800" dirty="0" err="1"/>
              <a:t>Shore</a:t>
            </a:r>
            <a:r>
              <a:rPr lang="hu-HU" sz="1800" dirty="0"/>
              <a:t> fejlesztette ki a 1920-as években. Elsősorban polimerek, elasztomerek és gumi keménységének mérésére használatos. Mind a </a:t>
            </a:r>
            <a:r>
              <a:rPr lang="hu-HU" sz="1800" dirty="0" err="1"/>
              <a:t>Shore</a:t>
            </a:r>
            <a:r>
              <a:rPr lang="hu-HU" sz="1800" dirty="0"/>
              <a:t> keménységmérő, mind a </a:t>
            </a:r>
            <a:r>
              <a:rPr lang="hu-HU" sz="1800" dirty="0" err="1"/>
              <a:t>durométer</a:t>
            </a:r>
            <a:r>
              <a:rPr lang="hu-HU" sz="1800" dirty="0"/>
              <a:t> elnevezés használatos.</a:t>
            </a:r>
          </a:p>
          <a:p>
            <a:pPr fontAlgn="t"/>
            <a:r>
              <a:rPr lang="hu-HU" dirty="0"/>
              <a:t> </a:t>
            </a:r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</p:txBody>
      </p:sp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143000"/>
            <a:ext cx="3643312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42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2136"/>
            <a:ext cx="8229600" cy="742568"/>
          </a:xfrm>
        </p:spPr>
        <p:txBody>
          <a:bodyPr/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Shore</a:t>
            </a:r>
            <a:r>
              <a:rPr lang="hu-HU" sz="4000" dirty="0" smtClean="0">
                <a:solidFill>
                  <a:schemeClr val="tx1"/>
                </a:solidFill>
              </a:rPr>
              <a:t> keménységmérés típusai</a:t>
            </a:r>
            <a:endParaRPr lang="hu-HU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557639"/>
              </p:ext>
            </p:extLst>
          </p:nvPr>
        </p:nvGraphicFramePr>
        <p:xfrm>
          <a:off x="179512" y="1556792"/>
          <a:ext cx="8856983" cy="4984351"/>
        </p:xfrm>
        <a:graphic>
          <a:graphicData uri="http://schemas.openxmlformats.org/drawingml/2006/table">
            <a:tbl>
              <a:tblPr/>
              <a:tblGrid>
                <a:gridCol w="1296144"/>
                <a:gridCol w="3096344"/>
                <a:gridCol w="1008112"/>
                <a:gridCol w="3456383"/>
              </a:tblGrid>
              <a:tr h="659970">
                <a:tc>
                  <a:txBody>
                    <a:bodyPr/>
                    <a:lstStyle/>
                    <a:p>
                      <a:pPr fontAlgn="t"/>
                      <a:r>
                        <a:rPr lang="hu-HU" sz="2000" b="1" dirty="0" err="1">
                          <a:solidFill>
                            <a:srgbClr val="FFC000"/>
                          </a:solidFill>
                          <a:effectLst/>
                        </a:rPr>
                        <a:t>Shore</a:t>
                      </a:r>
                      <a: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  <a:t> skála </a:t>
                      </a:r>
                      <a:b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</a:br>
                      <a:endParaRPr lang="hu-HU" sz="200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b="1" dirty="0" err="1">
                          <a:solidFill>
                            <a:srgbClr val="FFC000"/>
                          </a:solidFill>
                          <a:effectLst/>
                        </a:rPr>
                        <a:t>Behatolótest</a:t>
                      </a:r>
                      <a: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  <a:t> </a:t>
                      </a:r>
                      <a:b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</a:br>
                      <a:endParaRPr lang="hu-HU" sz="200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  <a:t>Terhelés</a:t>
                      </a:r>
                      <a:endParaRPr lang="hu-HU" sz="200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b="1" dirty="0">
                          <a:solidFill>
                            <a:srgbClr val="FFC000"/>
                          </a:solidFill>
                          <a:effectLst/>
                        </a:rPr>
                        <a:t>Szabvány </a:t>
                      </a:r>
                      <a:r>
                        <a:rPr lang="hu-HU" sz="2000" dirty="0">
                          <a:solidFill>
                            <a:srgbClr val="FFC000"/>
                          </a:solidFill>
                          <a:effectLst/>
                        </a:rPr>
                        <a:t/>
                      </a:r>
                      <a:br>
                        <a:rPr lang="hu-HU" sz="2000" dirty="0">
                          <a:solidFill>
                            <a:srgbClr val="FFC000"/>
                          </a:solidFill>
                          <a:effectLst/>
                        </a:rPr>
                      </a:br>
                      <a:endParaRPr lang="hu-HU" sz="200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5475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A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Gyömbölyített</a:t>
                      </a:r>
                      <a:r>
                        <a:rPr lang="hu-HU" sz="2000" dirty="0">
                          <a:effectLst/>
                        </a:rPr>
                        <a:t> kúp, nyílásszög 35°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12,5 N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i-FI" sz="2000" dirty="0">
                          <a:effectLst/>
                        </a:rPr>
                        <a:t>DIN 53505, ASTM D 2240, ISO 868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fontAlgn="t"/>
                      <a:r>
                        <a:rPr lang="hu-HU" sz="2000" b="1" dirty="0" err="1">
                          <a:effectLst/>
                        </a:rPr>
                        <a:t>Shore</a:t>
                      </a:r>
                      <a:r>
                        <a:rPr lang="hu-HU" sz="2000" b="1" dirty="0">
                          <a:effectLst/>
                        </a:rPr>
                        <a:t> D</a:t>
                      </a:r>
                      <a:endParaRPr lang="hu-HU" sz="2000" dirty="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Kúp, nyílásszög 30°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50 N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i-FI" sz="2000" dirty="0">
                          <a:effectLst/>
                        </a:rPr>
                        <a:t>DIN 53505, ASTM D 2240, ISO 868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4540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B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Kúp, nyílásszög 30°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1 kg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ASTM D 2240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474540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C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Gyömbölyített</a:t>
                      </a:r>
                      <a:r>
                        <a:rPr lang="hu-HU" sz="2000" dirty="0">
                          <a:effectLst/>
                        </a:rPr>
                        <a:t> kúp, nyílásszög 35°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5 kg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ASTM D 2240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4540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D0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Golyó, </a:t>
                      </a:r>
                      <a:r>
                        <a:rPr lang="hu-HU" sz="2000" dirty="0" err="1">
                          <a:effectLst/>
                        </a:rPr>
                        <a:t>átm</a:t>
                      </a:r>
                      <a:r>
                        <a:rPr lang="hu-HU" sz="2000" dirty="0">
                          <a:effectLst/>
                        </a:rPr>
                        <a:t>. 3/32 </a:t>
                      </a:r>
                      <a:r>
                        <a:rPr lang="hu-HU" sz="2000" dirty="0" err="1">
                          <a:effectLst/>
                        </a:rPr>
                        <a:t>incs</a:t>
                      </a:r>
                      <a:endParaRPr lang="hu-HU" sz="2000" dirty="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5 kg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ASTM D 2240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474540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0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Golyó, </a:t>
                      </a:r>
                      <a:r>
                        <a:rPr lang="hu-HU" sz="2000" dirty="0" err="1">
                          <a:effectLst/>
                        </a:rPr>
                        <a:t>átm</a:t>
                      </a:r>
                      <a:r>
                        <a:rPr lang="hu-HU" sz="2000" dirty="0">
                          <a:effectLst/>
                        </a:rPr>
                        <a:t>. 3/32 </a:t>
                      </a:r>
                      <a:r>
                        <a:rPr lang="hu-HU" sz="2000" dirty="0" err="1">
                          <a:effectLst/>
                        </a:rPr>
                        <a:t>incs</a:t>
                      </a:r>
                      <a:endParaRPr lang="hu-HU" sz="2000" dirty="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1 kg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ASTM D 2240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4540">
                <a:tc>
                  <a:txBody>
                    <a:bodyPr/>
                    <a:lstStyle/>
                    <a:p>
                      <a:pPr fontAlgn="t"/>
                      <a:r>
                        <a:rPr lang="hu-HU" sz="2000" b="1">
                          <a:effectLst/>
                        </a:rPr>
                        <a:t>Shore 00</a:t>
                      </a:r>
                      <a:endParaRPr lang="hu-HU" sz="2000">
                        <a:effectLst/>
                      </a:endParaRP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Golyó, átm. 3/32 incs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0,4 kg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ASTM D 2240</a:t>
                      </a:r>
                    </a:p>
                  </a:txBody>
                  <a:tcPr marL="28319" marR="28319" marT="14159" marB="141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418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51098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Jellemző adatok</a:t>
            </a:r>
            <a:endParaRPr lang="hu-HU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428506"/>
              </p:ext>
            </p:extLst>
          </p:nvPr>
        </p:nvGraphicFramePr>
        <p:xfrm>
          <a:off x="179512" y="836712"/>
          <a:ext cx="8856984" cy="5986120"/>
        </p:xfrm>
        <a:graphic>
          <a:graphicData uri="http://schemas.openxmlformats.org/drawingml/2006/table">
            <a:tbl>
              <a:tblPr/>
              <a:tblGrid>
                <a:gridCol w="5472608"/>
                <a:gridCol w="1656184"/>
                <a:gridCol w="1728192"/>
              </a:tblGrid>
              <a:tr h="336032">
                <a:tc>
                  <a:txBody>
                    <a:bodyPr/>
                    <a:lstStyle/>
                    <a:p>
                      <a:pPr algn="ctr" fontAlgn="t"/>
                      <a:r>
                        <a:rPr lang="hu-HU" sz="1600" b="1" dirty="0">
                          <a:effectLst/>
                        </a:rPr>
                        <a:t>Anyag</a:t>
                      </a:r>
                      <a:endParaRPr lang="hu-HU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600" b="1" dirty="0" err="1">
                          <a:effectLst/>
                        </a:rPr>
                        <a:t>Shore</a:t>
                      </a:r>
                      <a:r>
                        <a:rPr lang="hu-HU" sz="1600" b="1" dirty="0">
                          <a:effectLst/>
                        </a:rPr>
                        <a:t> érték</a:t>
                      </a:r>
                      <a:endParaRPr lang="hu-HU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600" b="1">
                          <a:effectLst/>
                        </a:rPr>
                        <a:t>Shore skála</a:t>
                      </a:r>
                      <a:endParaRPr lang="hu-HU" sz="160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Kerékpár zselés nyereg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15-30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Shore 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Rágógumi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40082"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Sorbothane</a:t>
                      </a:r>
                      <a:r>
                        <a:rPr lang="hu-HU" sz="2000" dirty="0">
                          <a:effectLst/>
                        </a:rPr>
                        <a:t> (zaj és vibráció elnyelő anyag)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>
                          <a:effectLst/>
                        </a:rPr>
                        <a:t>40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84008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Sorbothane (zaj és vibráció elnyelő anyag)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8776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Befőttes 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Ajtó szigetelő 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Abroncs 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70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504050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Lágy gördeszka kerék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75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Hidraulikai O gyűrű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70-90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504050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Kemény gördeszka kerék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98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8776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Ebonit 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Kamion abroncs gumi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6032"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Munkavédelmi sisak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>
                          <a:effectLst/>
                        </a:rPr>
                        <a:t>75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u-HU" sz="2000" dirty="0" err="1">
                          <a:effectLst/>
                        </a:rPr>
                        <a:t>Shore</a:t>
                      </a:r>
                      <a:r>
                        <a:rPr lang="hu-HU" sz="2000" dirty="0">
                          <a:effectLst/>
                        </a:rPr>
                        <a:t> 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868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144000" cy="435074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A </a:t>
            </a:r>
            <a:r>
              <a:rPr lang="hu-HU" sz="3600" dirty="0" err="1" smtClean="0">
                <a:solidFill>
                  <a:schemeClr val="tx1"/>
                </a:solidFill>
              </a:rPr>
              <a:t>Shore</a:t>
            </a:r>
            <a:r>
              <a:rPr lang="hu-HU" sz="3600" dirty="0" smtClean="0">
                <a:solidFill>
                  <a:schemeClr val="tx1"/>
                </a:solidFill>
              </a:rPr>
              <a:t> keménységmérés előnyei és hátrányai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4704"/>
            <a:ext cx="8733656" cy="5949280"/>
          </a:xfrm>
        </p:spPr>
        <p:txBody>
          <a:bodyPr/>
          <a:lstStyle/>
          <a:p>
            <a:pPr fontAlgn="t"/>
            <a:r>
              <a:rPr lang="hu-HU" b="1" dirty="0" err="1"/>
              <a:t>Shore</a:t>
            </a:r>
            <a:r>
              <a:rPr lang="hu-HU" b="1" dirty="0"/>
              <a:t> (</a:t>
            </a:r>
            <a:r>
              <a:rPr lang="hu-HU" b="1" dirty="0" err="1"/>
              <a:t>durométer</a:t>
            </a:r>
            <a:r>
              <a:rPr lang="hu-HU" b="1" dirty="0"/>
              <a:t>) keménységmérés előnyei</a:t>
            </a:r>
          </a:p>
          <a:p>
            <a:pPr fontAlgn="t"/>
            <a:r>
              <a:rPr lang="hu-HU" dirty="0"/>
              <a:t>- </a:t>
            </a:r>
            <a:r>
              <a:rPr lang="hu-HU" dirty="0">
                <a:solidFill>
                  <a:srgbClr val="FFC000"/>
                </a:solidFill>
              </a:rPr>
              <a:t>széles körben elfogadott és alkalmazott eljárás</a:t>
            </a:r>
            <a:br>
              <a:rPr lang="hu-HU" dirty="0">
                <a:solidFill>
                  <a:srgbClr val="FFC000"/>
                </a:solidFill>
              </a:rPr>
            </a:br>
            <a:r>
              <a:rPr lang="hu-HU" dirty="0"/>
              <a:t>- kisméretű, egyszerű műszerek alacsony költséggel</a:t>
            </a:r>
            <a:br>
              <a:rPr lang="hu-HU" dirty="0"/>
            </a:br>
            <a:r>
              <a:rPr lang="hu-HU" dirty="0"/>
              <a:t>- </a:t>
            </a:r>
            <a:r>
              <a:rPr lang="hu-HU" dirty="0">
                <a:solidFill>
                  <a:srgbClr val="FFC000"/>
                </a:solidFill>
              </a:rPr>
              <a:t>egyszerűen kezelhető</a:t>
            </a:r>
            <a:br>
              <a:rPr lang="hu-HU" dirty="0">
                <a:solidFill>
                  <a:srgbClr val="FFC000"/>
                </a:solidFill>
              </a:rPr>
            </a:br>
            <a:r>
              <a:rPr lang="hu-HU" dirty="0"/>
              <a:t>- gyakorlatilag </a:t>
            </a:r>
            <a:r>
              <a:rPr lang="hu-HU" dirty="0" err="1"/>
              <a:t>irányfüggetlenül</a:t>
            </a:r>
            <a:r>
              <a:rPr lang="hu-HU" dirty="0"/>
              <a:t> használható</a:t>
            </a:r>
            <a:br>
              <a:rPr lang="hu-HU" dirty="0"/>
            </a:br>
            <a:r>
              <a:rPr lang="hu-HU" dirty="0"/>
              <a:t>- </a:t>
            </a:r>
            <a:r>
              <a:rPr lang="hu-HU" dirty="0">
                <a:solidFill>
                  <a:srgbClr val="FFC000"/>
                </a:solidFill>
              </a:rPr>
              <a:t>jó ismételhetőségi adatok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- </a:t>
            </a:r>
            <a:r>
              <a:rPr lang="hu-HU" dirty="0" smtClean="0"/>
              <a:t>automatizálható</a:t>
            </a:r>
          </a:p>
          <a:p>
            <a:pPr fontAlgn="t"/>
            <a:endParaRPr lang="hu-HU" dirty="0"/>
          </a:p>
          <a:p>
            <a:pPr fontAlgn="t"/>
            <a:r>
              <a:rPr lang="hu-HU" b="1" dirty="0" err="1"/>
              <a:t>Shore</a:t>
            </a:r>
            <a:r>
              <a:rPr lang="hu-HU" b="1" dirty="0"/>
              <a:t> (</a:t>
            </a:r>
            <a:r>
              <a:rPr lang="hu-HU" b="1" dirty="0" err="1"/>
              <a:t>durométer</a:t>
            </a:r>
            <a:r>
              <a:rPr lang="hu-HU" b="1" dirty="0"/>
              <a:t>) keménységmérés hátrányai</a:t>
            </a:r>
          </a:p>
          <a:p>
            <a:pPr fontAlgn="t"/>
            <a:r>
              <a:rPr lang="hu-HU" dirty="0"/>
              <a:t>- kisméretű darabokon, O gyűrűkön nem alkalmazható</a:t>
            </a:r>
            <a:br>
              <a:rPr lang="hu-HU" dirty="0"/>
            </a:br>
            <a:r>
              <a:rPr lang="hu-HU" dirty="0"/>
              <a:t>- </a:t>
            </a:r>
            <a:r>
              <a:rPr lang="hu-HU" dirty="0">
                <a:solidFill>
                  <a:srgbClr val="FFC000"/>
                </a:solidFill>
              </a:rPr>
              <a:t>2mm-nél vékonyabb anyagokon nem alkalmazható</a:t>
            </a:r>
            <a:br>
              <a:rPr lang="hu-HU" dirty="0">
                <a:solidFill>
                  <a:srgbClr val="FFC000"/>
                </a:solidFill>
              </a:rPr>
            </a:br>
            <a:r>
              <a:rPr lang="hu-HU" dirty="0"/>
              <a:t>- az állvány nélkül való mérés során nagy a kezelői hibalehetőség</a:t>
            </a:r>
          </a:p>
        </p:txBody>
      </p:sp>
    </p:spTree>
    <p:extLst>
      <p:ext uri="{BB962C8B-B14F-4D97-AF65-F5344CB8AC3E}">
        <p14:creationId xmlns:p14="http://schemas.microsoft.com/office/powerpoint/2010/main" val="1342253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A ragasztóanyagok fontosabb műszaki adatai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88" y="1714500"/>
            <a:ext cx="8229600" cy="4779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bg2">
                    <a:lumMod val="75000"/>
                  </a:schemeClr>
                </a:solidFill>
              </a:rPr>
              <a:t>Sűrűség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bg2">
                    <a:lumMod val="75000"/>
                  </a:schemeClr>
                </a:solidFill>
              </a:rPr>
              <a:t>Viszkozitás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bg2">
                    <a:lumMod val="75000"/>
                  </a:schemeClr>
                </a:solidFill>
              </a:rPr>
              <a:t>Lobbanáspont		(DIN 51758)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bg2">
                    <a:lumMod val="75000"/>
                  </a:schemeClr>
                </a:solidFill>
              </a:rPr>
              <a:t>Kötésidő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accent6"/>
                </a:solidFill>
              </a:rPr>
              <a:t>Szakítószilárdság		(DIN EN ISO 527-1)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accent6"/>
                </a:solidFill>
              </a:rPr>
              <a:t>Szakadási nyúlás		(DIN EN ISO 527-1)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solidFill>
                  <a:schemeClr val="accent6"/>
                </a:solidFill>
              </a:rPr>
              <a:t>E-modulus	 	(DIN EN ISO 527-1)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Nyírási szilárdság 	(DIN EN 1465)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Szöglefeslési szilárdság	(DIN EN 1465)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Ütő lefejtési szilárdság	(ISO 11343)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7050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229600" cy="7048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Ragasztó anyagok besorolása</a:t>
            </a:r>
            <a:br>
              <a:rPr lang="hu-HU" sz="4000" dirty="0" smtClean="0">
                <a:solidFill>
                  <a:schemeClr val="tx1"/>
                </a:solidFill>
                <a:latin typeface="+mn-lt"/>
              </a:rPr>
            </a:b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az alapanyag eredete szerint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557212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3200" dirty="0" smtClean="0"/>
              <a:t>Állati eredetű ragasztók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/>
              <a:t>		</a:t>
            </a:r>
            <a:r>
              <a:rPr lang="hu-HU" sz="2400" dirty="0" err="1" smtClean="0"/>
              <a:t>Glutinenyv</a:t>
            </a:r>
            <a:r>
              <a:rPr lang="hu-HU" sz="2400" dirty="0" smtClean="0"/>
              <a:t> (csont-, bőr-, halenyv, méhviasz)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/>
              <a:t>		fa, papír, karton, textíliák ragasztására alkalmazzák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3200" dirty="0" smtClean="0"/>
              <a:t>Növényi eredetű ragasztók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>
                <a:cs typeface="Times New Roman" pitchFamily="18" charset="0"/>
              </a:rPr>
              <a:t>		</a:t>
            </a:r>
            <a:r>
              <a:rPr lang="hu-HU" sz="2400" dirty="0" smtClean="0">
                <a:cs typeface="Times New Roman" pitchFamily="18" charset="0"/>
              </a:rPr>
              <a:t>gyanta, fenyőszurok, nyírfakéreg-kátrány</a:t>
            </a:r>
            <a:endParaRPr lang="hu-H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3200" dirty="0" smtClean="0"/>
              <a:t>	</a:t>
            </a:r>
            <a:r>
              <a:rPr lang="hu-HU" sz="2400" dirty="0" smtClean="0"/>
              <a:t>	Keményítőenyv, dextrinenyv: 	papír ragasztására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3200" dirty="0" smtClean="0"/>
              <a:t>		</a:t>
            </a:r>
            <a:r>
              <a:rPr lang="hu-HU" sz="2400" dirty="0" smtClean="0"/>
              <a:t>Kaucsuk oldat, latex:			gumi ragasztására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3200" dirty="0" smtClean="0">
                <a:cs typeface="Times New Roman" pitchFamily="18" charset="0"/>
              </a:rPr>
              <a:t>Ásványi</a:t>
            </a:r>
            <a:r>
              <a:rPr lang="hu-HU" sz="3200" dirty="0" smtClean="0"/>
              <a:t>     (b</a:t>
            </a:r>
            <a:r>
              <a:rPr lang="hu-HU" sz="3200" dirty="0" smtClean="0">
                <a:cs typeface="Times New Roman" pitchFamily="18" charset="0"/>
              </a:rPr>
              <a:t>itumen,</a:t>
            </a:r>
            <a:r>
              <a:rPr lang="hu-HU" sz="3200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3200" dirty="0" smtClean="0"/>
              <a:t>Szintetikus műanyag származékok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/>
              <a:t>		Módosított műanyagok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		</a:t>
            </a:r>
            <a:r>
              <a:rPr lang="hu-HU" sz="2400" dirty="0" err="1" smtClean="0">
                <a:cs typeface="Times New Roman" pitchFamily="18" charset="0"/>
              </a:rPr>
              <a:t>Polikondenzációs</a:t>
            </a:r>
            <a:r>
              <a:rPr lang="hu-HU" sz="2400" dirty="0" smtClean="0"/>
              <a:t>:  	</a:t>
            </a:r>
            <a:r>
              <a:rPr lang="hu-HU" sz="2400" dirty="0" err="1" smtClean="0"/>
              <a:t>f</a:t>
            </a:r>
            <a:r>
              <a:rPr lang="hu-HU" sz="2400" dirty="0" err="1" smtClean="0">
                <a:cs typeface="Times New Roman" pitchFamily="18" charset="0"/>
              </a:rPr>
              <a:t>enoplasztok</a:t>
            </a:r>
            <a:r>
              <a:rPr lang="hu-HU" sz="2400" dirty="0" smtClean="0"/>
              <a:t>, p</a:t>
            </a:r>
            <a:r>
              <a:rPr lang="hu-HU" sz="2400" dirty="0" smtClean="0">
                <a:cs typeface="Times New Roman" pitchFamily="18" charset="0"/>
              </a:rPr>
              <a:t>oliészterek</a:t>
            </a:r>
            <a:endParaRPr lang="hu-HU" sz="2400" dirty="0" smtClean="0"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2400" dirty="0" err="1" smtClean="0">
                <a:cs typeface="Times New Roman" pitchFamily="18" charset="0"/>
              </a:rPr>
              <a:t>Poliaddíciós</a:t>
            </a:r>
            <a:r>
              <a:rPr lang="hu-HU" sz="2400" dirty="0" smtClean="0"/>
              <a:t>:   	 	p</a:t>
            </a:r>
            <a:r>
              <a:rPr lang="hu-HU" sz="2400" dirty="0" smtClean="0">
                <a:cs typeface="Times New Roman" pitchFamily="18" charset="0"/>
              </a:rPr>
              <a:t>oliuretánok</a:t>
            </a:r>
            <a:r>
              <a:rPr lang="hu-HU" sz="2400" dirty="0" smtClean="0"/>
              <a:t>,  </a:t>
            </a:r>
            <a:r>
              <a:rPr lang="hu-HU" sz="2400" dirty="0" err="1" smtClean="0"/>
              <a:t>e</a:t>
            </a:r>
            <a:r>
              <a:rPr lang="hu-HU" sz="2400" dirty="0" err="1" smtClean="0">
                <a:cs typeface="Times New Roman" pitchFamily="18" charset="0"/>
              </a:rPr>
              <a:t>poxi</a:t>
            </a:r>
            <a:r>
              <a:rPr lang="hu-HU" sz="2400" dirty="0" err="1" smtClean="0"/>
              <a:t>k</a:t>
            </a:r>
            <a:endParaRPr lang="hu-HU" sz="2400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/>
              <a:t>		</a:t>
            </a:r>
            <a:r>
              <a:rPr lang="hu-HU" sz="2400" dirty="0" smtClean="0">
                <a:cs typeface="Times New Roman" pitchFamily="18" charset="0"/>
              </a:rPr>
              <a:t>Polimerizációs</a:t>
            </a:r>
            <a:r>
              <a:rPr lang="hu-HU" sz="2400" dirty="0" smtClean="0"/>
              <a:t>:   	p</a:t>
            </a:r>
            <a:r>
              <a:rPr lang="hu-HU" sz="2400" dirty="0" smtClean="0">
                <a:cs typeface="Times New Roman" pitchFamily="18" charset="0"/>
              </a:rPr>
              <a:t>olisztirol</a:t>
            </a:r>
            <a:r>
              <a:rPr lang="hu-HU" sz="2400" dirty="0" smtClean="0"/>
              <a:t>,  </a:t>
            </a:r>
            <a:r>
              <a:rPr lang="hu-HU" sz="2400" dirty="0" err="1" smtClean="0"/>
              <a:t>p</a:t>
            </a:r>
            <a:r>
              <a:rPr lang="hu-HU" sz="2400" dirty="0" err="1" smtClean="0">
                <a:cs typeface="Times New Roman" pitchFamily="18" charset="0"/>
              </a:rPr>
              <a:t>oliakrilátok</a:t>
            </a:r>
            <a:endParaRPr lang="hu-H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400" dirty="0" smtClean="0"/>
              <a:t>		acél, könnyűfémek, üvegek, porcelán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925755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704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Polimerizáció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Olyan kémiai reakció, a melybe, valamely telítetlen (kettős kötésű), kismolekulájú (monomer) vegyület azonos molekulái, melléktermék keletkezése nélkül óriásmolekulává egyesülnek.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képződő óriásmolekulájú anyagot polimernek nevezzük. polimerizációval keletkezik például a </a:t>
            </a:r>
            <a:r>
              <a:rPr lang="hu-HU" b="1" dirty="0" smtClean="0"/>
              <a:t>p</a:t>
            </a:r>
            <a:r>
              <a:rPr lang="hu-HU" sz="3200" b="1" dirty="0" smtClean="0"/>
              <a:t>olietilén az etilénből</a:t>
            </a:r>
            <a:r>
              <a:rPr lang="hu-HU" dirty="0" smtClean="0"/>
              <a:t>, 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 </a:t>
            </a:r>
            <a:r>
              <a:rPr lang="hu-HU" b="1" dirty="0" err="1" smtClean="0"/>
              <a:t>p</a:t>
            </a:r>
            <a:r>
              <a:rPr lang="hu-HU" sz="3200" b="1" dirty="0" err="1" smtClean="0"/>
              <a:t>olivinil-klorid</a:t>
            </a:r>
            <a:r>
              <a:rPr lang="hu-HU" sz="3200" b="1" dirty="0" smtClean="0"/>
              <a:t> (PVC) a </a:t>
            </a:r>
            <a:r>
              <a:rPr lang="hu-HU" sz="3200" b="1" dirty="0" err="1" smtClean="0"/>
              <a:t>vinil-kloridból</a:t>
            </a:r>
            <a:r>
              <a:rPr lang="hu-HU" dirty="0" smtClean="0"/>
              <a:t> stb. </a:t>
            </a:r>
            <a:br>
              <a:rPr lang="hu-HU" dirty="0" smtClean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3642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ím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704850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Poliaddíció</a:t>
            </a:r>
          </a:p>
        </p:txBody>
      </p:sp>
      <p:sp>
        <p:nvSpPr>
          <p:cNvPr id="76803" name="Tartalom helye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038725"/>
          </a:xfrm>
        </p:spPr>
        <p:txBody>
          <a:bodyPr/>
          <a:lstStyle/>
          <a:p>
            <a:pPr eaLnBrk="1" hangingPunct="1"/>
            <a:r>
              <a:rPr lang="hu-HU" b="1" dirty="0" smtClean="0"/>
              <a:t>Két v. több monomeregység összekapcsolódása igen gyors kémiai folyamatban </a:t>
            </a:r>
            <a:r>
              <a:rPr lang="hu-HU" b="1" i="1" dirty="0" smtClean="0"/>
              <a:t>(láncreakciójú polimerizáció). Pl. polietilén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Jellemzője: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- a folyamat indítása szabad gyökök létrehozásával (a kettős kötések felszakításával) </a:t>
            </a:r>
            <a:r>
              <a:rPr lang="hu-HU" dirty="0" err="1" smtClean="0"/>
              <a:t>iniciátor</a:t>
            </a:r>
            <a:r>
              <a:rPr lang="hu-HU" dirty="0" smtClean="0"/>
              <a:t> - indító anyag -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segítségével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- a folyamat megszakítása a szabad gyökök idegen atom általi lekötésével, vagy a folyamat spontán megszakadása a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dirty="0" smtClean="0"/>
              <a:t>	polimerre jellemző átlagos molekulasúly elérésekor.</a:t>
            </a:r>
          </a:p>
        </p:txBody>
      </p:sp>
    </p:spTree>
    <p:extLst>
      <p:ext uri="{BB962C8B-B14F-4D97-AF65-F5344CB8AC3E}">
        <p14:creationId xmlns:p14="http://schemas.microsoft.com/office/powerpoint/2010/main" val="1417600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6334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err="1" smtClean="0">
                <a:solidFill>
                  <a:schemeClr val="tx1"/>
                </a:solidFill>
                <a:latin typeface="+mn-lt"/>
              </a:rPr>
              <a:t>Polikondenzáció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782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Makromolekulájú anyagok előállítására alkalmas folyamat, amelynek során a </a:t>
            </a:r>
            <a:r>
              <a:rPr lang="hu-HU" dirty="0" err="1" smtClean="0"/>
              <a:t>bi-vagy</a:t>
            </a:r>
            <a:r>
              <a:rPr lang="hu-HU" dirty="0" smtClean="0"/>
              <a:t> </a:t>
            </a:r>
            <a:r>
              <a:rPr lang="hu-HU" dirty="0" err="1" smtClean="0"/>
              <a:t>trifunkciós</a:t>
            </a:r>
            <a:r>
              <a:rPr lang="hu-HU" dirty="0" smtClean="0"/>
              <a:t> alapvegyület (monomer) molekulái valamely kis molekula kiválása közben kapcsolódnak egymáshoz (kondenzáció). </a:t>
            </a:r>
          </a:p>
          <a:p>
            <a:pPr eaLnBrk="1" hangingPunct="1"/>
            <a:r>
              <a:rPr lang="hu-HU" dirty="0" smtClean="0"/>
              <a:t>Egyes monomerekből kismolekulájú melléktermék (például víz vagy metanol) kilépésével  kialakuló makromolekulájú termék</a:t>
            </a:r>
          </a:p>
          <a:p>
            <a:pPr eaLnBrk="1" hangingPunct="1"/>
            <a:r>
              <a:rPr lang="hu-HU" dirty="0" smtClean="0"/>
              <a:t>PET</a:t>
            </a:r>
          </a:p>
          <a:p>
            <a:pPr eaLnBrk="1" hangingPunct="1"/>
            <a:r>
              <a:rPr lang="hu-HU" dirty="0" smtClean="0"/>
              <a:t>Poliamidok</a:t>
            </a:r>
          </a:p>
        </p:txBody>
      </p:sp>
    </p:spTree>
    <p:extLst>
      <p:ext uri="{BB962C8B-B14F-4D97-AF65-F5344CB8AC3E}">
        <p14:creationId xmlns:p14="http://schemas.microsoft.com/office/powerpoint/2010/main" val="1066756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5750" y="142875"/>
            <a:ext cx="8510588" cy="6238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3600" dirty="0">
                <a:solidFill>
                  <a:schemeClr val="tx1"/>
                </a:solidFill>
                <a:latin typeface="+mn-lt"/>
              </a:rPr>
              <a:t>A ragasztás mechanizmusa</a:t>
            </a:r>
          </a:p>
        </p:txBody>
      </p:sp>
      <p:sp>
        <p:nvSpPr>
          <p:cNvPr id="23347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285875"/>
            <a:ext cx="9144000" cy="557212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/>
              <a:t>Fizikai</a:t>
            </a:r>
            <a:r>
              <a:rPr lang="en-GB" sz="2800" dirty="0"/>
              <a:t>	</a:t>
            </a:r>
            <a:r>
              <a:rPr lang="hu-HU" sz="2800" dirty="0"/>
              <a:t>oldószer elpárolgása</a:t>
            </a:r>
            <a:endParaRPr lang="en-GB" sz="2800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/>
              <a:t>			</a:t>
            </a:r>
            <a:r>
              <a:rPr lang="hu-HU" sz="2800" dirty="0"/>
              <a:t>víz elpárolgása</a:t>
            </a:r>
            <a:endParaRPr lang="en-GB" sz="2800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/>
              <a:t>			</a:t>
            </a:r>
            <a:r>
              <a:rPr lang="hu-HU" sz="2800" dirty="0"/>
              <a:t>fűtés/hűtés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GB" sz="2800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/>
              <a:t>Vegyi </a:t>
            </a:r>
            <a:r>
              <a:rPr lang="en-GB" sz="2800" dirty="0"/>
              <a:t>	</a:t>
            </a:r>
            <a:r>
              <a:rPr lang="hu-HU" sz="2800" dirty="0" smtClean="0"/>
              <a:t>- Anaerob kikeményedésű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   	  levegő kizárásával</a:t>
            </a:r>
            <a:endParaRPr lang="en-GB" sz="2800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- UV-fény hatására kikeményedő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- Anionosan kikeményedő (</a:t>
            </a:r>
            <a:r>
              <a:rPr lang="hu-HU" sz="2800" dirty="0" err="1" smtClean="0"/>
              <a:t>ciánakrilátok</a:t>
            </a:r>
            <a:r>
              <a:rPr lang="hu-HU" sz="2800" dirty="0" smtClean="0"/>
              <a:t>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- </a:t>
            </a:r>
            <a:r>
              <a:rPr lang="hu-HU" sz="2800" dirty="0" err="1" smtClean="0"/>
              <a:t>Aktivátor</a:t>
            </a:r>
            <a:r>
              <a:rPr lang="hu-HU" sz="2800" dirty="0" smtClean="0"/>
              <a:t> segítségével kikeményedők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   (modifikált akrilátok)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- Nedvesség hatására kikeményedők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   (szilikonok, </a:t>
            </a:r>
            <a:r>
              <a:rPr lang="hu-HU" sz="2800" dirty="0" err="1" smtClean="0"/>
              <a:t>uretánok</a:t>
            </a:r>
            <a:r>
              <a:rPr lang="hu-HU" sz="2800" dirty="0" smtClean="0"/>
              <a:t>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- Melegen kikeményedő ragasztók(epoxigyanták)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sz="2800" dirty="0" smtClean="0"/>
              <a:t>			</a:t>
            </a:r>
            <a:endParaRPr lang="en-GB" sz="2800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056196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76288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Anaerob kikeményedésű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500687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Az anaerob ragasztóanyagok egykomponensűek,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melyek oxigén kizárása mellet szobahőmérsékleten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kötnek.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keményítő komponens inaktív marad mindaddig, amíg a levegő oxigénjével érintkezik.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mint elzárjuk a levegő oxigénjétől, pl. az alkatrészek összeillesztésekor, a kikeményedés nagyon gyorsan bekövetkezik, különösen, ha egyidejűleg fémmel is érintkezik.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 levegő oxigénjének kizárásakor a fémionok hatására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(</a:t>
            </a:r>
            <a:r>
              <a:rPr lang="hu-HU" dirty="0" err="1" smtClean="0"/>
              <a:t>Cu</a:t>
            </a:r>
            <a:r>
              <a:rPr lang="hu-HU" dirty="0" smtClean="0"/>
              <a:t>, </a:t>
            </a:r>
            <a:r>
              <a:rPr lang="hu-HU" dirty="0" err="1" smtClean="0"/>
              <a:t>Fe</a:t>
            </a:r>
            <a:r>
              <a:rPr lang="hu-HU" dirty="0" smtClean="0"/>
              <a:t>) szabad gyökök keletkeznek, melyek beindítják 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 polimerizációt.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Passzív anyagoknak, vagy nincs vagy nagyon gyenge 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katalitikus </a:t>
            </a:r>
            <a:r>
              <a:rPr lang="hu-HU" dirty="0" smtClean="0"/>
              <a:t>hatása, így a gyors és teljes kikeményedéshez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err="1" smtClean="0"/>
              <a:t>aktivátorok</a:t>
            </a:r>
            <a:r>
              <a:rPr lang="hu-HU" dirty="0" smtClean="0"/>
              <a:t> alkalmazására van szükség.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3413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808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6853237" cy="4506912"/>
          </a:xfrm>
        </p:spPr>
      </p:pic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960938"/>
            <a:ext cx="19431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171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500188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Anaerob kikeményedésű ragasztók tulajdonságai</a:t>
            </a:r>
            <a:endParaRPr lang="hu-HU" sz="4000" smtClean="0"/>
          </a:p>
        </p:txBody>
      </p:sp>
      <p:pic>
        <p:nvPicPr>
          <p:cNvPr id="819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43063"/>
            <a:ext cx="4795838" cy="3705225"/>
          </a:xfrm>
        </p:spPr>
      </p:pic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841625"/>
            <a:ext cx="4214812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785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829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4775"/>
            <a:ext cx="9196388" cy="6672263"/>
          </a:xfrm>
        </p:spPr>
      </p:pic>
    </p:spTree>
    <p:extLst>
      <p:ext uri="{BB962C8B-B14F-4D97-AF65-F5344CB8AC3E}">
        <p14:creationId xmlns:p14="http://schemas.microsoft.com/office/powerpoint/2010/main" val="2329543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704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Alkalmazási terület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3971" name="Tartalom helye 2"/>
          <p:cNvSpPr>
            <a:spLocks noGrp="1"/>
          </p:cNvSpPr>
          <p:nvPr>
            <p:ph idx="1"/>
          </p:nvPr>
        </p:nvSpPr>
        <p:spPr>
          <a:xfrm>
            <a:off x="2143125" y="2214563"/>
            <a:ext cx="6543675" cy="4110037"/>
          </a:xfrm>
        </p:spPr>
        <p:txBody>
          <a:bodyPr/>
          <a:lstStyle/>
          <a:p>
            <a:pPr eaLnBrk="1" hangingPunct="1"/>
            <a:r>
              <a:rPr lang="hu-HU" sz="3600" smtClean="0"/>
              <a:t>Csavarrögzítés</a:t>
            </a:r>
          </a:p>
          <a:p>
            <a:pPr eaLnBrk="1" hangingPunct="1"/>
            <a:r>
              <a:rPr lang="hu-HU" sz="3600" smtClean="0"/>
              <a:t>Menettömítés</a:t>
            </a:r>
          </a:p>
          <a:p>
            <a:pPr eaLnBrk="1" hangingPunct="1"/>
            <a:r>
              <a:rPr lang="hu-HU" sz="3600" smtClean="0"/>
              <a:t>Felülettömítés</a:t>
            </a:r>
          </a:p>
          <a:p>
            <a:pPr eaLnBrk="1" hangingPunct="1"/>
            <a:r>
              <a:rPr lang="hu-HU" sz="3600" smtClean="0"/>
              <a:t>Tengely-agy illesztések</a:t>
            </a:r>
          </a:p>
          <a:p>
            <a:pPr eaLnBrk="1" hangingPunct="1"/>
            <a:r>
              <a:rPr lang="hu-HU" sz="3600" smtClean="0"/>
              <a:t>Ragasztás</a:t>
            </a:r>
          </a:p>
        </p:txBody>
      </p:sp>
    </p:spTree>
    <p:extLst>
      <p:ext uri="{BB962C8B-B14F-4D97-AF65-F5344CB8AC3E}">
        <p14:creationId xmlns:p14="http://schemas.microsoft.com/office/powerpoint/2010/main" val="2941725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9191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UV-fény hatására kikeményedő ragasztók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84995" name="Tartalom helye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643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Ezeknek a ragasztóanyagoknak a kikeményedési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sebessége az UV fény intenzitásától és hullámhosszától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függ.</a:t>
            </a:r>
          </a:p>
          <a:p>
            <a:pPr eaLnBrk="1" hangingPunct="1"/>
            <a:r>
              <a:rPr lang="hu-HU" smtClean="0"/>
              <a:t>Az UV hatására a fotoiniciátorok  széthasadnak és az így keletkező gyökök indítják be a polimerizációt.</a:t>
            </a:r>
          </a:p>
          <a:p>
            <a:pPr eaLnBrk="1" hangingPunct="1"/>
            <a:r>
              <a:rPr lang="hu-HU" smtClean="0"/>
              <a:t>Nagyon fontos az UV sugárforrás helyének pontos meghatározása.</a:t>
            </a:r>
          </a:p>
          <a:p>
            <a:pPr eaLnBrk="1" hangingPunct="1">
              <a:buFont typeface="Wingdings 2" pitchFamily="18" charset="2"/>
              <a:buNone/>
            </a:pPr>
            <a:endParaRPr lang="hu-HU" smtClean="0"/>
          </a:p>
          <a:p>
            <a:pPr eaLnBrk="1" hangingPunct="1"/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646348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860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7385050" cy="4786312"/>
          </a:xfrm>
        </p:spPr>
      </p:pic>
      <p:pic>
        <p:nvPicPr>
          <p:cNvPr id="860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5286375"/>
            <a:ext cx="2452688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305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3571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hu-HU" dirty="0"/>
          </a:p>
        </p:txBody>
      </p:sp>
      <p:sp>
        <p:nvSpPr>
          <p:cNvPr id="87043" name="Tartalom helye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Az UV- kikeményítésénél fellépő eltérő folyamatok alapján rendszerint három területet különböztetünk meg:</a:t>
            </a:r>
          </a:p>
          <a:p>
            <a:pPr eaLnBrk="1" hangingPunct="1">
              <a:buFont typeface="Wingdings 2" pitchFamily="18" charset="2"/>
              <a:buNone/>
            </a:pPr>
            <a:endParaRPr lang="hu-HU" smtClean="0"/>
          </a:p>
          <a:p>
            <a:pPr eaLnBrk="1" hangingPunct="1"/>
            <a:r>
              <a:rPr lang="hu-HU" smtClean="0"/>
              <a:t>Mélységi kikeményedés UV-sugárzással,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Felületi kikeményedés UV-sugárzással,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Kikeményedés szekunder rendszerekkel,</a:t>
            </a:r>
          </a:p>
        </p:txBody>
      </p:sp>
    </p:spTree>
    <p:extLst>
      <p:ext uri="{BB962C8B-B14F-4D97-AF65-F5344CB8AC3E}">
        <p14:creationId xmlns:p14="http://schemas.microsoft.com/office/powerpoint/2010/main" val="37536713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Mélységi kikeményedés UV-sugárzással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8067" name="Tartalom helye 2"/>
          <p:cNvSpPr>
            <a:spLocks noGrp="1"/>
          </p:cNvSpPr>
          <p:nvPr>
            <p:ph idx="1"/>
          </p:nvPr>
        </p:nvSpPr>
        <p:spPr>
          <a:xfrm>
            <a:off x="285750" y="1357313"/>
            <a:ext cx="8686800" cy="14938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Azok a rendszerek, melyek 300-400 nm hullámhosszúságú,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 nagy intenzitású fényt sugároznak alkalmasak a nagyobb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kikeményedési mélység elérésére</a:t>
            </a:r>
          </a:p>
        </p:txBody>
      </p:sp>
      <p:pic>
        <p:nvPicPr>
          <p:cNvPr id="880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001963"/>
            <a:ext cx="3571875" cy="385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8694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04850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Felületi kikeményedés UV-sugárzással</a:t>
            </a:r>
          </a:p>
        </p:txBody>
      </p:sp>
      <p:sp>
        <p:nvSpPr>
          <p:cNvPr id="89091" name="Tartalom helye 2"/>
          <p:cNvSpPr>
            <a:spLocks noGrp="1"/>
          </p:cNvSpPr>
          <p:nvPr>
            <p:ph idx="1"/>
          </p:nvPr>
        </p:nvSpPr>
        <p:spPr>
          <a:xfrm>
            <a:off x="214313" y="857250"/>
            <a:ext cx="4572000" cy="6000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Nagy jelentőségű a felületi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kikeményedés (ragacsos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felület), ezáltal lehet a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ragasztóanyag felületének a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levegő oxigénjével való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nemkívánatos reakcióját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Elkerülni (az oxigén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kikeményedést a felületen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megakadályozza).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300nm alatti hullámhossz tartományban kell nagy intenzitással sugározni.</a:t>
            </a:r>
          </a:p>
        </p:txBody>
      </p:sp>
      <p:pic>
        <p:nvPicPr>
          <p:cNvPr id="890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2357438"/>
            <a:ext cx="4127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57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76288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Kikeményedés szekunder rendszerekkel</a:t>
            </a:r>
          </a:p>
        </p:txBody>
      </p:sp>
      <p:sp>
        <p:nvSpPr>
          <p:cNvPr id="90115" name="Tartalom helye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715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Az UV-sugárzás a termékkel nedvesített helyek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mindegyikére nem jut el, ilyenkor olyan ragasztókat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alkalmazunk, amelyek második kikeményedő rendszerrel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rendelkeznek az árnyékolt helyeken:</a:t>
            </a:r>
          </a:p>
          <a:p>
            <a:pPr eaLnBrk="1" hangingPunct="1"/>
            <a:r>
              <a:rPr lang="hu-HU" smtClean="0"/>
              <a:t>Anaerob kikeményedés</a:t>
            </a:r>
          </a:p>
          <a:p>
            <a:pPr eaLnBrk="1" hangingPunct="1"/>
            <a:r>
              <a:rPr lang="hu-HU" smtClean="0"/>
              <a:t>Hő hatására végbemenő kikeményedés</a:t>
            </a:r>
          </a:p>
          <a:p>
            <a:pPr eaLnBrk="1" hangingPunct="1"/>
            <a:r>
              <a:rPr lang="hu-HU" smtClean="0"/>
              <a:t>Kikeményedés aktivátorokkal</a:t>
            </a:r>
          </a:p>
          <a:p>
            <a:pPr eaLnBrk="1" hangingPunct="1"/>
            <a:r>
              <a:rPr lang="hu-HU" smtClean="0"/>
              <a:t>Levegő nedvesség hatására végbemenő kikeményedés</a:t>
            </a:r>
          </a:p>
        </p:txBody>
      </p:sp>
    </p:spTree>
    <p:extLst>
      <p:ext uri="{BB962C8B-B14F-4D97-AF65-F5344CB8AC3E}">
        <p14:creationId xmlns:p14="http://schemas.microsoft.com/office/powerpoint/2010/main" val="3281548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911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42875"/>
            <a:ext cx="8675688" cy="4643438"/>
          </a:xfrm>
        </p:spPr>
      </p:pic>
      <p:pic>
        <p:nvPicPr>
          <p:cNvPr id="911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937125"/>
            <a:ext cx="3355975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895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Az UV-fény hatására kikeményedő ragasztók tulajdonságai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2163" name="Tartalom helye 2"/>
          <p:cNvSpPr>
            <a:spLocks noGrp="1"/>
          </p:cNvSpPr>
          <p:nvPr>
            <p:ph idx="1"/>
          </p:nvPr>
        </p:nvSpPr>
        <p:spPr>
          <a:xfrm>
            <a:off x="3143250" y="1428750"/>
            <a:ext cx="5543550" cy="5286375"/>
          </a:xfrm>
        </p:spPr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214438"/>
            <a:ext cx="4240212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821113"/>
            <a:ext cx="5799137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904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04850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Anionosan kikeményedő (ciánakrilátok)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63" y="1071563"/>
            <a:ext cx="8643937" cy="578643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Enyhén bázikus felületekkel érintkezve aktiválódnak.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 levegő nedvesség általában elég ahhoz, hogy  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kikeményedést beindítsa. A ragasztási felületen lévő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nedvesség semlegesíti a ragasztóanyag stabilizátorát.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Az adott szilárság melletti gyors kikeményedés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eléréséhez „null hézagra” kell törekedni.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 legjobb eredményeket 40%-60% </a:t>
            </a:r>
            <a:r>
              <a:rPr lang="hu-HU" dirty="0" err="1" smtClean="0"/>
              <a:t>relativ</a:t>
            </a:r>
            <a:r>
              <a:rPr lang="hu-HU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nedvességtartalom mellett lehet elérni.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savas (PH&lt;7) késlelteti, vagy megakadályozza a kötést,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bázikus (PH&gt;7) gyorsítja a kötést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840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952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214313"/>
            <a:ext cx="7786688" cy="5176837"/>
          </a:xfrm>
        </p:spPr>
      </p:pic>
      <p:pic>
        <p:nvPicPr>
          <p:cNvPr id="952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500688"/>
            <a:ext cx="203041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3096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7048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3600" dirty="0" smtClean="0">
                <a:solidFill>
                  <a:schemeClr val="tx1"/>
                </a:solidFill>
              </a:rPr>
              <a:t>Anionosan kikeményedő (</a:t>
            </a:r>
            <a:r>
              <a:rPr lang="hu-HU" sz="3600" dirty="0" err="1" smtClean="0">
                <a:solidFill>
                  <a:schemeClr val="tx1"/>
                </a:solidFill>
              </a:rPr>
              <a:t>ciánakrilátok</a:t>
            </a:r>
            <a:r>
              <a:rPr lang="hu-HU" sz="3600" dirty="0" smtClean="0">
                <a:solidFill>
                  <a:schemeClr val="tx1"/>
                </a:solidFill>
              </a:rPr>
              <a:t>) jellemző tulajdonságai</a:t>
            </a:r>
            <a:endParaRPr lang="hu-HU" sz="3600" dirty="0"/>
          </a:p>
        </p:txBody>
      </p:sp>
      <p:pic>
        <p:nvPicPr>
          <p:cNvPr id="962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7125"/>
            <a:ext cx="457200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8638" y="3571875"/>
            <a:ext cx="5930900" cy="3175000"/>
          </a:xfrm>
        </p:spPr>
      </p:pic>
    </p:spTree>
    <p:extLst>
      <p:ext uri="{BB962C8B-B14F-4D97-AF65-F5344CB8AC3E}">
        <p14:creationId xmlns:p14="http://schemas.microsoft.com/office/powerpoint/2010/main" val="21585428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001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err="1" smtClean="0">
                <a:solidFill>
                  <a:schemeClr val="tx1"/>
                </a:solidFill>
                <a:latin typeface="+mn-lt"/>
              </a:rPr>
              <a:t>Aktivátor</a:t>
            </a: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 segítségével kikeményedők</a:t>
            </a:r>
            <a:br>
              <a:rPr lang="hu-HU" sz="4000" dirty="0" smtClean="0">
                <a:solidFill>
                  <a:schemeClr val="tx1"/>
                </a:solidFill>
                <a:latin typeface="+mn-lt"/>
              </a:rPr>
            </a:b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modifikált </a:t>
            </a:r>
            <a:r>
              <a:rPr lang="hu-HU" sz="4000" dirty="0" err="1" smtClean="0">
                <a:solidFill>
                  <a:schemeClr val="tx1"/>
                </a:solidFill>
                <a:latin typeface="+mn-lt"/>
              </a:rPr>
              <a:t>aktivátorok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7283" name="Tartalom helye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3143250"/>
          </a:xfrm>
        </p:spPr>
        <p:txBody>
          <a:bodyPr/>
          <a:lstStyle/>
          <a:p>
            <a:pPr eaLnBrk="1" hangingPunct="1"/>
            <a:r>
              <a:rPr lang="hu-HU" smtClean="0"/>
              <a:t>Ezek az anyagok szobahőmérsékleten aktivátorok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	segítségével kötnek ki.</a:t>
            </a:r>
          </a:p>
          <a:p>
            <a:pPr eaLnBrk="1" hangingPunct="1"/>
            <a:r>
              <a:rPr lang="hu-HU" smtClean="0"/>
              <a:t>Az alkalmazott ragasztóanyagtól függően külön- külön is felhordható vagy felhordás előtt elkeverhetők.</a:t>
            </a:r>
          </a:p>
          <a:p>
            <a:pPr eaLnBrk="1" hangingPunct="1"/>
            <a:r>
              <a:rPr lang="hu-HU" smtClean="0"/>
              <a:t>Viszkozitás egyezés esetén  a ragasztóanyag és az aktivátor  csíkok formájában a felületre felvihetők és a kétfél összeillesztésekor keverednek.</a:t>
            </a:r>
          </a:p>
          <a:p>
            <a:pPr eaLnBrk="1" hangingPunct="1"/>
            <a:endParaRPr lang="hu-HU" smtClean="0"/>
          </a:p>
        </p:txBody>
      </p:sp>
      <p:pic>
        <p:nvPicPr>
          <p:cNvPr id="972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4556125"/>
            <a:ext cx="39608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4385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204913"/>
          </a:xfrm>
        </p:spPr>
        <p:txBody>
          <a:bodyPr/>
          <a:lstStyle/>
          <a:p>
            <a:pPr algn="ctr" eaLnBrk="1" hangingPunct="1"/>
            <a:r>
              <a:rPr lang="hu-HU" sz="3600" smtClean="0">
                <a:solidFill>
                  <a:schemeClr val="tx1"/>
                </a:solidFill>
              </a:rPr>
              <a:t>Aktivátorokkal kikeményedő ragasztóanyagok jellegzetes tulajdonságai</a:t>
            </a:r>
          </a:p>
        </p:txBody>
      </p:sp>
      <p:sp>
        <p:nvSpPr>
          <p:cNvPr id="98307" name="Tartalom helye 2"/>
          <p:cNvSpPr>
            <a:spLocks noGrp="1"/>
          </p:cNvSpPr>
          <p:nvPr>
            <p:ph idx="1"/>
          </p:nvPr>
        </p:nvSpPr>
        <p:spPr>
          <a:xfrm>
            <a:off x="5072063" y="4786313"/>
            <a:ext cx="3829050" cy="1643062"/>
          </a:xfrm>
        </p:spPr>
        <p:txBody>
          <a:bodyPr/>
          <a:lstStyle/>
          <a:p>
            <a:pPr eaLnBrk="1" hangingPunct="1"/>
            <a:r>
              <a:rPr lang="hu-HU" smtClean="0"/>
              <a:t>Hangszórók ragasztás</a:t>
            </a:r>
          </a:p>
          <a:p>
            <a:pPr eaLnBrk="1" hangingPunct="1"/>
            <a:r>
              <a:rPr lang="hu-HU" smtClean="0"/>
              <a:t>Mágnesek ragasztás</a:t>
            </a:r>
          </a:p>
          <a:p>
            <a:pPr eaLnBrk="1" hangingPunct="1"/>
            <a:r>
              <a:rPr lang="hu-HU" smtClean="0"/>
              <a:t>Szerkezeti ragasztás</a:t>
            </a:r>
          </a:p>
          <a:p>
            <a:pPr eaLnBrk="1" hangingPunct="1"/>
            <a:endParaRPr lang="hu-HU" smtClean="0"/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0"/>
            <a:ext cx="4751388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7970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2938" y="0"/>
            <a:ext cx="8229600" cy="1785938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Nedvesség hatására kikeményedő (szilikonok, </a:t>
            </a:r>
            <a:r>
              <a:rPr lang="hu-HU" sz="4000" dirty="0" err="1" smtClean="0">
                <a:solidFill>
                  <a:schemeClr val="tx1"/>
                </a:solidFill>
                <a:latin typeface="+mn-lt"/>
              </a:rPr>
              <a:t>uretánok</a:t>
            </a: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)</a:t>
            </a:r>
            <a:br>
              <a:rPr lang="hu-HU" sz="4000" dirty="0" smtClean="0">
                <a:solidFill>
                  <a:schemeClr val="tx1"/>
                </a:solidFill>
                <a:latin typeface="+mn-lt"/>
              </a:rPr>
            </a:b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9331" name="Tartalom helye 2"/>
          <p:cNvSpPr>
            <a:spLocks noGrp="1"/>
          </p:cNvSpPr>
          <p:nvPr>
            <p:ph idx="1"/>
          </p:nvPr>
        </p:nvSpPr>
        <p:spPr>
          <a:xfrm>
            <a:off x="1071563" y="1935163"/>
            <a:ext cx="7615237" cy="4389437"/>
          </a:xfrm>
        </p:spPr>
        <p:txBody>
          <a:bodyPr/>
          <a:lstStyle/>
          <a:p>
            <a:pPr eaLnBrk="1" hangingPunct="1"/>
            <a:r>
              <a:rPr lang="hu-HU" smtClean="0"/>
              <a:t>Ezeknek a ragasztóanyagoknak a polimerizációját legtöbbször a levegőnedvességével végbemenő kondenzációs reakció idézi elő.</a:t>
            </a:r>
          </a:p>
          <a:p>
            <a:pPr eaLnBrk="1" hangingPunct="1">
              <a:buFont typeface="Wingdings 2" pitchFamily="18" charset="2"/>
              <a:buNone/>
            </a:pPr>
            <a:endParaRPr lang="hu-HU" smtClean="0"/>
          </a:p>
          <a:p>
            <a:pPr eaLnBrk="1" hangingPunct="1"/>
            <a:r>
              <a:rPr lang="hu-HU" smtClean="0"/>
              <a:t>Két anyag fajta jellemzi: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			- Szilikonok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			- Poliuretánok</a:t>
            </a:r>
          </a:p>
          <a:p>
            <a:pPr eaLnBrk="1" hangingPunct="1">
              <a:buFont typeface="Wingdings 2" pitchFamily="18" charset="2"/>
              <a:buNone/>
            </a:pP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9201093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04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Szilikonok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Ezek a nyersanyagok  szobahőmérsékleten, a levegő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medveségével végbemenő reakció útján vulkanizálódnak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(RTV), a vízmolekulákat használják a </a:t>
            </a:r>
            <a:r>
              <a:rPr lang="hu-HU" dirty="0" err="1" smtClean="0"/>
              <a:t>térhállósódáshoz</a:t>
            </a:r>
            <a:r>
              <a:rPr lang="hu-HU" dirty="0" smtClean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vízmolekula a szilikon molekulák közötti kötésbe beépül és melléktermék szabadul fel: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	- savas (pl. ecetsav),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	- bázikus (pl. amin),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	- semleges (pl. </a:t>
            </a:r>
            <a:r>
              <a:rPr lang="hu-HU" dirty="0" err="1" smtClean="0"/>
              <a:t>oxim</a:t>
            </a:r>
            <a:r>
              <a:rPr lang="hu-HU" dirty="0" smtClean="0"/>
              <a:t> vagy alkohol),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a kikeményedés kémiájától függően.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kikeményedés sebessége elsősorban a levegő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nedvességétől függ.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szilikon ragasztás a külső felülettől a belső tartomány felé vulkanizálódik.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kikeményedés mélysége 10…15mm-re </a:t>
            </a:r>
            <a:r>
              <a:rPr lang="hu-HU" dirty="0" err="1" smtClean="0"/>
              <a:t>korlátozodik</a:t>
            </a: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060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1013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0"/>
            <a:ext cx="5889625" cy="3286125"/>
          </a:xfrm>
        </p:spPr>
      </p:pic>
      <p:pic>
        <p:nvPicPr>
          <p:cNvPr id="1013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2714625"/>
            <a:ext cx="356552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1169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Cím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76287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Szilikonok jellemző tulajdonságai</a:t>
            </a:r>
            <a:endParaRPr lang="hu-HU" sz="4000" smtClean="0"/>
          </a:p>
        </p:txBody>
      </p:sp>
      <p:pic>
        <p:nvPicPr>
          <p:cNvPr id="1024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1214438"/>
            <a:ext cx="4043363" cy="2068512"/>
          </a:xfrm>
        </p:spPr>
      </p:pic>
      <p:pic>
        <p:nvPicPr>
          <p:cNvPr id="1024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4688"/>
            <a:ext cx="4440238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4332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Poliuretánok</a:t>
            </a:r>
            <a:endParaRPr lang="hu-H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3427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1101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A víz a ragasztóanyagban lévő izocianát- csoportokkal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lép reakcióba. Ugyanolyan kikeményedési viselkedést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mutat mint a szilikonok melléktermék keletkezése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nélkül.</a:t>
            </a:r>
          </a:p>
          <a:p>
            <a:pPr eaLnBrk="1" hangingPunct="1"/>
            <a:r>
              <a:rPr lang="hu-HU" smtClean="0"/>
              <a:t>Kikeményedés a relatív nedvességtartalomról függ</a:t>
            </a:r>
          </a:p>
          <a:p>
            <a:pPr eaLnBrk="1" hangingPunct="1"/>
            <a:r>
              <a:rPr lang="hu-HU" smtClean="0"/>
              <a:t>A jobb tapadás eléréséhez tisztító és primer alkalmazása javasolt</a:t>
            </a:r>
          </a:p>
        </p:txBody>
      </p:sp>
    </p:spTree>
    <p:extLst>
      <p:ext uri="{BB962C8B-B14F-4D97-AF65-F5344CB8AC3E}">
        <p14:creationId xmlns:p14="http://schemas.microsoft.com/office/powerpoint/2010/main" val="8579985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  <a:latin typeface="+mn-lt"/>
              </a:rPr>
              <a:t>Poliuretánok jellemző tulajdonságai</a:t>
            </a:r>
            <a:endParaRPr lang="hu-HU" sz="4000" dirty="0">
              <a:latin typeface="+mn-lt"/>
            </a:endParaRPr>
          </a:p>
        </p:txBody>
      </p:sp>
      <p:sp>
        <p:nvSpPr>
          <p:cNvPr id="104451" name="Tartalom helye 2"/>
          <p:cNvSpPr>
            <a:spLocks noGrp="1"/>
          </p:cNvSpPr>
          <p:nvPr>
            <p:ph idx="1"/>
          </p:nvPr>
        </p:nvSpPr>
        <p:spPr>
          <a:xfrm>
            <a:off x="1357313" y="1571625"/>
            <a:ext cx="7329487" cy="5072063"/>
          </a:xfrm>
        </p:spPr>
        <p:txBody>
          <a:bodyPr/>
          <a:lstStyle/>
          <a:p>
            <a:pPr eaLnBrk="1" hangingPunct="1"/>
            <a:r>
              <a:rPr lang="hu-HU" smtClean="0"/>
              <a:t>Nagyon jó szívósság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Rugalmasság, nagy nyúlás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Kitűnő hézagkitöltő képesség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Kikeményedés után festhetők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Kiváló kémiai ellenállóképesség</a:t>
            </a:r>
          </a:p>
          <a:p>
            <a:pPr eaLnBrk="1" hangingPunct="1"/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7008205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Melegen kikeményedő ragasztók(epoxigyanták)</a:t>
            </a:r>
          </a:p>
        </p:txBody>
      </p:sp>
      <p:sp>
        <p:nvSpPr>
          <p:cNvPr id="105475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4292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u-HU" smtClean="0"/>
              <a:t>Többnyire melegen kikeményedő egykomponensű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epoxidok, melyek többnyire gyantából és keményítőkből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 állnak.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A kikeményedési hőmérséklet a keményítőtől függ, a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jellemző legalacsonyabb hőmérséklet 100°C.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A kikeményedési idő összefügg a hőmérséklettel- minél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magasabb a hőmérséklet annál rövidebb kikeményedési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idő.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Normál esetben az adott minimális idő szükséges a </a:t>
            </a:r>
          </a:p>
          <a:p>
            <a:pPr eaLnBrk="1" hangingPunct="1">
              <a:buFont typeface="Wingdings 2" pitchFamily="18" charset="2"/>
              <a:buNone/>
            </a:pPr>
            <a:r>
              <a:rPr lang="hu-HU" smtClean="0"/>
              <a:t>keményítő aktiválásához.</a:t>
            </a:r>
          </a:p>
        </p:txBody>
      </p:sp>
    </p:spTree>
    <p:extLst>
      <p:ext uri="{BB962C8B-B14F-4D97-AF65-F5344CB8AC3E}">
        <p14:creationId xmlns:p14="http://schemas.microsoft.com/office/powerpoint/2010/main" val="24186298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1064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285875"/>
            <a:ext cx="8120062" cy="4605338"/>
          </a:xfrm>
        </p:spPr>
      </p:pic>
    </p:spTree>
    <p:extLst>
      <p:ext uri="{BB962C8B-B14F-4D97-AF65-F5344CB8AC3E}">
        <p14:creationId xmlns:p14="http://schemas.microsoft.com/office/powerpoint/2010/main" val="39794698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2144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Melegen kikeményedő ragasztók</a:t>
            </a:r>
            <a:br>
              <a:rPr lang="hu-HU" sz="4000" dirty="0" smtClean="0">
                <a:solidFill>
                  <a:schemeClr val="tx1"/>
                </a:solidFill>
              </a:rPr>
            </a:br>
            <a:endParaRPr lang="hu-HU" sz="4000" dirty="0"/>
          </a:p>
        </p:txBody>
      </p:sp>
      <p:pic>
        <p:nvPicPr>
          <p:cNvPr id="1075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1214438"/>
            <a:ext cx="4095750" cy="1863725"/>
          </a:xfrm>
        </p:spPr>
      </p:pic>
      <p:pic>
        <p:nvPicPr>
          <p:cNvPr id="1075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89313"/>
            <a:ext cx="401478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3684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Cím 5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</p:spPr>
        <p:txBody>
          <a:bodyPr/>
          <a:lstStyle/>
          <a:p>
            <a:pPr algn="ctr" eaLnBrk="1" hangingPunct="1"/>
            <a:r>
              <a:rPr lang="hu-HU" sz="3600" smtClean="0">
                <a:solidFill>
                  <a:schemeClr val="tx1"/>
                </a:solidFill>
              </a:rPr>
              <a:t>A ragasztott kötés szilárdságát meghatározó tényezők</a:t>
            </a:r>
          </a:p>
        </p:txBody>
      </p:sp>
      <p:sp>
        <p:nvSpPr>
          <p:cNvPr id="2355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28625" y="1643063"/>
            <a:ext cx="8229600" cy="438943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ragasztóanyagok saját tulajdonságai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Az összekötésre kerülő anyagok tulajdonságai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Működési feltételek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Ragasztási hézag geometriája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Terhelés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		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9167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76288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Ragasztóanyag kiválasztás</a:t>
            </a:r>
          </a:p>
        </p:txBody>
      </p:sp>
      <p:sp>
        <p:nvSpPr>
          <p:cNvPr id="60419" name="Tartalom helye 2"/>
          <p:cNvSpPr>
            <a:spLocks noGrp="1"/>
          </p:cNvSpPr>
          <p:nvPr>
            <p:ph idx="1"/>
          </p:nvPr>
        </p:nvSpPr>
        <p:spPr>
          <a:xfrm>
            <a:off x="428625" y="1143000"/>
            <a:ext cx="8229600" cy="5429250"/>
          </a:xfrm>
        </p:spPr>
        <p:txBody>
          <a:bodyPr/>
          <a:lstStyle/>
          <a:p>
            <a:r>
              <a:rPr lang="hu-HU" smtClean="0"/>
              <a:t>A különböző gyártók kiválasztási táblázatokat hoztak létre, melyek célja lehetővé tenni a konstruktőrök számára a módszeres eljárást azoknak a ragasztó anyagoknak a kiválasztásánál, amelyek egyáltalán szóba jöhetnek.</a:t>
            </a:r>
          </a:p>
          <a:p>
            <a:endParaRPr lang="hu-HU" smtClean="0"/>
          </a:p>
          <a:p>
            <a:r>
              <a:rPr lang="hu-HU" smtClean="0"/>
              <a:t>Ezek a táblázatok többnyire csak vezérfonalak, de nem helyettesítik a </a:t>
            </a:r>
            <a:r>
              <a:rPr lang="hu-HU" smtClean="0">
                <a:solidFill>
                  <a:srgbClr val="FF0000"/>
                </a:solidFill>
              </a:rPr>
              <a:t>szimulált gyártási folyamat</a:t>
            </a:r>
            <a:r>
              <a:rPr lang="hu-HU" smtClean="0"/>
              <a:t>ra</a:t>
            </a:r>
            <a:r>
              <a:rPr lang="hu-HU" smtClean="0">
                <a:solidFill>
                  <a:srgbClr val="FF0000"/>
                </a:solidFill>
              </a:rPr>
              <a:t> </a:t>
            </a:r>
            <a:r>
              <a:rPr lang="hu-HU" smtClean="0"/>
              <a:t>épülő </a:t>
            </a:r>
            <a:r>
              <a:rPr lang="hu-HU" smtClean="0">
                <a:solidFill>
                  <a:srgbClr val="FF0000"/>
                </a:solidFill>
              </a:rPr>
              <a:t>tartós vizsgálatok</a:t>
            </a:r>
            <a:r>
              <a:rPr lang="hu-HU" smtClean="0"/>
              <a:t>at.</a:t>
            </a:r>
          </a:p>
        </p:txBody>
      </p:sp>
    </p:spTree>
    <p:extLst>
      <p:ext uri="{BB962C8B-B14F-4D97-AF65-F5344CB8AC3E}">
        <p14:creationId xmlns:p14="http://schemas.microsoft.com/office/powerpoint/2010/main" val="39642795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614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1000125"/>
            <a:ext cx="9072562" cy="5064125"/>
          </a:xfrm>
        </p:spPr>
      </p:pic>
    </p:spTree>
    <p:extLst>
      <p:ext uri="{BB962C8B-B14F-4D97-AF65-F5344CB8AC3E}">
        <p14:creationId xmlns:p14="http://schemas.microsoft.com/office/powerpoint/2010/main" val="21075151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56197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A szétroncsolódott ragasztás értékelése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62467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043863" cy="5500687"/>
          </a:xfrm>
        </p:spPr>
        <p:txBody>
          <a:bodyPr/>
          <a:lstStyle/>
          <a:p>
            <a:r>
              <a:rPr lang="hu-HU" smtClean="0"/>
              <a:t>Adhéziós hiba- a ragasztó teljesen leválik valamelyik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illesztett alkatrészről. </a:t>
            </a:r>
          </a:p>
          <a:p>
            <a:r>
              <a:rPr lang="hu-HU" smtClean="0"/>
              <a:t>Kohéziós hiba- a ragasztóanyag károsodik</a:t>
            </a:r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928938"/>
            <a:ext cx="7929562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6350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2928938" cy="2786063"/>
          </a:xfrm>
        </p:spPr>
        <p:txBody>
          <a:bodyPr/>
          <a:lstStyle/>
          <a:p>
            <a:r>
              <a:rPr lang="hu-HU" sz="2800" smtClean="0">
                <a:solidFill>
                  <a:schemeClr val="tx1"/>
                </a:solidFill>
              </a:rPr>
              <a:t>A ragasztások tönkremenetelének okai</a:t>
            </a:r>
            <a:br>
              <a:rPr lang="hu-HU" sz="2800" smtClean="0">
                <a:solidFill>
                  <a:schemeClr val="tx1"/>
                </a:solidFill>
              </a:rPr>
            </a:br>
            <a:r>
              <a:rPr lang="hu-HU" sz="2800" smtClean="0">
                <a:solidFill>
                  <a:schemeClr val="tx1"/>
                </a:solidFill>
              </a:rPr>
              <a:t>és a megoldási lehetőségek</a:t>
            </a:r>
          </a:p>
        </p:txBody>
      </p:sp>
      <p:pic>
        <p:nvPicPr>
          <p:cNvPr id="63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8150" y="0"/>
            <a:ext cx="6165850" cy="6858000"/>
          </a:xfrm>
        </p:spPr>
      </p:pic>
    </p:spTree>
    <p:extLst>
      <p:ext uri="{BB962C8B-B14F-4D97-AF65-F5344CB8AC3E}">
        <p14:creationId xmlns:p14="http://schemas.microsoft.com/office/powerpoint/2010/main" val="32074256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Cím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633412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tx1"/>
                </a:solidFill>
              </a:rPr>
              <a:t>Minőség biztosítás</a:t>
            </a:r>
          </a:p>
        </p:txBody>
      </p:sp>
      <p:sp>
        <p:nvSpPr>
          <p:cNvPr id="117763" name="Tartalom helye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r>
              <a:rPr lang="hu-HU" smtClean="0"/>
              <a:t>ISO 9001,</a:t>
            </a:r>
          </a:p>
          <a:p>
            <a:r>
              <a:rPr lang="hu-HU" smtClean="0"/>
              <a:t> QS900, </a:t>
            </a:r>
          </a:p>
          <a:p>
            <a:r>
              <a:rPr lang="hu-HU" smtClean="0"/>
              <a:t>VDA-6, </a:t>
            </a:r>
          </a:p>
          <a:p>
            <a:r>
              <a:rPr lang="hu-HU" smtClean="0"/>
              <a:t>ISO/TS 16949,( a QS 9000 és a VDA-6 harmonizációjából 2000-ben)</a:t>
            </a:r>
          </a:p>
          <a:p>
            <a:r>
              <a:rPr lang="hu-HU" smtClean="0"/>
              <a:t>Kísérőlap (követőlap)lapok alkalmazása,</a:t>
            </a:r>
          </a:p>
          <a:p>
            <a:endParaRPr lang="hu-HU" smtClean="0"/>
          </a:p>
          <a:p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3981413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QS 9000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786437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QS 9000 a ISO 9001:1994 alapján kidolgozott, speciális követelményekkel kiegészített autóipari beszállítókra vonatkozó minőségirányítási rendszer szabvány.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A tanúsítás az ISO 9001-hez hasonlóan történik.</a:t>
            </a:r>
            <a:br>
              <a:rPr lang="hu-HU" dirty="0" smtClean="0"/>
            </a:br>
            <a:r>
              <a:rPr lang="hu-HU" dirty="0" smtClean="0"/>
              <a:t>A szabvány használata elvileg önkéntes, de gyakorlatilag az érintett autógyártók előírják partnereik számára a QS 9000 szerinti tanúsítást. Ez nemcsak az elsődleges, de a másodlagos beszállítókat ill. az összes üzleti partnert érinti.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A szabvány ugyan önkéntes, de azt előírja, hogy a QS 9000-et működtető cégeknek kötelességük alvállalkozói fejlesztéseket végrehajtani, így tulajdonképpen rá kell venniük partnereiket a szabvány alkalmazására.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51573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09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hu-HU" dirty="0"/>
          </a:p>
        </p:txBody>
      </p:sp>
      <p:sp>
        <p:nvSpPr>
          <p:cNvPr id="119811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hu-HU" smtClean="0"/>
              <a:t>A QS 9000 szabvány követelményrendszere 3 részből áll: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1. Az ISO 9001 (vagy 9002) követelményei, kiegészítve az autóipari értelmezéssel és követelményekkel.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2. Sajátos autóipari követelmények, amelyeket az ISO 9000 nem tartalmaz:</a:t>
            </a:r>
          </a:p>
          <a:p>
            <a:r>
              <a:rPr lang="hu-HU" smtClean="0"/>
              <a:t> az alkatrészek jóváhagyási eljárása (speciális kézikönyv, PPAP),</a:t>
            </a:r>
          </a:p>
          <a:p>
            <a:r>
              <a:rPr lang="hu-HU" smtClean="0"/>
              <a:t>folyamatos javítás (fejlesztés, termelékenységben mérhető paraméterek, stb.),</a:t>
            </a:r>
          </a:p>
          <a:p>
            <a:r>
              <a:rPr lang="hu-HU" smtClean="0"/>
              <a:t>hibamód és hatáselemzés (FMEA),</a:t>
            </a:r>
          </a:p>
          <a:p>
            <a:r>
              <a:rPr lang="hu-HU" smtClean="0"/>
              <a:t>emelt szintű termékminőség tervezési és ellenőrzési terv (APQP),</a:t>
            </a:r>
          </a:p>
          <a:p>
            <a:r>
              <a:rPr lang="hu-HU" smtClean="0"/>
              <a:t>gyártóképesség statisztikai vizsgálata, statisztikai folyamatszabályozás (SPC),</a:t>
            </a:r>
          </a:p>
          <a:p>
            <a:r>
              <a:rPr lang="hu-HU" smtClean="0"/>
              <a:t>mérési rendszerek elemzése (MSA), stb.</a:t>
            </a:r>
          </a:p>
          <a:p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9292347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63341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ISO/TS 16949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120835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500687"/>
          </a:xfrm>
        </p:spPr>
        <p:txBody>
          <a:bodyPr/>
          <a:lstStyle/>
          <a:p>
            <a:r>
              <a:rPr lang="hu-HU" dirty="0" smtClean="0"/>
              <a:t>Az autógyárak azért döntöttek egy közös minőségügyi előírás rendszer kialakítása mellett, hogy</a:t>
            </a:r>
          </a:p>
          <a:p>
            <a:r>
              <a:rPr lang="hu-HU" dirty="0" smtClean="0"/>
              <a:t>       csökkenteni lehessen a beszállítói 			felülvizsgálatokat,</a:t>
            </a:r>
          </a:p>
          <a:p>
            <a:r>
              <a:rPr lang="hu-HU" dirty="0" smtClean="0"/>
              <a:t>       csökkenjenek a különbségek a 				követelményekben,</a:t>
            </a:r>
          </a:p>
          <a:p>
            <a:r>
              <a:rPr lang="hu-HU" dirty="0" smtClean="0"/>
              <a:t>        el lehessen kerülni a dokumentációk 	többszörözését.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544166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88" y="116632"/>
            <a:ext cx="9144000" cy="566936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Az autóipari szabványok idő szerinti fejlődése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8982075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351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486" y="116632"/>
            <a:ext cx="9036495" cy="513968"/>
          </a:xfrm>
        </p:spPr>
        <p:txBody>
          <a:bodyPr/>
          <a:lstStyle/>
          <a:p>
            <a:r>
              <a:rPr lang="hu-HU" sz="3400" dirty="0" smtClean="0">
                <a:solidFill>
                  <a:schemeClr val="tx1"/>
                </a:solidFill>
              </a:rPr>
              <a:t>Az autóipari szabványok országok közötti fejlődése</a:t>
            </a:r>
            <a:endParaRPr lang="hu-HU" sz="3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4" y="-99392"/>
            <a:ext cx="4829175" cy="72771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213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3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4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5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5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5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5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5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5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5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6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6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6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4.xml><?xml version="1.0" encoding="utf-8"?>
<a:theme xmlns:a="http://schemas.openxmlformats.org/drawingml/2006/main" name="6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5.xml><?xml version="1.0" encoding="utf-8"?>
<a:theme xmlns:a="http://schemas.openxmlformats.org/drawingml/2006/main" name="6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6.xml><?xml version="1.0" encoding="utf-8"?>
<a:theme xmlns:a="http://schemas.openxmlformats.org/drawingml/2006/main" name="6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3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</TotalTime>
  <Words>1370</Words>
  <Application>Microsoft Office PowerPoint</Application>
  <PresentationFormat>Diavetítés a képernyőre (4:3 oldalarány)</PresentationFormat>
  <Paragraphs>413</Paragraphs>
  <Slides>71</Slides>
  <Notes>6</Notes>
  <HiddenSlides>0</HiddenSlides>
  <MMClips>0</MMClips>
  <ScaleCrop>false</ScaleCrop>
  <HeadingPairs>
    <vt:vector size="6" baseType="variant">
      <vt:variant>
        <vt:lpstr>Téma</vt:lpstr>
      </vt:variant>
      <vt:variant>
        <vt:i4>66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71</vt:i4>
      </vt:variant>
    </vt:vector>
  </HeadingPairs>
  <TitlesOfParts>
    <vt:vector size="138" baseType="lpstr">
      <vt:lpstr>Áramlás</vt:lpstr>
      <vt:lpstr>1_Áramlás</vt:lpstr>
      <vt:lpstr>2_Áramlás</vt:lpstr>
      <vt:lpstr>3_Áramlás</vt:lpstr>
      <vt:lpstr>4_Áramlás</vt:lpstr>
      <vt:lpstr>5_Áramlás</vt:lpstr>
      <vt:lpstr>6_Áramlás</vt:lpstr>
      <vt:lpstr>7_Áramlás</vt:lpstr>
      <vt:lpstr>8_Áramlás</vt:lpstr>
      <vt:lpstr>9_Áramlás</vt:lpstr>
      <vt:lpstr>10_Áramlás</vt:lpstr>
      <vt:lpstr>11_Áramlás</vt:lpstr>
      <vt:lpstr>12_Áramlás</vt:lpstr>
      <vt:lpstr>13_Áramlás</vt:lpstr>
      <vt:lpstr>14_Áramlás</vt:lpstr>
      <vt:lpstr>15_Áramlás</vt:lpstr>
      <vt:lpstr>16_Áramlás</vt:lpstr>
      <vt:lpstr>17_Áramlás</vt:lpstr>
      <vt:lpstr>18_Áramlás</vt:lpstr>
      <vt:lpstr>19_Áramlás</vt:lpstr>
      <vt:lpstr>20_Áramlás</vt:lpstr>
      <vt:lpstr>21_Áramlás</vt:lpstr>
      <vt:lpstr>22_Áramlás</vt:lpstr>
      <vt:lpstr>23_Áramlás</vt:lpstr>
      <vt:lpstr>24_Áramlás</vt:lpstr>
      <vt:lpstr>25_Áramlás</vt:lpstr>
      <vt:lpstr>26_Áramlás</vt:lpstr>
      <vt:lpstr>27_Áramlás</vt:lpstr>
      <vt:lpstr>28_Áramlás</vt:lpstr>
      <vt:lpstr>29_Áramlás</vt:lpstr>
      <vt:lpstr>30_Áramlás</vt:lpstr>
      <vt:lpstr>31_Áramlás</vt:lpstr>
      <vt:lpstr>32_Áramlás</vt:lpstr>
      <vt:lpstr>33_Áramlás</vt:lpstr>
      <vt:lpstr>34_Áramlás</vt:lpstr>
      <vt:lpstr>35_Áramlás</vt:lpstr>
      <vt:lpstr>36_Áramlás</vt:lpstr>
      <vt:lpstr>37_Áramlás</vt:lpstr>
      <vt:lpstr>38_Áramlás</vt:lpstr>
      <vt:lpstr>39_Áramlás</vt:lpstr>
      <vt:lpstr>40_Áramlás</vt:lpstr>
      <vt:lpstr>41_Áramlás</vt:lpstr>
      <vt:lpstr>42_Áramlás</vt:lpstr>
      <vt:lpstr>43_Áramlás</vt:lpstr>
      <vt:lpstr>44_Áramlás</vt:lpstr>
      <vt:lpstr>45_Áramlás</vt:lpstr>
      <vt:lpstr>46_Áramlás</vt:lpstr>
      <vt:lpstr>47_Áramlás</vt:lpstr>
      <vt:lpstr>48_Áramlás</vt:lpstr>
      <vt:lpstr>49_Áramlás</vt:lpstr>
      <vt:lpstr>50_Áramlás</vt:lpstr>
      <vt:lpstr>51_Áramlás</vt:lpstr>
      <vt:lpstr>52_Áramlás</vt:lpstr>
      <vt:lpstr>53_Áramlás</vt:lpstr>
      <vt:lpstr>54_Áramlás</vt:lpstr>
      <vt:lpstr>55_Áramlás</vt:lpstr>
      <vt:lpstr>56_Áramlás</vt:lpstr>
      <vt:lpstr>57_Áramlás</vt:lpstr>
      <vt:lpstr>58_Áramlás</vt:lpstr>
      <vt:lpstr>59_Áramlás</vt:lpstr>
      <vt:lpstr>60_Áramlás</vt:lpstr>
      <vt:lpstr>61_Áramlás</vt:lpstr>
      <vt:lpstr>62_Áramlás</vt:lpstr>
      <vt:lpstr>63_Áramlás</vt:lpstr>
      <vt:lpstr>64_Áramlás</vt:lpstr>
      <vt:lpstr>65_Áramlás</vt:lpstr>
      <vt:lpstr>Dokumentum</vt:lpstr>
      <vt:lpstr>Műszaki műanyagok, és  ragasztás technológia</vt:lpstr>
      <vt:lpstr>Műanyagok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Műanyagok feldolgozása</vt:lpstr>
      <vt:lpstr>PowerPoint bemutató</vt:lpstr>
      <vt:lpstr>PowerPoint bemutató</vt:lpstr>
      <vt:lpstr>Műanyagok megmunkálása</vt:lpstr>
      <vt:lpstr>  Extrudálás, Extruder- préslégformázás,</vt:lpstr>
      <vt:lpstr>Foliafújás</vt:lpstr>
      <vt:lpstr>Fröccsöntés</vt:lpstr>
      <vt:lpstr>Duroplaszt és elasztomer termékek előállítása</vt:lpstr>
      <vt:lpstr>Ragasztás</vt:lpstr>
      <vt:lpstr>A ragasztók funkciója</vt:lpstr>
      <vt:lpstr>PowerPoint bemutató</vt:lpstr>
      <vt:lpstr>PowerPoint bemutató</vt:lpstr>
      <vt:lpstr>PowerPoint bemutató</vt:lpstr>
      <vt:lpstr>A ragasztott kötések hátrányai</vt:lpstr>
      <vt:lpstr>PowerPoint bemutató</vt:lpstr>
      <vt:lpstr>Shore A keménységmérés</vt:lpstr>
      <vt:lpstr>Shore keménységmérés típusai</vt:lpstr>
      <vt:lpstr>Jellemző adatok</vt:lpstr>
      <vt:lpstr>A Shore keménységmérés előnyei és hátrányai</vt:lpstr>
      <vt:lpstr>A ragasztóanyagok fontosabb műszaki adatai</vt:lpstr>
      <vt:lpstr>Ragasztó anyagok besorolása az alapanyag eredete szerint</vt:lpstr>
      <vt:lpstr>Polimerizáció</vt:lpstr>
      <vt:lpstr>Poliaddíció</vt:lpstr>
      <vt:lpstr>Polikondenzáció</vt:lpstr>
      <vt:lpstr>A ragasztás mechanizmusa</vt:lpstr>
      <vt:lpstr>Anaerob kikeményedésű</vt:lpstr>
      <vt:lpstr>PowerPoint bemutató</vt:lpstr>
      <vt:lpstr>Anaerob kikeményedésű ragasztók tulajdonságai</vt:lpstr>
      <vt:lpstr>PowerPoint bemutató</vt:lpstr>
      <vt:lpstr>Alkalmazási terület</vt:lpstr>
      <vt:lpstr>UV-fény hatására kikeményedő ragasztók</vt:lpstr>
      <vt:lpstr>PowerPoint bemutató</vt:lpstr>
      <vt:lpstr>PowerPoint bemutató</vt:lpstr>
      <vt:lpstr>Mélységi kikeményedés UV-sugárzással</vt:lpstr>
      <vt:lpstr>Felületi kikeményedés UV-sugárzással</vt:lpstr>
      <vt:lpstr>Kikeményedés szekunder rendszerekkel</vt:lpstr>
      <vt:lpstr>PowerPoint bemutató</vt:lpstr>
      <vt:lpstr>Az UV-fény hatására kikeményedő ragasztók tulajdonságai</vt:lpstr>
      <vt:lpstr>Anionosan kikeményedő (ciánakrilátok)</vt:lpstr>
      <vt:lpstr>PowerPoint bemutató</vt:lpstr>
      <vt:lpstr>Anionosan kikeményedő (ciánakrilátok) jellemző tulajdonságai</vt:lpstr>
      <vt:lpstr>Aktivátor segítségével kikeményedők modifikált aktivátorok</vt:lpstr>
      <vt:lpstr>Aktivátorokkal kikeményedő ragasztóanyagok jellegzetes tulajdonságai</vt:lpstr>
      <vt:lpstr>Nedvesség hatására kikeményedő (szilikonok, uretánok) </vt:lpstr>
      <vt:lpstr>Szilikonok</vt:lpstr>
      <vt:lpstr>PowerPoint bemutató</vt:lpstr>
      <vt:lpstr>Szilikonok jellemző tulajdonságai</vt:lpstr>
      <vt:lpstr>Poliuretánok</vt:lpstr>
      <vt:lpstr>Poliuretánok jellemző tulajdonságai</vt:lpstr>
      <vt:lpstr>Melegen kikeményedő ragasztók(epoxigyanták)</vt:lpstr>
      <vt:lpstr>PowerPoint bemutató</vt:lpstr>
      <vt:lpstr>Melegen kikeményedő ragasztók </vt:lpstr>
      <vt:lpstr>A ragasztott kötés szilárdságát meghatározó tényezők</vt:lpstr>
      <vt:lpstr>Ragasztóanyag kiválasztás</vt:lpstr>
      <vt:lpstr>PowerPoint bemutató</vt:lpstr>
      <vt:lpstr>A szétroncsolódott ragasztás értékelése</vt:lpstr>
      <vt:lpstr>A ragasztások tönkremenetelének okai és a megoldási lehetőségek</vt:lpstr>
      <vt:lpstr>Minőség biztosítás</vt:lpstr>
      <vt:lpstr>QS 9000</vt:lpstr>
      <vt:lpstr>PowerPoint bemutató</vt:lpstr>
      <vt:lpstr>ISO/TS 16949</vt:lpstr>
      <vt:lpstr>Az autóipari szabványok idő szerinti fejlődése</vt:lpstr>
      <vt:lpstr>Az autóipari szabványok országok közötti fejlődése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Joco</cp:lastModifiedBy>
  <cp:revision>21</cp:revision>
  <dcterms:created xsi:type="dcterms:W3CDTF">2014-02-06T07:55:16Z</dcterms:created>
  <dcterms:modified xsi:type="dcterms:W3CDTF">2016-03-10T12:23:32Z</dcterms:modified>
</cp:coreProperties>
</file>