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4" r:id="rId8"/>
    <p:sldId id="261" r:id="rId9"/>
    <p:sldId id="266" r:id="rId10"/>
    <p:sldId id="262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93" r:id="rId29"/>
    <p:sldId id="283" r:id="rId30"/>
    <p:sldId id="286" r:id="rId31"/>
    <p:sldId id="287" r:id="rId32"/>
    <p:sldId id="288" r:id="rId33"/>
    <p:sldId id="289" r:id="rId34"/>
    <p:sldId id="290" r:id="rId35"/>
    <p:sldId id="291" r:id="rId36"/>
    <p:sldId id="285" r:id="rId37"/>
    <p:sldId id="292" r:id="rId38"/>
    <p:sldId id="295" r:id="rId39"/>
    <p:sldId id="296" r:id="rId40"/>
    <p:sldId id="294" r:id="rId41"/>
    <p:sldId id="297" r:id="rId42"/>
    <p:sldId id="298" r:id="rId43"/>
    <p:sldId id="299" r:id="rId4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2016.04.05.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6000">
              <a:schemeClr val="accent1">
                <a:lumMod val="60000"/>
                <a:lumOff val="4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161AFF-22A0-4B48-BC42-E859CCF2764E}" type="datetimeFigureOut">
              <a:rPr lang="hu-HU" smtClean="0"/>
              <a:t>2016.04.05.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hu.wikipedia.org/wiki/Turmalincsoport" TargetMode="External"/><Relationship Id="rId3" Type="http://schemas.openxmlformats.org/officeDocument/2006/relationships/hyperlink" Target="http://hu.wikipedia.org/wiki/Ker%C3%A1mia" TargetMode="External"/><Relationship Id="rId7" Type="http://schemas.openxmlformats.org/officeDocument/2006/relationships/hyperlink" Target="http://hu.wikipedia.org/w/index.php?title=Jacques_Curie&amp;action=edit&amp;redlink=1" TargetMode="External"/><Relationship Id="rId2" Type="http://schemas.openxmlformats.org/officeDocument/2006/relationships/hyperlink" Target="http://hu.wikipedia.org/wiki/Krist%C3%A1l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u.wikipedia.org/wiki/Pierre_Curie" TargetMode="External"/><Relationship Id="rId5" Type="http://schemas.openxmlformats.org/officeDocument/2006/relationships/hyperlink" Target="http://hu.wikipedia.org/wiki/Kvarc" TargetMode="External"/><Relationship Id="rId4" Type="http://schemas.openxmlformats.org/officeDocument/2006/relationships/hyperlink" Target="http://hu.wikipedia.org/wiki/Elektromos_fesz%C3%BClts%C3%A9g" TargetMode="External"/><Relationship Id="rId9" Type="http://schemas.openxmlformats.org/officeDocument/2006/relationships/hyperlink" Target="http://hu.wikipedia.org/wiki/N%C3%A1trium-k%C3%A1lium-tartar%C3%A1t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totalcar.hu/magazin/technika/2013/10/06/ne_tord_ossze_ketszer_ugyanugy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1772816"/>
            <a:ext cx="7851648" cy="1828800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chemeClr val="bg1"/>
                </a:solidFill>
              </a:rPr>
              <a:t>Járműütközések,</a:t>
            </a:r>
            <a:br>
              <a:rPr lang="hu-HU" dirty="0" smtClean="0">
                <a:solidFill>
                  <a:schemeClr val="bg1"/>
                </a:solidFill>
              </a:rPr>
            </a:b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2" y="5013176"/>
            <a:ext cx="7854696" cy="1264104"/>
          </a:xfrm>
        </p:spPr>
        <p:txBody>
          <a:bodyPr/>
          <a:lstStyle/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Összeállította:</a:t>
            </a:r>
          </a:p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Polák József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5491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Alapfogalmak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5892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3200" dirty="0" smtClean="0"/>
              <a:t>Ütközésről akkor beszélünk:</a:t>
            </a:r>
          </a:p>
          <a:p>
            <a:pPr marL="0" indent="0">
              <a:buNone/>
            </a:pPr>
            <a:endParaRPr lang="hu-HU" sz="1100" dirty="0" smtClean="0"/>
          </a:p>
          <a:p>
            <a:r>
              <a:rPr lang="hu-HU" sz="2800" dirty="0" smtClean="0"/>
              <a:t>a két test találkozásakor rövid ideig érintkeznek egymással</a:t>
            </a:r>
            <a:r>
              <a:rPr lang="hu-HU" sz="3200" dirty="0" smtClean="0"/>
              <a:t>,</a:t>
            </a:r>
          </a:p>
          <a:p>
            <a:r>
              <a:rPr lang="hu-HU" sz="2800" dirty="0"/>
              <a:t>n</a:t>
            </a:r>
            <a:r>
              <a:rPr lang="hu-HU" sz="2800" dirty="0" smtClean="0"/>
              <a:t>ewton szerint az ütközési erők azonos nagyságúak, de ellentétes irányúak,</a:t>
            </a:r>
          </a:p>
          <a:p>
            <a:r>
              <a:rPr lang="hu-HU" sz="2800" dirty="0"/>
              <a:t>a</a:t>
            </a:r>
            <a:r>
              <a:rPr lang="hu-HU" sz="2800" dirty="0" smtClean="0"/>
              <a:t>z erők mindkét test mozgásállapotát megváltoztatják,</a:t>
            </a:r>
          </a:p>
          <a:p>
            <a:r>
              <a:rPr lang="hu-HU" sz="2800" dirty="0"/>
              <a:t>a</a:t>
            </a:r>
            <a:r>
              <a:rPr lang="hu-HU" sz="2800" dirty="0" smtClean="0"/>
              <a:t>z ütközési erők a két test érintkezési síkjára merőleges irányúak.</a:t>
            </a:r>
          </a:p>
          <a:p>
            <a:r>
              <a:rPr lang="hu-HU" sz="2800" dirty="0" smtClean="0"/>
              <a:t>Az ütközőtestek zárt rendszert alkotnak.</a:t>
            </a:r>
          </a:p>
          <a:p>
            <a:r>
              <a:rPr lang="hu-HU" sz="2800" dirty="0" smtClean="0">
                <a:solidFill>
                  <a:srgbClr val="FFC000"/>
                </a:solidFill>
              </a:rPr>
              <a:t>Impulzustétel</a:t>
            </a:r>
            <a:r>
              <a:rPr lang="hu-HU" sz="2800" dirty="0" smtClean="0"/>
              <a:t> és </a:t>
            </a:r>
            <a:r>
              <a:rPr lang="hu-HU" sz="2800" dirty="0" err="1" smtClean="0">
                <a:solidFill>
                  <a:srgbClr val="FFC000"/>
                </a:solidFill>
              </a:rPr>
              <a:t>energiamegmaradás-</a:t>
            </a:r>
            <a:r>
              <a:rPr lang="hu-HU" sz="2800" dirty="0" smtClean="0">
                <a:solidFill>
                  <a:srgbClr val="FFC000"/>
                </a:solidFill>
              </a:rPr>
              <a:t> tétel </a:t>
            </a:r>
            <a:r>
              <a:rPr lang="hu-HU" sz="2800" dirty="0" smtClean="0"/>
              <a:t>alapján számítható</a:t>
            </a:r>
          </a:p>
        </p:txBody>
      </p:sp>
    </p:spTree>
    <p:extLst>
      <p:ext uri="{BB962C8B-B14F-4D97-AF65-F5344CB8AC3E}">
        <p14:creationId xmlns:p14="http://schemas.microsoft.com/office/powerpoint/2010/main" val="1882406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79296" cy="720080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Alapfogalmak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53285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3200" dirty="0" smtClean="0">
                <a:solidFill>
                  <a:srgbClr val="FFC000"/>
                </a:solidFill>
              </a:rPr>
              <a:t>Ütközési vonal:</a:t>
            </a:r>
          </a:p>
          <a:p>
            <a:pPr marL="0" indent="0" algn="just">
              <a:buNone/>
            </a:pPr>
            <a:r>
              <a:rPr lang="hu-HU" sz="2800" dirty="0"/>
              <a:t>	A</a:t>
            </a:r>
            <a:r>
              <a:rPr lang="hu-HU" sz="2800" dirty="0" smtClean="0"/>
              <a:t> testek közös érintősíkjára merőleges vonal.</a:t>
            </a:r>
          </a:p>
          <a:p>
            <a:pPr marL="0" indent="0" algn="just">
              <a:buNone/>
            </a:pPr>
            <a:r>
              <a:rPr lang="hu-HU" sz="2800" dirty="0"/>
              <a:t>	</a:t>
            </a:r>
            <a:r>
              <a:rPr lang="hu-HU" sz="2800" dirty="0" smtClean="0"/>
              <a:t>A súrlódást elhanyagolva az ütközési erők 	hatásvonala egybeesik az ütközési vonallal.</a:t>
            </a:r>
          </a:p>
          <a:p>
            <a:pPr marL="0" indent="0" algn="just">
              <a:buNone/>
            </a:pPr>
            <a:endParaRPr lang="hu-HU" sz="2800" dirty="0" smtClean="0"/>
          </a:p>
          <a:p>
            <a:pPr marL="0" indent="0" algn="just">
              <a:buNone/>
            </a:pPr>
            <a:r>
              <a:rPr lang="hu-HU" sz="3200" dirty="0" smtClean="0">
                <a:solidFill>
                  <a:srgbClr val="FFC000"/>
                </a:solidFill>
              </a:rPr>
              <a:t>Centrális ütközés:</a:t>
            </a:r>
          </a:p>
          <a:p>
            <a:pPr marL="0" indent="0" algn="just">
              <a:buNone/>
            </a:pPr>
            <a:r>
              <a:rPr lang="hu-HU" sz="3200" dirty="0" smtClean="0"/>
              <a:t>	</a:t>
            </a:r>
            <a:r>
              <a:rPr lang="hu-HU" sz="2800" dirty="0"/>
              <a:t>M</a:t>
            </a:r>
            <a:r>
              <a:rPr lang="hu-HU" sz="2800" dirty="0" smtClean="0"/>
              <a:t>inkét test súlypontja az ütközési vonalon van.</a:t>
            </a:r>
          </a:p>
          <a:p>
            <a:pPr marL="0" indent="0" algn="just">
              <a:buNone/>
            </a:pPr>
            <a:r>
              <a:rPr lang="hu-HU" sz="3200" dirty="0" smtClean="0">
                <a:solidFill>
                  <a:srgbClr val="FFC000"/>
                </a:solidFill>
              </a:rPr>
              <a:t>Excentrikus ütközés:</a:t>
            </a:r>
          </a:p>
          <a:p>
            <a:pPr marL="0" indent="0" algn="just">
              <a:buNone/>
            </a:pPr>
            <a:r>
              <a:rPr lang="hu-HU" sz="2800" dirty="0"/>
              <a:t>	</a:t>
            </a:r>
            <a:r>
              <a:rPr lang="hu-HU" sz="2800" dirty="0" smtClean="0"/>
              <a:t>A testek súlypontja nincs az ütközési vonalon.</a:t>
            </a:r>
          </a:p>
          <a:p>
            <a:pPr marL="0" indent="0" algn="just">
              <a:buNone/>
            </a:pPr>
            <a:endParaRPr lang="hu-HU" sz="2800" dirty="0" smtClean="0"/>
          </a:p>
        </p:txBody>
      </p:sp>
    </p:spTree>
    <p:extLst>
      <p:ext uri="{BB962C8B-B14F-4D97-AF65-F5344CB8AC3E}">
        <p14:creationId xmlns:p14="http://schemas.microsoft.com/office/powerpoint/2010/main" val="3986388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92088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Alapfogalmak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2348880"/>
            <a:ext cx="8784976" cy="4392488"/>
          </a:xfrm>
        </p:spPr>
        <p:txBody>
          <a:bodyPr/>
          <a:lstStyle/>
          <a:p>
            <a:pPr marL="0" indent="0">
              <a:buNone/>
            </a:pPr>
            <a:r>
              <a:rPr lang="hu-HU" sz="3200" dirty="0" smtClean="0">
                <a:solidFill>
                  <a:srgbClr val="FFC000"/>
                </a:solidFill>
              </a:rPr>
              <a:t>Egyenes ütközés:</a:t>
            </a:r>
          </a:p>
          <a:p>
            <a:pPr marL="0" indent="0">
              <a:buNone/>
            </a:pPr>
            <a:r>
              <a:rPr lang="hu-HU" sz="2800" dirty="0" smtClean="0"/>
              <a:t>	A sebesség vektorok párhuzamosak és az ütközési 	vonalra esnek.</a:t>
            </a:r>
          </a:p>
          <a:p>
            <a:pPr marL="0" indent="0">
              <a:buNone/>
            </a:pPr>
            <a:r>
              <a:rPr lang="hu-HU" sz="3200" dirty="0" smtClean="0">
                <a:solidFill>
                  <a:srgbClr val="FFC000"/>
                </a:solidFill>
              </a:rPr>
              <a:t>Ferde ütközés:</a:t>
            </a:r>
          </a:p>
          <a:p>
            <a:pPr marL="0" indent="0">
              <a:buNone/>
            </a:pPr>
            <a:r>
              <a:rPr lang="hu-HU" sz="3200" dirty="0"/>
              <a:t>	</a:t>
            </a:r>
            <a:r>
              <a:rPr lang="hu-HU" sz="2800" dirty="0" smtClean="0"/>
              <a:t>A sebesség vektorok szöget zárnak be.</a:t>
            </a:r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445323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4968552" cy="597385"/>
          </a:xfrm>
        </p:spPr>
        <p:txBody>
          <a:bodyPr>
            <a:normAutofit fontScale="90000"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Ütközések típusai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75656" y="786025"/>
            <a:ext cx="3384376" cy="59553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800" dirty="0" smtClean="0"/>
              <a:t>Centrális ütközés</a:t>
            </a:r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 smtClean="0"/>
          </a:p>
          <a:p>
            <a:pPr marL="0" indent="0">
              <a:buNone/>
            </a:pPr>
            <a:r>
              <a:rPr lang="hu-HU" sz="2800" dirty="0" smtClean="0"/>
              <a:t>Excentrikus ütközés</a:t>
            </a:r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 smtClean="0"/>
          </a:p>
          <a:p>
            <a:pPr marL="0" indent="0">
              <a:buNone/>
            </a:pPr>
            <a:r>
              <a:rPr lang="hu-HU" sz="2800" dirty="0" smtClean="0"/>
              <a:t>Egyenes ütközés</a:t>
            </a:r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 smtClean="0"/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r>
              <a:rPr lang="hu-HU" sz="2800" dirty="0" smtClean="0"/>
              <a:t>Ferde ütközés</a:t>
            </a:r>
            <a:endParaRPr lang="hu-H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0"/>
            <a:ext cx="3998358" cy="15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1699771"/>
            <a:ext cx="4007558" cy="177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573017"/>
            <a:ext cx="4007559" cy="157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212396"/>
            <a:ext cx="3998358" cy="1645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9045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44624"/>
            <a:ext cx="8568952" cy="561088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Alapfogalmak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61653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3600" dirty="0">
                <a:solidFill>
                  <a:srgbClr val="FFC000"/>
                </a:solidFill>
              </a:rPr>
              <a:t>Alakváltozás:</a:t>
            </a:r>
          </a:p>
          <a:p>
            <a:pPr marL="0" indent="0">
              <a:buNone/>
            </a:pPr>
            <a:r>
              <a:rPr lang="hu-HU" sz="3200" dirty="0">
                <a:solidFill>
                  <a:srgbClr val="FFC000"/>
                </a:solidFill>
              </a:rPr>
              <a:t>	</a:t>
            </a:r>
            <a:r>
              <a:rPr lang="hu-HU" sz="3000" dirty="0"/>
              <a:t>A testek az ütközése folyamán deformálódnak, </a:t>
            </a:r>
            <a:r>
              <a:rPr lang="hu-HU" sz="3000" dirty="0" smtClean="0"/>
              <a:t>e 	deformációs </a:t>
            </a:r>
            <a:r>
              <a:rPr lang="hu-HU" sz="3000" dirty="0"/>
              <a:t>viselkedés alapján a következő 	eseteket különböztetjük meg.</a:t>
            </a:r>
          </a:p>
          <a:p>
            <a:pPr marL="0" indent="0">
              <a:buNone/>
            </a:pPr>
            <a:endParaRPr lang="hu-HU" sz="32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hu-HU" sz="3200" dirty="0" smtClean="0">
                <a:solidFill>
                  <a:srgbClr val="FFC000"/>
                </a:solidFill>
              </a:rPr>
              <a:t>Rugalmas  ütközés:</a:t>
            </a:r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sz="3000" dirty="0" smtClean="0"/>
              <a:t>A testek maximális mértékig deformálódnak, 	majd 	visszanyerik alakjukat.</a:t>
            </a:r>
          </a:p>
          <a:p>
            <a:pPr marL="0" indent="0">
              <a:buNone/>
            </a:pPr>
            <a:r>
              <a:rPr lang="hu-HU" sz="3200" dirty="0" smtClean="0">
                <a:solidFill>
                  <a:srgbClr val="FFC000"/>
                </a:solidFill>
              </a:rPr>
              <a:t>Képlékeny ütközés:</a:t>
            </a:r>
          </a:p>
          <a:p>
            <a:pPr marL="0" indent="0">
              <a:buNone/>
            </a:pPr>
            <a:r>
              <a:rPr lang="hu-HU" sz="2800" dirty="0"/>
              <a:t>	</a:t>
            </a:r>
            <a:r>
              <a:rPr lang="hu-HU" sz="3000" dirty="0" smtClean="0"/>
              <a:t>A testek maradó alakváltozást szenvednek, az 	eredeti alak nem áll vissza.</a:t>
            </a:r>
          </a:p>
          <a:p>
            <a:pPr marL="0" indent="0">
              <a:buNone/>
            </a:pPr>
            <a:r>
              <a:rPr lang="hu-HU" sz="3200" dirty="0" smtClean="0">
                <a:solidFill>
                  <a:srgbClr val="FFC000"/>
                </a:solidFill>
              </a:rPr>
              <a:t>Valódi </a:t>
            </a:r>
            <a:r>
              <a:rPr lang="hu-HU" sz="3200" dirty="0">
                <a:solidFill>
                  <a:srgbClr val="FFC000"/>
                </a:solidFill>
              </a:rPr>
              <a:t>ü</a:t>
            </a:r>
            <a:r>
              <a:rPr lang="hu-HU" sz="3200" dirty="0" smtClean="0">
                <a:solidFill>
                  <a:srgbClr val="FFC000"/>
                </a:solidFill>
              </a:rPr>
              <a:t>tközés:</a:t>
            </a:r>
          </a:p>
          <a:p>
            <a:pPr marL="0" indent="0">
              <a:buNone/>
            </a:pPr>
            <a:r>
              <a:rPr lang="hu-HU" sz="3200" dirty="0"/>
              <a:t>	</a:t>
            </a:r>
            <a:r>
              <a:rPr lang="hu-HU" sz="3000" dirty="0" smtClean="0"/>
              <a:t>A valóságos testek nem csak rugalmasan, 	vagy 	képlékenyen viselkednek.</a:t>
            </a:r>
          </a:p>
        </p:txBody>
      </p:sp>
    </p:spTree>
    <p:extLst>
      <p:ext uri="{BB962C8B-B14F-4D97-AF65-F5344CB8AC3E}">
        <p14:creationId xmlns:p14="http://schemas.microsoft.com/office/powerpoint/2010/main" val="1190754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50336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4021" y="5229200"/>
            <a:ext cx="8229600" cy="145544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8151247" cy="3562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9063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462" y="116632"/>
            <a:ext cx="9144000" cy="650336"/>
          </a:xfrm>
        </p:spPr>
        <p:txBody>
          <a:bodyPr>
            <a:noAutofit/>
          </a:bodyPr>
          <a:lstStyle/>
          <a:p>
            <a:pPr algn="just"/>
            <a:r>
              <a:rPr lang="hu-HU" sz="4400" dirty="0" smtClean="0">
                <a:solidFill>
                  <a:schemeClr val="tx1"/>
                </a:solidFill>
              </a:rPr>
              <a:t>Egyenes, centrális ütközés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688632"/>
          </a:xfrm>
        </p:spPr>
        <p:txBody>
          <a:bodyPr>
            <a:normAutofit/>
          </a:bodyPr>
          <a:lstStyle/>
          <a:p>
            <a:r>
              <a:rPr lang="hu-HU" sz="2800" dirty="0" smtClean="0"/>
              <a:t>A testek súlypontja és a sebességvektor az ütközési vonalon helyezkedik el.</a:t>
            </a:r>
          </a:p>
          <a:p>
            <a:r>
              <a:rPr lang="hu-HU" sz="2800" dirty="0" smtClean="0"/>
              <a:t>Vektor egyenletek helyett skalár egyenletekkel számolhatunk.</a:t>
            </a:r>
          </a:p>
          <a:p>
            <a:r>
              <a:rPr lang="hu-HU" sz="2800" dirty="0" smtClean="0"/>
              <a:t>A sebességek iránya 0° vagy 180° lehet a jármű forgása nem lehetséges.</a:t>
            </a:r>
          </a:p>
          <a:p>
            <a:r>
              <a:rPr lang="hu-HU" sz="2800" dirty="0" smtClean="0"/>
              <a:t>A járművek egymáshoz való mozgásviszonyát tekintve, egy irányba vagy ellentétes irányba mozognak.</a:t>
            </a:r>
          </a:p>
          <a:p>
            <a:r>
              <a:rPr lang="hu-HU" sz="2800" dirty="0" smtClean="0"/>
              <a:t>Ha a két test ellentétes irányba mozog, akkor az egyik sebességet negatív előjellel kell behelyettesíteni.</a:t>
            </a:r>
          </a:p>
          <a:p>
            <a:pPr marL="0" indent="0">
              <a:buNone/>
            </a:pP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901486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Ütközés mechanizmusa</a:t>
            </a:r>
            <a:endParaRPr lang="hu-HU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4704"/>
                <a:ext cx="8229600" cy="5832648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hu-HU" dirty="0" smtClean="0"/>
                  <a:t>Az F ütközési erő nulláról maximumra növekszik, a deformáció ekkor a legnagyobb.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hu-HU" dirty="0" smtClean="0"/>
                  <a:t>Az 1 test folyamatosan lassul, a 2 test folyamatosan gyorsul.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hu-HU" dirty="0" smtClean="0"/>
                  <a:t> A két test egy rövid ideig együtt mozog (u).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hu-HU" dirty="0" smtClean="0"/>
                  <a:t>Az u értéke impulzus tétellel meghatározható, azzal a feltétellel, hogy az összesített impulzus az ütközés kezdetén és végén azonos.</a:t>
                </a:r>
              </a:p>
              <a:p>
                <a:pPr marL="0" indent="0">
                  <a:buNone/>
                </a:pPr>
                <a:endParaRPr lang="hu-HU" sz="28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8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sz="2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800" i="1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800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sz="2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8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8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sz="2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800" i="1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sz="2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800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sz="2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8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hu-HU" sz="28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sz="2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8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8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sz="2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800" b="0" i="1" smtClean="0">
                          <a:latin typeface="Cambria Math"/>
                        </a:rPr>
                        <m:t>)</m:t>
                      </m:r>
                      <m:r>
                        <a:rPr lang="hu-HU" sz="2800" i="1">
                          <a:latin typeface="Cambria Math"/>
                        </a:rPr>
                        <m:t>∗</m:t>
                      </m:r>
                      <m:r>
                        <a:rPr lang="hu-HU" sz="2800" b="0" i="1" smtClean="0">
                          <a:latin typeface="Cambria Math"/>
                        </a:rPr>
                        <m:t>𝑢</m:t>
                      </m:r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hu-HU" sz="2800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hu-HU" sz="2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hu-HU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8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hu-HU" sz="2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hu-HU" sz="2800" i="1">
                                  <a:latin typeface="Cambria Math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hu-HU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8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hu-HU" sz="2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hu-HU" sz="28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hu-HU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8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hu-HU" sz="28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hu-HU" sz="2800" i="1">
                                  <a:latin typeface="Cambria Math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hu-HU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8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hu-HU" sz="28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hu-HU" sz="2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800" b="0" i="1" smtClean="0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hu-HU" sz="28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hu-HU" sz="28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hu-HU" sz="2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2800" b="0" i="1" smtClean="0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hu-HU" sz="28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  <m:sub/>
                      </m:sSub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4704"/>
                <a:ext cx="8229600" cy="5832648"/>
              </a:xfrm>
              <a:blipFill rotWithShape="1">
                <a:blip r:embed="rId2"/>
                <a:stretch>
                  <a:fillRect l="-1185" t="-83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1280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712968" cy="65033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A két test egy irányba mozog</a:t>
            </a:r>
            <a:endParaRPr lang="hu-HU" sz="4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2996952"/>
                <a:ext cx="9144000" cy="3672408"/>
              </a:xfrm>
            </p:spPr>
            <p:txBody>
              <a:bodyPr>
                <a:normAutofit/>
              </a:bodyPr>
              <a:lstStyle/>
              <a:p>
                <a:pPr marL="457200" indent="-457200">
                  <a:buFont typeface="+mj-lt"/>
                  <a:buAutoNum type="alphaLcParenR"/>
                </a:pPr>
                <a:r>
                  <a:rPr lang="hu-HU" sz="2400" i="1" dirty="0">
                    <a:latin typeface="+mj-lt"/>
                  </a:rPr>
                  <a:t>ü</a:t>
                </a:r>
                <a:r>
                  <a:rPr lang="hu-HU" sz="2400" i="1" dirty="0" smtClean="0">
                    <a:latin typeface="+mj-lt"/>
                  </a:rPr>
                  <a:t>tközés előtti állapot (v</a:t>
                </a:r>
                <a:r>
                  <a:rPr lang="hu-HU" sz="2400" i="1" baseline="-25000" dirty="0" smtClean="0">
                    <a:latin typeface="+mj-lt"/>
                  </a:rPr>
                  <a:t>1 </a:t>
                </a:r>
                <a:r>
                  <a:rPr lang="hu-HU" sz="2400" i="1" dirty="0" smtClean="0">
                    <a:latin typeface="+mj-lt"/>
                  </a:rPr>
                  <a:t>&gt; v</a:t>
                </a:r>
                <a:r>
                  <a:rPr lang="hu-HU" sz="2400" i="1" baseline="-25000" dirty="0" smtClean="0">
                    <a:latin typeface="+mj-lt"/>
                  </a:rPr>
                  <a:t>2</a:t>
                </a:r>
                <a:r>
                  <a:rPr lang="hu-HU" sz="2400" i="1" dirty="0" smtClean="0">
                    <a:latin typeface="+mj-lt"/>
                  </a:rPr>
                  <a:t> ),</a:t>
                </a:r>
              </a:p>
              <a:p>
                <a:pPr marL="457200" indent="-457200">
                  <a:buFont typeface="+mj-lt"/>
                  <a:buAutoNum type="alphaLcParenR"/>
                </a:pPr>
                <a:r>
                  <a:rPr lang="hu-HU" sz="2400" i="1" dirty="0">
                    <a:latin typeface="+mj-lt"/>
                  </a:rPr>
                  <a:t>a</a:t>
                </a:r>
                <a:r>
                  <a:rPr lang="hu-HU" sz="2400" i="1" dirty="0" smtClean="0">
                    <a:latin typeface="+mj-lt"/>
                  </a:rPr>
                  <a:t> tömegek első ütközése,</a:t>
                </a:r>
              </a:p>
              <a:p>
                <a:pPr marL="457200" indent="-457200">
                  <a:buFont typeface="+mj-lt"/>
                  <a:buAutoNum type="alphaLcParenR"/>
                </a:pPr>
                <a:r>
                  <a:rPr lang="hu-HU" sz="2400" i="1" dirty="0">
                    <a:latin typeface="+mj-lt"/>
                  </a:rPr>
                  <a:t>m</a:t>
                </a:r>
                <a:r>
                  <a:rPr lang="hu-HU" sz="2400" i="1" dirty="0" smtClean="0">
                    <a:latin typeface="+mj-lt"/>
                  </a:rPr>
                  <a:t>aximális deformáció,</a:t>
                </a:r>
              </a:p>
              <a:p>
                <a:pPr marL="457200" indent="-457200">
                  <a:buFont typeface="+mj-lt"/>
                  <a:buAutoNum type="alphaLcParenR"/>
                </a:pPr>
                <a:r>
                  <a:rPr lang="hu-HU" sz="2400" i="1" dirty="0">
                    <a:latin typeface="+mj-lt"/>
                  </a:rPr>
                  <a:t>a</a:t>
                </a:r>
                <a:r>
                  <a:rPr lang="hu-HU" sz="2400" i="1" dirty="0" smtClean="0">
                    <a:latin typeface="+mj-lt"/>
                  </a:rPr>
                  <a:t> tömegek utoljára érintkeznek,</a:t>
                </a:r>
              </a:p>
              <a:p>
                <a:pPr marL="457200" indent="-457200">
                  <a:buFont typeface="+mj-lt"/>
                  <a:buAutoNum type="alphaLcParenR"/>
                </a:pPr>
                <a:r>
                  <a:rPr lang="hu-HU" sz="2400" i="1" dirty="0">
                    <a:latin typeface="+mj-lt"/>
                  </a:rPr>
                  <a:t>a</a:t>
                </a:r>
                <a:r>
                  <a:rPr lang="hu-HU" sz="2400" i="1" dirty="0" smtClean="0">
                    <a:latin typeface="+mj-lt"/>
                  </a:rPr>
                  <a:t> tömegek szétválása (</a:t>
                </a:r>
                <a:r>
                  <a:rPr lang="hu-HU" sz="2400" i="1" dirty="0" smtClean="0"/>
                  <a:t>v</a:t>
                </a:r>
                <a:r>
                  <a:rPr lang="hu-HU" sz="2400" i="1" baseline="30000" dirty="0" smtClean="0"/>
                  <a:t>‚</a:t>
                </a:r>
                <a:r>
                  <a:rPr lang="hu-HU" sz="2400" i="1" baseline="-25000" dirty="0" smtClean="0"/>
                  <a:t>2 </a:t>
                </a:r>
                <a:r>
                  <a:rPr lang="hu-HU" sz="2400" i="1" dirty="0"/>
                  <a:t>&gt; </a:t>
                </a:r>
                <a:r>
                  <a:rPr lang="hu-HU" sz="2400" i="1" dirty="0" smtClean="0"/>
                  <a:t>v</a:t>
                </a:r>
                <a:r>
                  <a:rPr lang="hu-HU" sz="2400" i="1" baseline="30000" dirty="0" smtClean="0"/>
                  <a:t>‚</a:t>
                </a:r>
                <a:r>
                  <a:rPr lang="hu-HU" sz="2400" i="1" baseline="-25000" dirty="0" smtClean="0"/>
                  <a:t>1</a:t>
                </a:r>
                <a:r>
                  <a:rPr lang="hu-HU" sz="2400" i="1" dirty="0" smtClean="0"/>
                  <a:t>),</a:t>
                </a:r>
                <a:endParaRPr lang="hu-HU" sz="2400" i="1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hu-HU" sz="2400" i="1" dirty="0">
                  <a:latin typeface="+mj-lt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400" i="1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400" i="1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400" i="1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sz="2400" i="1">
                          <a:latin typeface="Cambria Math"/>
                        </a:rPr>
                        <m:t>∗</m:t>
                      </m:r>
                      <m:sSubSup>
                        <m:sSubSupPr>
                          <m:ctrlPr>
                            <a:rPr lang="hu-HU" sz="24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sz="2400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sSup>
                            <m:sSup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1</m:t>
                              </m:r>
                            </m:e>
                            <m:sup>
                              <m:r>
                                <a:rPr lang="hu-HU" sz="24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sub>
                        <m:sup/>
                      </m:sSubSup>
                      <m:r>
                        <a:rPr lang="hu-HU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2′</m:t>
                          </m:r>
                        </m:sub>
                      </m:sSub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endParaRPr lang="hu-HU" dirty="0" smtClean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2996952"/>
                <a:ext cx="9144000" cy="3672408"/>
              </a:xfrm>
              <a:blipFill rotWithShape="1">
                <a:blip r:embed="rId2"/>
                <a:stretch>
                  <a:fillRect l="-933" t="-132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7" y="1268760"/>
            <a:ext cx="9019538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9553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két test egymással szemben mozog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Ütközési tényező meghatározása</a:t>
            </a:r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u-HU" dirty="0" smtClean="0"/>
                  <a:t>alakváltozási fázis,</a:t>
                </a:r>
              </a:p>
              <a:p>
                <a:r>
                  <a:rPr lang="hu-HU" dirty="0"/>
                  <a:t>h</a:t>
                </a:r>
                <a:r>
                  <a:rPr lang="hu-HU" dirty="0" smtClean="0"/>
                  <a:t>elyreállási fázis,</a:t>
                </a:r>
              </a:p>
              <a:p>
                <a:endParaRPr lang="hu-HU" dirty="0" smtClean="0"/>
              </a:p>
              <a:p>
                <a:r>
                  <a:rPr lang="hu-HU" dirty="0" smtClean="0"/>
                  <a:t>Általában:		∫F1 * </a:t>
                </a:r>
                <a:r>
                  <a:rPr lang="hu-HU" dirty="0" err="1" smtClean="0"/>
                  <a:t>dt</a:t>
                </a:r>
                <a:r>
                  <a:rPr lang="hu-HU" dirty="0" smtClean="0"/>
                  <a:t> &gt; </a:t>
                </a:r>
                <a:r>
                  <a:rPr lang="hu-HU" dirty="0"/>
                  <a:t>∫</a:t>
                </a:r>
                <a:r>
                  <a:rPr lang="hu-HU" dirty="0" smtClean="0"/>
                  <a:t>F2 * </a:t>
                </a:r>
                <a:r>
                  <a:rPr lang="hu-HU" dirty="0" err="1" smtClean="0"/>
                  <a:t>dt</a:t>
                </a:r>
                <a:r>
                  <a:rPr lang="hu-HU" dirty="0" smtClean="0"/>
                  <a:t> </a:t>
                </a:r>
              </a:p>
              <a:p>
                <a:endParaRPr lang="hu-HU" dirty="0" smtClean="0"/>
              </a:p>
              <a:p>
                <a:r>
                  <a:rPr lang="hu-HU" dirty="0" smtClean="0"/>
                  <a:t>Az ütközési tényező: </a:t>
                </a:r>
                <a14:m>
                  <m:oMath xmlns:m="http://schemas.openxmlformats.org/officeDocument/2006/math">
                    <m:r>
                      <a:rPr lang="hu-HU" smtClean="0">
                        <a:latin typeface="Cambria Math"/>
                      </a:rPr>
                      <m:t>𝑘</m:t>
                    </m:r>
                    <m:r>
                      <a:rPr lang="hu-HU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hu-HU" i="1" smtClean="0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hu-HU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hu-HU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hu-HU" smtClean="0">
                                    <a:latin typeface="Cambria Math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hu-HU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hu-HU" smtClean="0">
                                <a:latin typeface="Cambria Math"/>
                              </a:rPr>
                              <m:t>∗</m:t>
                            </m:r>
                            <m:r>
                              <a:rPr lang="hu-HU" smtClean="0">
                                <a:latin typeface="Cambria Math"/>
                              </a:rPr>
                              <m:t>𝑑𝑡</m:t>
                            </m:r>
                          </m:e>
                        </m:nary>
                      </m:num>
                      <m:den>
                        <m:r>
                          <m:rPr>
                            <m:nor/>
                          </m:rPr>
                          <a:rPr lang="hu-HU" dirty="0"/>
                          <m:t>∫</m:t>
                        </m:r>
                        <m:r>
                          <m:rPr>
                            <m:nor/>
                          </m:rPr>
                          <a:rPr lang="hu-HU" dirty="0" smtClean="0"/>
                          <m:t>F</m:t>
                        </m:r>
                        <m:r>
                          <m:rPr>
                            <m:nor/>
                          </m:rPr>
                          <a:rPr lang="hu-HU" dirty="0" smtClean="0"/>
                          <m:t>1 ∗</m:t>
                        </m:r>
                        <m:r>
                          <m:rPr>
                            <m:nor/>
                          </m:rPr>
                          <a:rPr lang="hu-HU" dirty="0" smtClean="0"/>
                          <m:t>dt</m:t>
                        </m:r>
                      </m:den>
                    </m:f>
                  </m:oMath>
                </a14:m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2708920"/>
                <a:ext cx="8784976" cy="4032448"/>
              </a:xfrm>
              <a:blipFill rotWithShape="1">
                <a:blip r:embed="rId2"/>
                <a:stretch>
                  <a:fillRect l="-1179" t="-120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02736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896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36104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Az ütközési tényező kiszámítása a sebesség különbségekből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268760"/>
                <a:ext cx="8229600" cy="534387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dirty="0" smtClean="0"/>
                  <a:t>Az ütközési tényező a második ütközési szakaszban és az első ütközési szakaszban bekövetkező sebesség változás hányadosaként is definiálható: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𝑚</m:t>
                      </m:r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𝑑𝑣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</a:rPr>
                        <m:t>𝐹</m:t>
                      </m:r>
                    </m:oMath>
                  </m:oMathPara>
                </a14:m>
                <a:endParaRPr lang="hu-HU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hu-HU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hu-HU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𝑑𝑣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=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𝐹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∗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𝑑𝑡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𝑑𝑡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∗</m:t>
                      </m:r>
                      <m:r>
                        <a:rPr lang="hu-HU" i="1">
                          <a:latin typeface="Cambria Math"/>
                        </a:rPr>
                        <m:t>𝑢</m:t>
                      </m:r>
                      <m:r>
                        <a:rPr lang="hu-HU" i="1">
                          <a:latin typeface="Cambria Math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hu-HU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∗</m:t>
                          </m:r>
                          <m:r>
                            <a:rPr lang="hu-HU" i="1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hu-HU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1′</m:t>
                          </m:r>
                        </m:sub>
                      </m:sSub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268760"/>
                <a:ext cx="8229600" cy="5343872"/>
              </a:xfrm>
              <a:blipFill rotWithShape="1">
                <a:blip r:embed="rId2"/>
                <a:stretch>
                  <a:fillRect l="-1333" t="-912" r="-192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7844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tx1"/>
                </a:solidFill>
              </a:rPr>
              <a:t>Az ütközési tényező kiszámítása a sebesség különbségekből</a:t>
            </a:r>
            <a:endParaRPr lang="hu-H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529408"/>
                <a:ext cx="8784976" cy="5328592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hu-HU" dirty="0" smtClean="0"/>
              </a:p>
              <a:p>
                <a:pPr marL="0" indent="0" algn="ctr">
                  <a:buNone/>
                </a:pPr>
                <a:r>
                  <a:rPr lang="hu-HU" dirty="0" smtClean="0"/>
                  <a:t>Az 1 testre: </a:t>
                </a:r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𝑘</m:t>
                    </m:r>
                    <m:r>
                      <a:rPr lang="hu-HU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hu-HU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hu-HU" b="0" i="1" smtClean="0">
                            <a:latin typeface="Cambria Math"/>
                          </a:rPr>
                          <m:t>𝑢</m:t>
                        </m:r>
                        <m:r>
                          <a:rPr lang="hu-HU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hu-HU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</a:rPr>
                              <m:t>1′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hu-HU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hu-HU" b="0" i="1" smtClean="0">
                            <a:latin typeface="Cambria Math"/>
                          </a:rPr>
                          <m:t>−</m:t>
                        </m:r>
                        <m:r>
                          <a:rPr lang="hu-HU" b="0" i="1" smtClean="0">
                            <a:latin typeface="Cambria Math"/>
                          </a:rPr>
                          <m:t>𝑢</m:t>
                        </m:r>
                      </m:den>
                    </m:f>
                  </m:oMath>
                </a14:m>
                <a:r>
                  <a:rPr lang="hu-HU" dirty="0" smtClean="0"/>
                  <a:t> ,</a:t>
                </a:r>
              </a:p>
              <a:p>
                <a:pPr marL="0" indent="0" algn="ctr">
                  <a:buNone/>
                </a:pPr>
                <a:r>
                  <a:rPr lang="hu-HU" dirty="0" smtClean="0"/>
                  <a:t>A 2 </a:t>
                </a:r>
                <a:r>
                  <a:rPr lang="hu-HU" dirty="0"/>
                  <a:t>testre: </a:t>
                </a:r>
                <a14:m>
                  <m:oMath xmlns:m="http://schemas.openxmlformats.org/officeDocument/2006/math">
                    <m:r>
                      <a:rPr lang="hu-HU" i="1">
                        <a:latin typeface="Cambria Math"/>
                      </a:rPr>
                      <m:t>𝑘</m:t>
                    </m:r>
                    <m:r>
                      <a:rPr lang="hu-HU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hu-HU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hu-HU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</a:rPr>
                              <m:t>2′</m:t>
                            </m:r>
                          </m:sub>
                        </m:sSub>
                        <m:r>
                          <a:rPr lang="hu-HU" i="1">
                            <a:latin typeface="Cambria Math"/>
                          </a:rPr>
                          <m:t>−</m:t>
                        </m:r>
                        <m:r>
                          <a:rPr lang="hu-HU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hu-HU" b="0" i="1" smtClean="0">
                            <a:latin typeface="Cambria Math"/>
                          </a:rPr>
                          <m:t>𝑢</m:t>
                        </m:r>
                        <m:r>
                          <a:rPr lang="hu-HU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hu-HU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hu-HU" dirty="0"/>
                  <a:t> </a:t>
                </a:r>
                <a:r>
                  <a:rPr lang="hu-HU" dirty="0" smtClean="0"/>
                  <a:t>,</a:t>
                </a:r>
                <a:endParaRPr lang="hu-HU" dirty="0"/>
              </a:p>
              <a:p>
                <a:pPr marL="0" indent="0">
                  <a:buNone/>
                </a:pPr>
                <a:r>
                  <a:rPr lang="hu-HU" dirty="0" smtClean="0"/>
                  <a:t>Ha k ismert akkor kiszámolható a két test ütközés utáni sebessége: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hu-H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1′</m:t>
                        </m:r>
                      </m:sub>
                    </m:sSub>
                    <m:r>
                      <a:rPr lang="hu-HU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hu-HU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hu-HU" b="0" i="1" smtClean="0">
                            <a:latin typeface="Cambria Math"/>
                          </a:rPr>
                          <m:t>1+</m:t>
                        </m:r>
                        <m:r>
                          <a:rPr lang="hu-HU" b="0" i="1" smtClean="0">
                            <a:latin typeface="Cambria Math"/>
                          </a:rPr>
                          <m:t>𝑘</m:t>
                        </m:r>
                      </m:e>
                    </m:d>
                    <m:r>
                      <a:rPr lang="hu-HU" b="0" i="1" smtClean="0">
                        <a:latin typeface="Cambria Math"/>
                      </a:rPr>
                      <m:t>∗</m:t>
                    </m:r>
                    <m:r>
                      <a:rPr lang="hu-HU" b="0" i="1" smtClean="0">
                        <a:latin typeface="Cambria Math"/>
                      </a:rPr>
                      <m:t>𝑢</m:t>
                    </m:r>
                    <m:r>
                      <a:rPr lang="hu-HU" b="0" i="1" smtClean="0">
                        <a:latin typeface="Cambria Math"/>
                      </a:rPr>
                      <m:t>−</m:t>
                    </m:r>
                    <m:r>
                      <a:rPr lang="hu-HU" b="0" i="1" smtClean="0">
                        <a:latin typeface="Cambria Math"/>
                      </a:rPr>
                      <m:t>𝑘</m:t>
                    </m:r>
                    <m:r>
                      <a:rPr lang="hu-HU" b="0" i="1" smtClean="0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hu-HU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hu-HU" dirty="0" smtClean="0"/>
                  <a:t>,</a:t>
                </a:r>
              </a:p>
              <a:p>
                <a:pPr marL="0" indent="0" algn="ctr">
                  <a:buNone/>
                </a:pPr>
                <a:endParaRPr lang="hu-HU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hu-HU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2</m:t>
                        </m:r>
                        <m:r>
                          <a:rPr lang="hu-HU" i="1">
                            <a:latin typeface="Cambria Math"/>
                          </a:rPr>
                          <m:t>′</m:t>
                        </m:r>
                      </m:sub>
                    </m:sSub>
                    <m:r>
                      <a:rPr lang="hu-HU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hu-HU" i="1">
                            <a:latin typeface="Cambria Math"/>
                          </a:rPr>
                        </m:ctrlPr>
                      </m:dPr>
                      <m:e>
                        <m:r>
                          <a:rPr lang="hu-HU" i="1">
                            <a:latin typeface="Cambria Math"/>
                          </a:rPr>
                          <m:t>1+</m:t>
                        </m:r>
                        <m:r>
                          <a:rPr lang="hu-HU" i="1">
                            <a:latin typeface="Cambria Math"/>
                          </a:rPr>
                          <m:t>𝑘</m:t>
                        </m:r>
                      </m:e>
                    </m:d>
                    <m:r>
                      <a:rPr lang="hu-HU" i="1">
                        <a:latin typeface="Cambria Math"/>
                      </a:rPr>
                      <m:t>∗</m:t>
                    </m:r>
                    <m:r>
                      <a:rPr lang="hu-HU" i="1">
                        <a:latin typeface="Cambria Math"/>
                      </a:rPr>
                      <m:t>𝑢</m:t>
                    </m:r>
                    <m:r>
                      <a:rPr lang="hu-HU" i="1">
                        <a:latin typeface="Cambria Math"/>
                      </a:rPr>
                      <m:t>−</m:t>
                    </m:r>
                    <m:r>
                      <a:rPr lang="hu-HU" i="1">
                        <a:latin typeface="Cambria Math"/>
                      </a:rPr>
                      <m:t>𝑘</m:t>
                    </m:r>
                    <m:r>
                      <a:rPr lang="hu-HU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hu-HU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hu-HU" dirty="0"/>
                  <a:t>,</a:t>
                </a:r>
              </a:p>
              <a:p>
                <a:pPr marL="0" indent="0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529408"/>
                <a:ext cx="8784976" cy="5328592"/>
              </a:xfrm>
              <a:blipFill rotWithShape="1">
                <a:blip r:embed="rId2"/>
                <a:stretch>
                  <a:fillRect l="-117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0050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Valódi ütközés számítása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340768"/>
            <a:ext cx="8856984" cy="5184576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k</a:t>
            </a:r>
            <a:r>
              <a:rPr lang="hu-HU" dirty="0" smtClean="0"/>
              <a:t>=0		=&gt;	képlékeny ütközés,</a:t>
            </a:r>
          </a:p>
          <a:p>
            <a:pPr marL="0" indent="0">
              <a:buNone/>
            </a:pPr>
            <a:r>
              <a:rPr lang="hu-HU" dirty="0" smtClean="0"/>
              <a:t>k=1		=&gt;	rugalmas ütközés,</a:t>
            </a:r>
          </a:p>
          <a:p>
            <a:pPr marL="0" indent="0">
              <a:buNone/>
            </a:pPr>
            <a:r>
              <a:rPr lang="hu-HU" dirty="0" smtClean="0"/>
              <a:t>0 ≤ k ≤1	</a:t>
            </a:r>
            <a:r>
              <a:rPr lang="hu-HU" dirty="0"/>
              <a:t> </a:t>
            </a:r>
            <a:r>
              <a:rPr lang="hu-HU" dirty="0" smtClean="0"/>
              <a:t>=&gt;	valódi ütközés,</a:t>
            </a:r>
          </a:p>
          <a:p>
            <a:pPr marL="0" indent="0">
              <a:buNone/>
            </a:pPr>
            <a:endParaRPr lang="hu-HU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4514"/>
              </p:ext>
            </p:extLst>
          </p:nvPr>
        </p:nvGraphicFramePr>
        <p:xfrm>
          <a:off x="1475656" y="3645024"/>
          <a:ext cx="6096000" cy="2585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430847">
                <a:tc>
                  <a:txBody>
                    <a:bodyPr/>
                    <a:lstStyle/>
                    <a:p>
                      <a:r>
                        <a:rPr lang="hu-HU" dirty="0" smtClean="0"/>
                        <a:t>Anyag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k</a:t>
                      </a:r>
                      <a:endParaRPr lang="hu-HU" dirty="0"/>
                    </a:p>
                  </a:txBody>
                  <a:tcPr/>
                </a:tc>
              </a:tr>
              <a:tr h="430847">
                <a:tc>
                  <a:txBody>
                    <a:bodyPr/>
                    <a:lstStyle/>
                    <a:p>
                      <a:r>
                        <a:rPr lang="hu-HU" dirty="0" smtClean="0"/>
                        <a:t>Acél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0,56</a:t>
                      </a:r>
                      <a:endParaRPr lang="hu-HU" dirty="0"/>
                    </a:p>
                  </a:txBody>
                  <a:tcPr/>
                </a:tc>
              </a:tr>
              <a:tr h="430847">
                <a:tc>
                  <a:txBody>
                    <a:bodyPr/>
                    <a:lstStyle/>
                    <a:p>
                      <a:r>
                        <a:rPr lang="hu-HU" dirty="0" smtClean="0"/>
                        <a:t>Elefántcsont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0,89</a:t>
                      </a:r>
                      <a:endParaRPr lang="hu-HU" dirty="0"/>
                    </a:p>
                  </a:txBody>
                  <a:tcPr/>
                </a:tc>
              </a:tr>
              <a:tr h="430847">
                <a:tc>
                  <a:txBody>
                    <a:bodyPr/>
                    <a:lstStyle/>
                    <a:p>
                      <a:r>
                        <a:rPr lang="hu-HU" dirty="0" smtClean="0"/>
                        <a:t>Üveg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0,94</a:t>
                      </a:r>
                      <a:endParaRPr lang="hu-HU" dirty="0"/>
                    </a:p>
                  </a:txBody>
                  <a:tcPr/>
                </a:tc>
              </a:tr>
              <a:tr h="430847">
                <a:tc>
                  <a:txBody>
                    <a:bodyPr/>
                    <a:lstStyle/>
                    <a:p>
                      <a:r>
                        <a:rPr lang="hu-HU" dirty="0" smtClean="0"/>
                        <a:t>Fa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0,5</a:t>
                      </a:r>
                      <a:endParaRPr lang="hu-HU" dirty="0"/>
                    </a:p>
                  </a:txBody>
                  <a:tcPr/>
                </a:tc>
              </a:tr>
              <a:tr h="430847">
                <a:tc>
                  <a:txBody>
                    <a:bodyPr/>
                    <a:lstStyle/>
                    <a:p>
                      <a:r>
                        <a:rPr lang="hu-HU" dirty="0" smtClean="0"/>
                        <a:t>Személykocsi/ </a:t>
                      </a:r>
                      <a:r>
                        <a:rPr lang="hu-HU" dirty="0" err="1" smtClean="0"/>
                        <a:t>személykocsi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0,2-0,6</a:t>
                      </a:r>
                      <a:endParaRPr lang="hu-H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353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94352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Rugalmas ütközés (k=1)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24744"/>
                <a:ext cx="8229600" cy="5199856"/>
              </a:xfrm>
            </p:spPr>
            <p:txBody>
              <a:bodyPr/>
              <a:lstStyle/>
              <a:p>
                <a:r>
                  <a:rPr lang="hu-HU" dirty="0" smtClean="0"/>
                  <a:t>Az első ütközési szakasz végén a teljes </a:t>
                </a:r>
                <a:r>
                  <a:rPr lang="hu-HU" dirty="0" smtClean="0">
                    <a:solidFill>
                      <a:srgbClr val="FFC000"/>
                    </a:solidFill>
                  </a:rPr>
                  <a:t>alakváltozási munkát</a:t>
                </a:r>
                <a:r>
                  <a:rPr lang="hu-HU" dirty="0" smtClean="0"/>
                  <a:t> a testek </a:t>
                </a:r>
                <a:r>
                  <a:rPr lang="hu-HU" dirty="0" smtClean="0">
                    <a:solidFill>
                      <a:srgbClr val="FFC000"/>
                    </a:solidFill>
                  </a:rPr>
                  <a:t>helyzeti energiaként </a:t>
                </a:r>
                <a:r>
                  <a:rPr lang="hu-HU" dirty="0" smtClean="0"/>
                  <a:t>tárolják,</a:t>
                </a:r>
              </a:p>
              <a:p>
                <a:r>
                  <a:rPr lang="hu-HU" dirty="0" smtClean="0"/>
                  <a:t>A második ütközési szakaszban maradéktalanul mozgási energiává alakul vissza.</a:t>
                </a:r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𝑊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bSup>
                        <m:sSubSup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hu-HU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∗</m:t>
                      </m:r>
                      <m:sSubSup>
                        <m:sSubSupPr>
                          <m:ctrlPr>
                            <a:rPr lang="hu-HU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p>
                        <m:sSup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b="0" i="1" smtClean="0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Az első ütközési szakasz alakváltozási energiája:</a:t>
                </a:r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𝑊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2∗(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p>
                        <m:sSup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24744"/>
                <a:ext cx="8229600" cy="5199856"/>
              </a:xfrm>
              <a:blipFill rotWithShape="1">
                <a:blip r:embed="rId2"/>
                <a:stretch>
                  <a:fillRect l="-1259" t="-93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5724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578328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Speciális esetek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196752"/>
                <a:ext cx="8640960" cy="547260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dirty="0" smtClean="0"/>
                  <a:t>m</a:t>
                </a:r>
                <a:r>
                  <a:rPr lang="hu-HU" baseline="-25000" dirty="0" smtClean="0"/>
                  <a:t>1</a:t>
                </a:r>
                <a:r>
                  <a:rPr lang="hu-HU" dirty="0" smtClean="0"/>
                  <a:t> = m</a:t>
                </a:r>
                <a:r>
                  <a:rPr lang="hu-HU" baseline="-25000" dirty="0" smtClean="0"/>
                  <a:t>2</a:t>
                </a:r>
                <a:r>
                  <a:rPr lang="hu-HU" dirty="0" smtClean="0"/>
                  <a:t> :</a:t>
                </a:r>
                <a:endParaRPr lang="hu-HU" dirty="0"/>
              </a:p>
              <a:p>
                <a:pPr marL="0" indent="0" algn="ctr">
                  <a:buNone/>
                </a:pPr>
                <a:r>
                  <a:rPr lang="hu-HU" dirty="0" smtClean="0"/>
                  <a:t>	</a:t>
                </a:r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𝑢</m:t>
                    </m:r>
                    <m:r>
                      <a:rPr lang="hu-HU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hu-HU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hu-HU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hu-HU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hu-HU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u-HU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hu-HU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hu-HU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hu-HU" dirty="0" smtClean="0"/>
                  <a:t> , illetve v</a:t>
                </a:r>
                <a:r>
                  <a:rPr lang="hu-HU" baseline="-25000" dirty="0" smtClean="0"/>
                  <a:t>1’ </a:t>
                </a:r>
                <a:r>
                  <a:rPr lang="hu-HU" dirty="0" smtClean="0"/>
                  <a:t>= v</a:t>
                </a:r>
                <a:r>
                  <a:rPr lang="hu-HU" baseline="-25000" dirty="0" smtClean="0"/>
                  <a:t>2</a:t>
                </a:r>
                <a:r>
                  <a:rPr lang="hu-HU" dirty="0" smtClean="0"/>
                  <a:t> és v</a:t>
                </a:r>
                <a:r>
                  <a:rPr lang="hu-HU" baseline="-25000" dirty="0" smtClean="0"/>
                  <a:t>2’ </a:t>
                </a:r>
                <a:r>
                  <a:rPr lang="hu-HU" dirty="0"/>
                  <a:t>= </a:t>
                </a:r>
                <a:r>
                  <a:rPr lang="hu-HU" dirty="0" smtClean="0"/>
                  <a:t>v</a:t>
                </a:r>
                <a:r>
                  <a:rPr lang="hu-HU" baseline="-25000" dirty="0" smtClean="0"/>
                  <a:t>1 ,</a:t>
                </a:r>
              </a:p>
              <a:p>
                <a:pPr marL="0" indent="0">
                  <a:buNone/>
                </a:pPr>
                <a:endParaRPr lang="hu-HU" baseline="-25000" dirty="0"/>
              </a:p>
              <a:p>
                <a:pPr marL="0" indent="0">
                  <a:buNone/>
                </a:pPr>
                <a:r>
                  <a:rPr lang="hu-HU" dirty="0" smtClean="0"/>
                  <a:t>m</a:t>
                </a:r>
                <a:r>
                  <a:rPr lang="hu-HU" baseline="-25000" dirty="0" smtClean="0"/>
                  <a:t>2 </a:t>
                </a:r>
                <a:r>
                  <a:rPr lang="hu-HU" dirty="0" smtClean="0"/>
                  <a:t>= ∞ :</a:t>
                </a:r>
              </a:p>
              <a:p>
                <a:pPr marL="0" indent="0" algn="ctr">
                  <a:buNone/>
                </a:pPr>
                <a:r>
                  <a:rPr lang="hu-HU" dirty="0" smtClean="0"/>
                  <a:t>u =0,	v</a:t>
                </a:r>
                <a:r>
                  <a:rPr lang="hu-HU" baseline="-25000" dirty="0" smtClean="0"/>
                  <a:t>1</a:t>
                </a:r>
                <a:r>
                  <a:rPr lang="hu-HU" baseline="-25000" dirty="0"/>
                  <a:t>’ </a:t>
                </a:r>
                <a:r>
                  <a:rPr lang="hu-HU" dirty="0"/>
                  <a:t>= </a:t>
                </a:r>
                <a:r>
                  <a:rPr lang="hu-HU" dirty="0" smtClean="0"/>
                  <a:t>-v</a:t>
                </a:r>
                <a:r>
                  <a:rPr lang="hu-HU" baseline="-25000" dirty="0" smtClean="0"/>
                  <a:t>1</a:t>
                </a:r>
                <a:r>
                  <a:rPr lang="hu-HU" dirty="0" smtClean="0"/>
                  <a:t> és </a:t>
                </a:r>
                <a:r>
                  <a:rPr lang="hu-HU" dirty="0"/>
                  <a:t>v</a:t>
                </a:r>
                <a:r>
                  <a:rPr lang="hu-HU" baseline="-25000" dirty="0"/>
                  <a:t>2’ </a:t>
                </a:r>
                <a:r>
                  <a:rPr lang="hu-HU" dirty="0" smtClean="0"/>
                  <a:t>=0</a:t>
                </a:r>
              </a:p>
              <a:p>
                <a:pPr marL="0" indent="0" algn="ctr">
                  <a:buNone/>
                </a:pPr>
                <a:endParaRPr lang="hu-HU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u-H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∗</m:t>
                      </m:r>
                      <m:sSubSup>
                        <m:sSubSupPr>
                          <m:ctrlPr>
                            <a:rPr lang="hu-HU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hu-HU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∗</m:t>
                      </m:r>
                      <m:sSubSup>
                        <m:sSubSupPr>
                          <m:ctrlPr>
                            <a:rPr lang="hu-HU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bSup>
                        <m:sSubSup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sSup>
                            <m:sSup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sup>
                              <m:r>
                                <a:rPr lang="hu-HU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hu-HU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i="1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bSup>
                        <m:sSubSup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2′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hu-HU" dirty="0"/>
              </a:p>
              <a:p>
                <a:pPr marL="0" indent="0" algn="ctr">
                  <a:buNone/>
                </a:pPr>
                <a:endParaRPr lang="hu-HU" dirty="0" smtClean="0"/>
              </a:p>
              <a:p>
                <a:pPr marL="0" indent="0" algn="ctr">
                  <a:buNone/>
                </a:pPr>
                <a:r>
                  <a:rPr lang="hu-HU" dirty="0" smtClean="0"/>
                  <a:t>A testek mozgási energiája megmarad!!!</a:t>
                </a: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196752"/>
                <a:ext cx="8640960" cy="5472608"/>
              </a:xfrm>
              <a:blipFill rotWithShape="1">
                <a:blip r:embed="rId2"/>
                <a:stretch>
                  <a:fillRect l="-1199" t="-89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3246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Képlékeny ütközés (k=0)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052736"/>
                <a:ext cx="8856984" cy="568863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dirty="0" smtClean="0"/>
                  <a:t>Az ütközés az első szakasszal befejeződik.</a:t>
                </a:r>
              </a:p>
              <a:p>
                <a:pPr marL="0" indent="0">
                  <a:buNone/>
                </a:pPr>
                <a:r>
                  <a:rPr lang="hu-HU" dirty="0" smtClean="0"/>
                  <a:t>Mindkét test egyesülve, az azonos u sebességgel mozog.</a:t>
                </a:r>
              </a:p>
              <a:p>
                <a:pPr marL="0" indent="0" algn="ctr">
                  <a:buNone/>
                </a:pPr>
                <a:endParaRPr lang="hu-HU" dirty="0" smtClean="0"/>
              </a:p>
              <a:p>
                <a:pPr marL="0" indent="0" algn="ctr">
                  <a:buNone/>
                </a:pPr>
                <a:r>
                  <a:rPr lang="hu-HU" dirty="0" smtClean="0"/>
                  <a:t>v</a:t>
                </a:r>
                <a:r>
                  <a:rPr lang="hu-HU" baseline="-25000" dirty="0" smtClean="0"/>
                  <a:t>1</a:t>
                </a:r>
                <a:r>
                  <a:rPr lang="hu-HU" baseline="-25000" dirty="0"/>
                  <a:t>’ </a:t>
                </a:r>
                <a:r>
                  <a:rPr lang="hu-HU" dirty="0"/>
                  <a:t>= u</a:t>
                </a:r>
                <a:r>
                  <a:rPr lang="hu-HU" dirty="0" smtClean="0"/>
                  <a:t> </a:t>
                </a:r>
                <a:r>
                  <a:rPr lang="hu-HU" dirty="0"/>
                  <a:t>és v</a:t>
                </a:r>
                <a:r>
                  <a:rPr lang="hu-HU" baseline="-25000" dirty="0"/>
                  <a:t>2’ </a:t>
                </a:r>
                <a:r>
                  <a:rPr lang="hu-HU" dirty="0" smtClean="0"/>
                  <a:t>=u</a:t>
                </a:r>
              </a:p>
              <a:p>
                <a:pPr marL="0" indent="0" algn="ctr">
                  <a:buNone/>
                </a:pPr>
                <a:endParaRPr lang="hu-HU" dirty="0"/>
              </a:p>
              <a:p>
                <a:pPr marL="0" indent="0">
                  <a:buNone/>
                </a:pPr>
                <a:r>
                  <a:rPr lang="hu-HU" dirty="0" smtClean="0"/>
                  <a:t>Az alakváltozási munka hővé alakul, és ezt a rendszer mechanikai energiaként elveszti.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>
                          <a:latin typeface="Cambria Math"/>
                        </a:rPr>
                        <m:t>𝑊</m:t>
                      </m:r>
                      <m:r>
                        <a:rPr lang="hu-H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hu-HU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hu-HU" i="1">
                          <a:latin typeface="Cambria Math"/>
                        </a:rPr>
                        <m:t>∗</m:t>
                      </m:r>
                      <m:sSup>
                        <m:sSupPr>
                          <m:ctrlPr>
                            <a:rPr lang="hu-HU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Példa kovácsolás: v</a:t>
                </a:r>
                <a:r>
                  <a:rPr lang="hu-HU" baseline="-25000" dirty="0" smtClean="0"/>
                  <a:t>2</a:t>
                </a:r>
                <a:r>
                  <a:rPr lang="hu-HU" dirty="0" smtClean="0"/>
                  <a:t> =0	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>
                          <a:latin typeface="Cambria Math"/>
                        </a:rPr>
                        <m:t>𝑊</m:t>
                      </m:r>
                      <m:r>
                        <a:rPr lang="hu-H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hu-HU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hu-HU" i="1">
                          <a:latin typeface="Cambria Math"/>
                        </a:rPr>
                        <m:t>∗</m:t>
                      </m:r>
                      <m:sSup>
                        <m:sSupPr>
                          <m:ctrlPr>
                            <a:rPr lang="hu-HU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u-HU" dirty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052736"/>
                <a:ext cx="8856984" cy="5688632"/>
              </a:xfrm>
              <a:blipFill rotWithShape="1">
                <a:blip r:embed="rId2"/>
                <a:stretch>
                  <a:fillRect l="-1239" t="-85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8611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Valódi ütközés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836712"/>
                <a:ext cx="8229600" cy="5976664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hu-HU" dirty="0" smtClean="0"/>
                  <a:t>Mindkét test alakváltozásához meghatározott munka szükséges, amit a mozgási energia szolgáltat.</a:t>
                </a:r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I. szakasz alakváltozási munkája: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𝐼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i="1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hu-HU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hu-HU" i="1">
                          <a:latin typeface="Cambria Math"/>
                        </a:rPr>
                        <m:t>∗</m:t>
                      </m:r>
                      <m:sSup>
                        <m:sSupPr>
                          <m:ctrlPr>
                            <a:rPr lang="hu-HU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A mozgási energia maradványa a II. ütközési 	szakaszban az alakváltozásból adódik: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𝐼</m:t>
                          </m:r>
                          <m:r>
                            <a:rPr lang="hu-HU" i="1">
                              <a:latin typeface="Cambria Math"/>
                            </a:rPr>
                            <m:t>𝐼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i="1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hu-HU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hu-HU" i="1">
                          <a:latin typeface="Cambria Math"/>
                        </a:rPr>
                        <m:t>∗</m:t>
                      </m:r>
                      <m:sSup>
                        <m:sSupPr>
                          <m:ctrlPr>
                            <a:rPr lang="hu-HU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′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′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Maradó alakváltozási munka = veszteségi munka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𝐼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i="1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hu-HU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hu-HU" i="1">
                          <a:latin typeface="Cambria Math"/>
                        </a:rPr>
                        <m:t>∗</m:t>
                      </m:r>
                      <m:sSup>
                        <m:sSupPr>
                          <m:ctrlPr>
                            <a:rPr lang="hu-HU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hu-H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hu-HU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hu-HU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hu-H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hu-HU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b="0" i="1" smtClean="0">
                          <a:latin typeface="Cambria Math"/>
                        </a:rPr>
                        <m:t>∗(1−</m:t>
                      </m:r>
                      <m:sSup>
                        <m:sSup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b="0" i="1" smtClean="0">
                              <a:latin typeface="Cambria Math"/>
                            </a:rPr>
                            <m:t>𝑘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836712"/>
                <a:ext cx="8229600" cy="5976664"/>
              </a:xfrm>
              <a:blipFill rotWithShape="1">
                <a:blip r:embed="rId2"/>
                <a:stretch>
                  <a:fillRect l="-1185" t="-142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9151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Ferde, centrális ütközés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836712"/>
                <a:ext cx="8928992" cy="5976664"/>
              </a:xfrm>
            </p:spPr>
            <p:txBody>
              <a:bodyPr/>
              <a:lstStyle/>
              <a:p>
                <a:r>
                  <a:rPr lang="hu-HU" dirty="0" smtClean="0"/>
                  <a:t>A súlypontok az ütközési vonalon vannak, viszont a sebességvektorok szöget zárnak be.</a:t>
                </a:r>
              </a:p>
              <a:p>
                <a:r>
                  <a:rPr lang="hu-HU" dirty="0"/>
                  <a:t>x</a:t>
                </a:r>
                <a:r>
                  <a:rPr lang="hu-HU" dirty="0" smtClean="0"/>
                  <a:t> tengelyt az ütközés vonalába vesszük fel az y tengelyt erre merőlegesen az érintkezési pont érintő síkjában vesszük fel.</a:t>
                </a:r>
              </a:p>
              <a:p>
                <a:r>
                  <a:rPr lang="hu-HU" dirty="0" smtClean="0"/>
                  <a:t>Az ütközési erő és az impulzus csak az ütközési vonal irányába eshet. </a:t>
                </a:r>
              </a:p>
              <a:p>
                <a:r>
                  <a:rPr lang="hu-HU" dirty="0" smtClean="0"/>
                  <a:t>Az egyes sebességvektorok </a:t>
                </a:r>
                <a:r>
                  <a:rPr lang="hu-HU" dirty="0" err="1" smtClean="0"/>
                  <a:t>y-</a:t>
                </a:r>
                <a:r>
                  <a:rPr lang="hu-HU" dirty="0" smtClean="0"/>
                  <a:t> irányú komponensei az ütközés előtt és után azonos nagyságúak maradnak.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hu-H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1</m:t>
                        </m:r>
                        <m:r>
                          <a:rPr lang="hu-HU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hu-HU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hu-HU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hu-HU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1</m:t>
                        </m:r>
                        <m:r>
                          <a:rPr lang="hu-HU" b="0" i="1" smtClean="0">
                            <a:latin typeface="Cambria Math"/>
                          </a:rPr>
                          <m:t>𝑦</m:t>
                        </m:r>
                        <m:r>
                          <a:rPr lang="hu-HU" b="0" i="1" smtClean="0">
                            <a:latin typeface="Cambria Math"/>
                          </a:rPr>
                          <m:t>′</m:t>
                        </m:r>
                      </m:sub>
                    </m:sSub>
                  </m:oMath>
                </a14:m>
                <a:r>
                  <a:rPr lang="hu-HU" dirty="0" smtClean="0"/>
                  <a:t> 	</a:t>
                </a:r>
                <a:r>
                  <a:rPr lang="hu-HU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2</m:t>
                        </m:r>
                        <m:r>
                          <a:rPr lang="hu-HU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hu-HU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hu-HU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hu-HU" b="0" i="1" smtClean="0">
                            <a:latin typeface="Cambria Math"/>
                          </a:rPr>
                          <m:t>2</m:t>
                        </m:r>
                        <m:r>
                          <a:rPr lang="hu-HU" i="1">
                            <a:latin typeface="Cambria Math"/>
                          </a:rPr>
                          <m:t>𝑦</m:t>
                        </m:r>
                        <m:r>
                          <a:rPr lang="hu-HU" i="1">
                            <a:latin typeface="Cambria Math"/>
                          </a:rPr>
                          <m:t>′</m:t>
                        </m:r>
                      </m:sub>
                    </m:sSub>
                  </m:oMath>
                </a14:m>
                <a:r>
                  <a:rPr lang="hu-HU" dirty="0"/>
                  <a:t> </a:t>
                </a:r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Impulzus megmaradás tétele: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  <m:r>
                            <a:rPr lang="hu-HU" i="1">
                              <a:latin typeface="Cambria Math"/>
                            </a:rPr>
                            <m:t>𝑥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′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  <m:r>
                            <a:rPr lang="hu-HU" i="1">
                              <a:latin typeface="Cambria Math"/>
                            </a:rPr>
                            <m:t>𝑥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′</m:t>
                          </m:r>
                        </m:sub>
                      </m:sSub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′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  <m:sSup>
                            <m:sSup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hu-HU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</a:rPr>
                        <m:t>𝑘</m:t>
                      </m:r>
                      <m:r>
                        <a:rPr lang="hu-HU" b="0" i="1" smtClean="0">
                          <a:latin typeface="Cambria Math"/>
                        </a:rPr>
                        <m:t>∗(</m:t>
                      </m:r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  <m:r>
                            <a:rPr lang="hu-HU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u-HU" dirty="0" smtClean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836712"/>
                <a:ext cx="8928992" cy="5976664"/>
              </a:xfrm>
              <a:blipFill rotWithShape="1">
                <a:blip r:embed="rId2"/>
                <a:stretch>
                  <a:fillRect l="-1230" t="-815" r="-75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0948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0632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764704"/>
                <a:ext cx="5472608" cy="309634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𝑑𝑡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func>
                            <m:func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hu-HU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hu-HU" b="0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</m:func>
                          <m:r>
                            <a:rPr lang="hu-HU" b="0" i="1" smtClean="0"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hu-HU" i="1">
                          <a:latin typeface="Cambria Math"/>
                        </a:rPr>
                        <m:t>∗</m:t>
                      </m:r>
                      <m:r>
                        <a:rPr lang="hu-HU" b="0" i="1" smtClean="0">
                          <a:latin typeface="Cambria Math"/>
                        </a:rPr>
                        <m:t>𝑢</m:t>
                      </m:r>
                      <m:r>
                        <a:rPr lang="hu-HU" i="1">
                          <a:latin typeface="Cambria Math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hu-HU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∗</m:t>
                          </m:r>
                          <m:r>
                            <a:rPr lang="hu-HU" i="1">
                              <a:latin typeface="Cambria Math"/>
                            </a:rPr>
                            <m:t>𝑑𝑡</m:t>
                          </m:r>
                          <m:r>
                            <a:rPr lang="hu-HU" i="1">
                              <a:latin typeface="Cambria Math"/>
                            </a:rPr>
                            <m:t>∗</m:t>
                          </m:r>
                          <m:func>
                            <m:func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hu-HU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hu-HU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</m:func>
                          <m:r>
                            <a:rPr lang="hu-HU" i="1"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hu-H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hu-HU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′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𝑘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′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hu-HU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764704"/>
                <a:ext cx="5472608" cy="3096344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142" y="1556792"/>
            <a:ext cx="3542410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977268"/>
            <a:ext cx="6603228" cy="271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3100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Egyenes,excentrikus ütközés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692696"/>
                <a:ext cx="8928992" cy="633670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hu-HU" dirty="0" smtClean="0"/>
                  <a:t>Visszavezethető az egyenes centrális ütközésre , ha az excentrikusan eltalált test az ütközés helyére redukált tömegével helyettesítjük.</a:t>
                </a:r>
              </a:p>
              <a:p>
                <a:pPr marL="0" indent="0">
                  <a:buNone/>
                </a:pPr>
                <a:r>
                  <a:rPr lang="hu-HU" dirty="0" smtClean="0"/>
                  <a:t>Pl. az egyikpontjában csapágyazott pálca és golyó ütközése.</a:t>
                </a:r>
              </a:p>
              <a:p>
                <a:r>
                  <a:rPr lang="hu-HU" dirty="0" smtClean="0"/>
                  <a:t>A golyó súlypontja rajta van az ütközési egyenesen, a pálcáé nincs.</a:t>
                </a:r>
              </a:p>
              <a:p>
                <a:r>
                  <a:rPr lang="hu-HU" dirty="0" smtClean="0"/>
                  <a:t>A sebesség vektor iránya meg egyezik az ütközés vonaléval.</a:t>
                </a:r>
              </a:p>
              <a:p>
                <a:r>
                  <a:rPr lang="hu-HU" dirty="0" smtClean="0"/>
                  <a:t>A két súlypontot összekötő vonal nem egyezik meg az ütközési vonallal, és nem párhuzamos vele.</a:t>
                </a:r>
              </a:p>
              <a:p>
                <a:r>
                  <a:rPr lang="hu-HU" dirty="0" smtClean="0"/>
                  <a:t>Az ütközés helye l távolságra van az A forgásponttól, mely meghatározza az A pontban ébredő reakcióerő nagyságát.</a:t>
                </a:r>
              </a:p>
              <a:p>
                <a:r>
                  <a:rPr lang="hu-HU" dirty="0" smtClean="0"/>
                  <a:t>Kell egy olyan l értéknek lennie, ahol az A-ban ébredő reakcióerő 0-vá válik.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𝑟𝑒𝑑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hu-HU" dirty="0" smtClean="0"/>
              </a:p>
              <a:p>
                <a:endParaRPr lang="hu-HU" dirty="0" smtClean="0"/>
              </a:p>
              <a:p>
                <a:endParaRPr lang="hu-HU" dirty="0" smtClean="0"/>
              </a:p>
              <a:p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692696"/>
                <a:ext cx="8928992" cy="6336704"/>
              </a:xfrm>
              <a:blipFill rotWithShape="1">
                <a:blip r:embed="rId2"/>
                <a:stretch>
                  <a:fillRect l="-1230" t="-1444" r="-1025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8143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Ferde excentrikus ütközés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2736304"/>
          </a:xfrm>
        </p:spPr>
        <p:txBody>
          <a:bodyPr/>
          <a:lstStyle/>
          <a:p>
            <a:r>
              <a:rPr lang="hu-HU" dirty="0" smtClean="0"/>
              <a:t>A legáltalánosabb ütközési folyamat-</a:t>
            </a:r>
          </a:p>
          <a:p>
            <a:r>
              <a:rPr lang="hu-HU" dirty="0" smtClean="0"/>
              <a:t>A megfelelő koordinátarendszer felvételével, valamint az egyes sebesség- és impulzusértékek megfelelő felbontásával számítással megoldható (hosszú és nehézkes).</a:t>
            </a:r>
          </a:p>
          <a:p>
            <a:r>
              <a:rPr lang="hu-HU" dirty="0" smtClean="0"/>
              <a:t>Szerkesztéssel is megoldható ( járműveknél: </a:t>
            </a:r>
            <a:r>
              <a:rPr lang="hu-HU" dirty="0" err="1" smtClean="0"/>
              <a:t>Slibar-féle</a:t>
            </a:r>
            <a:r>
              <a:rPr lang="hu-HU" dirty="0" smtClean="0"/>
              <a:t> kiegyensúlyozási </a:t>
            </a:r>
            <a:r>
              <a:rPr lang="hu-HU" dirty="0" err="1" smtClean="0"/>
              <a:t>diagramm</a:t>
            </a:r>
            <a:r>
              <a:rPr lang="hu-HU" dirty="0" smtClean="0"/>
              <a:t>)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01008"/>
            <a:ext cx="8121253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5679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Különböző tömegű járművek ütközése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124744"/>
                <a:ext cx="8640960" cy="5544616"/>
              </a:xfrm>
            </p:spPr>
            <p:txBody>
              <a:bodyPr>
                <a:normAutofit/>
              </a:bodyPr>
              <a:lstStyle/>
              <a:p>
                <a:r>
                  <a:rPr lang="hu-HU" dirty="0" smtClean="0"/>
                  <a:t>A passzív biztonságot elsősorban saját járműre vonatkozó biztonságként értelmezik.</a:t>
                </a:r>
              </a:p>
              <a:p>
                <a:pPr marL="0" indent="0">
                  <a:buNone/>
                </a:pPr>
                <a:r>
                  <a:rPr lang="hu-HU" dirty="0" smtClean="0"/>
                  <a:t>Példa: </a:t>
                </a:r>
              </a:p>
              <a:p>
                <a:pPr marL="0" indent="0">
                  <a:buNone/>
                </a:pPr>
                <a:r>
                  <a:rPr lang="hu-HU" dirty="0" smtClean="0"/>
                  <a:t>Ütközik </a:t>
                </a:r>
                <a:r>
                  <a:rPr lang="hu-HU" dirty="0"/>
                  <a:t>két, egyenként </a:t>
                </a:r>
                <a:r>
                  <a:rPr lang="hu-HU" i="1" dirty="0"/>
                  <a:t>v</a:t>
                </a:r>
                <a:r>
                  <a:rPr lang="hu-HU" dirty="0"/>
                  <a:t>=50 km/h sebességgel szembejövő, az előírásnak megfelelő</a:t>
                </a:r>
                <a:r>
                  <a:rPr lang="hu-HU" dirty="0">
                    <a:solidFill>
                      <a:srgbClr val="FFC000"/>
                    </a:solidFill>
                  </a:rPr>
                  <a:t> energiaelnyelésre méretezett </a:t>
                </a:r>
                <a:r>
                  <a:rPr lang="hu-HU" dirty="0"/>
                  <a:t>autó </a:t>
                </a:r>
                <a:r>
                  <a:rPr lang="hu-HU" dirty="0" smtClean="0"/>
                  <a:t>. </a:t>
                </a:r>
              </a:p>
              <a:p>
                <a:pPr marL="0" indent="0">
                  <a:buNone/>
                </a:pPr>
                <a:r>
                  <a:rPr lang="hu-HU" dirty="0" smtClean="0"/>
                  <a:t>Az </a:t>
                </a:r>
                <a:r>
                  <a:rPr lang="hu-HU" dirty="0"/>
                  <a:t>egyik autó tömege legyen </a:t>
                </a:r>
                <a:r>
                  <a:rPr lang="hu-HU" i="1" dirty="0"/>
                  <a:t>m</a:t>
                </a:r>
                <a:r>
                  <a:rPr lang="hu-HU" dirty="0"/>
                  <a:t>, a másik, nagyobbik tömegűé </a:t>
                </a:r>
                <a:r>
                  <a:rPr lang="hu-HU" i="1" dirty="0"/>
                  <a:t>M</a:t>
                </a:r>
                <a:r>
                  <a:rPr lang="hu-HU" dirty="0"/>
                  <a:t>. (</a:t>
                </a:r>
                <a:r>
                  <a:rPr lang="hu-HU" i="1" dirty="0" smtClean="0"/>
                  <a:t>M</a:t>
                </a:r>
                <a:r>
                  <a:rPr lang="hu-HU" dirty="0" smtClean="0"/>
                  <a:t>=</a:t>
                </a:r>
                <a:r>
                  <a:rPr lang="hu-HU" i="1" dirty="0" smtClean="0"/>
                  <a:t>c</a:t>
                </a:r>
                <a:r>
                  <a:rPr lang="hu-HU" dirty="0" smtClean="0"/>
                  <a:t>×</a:t>
                </a:r>
                <a:r>
                  <a:rPr lang="hu-HU" i="1" dirty="0" smtClean="0"/>
                  <a:t>m</a:t>
                </a:r>
                <a:r>
                  <a:rPr lang="hu-HU" i="1" dirty="0"/>
                  <a:t>, </a:t>
                </a:r>
                <a:r>
                  <a:rPr lang="hu-HU" i="1" dirty="0" smtClean="0"/>
                  <a:t>c</a:t>
                </a:r>
                <a:r>
                  <a:rPr lang="hu-HU" dirty="0" smtClean="0"/>
                  <a:t>&gt;1</a:t>
                </a:r>
                <a:r>
                  <a:rPr lang="hu-HU" dirty="0"/>
                  <a:t>.) </a:t>
                </a:r>
                <a:endParaRPr lang="hu-HU" dirty="0" smtClean="0"/>
              </a:p>
              <a:p>
                <a:pPr marL="0" indent="0">
                  <a:buNone/>
                </a:pPr>
                <a:r>
                  <a:rPr lang="hu-HU" dirty="0"/>
                  <a:t>Az autók tervezett deformációs energiaelnyelése: </a:t>
                </a:r>
                <a:br>
                  <a:rPr lang="hu-HU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hu-HU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</a:rPr>
                            <m:t>𝑑𝑒𝑓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hu-HU" b="0" i="1" smtClean="0">
                              <a:latin typeface="Cambria Math"/>
                            </a:rPr>
                            <m:t>𝑡𝑒𝑟𝑣𝑒𝑧𝑒𝑡𝑡</m:t>
                          </m:r>
                        </m:sup>
                      </m:sSubSup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r>
                        <a:rPr lang="hu-HU" b="0" i="1" smtClean="0">
                          <a:latin typeface="Cambria Math"/>
                        </a:rPr>
                        <m:t>𝑚</m:t>
                      </m:r>
                      <m:r>
                        <a:rPr lang="hu-HU" b="0" i="1" smtClean="0">
                          <a:latin typeface="Cambria Math"/>
                        </a:rPr>
                        <m:t>∗</m:t>
                      </m:r>
                      <m:sSup>
                        <m:sSupPr>
                          <m:ctrlPr>
                            <a:rPr lang="hu-HU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b="0" i="1" smtClean="0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hu-HU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</a:rPr>
                            <m:t>𝑑𝑒𝑓</m:t>
                          </m:r>
                          <m:r>
                            <a:rPr lang="hu-HU" b="0" i="1" smtClean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hu-HU" i="1">
                              <a:latin typeface="Cambria Math"/>
                            </a:rPr>
                            <m:t>𝑡𝑒𝑟𝑣𝑒𝑧𝑒𝑡𝑡</m:t>
                          </m:r>
                        </m:sup>
                      </m:sSubSup>
                      <m:r>
                        <a:rPr lang="hu-H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i="1">
                          <a:latin typeface="Cambria Math"/>
                        </a:rPr>
                        <m:t>∗</m:t>
                      </m:r>
                      <m:r>
                        <a:rPr lang="hu-HU" b="0" i="1" smtClean="0">
                          <a:latin typeface="Cambria Math"/>
                        </a:rPr>
                        <m:t>𝑀</m:t>
                      </m:r>
                      <m:r>
                        <a:rPr lang="hu-HU" i="1">
                          <a:latin typeface="Cambria Math"/>
                        </a:rPr>
                        <m:t>∗</m:t>
                      </m:r>
                      <m:sSup>
                        <m:sSupPr>
                          <m:ctrlPr>
                            <a:rPr lang="hu-HU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i="1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hu-HU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r>
                  <a:rPr lang="hu-HU" dirty="0"/>
                  <a:t/>
                </a:r>
                <a:br>
                  <a:rPr lang="hu-HU" dirty="0"/>
                </a:br>
                <a:endParaRPr lang="hu-HU" dirty="0"/>
              </a:p>
              <a:p>
                <a:pPr marL="0" indent="0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124744"/>
                <a:ext cx="8640960" cy="5544616"/>
              </a:xfrm>
              <a:blipFill rotWithShape="1">
                <a:blip r:embed="rId2"/>
                <a:stretch>
                  <a:fillRect l="-1199" t="-880" r="-176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9475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7778"/>
            <a:ext cx="8229600" cy="27664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15061"/>
                <a:ext cx="9144000" cy="6842939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hu-HU" dirty="0" smtClean="0"/>
                  <a:t>A mozgásmennyiség-megmaradás törvényéből az ütközés utáni közös sebesség: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hu-HU" b="0" i="1" smtClean="0">
                        <a:latin typeface="Cambria Math"/>
                      </a:rPr>
                      <m:t>𝑢</m:t>
                    </m:r>
                    <m:r>
                      <a:rPr lang="hu-HU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hu-HU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hu-HU" b="0" i="1" smtClean="0">
                            <a:latin typeface="Cambria Math"/>
                          </a:rPr>
                          <m:t>𝑀</m:t>
                        </m:r>
                        <m:r>
                          <a:rPr lang="hu-HU" b="0" i="1" smtClean="0">
                            <a:latin typeface="Cambria Math"/>
                          </a:rPr>
                          <m:t>−</m:t>
                        </m:r>
                        <m:r>
                          <a:rPr lang="hu-HU" b="0" i="1" smtClean="0">
                            <a:latin typeface="Cambria Math"/>
                          </a:rPr>
                          <m:t>𝑚</m:t>
                        </m:r>
                      </m:num>
                      <m:den>
                        <m:r>
                          <a:rPr lang="hu-HU" b="0" i="1" smtClean="0">
                            <a:latin typeface="Cambria Math"/>
                          </a:rPr>
                          <m:t>𝑀</m:t>
                        </m:r>
                        <m:r>
                          <a:rPr lang="hu-HU" b="0" i="1" smtClean="0">
                            <a:latin typeface="Cambria Math"/>
                          </a:rPr>
                          <m:t>+</m:t>
                        </m:r>
                        <m:r>
                          <a:rPr lang="hu-HU" b="0" i="1" smtClean="0">
                            <a:latin typeface="Cambria Math"/>
                          </a:rPr>
                          <m:t>𝑚</m:t>
                        </m:r>
                      </m:den>
                    </m:f>
                    <m:r>
                      <a:rPr lang="hu-HU" b="0" i="1" smtClean="0">
                        <a:latin typeface="Cambria Math"/>
                      </a:rPr>
                      <m:t>∗</m:t>
                    </m:r>
                    <m:r>
                      <a:rPr lang="hu-HU" b="0" i="1" smtClean="0">
                        <a:latin typeface="Cambria Math"/>
                      </a:rPr>
                      <m:t>𝑣</m:t>
                    </m:r>
                    <m:r>
                      <a:rPr lang="hu-HU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hu-HU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hu-HU" b="0" i="1" smtClean="0">
                            <a:latin typeface="Cambria Math"/>
                          </a:rPr>
                          <m:t>𝑐</m:t>
                        </m:r>
                        <m:r>
                          <a:rPr lang="hu-HU" b="0" i="1" smtClean="0">
                            <a:latin typeface="Cambria Math"/>
                          </a:rPr>
                          <m:t>−1</m:t>
                        </m:r>
                      </m:num>
                      <m:den>
                        <m:r>
                          <a:rPr lang="hu-HU" b="0" i="1" smtClean="0">
                            <a:latin typeface="Cambria Math"/>
                          </a:rPr>
                          <m:t>𝑐</m:t>
                        </m:r>
                        <m:r>
                          <a:rPr lang="hu-HU" b="0" i="1" smtClean="0">
                            <a:latin typeface="Cambria Math"/>
                          </a:rPr>
                          <m:t>+1</m:t>
                        </m:r>
                      </m:den>
                    </m:f>
                    <m:r>
                      <a:rPr lang="hu-HU" b="0" i="1" smtClean="0">
                        <a:latin typeface="Cambria Math"/>
                      </a:rPr>
                      <m:t>∗</m:t>
                    </m:r>
                    <m:r>
                      <a:rPr lang="hu-HU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u-HU" dirty="0" smtClean="0"/>
                  <a:t> </a:t>
                </a:r>
              </a:p>
              <a:p>
                <a:pPr marL="0" indent="0" algn="just">
                  <a:buNone/>
                </a:pPr>
                <a:r>
                  <a:rPr lang="hu-HU" dirty="0" smtClean="0"/>
                  <a:t>Feltételezve</a:t>
                </a:r>
                <a:r>
                  <a:rPr lang="hu-HU" dirty="0"/>
                  <a:t>, hogy mindkét autó lökhárító-gyűrődő </a:t>
                </a:r>
                <a:r>
                  <a:rPr lang="hu-HU" dirty="0" smtClean="0"/>
                  <a:t>zónája és energiaelnyelése </a:t>
                </a:r>
                <a:r>
                  <a:rPr lang="hu-HU" dirty="0">
                    <a:solidFill>
                      <a:srgbClr val="FFC000"/>
                    </a:solidFill>
                  </a:rPr>
                  <a:t>azonos </a:t>
                </a:r>
                <a:r>
                  <a:rPr lang="hu-HU" dirty="0" err="1">
                    <a:solidFill>
                      <a:srgbClr val="FFC000"/>
                    </a:solidFill>
                  </a:rPr>
                  <a:t>meredekségű</a:t>
                </a:r>
                <a:r>
                  <a:rPr lang="hu-HU" dirty="0">
                    <a:solidFill>
                      <a:srgbClr val="FFC000"/>
                    </a:solidFill>
                  </a:rPr>
                  <a:t> erő–elmozdulás függvénnyel</a:t>
                </a:r>
                <a:r>
                  <a:rPr lang="hu-HU" dirty="0"/>
                  <a:t> írható </a:t>
                </a:r>
                <a:r>
                  <a:rPr lang="hu-HU" dirty="0" smtClean="0"/>
                  <a:t>le</a:t>
                </a:r>
                <a:r>
                  <a:rPr lang="hu-HU" dirty="0"/>
                  <a:t>, valamint az elvesző mozgási energiák mindkét autó esetében deformációs munkává alakulnak, az ütközés során elnyelendő energia az egyes autókra számítva: </a:t>
                </a:r>
                <a:endParaRPr lang="hu-HU" dirty="0" smtClean="0"/>
              </a:p>
              <a:p>
                <a:pPr marL="0" indent="0" algn="just">
                  <a:buNone/>
                </a:pPr>
                <a:endParaRPr lang="hu-HU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𝑑𝑒𝑓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ü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𝑡𝑘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ö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𝑧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é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𝑠𝑖</m:t>
                          </m:r>
                        </m:sup>
                      </m:sSubSup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sz="2400" b="0" i="1" smtClean="0">
                          <a:latin typeface="Cambria Math"/>
                        </a:rPr>
                        <m:t>∗</m:t>
                      </m:r>
                      <m:r>
                        <a:rPr lang="hu-HU" sz="2400" b="0" i="1" smtClean="0">
                          <a:latin typeface="Cambria Math"/>
                        </a:rPr>
                        <m:t>𝑚</m:t>
                      </m:r>
                      <m:r>
                        <a:rPr lang="hu-HU" sz="2400" b="0" i="1" smtClean="0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sz="2400" b="0" i="1" smtClean="0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</a:rPr>
                            <m:t>2∗</m:t>
                          </m:r>
                          <m:d>
                            <m:d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hu-HU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hu-HU" sz="2400" b="0" i="1" smtClean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hu-HU" sz="24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𝑐</m:t>
                                  </m:r>
                                  <m:r>
                                    <a:rPr lang="hu-HU" sz="2400" b="0" i="1" smtClean="0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hu-HU" sz="2400" b="0" i="0" smtClean="0">
                          <a:latin typeface="Cambria Math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hu-HU" sz="2400" b="0" i="0" smtClean="0">
                          <a:latin typeface="Cambria Math"/>
                        </a:rPr>
                        <m:t>m</m:t>
                      </m:r>
                      <m:r>
                        <a:rPr lang="hu-HU" sz="2400" b="0" i="0" smtClean="0">
                          <a:latin typeface="Cambria Math"/>
                        </a:rPr>
                        <m:t>∗</m:t>
                      </m:r>
                      <m:sSup>
                        <m:sSup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400" b="0" i="1" smtClean="0">
                          <a:latin typeface="Cambria Math"/>
                        </a:rPr>
                        <m:t>&gt;</m:t>
                      </m:r>
                      <m:sSubSup>
                        <m:sSubSupPr>
                          <m:ctrlPr>
                            <a:rPr lang="hu-HU" sz="24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sz="2400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𝑑𝑒𝑓</m:t>
                          </m:r>
                          <m:r>
                            <a:rPr lang="hu-HU" sz="2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hu-HU" sz="2400" i="1">
                              <a:latin typeface="Cambria Math"/>
                            </a:rPr>
                            <m:t>𝑡𝑒𝑟𝑣𝑒𝑧𝑒𝑡𝑡</m:t>
                          </m:r>
                        </m:sup>
                      </m:sSubSup>
                    </m:oMath>
                  </m:oMathPara>
                </a14:m>
                <a:endParaRPr lang="hu-HU" sz="2400" dirty="0" smtClean="0"/>
              </a:p>
              <a:p>
                <a:pPr marL="0" indent="0" algn="just">
                  <a:buNone/>
                </a:pPr>
                <a:endParaRPr lang="hu-HU" sz="2400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hu-HU" sz="24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sz="2400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𝑑𝑒𝑓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hu-HU" sz="2400" i="1">
                              <a:latin typeface="Cambria Math"/>
                            </a:rPr>
                            <m:t>ü</m:t>
                          </m:r>
                          <m:r>
                            <a:rPr lang="hu-HU" sz="2400" i="1">
                              <a:latin typeface="Cambria Math"/>
                            </a:rPr>
                            <m:t>𝑡𝑘</m:t>
                          </m:r>
                          <m:r>
                            <a:rPr lang="hu-HU" sz="2400" i="1">
                              <a:latin typeface="Cambria Math"/>
                            </a:rPr>
                            <m:t>ö</m:t>
                          </m:r>
                          <m:r>
                            <a:rPr lang="hu-HU" sz="2400" i="1">
                              <a:latin typeface="Cambria Math"/>
                            </a:rPr>
                            <m:t>𝑧</m:t>
                          </m:r>
                          <m:r>
                            <a:rPr lang="hu-HU" sz="2400" i="1">
                              <a:latin typeface="Cambria Math"/>
                            </a:rPr>
                            <m:t>é</m:t>
                          </m:r>
                          <m:r>
                            <a:rPr lang="hu-HU" sz="2400" i="1">
                              <a:latin typeface="Cambria Math"/>
                            </a:rPr>
                            <m:t>𝑠𝑖</m:t>
                          </m:r>
                        </m:sup>
                      </m:sSubSup>
                      <m:r>
                        <a:rPr lang="hu-HU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sz="2400" i="1">
                          <a:latin typeface="Cambria Math"/>
                        </a:rPr>
                        <m:t>∗</m:t>
                      </m:r>
                      <m:r>
                        <a:rPr lang="hu-HU" sz="2400" b="0" i="1" smtClean="0">
                          <a:latin typeface="Cambria Math"/>
                        </a:rPr>
                        <m:t>𝑀</m:t>
                      </m:r>
                      <m:r>
                        <a:rPr lang="hu-HU" sz="2400" i="1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hu-HU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hu-HU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400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i="1"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hu-HU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hu-HU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hu-HU" sz="2400" i="1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hu-HU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hu-HU" sz="2400" i="1">
                              <a:latin typeface="Cambria Math"/>
                            </a:rPr>
                            <m:t>∗</m:t>
                          </m:r>
                          <m:sSup>
                            <m:sSupPr>
                              <m:ctrlPr>
                                <a:rPr lang="hu-HU" sz="2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hu-HU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hu-HU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hu-HU" sz="2400" i="1">
                                      <a:latin typeface="Cambria Math"/>
                                    </a:rPr>
                                    <m:t>𝑐</m:t>
                                  </m:r>
                                  <m:r>
                                    <a:rPr lang="hu-HU" sz="2400" i="1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hu-HU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hu-HU" sz="2400">
                          <a:latin typeface="Cambria Math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hu-HU" sz="2400" b="0" i="0" smtClean="0">
                          <a:latin typeface="Cambria Math"/>
                        </a:rPr>
                        <m:t>M</m:t>
                      </m:r>
                      <m:r>
                        <a:rPr lang="hu-HU" sz="2400">
                          <a:latin typeface="Cambria Math"/>
                        </a:rPr>
                        <m:t>∗</m:t>
                      </m:r>
                      <m:sSup>
                        <m:sSupPr>
                          <m:ctrlPr>
                            <a:rPr lang="hu-HU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400" i="1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hu-HU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2400" b="0" i="1" smtClean="0">
                          <a:latin typeface="Cambria Math"/>
                        </a:rPr>
                        <m:t>&lt;</m:t>
                      </m:r>
                      <m:sSubSup>
                        <m:sSubSupPr>
                          <m:ctrlPr>
                            <a:rPr lang="hu-HU" sz="24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sz="2400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𝑑𝑒𝑓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hu-HU" sz="2400" i="1">
                              <a:latin typeface="Cambria Math"/>
                            </a:rPr>
                            <m:t>𝑡𝑒𝑟𝑣𝑒𝑧𝑒𝑡𝑡</m:t>
                          </m:r>
                        </m:sup>
                      </m:sSubSup>
                    </m:oMath>
                  </m:oMathPara>
                </a14:m>
                <a:endParaRPr lang="hu-HU" sz="2400" dirty="0" smtClean="0"/>
              </a:p>
              <a:p>
                <a:pPr marL="0" indent="0" algn="just">
                  <a:buNone/>
                </a:pPr>
                <a:endParaRPr lang="hu-HU" sz="2400" dirty="0" smtClean="0"/>
              </a:p>
              <a:p>
                <a:pPr marL="0" indent="0" algn="just">
                  <a:buNone/>
                </a:pPr>
                <a:r>
                  <a:rPr lang="hu-HU" sz="2400" dirty="0"/>
                  <a:t>vagyis a kisebbik autó ilyen feltételek mellett nem nyújt megfelelő túlélési esélyt, ha egy vele szembejövő, nagyobb autónak ütközik.</a:t>
                </a: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5061"/>
                <a:ext cx="9144000" cy="6842939"/>
              </a:xfrm>
              <a:blipFill rotWithShape="1">
                <a:blip r:embed="rId2"/>
                <a:stretch>
                  <a:fillRect l="-1133" t="-1336" r="-1200" b="-178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5637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Ütközési kísérletek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124744"/>
            <a:ext cx="9001000" cy="5616624"/>
          </a:xfrm>
        </p:spPr>
        <p:txBody>
          <a:bodyPr/>
          <a:lstStyle/>
          <a:p>
            <a:pPr marL="0" indent="0" algn="just">
              <a:buNone/>
            </a:pPr>
            <a:r>
              <a:rPr lang="hu-HU" dirty="0"/>
              <a:t>Az ütközések során fellépő erők precíz begyűjtése elengedhetetlenül fontos </a:t>
            </a:r>
            <a:r>
              <a:rPr lang="hu-HU" dirty="0" smtClean="0"/>
              <a:t>információt adnak </a:t>
            </a:r>
            <a:r>
              <a:rPr lang="hu-HU" dirty="0"/>
              <a:t>a modern autók passzív </a:t>
            </a:r>
            <a:r>
              <a:rPr lang="hu-HU" dirty="0" smtClean="0"/>
              <a:t>biztonságának tervezéséhez, </a:t>
            </a:r>
            <a:r>
              <a:rPr lang="hu-HU" dirty="0"/>
              <a:t>optimalizálásához</a:t>
            </a:r>
            <a:r>
              <a:rPr lang="hu-HU" dirty="0" smtClean="0"/>
              <a:t>.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A </a:t>
            </a:r>
            <a:r>
              <a:rPr lang="hu-HU" dirty="0"/>
              <a:t>becsapódási erők nagyságának és irányának a mérése helyileg az idő függvényében komplex és részletes információt nyújt az ütközésről. Segítségével analizálni lehet az autó ütközési karakterisztikáját, megbecsülni az alkalmasságát és meghatározni a karosszéria merevségét. </a:t>
            </a: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A </a:t>
            </a:r>
            <a:r>
              <a:rPr lang="hu-HU" dirty="0"/>
              <a:t>számítógépes szimulációk során is fontos szerepe, mint a véges elem analízis (FEM) egyik bemeneti változója. </a:t>
            </a: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Az </a:t>
            </a:r>
            <a:r>
              <a:rPr lang="hu-HU" dirty="0"/>
              <a:t>ütközéses tesztekkel ellenőrzik a járművek felépítésének szimulációban meghatározott viselkedését. 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08753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2915816" cy="1772816"/>
          </a:xfrm>
        </p:spPr>
        <p:txBody>
          <a:bodyPr>
            <a:normAutofit fontScale="90000"/>
          </a:bodyPr>
          <a:lstStyle/>
          <a:p>
            <a:pPr algn="just"/>
            <a:r>
              <a:rPr lang="hu-HU" sz="4000" dirty="0" smtClean="0">
                <a:solidFill>
                  <a:schemeClr val="tx1"/>
                </a:solidFill>
              </a:rPr>
              <a:t>Napjainkban végzett ütközés típusok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1090464" cy="438912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" name="Kép 3" descr="C:\Users\Szaki\Desktop\Data acquisition\Crash blokk\ütközés fajták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9782"/>
            <a:ext cx="6216352" cy="6828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8779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78328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piezoelektromosság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688632"/>
          </a:xfrm>
        </p:spPr>
        <p:txBody>
          <a:bodyPr>
            <a:normAutofit fontScale="92500"/>
          </a:bodyPr>
          <a:lstStyle/>
          <a:p>
            <a:r>
              <a:rPr lang="hu-HU" dirty="0"/>
              <a:t>A </a:t>
            </a:r>
            <a:r>
              <a:rPr lang="hu-HU" b="1" dirty="0"/>
              <a:t>piezoelektromosság</a:t>
            </a:r>
            <a:r>
              <a:rPr lang="hu-HU" dirty="0"/>
              <a:t> olyan elektromos jelenség, melynek során bizonyos anyagokon (</a:t>
            </a:r>
            <a:r>
              <a:rPr lang="hu-HU" dirty="0">
                <a:hlinkClick r:id="rId2" tooltip="Kristály"/>
              </a:rPr>
              <a:t>kristály</a:t>
            </a:r>
            <a:r>
              <a:rPr lang="hu-HU" dirty="0"/>
              <a:t>, </a:t>
            </a:r>
            <a:r>
              <a:rPr lang="hu-HU" dirty="0">
                <a:hlinkClick r:id="rId3" tooltip="Kerámia"/>
              </a:rPr>
              <a:t>kerámia</a:t>
            </a:r>
            <a:r>
              <a:rPr lang="hu-HU" dirty="0"/>
              <a:t>) összenyomás hatására </a:t>
            </a:r>
            <a:r>
              <a:rPr lang="hu-HU" dirty="0">
                <a:hlinkClick r:id="rId4" tooltip="Elektromos feszültség"/>
              </a:rPr>
              <a:t>elektromos feszültség</a:t>
            </a:r>
            <a:r>
              <a:rPr lang="hu-HU" dirty="0"/>
              <a:t> keletkezik, illetve elektromos feszültség hatására alakváltozás jön létre.</a:t>
            </a:r>
          </a:p>
          <a:p>
            <a:pPr algn="just"/>
            <a:r>
              <a:rPr lang="hu-HU" dirty="0"/>
              <a:t>Ilyen kristály például a </a:t>
            </a:r>
            <a:r>
              <a:rPr lang="hu-HU" dirty="0">
                <a:hlinkClick r:id="rId5" tooltip="Kvarc"/>
              </a:rPr>
              <a:t>kvarc</a:t>
            </a:r>
            <a:r>
              <a:rPr lang="hu-HU" dirty="0"/>
              <a:t> (SiO</a:t>
            </a:r>
            <a:r>
              <a:rPr lang="hu-HU" baseline="-25000" dirty="0"/>
              <a:t>2</a:t>
            </a:r>
            <a:r>
              <a:rPr lang="hu-HU" dirty="0"/>
              <a:t>). </a:t>
            </a:r>
            <a:endParaRPr lang="hu-HU" dirty="0" smtClean="0"/>
          </a:p>
          <a:p>
            <a:pPr algn="just"/>
            <a:r>
              <a:rPr lang="hu-HU" dirty="0" smtClean="0"/>
              <a:t>A</a:t>
            </a:r>
            <a:r>
              <a:rPr lang="hu-HU" dirty="0"/>
              <a:t> </a:t>
            </a:r>
            <a:r>
              <a:rPr lang="hu-HU" b="1" dirty="0"/>
              <a:t>piezoelektromosság</a:t>
            </a:r>
            <a:r>
              <a:rPr lang="hu-HU" dirty="0"/>
              <a:t> és </a:t>
            </a:r>
            <a:r>
              <a:rPr lang="hu-HU" b="1" dirty="0" err="1"/>
              <a:t>elektrostrikció</a:t>
            </a:r>
            <a:r>
              <a:rPr lang="hu-HU" dirty="0"/>
              <a:t> felfedezése </a:t>
            </a:r>
            <a:r>
              <a:rPr lang="hu-HU" dirty="0">
                <a:hlinkClick r:id="rId6" tooltip="Pierre Curie"/>
              </a:rPr>
              <a:t>Pierre Curie</a:t>
            </a:r>
            <a:r>
              <a:rPr lang="hu-HU" dirty="0"/>
              <a:t> és </a:t>
            </a:r>
            <a:r>
              <a:rPr lang="hu-HU" dirty="0">
                <a:hlinkClick r:id="rId7" tooltip="Jacques Curie (a lap nem létezik)"/>
              </a:rPr>
              <a:t>Jacques Curie</a:t>
            </a:r>
            <a:r>
              <a:rPr lang="hu-HU" dirty="0"/>
              <a:t> nevéhez fűződik, akik 1880-ban felfedezték, hogy bizonyos kristályokon (kvarc, </a:t>
            </a:r>
            <a:r>
              <a:rPr lang="hu-HU" dirty="0" err="1">
                <a:hlinkClick r:id="rId8" tooltip="Turmalincsoport"/>
              </a:rPr>
              <a:t>turmalin</a:t>
            </a:r>
            <a:r>
              <a:rPr lang="hu-HU" dirty="0"/>
              <a:t> vagy a </a:t>
            </a:r>
            <a:r>
              <a:rPr lang="hu-HU" dirty="0" err="1">
                <a:hlinkClick r:id="rId9" tooltip="Nátrium-kálium-tartarát"/>
              </a:rPr>
              <a:t>Rochelle-só</a:t>
            </a:r>
            <a:r>
              <a:rPr lang="hu-HU" dirty="0"/>
              <a:t> (</a:t>
            </a:r>
            <a:r>
              <a:rPr lang="hu-HU" dirty="0" err="1"/>
              <a:t>kálium-nátrium-tartarát</a:t>
            </a:r>
            <a:r>
              <a:rPr lang="hu-HU" dirty="0"/>
              <a:t> KNaC</a:t>
            </a:r>
            <a:r>
              <a:rPr lang="hu-HU" baseline="-25000" dirty="0"/>
              <a:t>4</a:t>
            </a:r>
            <a:r>
              <a:rPr lang="hu-HU" dirty="0"/>
              <a:t>H</a:t>
            </a:r>
            <a:r>
              <a:rPr lang="hu-HU" baseline="-25000" dirty="0"/>
              <a:t>4</a:t>
            </a:r>
            <a:r>
              <a:rPr lang="hu-HU" dirty="0"/>
              <a:t>O</a:t>
            </a:r>
            <a:r>
              <a:rPr lang="hu-HU" baseline="-25000" dirty="0"/>
              <a:t>6</a:t>
            </a:r>
            <a:r>
              <a:rPr lang="hu-HU" dirty="0"/>
              <a:t>·4H</a:t>
            </a:r>
            <a:r>
              <a:rPr lang="hu-HU" baseline="-25000" dirty="0"/>
              <a:t>2</a:t>
            </a:r>
            <a:r>
              <a:rPr lang="hu-HU" dirty="0"/>
              <a:t>O)) meghatározott tengelyek mentén alkalmazott nyomás elektromos töltések megjelenését okozza a kristály felületén. </a:t>
            </a:r>
            <a:r>
              <a:rPr lang="hu-HU" dirty="0" smtClean="0"/>
              <a:t>Mechanikai </a:t>
            </a:r>
            <a:r>
              <a:rPr lang="hu-HU" dirty="0"/>
              <a:t>erő hatására a kvarckristály végein feszültség jelenik </a:t>
            </a:r>
            <a:r>
              <a:rPr lang="hu-HU" dirty="0" smtClean="0"/>
              <a:t>meg.</a:t>
            </a:r>
          </a:p>
          <a:p>
            <a:pPr algn="just"/>
            <a:r>
              <a:rPr lang="hu-HU" dirty="0">
                <a:solidFill>
                  <a:srgbClr val="FFC000"/>
                </a:solidFill>
              </a:rPr>
              <a:t>A töltésmennyiség és a mechanikai igénybevétel </a:t>
            </a:r>
          </a:p>
          <a:p>
            <a:pPr marL="0" indent="0" algn="just">
              <a:buNone/>
            </a:pPr>
            <a:r>
              <a:rPr lang="hu-HU" dirty="0" smtClean="0">
                <a:solidFill>
                  <a:srgbClr val="FFC000"/>
                </a:solidFill>
              </a:rPr>
              <a:t>	között </a:t>
            </a:r>
            <a:r>
              <a:rPr lang="hu-HU" dirty="0">
                <a:solidFill>
                  <a:srgbClr val="FFC000"/>
                </a:solidFill>
              </a:rPr>
              <a:t>meghatározott („lineáris”) kapcsolat van.</a:t>
            </a:r>
          </a:p>
        </p:txBody>
      </p:sp>
    </p:spTree>
    <p:extLst>
      <p:ext uri="{BB962C8B-B14F-4D97-AF65-F5344CB8AC3E}">
        <p14:creationId xmlns:p14="http://schemas.microsoft.com/office/powerpoint/2010/main" val="630593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7832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8229600" cy="534387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u-HU" dirty="0" smtClean="0"/>
                  <a:t>A gyakorlatban csak az </a:t>
                </a:r>
                <a:r>
                  <a:rPr lang="hu-HU" dirty="0" err="1"/>
                  <a:t>x-</a:t>
                </a:r>
                <a:r>
                  <a:rPr lang="hu-HU" dirty="0"/>
                  <a:t> irányú terhelés hatására fellépő </a:t>
                </a:r>
                <a:r>
                  <a:rPr lang="hu-HU" dirty="0" smtClean="0"/>
                  <a:t>un</a:t>
                </a:r>
                <a:r>
                  <a:rPr lang="hu-HU" dirty="0"/>
                  <a:t>. longitudinális piezoelektromos hatást hasznosítjuk</a:t>
                </a:r>
                <a:r>
                  <a:rPr lang="hu-HU" dirty="0" smtClean="0"/>
                  <a:t>!</a:t>
                </a:r>
              </a:p>
              <a:p>
                <a:r>
                  <a:rPr lang="hu-HU" dirty="0">
                    <a:solidFill>
                      <a:srgbClr val="FFC000"/>
                    </a:solidFill>
                  </a:rPr>
                  <a:t>A töltés nagysága (Q) nem geometria-, </a:t>
                </a:r>
                <a:r>
                  <a:rPr lang="hu-HU" dirty="0" smtClean="0">
                    <a:solidFill>
                      <a:srgbClr val="FFC000"/>
                    </a:solidFill>
                  </a:rPr>
                  <a:t>hanem </a:t>
                </a:r>
                <a:r>
                  <a:rPr lang="hu-HU" dirty="0">
                    <a:solidFill>
                      <a:srgbClr val="FFC000"/>
                    </a:solidFill>
                  </a:rPr>
                  <a:t>csak </a:t>
                </a:r>
                <a:r>
                  <a:rPr lang="hu-HU" dirty="0" smtClean="0">
                    <a:solidFill>
                      <a:srgbClr val="FFC000"/>
                    </a:solidFill>
                  </a:rPr>
                  <a:t>terhelésfüggő </a:t>
                </a:r>
                <a:r>
                  <a:rPr lang="hu-HU" dirty="0">
                    <a:solidFill>
                      <a:srgbClr val="FFC000"/>
                    </a:solidFill>
                  </a:rPr>
                  <a:t>(</a:t>
                </a:r>
                <a:r>
                  <a:rPr lang="hu-HU" dirty="0" err="1" smtClean="0">
                    <a:solidFill>
                      <a:srgbClr val="FFC000"/>
                    </a:solidFill>
                  </a:rPr>
                  <a:t>Fx</a:t>
                </a:r>
                <a:r>
                  <a:rPr lang="hu-HU" dirty="0" smtClean="0">
                    <a:solidFill>
                      <a:srgbClr val="FFC000"/>
                    </a:solidFill>
                  </a:rPr>
                  <a:t>)</a:t>
                </a:r>
              </a:p>
              <a:p>
                <a:pPr marL="0" indent="0">
                  <a:buNone/>
                </a:pPr>
                <a:endParaRPr lang="hu-HU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𝑄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𝜌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∗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hu-HU" dirty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ahol :</a:t>
                </a:r>
              </a:p>
              <a:p>
                <a:r>
                  <a:rPr lang="hu-HU" dirty="0" smtClean="0"/>
                  <a:t> </a:t>
                </a:r>
                <a:r>
                  <a:rPr lang="hu-HU" dirty="0"/>
                  <a:t>Q - a töltés, </a:t>
                </a:r>
              </a:p>
              <a:p>
                <a:r>
                  <a:rPr lang="hu-HU" dirty="0"/>
                  <a:t> </a:t>
                </a:r>
                <a:r>
                  <a:rPr lang="el-GR" dirty="0"/>
                  <a:t>ρ - </a:t>
                </a:r>
                <a:r>
                  <a:rPr lang="hu-HU" dirty="0"/>
                  <a:t>a piezoelektromos állandó </a:t>
                </a:r>
              </a:p>
              <a:p>
                <a:r>
                  <a:rPr lang="hu-HU" dirty="0"/>
                  <a:t> </a:t>
                </a:r>
                <a:r>
                  <a:rPr lang="hu-HU" dirty="0" err="1" smtClean="0"/>
                  <a:t>Fx</a:t>
                </a:r>
                <a:r>
                  <a:rPr lang="hu-HU" dirty="0" smtClean="0"/>
                  <a:t> </a:t>
                </a:r>
                <a:r>
                  <a:rPr lang="hu-HU" dirty="0"/>
                  <a:t>- az x tengely irányába ható erő. </a:t>
                </a:r>
              </a:p>
              <a:p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8229600" cy="5343872"/>
              </a:xfrm>
              <a:blipFill rotWithShape="1">
                <a:blip r:embed="rId2"/>
                <a:stretch>
                  <a:fillRect l="-1259" t="-171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03549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kvarc kristály felépítése, és </a:t>
            </a:r>
            <a:r>
              <a:rPr lang="hu-HU" sz="4000" dirty="0" err="1" smtClean="0">
                <a:solidFill>
                  <a:schemeClr val="tx1"/>
                </a:solidFill>
              </a:rPr>
              <a:t>piezo</a:t>
            </a:r>
            <a:r>
              <a:rPr lang="hu-HU" sz="4000" dirty="0" smtClean="0">
                <a:solidFill>
                  <a:schemeClr val="tx1"/>
                </a:solidFill>
              </a:rPr>
              <a:t> elektromos viselkedése 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76" y="1860263"/>
            <a:ext cx="1728192" cy="1925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974" y="1860263"/>
            <a:ext cx="2436667" cy="1925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745" y="1844824"/>
            <a:ext cx="3837530" cy="3837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4464496" cy="2597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0011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sz="4000" dirty="0" err="1" smtClean="0">
                <a:solidFill>
                  <a:schemeClr val="tx1"/>
                </a:solidFill>
              </a:rPr>
              <a:t>Crash</a:t>
            </a:r>
            <a:r>
              <a:rPr lang="hu-HU" sz="4000" dirty="0" smtClean="0">
                <a:solidFill>
                  <a:schemeClr val="tx1"/>
                </a:solidFill>
              </a:rPr>
              <a:t> szabványok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983832"/>
          </a:xfrm>
        </p:spPr>
        <p:txBody>
          <a:bodyPr/>
          <a:lstStyle/>
          <a:p>
            <a:r>
              <a:rPr lang="hu-HU" dirty="0"/>
              <a:t>NCAP (European New </a:t>
            </a:r>
            <a:r>
              <a:rPr lang="hu-HU" dirty="0" err="1"/>
              <a:t>Assessment</a:t>
            </a:r>
            <a:r>
              <a:rPr lang="hu-HU" dirty="0"/>
              <a:t> Program), </a:t>
            </a:r>
            <a:endParaRPr lang="hu-HU" dirty="0" smtClean="0"/>
          </a:p>
          <a:p>
            <a:r>
              <a:rPr lang="hu-HU" dirty="0" smtClean="0"/>
              <a:t>TRL </a:t>
            </a:r>
            <a:r>
              <a:rPr lang="hu-HU" dirty="0"/>
              <a:t>(</a:t>
            </a:r>
            <a:r>
              <a:rPr lang="hu-HU" dirty="0" err="1"/>
              <a:t>Transport</a:t>
            </a:r>
            <a:r>
              <a:rPr lang="hu-HU" dirty="0"/>
              <a:t> Research </a:t>
            </a:r>
            <a:r>
              <a:rPr lang="hu-HU" dirty="0" err="1"/>
              <a:t>Laboratory</a:t>
            </a:r>
            <a:r>
              <a:rPr lang="hu-HU" dirty="0"/>
              <a:t>), </a:t>
            </a:r>
            <a:endParaRPr lang="hu-HU" dirty="0" smtClean="0"/>
          </a:p>
          <a:p>
            <a:r>
              <a:rPr lang="hu-HU" dirty="0" smtClean="0"/>
              <a:t>AZT </a:t>
            </a:r>
            <a:r>
              <a:rPr lang="hu-HU" dirty="0"/>
              <a:t>(Allianz </a:t>
            </a:r>
            <a:r>
              <a:rPr lang="hu-HU" dirty="0" err="1"/>
              <a:t>Zentrum</a:t>
            </a:r>
            <a:r>
              <a:rPr lang="hu-HU" dirty="0"/>
              <a:t> </a:t>
            </a:r>
            <a:r>
              <a:rPr lang="hu-HU" dirty="0" err="1"/>
              <a:t>für</a:t>
            </a:r>
            <a:r>
              <a:rPr lang="hu-HU" dirty="0"/>
              <a:t> </a:t>
            </a:r>
            <a:r>
              <a:rPr lang="hu-HU" dirty="0" err="1"/>
              <a:t>Technik</a:t>
            </a:r>
            <a:r>
              <a:rPr lang="hu-HU" dirty="0"/>
              <a:t>)</a:t>
            </a:r>
            <a:endParaRPr lang="hu-HU" b="1" dirty="0"/>
          </a:p>
        </p:txBody>
      </p:sp>
      <p:pic>
        <p:nvPicPr>
          <p:cNvPr id="4" name="Kép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08920"/>
            <a:ext cx="6768752" cy="3744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3506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116632"/>
            <a:ext cx="6017413" cy="3140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ép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56992"/>
            <a:ext cx="6017413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6263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50336"/>
          </a:xfrm>
        </p:spPr>
        <p:txBody>
          <a:bodyPr>
            <a:noAutofit/>
          </a:bodyPr>
          <a:lstStyle/>
          <a:p>
            <a:r>
              <a:rPr lang="hu-HU" sz="4000" dirty="0" err="1" smtClean="0">
                <a:solidFill>
                  <a:schemeClr val="tx1"/>
                </a:solidFill>
              </a:rPr>
              <a:t>Crash</a:t>
            </a:r>
            <a:r>
              <a:rPr lang="hu-HU" sz="4000" dirty="0" smtClean="0">
                <a:solidFill>
                  <a:schemeClr val="tx1"/>
                </a:solidFill>
              </a:rPr>
              <a:t> blokkok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3312368"/>
          </a:xfrm>
        </p:spPr>
        <p:txBody>
          <a:bodyPr>
            <a:noAutofit/>
          </a:bodyPr>
          <a:lstStyle/>
          <a:p>
            <a:pPr lvl="0"/>
            <a:r>
              <a:rPr lang="hu-HU" sz="2400" dirty="0"/>
              <a:t>3-komponensű erőmérés</a:t>
            </a:r>
          </a:p>
          <a:p>
            <a:pPr lvl="0"/>
            <a:r>
              <a:rPr lang="hu-HU" sz="2400" dirty="0"/>
              <a:t>Beépített adatgyűjtés és kondicionálás</a:t>
            </a:r>
          </a:p>
          <a:p>
            <a:pPr lvl="0"/>
            <a:r>
              <a:rPr lang="hu-HU" sz="2400" dirty="0"/>
              <a:t>Adattárolás</a:t>
            </a:r>
          </a:p>
          <a:p>
            <a:pPr lvl="0"/>
            <a:r>
              <a:rPr lang="hu-HU" sz="2400" dirty="0"/>
              <a:t>Adat digitalizálás minden egyes mérőegységen</a:t>
            </a:r>
          </a:p>
          <a:p>
            <a:pPr lvl="0"/>
            <a:r>
              <a:rPr lang="hu-HU" sz="2400" dirty="0"/>
              <a:t>Egyvezetékes összeköttetés egészen 100 db mérőegységből álló szegmensig</a:t>
            </a:r>
          </a:p>
          <a:p>
            <a:r>
              <a:rPr lang="hu-HU" sz="2400" dirty="0" smtClean="0"/>
              <a:t>Digitális jelkimenet</a:t>
            </a:r>
          </a:p>
          <a:p>
            <a:pPr lvl="0"/>
            <a:r>
              <a:rPr lang="hu-HU" sz="2400" dirty="0"/>
              <a:t>Öregedés és anyagfáradás mentes</a:t>
            </a:r>
          </a:p>
          <a:p>
            <a:pPr lvl="0"/>
            <a:r>
              <a:rPr lang="hu-HU" sz="2400" dirty="0"/>
              <a:t>Kitűnő stabilitás és konstans érzékenység</a:t>
            </a:r>
          </a:p>
          <a:p>
            <a:pPr lvl="0"/>
            <a:r>
              <a:rPr lang="hu-HU" sz="2400" dirty="0"/>
              <a:t>Magas linearitás és széles dinamikai méréstartomány</a:t>
            </a:r>
          </a:p>
          <a:p>
            <a:pPr lvl="0"/>
            <a:r>
              <a:rPr lang="hu-HU" sz="2400" dirty="0"/>
              <a:t>A mérési tartomány több tízszeresére növelhető</a:t>
            </a:r>
          </a:p>
          <a:p>
            <a:pPr lvl="0"/>
            <a:r>
              <a:rPr lang="hu-HU" sz="2400" dirty="0"/>
              <a:t>Nagy merevség, kompakt kialakítás</a:t>
            </a:r>
          </a:p>
          <a:p>
            <a:pPr lvl="0"/>
            <a:r>
              <a:rPr lang="hu-HU" sz="2400" dirty="0"/>
              <a:t>Alacsony áthallás és </a:t>
            </a:r>
            <a:r>
              <a:rPr lang="hu-HU" sz="2400" dirty="0" err="1" smtClean="0"/>
              <a:t>hiszterézis</a:t>
            </a:r>
            <a:endParaRPr lang="hu-HU" sz="2400" dirty="0"/>
          </a:p>
        </p:txBody>
      </p:sp>
      <p:pic>
        <p:nvPicPr>
          <p:cNvPr id="4" name="Kép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5683"/>
            <a:ext cx="2664502" cy="22411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73089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864096"/>
          </a:xfrm>
        </p:spPr>
        <p:txBody>
          <a:bodyPr>
            <a:normAutofit fontScale="90000"/>
          </a:bodyPr>
          <a:lstStyle/>
          <a:p>
            <a:pPr lvl="1" algn="l" rtl="0">
              <a:spcBef>
                <a:spcPct val="0"/>
              </a:spcBef>
            </a:pPr>
            <a:r>
              <a:rPr lang="hu-HU" sz="4000" dirty="0">
                <a:latin typeface="+mj-lt"/>
              </a:rPr>
              <a:t>Műszerezett </a:t>
            </a:r>
            <a:r>
              <a:rPr lang="hu-HU" sz="4000" dirty="0" err="1">
                <a:latin typeface="+mj-lt"/>
              </a:rPr>
              <a:t>crash</a:t>
            </a:r>
            <a:r>
              <a:rPr lang="hu-HU" sz="4000" dirty="0">
                <a:latin typeface="+mj-lt"/>
              </a:rPr>
              <a:t> blokkok</a:t>
            </a:r>
            <a:r>
              <a:rPr lang="hu-HU" sz="1400" dirty="0"/>
              <a:t/>
            </a:r>
            <a:br>
              <a:rPr lang="hu-HU" sz="1400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5390515" cy="4863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ép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1" y="3284985"/>
            <a:ext cx="3491880" cy="35683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95505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Mobil </a:t>
            </a:r>
            <a:r>
              <a:rPr lang="hu-HU" sz="4000" dirty="0" err="1" smtClean="0">
                <a:solidFill>
                  <a:schemeClr val="tx1"/>
                </a:solidFill>
              </a:rPr>
              <a:t>crash</a:t>
            </a:r>
            <a:r>
              <a:rPr lang="hu-HU" sz="4000" dirty="0" smtClean="0">
                <a:solidFill>
                  <a:schemeClr val="tx1"/>
                </a:solidFill>
              </a:rPr>
              <a:t> blokkok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688632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Könnyű </a:t>
            </a:r>
            <a:r>
              <a:rPr lang="hu-HU" dirty="0" err="1" smtClean="0"/>
              <a:t>SmartCrash</a:t>
            </a:r>
            <a:r>
              <a:rPr lang="hu-HU" dirty="0" smtClean="0"/>
              <a:t> egységek</a:t>
            </a:r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9" y="1777042"/>
            <a:ext cx="2592288" cy="345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ép 5" descr="C:\Users\Szaki\Desktop\Data acquisition\Crash blokk\SmartCrash lightweight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77042"/>
            <a:ext cx="3984491" cy="3515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Kép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515461"/>
            <a:ext cx="1966595" cy="39795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8515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Kalibráció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5904656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3075" name="Picture 3" descr="D:\Előadások\Autokfenntartás, diagnosztikája_IV\Segéd anyagok\Ütközések\Crash_blokk\WP_0010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25" y="836712"/>
            <a:ext cx="4320479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Előadások\Autokfenntartás, diagnosztikája_IV\Segéd anyagok\Ütközések\Crash_blokk\WP_0010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791" y="836713"/>
            <a:ext cx="4320479" cy="324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Előadások\Autokfenntartás, diagnosztikája_IV\Segéd anyagok\Ütközések\Crash_blokk\lepesenkent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742" y="4221088"/>
            <a:ext cx="4752528" cy="24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7221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" t="8889" b="15111"/>
          <a:stretch/>
        </p:blipFill>
        <p:spPr bwMode="auto">
          <a:xfrm>
            <a:off x="251520" y="692696"/>
            <a:ext cx="8675816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68945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2344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6886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i="1" dirty="0" err="1"/>
              <a:t>Kraftfahrzeugtechnisches</a:t>
            </a:r>
            <a:r>
              <a:rPr lang="hu-HU" i="1" dirty="0"/>
              <a:t> </a:t>
            </a:r>
            <a:r>
              <a:rPr lang="hu-HU" i="1" dirty="0" err="1" smtClean="0"/>
              <a:t>Institut</a:t>
            </a:r>
            <a:r>
              <a:rPr lang="hu-HU" i="1" dirty="0" smtClean="0"/>
              <a:t> KTI</a:t>
            </a:r>
          </a:p>
          <a:p>
            <a:r>
              <a:rPr lang="hu-HU" dirty="0"/>
              <a:t> Vettek két sértetlen B6-os </a:t>
            </a:r>
            <a:r>
              <a:rPr lang="hu-HU" dirty="0" err="1"/>
              <a:t>Passatot</a:t>
            </a:r>
            <a:r>
              <a:rPr lang="hu-HU" dirty="0"/>
              <a:t>, majd szépen összetörték oldalról egy 50 km/h-val nekitolt deformálódó testtel, hasonlóan, ahogy az NCAP törésteszteken </a:t>
            </a:r>
            <a:r>
              <a:rPr lang="hu-HU" dirty="0" smtClean="0"/>
              <a:t>szokás.</a:t>
            </a:r>
          </a:p>
          <a:p>
            <a:r>
              <a:rPr lang="hu-HU" dirty="0"/>
              <a:t>A szürke </a:t>
            </a:r>
            <a:r>
              <a:rPr lang="hu-HU" dirty="0" err="1"/>
              <a:t>Passatot</a:t>
            </a:r>
            <a:r>
              <a:rPr lang="hu-HU" dirty="0"/>
              <a:t> az első törés után a gyári előírások alapján javították </a:t>
            </a:r>
            <a:r>
              <a:rPr lang="hu-HU" dirty="0" smtClean="0"/>
              <a:t>meg.</a:t>
            </a:r>
          </a:p>
          <a:p>
            <a:r>
              <a:rPr lang="hu-HU" dirty="0" smtClean="0"/>
              <a:t>A kék </a:t>
            </a:r>
            <a:r>
              <a:rPr lang="hu-HU" dirty="0" err="1" smtClean="0"/>
              <a:t>Passatot</a:t>
            </a:r>
            <a:r>
              <a:rPr lang="hu-HU" dirty="0" smtClean="0"/>
              <a:t> úgy javították, mint  egy </a:t>
            </a:r>
            <a:r>
              <a:rPr lang="hu-HU" dirty="0"/>
              <a:t>két generációval régebbi B4-est javítottak </a:t>
            </a:r>
            <a:r>
              <a:rPr lang="hu-HU" dirty="0" smtClean="0"/>
              <a:t>volna.</a:t>
            </a:r>
          </a:p>
          <a:p>
            <a:r>
              <a:rPr lang="hu-HU" dirty="0" smtClean="0"/>
              <a:t>Mindkét járműnél újból elvégezték a töréstesztet.</a:t>
            </a:r>
          </a:p>
          <a:p>
            <a:endParaRPr lang="hu-HU" dirty="0"/>
          </a:p>
          <a:p>
            <a:endParaRPr lang="hu-HU" dirty="0" smtClean="0"/>
          </a:p>
          <a:p>
            <a:pPr marL="0" indent="0">
              <a:buNone/>
            </a:pPr>
            <a:r>
              <a:rPr lang="hu-HU" dirty="0">
                <a:solidFill>
                  <a:srgbClr val="FF0000"/>
                </a:solidFill>
                <a:hlinkClick r:id="rId2"/>
              </a:rPr>
              <a:t>http://totalcar.hu/magazin/technika/2013/10/06/ne_tord_ossze_ketszer_ugyanugy</a:t>
            </a:r>
            <a:r>
              <a:rPr lang="hu-HU" dirty="0" smtClean="0">
                <a:solidFill>
                  <a:srgbClr val="FF0000"/>
                </a:solidFill>
                <a:hlinkClick r:id="rId2"/>
              </a:rPr>
              <a:t>/</a:t>
            </a:r>
            <a:r>
              <a:rPr lang="hu-HU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384690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A szürke </a:t>
            </a:r>
            <a:r>
              <a:rPr lang="hu-HU" dirty="0" err="1" smtClean="0">
                <a:solidFill>
                  <a:schemeClr val="tx1"/>
                </a:solidFill>
              </a:rPr>
              <a:t>Passat</a:t>
            </a:r>
            <a:r>
              <a:rPr lang="hu-HU" dirty="0" smtClean="0">
                <a:solidFill>
                  <a:schemeClr val="tx1"/>
                </a:solidFill>
              </a:rPr>
              <a:t> javítása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340768"/>
            <a:ext cx="8507288" cy="4983832"/>
          </a:xfrm>
        </p:spPr>
        <p:txBody>
          <a:bodyPr/>
          <a:lstStyle/>
          <a:p>
            <a:r>
              <a:rPr lang="hu-HU" dirty="0"/>
              <a:t>Mindent kicseréltek, ami nagyszilárdságú acélból készült, és elgörbült. 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„Ahol </a:t>
            </a:r>
            <a:r>
              <a:rPr lang="hu-HU" dirty="0"/>
              <a:t>ragasztani kellett, ragasztottak, ahol hegeszteni kellett, hegesztettek, megfelelő géppel és </a:t>
            </a:r>
            <a:r>
              <a:rPr lang="hu-HU" dirty="0" smtClean="0"/>
              <a:t>beállítással”. </a:t>
            </a:r>
          </a:p>
          <a:p>
            <a:endParaRPr lang="hu-HU" dirty="0" smtClean="0"/>
          </a:p>
          <a:p>
            <a:r>
              <a:rPr lang="hu-HU" dirty="0" smtClean="0"/>
              <a:t>Padlólemezt</a:t>
            </a:r>
            <a:r>
              <a:rPr lang="hu-HU" dirty="0"/>
              <a:t>, külső, belső küszöböt, komplett B oszlopot </a:t>
            </a:r>
            <a:r>
              <a:rPr lang="hu-HU" dirty="0" smtClean="0"/>
              <a:t>cseréltek.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602427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kék </a:t>
            </a:r>
            <a:r>
              <a:rPr lang="hu-HU" sz="4000" dirty="0" err="1" smtClean="0">
                <a:solidFill>
                  <a:schemeClr val="tx1"/>
                </a:solidFill>
              </a:rPr>
              <a:t>Passat</a:t>
            </a:r>
            <a:r>
              <a:rPr lang="hu-HU" sz="4000" dirty="0" smtClean="0">
                <a:solidFill>
                  <a:schemeClr val="tx1"/>
                </a:solidFill>
              </a:rPr>
              <a:t> javítása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5760640"/>
          </a:xfrm>
        </p:spPr>
        <p:txBody>
          <a:bodyPr/>
          <a:lstStyle/>
          <a:p>
            <a:pPr algn="just"/>
            <a:r>
              <a:rPr lang="hu-HU" dirty="0"/>
              <a:t>Amit lehetett, finom melengetéssel kihúzogatták: az enyhén összenyomódott kardánalagutat, a padlólemezt, a belső küszöböt. </a:t>
            </a:r>
            <a:endParaRPr lang="hu-HU" dirty="0" smtClean="0"/>
          </a:p>
          <a:p>
            <a:pPr algn="just"/>
            <a:r>
              <a:rPr lang="hu-HU" dirty="0" smtClean="0"/>
              <a:t>A </a:t>
            </a:r>
            <a:r>
              <a:rPr lang="hu-HU" dirty="0"/>
              <a:t>repedéseket, szakadásokat összehegesztették, a B oszlopot pedig </a:t>
            </a:r>
            <a:r>
              <a:rPr lang="hu-HU" dirty="0" smtClean="0"/>
              <a:t>elvágták </a:t>
            </a:r>
            <a:r>
              <a:rPr lang="hu-HU" dirty="0"/>
              <a:t>középütt, majd tompán illesztve, </a:t>
            </a:r>
            <a:r>
              <a:rPr lang="hu-HU" dirty="0" err="1"/>
              <a:t>CO-hegesztéssel</a:t>
            </a:r>
            <a:r>
              <a:rPr lang="hu-HU" dirty="0"/>
              <a:t> beszabtak egy szintén gyári </a:t>
            </a:r>
            <a:r>
              <a:rPr lang="hu-HU" dirty="0" smtClean="0"/>
              <a:t>alkatrészt.</a:t>
            </a:r>
          </a:p>
          <a:p>
            <a:pPr algn="just"/>
            <a:r>
              <a:rPr lang="hu-HU" dirty="0" smtClean="0"/>
              <a:t>A </a:t>
            </a:r>
            <a:r>
              <a:rPr lang="hu-HU" dirty="0"/>
              <a:t>B oszlop közepén húzódó varraton kívül ponthegesztéssel tették fel az elemet a belső küszöbre</a:t>
            </a:r>
            <a:r>
              <a:rPr lang="hu-HU" dirty="0" smtClean="0"/>
              <a:t>, korlátozott pontossággal.</a:t>
            </a:r>
          </a:p>
          <a:p>
            <a:pPr algn="just"/>
            <a:r>
              <a:rPr lang="hu-HU" dirty="0" smtClean="0"/>
              <a:t>A függöny légzsákokat kicserélték.</a:t>
            </a:r>
            <a:endParaRPr lang="hu-H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509120"/>
            <a:ext cx="3335740" cy="2225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65079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124" name="Picture 4" descr="IMG 39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0332"/>
            <a:ext cx="4746187" cy="316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73016"/>
            <a:ext cx="4774817" cy="3185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5" y="50577"/>
            <a:ext cx="3752112" cy="2802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0" y="2924944"/>
            <a:ext cx="2866885" cy="19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0" y="4941169"/>
            <a:ext cx="2856345" cy="1905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16399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második teszt eredménye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496" y="1196752"/>
            <a:ext cx="9073008" cy="2376264"/>
          </a:xfrm>
        </p:spPr>
        <p:txBody>
          <a:bodyPr/>
          <a:lstStyle/>
          <a:p>
            <a:pPr marL="0" indent="0" algn="just">
              <a:buNone/>
            </a:pPr>
            <a:r>
              <a:rPr lang="hu-HU" dirty="0" smtClean="0"/>
              <a:t>A szürke </a:t>
            </a:r>
            <a:r>
              <a:rPr lang="hu-HU" dirty="0" err="1" smtClean="0"/>
              <a:t>Passat</a:t>
            </a:r>
            <a:r>
              <a:rPr lang="hu-HU" dirty="0" smtClean="0"/>
              <a:t> esetében, </a:t>
            </a:r>
            <a:r>
              <a:rPr lang="hu-HU" dirty="0"/>
              <a:t>a</a:t>
            </a:r>
            <a:r>
              <a:rPr lang="hu-HU" dirty="0" smtClean="0"/>
              <a:t> </a:t>
            </a:r>
            <a:r>
              <a:rPr lang="hu-HU" dirty="0"/>
              <a:t>tizenhét ponton mért deformálódási értékek, illetve a próbababák terhelése minimális eltérésekkel ugyanaz </a:t>
            </a:r>
            <a:r>
              <a:rPr lang="hu-HU" dirty="0" smtClean="0"/>
              <a:t>volt.</a:t>
            </a:r>
            <a:endParaRPr lang="hu-H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" y="3804612"/>
            <a:ext cx="9144000" cy="304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03074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6968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chemeClr val="tx1"/>
                </a:solidFill>
              </a:rPr>
              <a:t>A második teszt eredménye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8326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 smtClean="0"/>
              <a:t>A kék </a:t>
            </a:r>
            <a:r>
              <a:rPr lang="hu-HU" dirty="0" err="1" smtClean="0"/>
              <a:t>Passat</a:t>
            </a:r>
            <a:r>
              <a:rPr lang="hu-HU" dirty="0" smtClean="0"/>
              <a:t> esetén:</a:t>
            </a:r>
          </a:p>
          <a:p>
            <a:r>
              <a:rPr lang="hu-HU" dirty="0" smtClean="0"/>
              <a:t>Az </a:t>
            </a:r>
            <a:r>
              <a:rPr lang="hu-HU" dirty="0" err="1"/>
              <a:t>utasülésen</a:t>
            </a:r>
            <a:r>
              <a:rPr lang="hu-HU" dirty="0"/>
              <a:t> ülő mérőbaba a mért értékek alapján belehalt </a:t>
            </a:r>
            <a:r>
              <a:rPr lang="hu-HU" dirty="0" smtClean="0"/>
              <a:t>fejsérüléseibe.</a:t>
            </a:r>
          </a:p>
          <a:p>
            <a:r>
              <a:rPr lang="hu-HU" dirty="0"/>
              <a:t>A B oszlop alja sokkal beljebb nyomódott a szakszerűtlenül javított kék </a:t>
            </a:r>
            <a:r>
              <a:rPr lang="hu-HU" dirty="0" smtClean="0"/>
              <a:t>autónál (60-70 mm).</a:t>
            </a:r>
          </a:p>
          <a:p>
            <a:r>
              <a:rPr lang="hu-HU" dirty="0"/>
              <a:t>Az újonnan behegesztett oszlop töve egészen másképp </a:t>
            </a:r>
            <a:r>
              <a:rPr lang="hu-HU" dirty="0" smtClean="0"/>
              <a:t>deformálódott</a:t>
            </a:r>
            <a:r>
              <a:rPr lang="hu-HU" dirty="0"/>
              <a:t>, kevésbé gyűrődött, többet </a:t>
            </a:r>
            <a:r>
              <a:rPr lang="hu-HU" dirty="0" smtClean="0"/>
              <a:t>hajlott</a:t>
            </a:r>
          </a:p>
          <a:p>
            <a:r>
              <a:rPr lang="hu-HU" dirty="0"/>
              <a:t>A belső és külső küszöb találkozásánál elszakadtak a ponthegesztések, belülről pedig sokkal nagyobb részeken hasadt szét az oszlop belső </a:t>
            </a:r>
            <a:r>
              <a:rPr lang="hu-HU" dirty="0" smtClean="0"/>
              <a:t>lemeze.</a:t>
            </a:r>
          </a:p>
          <a:p>
            <a:r>
              <a:rPr lang="hu-HU" dirty="0"/>
              <a:t>A kék </a:t>
            </a:r>
            <a:r>
              <a:rPr lang="hu-HU" dirty="0" err="1"/>
              <a:t>Passatban</a:t>
            </a:r>
            <a:r>
              <a:rPr lang="hu-HU" dirty="0"/>
              <a:t> ülő utas ülése összenyomódott, a mért adatok szerint eltörött volna a </a:t>
            </a:r>
            <a:r>
              <a:rPr lang="hu-HU" dirty="0" smtClean="0"/>
              <a:t>medencéje</a:t>
            </a:r>
          </a:p>
          <a:p>
            <a:r>
              <a:rPr lang="hu-HU" dirty="0"/>
              <a:t>Az ülésből kinyíló oldallégzsák pedig beszorult a tervezettnél jobban benyomódó oszlop és a támla közé, nem tudta megvédeni az </a:t>
            </a:r>
            <a:r>
              <a:rPr lang="hu-HU"/>
              <a:t>utast</a:t>
            </a:r>
            <a:r>
              <a:rPr lang="hu-HU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445505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7832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66" y="188640"/>
            <a:ext cx="4821673" cy="3216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476818"/>
            <a:ext cx="4813090" cy="3211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45732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1862</TotalTime>
  <Words>1994</Words>
  <Application>Microsoft Office PowerPoint</Application>
  <PresentationFormat>Diavetítés a képernyőre (4:3 oldalarány)</PresentationFormat>
  <Paragraphs>266</Paragraphs>
  <Slides>43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43</vt:i4>
      </vt:variant>
    </vt:vector>
  </HeadingPairs>
  <TitlesOfParts>
    <vt:vector size="44" baseType="lpstr">
      <vt:lpstr>Áramlás</vt:lpstr>
      <vt:lpstr>Járműütközések, </vt:lpstr>
      <vt:lpstr>Alapfogalmak</vt:lpstr>
      <vt:lpstr>Alapfogalmak</vt:lpstr>
      <vt:lpstr>Alapfogalmak</vt:lpstr>
      <vt:lpstr>Ütközések típusai</vt:lpstr>
      <vt:lpstr>Alapfogalmak</vt:lpstr>
      <vt:lpstr>PowerPoint bemutató</vt:lpstr>
      <vt:lpstr>Egyenes, centrális ütközés</vt:lpstr>
      <vt:lpstr>Ütközés mechanizmusa</vt:lpstr>
      <vt:lpstr>A két test egy irányba mozog</vt:lpstr>
      <vt:lpstr>A két test egymással szemben mozog                               Ütközési tényező meghatározása</vt:lpstr>
      <vt:lpstr>Az ütközési tényező kiszámítása a sebesség különbségekből</vt:lpstr>
      <vt:lpstr>Az ütközési tényező kiszámítása a sebesség különbségekből</vt:lpstr>
      <vt:lpstr>Valódi ütközés számítása</vt:lpstr>
      <vt:lpstr>Rugalmas ütközés (k=1)</vt:lpstr>
      <vt:lpstr>Speciális esetek</vt:lpstr>
      <vt:lpstr>Képlékeny ütközés (k=0)</vt:lpstr>
      <vt:lpstr>Valódi ütközés</vt:lpstr>
      <vt:lpstr>Ferde, centrális ütközés</vt:lpstr>
      <vt:lpstr>PowerPoint bemutató</vt:lpstr>
      <vt:lpstr>Egyenes,excentrikus ütközés</vt:lpstr>
      <vt:lpstr>Ferde excentrikus ütközés</vt:lpstr>
      <vt:lpstr>Különböző tömegű járművek ütközése</vt:lpstr>
      <vt:lpstr>PowerPoint bemutató</vt:lpstr>
      <vt:lpstr>Ütközési kísérletek</vt:lpstr>
      <vt:lpstr>Napjainkban végzett ütközés típusok</vt:lpstr>
      <vt:lpstr>A piezoelektromosság</vt:lpstr>
      <vt:lpstr>PowerPoint bemutató</vt:lpstr>
      <vt:lpstr>A kvarc kristály felépítése, és piezo elektromos viselkedése </vt:lpstr>
      <vt:lpstr>Crash szabványok</vt:lpstr>
      <vt:lpstr>PowerPoint bemutató</vt:lpstr>
      <vt:lpstr>Crash blokkok</vt:lpstr>
      <vt:lpstr>Műszerezett crash blokkok </vt:lpstr>
      <vt:lpstr>Mobil crash blokkok</vt:lpstr>
      <vt:lpstr>Kalibráció</vt:lpstr>
      <vt:lpstr>PowerPoint bemutató</vt:lpstr>
      <vt:lpstr>PowerPoint bemutató</vt:lpstr>
      <vt:lpstr>A szürke Passat javítása</vt:lpstr>
      <vt:lpstr>A kék Passat javítása</vt:lpstr>
      <vt:lpstr>PowerPoint bemutató</vt:lpstr>
      <vt:lpstr>A második teszt eredménye</vt:lpstr>
      <vt:lpstr>A második teszt eredménye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Autók fenntartása IV. Házi feladat kiírása</dc:title>
  <dc:creator>Polak József</dc:creator>
  <cp:lastModifiedBy>Joco</cp:lastModifiedBy>
  <cp:revision>73</cp:revision>
  <dcterms:created xsi:type="dcterms:W3CDTF">2014-02-06T07:55:16Z</dcterms:created>
  <dcterms:modified xsi:type="dcterms:W3CDTF">2016-04-05T05:33:28Z</dcterms:modified>
</cp:coreProperties>
</file>