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10" r:id="rId49"/>
    <p:sldId id="304" r:id="rId50"/>
    <p:sldId id="305" r:id="rId51"/>
    <p:sldId id="306" r:id="rId52"/>
    <p:sldId id="307" r:id="rId53"/>
    <p:sldId id="308" r:id="rId54"/>
    <p:sldId id="309" r:id="rId55"/>
    <p:sldId id="311" r:id="rId56"/>
    <p:sldId id="312" r:id="rId57"/>
    <p:sldId id="313" r:id="rId58"/>
    <p:sldId id="314" r:id="rId59"/>
    <p:sldId id="315" r:id="rId60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0E721-C046-46B9-AB93-4EB0F44799EF}" type="datetimeFigureOut">
              <a:rPr lang="hu-HU"/>
              <a:pPr>
                <a:defRPr/>
              </a:pPr>
              <a:t>2016.02.29.</a:t>
            </a:fld>
            <a:endParaRPr lang="hu-HU"/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9425B-F83F-40B0-82B6-9973108F2C3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59056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EA4A5-92EA-4205-A51A-FF32DA59647F}" type="datetimeFigureOut">
              <a:rPr lang="hu-HU"/>
              <a:pPr>
                <a:defRPr/>
              </a:pPr>
              <a:t>2016.02.29.</a:t>
            </a:fld>
            <a:endParaRPr lang="hu-HU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ABF39-09A0-4F40-9D45-8459A6BE53B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09627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3A970-00A6-43B3-BF54-2BD0BFA8FF44}" type="datetimeFigureOut">
              <a:rPr lang="hu-HU"/>
              <a:pPr>
                <a:defRPr/>
              </a:pPr>
              <a:t>2016.02.29.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2585E-EB4E-4732-91E8-1D465919BA2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024072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9F26B-6BAA-4C78-8B5D-5104BF3EB6A2}" type="datetimeFigureOut">
              <a:rPr lang="hu-HU"/>
              <a:pPr>
                <a:defRPr/>
              </a:pPr>
              <a:t>2016.02.29.</a:t>
            </a:fld>
            <a:endParaRPr lang="hu-HU"/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74449-84C4-47B3-9154-854DFD05C2D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16411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30BCE-74C8-441F-9209-7D7323999AB3}" type="datetimeFigureOut">
              <a:rPr lang="hu-HU"/>
              <a:pPr>
                <a:defRPr/>
              </a:pPr>
              <a:t>2016.02.29.</a:t>
            </a:fld>
            <a:endParaRPr lang="hu-HU"/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CB0138-18D3-4B17-8F0A-29DBA10059D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2294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CC721-EC89-4496-94FA-C4CEF90B5E88}" type="datetimeFigureOut">
              <a:rPr lang="hu-HU"/>
              <a:pPr>
                <a:defRPr/>
              </a:pPr>
              <a:t>2016.02.29.</a:t>
            </a:fld>
            <a:endParaRPr lang="hu-HU"/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6841F-AD60-4DEC-A518-249F1CF41A7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638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4C25E-9FFE-4C88-9CE0-1DAA36D35144}" type="datetimeFigureOut">
              <a:rPr lang="hu-HU"/>
              <a:pPr>
                <a:defRPr/>
              </a:pPr>
              <a:t>2016.02.29.</a:t>
            </a:fld>
            <a:endParaRPr lang="hu-HU"/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6CECA-BD69-4EBB-9E0F-2E4FE104753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8836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2AF47-9544-4F1D-A60B-7752A6569BF2}" type="datetimeFigureOut">
              <a:rPr lang="hu-HU"/>
              <a:pPr>
                <a:defRPr/>
              </a:pPr>
              <a:t>2016.02.29.</a:t>
            </a:fld>
            <a:endParaRPr lang="hu-HU"/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FE17D-2AD5-4D07-8D29-49C3238F5ED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1726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BB639-8995-4804-B736-2A5176B6322A}" type="datetimeFigureOut">
              <a:rPr lang="hu-HU"/>
              <a:pPr>
                <a:defRPr/>
              </a:pPr>
              <a:t>2016.02.29.</a:t>
            </a:fld>
            <a:endParaRPr lang="hu-HU"/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1A5D1-D1D6-47E6-B222-061F5DFD4A6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28564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D45E5-EF3F-482D-8493-1BA84C3E83F0}" type="datetimeFigureOut">
              <a:rPr lang="hu-HU"/>
              <a:pPr>
                <a:defRPr/>
              </a:pPr>
              <a:t>2016.02.29.</a:t>
            </a:fld>
            <a:endParaRPr lang="hu-HU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DAD98-D3B2-491A-8A8F-AAE715A2037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40937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7EE76-3AD0-47ED-8EDF-3F47CBF8294E}" type="datetimeFigureOut">
              <a:rPr lang="hu-HU"/>
              <a:pPr>
                <a:defRPr/>
              </a:pPr>
              <a:t>2016.02.29.</a:t>
            </a:fld>
            <a:endParaRPr lang="hu-HU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FD102-3875-4478-A6D4-B2C56BF4CB4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65269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50000"/>
              </a:scheme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1029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7D5DD9D-96D2-4114-A563-5C26A114FA36}" type="datetimeFigureOut">
              <a:rPr lang="hu-HU"/>
              <a:pPr>
                <a:defRPr/>
              </a:pPr>
              <a:t>2016.02.29.</a:t>
            </a:fld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EFBEAEB-772D-4490-83B7-F25CA423D8C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grpSp>
        <p:nvGrpSpPr>
          <p:cNvPr id="1033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3" r:id="rId2"/>
    <p:sldLayoutId id="2147483712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13" r:id="rId9"/>
    <p:sldLayoutId id="2147483709" r:id="rId10"/>
    <p:sldLayoutId id="214748371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71472" y="2714620"/>
            <a:ext cx="7851648" cy="771532"/>
          </a:xfrm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4400" dirty="0" smtClean="0">
                <a:solidFill>
                  <a:schemeClr val="tx1"/>
                </a:solidFill>
              </a:rPr>
              <a:t>A járműfenntartás valószínűségi alapjai 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5123" name="Alcím 2"/>
          <p:cNvSpPr>
            <a:spLocks noGrp="1"/>
          </p:cNvSpPr>
          <p:nvPr>
            <p:ph type="subTitle" idx="1"/>
          </p:nvPr>
        </p:nvSpPr>
        <p:spPr>
          <a:xfrm>
            <a:off x="571500" y="5143500"/>
            <a:ext cx="7854950" cy="714375"/>
          </a:xfrm>
        </p:spPr>
        <p:txBody>
          <a:bodyPr/>
          <a:lstStyle/>
          <a:p>
            <a:pPr marR="0" algn="ctr" eaLnBrk="1" hangingPunct="1"/>
            <a:r>
              <a:rPr lang="hu-HU" sz="3200" smtClean="0"/>
              <a:t>Közúti és Vasúti Járművek Tanszék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65758"/>
          </a:xfrm>
        </p:spPr>
        <p:txBody>
          <a:bodyPr/>
          <a:lstStyle/>
          <a:p>
            <a:pPr algn="ctr" eaLnBrk="1" hangingPunct="1"/>
            <a:r>
              <a:rPr lang="hu-HU" sz="4000" dirty="0" smtClean="0">
                <a:solidFill>
                  <a:schemeClr val="bg1"/>
                </a:solidFill>
              </a:rPr>
              <a:t>Relatív gyakoriság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7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0" y="836712"/>
                <a:ext cx="8858250" cy="5904656"/>
              </a:xfrm>
            </p:spPr>
            <p:txBody>
              <a:bodyPr/>
              <a:lstStyle/>
              <a:p>
                <a:pPr eaLnBrk="1" hangingPunct="1">
                  <a:buFont typeface="Wingdings 2" pitchFamily="18" charset="2"/>
                  <a:buNone/>
                </a:pPr>
                <a:r>
                  <a:rPr lang="hu-HU" sz="2400" dirty="0" smtClean="0"/>
                  <a:t>Definíció:</a:t>
                </a:r>
              </a:p>
              <a:p>
                <a:pPr eaLnBrk="1" hangingPunct="1">
                  <a:buNone/>
                </a:pPr>
                <a:r>
                  <a:rPr lang="hu-HU" sz="2400" dirty="0" smtClean="0"/>
                  <a:t>Ha egy kísérletet </a:t>
                </a:r>
                <a:r>
                  <a:rPr lang="hu-HU" sz="2400" dirty="0" err="1" smtClean="0"/>
                  <a:t>n-szer</a:t>
                </a:r>
                <a:r>
                  <a:rPr lang="hu-HU" sz="2400" dirty="0" smtClean="0"/>
                  <a:t> azonos körülmények között megismételve az A esemény </a:t>
                </a:r>
                <a:r>
                  <a:rPr lang="hu-HU" sz="2400" dirty="0" err="1" smtClean="0"/>
                  <a:t>k</a:t>
                </a:r>
                <a:r>
                  <a:rPr lang="hu-HU" sz="2400" baseline="-25000" dirty="0" err="1" smtClean="0"/>
                  <a:t>A</a:t>
                </a:r>
                <a:r>
                  <a:rPr lang="hu-HU" sz="2400" baseline="-25000" dirty="0" smtClean="0"/>
                  <a:t>  </a:t>
                </a:r>
                <a:r>
                  <a:rPr lang="hu-HU" sz="2400" dirty="0" smtClean="0"/>
                  <a:t>esetben következik be, akkor ezt a </a:t>
                </a:r>
                <a:r>
                  <a:rPr lang="hu-HU" sz="2400" dirty="0" err="1" smtClean="0">
                    <a:solidFill>
                      <a:srgbClr val="FF0000"/>
                    </a:solidFill>
                  </a:rPr>
                  <a:t>k</a:t>
                </a:r>
                <a:r>
                  <a:rPr lang="hu-HU" sz="2400" baseline="-25000" dirty="0" err="1" smtClean="0">
                    <a:solidFill>
                      <a:srgbClr val="FF0000"/>
                    </a:solidFill>
                  </a:rPr>
                  <a:t>A</a:t>
                </a:r>
                <a:r>
                  <a:rPr lang="hu-HU" sz="2400" baseline="-25000" dirty="0" smtClean="0"/>
                  <a:t> </a:t>
                </a:r>
                <a:r>
                  <a:rPr lang="hu-HU" sz="2400" dirty="0" smtClean="0"/>
                  <a:t> számot az A esemény</a:t>
                </a:r>
                <a:r>
                  <a:rPr lang="hu-HU" sz="2400" dirty="0" smtClean="0">
                    <a:solidFill>
                      <a:srgbClr val="FF0000"/>
                    </a:solidFill>
                  </a:rPr>
                  <a:t> gyakoriságának</a:t>
                </a:r>
                <a:r>
                  <a:rPr lang="hu-HU" sz="2400" dirty="0" smtClean="0"/>
                  <a:t>, a gyakoriság és a kísérletek számának hányadosát,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hu-HU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hu-HU" sz="240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hu-HU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hu-HU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𝐴</m:t>
                            </m:r>
                          </m:sub>
                        </m:sSub>
                      </m:num>
                      <m:den>
                        <m:r>
                          <a:rPr lang="hu-HU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hu-HU" sz="2400" dirty="0" err="1" smtClean="0"/>
                  <a:t>-t</a:t>
                </a:r>
                <a:r>
                  <a:rPr lang="hu-HU" sz="2400" dirty="0" smtClean="0"/>
                  <a:t> pedig az A esemény </a:t>
                </a:r>
                <a:r>
                  <a:rPr lang="hu-HU" sz="2400" dirty="0" smtClean="0">
                    <a:solidFill>
                      <a:srgbClr val="FF0000"/>
                    </a:solidFill>
                  </a:rPr>
                  <a:t>relatív gyakoriságának</a:t>
                </a:r>
                <a:r>
                  <a:rPr lang="hu-HU" sz="2400" dirty="0" smtClean="0"/>
                  <a:t> nevezzük.</a:t>
                </a:r>
              </a:p>
              <a:p>
                <a:pPr eaLnBrk="1" hangingPunct="1">
                  <a:buNone/>
                </a:pPr>
                <a:endParaRPr lang="hu-HU" sz="2400" dirty="0" smtClean="0"/>
              </a:p>
              <a:p>
                <a:pPr eaLnBrk="1" hangingPunct="1">
                  <a:buNone/>
                </a:pPr>
                <a:r>
                  <a:rPr lang="hu-HU" sz="2400" dirty="0" smtClean="0"/>
                  <a:t>A tapasztalat azt mutatja, hogy  nagyszámú, azonos körülmények között megismételt kísérlet esetén egy esemény relatív gyakorisága  stabilitást mutat, tehát egy meghatározott érték körül ingadozik, ez az esemény </a:t>
                </a:r>
                <a:r>
                  <a:rPr lang="hu-HU" sz="2400" dirty="0" smtClean="0">
                    <a:solidFill>
                      <a:srgbClr val="FF0000"/>
                    </a:solidFill>
                  </a:rPr>
                  <a:t>valószínűsége </a:t>
                </a:r>
                <a:r>
                  <a:rPr lang="hu-HU" sz="2400" dirty="0" smtClean="0"/>
                  <a:t>(P(A)).</a:t>
                </a:r>
              </a:p>
              <a:p>
                <a:pPr eaLnBrk="1" hangingPunct="1">
                  <a:buNone/>
                </a:pPr>
                <a:r>
                  <a:rPr lang="hu-HU" sz="2400" dirty="0" smtClean="0"/>
                  <a:t>Pl.</a:t>
                </a:r>
              </a:p>
              <a:p>
                <a:pPr eaLnBrk="1" hangingPunct="1">
                  <a:buNone/>
                </a:pPr>
                <a:r>
                  <a:rPr lang="hu-HU" sz="2400" dirty="0" smtClean="0"/>
                  <a:t>Érmedobás: írás dobásának valószínűsége		½</a:t>
                </a:r>
              </a:p>
              <a:p>
                <a:pPr eaLnBrk="1" hangingPunct="1">
                  <a:buNone/>
                </a:pPr>
                <a:r>
                  <a:rPr lang="hu-HU" sz="2400" dirty="0" smtClean="0"/>
                  <a:t>Kockadobás: bármely pontszám dobásának valószínűsége	1/6</a:t>
                </a:r>
                <a:endParaRPr lang="hu-HU" sz="2400" dirty="0"/>
              </a:p>
              <a:p>
                <a:pPr eaLnBrk="1" hangingPunct="1">
                  <a:buNone/>
                </a:pPr>
                <a:endParaRPr lang="hu-HU" dirty="0" smtClean="0"/>
              </a:p>
            </p:txBody>
          </p:sp>
        </mc:Choice>
        <mc:Fallback xmlns="">
          <p:sp>
            <p:nvSpPr>
              <p:cNvPr id="6147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836712"/>
                <a:ext cx="8858250" cy="5904656"/>
              </a:xfrm>
              <a:blipFill rotWithShape="1">
                <a:blip r:embed="rId2"/>
                <a:stretch>
                  <a:fillRect l="-1032" t="-826" r="-1376" b="-722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92696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4000" dirty="0" smtClean="0">
                <a:solidFill>
                  <a:schemeClr val="bg1"/>
                </a:solidFill>
              </a:rPr>
              <a:t>A valószínűség alaptulajdonságai</a:t>
            </a:r>
            <a:endParaRPr lang="hu-HU" sz="4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1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0" y="764704"/>
                <a:ext cx="9144000" cy="5976663"/>
              </a:xfrm>
            </p:spPr>
            <p:txBody>
              <a:bodyPr/>
              <a:lstStyle/>
              <a:p>
                <a:pPr marL="0" indent="0" eaLnBrk="1" hangingPunct="1">
                  <a:buClr>
                    <a:schemeClr val="tx1"/>
                  </a:buClr>
                  <a:buNone/>
                </a:pPr>
                <a:r>
                  <a:rPr lang="hu-HU" dirty="0" smtClean="0"/>
                  <a:t>Ha az A esemény gyakorisága </a:t>
                </a:r>
                <a:r>
                  <a:rPr lang="hu-HU" dirty="0" err="1" smtClean="0"/>
                  <a:t>k</a:t>
                </a:r>
                <a:r>
                  <a:rPr lang="hu-HU" baseline="-25000" dirty="0" err="1" smtClean="0"/>
                  <a:t>A</a:t>
                </a:r>
                <a:r>
                  <a:rPr lang="hu-HU" baseline="-25000" dirty="0" smtClean="0"/>
                  <a:t> </a:t>
                </a:r>
                <a:r>
                  <a:rPr lang="hu-HU" dirty="0" smtClean="0"/>
                  <a:t> akkor 	</a:t>
                </a:r>
                <a14:m>
                  <m:oMath xmlns:m="http://schemas.openxmlformats.org/officeDocument/2006/math">
                    <m:r>
                      <a:rPr lang="hu-HU" b="0" i="1" smtClean="0">
                        <a:latin typeface="Cambria Math"/>
                      </a:rPr>
                      <m:t>0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≤</m:t>
                    </m:r>
                    <m:f>
                      <m:fPr>
                        <m:ctrlPr>
                          <a:rPr lang="hu-HU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hu-HU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hu-HU" b="0" i="1" smtClean="0">
                                <a:latin typeface="Cambria Math"/>
                                <a:ea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hu-HU" b="0" i="1" smtClean="0">
                                <a:latin typeface="Cambria Math"/>
                                <a:ea typeface="Cambria Math"/>
                              </a:rPr>
                              <m:t>𝐴</m:t>
                            </m:r>
                          </m:sub>
                        </m:sSub>
                      </m:num>
                      <m:den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den>
                    </m:f>
                    <m:r>
                      <a:rPr lang="hu-HU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1</m:t>
                    </m:r>
                  </m:oMath>
                </a14:m>
                <a:endParaRPr lang="hu-HU" dirty="0" smtClean="0"/>
              </a:p>
              <a:p>
                <a:pPr marL="0" indent="0" eaLnBrk="1" hangingPunct="1">
                  <a:buClr>
                    <a:schemeClr val="tx1"/>
                  </a:buClr>
                  <a:buNone/>
                </a:pPr>
                <a:endParaRPr lang="hu-HU" dirty="0" smtClean="0"/>
              </a:p>
              <a:p>
                <a:pPr marL="0" indent="0" eaLnBrk="1" hangingPunct="1">
                  <a:buClr>
                    <a:schemeClr val="tx1"/>
                  </a:buClr>
                  <a:buNone/>
                </a:pPr>
                <a:r>
                  <a:rPr lang="hu-HU" dirty="0" smtClean="0"/>
                  <a:t>Az A esemény relatív gyakorisága az A valószínűsége körül ingadozik, ezért		</a:t>
                </a:r>
                <a14:m>
                  <m:oMath xmlns:m="http://schemas.openxmlformats.org/officeDocument/2006/math">
                    <m:r>
                      <a:rPr lang="hu-HU" i="1">
                        <a:latin typeface="Cambria Math"/>
                      </a:rPr>
                      <m:t>0</m:t>
                    </m:r>
                    <m:r>
                      <a:rPr lang="hu-HU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𝑃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)≤1</m:t>
                    </m:r>
                  </m:oMath>
                </a14:m>
                <a:endParaRPr lang="hu-HU" dirty="0"/>
              </a:p>
              <a:p>
                <a:pPr marL="0" indent="0" eaLnBrk="1" hangingPunct="1">
                  <a:buClr>
                    <a:schemeClr val="tx1"/>
                  </a:buClr>
                  <a:buNone/>
                </a:pPr>
                <a:endParaRPr lang="hu-HU" dirty="0" smtClean="0"/>
              </a:p>
              <a:p>
                <a:pPr eaLnBrk="1" hangingPunct="1">
                  <a:buNone/>
                </a:pPr>
                <a:r>
                  <a:rPr lang="hu-HU" dirty="0" smtClean="0"/>
                  <a:t>Biztos esemény a kisélet során mindig bekövetkezik, tehát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hu-HU" i="1">
                            <a:latin typeface="Cambria Math"/>
                            <a:ea typeface="Cambria Math"/>
                          </a:rPr>
                          <m:t>𝑘</m:t>
                        </m:r>
                      </m:e>
                      <m:sub>
                        <m:r>
                          <a:rPr lang="hu-HU" i="1" smtClean="0">
                            <a:latin typeface="Cambria Math"/>
                            <a:ea typeface="Cambria Math"/>
                          </a:rPr>
                          <m:t>𝛺</m:t>
                        </m:r>
                      </m:sub>
                    </m:sSub>
                  </m:oMath>
                </a14:m>
                <a:r>
                  <a:rPr lang="hu-HU" dirty="0" smtClean="0"/>
                  <a:t>=n) a relatív gyakorisága 1, így P(</a:t>
                </a:r>
                <a14:m>
                  <m:oMath xmlns:m="http://schemas.openxmlformats.org/officeDocument/2006/math">
                    <m:r>
                      <a:rPr lang="hu-HU" i="1">
                        <a:latin typeface="Cambria Math"/>
                        <a:ea typeface="Cambria Math"/>
                      </a:rPr>
                      <m:t>𝛺</m:t>
                    </m:r>
                  </m:oMath>
                </a14:m>
                <a:r>
                  <a:rPr lang="hu-HU" dirty="0" smtClean="0"/>
                  <a:t>)=1</a:t>
                </a:r>
              </a:p>
              <a:p>
                <a:pPr eaLnBrk="1" hangingPunct="1">
                  <a:buNone/>
                </a:pPr>
                <a:endParaRPr lang="hu-HU" dirty="0" smtClean="0"/>
              </a:p>
              <a:p>
                <a:pPr eaLnBrk="1" hangingPunct="1">
                  <a:buNone/>
                </a:pPr>
                <a:r>
                  <a:rPr lang="hu-HU" dirty="0" smtClean="0"/>
                  <a:t>Egymást páronként kizáró események összegének valószínűsége az egyes események valószínűségének összegével egyenlő:	A</a:t>
                </a:r>
                <a:r>
                  <a:rPr lang="hu-HU" baseline="-25000" dirty="0" smtClean="0"/>
                  <a:t>1</a:t>
                </a:r>
                <a:r>
                  <a:rPr lang="hu-HU" dirty="0" smtClean="0"/>
                  <a:t>, A</a:t>
                </a:r>
                <a:r>
                  <a:rPr lang="hu-HU" baseline="-25000" dirty="0" smtClean="0"/>
                  <a:t>2</a:t>
                </a:r>
                <a:r>
                  <a:rPr lang="hu-HU" dirty="0" smtClean="0"/>
                  <a:t>,</a:t>
                </a:r>
                <a:r>
                  <a:rPr lang="hu-HU" baseline="-25000" dirty="0" smtClean="0"/>
                  <a:t> </a:t>
                </a:r>
                <a:r>
                  <a:rPr lang="hu-HU" dirty="0" smtClean="0"/>
                  <a:t>…, A</a:t>
                </a:r>
                <a:r>
                  <a:rPr lang="hu-HU" baseline="-25000" dirty="0" smtClean="0"/>
                  <a:t>n</a:t>
                </a:r>
                <a:r>
                  <a:rPr lang="hu-HU" dirty="0" smtClean="0"/>
                  <a:t>,…;	i ≠ j;	</a:t>
                </a:r>
                <a:r>
                  <a:rPr lang="hu-HU" dirty="0" err="1" smtClean="0"/>
                  <a:t>A</a:t>
                </a:r>
                <a:r>
                  <a:rPr lang="hu-HU" baseline="-25000" dirty="0" err="1" smtClean="0"/>
                  <a:t>i</a:t>
                </a:r>
                <a:r>
                  <a:rPr lang="hu-HU" dirty="0" err="1" smtClean="0"/>
                  <a:t>A</a:t>
                </a:r>
                <a:r>
                  <a:rPr lang="hu-HU" baseline="-25000" dirty="0" err="1" smtClean="0"/>
                  <a:t>j</a:t>
                </a:r>
                <a:r>
                  <a:rPr lang="hu-HU" dirty="0" smtClean="0"/>
                  <a:t> = 0</a:t>
                </a:r>
              </a:p>
              <a:p>
                <a:pPr eaLnBrk="1" hangingPunct="1">
                  <a:buNone/>
                </a:pPr>
                <a:endParaRPr lang="hu-HU" dirty="0" smtClean="0"/>
              </a:p>
              <a:p>
                <a:pPr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sz="24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hu-HU" sz="2400" b="0" i="1" smtClean="0">
                              <a:latin typeface="Cambria Math"/>
                            </a:rPr>
                            <m:t>+…+</m:t>
                          </m:r>
                          <m:sSub>
                            <m:sSubPr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hu-HU" sz="2400" b="0" i="1" smtClean="0">
                              <a:latin typeface="Cambria Math"/>
                            </a:rPr>
                            <m:t>+…</m:t>
                          </m:r>
                        </m:e>
                      </m:d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r>
                        <a:rPr lang="hu-HU" sz="24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hu-HU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i="1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hu-HU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hu-HU" sz="2400" b="0" i="1" smtClean="0">
                          <a:latin typeface="Cambria Math"/>
                        </a:rPr>
                        <m:t>+</m:t>
                      </m:r>
                      <m:r>
                        <a:rPr lang="hu-HU" sz="24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hu-HU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i="1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hu-HU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hu-HU" sz="2400" b="0" i="1" smtClean="0">
                          <a:latin typeface="Cambria Math"/>
                        </a:rPr>
                        <m:t>+…+</m:t>
                      </m:r>
                      <m:r>
                        <a:rPr lang="hu-HU" sz="24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hu-HU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i="1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hu-HU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hu-HU" sz="2400" b="0" i="1" smtClean="0">
                          <a:latin typeface="Cambria Math"/>
                        </a:rPr>
                        <m:t>+…</m:t>
                      </m:r>
                    </m:oMath>
                  </m:oMathPara>
                </a14:m>
                <a:endParaRPr lang="hu-HU" sz="2400" dirty="0"/>
              </a:p>
              <a:p>
                <a:pPr eaLnBrk="1" hangingPunct="1">
                  <a:buNone/>
                </a:pPr>
                <a:endParaRPr lang="hu-HU" dirty="0" smtClean="0"/>
              </a:p>
            </p:txBody>
          </p:sp>
        </mc:Choice>
        <mc:Fallback xmlns="">
          <p:sp>
            <p:nvSpPr>
              <p:cNvPr id="7171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64704"/>
                <a:ext cx="9144000" cy="5976663"/>
              </a:xfrm>
              <a:blipFill rotWithShape="1">
                <a:blip r:embed="rId2"/>
                <a:stretch>
                  <a:fillRect l="-1133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Jobbra nyíl 4"/>
          <p:cNvSpPr/>
          <p:nvPr/>
        </p:nvSpPr>
        <p:spPr>
          <a:xfrm>
            <a:off x="5796136" y="1011846"/>
            <a:ext cx="576064" cy="216024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Jobbra nyíl 5"/>
          <p:cNvSpPr/>
          <p:nvPr/>
        </p:nvSpPr>
        <p:spPr>
          <a:xfrm>
            <a:off x="2843808" y="2394596"/>
            <a:ext cx="720080" cy="242316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619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4000" dirty="0" smtClean="0">
                <a:solidFill>
                  <a:schemeClr val="bg1"/>
                </a:solidFill>
              </a:rPr>
              <a:t>Valószínűségek közötti összefüggések</a:t>
            </a:r>
            <a:endParaRPr lang="hu-HU" sz="4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0" y="1268760"/>
                <a:ext cx="9036496" cy="5040560"/>
              </a:xfrm>
            </p:spPr>
            <p:txBody>
              <a:bodyPr/>
              <a:lstStyle/>
              <a:p>
                <a:pPr eaLnBrk="1" hangingPunct="1">
                  <a:buFont typeface="Wingdings 2" pitchFamily="18" charset="2"/>
                  <a:buNone/>
                </a:pPr>
                <a:r>
                  <a:rPr lang="hu-HU" dirty="0" smtClean="0"/>
                  <a:t>Az A esemény ellentétének valószínűsége:</a:t>
                </a:r>
              </a:p>
              <a:p>
                <a:pPr eaLnBrk="1" hangingPunct="1">
                  <a:spcBef>
                    <a:spcPts val="1800"/>
                  </a:spcBef>
                  <a:buFont typeface="Wingdings 2" pitchFamily="18" charset="2"/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acc>
                        </m:e>
                      </m:d>
                      <m:r>
                        <a:rPr lang="hu-HU" b="0" i="1" smtClean="0">
                          <a:latin typeface="Cambria Math"/>
                        </a:rPr>
                        <m:t>=1−</m:t>
                      </m:r>
                      <m:r>
                        <a:rPr lang="hu-HU" b="0" i="1" smtClean="0">
                          <a:latin typeface="Cambria Math"/>
                        </a:rPr>
                        <m:t>𝑃</m:t>
                      </m:r>
                      <m:r>
                        <a:rPr lang="hu-HU" b="0" i="1" smtClean="0">
                          <a:latin typeface="Cambria Math"/>
                        </a:rPr>
                        <m:t>(</m:t>
                      </m:r>
                      <m:r>
                        <a:rPr lang="hu-HU" b="0" i="1" smtClean="0">
                          <a:latin typeface="Cambria Math"/>
                        </a:rPr>
                        <m:t>𝐴</m:t>
                      </m:r>
                      <m:r>
                        <a:rPr lang="hu-HU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hu-HU" dirty="0" smtClean="0"/>
              </a:p>
              <a:p>
                <a:pPr eaLnBrk="1" hangingPunct="1">
                  <a:buFont typeface="Wingdings 2" pitchFamily="18" charset="2"/>
                  <a:buNone/>
                </a:pPr>
                <a:endParaRPr lang="hu-HU" dirty="0"/>
              </a:p>
              <a:p>
                <a:pPr eaLnBrk="1" hangingPunct="1">
                  <a:buNone/>
                </a:pPr>
                <a:r>
                  <a:rPr lang="hu-HU" dirty="0" smtClean="0"/>
                  <a:t>A biztos események összességét teljes eseményrendszernek nevezzük ha az események páronként kizárják egymást, és összegük a biztos esemény: A</a:t>
                </a:r>
                <a:r>
                  <a:rPr lang="hu-HU" baseline="-25000" dirty="0" smtClean="0"/>
                  <a:t>1</a:t>
                </a:r>
                <a:r>
                  <a:rPr lang="hu-HU" dirty="0"/>
                  <a:t>, A</a:t>
                </a:r>
                <a:r>
                  <a:rPr lang="hu-HU" baseline="-25000" dirty="0"/>
                  <a:t>2</a:t>
                </a:r>
                <a:r>
                  <a:rPr lang="hu-HU" dirty="0"/>
                  <a:t>,</a:t>
                </a:r>
                <a:r>
                  <a:rPr lang="hu-HU" baseline="-25000" dirty="0"/>
                  <a:t> </a:t>
                </a:r>
                <a:r>
                  <a:rPr lang="hu-HU" dirty="0"/>
                  <a:t>…, A</a:t>
                </a:r>
                <a:r>
                  <a:rPr lang="hu-HU" baseline="-25000" dirty="0"/>
                  <a:t>n</a:t>
                </a:r>
                <a:r>
                  <a:rPr lang="hu-HU" dirty="0"/>
                  <a:t>,…;	i ≠ j;	</a:t>
                </a:r>
                <a:r>
                  <a:rPr lang="hu-HU" dirty="0" err="1"/>
                  <a:t>A</a:t>
                </a:r>
                <a:r>
                  <a:rPr lang="hu-HU" baseline="-25000" dirty="0" err="1"/>
                  <a:t>i</a:t>
                </a:r>
                <a:r>
                  <a:rPr lang="hu-HU" dirty="0" err="1"/>
                  <a:t>A</a:t>
                </a:r>
                <a:r>
                  <a:rPr lang="hu-HU" baseline="-25000" dirty="0" err="1"/>
                  <a:t>j</a:t>
                </a:r>
                <a:r>
                  <a:rPr lang="hu-HU" dirty="0"/>
                  <a:t> = 0</a:t>
                </a:r>
              </a:p>
              <a:p>
                <a:pPr eaLnBrk="1" hangingPunct="1">
                  <a:buFont typeface="Wingdings 2" pitchFamily="18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+…+</m:t>
                      </m:r>
                      <m:sSub>
                        <m:sSub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+…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𝛺</m:t>
                      </m:r>
                    </m:oMath>
                  </m:oMathPara>
                </a14:m>
                <a:endParaRPr lang="hu-HU" dirty="0" smtClean="0"/>
              </a:p>
              <a:p>
                <a:pPr eaLnBrk="1" hangingPunct="1">
                  <a:buFont typeface="Wingdings 2" pitchFamily="18" charset="2"/>
                  <a:buNone/>
                </a:pPr>
                <a:endParaRPr lang="hu-HU" dirty="0" smtClean="0"/>
              </a:p>
              <a:p>
                <a:pPr eaLnBrk="1" hangingPunct="1">
                  <a:buNone/>
                </a:pPr>
                <a:r>
                  <a:rPr lang="hu-HU" dirty="0" smtClean="0"/>
                  <a:t>Ha az </a:t>
                </a:r>
                <a:r>
                  <a:rPr lang="hu-HU" dirty="0"/>
                  <a:t>A</a:t>
                </a:r>
                <a:r>
                  <a:rPr lang="hu-HU" baseline="-25000" dirty="0"/>
                  <a:t>1</a:t>
                </a:r>
                <a:r>
                  <a:rPr lang="hu-HU" dirty="0"/>
                  <a:t>, A</a:t>
                </a:r>
                <a:r>
                  <a:rPr lang="hu-HU" baseline="-25000" dirty="0"/>
                  <a:t>2</a:t>
                </a:r>
                <a:r>
                  <a:rPr lang="hu-HU" dirty="0"/>
                  <a:t>,</a:t>
                </a:r>
                <a:r>
                  <a:rPr lang="hu-HU" baseline="-25000" dirty="0"/>
                  <a:t> </a:t>
                </a:r>
                <a:r>
                  <a:rPr lang="hu-HU" dirty="0"/>
                  <a:t>…, A</a:t>
                </a:r>
                <a:r>
                  <a:rPr lang="hu-HU" baseline="-25000" dirty="0"/>
                  <a:t>n</a:t>
                </a:r>
                <a:r>
                  <a:rPr lang="hu-HU" dirty="0" smtClean="0"/>
                  <a:t>,… események teljes eseményrendszert alkotnak, akkor a valószínűségük összege 1</a:t>
                </a:r>
              </a:p>
              <a:p>
                <a:pPr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8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8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hu-HU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800" i="1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hu-HU" sz="2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hu-HU" sz="2800" i="1">
                          <a:latin typeface="Cambria Math"/>
                        </a:rPr>
                        <m:t>+</m:t>
                      </m:r>
                      <m:r>
                        <a:rPr lang="hu-HU" sz="28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8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hu-HU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800" i="1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hu-HU" sz="2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hu-HU" sz="2800" i="1">
                          <a:latin typeface="Cambria Math"/>
                        </a:rPr>
                        <m:t>+…+</m:t>
                      </m:r>
                      <m:r>
                        <a:rPr lang="hu-HU" sz="28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8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hu-HU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800" i="1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hu-HU" sz="28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hu-HU" sz="2800" i="1">
                          <a:latin typeface="Cambria Math"/>
                        </a:rPr>
                        <m:t>+…</m:t>
                      </m:r>
                      <m:r>
                        <a:rPr lang="hu-HU" sz="2800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hu-HU" sz="2800" dirty="0"/>
              </a:p>
              <a:p>
                <a:pPr eaLnBrk="1" hangingPunct="1">
                  <a:buNone/>
                </a:pPr>
                <a:endParaRPr lang="hu-HU" dirty="0" smtClean="0"/>
              </a:p>
            </p:txBody>
          </p:sp>
        </mc:Choice>
        <mc:Fallback xmlns="">
          <p:sp>
            <p:nvSpPr>
              <p:cNvPr id="819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68760"/>
                <a:ext cx="9036496" cy="5040560"/>
              </a:xfrm>
              <a:blipFill rotWithShape="1">
                <a:blip r:embed="rId2"/>
                <a:stretch>
                  <a:fillRect l="-1147" t="-96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27732"/>
            <a:ext cx="8229600" cy="666899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4000" dirty="0" smtClean="0">
                <a:solidFill>
                  <a:schemeClr val="bg1"/>
                </a:solidFill>
              </a:rPr>
              <a:t>Klasszikus valószínűség </a:t>
            </a:r>
            <a:endParaRPr lang="hu-HU" sz="4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9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0" y="1628800"/>
                <a:ext cx="9036496" cy="5086325"/>
              </a:xfrm>
            </p:spPr>
            <p:txBody>
              <a:bodyPr/>
              <a:lstStyle/>
              <a:p>
                <a:pPr eaLnBrk="1" hangingPunct="1"/>
                <a:r>
                  <a:rPr lang="hu-HU" dirty="0" smtClean="0"/>
                  <a:t>Elemi események száma véges,</a:t>
                </a:r>
              </a:p>
              <a:p>
                <a:pPr eaLnBrk="1" hangingPunct="1"/>
                <a:r>
                  <a:rPr lang="hu-HU" dirty="0" smtClean="0"/>
                  <a:t>Az elemi események egyenlő valószínűségűek,</a:t>
                </a:r>
              </a:p>
              <a:p>
                <a:pPr marL="0" indent="0" eaLnBrk="1" hangingPunct="1">
                  <a:buNone/>
                </a:pPr>
                <a:r>
                  <a:rPr lang="hu-HU" dirty="0" smtClean="0"/>
                  <a:t>akkor az elemi A esemény valószínűségét a következő módon határozzuk meg:  </a:t>
                </a:r>
              </a:p>
              <a:p>
                <a:pPr marL="0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b="0" i="1" smtClean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</a:rPr>
                            <m:t>𝑘𝑒𝑑𝑣𝑒𝑧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ő 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𝑒𝑠𝑒𝑡𝑒𝑘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 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𝑠𝑧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á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𝑚𝑎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 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𝑙𝑒h𝑒𝑡𝑠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é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𝑔𝑒𝑠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 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𝑒𝑠𝑒𝑡𝑒𝑘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 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𝑠𝑧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á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𝑚𝑎</m:t>
                          </m:r>
                        </m:den>
                      </m:f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</a:rPr>
                            <m:t>𝑘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hu-HU" dirty="0" smtClean="0"/>
              </a:p>
            </p:txBody>
          </p:sp>
        </mc:Choice>
        <mc:Fallback xmlns="">
          <p:sp>
            <p:nvSpPr>
              <p:cNvPr id="9219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628800"/>
                <a:ext cx="9036496" cy="5086325"/>
              </a:xfrm>
              <a:blipFill rotWithShape="1">
                <a:blip r:embed="rId2"/>
                <a:stretch>
                  <a:fillRect l="-1147" t="-958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49053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4000" dirty="0" smtClean="0">
                <a:solidFill>
                  <a:schemeClr val="bg1"/>
                </a:solidFill>
              </a:rPr>
              <a:t>Feltételes valószínűség</a:t>
            </a:r>
            <a:endParaRPr lang="hu-HU" sz="4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4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38683" y="620688"/>
                <a:ext cx="9001125" cy="6237312"/>
              </a:xfrm>
            </p:spPr>
            <p:txBody>
              <a:bodyPr/>
              <a:lstStyle/>
              <a:p>
                <a:pPr eaLnBrk="1" hangingPunct="1">
                  <a:buFont typeface="Wingdings 2" pitchFamily="18" charset="2"/>
                  <a:buNone/>
                </a:pPr>
                <a:r>
                  <a:rPr lang="hu-HU" dirty="0" smtClean="0"/>
                  <a:t>Legyen a B  esemény gyakorisága k</a:t>
                </a:r>
                <a:r>
                  <a:rPr lang="hu-HU" baseline="-25000" dirty="0" smtClean="0"/>
                  <a:t>B</a:t>
                </a:r>
                <a:r>
                  <a:rPr lang="hu-HU" dirty="0" smtClean="0"/>
                  <a:t>, az AB eseményé pedig </a:t>
                </a:r>
                <a:r>
                  <a:rPr lang="hu-HU" dirty="0" err="1" smtClean="0"/>
                  <a:t>k</a:t>
                </a:r>
                <a:r>
                  <a:rPr lang="hu-HU" baseline="-25000" dirty="0" err="1" smtClean="0"/>
                  <a:t>AB</a:t>
                </a:r>
                <a:r>
                  <a:rPr lang="hu-HU" baseline="-25000" dirty="0" smtClean="0"/>
                  <a:t> </a:t>
                </a:r>
                <a:r>
                  <a:rPr lang="hu-HU" dirty="0" smtClean="0"/>
                  <a:t>. A </a:t>
                </a:r>
                <a:r>
                  <a:rPr lang="hu-HU" dirty="0" err="1" smtClean="0"/>
                  <a:t>k</a:t>
                </a:r>
                <a:r>
                  <a:rPr lang="hu-HU" baseline="-25000" dirty="0" err="1" smtClean="0"/>
                  <a:t>AB</a:t>
                </a:r>
                <a:r>
                  <a:rPr lang="hu-HU" dirty="0" smtClean="0"/>
                  <a:t>/k</a:t>
                </a:r>
                <a:r>
                  <a:rPr lang="hu-HU" baseline="-25000" dirty="0" smtClean="0"/>
                  <a:t>B</a:t>
                </a:r>
                <a:r>
                  <a:rPr lang="hu-HU" dirty="0" smtClean="0"/>
                  <a:t> hányadost az A esemény B-re vonatkozó feltételes relatív gyakoriságának nevezzük.</a:t>
                </a:r>
              </a:p>
              <a:p>
                <a:pPr eaLnBrk="1" hangingPunct="1">
                  <a:buFont typeface="Wingdings 2" pitchFamily="18" charset="2"/>
                  <a:buNone/>
                </a:pPr>
                <a:endParaRPr lang="hu-HU" baseline="-25000" dirty="0"/>
              </a:p>
              <a:p>
                <a:pPr eaLnBrk="1" hangingPunct="1">
                  <a:buNone/>
                </a:pPr>
                <a:r>
                  <a:rPr lang="hu-HU" dirty="0"/>
                  <a:t>A </a:t>
                </a:r>
                <a:r>
                  <a:rPr lang="hu-HU" dirty="0" err="1"/>
                  <a:t>k</a:t>
                </a:r>
                <a:r>
                  <a:rPr lang="hu-HU" baseline="-25000" dirty="0" err="1"/>
                  <a:t>AB</a:t>
                </a:r>
                <a:r>
                  <a:rPr lang="hu-HU" dirty="0"/>
                  <a:t>/k</a:t>
                </a:r>
                <a:r>
                  <a:rPr lang="hu-HU" baseline="-25000" dirty="0"/>
                  <a:t>B</a:t>
                </a:r>
                <a:r>
                  <a:rPr lang="hu-HU" dirty="0"/>
                  <a:t> </a:t>
                </a:r>
                <a:r>
                  <a:rPr lang="hu-HU" dirty="0" smtClean="0"/>
                  <a:t>hányados egy meghatározott számérték körül ingadozik. Ez a szám az A esemény B-re vonatkozó feltételes valószínűsége, jele: </a:t>
                </a:r>
                <a14:m>
                  <m:oMath xmlns:m="http://schemas.openxmlformats.org/officeDocument/2006/math">
                    <m:r>
                      <a:rPr lang="hu-HU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hu-HU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hu-HU" b="0" i="1" smtClean="0">
                            <a:latin typeface="Cambria Math"/>
                          </a:rPr>
                          <m:t>𝐴</m:t>
                        </m:r>
                      </m:e>
                      <m:e>
                        <m:r>
                          <a:rPr lang="hu-HU" b="0" i="1" smtClean="0">
                            <a:latin typeface="Cambria Math"/>
                          </a:rPr>
                          <m:t>𝐵</m:t>
                        </m:r>
                      </m:e>
                    </m:d>
                  </m:oMath>
                </a14:m>
                <a:endParaRPr lang="hu-HU" dirty="0" smtClean="0"/>
              </a:p>
              <a:p>
                <a:pPr eaLnBrk="1" hangingPunct="1">
                  <a:buNone/>
                </a:pPr>
                <a:endParaRPr lang="hu-HU" dirty="0" smtClean="0"/>
              </a:p>
              <a:p>
                <a:pPr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hu-HU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𝐴𝐵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hu-HU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𝐵</m:t>
                              </m:r>
                            </m:sub>
                          </m:sSub>
                        </m:den>
                      </m:f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hu-H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hu-HU" i="1">
                                      <a:latin typeface="Cambria Math"/>
                                    </a:rPr>
                                    <m:t>𝐴𝐵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hu-HU" b="0" i="1" smtClean="0"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hu-HU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b="0" i="1" smtClean="0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hu-HU" b="0" i="1" smtClean="0">
                                      <a:latin typeface="Cambria Math"/>
                                    </a:rPr>
                                    <m:t>𝐵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hu-HU" b="0" i="1" smtClean="0"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</m:den>
                      </m:f>
                      <m:r>
                        <a:rPr lang="hu-HU" b="0" i="1" smtClean="0">
                          <a:latin typeface="Cambria Math"/>
                        </a:rPr>
                        <m:t>    =      </m:t>
                      </m:r>
                      <m:f>
                        <m:f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</a:rPr>
                            <m:t>𝑃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(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𝐴𝐵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𝑃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(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𝐵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r>
                        <a:rPr lang="hu-HU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b="0" i="1" smtClean="0">
                              <a:latin typeface="Cambria Math"/>
                            </a:rPr>
                            <m:t>𝐴</m:t>
                          </m:r>
                        </m:e>
                        <m:e>
                          <m:r>
                            <a:rPr lang="hu-HU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hu-HU" b="0" i="1" smtClean="0">
                          <a:latin typeface="Cambria Math"/>
                        </a:rPr>
                        <m:t>, </m:t>
                      </m:r>
                      <m:r>
                        <a:rPr lang="hu-HU" b="0" i="1" smtClean="0">
                          <a:latin typeface="Cambria Math"/>
                        </a:rPr>
                        <m:t>h𝑎</m:t>
                      </m:r>
                      <m:r>
                        <a:rPr lang="hu-HU" b="0" i="1" smtClean="0">
                          <a:latin typeface="Cambria Math"/>
                        </a:rPr>
                        <m:t> </m:t>
                      </m:r>
                      <m:r>
                        <a:rPr lang="hu-HU" b="0" i="1" smtClean="0">
                          <a:latin typeface="Cambria Math"/>
                        </a:rPr>
                        <m:t>𝑃</m:t>
                      </m:r>
                      <m:r>
                        <a:rPr lang="hu-HU" b="0" i="1" smtClean="0">
                          <a:latin typeface="Cambria Math"/>
                        </a:rPr>
                        <m:t>(</m:t>
                      </m:r>
                      <m:r>
                        <a:rPr lang="hu-HU" b="0" i="1" smtClean="0">
                          <a:latin typeface="Cambria Math"/>
                        </a:rPr>
                        <m:t>𝐵</m:t>
                      </m:r>
                      <m:r>
                        <a:rPr lang="hu-HU" b="0" i="1" smtClean="0">
                          <a:latin typeface="Cambria Math"/>
                        </a:rPr>
                        <m:t>)&gt;0</m:t>
                      </m:r>
                    </m:oMath>
                  </m:oMathPara>
                </a14:m>
                <a:endParaRPr lang="hu-HU" dirty="0" smtClean="0"/>
              </a:p>
              <a:p>
                <a:pPr eaLnBrk="1" hangingPunct="1">
                  <a:buNone/>
                </a:pPr>
                <a:endParaRPr lang="hu-HU" dirty="0" smtClean="0"/>
              </a:p>
              <a:p>
                <a:pPr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0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000" b="0" i="1" smtClean="0">
                              <a:latin typeface="Cambria Math"/>
                            </a:rPr>
                            <m:t>𝐴𝐵</m:t>
                          </m:r>
                        </m:e>
                      </m:d>
                      <m:r>
                        <a:rPr lang="hu-HU" sz="2000" i="1">
                          <a:latin typeface="Cambria Math"/>
                        </a:rPr>
                        <m:t>=</m:t>
                      </m:r>
                      <m:r>
                        <a:rPr lang="hu-HU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000" i="1">
                              <a:latin typeface="Cambria Math"/>
                            </a:rPr>
                            <m:t>𝐴</m:t>
                          </m:r>
                        </m:e>
                        <m:e>
                          <m:r>
                            <a:rPr lang="hu-HU" sz="2000" i="1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hu-HU" sz="2000" b="0" i="1" smtClean="0">
                          <a:latin typeface="Cambria Math"/>
                        </a:rPr>
                        <m:t>𝑃</m:t>
                      </m:r>
                      <m:r>
                        <a:rPr lang="hu-HU" sz="2000" b="0" i="1" smtClean="0">
                          <a:latin typeface="Cambria Math"/>
                        </a:rPr>
                        <m:t>(</m:t>
                      </m:r>
                      <m:r>
                        <a:rPr lang="hu-HU" sz="2000" b="0" i="1" smtClean="0">
                          <a:latin typeface="Cambria Math"/>
                        </a:rPr>
                        <m:t>𝐵</m:t>
                      </m:r>
                      <m:r>
                        <a:rPr lang="hu-HU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hu-HU" sz="2000" dirty="0" smtClean="0"/>
              </a:p>
              <a:p>
                <a:pPr eaLnBrk="1" hangingPunct="1">
                  <a:buNone/>
                </a:pPr>
                <a:endParaRPr lang="hu-HU" sz="2000" dirty="0" smtClean="0"/>
              </a:p>
              <a:p>
                <a:pPr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000" i="1">
                              <a:latin typeface="Cambria Math"/>
                            </a:rPr>
                            <m:t>𝐴𝐵</m:t>
                          </m:r>
                        </m:e>
                      </m:d>
                      <m:r>
                        <a:rPr lang="hu-HU" sz="2000" i="1">
                          <a:latin typeface="Cambria Math"/>
                        </a:rPr>
                        <m:t>=</m:t>
                      </m:r>
                      <m:r>
                        <a:rPr lang="hu-HU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000" b="0" i="1" smtClean="0">
                              <a:latin typeface="Cambria Math"/>
                            </a:rPr>
                            <m:t>𝐵</m:t>
                          </m:r>
                        </m:e>
                        <m:e>
                          <m:r>
                            <a:rPr lang="hu-HU" sz="2000" b="0" i="1" smtClean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hu-HU" sz="2000" i="1">
                          <a:latin typeface="Cambria Math"/>
                        </a:rPr>
                        <m:t>𝑃</m:t>
                      </m:r>
                      <m:r>
                        <a:rPr lang="hu-HU" sz="2000" i="1">
                          <a:latin typeface="Cambria Math"/>
                        </a:rPr>
                        <m:t>(</m:t>
                      </m:r>
                      <m:r>
                        <a:rPr lang="hu-HU" sz="2000" b="0" i="1" smtClean="0">
                          <a:latin typeface="Cambria Math"/>
                        </a:rPr>
                        <m:t>𝐴</m:t>
                      </m:r>
                      <m:r>
                        <a:rPr lang="hu-HU" sz="20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hu-HU" sz="2000" dirty="0"/>
              </a:p>
              <a:p>
                <a:pPr eaLnBrk="1" hangingPunct="1">
                  <a:buNone/>
                </a:pPr>
                <a:endParaRPr lang="hu-HU" dirty="0" smtClean="0"/>
              </a:p>
            </p:txBody>
          </p:sp>
        </mc:Choice>
        <mc:Fallback xmlns="">
          <p:sp>
            <p:nvSpPr>
              <p:cNvPr id="1024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8683" y="620688"/>
                <a:ext cx="9001125" cy="6237312"/>
              </a:xfrm>
              <a:blipFill rotWithShape="1">
                <a:blip r:embed="rId2"/>
                <a:stretch>
                  <a:fillRect l="-1220" t="-782" r="-1491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ím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704850"/>
          </a:xfrm>
        </p:spPr>
        <p:txBody>
          <a:bodyPr/>
          <a:lstStyle/>
          <a:p>
            <a:pPr algn="ctr" eaLnBrk="1" hangingPunct="1"/>
            <a:r>
              <a:rPr lang="hu-HU" sz="4000" dirty="0" smtClean="0">
                <a:solidFill>
                  <a:schemeClr val="bg1"/>
                </a:solidFill>
              </a:rPr>
              <a:t>Teljes valószínűség tétele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67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1772816"/>
                <a:ext cx="8893621" cy="2736304"/>
              </a:xfrm>
            </p:spPr>
            <p:txBody>
              <a:bodyPr/>
              <a:lstStyle/>
              <a:p>
                <a:pPr eaLnBrk="1" hangingPunct="1">
                  <a:buClrTx/>
                  <a:buFont typeface="Wingdings 2" pitchFamily="18" charset="2"/>
                  <a:buNone/>
                </a:pPr>
                <a:r>
                  <a:rPr lang="hu-HU" dirty="0" smtClean="0"/>
                  <a:t>Ha a B</a:t>
                </a:r>
                <a:r>
                  <a:rPr lang="hu-HU" baseline="-25000" dirty="0" smtClean="0"/>
                  <a:t>1</a:t>
                </a:r>
                <a:r>
                  <a:rPr lang="hu-HU" dirty="0" smtClean="0"/>
                  <a:t>, B</a:t>
                </a:r>
                <a:r>
                  <a:rPr lang="hu-HU" baseline="-25000" dirty="0" smtClean="0"/>
                  <a:t>2</a:t>
                </a:r>
                <a:r>
                  <a:rPr lang="hu-HU" dirty="0" smtClean="0"/>
                  <a:t>, …,</a:t>
                </a:r>
                <a:r>
                  <a:rPr lang="hu-HU" dirty="0" err="1" smtClean="0"/>
                  <a:t>B</a:t>
                </a:r>
                <a:r>
                  <a:rPr lang="hu-HU" baseline="-25000" dirty="0" err="1" smtClean="0"/>
                  <a:t>n</a:t>
                </a:r>
                <a:r>
                  <a:rPr lang="hu-HU" baseline="-25000" dirty="0" smtClean="0"/>
                  <a:t> </a:t>
                </a:r>
                <a:r>
                  <a:rPr lang="hu-HU" dirty="0" smtClean="0"/>
                  <a:t>események teljes eseményrendszert alkotnak, és P(</a:t>
                </a:r>
                <a:r>
                  <a:rPr lang="hu-HU" dirty="0" err="1" smtClean="0"/>
                  <a:t>B</a:t>
                </a:r>
                <a:r>
                  <a:rPr lang="hu-HU" baseline="-25000" dirty="0" err="1" smtClean="0"/>
                  <a:t>i</a:t>
                </a:r>
                <a:r>
                  <a:rPr lang="hu-HU" dirty="0" smtClean="0"/>
                  <a:t>)&gt;0 (i=1, 2, …, n), valamint A egy tetszőleges esemény, akkor</a:t>
                </a:r>
              </a:p>
              <a:p>
                <a:pPr eaLnBrk="1" hangingPunct="1">
                  <a:buClrTx/>
                  <a:buFont typeface="Wingdings 2" pitchFamily="18" charset="2"/>
                  <a:buNone/>
                </a:pPr>
                <a:endParaRPr lang="hu-HU" dirty="0" smtClean="0"/>
              </a:p>
              <a:p>
                <a:pPr eaLnBrk="1" hangingPunct="1"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b="0" i="1" smtClean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hu-HU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hu-HU" b="0" i="1" smtClean="0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hu-HU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b="0" i="1" smtClean="0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hu-HU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m:rPr>
                          <m:sty m:val="p"/>
                        </m:rPr>
                        <a:rPr lang="hu-HU" b="0" i="0" smtClean="0">
                          <a:latin typeface="Cambria Math"/>
                        </a:rPr>
                        <m:t>P</m:t>
                      </m:r>
                      <m:r>
                        <a:rPr lang="hu-HU" b="0" i="0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hu-HU" dirty="0" smtClean="0"/>
              </a:p>
              <a:p>
                <a:pPr eaLnBrk="1" hangingPunct="1">
                  <a:buClrTx/>
                  <a:buFont typeface="Wingdings 2" pitchFamily="18" charset="2"/>
                  <a:buNone/>
                </a:pPr>
                <a:endParaRPr lang="hu-HU" dirty="0" smtClean="0"/>
              </a:p>
              <a:p>
                <a:pPr eaLnBrk="1" hangingPunct="1">
                  <a:buClrTx/>
                  <a:buFont typeface="Wingdings 2" pitchFamily="18" charset="2"/>
                  <a:buNone/>
                </a:pPr>
                <a:endParaRPr lang="hu-HU" dirty="0" smtClean="0"/>
              </a:p>
              <a:p>
                <a:pPr eaLnBrk="1" hangingPunct="1">
                  <a:buClrTx/>
                  <a:buFont typeface="Wingdings 2" pitchFamily="18" charset="2"/>
                  <a:buNone/>
                </a:pPr>
                <a:endParaRPr lang="hu-HU" dirty="0" smtClean="0"/>
              </a:p>
              <a:p>
                <a:pPr eaLnBrk="1" hangingPunct="1">
                  <a:buClrTx/>
                  <a:buFont typeface="Wingdings 2" pitchFamily="18" charset="2"/>
                  <a:buNone/>
                </a:pPr>
                <a:endParaRPr lang="hu-HU" dirty="0" smtClean="0"/>
              </a:p>
            </p:txBody>
          </p:sp>
        </mc:Choice>
        <mc:Fallback xmlns="">
          <p:sp>
            <p:nvSpPr>
              <p:cNvPr id="11267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1772816"/>
                <a:ext cx="8893621" cy="2736304"/>
              </a:xfrm>
              <a:blipFill rotWithShape="1">
                <a:blip r:embed="rId2"/>
                <a:stretch>
                  <a:fillRect l="-1234" t="-1782" b="-2004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ím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5" cy="704850"/>
          </a:xfrm>
        </p:spPr>
        <p:txBody>
          <a:bodyPr/>
          <a:lstStyle/>
          <a:p>
            <a:pPr algn="ctr" eaLnBrk="1" hangingPunct="1"/>
            <a:r>
              <a:rPr lang="hu-HU" sz="4000" dirty="0" smtClean="0">
                <a:solidFill>
                  <a:schemeClr val="bg1"/>
                </a:solidFill>
              </a:rPr>
              <a:t>Események és a kísérletek függetlensége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1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71438" y="785813"/>
                <a:ext cx="8929687" cy="5929312"/>
              </a:xfrm>
            </p:spPr>
            <p:txBody>
              <a:bodyPr/>
              <a:lstStyle/>
              <a:p>
                <a:pPr eaLnBrk="1" hangingPunct="1"/>
                <a:r>
                  <a:rPr lang="hu-HU" sz="2200" dirty="0" smtClean="0"/>
                  <a:t>Ha az A és B esemény valószínűsége nem 0, és az A esemény a B-től független, akkor a B is független az A-tól.</a:t>
                </a:r>
              </a:p>
              <a:p>
                <a:pPr eaLnBrk="1" hangingPunct="1"/>
                <a:endParaRPr lang="hu-HU" sz="2200" dirty="0" smtClean="0"/>
              </a:p>
              <a:p>
                <a:pPr eaLnBrk="1" hangingPunct="1"/>
                <a:r>
                  <a:rPr lang="hu-HU" sz="2200" dirty="0" smtClean="0"/>
                  <a:t>Két eseményt függetlennek nevezzünk, ha együttes bekövetkezésük valószínűsége a két esemény valószínűségének szorzata:</a:t>
                </a:r>
              </a:p>
              <a:p>
                <a:pPr marL="0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hu-HU" sz="22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𝐴𝐵</m:t>
                          </m:r>
                        </m:e>
                      </m:d>
                      <m:r>
                        <a:rPr lang="hu-HU" sz="2200" b="0" i="1" smtClean="0">
                          <a:latin typeface="Cambria Math"/>
                        </a:rPr>
                        <m:t>=</m:t>
                      </m:r>
                      <m:r>
                        <a:rPr lang="hu-HU" sz="22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hu-HU" sz="2200" b="0" i="1" smtClean="0">
                          <a:latin typeface="Cambria Math"/>
                        </a:rPr>
                        <m:t>𝑃</m:t>
                      </m:r>
                      <m:r>
                        <a:rPr lang="hu-HU" sz="2200" b="0" i="1" smtClean="0">
                          <a:latin typeface="Cambria Math"/>
                        </a:rPr>
                        <m:t>(</m:t>
                      </m:r>
                      <m:r>
                        <a:rPr lang="hu-HU" sz="2200" b="0" i="1" smtClean="0">
                          <a:latin typeface="Cambria Math"/>
                        </a:rPr>
                        <m:t>𝐵</m:t>
                      </m:r>
                      <m:r>
                        <a:rPr lang="hu-HU" sz="2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hu-HU" sz="2200" dirty="0" smtClean="0"/>
              </a:p>
              <a:p>
                <a:pPr marL="0" indent="0" eaLnBrk="1" hangingPunct="1">
                  <a:buNone/>
                </a:pPr>
                <a:endParaRPr lang="hu-HU" sz="2200" dirty="0" smtClean="0"/>
              </a:p>
              <a:p>
                <a:pPr eaLnBrk="1" hangingPunct="1"/>
                <a:r>
                  <a:rPr lang="hu-HU" sz="2200" dirty="0" smtClean="0"/>
                  <a:t>H a két esemény független, akkor bármelyiket az ellentétével helyettesítve a kapott két esemény is független</a:t>
                </a:r>
              </a:p>
              <a:p>
                <a:pPr marL="0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hu-HU" sz="2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𝐴</m:t>
                          </m:r>
                          <m:acc>
                            <m:accPr>
                              <m:chr m:val="̅"/>
                              <m:ctrlPr>
                                <a:rPr lang="hu-HU" sz="22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hu-HU" sz="22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hu-HU" sz="2200" b="0" i="1" smtClean="0">
                          <a:latin typeface="Cambria Math"/>
                        </a:rPr>
                        <m:t>=</m:t>
                      </m:r>
                      <m:r>
                        <a:rPr lang="hu-HU" sz="22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𝐴</m:t>
                          </m:r>
                          <m:r>
                            <a:rPr lang="hu-HU" sz="2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hu-HU" sz="2200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hu-HU" sz="2200" b="0" i="1" smtClean="0">
                          <a:latin typeface="Cambria Math"/>
                        </a:rPr>
                        <m:t>=</m:t>
                      </m:r>
                      <m:r>
                        <a:rPr lang="hu-HU" sz="22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hu-HU" sz="2200" b="0" i="1" smtClean="0">
                          <a:latin typeface="Cambria Math"/>
                        </a:rPr>
                        <m:t>−</m:t>
                      </m:r>
                      <m:r>
                        <a:rPr lang="hu-HU" sz="22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𝐴𝐵</m:t>
                          </m:r>
                        </m:e>
                      </m:d>
                    </m:oMath>
                  </m:oMathPara>
                </a14:m>
                <a:endParaRPr lang="hu-HU" sz="2200" b="0" dirty="0" smtClean="0"/>
              </a:p>
              <a:p>
                <a:pPr marL="0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hu-HU" sz="22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2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200" i="1">
                              <a:latin typeface="Cambria Math"/>
                            </a:rPr>
                            <m:t>𝐴</m:t>
                          </m:r>
                          <m:acc>
                            <m:accPr>
                              <m:chr m:val="̅"/>
                              <m:ctrlPr>
                                <a:rPr lang="hu-HU" sz="22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hu-HU" sz="2200" i="1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hu-HU" sz="2200" b="0" i="1" smtClean="0">
                          <a:latin typeface="Cambria Math"/>
                        </a:rPr>
                        <m:t>=</m:t>
                      </m:r>
                      <m:r>
                        <a:rPr lang="hu-HU" sz="22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hu-HU" sz="2200" b="0" i="1" smtClean="0">
                          <a:latin typeface="Cambria Math"/>
                        </a:rPr>
                        <m:t>−</m:t>
                      </m:r>
                      <m:r>
                        <a:rPr lang="hu-HU" sz="22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𝐴𝐵</m:t>
                          </m:r>
                        </m:e>
                      </m:d>
                      <m:r>
                        <a:rPr lang="hu-HU" sz="2200" b="0" i="1" smtClean="0">
                          <a:latin typeface="Cambria Math"/>
                        </a:rPr>
                        <m:t>=</m:t>
                      </m:r>
                      <m:r>
                        <a:rPr lang="hu-HU" sz="22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𝐴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hu-HU" sz="2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1−</m:t>
                          </m:r>
                          <m:r>
                            <a:rPr lang="hu-HU" sz="2200" b="0" i="1" smtClean="0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hu-HU" sz="22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hu-HU" sz="22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d>
                        </m:e>
                      </m:d>
                      <m:r>
                        <a:rPr lang="hu-HU" sz="2200" b="0" i="1" smtClean="0">
                          <a:latin typeface="Cambria Math"/>
                        </a:rPr>
                        <m:t>=</m:t>
                      </m:r>
                      <m:r>
                        <a:rPr lang="hu-HU" sz="2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hu-HU" sz="2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𝑃</m:t>
                      </m:r>
                      <m:r>
                        <a:rPr lang="hu-HU" sz="2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hu-HU" sz="2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hu-HU" sz="2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hu-HU" sz="2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hu-HU" sz="2200" b="0" dirty="0" smtClean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None/>
                </a:pPr>
                <a:endParaRPr lang="hu-HU" sz="2200" b="0" dirty="0" smtClean="0">
                  <a:solidFill>
                    <a:srgbClr val="FF0000"/>
                  </a:solidFill>
                </a:endParaRPr>
              </a:p>
              <a:p>
                <a:pPr eaLnBrk="1" hangingPunct="1"/>
                <a:r>
                  <a:rPr lang="hu-HU" sz="2200" dirty="0" smtClean="0"/>
                  <a:t>Az A</a:t>
                </a:r>
                <a:r>
                  <a:rPr lang="hu-HU" sz="2200" baseline="-25000" dirty="0" smtClean="0"/>
                  <a:t>1</a:t>
                </a:r>
                <a:r>
                  <a:rPr lang="hu-HU" sz="2200" dirty="0"/>
                  <a:t>, A</a:t>
                </a:r>
                <a:r>
                  <a:rPr lang="hu-HU" sz="2200" baseline="-25000" dirty="0"/>
                  <a:t>2</a:t>
                </a:r>
                <a:r>
                  <a:rPr lang="hu-HU" sz="2200" dirty="0"/>
                  <a:t>,</a:t>
                </a:r>
                <a:r>
                  <a:rPr lang="hu-HU" sz="2200" baseline="-25000" dirty="0"/>
                  <a:t> </a:t>
                </a:r>
                <a:r>
                  <a:rPr lang="hu-HU" sz="2200" dirty="0"/>
                  <a:t>…, </a:t>
                </a:r>
                <a:r>
                  <a:rPr lang="hu-HU" sz="2200" dirty="0" smtClean="0"/>
                  <a:t>A</a:t>
                </a:r>
                <a:r>
                  <a:rPr lang="hu-HU" sz="2200" baseline="-25000" dirty="0" smtClean="0"/>
                  <a:t>n </a:t>
                </a:r>
                <a:r>
                  <a:rPr lang="hu-HU" sz="2200" dirty="0" smtClean="0"/>
                  <a:t>eseményeket függetleneknek nevezzük, ha közülük bármely k számú különböző események együttes bekövetkezésének valószínűsége az egyes események valószínűségének szorzatával egyenlő</a:t>
                </a:r>
              </a:p>
            </p:txBody>
          </p:sp>
        </mc:Choice>
        <mc:Fallback xmlns="">
          <p:sp>
            <p:nvSpPr>
              <p:cNvPr id="12291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438" y="785813"/>
                <a:ext cx="8929687" cy="5929312"/>
              </a:xfrm>
              <a:blipFill rotWithShape="1">
                <a:blip r:embed="rId2"/>
                <a:stretch>
                  <a:fillRect l="-614" t="-617" b="-822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588218"/>
          </a:xfrm>
        </p:spPr>
        <p:txBody>
          <a:bodyPr/>
          <a:lstStyle/>
          <a:p>
            <a:pPr eaLnBrk="1" hangingPunct="1"/>
            <a:r>
              <a:rPr lang="hu-HU" sz="4000" dirty="0" smtClean="0">
                <a:solidFill>
                  <a:schemeClr val="bg1"/>
                </a:solidFill>
              </a:rPr>
              <a:t>Példa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1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21791" y="620688"/>
                <a:ext cx="9001125" cy="5929312"/>
              </a:xfrm>
            </p:spPr>
            <p:txBody>
              <a:bodyPr/>
              <a:lstStyle/>
              <a:p>
                <a:pPr eaLnBrk="1" hangingPunct="1">
                  <a:buFont typeface="Wingdings 2" pitchFamily="18" charset="2"/>
                  <a:buNone/>
                </a:pPr>
                <a:r>
                  <a:rPr lang="hu-HU" dirty="0" smtClean="0"/>
                  <a:t>Két egymástól függetlenül működő készülék esetén annak a valószínűsége hogy az egyik gép egy órán belül üzemzavar miatt megáll 0,2, a másiknál pedig 0,15. Mi a valószínűsége annak, hogy a két készülék egyidejűleg legalább egy órán keresztül működik?</a:t>
                </a:r>
              </a:p>
              <a:p>
                <a:pPr eaLnBrk="1" hangingPunct="1">
                  <a:buFont typeface="Wingdings 2" pitchFamily="18" charset="2"/>
                  <a:buNone/>
                </a:pPr>
                <a:r>
                  <a:rPr lang="hu-HU" dirty="0" smtClean="0"/>
                  <a:t>P(A)=0,2;</a:t>
                </a:r>
              </a:p>
              <a:p>
                <a:pPr eaLnBrk="1" hangingPunct="1">
                  <a:buFont typeface="Wingdings 2" pitchFamily="18" charset="2"/>
                  <a:buNone/>
                </a:pPr>
                <a:r>
                  <a:rPr lang="hu-HU" dirty="0" smtClean="0"/>
                  <a:t>P(B)=0,15;</a:t>
                </a:r>
              </a:p>
              <a:p>
                <a:pPr eaLnBrk="1" hangingPunct="1">
                  <a:buFont typeface="Wingdings 2" pitchFamily="18" charset="2"/>
                  <a:buNone/>
                </a:pPr>
                <a:r>
                  <a:rPr lang="hu-HU" dirty="0" smtClean="0"/>
                  <a:t>Az együtt működés az A és B esemény ellentéte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hu-HU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hu-HU" b="0" i="1" smtClean="0">
                            <a:latin typeface="Cambria Math"/>
                          </a:rPr>
                          <m:t>𝐴</m:t>
                        </m:r>
                      </m:e>
                    </m:acc>
                    <m:r>
                      <a:rPr lang="hu-HU" b="0" i="1" smtClean="0">
                        <a:latin typeface="Cambria Math"/>
                      </a:rPr>
                      <m:t>é</m:t>
                    </m:r>
                    <m:r>
                      <a:rPr lang="hu-HU" b="0" i="1" smtClean="0">
                        <a:latin typeface="Cambria Math"/>
                      </a:rPr>
                      <m:t>𝑠</m:t>
                    </m:r>
                    <m:r>
                      <a:rPr lang="hu-HU" b="0" i="1" smtClean="0">
                        <a:latin typeface="Cambria Math"/>
                      </a:rPr>
                      <m:t> </m:t>
                    </m:r>
                    <m:acc>
                      <m:accPr>
                        <m:chr m:val="̅"/>
                        <m:ctrlPr>
                          <a:rPr lang="hu-HU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hu-HU" b="0" i="1" smtClean="0">
                            <a:latin typeface="Cambria Math"/>
                          </a:rPr>
                          <m:t>𝐵</m:t>
                        </m:r>
                      </m:e>
                    </m:acc>
                  </m:oMath>
                </a14:m>
                <a:endParaRPr lang="hu-HU" dirty="0"/>
              </a:p>
              <a:p>
                <a:pPr eaLnBrk="1" hangingPunct="1">
                  <a:buFont typeface="Wingdings 2" pitchFamily="18" charset="2"/>
                  <a:buNone/>
                </a:pPr>
                <a:r>
                  <a:rPr lang="hu-HU" dirty="0" smtClean="0"/>
                  <a:t>Mivel a két készülék működése egymástól független ezért:</a:t>
                </a:r>
              </a:p>
              <a:p>
                <a:pPr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acc>
                          <m:acc>
                            <m:accPr>
                              <m:chr m:val="̅"/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hu-HU" i="1">
                          <a:latin typeface="Cambria Math"/>
                        </a:rPr>
                        <m:t>=</m:t>
                      </m:r>
                      <m:r>
                        <a:rPr lang="hu-HU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i="1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𝐴</m:t>
                              </m:r>
                            </m:e>
                          </m:acc>
                        </m:e>
                      </m:d>
                      <m:r>
                        <a:rPr lang="hu-HU" b="0" i="1" smtClean="0">
                          <a:latin typeface="Cambria Math"/>
                        </a:rPr>
                        <m:t>𝑃</m:t>
                      </m:r>
                      <m:r>
                        <a:rPr lang="hu-HU" b="0" i="1" smtClean="0">
                          <a:latin typeface="Cambria Math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hu-H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hu-HU" i="1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hu-HU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hu-HU" dirty="0" smtClean="0"/>
              </a:p>
              <a:p>
                <a:pPr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acc>
                        </m:e>
                      </m:d>
                      <m:r>
                        <a:rPr lang="hu-HU" b="0" i="1" smtClean="0">
                          <a:latin typeface="Cambria Math"/>
                        </a:rPr>
                        <m:t>=1−0,2</m:t>
                      </m:r>
                    </m:oMath>
                  </m:oMathPara>
                </a14:m>
                <a:endParaRPr lang="hu-HU" dirty="0" smtClean="0"/>
              </a:p>
              <a:p>
                <a:pPr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i="1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hu-HU" i="1">
                          <a:latin typeface="Cambria Math"/>
                        </a:rPr>
                        <m:t>=1−0,</m:t>
                      </m:r>
                      <m:r>
                        <a:rPr lang="hu-HU" b="0" i="1" smtClean="0"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hu-HU" dirty="0"/>
              </a:p>
              <a:p>
                <a:pPr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i="1" u="sng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i="1" u="sng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hu-HU" i="1" u="sng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hu-HU" i="1" u="sng">
                                  <a:latin typeface="Cambria Math"/>
                                </a:rPr>
                                <m:t>𝐴</m:t>
                              </m:r>
                            </m:e>
                          </m:acc>
                          <m:acc>
                            <m:accPr>
                              <m:chr m:val="̅"/>
                              <m:ctrlPr>
                                <a:rPr lang="hu-HU" i="1" u="sng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hu-HU" i="1" u="sng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hu-HU" i="1" u="sng">
                          <a:latin typeface="Cambria Math"/>
                        </a:rPr>
                        <m:t>=</m:t>
                      </m:r>
                      <m:r>
                        <a:rPr lang="hu-HU" b="0" i="0" u="sng" smtClean="0">
                          <a:latin typeface="Cambria Math"/>
                        </a:rPr>
                        <m:t>0,8</m:t>
                      </m:r>
                      <m:r>
                        <a:rPr lang="hu-HU" b="0" i="1" u="sng" smtClean="0">
                          <a:latin typeface="Cambria Math"/>
                          <a:ea typeface="Cambria Math"/>
                        </a:rPr>
                        <m:t>∙0,85=0,68</m:t>
                      </m:r>
                    </m:oMath>
                  </m:oMathPara>
                </a14:m>
                <a:endParaRPr lang="hu-HU" u="sng" dirty="0" smtClean="0"/>
              </a:p>
            </p:txBody>
          </p:sp>
        </mc:Choice>
        <mc:Fallback xmlns="">
          <p:sp>
            <p:nvSpPr>
              <p:cNvPr id="1331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1791" y="620688"/>
                <a:ext cx="9001125" cy="5929312"/>
              </a:xfrm>
              <a:blipFill rotWithShape="1">
                <a:blip r:embed="rId2"/>
                <a:stretch>
                  <a:fillRect l="-1219" t="-823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490538"/>
          </a:xfrm>
        </p:spPr>
        <p:txBody>
          <a:bodyPr/>
          <a:lstStyle/>
          <a:p>
            <a:r>
              <a:rPr lang="hu-HU" sz="4000" dirty="0" smtClean="0">
                <a:solidFill>
                  <a:schemeClr val="bg1"/>
                </a:solidFill>
              </a:rPr>
              <a:t>Valószínűségi változók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39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0" y="620688"/>
                <a:ext cx="9144000" cy="6237312"/>
              </a:xfrm>
            </p:spPr>
            <p:txBody>
              <a:bodyPr/>
              <a:lstStyle/>
              <a:p>
                <a:pPr>
                  <a:buFont typeface="Wingdings 2" pitchFamily="18" charset="2"/>
                  <a:buNone/>
                </a:pPr>
                <a:r>
                  <a:rPr lang="hu-HU" dirty="0" smtClean="0"/>
                  <a:t>Ha egy kísérlettel kapcsolatos elemi események mindegyikéhez egyértelműen hozzárendelünk egy-egy valós számot, akkor az elemi események </a:t>
                </a:r>
                <a:r>
                  <a:rPr lang="hu-HU" dirty="0" smtClean="0">
                    <a:latin typeface="Cambria Math"/>
                    <a:ea typeface="Cambria Math"/>
                  </a:rPr>
                  <a:t>𝛺 halmazán egy függvényt értelmezünk. Ezt a függvényt valószínűségi változónak nevezzük.</a:t>
                </a:r>
              </a:p>
              <a:p>
                <a:pPr>
                  <a:buFont typeface="Wingdings 2" pitchFamily="18" charset="2"/>
                  <a:buNone/>
                </a:pPr>
                <a:r>
                  <a:rPr lang="hu-HU" dirty="0" smtClean="0">
                    <a:latin typeface="Cambria Math"/>
                    <a:ea typeface="Cambria Math"/>
                  </a:rPr>
                  <a:t>Pl.</a:t>
                </a:r>
              </a:p>
              <a:p>
                <a:pPr>
                  <a:buFont typeface="Wingdings 2" pitchFamily="18" charset="2"/>
                  <a:buNone/>
                </a:pPr>
                <a:r>
                  <a:rPr lang="hu-HU" sz="2000" dirty="0" smtClean="0">
                    <a:latin typeface="Cambria Math"/>
                    <a:ea typeface="Cambria Math"/>
                  </a:rPr>
                  <a:t>Kockadobás: 		</a:t>
                </a:r>
                <a:r>
                  <a:rPr lang="el-GR" sz="2000" dirty="0" smtClean="0">
                    <a:latin typeface="Cambria Math"/>
                    <a:ea typeface="Cambria Math"/>
                  </a:rPr>
                  <a:t>η</a:t>
                </a:r>
                <a:r>
                  <a:rPr lang="hu-HU" sz="2000" dirty="0" smtClean="0">
                    <a:latin typeface="Cambria Math"/>
                    <a:ea typeface="Cambria Math"/>
                  </a:rPr>
                  <a:t> lehetséges értékei: 1, 2, 3, 4, 5, 6</a:t>
                </a:r>
                <a:r>
                  <a:rPr lang="hu-HU" sz="2000" dirty="0" smtClean="0"/>
                  <a:t> </a:t>
                </a:r>
              </a:p>
              <a:p>
                <a:pPr>
                  <a:buNone/>
                </a:pPr>
                <a:r>
                  <a:rPr lang="hu-HU" sz="2000" dirty="0" smtClean="0"/>
                  <a:t>Selejt darabszám:	</a:t>
                </a:r>
                <a:r>
                  <a:rPr lang="el-GR" sz="2000" dirty="0" smtClean="0">
                    <a:latin typeface="Cambria Math"/>
                    <a:ea typeface="Cambria Math"/>
                  </a:rPr>
                  <a:t>η</a:t>
                </a:r>
                <a:r>
                  <a:rPr lang="hu-HU" sz="2000" dirty="0" smtClean="0">
                    <a:latin typeface="Cambria Math"/>
                    <a:ea typeface="Cambria Math"/>
                  </a:rPr>
                  <a:t> </a:t>
                </a:r>
                <a:r>
                  <a:rPr lang="hu-HU" sz="2000" dirty="0">
                    <a:latin typeface="Cambria Math"/>
                    <a:ea typeface="Cambria Math"/>
                  </a:rPr>
                  <a:t>lehetséges értékei: </a:t>
                </a:r>
                <a:r>
                  <a:rPr lang="hu-HU" sz="2000" dirty="0" smtClean="0">
                    <a:latin typeface="Cambria Math"/>
                    <a:ea typeface="Cambria Math"/>
                  </a:rPr>
                  <a:t>0, 1</a:t>
                </a:r>
                <a:r>
                  <a:rPr lang="hu-HU" sz="2000" dirty="0">
                    <a:latin typeface="Cambria Math"/>
                    <a:ea typeface="Cambria Math"/>
                  </a:rPr>
                  <a:t>, 2, </a:t>
                </a:r>
                <a:r>
                  <a:rPr lang="hu-HU" sz="2000" dirty="0" smtClean="0">
                    <a:latin typeface="Cambria Math"/>
                    <a:ea typeface="Cambria Math"/>
                  </a:rPr>
                  <a:t>…, n</a:t>
                </a:r>
              </a:p>
              <a:p>
                <a:pPr>
                  <a:buNone/>
                </a:pPr>
                <a:r>
                  <a:rPr lang="hu-HU" sz="2000" dirty="0" smtClean="0">
                    <a:latin typeface="Cambria Math"/>
                    <a:ea typeface="Cambria Math"/>
                  </a:rPr>
                  <a:t>Adott ideig beérkezett hívások száma</a:t>
                </a:r>
              </a:p>
              <a:p>
                <a:pPr>
                  <a:buNone/>
                </a:pPr>
                <a:r>
                  <a:rPr lang="hu-HU" sz="2000" dirty="0" smtClean="0">
                    <a:latin typeface="Cambria Math"/>
                    <a:ea typeface="Cambria Math"/>
                  </a:rPr>
                  <a:t>Izzólámpa élettartam:	</a:t>
                </a:r>
                <a:r>
                  <a:rPr lang="el-GR" sz="2000" dirty="0" smtClean="0">
                    <a:latin typeface="Cambria Math"/>
                    <a:ea typeface="Cambria Math"/>
                  </a:rPr>
                  <a:t>η</a:t>
                </a:r>
                <a:r>
                  <a:rPr lang="hu-HU" sz="2000" dirty="0" smtClean="0">
                    <a:latin typeface="Cambria Math"/>
                    <a:ea typeface="Cambria Math"/>
                  </a:rPr>
                  <a:t> ≧0</a:t>
                </a:r>
              </a:p>
              <a:p>
                <a:pPr>
                  <a:buNone/>
                </a:pPr>
                <a:r>
                  <a:rPr lang="hu-HU" sz="2000" dirty="0" smtClean="0">
                    <a:latin typeface="Cambria Math"/>
                    <a:ea typeface="Cambria Math"/>
                  </a:rPr>
                  <a:t>			1, ha az A esemény következik be,</a:t>
                </a:r>
                <a:endParaRPr lang="hu-HU" sz="2000" dirty="0">
                  <a:latin typeface="Cambria Math"/>
                  <a:ea typeface="Cambria Math"/>
                </a:endParaRPr>
              </a:p>
              <a:p>
                <a:pPr>
                  <a:buNone/>
                </a:pPr>
                <a:r>
                  <a:rPr lang="hu-HU" sz="2000" dirty="0" smtClean="0">
                    <a:latin typeface="Cambria Math"/>
                    <a:ea typeface="Cambria Math"/>
                  </a:rPr>
                  <a:t>		</a:t>
                </a:r>
                <a:r>
                  <a:rPr lang="el-GR" sz="2000" dirty="0" smtClean="0">
                    <a:latin typeface="Cambria Math"/>
                    <a:ea typeface="Cambria Math"/>
                  </a:rPr>
                  <a:t>η </a:t>
                </a:r>
                <a:r>
                  <a:rPr lang="hu-HU" sz="2000" dirty="0" smtClean="0">
                    <a:latin typeface="Cambria Math"/>
                    <a:ea typeface="Cambria Math"/>
                  </a:rPr>
                  <a:t>= 		</a:t>
                </a:r>
              </a:p>
              <a:p>
                <a:pPr>
                  <a:buNone/>
                </a:pPr>
                <a:r>
                  <a:rPr lang="hu-HU" sz="2000" dirty="0">
                    <a:latin typeface="Cambria Math"/>
                    <a:ea typeface="Cambria Math"/>
                  </a:rPr>
                  <a:t>	</a:t>
                </a:r>
                <a:r>
                  <a:rPr lang="hu-HU" sz="2000" dirty="0" smtClean="0">
                    <a:latin typeface="Cambria Math"/>
                    <a:ea typeface="Cambria Math"/>
                  </a:rPr>
                  <a:t>		0, ha az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hu-HU" sz="200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hu-HU" sz="20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acc>
                  </m:oMath>
                </a14:m>
                <a:r>
                  <a:rPr lang="hu-HU" sz="2000" dirty="0" smtClean="0">
                    <a:latin typeface="Cambria Math"/>
                    <a:ea typeface="Cambria Math"/>
                  </a:rPr>
                  <a:t> következik be.</a:t>
                </a:r>
              </a:p>
              <a:p>
                <a:pPr>
                  <a:buNone/>
                </a:pPr>
                <a:endParaRPr lang="hu-HU" sz="1200" dirty="0" smtClean="0"/>
              </a:p>
              <a:p>
                <a:pPr>
                  <a:buNone/>
                </a:pPr>
                <a:r>
                  <a:rPr lang="hu-HU" sz="2400" dirty="0" smtClean="0"/>
                  <a:t>Diszkrét valószínűségi változók: véges sok értéket vesz fel</a:t>
                </a:r>
              </a:p>
              <a:p>
                <a:pPr>
                  <a:buNone/>
                </a:pPr>
                <a:r>
                  <a:rPr lang="hu-HU" sz="2400" dirty="0"/>
                  <a:t>F</a:t>
                </a:r>
                <a:r>
                  <a:rPr lang="hu-HU" sz="2400" dirty="0" smtClean="0"/>
                  <a:t>olytonos </a:t>
                </a:r>
                <a:r>
                  <a:rPr lang="hu-HU" sz="2400" dirty="0"/>
                  <a:t>valószínűségi </a:t>
                </a:r>
                <a:r>
                  <a:rPr lang="hu-HU" sz="2400" dirty="0" smtClean="0"/>
                  <a:t>változók: lehetséges értékei egy vagy több intervallumot alkotnak.</a:t>
                </a:r>
                <a:r>
                  <a:rPr lang="hu-HU" dirty="0" smtClean="0"/>
                  <a:t>	</a:t>
                </a:r>
                <a:endParaRPr lang="hu-HU" dirty="0"/>
              </a:p>
              <a:p>
                <a:pPr>
                  <a:buNone/>
                </a:pPr>
                <a:endParaRPr lang="hu-HU" dirty="0" smtClean="0"/>
              </a:p>
            </p:txBody>
          </p:sp>
        </mc:Choice>
        <mc:Fallback xmlns="">
          <p:sp>
            <p:nvSpPr>
              <p:cNvPr id="14339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620688"/>
                <a:ext cx="9144000" cy="6237312"/>
              </a:xfrm>
              <a:blipFill rotWithShape="1">
                <a:blip r:embed="rId2"/>
                <a:stretch>
                  <a:fillRect l="-1133" t="-782" r="-1933" b="-1662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Bal oldali kapcsos zárójel 1"/>
          <p:cNvSpPr/>
          <p:nvPr/>
        </p:nvSpPr>
        <p:spPr>
          <a:xfrm>
            <a:off x="1619672" y="4293096"/>
            <a:ext cx="236828" cy="100811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490538"/>
          </a:xfrm>
        </p:spPr>
        <p:txBody>
          <a:bodyPr/>
          <a:lstStyle/>
          <a:p>
            <a:endParaRPr lang="hu-HU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42875" y="548680"/>
                <a:ext cx="8858250" cy="6166445"/>
              </a:xfrm>
            </p:spPr>
            <p:txBody>
              <a:bodyPr/>
              <a:lstStyle/>
              <a:p>
                <a:pPr>
                  <a:buNone/>
                </a:pPr>
                <a:r>
                  <a:rPr lang="hu-HU" dirty="0" smtClean="0"/>
                  <a:t>Az n elemű minta vételével kapcsolatos  eseménytéren egy </a:t>
                </a:r>
                <a:r>
                  <a:rPr lang="el-GR" dirty="0" smtClean="0"/>
                  <a:t>ξ</a:t>
                </a:r>
                <a:r>
                  <a:rPr lang="hu-HU" dirty="0" smtClean="0"/>
                  <a:t>=(</a:t>
                </a:r>
                <a:r>
                  <a:rPr lang="el-GR" dirty="0" smtClean="0"/>
                  <a:t>ξ</a:t>
                </a:r>
                <a:r>
                  <a:rPr lang="hu-HU" baseline="-25000" dirty="0" smtClean="0"/>
                  <a:t>1</a:t>
                </a:r>
                <a:r>
                  <a:rPr lang="hu-HU" dirty="0" smtClean="0"/>
                  <a:t>, </a:t>
                </a:r>
                <a:r>
                  <a:rPr lang="el-GR" dirty="0" smtClean="0"/>
                  <a:t>ξ</a:t>
                </a:r>
                <a:r>
                  <a:rPr lang="hu-HU" baseline="-25000" dirty="0" smtClean="0"/>
                  <a:t>2</a:t>
                </a:r>
                <a:r>
                  <a:rPr lang="hu-HU" dirty="0" smtClean="0"/>
                  <a:t>, …, </a:t>
                </a:r>
                <a:r>
                  <a:rPr lang="el-GR" dirty="0" smtClean="0"/>
                  <a:t>ξ</a:t>
                </a:r>
                <a:r>
                  <a:rPr lang="hu-HU" baseline="-25000" dirty="0" smtClean="0"/>
                  <a:t>n</a:t>
                </a:r>
                <a:r>
                  <a:rPr lang="hu-HU" dirty="0" smtClean="0"/>
                  <a:t>) valószínűségi vektorváltozót értelezünk. </a:t>
                </a:r>
              </a:p>
              <a:p>
                <a:pPr>
                  <a:buNone/>
                </a:pPr>
                <a:endParaRPr lang="hu-HU" dirty="0"/>
              </a:p>
              <a:p>
                <a:pPr>
                  <a:buNone/>
                </a:pPr>
                <a:r>
                  <a:rPr lang="hu-HU" sz="2400" dirty="0" smtClean="0"/>
                  <a:t>A </a:t>
                </a:r>
                <a:r>
                  <a:rPr lang="el-GR" sz="2400" dirty="0" smtClean="0"/>
                  <a:t>ξ</a:t>
                </a:r>
                <a:r>
                  <a:rPr lang="hu-HU" sz="2400" dirty="0" smtClean="0"/>
                  <a:t> és </a:t>
                </a:r>
                <a:r>
                  <a:rPr lang="el-GR" sz="2400" dirty="0" smtClean="0">
                    <a:ea typeface="Cambria Math"/>
                  </a:rPr>
                  <a:t>η</a:t>
                </a:r>
                <a:r>
                  <a:rPr lang="hu-HU" sz="2400" dirty="0" smtClean="0">
                    <a:ea typeface="Cambria Math"/>
                  </a:rPr>
                  <a:t> valószínűségi változókat függetleneknek nevezzük, ha tetszőleges x és y valós számok esetén függetlenek a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hu-HU" sz="240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l-GR" sz="2400" dirty="0"/>
                          <m:t>ξ</m:t>
                        </m:r>
                        <m:r>
                          <a:rPr lang="el-GR" sz="2400" i="1" dirty="0" smtClean="0">
                            <a:latin typeface="Cambria Math"/>
                            <a:ea typeface="Cambria Math"/>
                          </a:rPr>
                          <m:t>&lt;</m:t>
                        </m:r>
                        <m:r>
                          <a:rPr lang="hu-HU" sz="2400" b="0" i="1" dirty="0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hu-HU" sz="2400" b="0" i="1" smtClean="0">
                        <a:latin typeface="Cambria Math"/>
                        <a:ea typeface="Cambria Math"/>
                      </a:rPr>
                      <m:t>, </m:t>
                    </m:r>
                    <m:d>
                      <m:dPr>
                        <m:begChr m:val="{"/>
                        <m:endChr m:val="}"/>
                        <m:ctrlPr>
                          <a:rPr lang="hu-HU" sz="24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l-GR" sz="2400" dirty="0">
                            <a:ea typeface="Cambria Math"/>
                          </a:rPr>
                          <m:t>η</m:t>
                        </m:r>
                        <m:r>
                          <a:rPr lang="el-GR" sz="2400" i="1" dirty="0" smtClean="0">
                            <a:latin typeface="Cambria Math"/>
                            <a:ea typeface="Cambria Math"/>
                          </a:rPr>
                          <m:t>&lt;</m:t>
                        </m:r>
                        <m:r>
                          <a:rPr lang="hu-HU" sz="2400" b="0" i="1" dirty="0" smtClean="0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hu-HU" sz="2400" dirty="0" smtClean="0"/>
                  <a:t> események. Jelölje a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hu-HU" sz="24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l-GR" sz="2400" dirty="0"/>
                          <m:t>ξ</m:t>
                        </m:r>
                        <m:r>
                          <a:rPr lang="el-GR" sz="2400" i="1" dirty="0">
                            <a:latin typeface="Cambria Math"/>
                            <a:ea typeface="Cambria Math"/>
                          </a:rPr>
                          <m:t>&lt;</m:t>
                        </m:r>
                        <m:r>
                          <a:rPr lang="hu-HU" sz="2400" i="1" dirty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hu-HU" sz="2400" i="1">
                        <a:latin typeface="Cambria Math"/>
                        <a:ea typeface="Cambria Math"/>
                      </a:rPr>
                      <m:t>, </m:t>
                    </m:r>
                    <m:d>
                      <m:dPr>
                        <m:begChr m:val="{"/>
                        <m:endChr m:val="}"/>
                        <m:ctrlPr>
                          <a:rPr lang="hu-HU" sz="24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l-GR" sz="2400" dirty="0">
                            <a:ea typeface="Cambria Math"/>
                          </a:rPr>
                          <m:t>η</m:t>
                        </m:r>
                        <m:r>
                          <a:rPr lang="el-GR" sz="2400" i="1" dirty="0">
                            <a:latin typeface="Cambria Math"/>
                            <a:ea typeface="Cambria Math"/>
                          </a:rPr>
                          <m:t>&lt;</m:t>
                        </m:r>
                        <m:r>
                          <a:rPr lang="hu-HU" sz="2400" i="1" dirty="0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hu-HU" sz="2400" dirty="0" smtClean="0"/>
                  <a:t> események együttes bekövetkezésének valószínűségét P(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  <m:r>
                      <a:rPr lang="el-GR" sz="2400" i="1" dirty="0">
                        <a:latin typeface="Cambria Math"/>
                        <a:ea typeface="Cambria Math"/>
                      </a:rPr>
                      <m:t>&lt;</m:t>
                    </m:r>
                    <m:r>
                      <a:rPr lang="hu-HU" sz="2400" i="1" dirty="0"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hu-HU" sz="2400" dirty="0" smtClean="0"/>
                  <a:t>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>
                        <a:ea typeface="Cambria Math"/>
                      </a:rPr>
                      <m:t>η</m:t>
                    </m:r>
                    <m:r>
                      <a:rPr lang="el-GR" sz="2400" i="1" dirty="0">
                        <a:latin typeface="Cambria Math"/>
                        <a:ea typeface="Cambria Math"/>
                      </a:rPr>
                      <m:t>&lt;</m:t>
                    </m:r>
                    <m:r>
                      <a:rPr lang="hu-HU" sz="2400" i="1" dirty="0">
                        <a:latin typeface="Cambria Math"/>
                        <a:ea typeface="Cambria Math"/>
                      </a:rPr>
                      <m:t>𝑦</m:t>
                    </m:r>
                  </m:oMath>
                </a14:m>
                <a:r>
                  <a:rPr lang="hu-HU" sz="2400" dirty="0" smtClean="0"/>
                  <a:t>). Az események függetlenségének a definícióját felhasználva 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és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>
                        <a:ea typeface="Cambria Math"/>
                      </a:rPr>
                      <m:t>η</m:t>
                    </m:r>
                  </m:oMath>
                </a14:m>
                <a:r>
                  <a:rPr lang="hu-HU" sz="2400" dirty="0" smtClean="0"/>
                  <a:t> függetlenségének definíciója: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 smtClean="0">
                          <a:latin typeface="Cambria Math"/>
                          <a:ea typeface="Cambria Math"/>
                        </a:rPr>
                        <m:t>∀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</m:d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∈</m:t>
                      </m:r>
                      <m:sSup>
                        <m:sSupPr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hu-HU" sz="2400" b="1" i="1" smtClean="0">
                              <a:latin typeface="Cambria Math"/>
                              <a:ea typeface="Cambria Math"/>
                            </a:rPr>
                            <m:t>𝑹</m:t>
                          </m:r>
                        </m:e>
                        <m:sup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   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      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l-GR" sz="2400" dirty="0"/>
                            <m:t>ξ</m:t>
                          </m:r>
                          <m:r>
                            <a:rPr lang="el-GR" sz="2400" i="1" dirty="0">
                              <a:latin typeface="Cambria Math"/>
                              <a:ea typeface="Cambria Math"/>
                            </a:rPr>
                            <m:t>&lt;</m:t>
                          </m:r>
                          <m:r>
                            <a:rPr lang="hu-HU" sz="2400" i="1" dirty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m:rPr>
                              <m:nor/>
                            </m:rPr>
                            <a:rPr lang="hu-HU" sz="2400" dirty="0"/>
                            <m:t>, </m:t>
                          </m:r>
                          <m:r>
                            <m:rPr>
                              <m:nor/>
                            </m:rPr>
                            <a:rPr lang="el-GR" sz="2400" dirty="0">
                              <a:ea typeface="Cambria Math"/>
                            </a:rPr>
                            <m:t>η</m:t>
                          </m:r>
                          <m:r>
                            <a:rPr lang="el-GR" sz="2400" i="1" dirty="0">
                              <a:latin typeface="Cambria Math"/>
                              <a:ea typeface="Cambria Math"/>
                            </a:rPr>
                            <m:t>&lt;</m:t>
                          </m:r>
                          <m:r>
                            <a:rPr lang="hu-HU" sz="2400" i="1" dirty="0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</m:d>
                      <m:r>
                        <a:rPr lang="hu-HU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hu-HU" sz="2400" b="0" i="1" dirty="0" smtClean="0">
                          <a:latin typeface="Cambria Math"/>
                          <a:ea typeface="Cambria Math"/>
                        </a:rPr>
                        <m:t>𝑃</m:t>
                      </m:r>
                      <m:r>
                        <a:rPr lang="hu-HU" sz="2400" b="0" i="1" dirty="0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a:rPr lang="el-GR" sz="2400" i="1" dirty="0"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hu-HU" sz="2400" i="1" dirty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hu-HU" sz="2400" b="0" i="1" dirty="0" smtClean="0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hu-HU" sz="2400" b="0" i="1" dirty="0" smtClean="0">
                          <a:latin typeface="Cambria Math"/>
                          <a:ea typeface="Cambria Math"/>
                        </a:rPr>
                        <m:t>𝑃</m:t>
                      </m:r>
                      <m:r>
                        <a:rPr lang="hu-HU" sz="2400" b="0" i="1" dirty="0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>
                          <a:ea typeface="Cambria Math"/>
                        </a:rPr>
                        <m:t>η</m:t>
                      </m:r>
                      <m:r>
                        <a:rPr lang="el-GR" sz="2400" i="1" dirty="0"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hu-HU" sz="2400" i="1" dirty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hu-HU" sz="2400" b="0" i="1" dirty="0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hu-HU" sz="2400" dirty="0" smtClean="0"/>
              </a:p>
              <a:p>
                <a:pPr>
                  <a:buNone/>
                </a:pPr>
                <a:endParaRPr lang="hu-HU" sz="2400" dirty="0"/>
              </a:p>
              <a:p>
                <a:pPr>
                  <a:buNone/>
                </a:pPr>
                <a:r>
                  <a:rPr lang="hu-HU" sz="2400" dirty="0" smtClean="0"/>
                  <a:t>A </a:t>
                </a:r>
                <a:r>
                  <a:rPr lang="el-GR" sz="2400" dirty="0"/>
                  <a:t>ξ</a:t>
                </a:r>
                <a:r>
                  <a:rPr lang="hu-HU" sz="2400" baseline="-25000" dirty="0"/>
                  <a:t>1</a:t>
                </a:r>
                <a:r>
                  <a:rPr lang="hu-HU" sz="2400" dirty="0"/>
                  <a:t>, </a:t>
                </a:r>
                <a:r>
                  <a:rPr lang="el-GR" sz="2400" dirty="0"/>
                  <a:t>ξ</a:t>
                </a:r>
                <a:r>
                  <a:rPr lang="hu-HU" sz="2400" baseline="-25000" dirty="0"/>
                  <a:t>2</a:t>
                </a:r>
                <a:r>
                  <a:rPr lang="hu-HU" sz="2400" dirty="0"/>
                  <a:t>, …, </a:t>
                </a:r>
                <a:r>
                  <a:rPr lang="el-GR" sz="2400" dirty="0"/>
                  <a:t>ξ</a:t>
                </a:r>
                <a:r>
                  <a:rPr lang="hu-HU" sz="2400" baseline="-25000" dirty="0" smtClean="0"/>
                  <a:t>n </a:t>
                </a:r>
                <a:r>
                  <a:rPr lang="hu-HU" sz="2400" dirty="0" smtClean="0"/>
                  <a:t>valószínűségi változókat függetleneknek nevezzük, ha tetszőleges x</a:t>
                </a:r>
                <a:r>
                  <a:rPr lang="hu-HU" sz="2400" baseline="-25000" dirty="0" smtClean="0"/>
                  <a:t>1</a:t>
                </a:r>
                <a:r>
                  <a:rPr lang="hu-HU" sz="2400" dirty="0" smtClean="0"/>
                  <a:t>, x</a:t>
                </a:r>
                <a:r>
                  <a:rPr lang="hu-HU" sz="2400" baseline="-25000" dirty="0" smtClean="0"/>
                  <a:t>2</a:t>
                </a:r>
                <a:r>
                  <a:rPr lang="hu-HU" sz="2400" dirty="0" smtClean="0"/>
                  <a:t>, …, </a:t>
                </a:r>
                <a:r>
                  <a:rPr lang="hu-HU" sz="2400" dirty="0" err="1" smtClean="0"/>
                  <a:t>x</a:t>
                </a:r>
                <a:r>
                  <a:rPr lang="hu-HU" sz="2400" baseline="-25000" dirty="0" err="1" smtClean="0"/>
                  <a:t>n</a:t>
                </a:r>
                <a:r>
                  <a:rPr lang="hu-HU" sz="2400" dirty="0" smtClean="0"/>
                  <a:t> valós számok esetén függetlenek a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hu-HU" sz="24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hu-HU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sz="2400" dirty="0"/>
                              <m:t>ξ</m:t>
                            </m:r>
                          </m:e>
                          <m:sub>
                            <m:r>
                              <a:rPr lang="hu-HU" sz="2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hu-HU" sz="2400" i="1" smtClean="0">
                            <a:latin typeface="Cambria Math"/>
                            <a:ea typeface="Cambria Math"/>
                          </a:rPr>
                          <m:t>&lt;</m:t>
                        </m:r>
                        <m:sSub>
                          <m:sSubPr>
                            <m:ctrlPr>
                              <a:rPr lang="hu-HU" sz="240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hu-HU" sz="24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hu-HU" sz="2400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hu-HU" sz="2400" b="0" i="1" smtClean="0">
                        <a:latin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hu-HU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hu-HU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sz="2400" dirty="0"/>
                              <m:t>ξ</m:t>
                            </m:r>
                          </m:e>
                          <m:sub>
                            <m:r>
                              <a:rPr lang="hu-HU" sz="2400" b="0" i="1" dirty="0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hu-HU" sz="2400" i="1">
                            <a:latin typeface="Cambria Math"/>
                            <a:ea typeface="Cambria Math"/>
                          </a:rPr>
                          <m:t>&lt;</m:t>
                        </m:r>
                        <m:sSub>
                          <m:sSubPr>
                            <m:ctrlPr>
                              <a:rPr lang="hu-HU" sz="24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hu-HU" sz="24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hu-HU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hu-HU" sz="2400" b="0" i="1" smtClean="0">
                        <a:latin typeface="Cambria Math"/>
                        <a:ea typeface="Cambria Math"/>
                      </a:rPr>
                      <m:t>, …,</m:t>
                    </m:r>
                    <m:d>
                      <m:dPr>
                        <m:begChr m:val="{"/>
                        <m:endChr m:val="}"/>
                        <m:ctrlPr>
                          <a:rPr lang="hu-HU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hu-HU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sz="2400" dirty="0"/>
                              <m:t>ξ</m:t>
                            </m:r>
                          </m:e>
                          <m:sub>
                            <m:r>
                              <a:rPr lang="hu-HU" sz="2400" b="0" i="1" dirty="0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hu-HU" sz="2400" i="1">
                            <a:latin typeface="Cambria Math"/>
                            <a:ea typeface="Cambria Math"/>
                          </a:rPr>
                          <m:t>&lt;</m:t>
                        </m:r>
                        <m:sSub>
                          <m:sSubPr>
                            <m:ctrlPr>
                              <a:rPr lang="hu-HU" sz="24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hu-HU" sz="24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hu-HU" sz="2400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hu-HU" sz="2400" dirty="0" smtClean="0"/>
                  <a:t> események.</a:t>
                </a:r>
              </a:p>
            </p:txBody>
          </p:sp>
        </mc:Choice>
        <mc:Fallback xmlns="">
          <p:sp>
            <p:nvSpPr>
              <p:cNvPr id="1536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548680"/>
                <a:ext cx="8858250" cy="6166445"/>
              </a:xfrm>
              <a:blipFill rotWithShape="1">
                <a:blip r:embed="rId2"/>
                <a:stretch>
                  <a:fillRect l="-1169" t="-791" r="-75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ím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490538"/>
          </a:xfrm>
        </p:spPr>
        <p:txBody>
          <a:bodyPr/>
          <a:lstStyle/>
          <a:p>
            <a:endParaRPr lang="hu-HU" dirty="0" smtClean="0"/>
          </a:p>
        </p:txBody>
      </p:sp>
      <p:sp>
        <p:nvSpPr>
          <p:cNvPr id="15363" name="Tartalom helye 2"/>
          <p:cNvSpPr>
            <a:spLocks noGrp="1"/>
          </p:cNvSpPr>
          <p:nvPr>
            <p:ph idx="1"/>
          </p:nvPr>
        </p:nvSpPr>
        <p:spPr>
          <a:xfrm>
            <a:off x="142875" y="1714500"/>
            <a:ext cx="8858250" cy="500062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hu-HU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58900"/>
            <a:ext cx="7357040" cy="565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3959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ím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490538"/>
          </a:xfrm>
        </p:spPr>
        <p:txBody>
          <a:bodyPr/>
          <a:lstStyle/>
          <a:p>
            <a:r>
              <a:rPr lang="hu-HU" sz="4000" dirty="0" smtClean="0">
                <a:solidFill>
                  <a:schemeClr val="bg1"/>
                </a:solidFill>
              </a:rPr>
              <a:t>Valószínűségi változók eloszlása</a:t>
            </a:r>
          </a:p>
        </p:txBody>
      </p:sp>
      <p:sp>
        <p:nvSpPr>
          <p:cNvPr id="15363" name="Tartalom helye 2"/>
          <p:cNvSpPr>
            <a:spLocks noGrp="1"/>
          </p:cNvSpPr>
          <p:nvPr>
            <p:ph idx="1"/>
          </p:nvPr>
        </p:nvSpPr>
        <p:spPr>
          <a:xfrm>
            <a:off x="142875" y="836712"/>
            <a:ext cx="8858250" cy="5878413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hu-HU" dirty="0" smtClean="0"/>
              <a:t>Egy kísérlettel kapcsolatos eseményt legtöbbször a valószínűségi változó bizonyos értékeinek halmazával adunk meg.</a:t>
            </a:r>
          </a:p>
          <a:p>
            <a:pPr>
              <a:buFont typeface="Wingdings 2" pitchFamily="18" charset="2"/>
              <a:buNone/>
            </a:pPr>
            <a:r>
              <a:rPr lang="hu-HU" dirty="0" smtClean="0"/>
              <a:t>Az esemény bekövetkezése azt jelenti, hogy  a valószínűségi változó értéke ebbe a halmazba esik, a biztos esemény pedig azt, hogy valószínűségi változó valamelyik lehetséges értékét felveszi.</a:t>
            </a:r>
          </a:p>
          <a:p>
            <a:pPr>
              <a:buNone/>
            </a:pPr>
            <a:r>
              <a:rPr lang="hu-HU" dirty="0" smtClean="0"/>
              <a:t>Ha csak egy valószínűségi változót tekintünk, akkor azt mondjuk, hogy a valószínűségi változó a valós számok </a:t>
            </a:r>
            <a:r>
              <a:rPr lang="hu-HU" dirty="0"/>
              <a:t>halmazán </a:t>
            </a:r>
            <a:r>
              <a:rPr lang="hu-HU" dirty="0" smtClean="0"/>
              <a:t>valószínűség eloszlást létesít.</a:t>
            </a:r>
          </a:p>
          <a:p>
            <a:pPr>
              <a:buNone/>
            </a:pPr>
            <a:r>
              <a:rPr lang="hu-HU" dirty="0" smtClean="0"/>
              <a:t>A valószínűség eloszlás a mechanikai rendszerek tömegeloszlásával analóg fogalom.</a:t>
            </a:r>
          </a:p>
          <a:p>
            <a:pPr>
              <a:buFont typeface="Wingdings 2" pitchFamily="18" charset="2"/>
              <a:buNone/>
            </a:pP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3192330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ím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490538"/>
          </a:xfrm>
        </p:spPr>
        <p:txBody>
          <a:bodyPr/>
          <a:lstStyle/>
          <a:p>
            <a:r>
              <a:rPr lang="hu-HU" sz="4000" dirty="0" smtClean="0">
                <a:solidFill>
                  <a:schemeClr val="bg1"/>
                </a:solidFill>
              </a:rPr>
              <a:t>Az eloszlások megadása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42875" y="764704"/>
                <a:ext cx="8858250" cy="5950421"/>
              </a:xfrm>
            </p:spPr>
            <p:txBody>
              <a:bodyPr/>
              <a:lstStyle/>
              <a:p>
                <a:pPr>
                  <a:buNone/>
                </a:pPr>
                <a:endParaRPr lang="hu-HU" dirty="0" smtClean="0"/>
              </a:p>
              <a:p>
                <a:pPr>
                  <a:buNone/>
                </a:pPr>
                <a:r>
                  <a:rPr lang="hu-HU" dirty="0" smtClean="0"/>
                  <a:t>A diszkrét</a:t>
                </a:r>
                <a:r>
                  <a:rPr lang="el-GR" dirty="0"/>
                  <a:t> </a:t>
                </a:r>
                <a:r>
                  <a:rPr lang="el-GR" dirty="0" smtClean="0"/>
                  <a:t>ξ</a:t>
                </a:r>
                <a:r>
                  <a:rPr lang="hu-HU" dirty="0" smtClean="0"/>
                  <a:t> valószínűségi változó eloszlását általában lehetséges értékeivel és ezek bekövetkezési valószínűségével adjuk meg.</a:t>
                </a:r>
              </a:p>
              <a:p>
                <a:pPr>
                  <a:buNone/>
                </a:pPr>
                <a:r>
                  <a:rPr lang="hu-HU" dirty="0" smtClean="0"/>
                  <a:t>Pl.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dirty="0"/>
                        <m:t>ξ</m:t>
                      </m:r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r>
                        <a:rPr lang="hu-HU" b="0" i="1" smtClean="0">
                          <a:latin typeface="Cambria Math"/>
                        </a:rPr>
                        <m:t>𝑘</m:t>
                      </m:r>
                      <m:r>
                        <a:rPr lang="hu-HU" b="0" i="1" smtClean="0">
                          <a:latin typeface="Cambria Math"/>
                        </a:rPr>
                        <m:t>,            </m:t>
                      </m:r>
                      <m:r>
                        <a:rPr lang="hu-HU" b="0" i="1" smtClean="0">
                          <a:latin typeface="Cambria Math"/>
                        </a:rPr>
                        <m:t>𝑘</m:t>
                      </m:r>
                      <m:r>
                        <a:rPr lang="hu-HU" b="0" i="1" smtClean="0">
                          <a:latin typeface="Cambria Math"/>
                        </a:rPr>
                        <m:t>=1, 2, 3, 4, 5, 6;             </m:t>
                      </m:r>
                      <m:sSub>
                        <m:sSub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r>
                        <a:rPr lang="hu-HU" b="0" i="1" smtClean="0">
                          <a:latin typeface="Cambria Math"/>
                        </a:rPr>
                        <m:t>𝑃</m:t>
                      </m:r>
                      <m:r>
                        <a:rPr lang="hu-HU" b="0" i="1" smtClean="0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dirty="0"/>
                        <m:t>ξ</m:t>
                      </m:r>
                      <m:r>
                        <m:rPr>
                          <m:nor/>
                        </m:rPr>
                        <a:rPr lang="hu-HU" b="0" i="0" dirty="0" smtClean="0"/>
                        <m:t>=</m:t>
                      </m:r>
                      <m:r>
                        <m:rPr>
                          <m:nor/>
                        </m:rPr>
                        <a:rPr lang="hu-HU" b="0" i="0" dirty="0" smtClean="0"/>
                        <m:t>k</m:t>
                      </m:r>
                      <m:r>
                        <m:rPr>
                          <m:nor/>
                        </m:rPr>
                        <a:rPr lang="hu-HU" b="0" i="0" dirty="0" smtClean="0"/>
                        <m:t>)=</m:t>
                      </m:r>
                      <m:f>
                        <m:fPr>
                          <m:ctrlPr>
                            <a:rPr lang="hu-HU" b="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b="0" i="1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b="0" i="1" dirty="0" smtClean="0"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hu-HU" dirty="0" smtClean="0"/>
              </a:p>
              <a:p>
                <a:pPr>
                  <a:buNone/>
                </a:pPr>
                <a:endParaRPr lang="hu-HU" dirty="0" smtClean="0"/>
              </a:p>
              <a:p>
                <a:pPr>
                  <a:buNone/>
                </a:pPr>
                <a:r>
                  <a:rPr lang="hu-HU" dirty="0" smtClean="0"/>
                  <a:t>A folytonos valószínűségi változó eloszlását a valószínűségi változó eloszlásfüggvényével vagy a sűrűségfüggvényével adjuk meg.</a:t>
                </a:r>
                <a:endParaRPr lang="hu-HU" dirty="0"/>
              </a:p>
              <a:p>
                <a:pPr>
                  <a:buNone/>
                </a:pPr>
                <a:endParaRPr lang="hu-HU" dirty="0" smtClean="0"/>
              </a:p>
            </p:txBody>
          </p:sp>
        </mc:Choice>
        <mc:Fallback xmlns="">
          <p:sp>
            <p:nvSpPr>
              <p:cNvPr id="1536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764704"/>
                <a:ext cx="8858250" cy="5950421"/>
              </a:xfrm>
              <a:blipFill rotWithShape="1">
                <a:blip r:embed="rId2"/>
                <a:stretch>
                  <a:fillRect l="-1169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4307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ím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490538"/>
          </a:xfrm>
        </p:spPr>
        <p:txBody>
          <a:bodyPr/>
          <a:lstStyle/>
          <a:p>
            <a:r>
              <a:rPr lang="hu-HU" sz="4000" dirty="0" smtClean="0">
                <a:solidFill>
                  <a:schemeClr val="bg1"/>
                </a:solidFill>
              </a:rPr>
              <a:t>Az eloszlás függvény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0" y="764704"/>
                <a:ext cx="9001125" cy="5950421"/>
              </a:xfrm>
            </p:spPr>
            <p:txBody>
              <a:bodyPr/>
              <a:lstStyle/>
              <a:p>
                <a:pPr>
                  <a:buNone/>
                </a:pPr>
                <a:r>
                  <a:rPr lang="hu-HU" dirty="0" smtClean="0"/>
                  <a:t>Egy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ξ</m:t>
                    </m:r>
                  </m:oMath>
                </a14:m>
                <a:r>
                  <a:rPr lang="hu-HU" dirty="0" smtClean="0"/>
                  <a:t> valószínűségi változó eloszlásfüggvényének nevezzük azt a függvényt, amely minden valós x értékhez hozzárendeli annak valószínűségét, hogy 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ξ</m:t>
                    </m:r>
                  </m:oMath>
                </a14:m>
                <a:r>
                  <a:rPr lang="hu-HU" dirty="0" smtClean="0"/>
                  <a:t> valószínűségi változó x-nél kisebb értéket vesz fel: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i="1" smtClean="0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hu-HU" b="1" i="1" smtClean="0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b="1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𝐹</m:t>
                      </m:r>
                      <m:d>
                        <m:dPr>
                          <m:ctrlPr>
                            <a:rPr lang="hu-HU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hu-HU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hu-HU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𝑃</m:t>
                      </m:r>
                      <m:r>
                        <a:rPr lang="hu-HU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dirty="0">
                          <a:solidFill>
                            <a:srgbClr val="FF0000"/>
                          </a:solidFill>
                        </a:rPr>
                        <m:t>ξ</m:t>
                      </m:r>
                      <m:r>
                        <a:rPr lang="el-GR" i="1" dirty="0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hu-HU" b="0" i="1" dirty="0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hu-HU" b="0" i="1" dirty="0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hu-HU" b="1" dirty="0" smtClean="0">
                  <a:solidFill>
                    <a:srgbClr val="FF0000"/>
                  </a:solidFill>
                </a:endParaRPr>
              </a:p>
              <a:p>
                <a:pPr>
                  <a:buFont typeface="Wingdings 2" pitchFamily="18" charset="2"/>
                  <a:buNone/>
                </a:pPr>
                <a:endParaRPr lang="hu-HU" dirty="0"/>
              </a:p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hu-HU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hu-HU" b="0" i="1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l-GR" dirty="0"/>
                          <m:t>ξ</m:t>
                        </m:r>
                        <m:r>
                          <a:rPr lang="el-GR" i="1" dirty="0" smtClean="0">
                            <a:latin typeface="Cambria Math"/>
                            <a:ea typeface="Cambria Math"/>
                          </a:rPr>
                          <m:t>≤</m:t>
                        </m:r>
                        <m:r>
                          <a:rPr lang="hu-HU" b="0" i="1" dirty="0" smtClean="0">
                            <a:latin typeface="Cambria Math"/>
                            <a:ea typeface="Cambria Math"/>
                          </a:rPr>
                          <m:t>𝑘</m:t>
                        </m:r>
                      </m:e>
                    </m:d>
                  </m:oMath>
                </a14:m>
                <a:r>
                  <a:rPr lang="hu-HU" dirty="0" smtClean="0"/>
                  <a:t>: 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ξ</m:t>
                    </m:r>
                  </m:oMath>
                </a14:m>
                <a:r>
                  <a:rPr lang="hu-HU" dirty="0" smtClean="0"/>
                  <a:t> a selejt darabszáma,</a:t>
                </a:r>
              </a:p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hu-HU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hu-HU" i="1">
                            <a:latin typeface="Cambria Math"/>
                          </a:rPr>
                        </m:ctrlPr>
                      </m:dPr>
                      <m:e>
                        <m:r>
                          <a:rPr lang="hu-HU" b="0" i="1" smtClean="0">
                            <a:latin typeface="Cambria Math"/>
                          </a:rPr>
                          <m:t>𝑎</m:t>
                        </m:r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≤</m:t>
                        </m:r>
                        <m:r>
                          <m:rPr>
                            <m:nor/>
                          </m:rPr>
                          <a:rPr lang="el-GR" dirty="0"/>
                          <m:t>ξ</m:t>
                        </m:r>
                        <m:r>
                          <a:rPr lang="el-GR" i="1" dirty="0">
                            <a:latin typeface="Cambria Math"/>
                            <a:ea typeface="Cambria Math"/>
                          </a:rPr>
                          <m:t>≤</m:t>
                        </m:r>
                        <m:r>
                          <a:rPr lang="hu-HU" b="0" i="1" dirty="0" smtClean="0">
                            <a:latin typeface="Cambria Math"/>
                            <a:ea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hu-HU" dirty="0" smtClean="0"/>
                  <a:t>: 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ξ</m:t>
                    </m:r>
                  </m:oMath>
                </a14:m>
                <a:r>
                  <a:rPr lang="hu-HU" dirty="0" smtClean="0"/>
                  <a:t> a folyó vízállásának mérőszáma,</a:t>
                </a:r>
              </a:p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hu-HU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hu-HU" i="1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l-GR" dirty="0"/>
                          <m:t>ξ</m:t>
                        </m:r>
                        <m:r>
                          <a:rPr lang="el-GR" i="1" dirty="0" smtClean="0">
                            <a:latin typeface="Cambria Math"/>
                            <a:ea typeface="Cambria Math"/>
                          </a:rPr>
                          <m:t>&gt;</m:t>
                        </m:r>
                        <m:r>
                          <a:rPr lang="hu-HU" b="0" i="1" dirty="0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hu-HU" dirty="0" smtClean="0"/>
                  <a:t>: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ξ</m:t>
                    </m:r>
                  </m:oMath>
                </a14:m>
                <a:r>
                  <a:rPr lang="hu-HU" dirty="0"/>
                  <a:t> </a:t>
                </a:r>
                <a:r>
                  <a:rPr lang="hu-HU" dirty="0" smtClean="0"/>
                  <a:t>az izzólámpa élettartamának mérőszáma</a:t>
                </a:r>
              </a:p>
              <a:p>
                <a:pPr>
                  <a:buNone/>
                </a:pPr>
                <a:endParaRPr lang="hu-HU" dirty="0" smtClean="0"/>
              </a:p>
              <a:p>
                <a:pPr>
                  <a:buNone/>
                </a:pPr>
                <a:r>
                  <a:rPr lang="hu-HU" dirty="0" smtClean="0"/>
                  <a:t>Pl.</a:t>
                </a:r>
              </a:p>
              <a:p>
                <a:pPr>
                  <a:buNone/>
                </a:pPr>
                <a:r>
                  <a:rPr lang="hu-HU" dirty="0" smtClean="0"/>
                  <a:t>Diszkrét: dobókocka,</a:t>
                </a:r>
              </a:p>
              <a:p>
                <a:pPr>
                  <a:buNone/>
                </a:pPr>
                <a:r>
                  <a:rPr lang="hu-HU" dirty="0" smtClean="0"/>
                  <a:t>Folytonos: céltáblára adott lövés</a:t>
                </a:r>
                <a:endParaRPr lang="hu-HU" dirty="0"/>
              </a:p>
            </p:txBody>
          </p:sp>
        </mc:Choice>
        <mc:Fallback xmlns="">
          <p:sp>
            <p:nvSpPr>
              <p:cNvPr id="1536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64704"/>
                <a:ext cx="9001125" cy="5950421"/>
              </a:xfrm>
              <a:blipFill rotWithShape="1">
                <a:blip r:embed="rId2"/>
                <a:stretch>
                  <a:fillRect l="-1151" t="-819" r="-677" b="-1331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2150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ím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490538"/>
          </a:xfrm>
        </p:spPr>
        <p:txBody>
          <a:bodyPr/>
          <a:lstStyle/>
          <a:p>
            <a:r>
              <a:rPr lang="hu-HU" sz="4000" dirty="0" smtClean="0">
                <a:solidFill>
                  <a:schemeClr val="bg1"/>
                </a:solidFill>
              </a:rPr>
              <a:t>Az eloszlás függvény Tulajdonságai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42874" y="908720"/>
                <a:ext cx="9001125" cy="580640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dirty="0" smtClean="0"/>
                  <a:t>1. Az eloszlásfüggvény értékkészlete a [0,1]zárt intervallum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i="1" smtClean="0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hu-HU" b="1" i="1" smtClean="0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b="1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       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      0≤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𝐹</m:t>
                      </m:r>
                      <m:d>
                        <m:dPr>
                          <m:ctrlPr>
                            <a:rPr lang="hu-HU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≤1 </m:t>
                      </m:r>
                    </m:oMath>
                  </m:oMathPara>
                </a14:m>
                <a:endParaRPr lang="hu-HU" b="0" dirty="0" smtClean="0">
                  <a:ea typeface="Cambria Math"/>
                </a:endParaRPr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:r>
                  <a:rPr lang="hu-HU" dirty="0" smtClean="0"/>
                  <a:t>2. Az eloszlásfüggvény monoton növekedő; azaz ha </a:t>
                </a:r>
                <a:endParaRPr lang="hu-H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𝑎</m:t>
                      </m:r>
                      <m:r>
                        <a:rPr lang="hu-HU" b="0" i="1" smtClean="0">
                          <a:latin typeface="Cambria Math"/>
                        </a:rPr>
                        <m:t>, </m:t>
                      </m:r>
                      <m:r>
                        <a:rPr lang="hu-HU" b="0" i="1" smtClean="0">
                          <a:latin typeface="Cambria Math"/>
                        </a:rPr>
                        <m:t>𝑏</m:t>
                      </m:r>
                      <m:r>
                        <a:rPr lang="hu-HU" b="1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hu-HU" b="1" i="1" smtClean="0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b="1" i="1" smtClean="0">
                          <a:latin typeface="Cambria Math"/>
                          <a:ea typeface="Cambria Math"/>
                        </a:rPr>
                        <m:t>  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𝑠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𝑏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,     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𝑎𝑘𝑘𝑜𝑟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𝐹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)≤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𝐹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𝑏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:r>
                  <a:rPr lang="hu-HU" dirty="0" smtClean="0"/>
                  <a:t>3. Az eloszlás függvény minden pontban balról folytonos; azaz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i="1" smtClean="0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𝑅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          </m:t>
                      </m:r>
                      <m:func>
                        <m:funcPr>
                          <m:ctrlPr>
                            <a:rPr lang="hu-HU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hu-HU" b="0" i="1" smtClean="0">
                                  <a:latin typeface="Cambria Math"/>
                                  <a:ea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hu-HU" b="0" i="0" smtClean="0">
                                  <a:latin typeface="Cambria Math"/>
                                  <a:ea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hu-HU" b="0" i="1" smtClean="0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  <m:r>
                                <a:rPr lang="hu-HU" b="0" i="1" smtClean="0">
                                  <a:latin typeface="Cambria Math"/>
                                  <a:ea typeface="Cambria Math"/>
                                </a:rPr>
                                <m:t>−0</m:t>
                              </m:r>
                            </m:lim>
                          </m:limLow>
                        </m:fName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</m:func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𝐹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:r>
                  <a:rPr lang="hu-HU" dirty="0" smtClean="0"/>
                  <a:t>4. Az eloszlásfüggvény határértéke a -∞</a:t>
                </a:r>
                <a:r>
                  <a:rPr lang="hu-HU" dirty="0" err="1" smtClean="0"/>
                  <a:t>-ben</a:t>
                </a:r>
                <a:r>
                  <a:rPr lang="hu-HU" dirty="0" smtClean="0"/>
                  <a:t> o, a +</a:t>
                </a:r>
                <a:r>
                  <a:rPr lang="hu-HU" dirty="0"/>
                  <a:t> </a:t>
                </a:r>
                <a:r>
                  <a:rPr lang="hu-HU" dirty="0" smtClean="0"/>
                  <a:t>∞</a:t>
                </a:r>
                <a:r>
                  <a:rPr lang="hu-HU" dirty="0" err="1" smtClean="0"/>
                  <a:t>-ben</a:t>
                </a:r>
                <a:r>
                  <a:rPr lang="hu-HU" dirty="0" smtClean="0"/>
                  <a:t> pedig 1; azaz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u-HU" i="1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hu-HU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hu-HU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hu-HU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hu-HU" b="0" i="1" smtClean="0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r>
                            <a:rPr lang="hu-HU" b="0" i="1" smtClean="0">
                              <a:latin typeface="Cambria Math"/>
                            </a:rPr>
                            <m:t>𝐹</m:t>
                          </m:r>
                        </m:e>
                      </m:func>
                      <m:r>
                        <a:rPr lang="hu-HU" b="0" i="1" smtClean="0">
                          <a:latin typeface="Cambria Math"/>
                        </a:rPr>
                        <m:t>=0   é</m:t>
                      </m:r>
                      <m:r>
                        <a:rPr lang="hu-HU" b="0" i="1" smtClean="0">
                          <a:latin typeface="Cambria Math"/>
                        </a:rPr>
                        <m:t>𝑠</m:t>
                      </m:r>
                      <m:r>
                        <a:rPr lang="hu-HU" b="0" i="1" smtClean="0">
                          <a:latin typeface="Cambria Math"/>
                        </a:rPr>
                        <m:t>   </m:t>
                      </m:r>
                      <m:func>
                        <m:func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hu-HU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hu-HU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hu-HU" b="0" i="1" smtClean="0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r>
                            <a:rPr lang="hu-HU" b="0" i="1" smtClean="0">
                              <a:latin typeface="Cambria Math"/>
                            </a:rPr>
                            <m:t>𝐹</m:t>
                          </m:r>
                        </m:e>
                      </m:func>
                      <m:r>
                        <a:rPr lang="hu-HU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hu-HU" dirty="0"/>
              </a:p>
            </p:txBody>
          </p:sp>
        </mc:Choice>
        <mc:Fallback xmlns="">
          <p:sp>
            <p:nvSpPr>
              <p:cNvPr id="1536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4" y="908720"/>
                <a:ext cx="9001125" cy="5806405"/>
              </a:xfrm>
              <a:blipFill rotWithShape="1">
                <a:blip r:embed="rId2"/>
                <a:stretch>
                  <a:fillRect l="-1151" t="-839" r="-948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4989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ím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490538"/>
          </a:xfrm>
        </p:spPr>
        <p:txBody>
          <a:bodyPr/>
          <a:lstStyle/>
          <a:p>
            <a:endParaRPr lang="hu-HU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42875" y="764704"/>
                <a:ext cx="8858250" cy="5950421"/>
              </a:xfrm>
            </p:spPr>
            <p:txBody>
              <a:bodyPr/>
              <a:lstStyle/>
              <a:p>
                <a:pPr>
                  <a:buNone/>
                </a:pPr>
                <a:r>
                  <a:rPr lang="hu-HU" dirty="0" smtClean="0"/>
                  <a:t>A következő események valószínűségeinek kiszámítása:</a:t>
                </a:r>
              </a:p>
              <a:p>
                <a:pPr>
                  <a:buNone/>
                </a:pPr>
                <a:endParaRPr lang="hu-HU" dirty="0" smtClean="0"/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hu-HU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l-GR" dirty="0"/>
                            <m:t>ξ</m:t>
                          </m:r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&lt;</m:t>
                          </m:r>
                          <m:r>
                            <a:rPr lang="hu-HU" b="0" i="1" dirty="0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d>
                      <m:r>
                        <a:rPr lang="hu-HU" b="0" i="1" smtClean="0">
                          <a:latin typeface="Cambria Math"/>
                        </a:rPr>
                        <m:t>,            </m:t>
                      </m:r>
                      <m:r>
                        <a:rPr lang="hu-HU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i="1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l-GR" dirty="0"/>
                            <m:t>ξ</m:t>
                          </m:r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&lt;</m:t>
                          </m:r>
                          <m:r>
                            <a:rPr lang="hu-HU" b="0" i="1" dirty="0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d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𝐹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hu-HU" dirty="0" smtClean="0"/>
              </a:p>
              <a:p>
                <a:pPr algn="ctr">
                  <a:buNone/>
                </a:pPr>
                <a:endParaRPr lang="hu-HU" i="1" dirty="0" smtClean="0">
                  <a:latin typeface="Cambria Math"/>
                </a:endParaRPr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hu-HU" i="1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l-GR" dirty="0"/>
                            <m:t>ξ</m:t>
                          </m:r>
                          <m:r>
                            <a:rPr lang="el-GR" i="1" dirty="0">
                              <a:latin typeface="Cambria Math"/>
                              <a:ea typeface="Cambria Math"/>
                            </a:rPr>
                            <m:t>≥</m:t>
                          </m:r>
                          <m:r>
                            <a:rPr lang="hu-HU" i="1" dirty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d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,            </m:t>
                      </m:r>
                      <m:r>
                        <a:rPr lang="hu-HU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i="1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l-GR" dirty="0"/>
                            <m:t>ξ</m:t>
                          </m:r>
                          <m:r>
                            <a:rPr lang="el-GR" i="1" dirty="0">
                              <a:latin typeface="Cambria Math"/>
                              <a:ea typeface="Cambria Math"/>
                            </a:rPr>
                            <m:t>&gt;</m:t>
                          </m:r>
                          <m:r>
                            <a:rPr lang="hu-HU" i="1" dirty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d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=1−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𝐹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hu-HU" dirty="0"/>
              </a:p>
              <a:p>
                <a:pPr algn="ctr">
                  <a:buNone/>
                </a:pPr>
                <a:endParaRPr lang="hu-HU" dirty="0"/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hu-HU" i="1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hu-HU" b="0" i="0" smtClean="0">
                              <a:latin typeface="Cambria Math"/>
                            </a:rPr>
                            <m:t>a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≤</m:t>
                          </m:r>
                          <m:r>
                            <m:rPr>
                              <m:nor/>
                            </m:rPr>
                            <a:rPr lang="el-GR" dirty="0"/>
                            <m:t>ξ</m:t>
                          </m:r>
                          <m:r>
                            <a:rPr lang="el-GR" i="1" dirty="0">
                              <a:latin typeface="Cambria Math"/>
                              <a:ea typeface="Cambria Math"/>
                            </a:rPr>
                            <m:t>&lt;</m:t>
                          </m:r>
                          <m:r>
                            <a:rPr lang="hu-HU" b="0" i="1" dirty="0" smtClean="0">
                              <a:latin typeface="Cambria Math"/>
                              <a:ea typeface="Cambria Math"/>
                            </a:rPr>
                            <m:t>𝑏</m:t>
                          </m:r>
                        </m:e>
                      </m:d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,   </m:t>
                      </m:r>
                      <m:r>
                        <a:rPr lang="hu-HU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i="1">
                              <a:latin typeface="Cambria Math"/>
                            </a:rPr>
                            <m:t>𝑎</m:t>
                          </m:r>
                          <m:r>
                            <a:rPr lang="hu-HU" i="1">
                              <a:latin typeface="Cambria Math"/>
                              <a:ea typeface="Cambria Math"/>
                            </a:rPr>
                            <m:t>≤</m:t>
                          </m:r>
                          <m:r>
                            <m:rPr>
                              <m:nor/>
                            </m:rPr>
                            <a:rPr lang="el-GR" dirty="0"/>
                            <m:t>ξ</m:t>
                          </m:r>
                          <m:r>
                            <a:rPr lang="el-GR" i="1" dirty="0">
                              <a:latin typeface="Cambria Math"/>
                              <a:ea typeface="Cambria Math"/>
                            </a:rPr>
                            <m:t>≤</m:t>
                          </m:r>
                          <m:r>
                            <a:rPr lang="hu-HU" i="1" dirty="0">
                              <a:latin typeface="Cambria Math"/>
                              <a:ea typeface="Cambria Math"/>
                            </a:rPr>
                            <m:t>𝑏</m:t>
                          </m:r>
                        </m:e>
                      </m:d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𝐹</m:t>
                      </m:r>
                      <m:d>
                        <m:dPr>
                          <m:ctrlPr>
                            <a:rPr lang="hu-HU" b="0" i="1" dirty="0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b="0" i="1" dirty="0" smtClean="0">
                              <a:latin typeface="Cambria Math"/>
                              <a:ea typeface="Cambria Math"/>
                            </a:rPr>
                            <m:t>𝑏</m:t>
                          </m:r>
                        </m:e>
                      </m:d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𝐹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hu-HU" dirty="0" smtClean="0"/>
              </a:p>
              <a:p>
                <a:pPr algn="ctr">
                  <a:buNone/>
                </a:pPr>
                <a:endParaRPr lang="hu-HU" i="1" dirty="0" smtClean="0">
                  <a:latin typeface="Cambria Math"/>
                </a:endParaRPr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hu-HU" i="1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l-GR" dirty="0"/>
                            <m:t>ξ</m:t>
                          </m:r>
                          <m:r>
                            <a:rPr lang="hu-HU" b="0" i="1" dirty="0" smtClean="0">
                              <a:latin typeface="Cambria Math"/>
                            </a:rPr>
                            <m:t>=</m:t>
                          </m:r>
                          <m:r>
                            <a:rPr lang="hu-HU" i="1" dirty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d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,           </m:t>
                      </m:r>
                      <m:r>
                        <a:rPr lang="hu-HU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i="1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l-GR" dirty="0"/>
                            <m:t>ξ</m:t>
                          </m:r>
                          <m:r>
                            <a:rPr lang="hu-HU" b="0" i="1" dirty="0" smtClean="0">
                              <a:latin typeface="Cambria Math"/>
                            </a:rPr>
                            <m:t>=</m:t>
                          </m:r>
                          <m:r>
                            <a:rPr lang="hu-HU" i="1" dirty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d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hu-HU" dirty="0" smtClean="0"/>
              </a:p>
              <a:p>
                <a:pPr>
                  <a:buNone/>
                </a:pPr>
                <a:endParaRPr lang="hu-HU" dirty="0" smtClean="0"/>
              </a:p>
              <a:p>
                <a:pPr>
                  <a:buNone/>
                </a:pPr>
                <a:r>
                  <a:rPr lang="hu-HU" dirty="0" smtClean="0"/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ξ</m:t>
                    </m:r>
                  </m:oMath>
                </a14:m>
                <a:r>
                  <a:rPr lang="hu-HU" dirty="0" smtClean="0"/>
                  <a:t> diszkrét valószínűségi változó eloszlásfüggvénye:</a:t>
                </a:r>
              </a:p>
              <a:p>
                <a:pPr algn="ctr">
                  <a:buNone/>
                </a:pPr>
                <a14:m>
                  <m:oMath xmlns:m="http://schemas.openxmlformats.org/officeDocument/2006/math">
                    <m:r>
                      <a:rPr lang="hu-HU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𝑅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𝑒𝑠𝑒𝑡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é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𝑛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𝐹</m:t>
                    </m:r>
                    <m:d>
                      <m:dPr>
                        <m:ctrlPr>
                          <a:rPr lang="hu-HU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hu-HU" b="0" i="1" smtClean="0">
                        <a:latin typeface="Cambria Math"/>
                        <a:ea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hu-HU" b="0" i="1" smtClean="0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hu-HU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hu-HU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hu-HU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  <m:r>
                          <m:rPr>
                            <m:brk m:alnAt="7"/>
                          </m:rPr>
                          <a:rPr lang="hu-HU" b="0" i="1" smtClean="0">
                            <a:latin typeface="Cambria Math"/>
                            <a:ea typeface="Cambria Math"/>
                          </a:rPr>
                          <m:t>&lt;</m:t>
                        </m:r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hu-HU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hu-HU" b="0" i="1" smtClean="0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hu-HU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hu-HU" dirty="0" smtClean="0"/>
                  <a:t> </a:t>
                </a:r>
              </a:p>
              <a:p>
                <a:pPr>
                  <a:buNone/>
                </a:pPr>
                <a:endParaRPr lang="hu-HU" dirty="0" smtClean="0"/>
              </a:p>
            </p:txBody>
          </p:sp>
        </mc:Choice>
        <mc:Fallback xmlns="">
          <p:sp>
            <p:nvSpPr>
              <p:cNvPr id="1536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764704"/>
                <a:ext cx="8858250" cy="5950421"/>
              </a:xfrm>
              <a:blipFill rotWithShape="1">
                <a:blip r:embed="rId2"/>
                <a:stretch>
                  <a:fillRect l="-1169" t="-819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25765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ím 1"/>
          <p:cNvSpPr>
            <a:spLocks noGrp="1"/>
          </p:cNvSpPr>
          <p:nvPr>
            <p:ph type="title"/>
          </p:nvPr>
        </p:nvSpPr>
        <p:spPr>
          <a:xfrm>
            <a:off x="467544" y="13890"/>
            <a:ext cx="8229600" cy="1164853"/>
          </a:xfrm>
        </p:spPr>
        <p:txBody>
          <a:bodyPr/>
          <a:lstStyle/>
          <a:p>
            <a:r>
              <a:rPr lang="hu-HU" sz="4000" dirty="0" smtClean="0">
                <a:solidFill>
                  <a:schemeClr val="bg1"/>
                </a:solidFill>
              </a:rPr>
              <a:t>Több valószínűségi változó együttes eloszlásfüggvénye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42874" y="1196752"/>
                <a:ext cx="9001125" cy="5518373"/>
              </a:xfrm>
            </p:spPr>
            <p:txBody>
              <a:bodyPr/>
              <a:lstStyle/>
              <a:p>
                <a:pPr>
                  <a:buNone/>
                </a:pPr>
                <a:r>
                  <a:rPr lang="hu-HU" dirty="0" smtClean="0"/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ξ</m:t>
                    </m:r>
                  </m:oMath>
                </a14:m>
                <a:r>
                  <a:rPr lang="hu-HU" dirty="0" smtClean="0"/>
                  <a:t> és </a:t>
                </a:r>
                <a:r>
                  <a:rPr lang="el-GR" dirty="0" smtClean="0"/>
                  <a:t>η</a:t>
                </a:r>
                <a:r>
                  <a:rPr lang="hu-HU" dirty="0" smtClean="0"/>
                  <a:t> valószínűségi változók együttes eloszlásfüggvényének nevezzük azt a függvényt, amely minden valós x és y értékhez a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hu-HU" i="1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l-GR" dirty="0"/>
                          <m:t>ξ</m:t>
                        </m:r>
                        <m:r>
                          <a:rPr lang="el-GR" i="1" dirty="0">
                            <a:latin typeface="Cambria Math"/>
                            <a:ea typeface="Cambria Math"/>
                          </a:rPr>
                          <m:t>&lt;</m:t>
                        </m:r>
                        <m:r>
                          <a:rPr lang="hu-HU" b="0" i="1" dirty="0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hu-HU" dirty="0" smtClean="0"/>
                  <a:t> és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hu-HU" i="1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l-GR" dirty="0"/>
                          <m:t>η</m:t>
                        </m:r>
                        <m:r>
                          <a:rPr lang="el-GR" i="1" dirty="0">
                            <a:latin typeface="Cambria Math"/>
                            <a:ea typeface="Cambria Math"/>
                          </a:rPr>
                          <m:t>&lt;</m:t>
                        </m:r>
                        <m:r>
                          <a:rPr lang="hu-HU" b="0" i="1" dirty="0" smtClean="0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hu-HU" dirty="0" smtClean="0"/>
                  <a:t> események együttes bekövetkezésének valószínűségét rendeli: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i="1" smtClean="0">
                          <a:latin typeface="Cambria Math"/>
                          <a:ea typeface="Cambria Math"/>
                        </a:rPr>
                        <m:t>∀</m:t>
                      </m:r>
                      <m:d>
                        <m:dPr>
                          <m:ctrlPr>
                            <a:rPr lang="hu-HU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</m:d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∈</m:t>
                      </m:r>
                      <m:sSup>
                        <m:sSupPr>
                          <m:ctrlPr>
                            <a:rPr lang="hu-HU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hu-HU" b="1" i="1" smtClean="0">
                              <a:latin typeface="Cambria Math"/>
                              <a:ea typeface="Cambria Math"/>
                            </a:rPr>
                            <m:t>𝑹</m:t>
                          </m:r>
                        </m:e>
                        <m:sup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       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       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𝐻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)=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𝑃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dirty="0"/>
                        <m:t>ξ</m:t>
                      </m:r>
                      <m:r>
                        <a:rPr lang="el-GR" i="1" dirty="0"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hu-HU" i="1" dirty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,</m:t>
                      </m:r>
                      <m:r>
                        <m:rPr>
                          <m:nor/>
                        </m:rPr>
                        <a:rPr lang="el-GR" dirty="0"/>
                        <m:t>η</m:t>
                      </m:r>
                      <m:r>
                        <a:rPr lang="el-GR" i="1" dirty="0"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hu-HU" i="1" dirty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hu-HU" dirty="0" smtClean="0"/>
              </a:p>
              <a:p>
                <a:pPr>
                  <a:buNone/>
                </a:pPr>
                <a:endParaRPr lang="hu-HU" dirty="0"/>
              </a:p>
              <a:p>
                <a:pPr>
                  <a:buNone/>
                </a:pPr>
                <a:r>
                  <a:rPr lang="hu-HU" dirty="0" smtClean="0"/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ξ</m:t>
                    </m:r>
                  </m:oMath>
                </a14:m>
                <a:r>
                  <a:rPr lang="hu-HU" dirty="0"/>
                  <a:t> és </a:t>
                </a:r>
                <a:r>
                  <a:rPr lang="el-GR" dirty="0"/>
                  <a:t>η</a:t>
                </a:r>
                <a:r>
                  <a:rPr lang="hu-HU" dirty="0"/>
                  <a:t> </a:t>
                </a:r>
                <a:r>
                  <a:rPr lang="hu-HU" dirty="0" smtClean="0"/>
                  <a:t>együttes eloszlásfüggvényének ismeretében 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ξ</m:t>
                    </m:r>
                  </m:oMath>
                </a14:m>
                <a:r>
                  <a:rPr lang="hu-HU" dirty="0"/>
                  <a:t> </a:t>
                </a:r>
                <a:r>
                  <a:rPr lang="hu-HU" dirty="0" smtClean="0"/>
                  <a:t>ill. az </a:t>
                </a:r>
                <a:r>
                  <a:rPr lang="el-GR" dirty="0"/>
                  <a:t>η</a:t>
                </a:r>
                <a:r>
                  <a:rPr lang="hu-HU" dirty="0"/>
                  <a:t> </a:t>
                </a:r>
                <a:r>
                  <a:rPr lang="hu-HU" dirty="0" smtClean="0"/>
                  <a:t>eloszlásfüggvénye meghatározható: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hu-HU" i="1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hu-HU" b="1" i="1" smtClean="0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       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b="0" i="0" smtClean="0">
                          <a:latin typeface="Cambria Math"/>
                          <a:ea typeface="Cambria Math"/>
                        </a:rPr>
                        <m:t>       </m:t>
                      </m:r>
                      <m:func>
                        <m:funcPr>
                          <m:ctrlPr>
                            <a:rPr lang="hu-HU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hu-HU" b="0" i="1" smtClean="0">
                                  <a:latin typeface="Cambria Math"/>
                                  <a:ea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hu-HU" b="0" i="0" smtClean="0">
                                  <a:latin typeface="Cambria Math"/>
                                  <a:ea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hu-HU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hu-HU" b="0" i="1" smtClean="0">
                                  <a:latin typeface="Cambria Math"/>
                                  <a:ea typeface="Cambria Math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𝐻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</m:e>
                      </m:func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hu-HU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l-GR" dirty="0"/>
                            <m:t>ξ</m:t>
                          </m:r>
                          <m:r>
                            <a:rPr lang="el-GR" i="1" dirty="0">
                              <a:latin typeface="Cambria Math"/>
                              <a:ea typeface="Cambria Math"/>
                            </a:rPr>
                            <m:t>&lt;</m:t>
                          </m:r>
                          <m:r>
                            <a:rPr lang="hu-HU" i="1" dirty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𝐹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hu-HU" dirty="0" smtClean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hu-HU" i="1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hu-HU" b="1" i="1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       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>
                          <a:latin typeface="Cambria Math"/>
                          <a:ea typeface="Cambria Math"/>
                        </a:rPr>
                        <m:t>       </m:t>
                      </m:r>
                      <m:func>
                        <m:funcPr>
                          <m:ctrlPr>
                            <a:rPr lang="hu-HU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hu-HU" i="1">
                                  <a:latin typeface="Cambria Math"/>
                                  <a:ea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hu-HU">
                                  <a:latin typeface="Cambria Math"/>
                                  <a:ea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hu-HU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hu-HU" i="1">
                                  <a:latin typeface="Cambria Math"/>
                                  <a:ea typeface="Cambria Math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r>
                            <a:rPr lang="hu-HU" i="1">
                              <a:latin typeface="Cambria Math"/>
                              <a:ea typeface="Cambria Math"/>
                            </a:rPr>
                            <m:t>𝐻</m:t>
                          </m:r>
                          <m:r>
                            <a:rPr lang="hu-HU" i="1">
                              <a:latin typeface="Cambria Math"/>
                              <a:ea typeface="Cambria Math"/>
                            </a:rPr>
                            <m:t>=</m:t>
                          </m:r>
                        </m:e>
                      </m:func>
                      <m:r>
                        <a:rPr lang="hu-HU" i="1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hu-HU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l-GR" dirty="0"/>
                            <m:t>η</m:t>
                          </m:r>
                          <m:r>
                            <a:rPr lang="el-GR" i="1" dirty="0">
                              <a:latin typeface="Cambria Math"/>
                              <a:ea typeface="Cambria Math"/>
                            </a:rPr>
                            <m:t>&lt;</m:t>
                          </m:r>
                          <m:r>
                            <a:rPr lang="hu-HU" b="0" i="1" dirty="0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</m:d>
                      <m:r>
                        <a:rPr lang="hu-HU" i="1" dirty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𝐺</m:t>
                      </m:r>
                      <m:r>
                        <a:rPr lang="hu-HU" i="1" dirty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hu-HU" i="1" dirty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hu-HU" dirty="0"/>
              </a:p>
              <a:p>
                <a:pPr>
                  <a:buNone/>
                </a:pPr>
                <a:endParaRPr lang="hu-HU" i="1" dirty="0" smtClean="0">
                  <a:latin typeface="Cambria Math"/>
                  <a:ea typeface="Cambria Math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i="1">
                          <a:latin typeface="Cambria Math"/>
                          <a:ea typeface="Cambria Math"/>
                        </a:rPr>
                        <m:t>∀</m:t>
                      </m:r>
                      <m:d>
                        <m:dPr>
                          <m:ctrlPr>
                            <a:rPr lang="hu-HU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hu-HU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hu-HU" i="1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</m:d>
                      <m:r>
                        <a:rPr lang="hu-HU" i="1">
                          <a:latin typeface="Cambria Math"/>
                          <a:ea typeface="Cambria Math"/>
                        </a:rPr>
                        <m:t>∈</m:t>
                      </m:r>
                      <m:sSup>
                        <m:sSupPr>
                          <m:ctrlPr>
                            <a:rPr lang="hu-HU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hu-HU" b="1" i="1">
                              <a:latin typeface="Cambria Math"/>
                              <a:ea typeface="Cambria Math"/>
                            </a:rPr>
                            <m:t>𝑹</m:t>
                          </m:r>
                        </m:e>
                        <m:sup>
                          <m:r>
                            <a:rPr lang="hu-HU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hu-HU" i="1">
                          <a:latin typeface="Cambria Math"/>
                          <a:ea typeface="Cambria Math"/>
                        </a:rPr>
                        <m:t>       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       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𝐻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)=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𝐹</m:t>
                      </m:r>
                      <m:d>
                        <m:dPr>
                          <m:ctrlPr>
                            <a:rPr lang="hu-HU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𝐺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hu-HU" dirty="0"/>
              </a:p>
              <a:p>
                <a:pPr>
                  <a:buNone/>
                </a:pPr>
                <a:endParaRPr lang="hu-HU" dirty="0" smtClean="0"/>
              </a:p>
              <a:p>
                <a:pPr>
                  <a:buNone/>
                </a:pPr>
                <a:endParaRPr lang="hu-HU" dirty="0"/>
              </a:p>
            </p:txBody>
          </p:sp>
        </mc:Choice>
        <mc:Fallback xmlns="">
          <p:sp>
            <p:nvSpPr>
              <p:cNvPr id="1536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4" y="1196752"/>
                <a:ext cx="9001125" cy="5518373"/>
              </a:xfrm>
              <a:blipFill rotWithShape="1">
                <a:blip r:embed="rId2"/>
                <a:stretch>
                  <a:fillRect l="-1151" t="-883" r="-948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03551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ím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490538"/>
          </a:xfrm>
        </p:spPr>
        <p:txBody>
          <a:bodyPr/>
          <a:lstStyle/>
          <a:p>
            <a:r>
              <a:rPr lang="hu-HU" sz="4000" dirty="0" smtClean="0">
                <a:solidFill>
                  <a:schemeClr val="bg1"/>
                </a:solidFill>
              </a:rPr>
              <a:t>Feltételes eloszlásfüggvény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42875" y="1628800"/>
                <a:ext cx="8858250" cy="5086325"/>
              </a:xfrm>
            </p:spPr>
            <p:txBody>
              <a:bodyPr/>
              <a:lstStyle/>
              <a:p>
                <a:pPr>
                  <a:buNone/>
                </a:pPr>
                <a:r>
                  <a:rPr lang="hu-HU" dirty="0" smtClean="0"/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ξ</m:t>
                    </m:r>
                  </m:oMath>
                </a14:m>
                <a:r>
                  <a:rPr lang="hu-HU" dirty="0" smtClean="0"/>
                  <a:t> valószínűségi változó pozitív valószínűségű B eseményre vonatkozó feltételes eloszlásfüggvényének nevezzük azt a függvényét, amely minden valós x értékhez hozzárendeli a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hu-HU" i="1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l-GR" dirty="0"/>
                          <m:t>ξ</m:t>
                        </m:r>
                        <m:r>
                          <a:rPr lang="el-GR" i="1" dirty="0">
                            <a:latin typeface="Cambria Math"/>
                            <a:ea typeface="Cambria Math"/>
                          </a:rPr>
                          <m:t>&lt;</m:t>
                        </m:r>
                        <m:r>
                          <a:rPr lang="hu-HU" i="1" dirty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hu-HU" dirty="0" smtClean="0"/>
                  <a:t> esemény B-re vonatkozó feltételes valószínűségét:</a:t>
                </a:r>
              </a:p>
              <a:p>
                <a:pPr>
                  <a:buNone/>
                </a:pPr>
                <a:endParaRPr lang="hu-HU" i="1" dirty="0" smtClean="0">
                  <a:latin typeface="Cambria Math"/>
                  <a:ea typeface="Cambria Math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i="1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hu-HU" b="1" i="1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      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b="0" i="0" smtClean="0">
                          <a:latin typeface="Cambria Math"/>
                          <a:ea typeface="Cambria Math"/>
                        </a:rPr>
                        <m:t>     </m:t>
                      </m:r>
                      <m:r>
                        <m:rPr>
                          <m:sty m:val="p"/>
                        </m:rPr>
                        <a:rPr lang="hu-HU" b="0" i="0" smtClean="0">
                          <a:latin typeface="Cambria Math"/>
                          <a:ea typeface="Cambria Math"/>
                        </a:rPr>
                        <m:t>F</m:t>
                      </m:r>
                      <m:d>
                        <m:dPr>
                          <m:ctrlPr>
                            <a:rPr lang="hu-HU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d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hu-HU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l-GR" dirty="0"/>
                            <m:t>ξ</m:t>
                          </m:r>
                          <m:r>
                            <a:rPr lang="el-GR" i="1" dirty="0">
                              <a:latin typeface="Cambria Math"/>
                              <a:ea typeface="Cambria Math"/>
                            </a:rPr>
                            <m:t>&lt;</m:t>
                          </m:r>
                          <m:r>
                            <a:rPr lang="hu-HU" i="1" dirty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d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,  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h𝑎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hu-HU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d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&gt;0</m:t>
                      </m:r>
                    </m:oMath>
                  </m:oMathPara>
                </a14:m>
                <a:endParaRPr lang="hu-HU" b="0" i="1" dirty="0" smtClean="0">
                  <a:latin typeface="Cambria Math"/>
                  <a:ea typeface="Cambria Math"/>
                </a:endParaRPr>
              </a:p>
              <a:p>
                <a:pPr>
                  <a:buNone/>
                </a:pPr>
                <a:endParaRPr lang="hu-HU" b="0" i="1" dirty="0" smtClean="0">
                  <a:latin typeface="Cambria Math"/>
                  <a:ea typeface="Cambria Math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hu-HU">
                          <a:latin typeface="Cambria Math"/>
                          <a:ea typeface="Cambria Math"/>
                        </a:rPr>
                        <m:t>F</m:t>
                      </m:r>
                      <m:d>
                        <m:dPr>
                          <m:ctrlPr>
                            <a:rPr lang="hu-HU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e>
                          <m:r>
                            <a:rPr lang="hu-HU" i="1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d>
                      <m:r>
                        <a:rPr lang="hu-HU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hu-HU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𝑃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l-GR" dirty="0"/>
                            <m:t>ξ</m:t>
                          </m:r>
                          <m:r>
                            <a:rPr lang="el-GR" i="1" dirty="0">
                              <a:latin typeface="Cambria Math"/>
                              <a:ea typeface="Cambria Math"/>
                            </a:rPr>
                            <m:t>&lt;</m:t>
                          </m:r>
                          <m:r>
                            <a:rPr lang="hu-HU" i="1" dirty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hu-HU" b="0" i="1" dirty="0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hu-HU" b="0" i="1" dirty="0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  <m:r>
                            <a:rPr lang="hu-HU" b="0" i="1" dirty="0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num>
                        <m:den>
                          <m:r>
                            <a:rPr lang="hu-HU" i="1">
                              <a:latin typeface="Cambria Math"/>
                              <a:ea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hu-HU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hu-HU" i="1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hu-HU" b="0" i="1" dirty="0" smtClean="0">
                  <a:latin typeface="Cambria Math"/>
                  <a:ea typeface="Cambria Math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hu-HU" dirty="0" smtClean="0"/>
              </a:p>
            </p:txBody>
          </p:sp>
        </mc:Choice>
        <mc:Fallback xmlns="">
          <p:sp>
            <p:nvSpPr>
              <p:cNvPr id="1536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628800"/>
                <a:ext cx="8858250" cy="5086325"/>
              </a:xfrm>
              <a:blipFill rotWithShape="1">
                <a:blip r:embed="rId2"/>
                <a:stretch>
                  <a:fillRect l="-1169" t="-958" r="-138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2002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04850"/>
          </a:xfrm>
        </p:spPr>
        <p:txBody>
          <a:bodyPr/>
          <a:lstStyle/>
          <a:p>
            <a:r>
              <a:rPr lang="hu-HU" sz="4000" dirty="0" smtClean="0">
                <a:solidFill>
                  <a:schemeClr val="bg1"/>
                </a:solidFill>
              </a:rPr>
              <a:t>A sűrűségfüggvény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87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-10185" y="764704"/>
                <a:ext cx="9143999" cy="5976664"/>
              </a:xfrm>
            </p:spPr>
            <p:txBody>
              <a:bodyPr/>
              <a:lstStyle/>
              <a:p>
                <a:pPr>
                  <a:buNone/>
                </a:pPr>
                <a:r>
                  <a:rPr lang="hu-HU" dirty="0" smtClean="0"/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ξ</m:t>
                    </m:r>
                  </m:oMath>
                </a14:m>
                <a:r>
                  <a:rPr lang="hu-HU" dirty="0" smtClean="0"/>
                  <a:t> valószínűségi változót és annak eloszlását is folytonosnak nevezzük, ha 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ξ</m:t>
                    </m:r>
                  </m:oMath>
                </a14:m>
                <a:r>
                  <a:rPr lang="hu-HU" dirty="0" smtClean="0"/>
                  <a:t> eloszlásfüggvénye integrálfüggvénye; azaz van olyan f függvény, melyre 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i="1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hu-HU" b="1" i="1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       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b="0" i="0" smtClean="0">
                          <a:latin typeface="Cambria Math"/>
                          <a:ea typeface="Cambria Math"/>
                        </a:rPr>
                        <m:t>   </m:t>
                      </m:r>
                      <m:nary>
                        <m:naryPr>
                          <m:limLoc m:val="undOvr"/>
                          <m:ctrlPr>
                            <a:rPr lang="hu-HU" b="0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hu-HU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p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hu-HU" dirty="0" smtClean="0"/>
              </a:p>
              <a:p>
                <a:pPr>
                  <a:buNone/>
                </a:pPr>
                <a:r>
                  <a:rPr lang="hu-HU" dirty="0" smtClean="0"/>
                  <a:t>Ezt az f függvényt 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ξ</m:t>
                    </m:r>
                  </m:oMath>
                </a14:m>
                <a:r>
                  <a:rPr lang="hu-HU" dirty="0" smtClean="0"/>
                  <a:t> valószínűségi változó sűrűségfüggvényének nevezzük.</a:t>
                </a:r>
              </a:p>
              <a:p>
                <a:pPr>
                  <a:buNone/>
                </a:pPr>
                <a:endParaRPr lang="hu-HU" dirty="0"/>
              </a:p>
              <a:p>
                <a:pPr>
                  <a:buNone/>
                </a:pPr>
                <a:r>
                  <a:rPr lang="hu-HU" dirty="0" smtClean="0"/>
                  <a:t>Vagyis az eloszlásfüggvény a sűrűségfüggvény integrálfüggvénye: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hu-HU" b="0" i="1" smtClean="0">
                              <a:latin typeface="Cambria Math"/>
                            </a:rPr>
                            <m:t>−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hu-HU" b="0" i="1" smtClean="0">
                              <a:latin typeface="Cambria Math"/>
                            </a:rPr>
                            <m:t>𝑥</m:t>
                          </m:r>
                        </m:sup>
                        <m:e>
                          <m:r>
                            <a:rPr lang="hu-HU" b="0" i="1" smtClean="0">
                              <a:latin typeface="Cambria Math"/>
                            </a:rPr>
                            <m:t>𝑓</m:t>
                          </m:r>
                        </m:e>
                      </m:nary>
                      <m:r>
                        <a:rPr lang="hu-HU" b="0" i="1" smtClean="0">
                          <a:latin typeface="Cambria Math"/>
                        </a:rPr>
                        <m:t>      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→      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𝑓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hu-HU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p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hu-HU" dirty="0" smtClean="0"/>
              </a:p>
              <a:p>
                <a:pPr>
                  <a:buNone/>
                </a:pPr>
                <a:r>
                  <a:rPr lang="hu-HU" dirty="0" smtClean="0"/>
                  <a:t> </a:t>
                </a:r>
              </a:p>
            </p:txBody>
          </p:sp>
        </mc:Choice>
        <mc:Fallback xmlns="">
          <p:sp>
            <p:nvSpPr>
              <p:cNvPr id="16387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10185" y="764704"/>
                <a:ext cx="9143999" cy="5976664"/>
              </a:xfrm>
              <a:blipFill rotWithShape="1">
                <a:blip r:embed="rId2"/>
                <a:stretch>
                  <a:fillRect l="-1133" t="-815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ím 1"/>
          <p:cNvSpPr>
            <a:spLocks noGrp="1"/>
          </p:cNvSpPr>
          <p:nvPr>
            <p:ph type="title"/>
          </p:nvPr>
        </p:nvSpPr>
        <p:spPr>
          <a:xfrm>
            <a:off x="395536" y="3616"/>
            <a:ext cx="8229600" cy="659656"/>
          </a:xfrm>
        </p:spPr>
        <p:txBody>
          <a:bodyPr/>
          <a:lstStyle/>
          <a:p>
            <a:r>
              <a:rPr lang="hu-HU" sz="4000" dirty="0" smtClean="0">
                <a:solidFill>
                  <a:schemeClr val="bg1"/>
                </a:solidFill>
              </a:rPr>
              <a:t>A sűrűségfüggvény tulajdonságai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11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1772816"/>
                <a:ext cx="8928992" cy="3672408"/>
              </a:xfrm>
            </p:spPr>
            <p:txBody>
              <a:bodyPr/>
              <a:lstStyle/>
              <a:p>
                <a:pPr marL="514350" indent="-514350">
                  <a:buFont typeface="Wingdings 2" pitchFamily="18" charset="2"/>
                  <a:buAutoNum type="arabicPeriod"/>
                </a:pPr>
                <a:r>
                  <a:rPr lang="hu-HU" dirty="0" smtClean="0"/>
                  <a:t>A sűrűségfüggvény értéke nem lehet negatív:</a:t>
                </a:r>
              </a:p>
              <a:p>
                <a:pPr algn="ctr">
                  <a:buFont typeface="Wingdings 2" pitchFamily="18" charset="2"/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hu-HU" i="1" smtClean="0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𝜖</m:t>
                      </m:r>
                      <m:sSub>
                        <m:sSubPr>
                          <m:ctrlPr>
                            <a:rPr lang="hu-HU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𝐷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   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     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hu-HU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≥0    →   </m:t>
                      </m:r>
                      <m:sSup>
                        <m:sSupPr>
                          <m:ctrlPr>
                            <a:rPr lang="hu-HU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p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hu-HU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𝑋</m:t>
                          </m:r>
                        </m:e>
                      </m:d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hu-HU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hu-HU" i="1">
                          <a:latin typeface="Cambria Math"/>
                          <a:ea typeface="Cambria Math"/>
                        </a:rPr>
                        <m:t>≥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hu-HU" dirty="0" smtClean="0"/>
              </a:p>
              <a:p>
                <a:pPr>
                  <a:buFont typeface="Wingdings 2" pitchFamily="18" charset="2"/>
                  <a:buNone/>
                </a:pPr>
                <a:endParaRPr lang="hu-HU" dirty="0" smtClean="0"/>
              </a:p>
              <a:p>
                <a:pPr>
                  <a:buFont typeface="Wingdings 2" pitchFamily="18" charset="2"/>
                  <a:buNone/>
                </a:pPr>
                <a:r>
                  <a:rPr lang="hu-HU" dirty="0" smtClean="0"/>
                  <a:t>2. Az f sűrűségfüggvény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hu-HU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hu-HU" b="0" i="1" smtClean="0">
                            <a:latin typeface="Cambria Math"/>
                          </a:rPr>
                          <m:t>−</m:t>
                        </m:r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b>
                      <m:sup>
                        <m:r>
                          <a:rPr lang="hu-HU" b="0" i="1" smtClean="0">
                            <a:latin typeface="Cambria Math"/>
                          </a:rPr>
                          <m:t>+</m:t>
                        </m:r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  <m:e>
                        <m:r>
                          <a:rPr lang="hu-HU" b="0" i="1" smtClean="0">
                            <a:latin typeface="Cambria Math"/>
                          </a:rPr>
                          <m:t>𝑓</m:t>
                        </m:r>
                      </m:e>
                    </m:nary>
                  </m:oMath>
                </a14:m>
                <a:r>
                  <a:rPr lang="hu-HU" dirty="0" smtClean="0"/>
                  <a:t> </a:t>
                </a:r>
                <a:r>
                  <a:rPr lang="hu-HU" dirty="0" err="1" smtClean="0"/>
                  <a:t>impropius</a:t>
                </a:r>
                <a:r>
                  <a:rPr lang="hu-HU" dirty="0" smtClean="0"/>
                  <a:t> integrálja 1.</a:t>
                </a:r>
              </a:p>
              <a:p>
                <a:pPr>
                  <a:buFont typeface="Wingdings 2" pitchFamily="18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hu-HU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hu-HU" b="0" i="1" smtClean="0">
                              <a:latin typeface="Cambria Math"/>
                            </a:rPr>
                            <m:t>−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hu-HU" b="0" i="1" smtClean="0">
                              <a:latin typeface="Cambria Math"/>
                            </a:rPr>
                            <m:t>+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hu-HU" b="0" i="1" smtClean="0">
                              <a:latin typeface="Cambria Math"/>
                            </a:rPr>
                            <m:t>𝑓</m:t>
                          </m:r>
                        </m:e>
                      </m:nary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hu-HU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hu-HU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hu-HU" b="0" i="1" smtClean="0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undOvr"/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hu-HU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hu-HU" b="0" i="1" smtClean="0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hu-HU" b="0" i="1" smtClean="0">
                                  <a:latin typeface="Cambria Math"/>
                                </a:rPr>
                                <m:t>𝑥</m:t>
                              </m:r>
                            </m:sup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𝑓</m:t>
                              </m:r>
                            </m:e>
                          </m:nary>
                          <m:r>
                            <a:rPr lang="hu-HU" b="0" i="1" smtClean="0">
                              <a:latin typeface="Cambria Math"/>
                            </a:rPr>
                            <m:t>=</m:t>
                          </m:r>
                        </m:e>
                      </m:func>
                      <m:func>
                        <m:func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hu-HU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hu-HU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hu-HU" b="0" i="1" smtClean="0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r>
                            <a:rPr lang="hu-HU" b="0" i="1" smtClean="0">
                              <a:latin typeface="Cambria Math"/>
                            </a:rPr>
                            <m:t>𝐹</m:t>
                          </m:r>
                        </m:e>
                      </m:func>
                      <m:r>
                        <a:rPr lang="hu-HU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hu-HU" dirty="0" smtClean="0"/>
              </a:p>
              <a:p>
                <a:pPr>
                  <a:buFont typeface="Wingdings 2" pitchFamily="18" charset="2"/>
                  <a:buNone/>
                </a:pPr>
                <a:endParaRPr lang="hu-HU" dirty="0" smtClean="0"/>
              </a:p>
            </p:txBody>
          </p:sp>
        </mc:Choice>
        <mc:Fallback xmlns="">
          <p:sp>
            <p:nvSpPr>
              <p:cNvPr id="17411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1772816"/>
                <a:ext cx="8928992" cy="3672408"/>
              </a:xfrm>
              <a:blipFill rotWithShape="1">
                <a:blip r:embed="rId2"/>
                <a:stretch>
                  <a:fillRect l="-1230" t="-1329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ím 1"/>
          <p:cNvSpPr>
            <a:spLocks noGrp="1"/>
          </p:cNvSpPr>
          <p:nvPr>
            <p:ph type="title"/>
          </p:nvPr>
        </p:nvSpPr>
        <p:spPr>
          <a:xfrm>
            <a:off x="395536" y="13357"/>
            <a:ext cx="8229600" cy="1234579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bg1"/>
                </a:solidFill>
              </a:rPr>
              <a:t>Hogyan számíthatunk valószínűségeket a sűrűség függvény segítségével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artalom helye 1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1340768"/>
                <a:ext cx="8928992" cy="551723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2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l-GR" sz="2200" dirty="0" smtClean="0"/>
                            <m:t>ξ</m:t>
                          </m:r>
                          <m:r>
                            <a:rPr lang="el-GR" sz="2200" i="1" dirty="0">
                              <a:latin typeface="Cambria Math"/>
                              <a:ea typeface="Cambria Math"/>
                            </a:rPr>
                            <m:t>&lt;</m:t>
                          </m:r>
                          <m: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d>
                      <m:r>
                        <a:rPr lang="hu-HU" sz="2200" b="0" i="1" dirty="0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hu-HU" sz="2200" b="0" i="1" dirty="0" smtClean="0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l-GR" sz="2200" dirty="0"/>
                            <m:t>ξ</m:t>
                          </m:r>
                          <m:r>
                            <a:rPr lang="el-GR" sz="2200" i="1" dirty="0">
                              <a:latin typeface="Cambria Math"/>
                              <a:ea typeface="Cambria Math"/>
                            </a:rPr>
                            <m:t>≤</m:t>
                          </m:r>
                          <m:r>
                            <a:rPr lang="hu-HU" sz="2200" i="1" dirty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d>
                      <m:r>
                        <a:rPr lang="hu-HU" sz="2200" b="0" i="1" dirty="0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hu-HU" sz="2200" b="0" i="1" dirty="0" smtClean="0">
                          <a:latin typeface="Cambria Math"/>
                          <a:ea typeface="Cambria Math"/>
                        </a:rPr>
                        <m:t>𝐹</m:t>
                      </m:r>
                      <m:d>
                        <m:dPr>
                          <m:ctrlP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d>
                      <m:r>
                        <a:rPr lang="hu-HU" sz="2200" b="0" i="1" dirty="0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sup>
                        <m:e>
                          <m: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</m:e>
                      </m:nary>
                    </m:oMath>
                  </m:oMathPara>
                </a14:m>
                <a:endParaRPr lang="hu-HU" sz="22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hu-HU" sz="2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l-GR" sz="2200" dirty="0" smtClean="0"/>
                            <m:t>ξ</m:t>
                          </m:r>
                          <m:r>
                            <a:rPr lang="el-GR" sz="2200" i="1" dirty="0" smtClean="0">
                              <a:latin typeface="Cambria Math"/>
                              <a:ea typeface="Cambria Math"/>
                            </a:rPr>
                            <m:t>≥</m:t>
                          </m:r>
                          <m: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d>
                      <m:r>
                        <a:rPr lang="hu-HU" sz="2200" b="0" i="1" dirty="0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hu-HU" sz="22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200" i="1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l-GR" sz="2200" dirty="0"/>
                            <m:t>ξ</m:t>
                          </m:r>
                          <m:r>
                            <a:rPr lang="el-GR" sz="2200" i="1" dirty="0" smtClean="0">
                              <a:latin typeface="Cambria Math"/>
                              <a:ea typeface="Cambria Math"/>
                            </a:rPr>
                            <m:t>&gt;</m:t>
                          </m:r>
                          <m:r>
                            <a:rPr lang="hu-HU" sz="2200" i="1" dirty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d>
                      <m:r>
                        <a:rPr lang="hu-HU" sz="2200" b="0" i="1" dirty="0" smtClean="0">
                          <a:latin typeface="Cambria Math"/>
                          <a:ea typeface="Cambria Math"/>
                        </a:rPr>
                        <m:t>=1−</m:t>
                      </m:r>
                      <m:r>
                        <a:rPr lang="hu-HU" sz="2200" b="0" i="1" dirty="0" smtClean="0">
                          <a:latin typeface="Cambria Math"/>
                          <a:ea typeface="Cambria Math"/>
                        </a:rPr>
                        <m:t>𝐹</m:t>
                      </m:r>
                      <m:d>
                        <m:dPr>
                          <m:ctrlP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d>
                      <m:r>
                        <a:rPr lang="hu-HU" sz="2200" b="0" i="1" dirty="0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+∞</m:t>
                          </m:r>
                        </m:sup>
                        <m:e>
                          <m: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</m:e>
                      </m:nary>
                      <m:r>
                        <a:rPr lang="hu-HU" sz="2200" b="0" i="1" dirty="0" smtClean="0">
                          <a:latin typeface="Cambria Math"/>
                          <a:ea typeface="Cambria Math"/>
                        </a:rPr>
                        <m:t>−</m:t>
                      </m:r>
                      <m:nary>
                        <m:naryPr>
                          <m:limLoc m:val="undOvr"/>
                          <m:ctrlP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sup>
                        <m:e>
                          <m: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</m:e>
                      </m:nary>
                      <m:r>
                        <a:rPr lang="hu-HU" sz="2200" b="0" i="1" dirty="0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sub>
                        <m:sup>
                          <m: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+∞</m:t>
                          </m:r>
                        </m:sup>
                        <m:e>
                          <m: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</m:e>
                      </m:nary>
                    </m:oMath>
                  </m:oMathPara>
                </a14:m>
                <a:endParaRPr lang="hu-HU" sz="2200" dirty="0" smtClean="0"/>
              </a:p>
              <a:p>
                <a:pPr marL="0" indent="0">
                  <a:buNone/>
                </a:pPr>
                <a:r>
                  <a:rPr lang="hu-HU" sz="2000" dirty="0" err="1" smtClean="0"/>
                  <a:t>Newton-Leibnitz-</a:t>
                </a:r>
                <a:r>
                  <a:rPr lang="hu-HU" sz="2000" dirty="0" smtClean="0"/>
                  <a:t> tétel:</a:t>
                </a:r>
              </a:p>
              <a:p>
                <a:pPr marL="0" indent="0">
                  <a:buNone/>
                </a:pPr>
                <a:r>
                  <a:rPr lang="hu-HU" sz="2000" dirty="0" smtClean="0"/>
                  <a:t>Legyen f integrálható [a, b]</a:t>
                </a:r>
                <a:r>
                  <a:rPr lang="hu-HU" sz="2000" dirty="0" err="1" smtClean="0"/>
                  <a:t>-ben</a:t>
                </a:r>
                <a:r>
                  <a:rPr lang="hu-HU" sz="2000" dirty="0" smtClean="0"/>
                  <a:t>. Ha az F függvény folytonos </a:t>
                </a:r>
                <a:r>
                  <a:rPr lang="hu-HU" sz="2000" dirty="0"/>
                  <a:t>[a, b]</a:t>
                </a:r>
                <a:r>
                  <a:rPr lang="hu-HU" sz="2000" dirty="0" err="1"/>
                  <a:t>-</a:t>
                </a:r>
                <a:r>
                  <a:rPr lang="hu-HU" sz="2000" dirty="0" err="1" smtClean="0"/>
                  <a:t>ben</a:t>
                </a:r>
                <a:r>
                  <a:rPr lang="hu-HU" sz="2000" dirty="0" smtClean="0"/>
                  <a:t>, differenciálható (a,b)</a:t>
                </a:r>
                <a:r>
                  <a:rPr lang="hu-HU" sz="2000" dirty="0" err="1" smtClean="0"/>
                  <a:t>-ben</a:t>
                </a:r>
                <a:r>
                  <a:rPr lang="hu-HU" sz="2000" dirty="0" smtClean="0"/>
                  <a:t> és F</a:t>
                </a:r>
                <a:r>
                  <a:rPr lang="hu-HU" sz="2000" baseline="30000" dirty="0" smtClean="0"/>
                  <a:t>’</a:t>
                </a:r>
                <a:r>
                  <a:rPr lang="hu-HU" sz="2000" dirty="0" smtClean="0"/>
                  <a:t>(x)=f(x) minden x</a:t>
                </a:r>
                <a:r>
                  <a:rPr lang="az-Cyrl-AZ" sz="2000" dirty="0" smtClean="0"/>
                  <a:t>Є</a:t>
                </a:r>
                <a:r>
                  <a:rPr lang="hu-HU" sz="2000" dirty="0" smtClean="0"/>
                  <a:t>(a,b)</a:t>
                </a:r>
                <a:r>
                  <a:rPr lang="hu-HU" sz="2000" dirty="0" err="1" smtClean="0"/>
                  <a:t>-re</a:t>
                </a:r>
                <a:r>
                  <a:rPr lang="hu-HU" sz="2000" dirty="0" smtClean="0"/>
                  <a:t>, akkor: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hu-HU" sz="20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hu-HU" sz="20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hu-HU" sz="20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hu-HU" sz="20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hu-HU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hu-HU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hu-HU" sz="2000" b="0" i="1" smtClean="0">
                          <a:latin typeface="Cambria Math"/>
                        </a:rPr>
                        <m:t>𝑑𝑥</m:t>
                      </m:r>
                      <m:r>
                        <a:rPr lang="hu-HU" sz="2000" b="0" i="1" smtClean="0">
                          <a:latin typeface="Cambria Math"/>
                        </a:rPr>
                        <m:t>=</m:t>
                      </m:r>
                      <m:r>
                        <a:rPr lang="hu-HU" sz="2000" b="0" i="1" smtClean="0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hu-HU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000" b="0" i="1" smtClean="0"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hu-HU" sz="2000" b="0" i="1" smtClean="0">
                          <a:latin typeface="Cambria Math"/>
                        </a:rPr>
                        <m:t>−</m:t>
                      </m:r>
                      <m:r>
                        <a:rPr lang="hu-HU" sz="2000" b="0" i="1" smtClean="0">
                          <a:latin typeface="Cambria Math"/>
                        </a:rPr>
                        <m:t>𝐹</m:t>
                      </m:r>
                      <m:r>
                        <a:rPr lang="hu-HU" sz="2000" b="0" i="1" smtClean="0">
                          <a:latin typeface="Cambria Math"/>
                        </a:rPr>
                        <m:t>(</m:t>
                      </m:r>
                      <m:r>
                        <a:rPr lang="hu-HU" sz="2000" b="0" i="1" smtClean="0">
                          <a:latin typeface="Cambria Math"/>
                        </a:rPr>
                        <m:t>𝑎</m:t>
                      </m:r>
                      <m:r>
                        <a:rPr lang="hu-HU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hu-HU" sz="2000" dirty="0"/>
              </a:p>
              <a:p>
                <a:pPr marL="0" indent="0">
                  <a:buNone/>
                </a:pPr>
                <a:endParaRPr lang="hu-HU" sz="22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2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hu-HU" sz="2200" b="0" i="1" smtClean="0">
                              <a:latin typeface="Cambria Math"/>
                              <a:ea typeface="Cambria Math"/>
                            </a:rPr>
                            <m:t>&lt;</m:t>
                          </m:r>
                          <m:r>
                            <m:rPr>
                              <m:nor/>
                            </m:rPr>
                            <a:rPr lang="el-GR" sz="2200" dirty="0"/>
                            <m:t>ξ</m:t>
                          </m:r>
                          <m:r>
                            <a:rPr lang="el-GR" sz="2200" i="1" dirty="0" smtClean="0">
                              <a:latin typeface="Cambria Math"/>
                              <a:ea typeface="Cambria Math"/>
                            </a:rPr>
                            <m:t>&lt;</m:t>
                          </m:r>
                          <m: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𝑏</m:t>
                          </m:r>
                        </m:e>
                      </m:d>
                      <m:r>
                        <a:rPr lang="hu-HU" sz="2200" b="0" i="1" dirty="0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hu-HU" sz="2200" b="0" i="1" dirty="0" smtClean="0">
                          <a:latin typeface="Cambria Math"/>
                          <a:ea typeface="Cambria Math"/>
                        </a:rPr>
                        <m:t>𝐹</m:t>
                      </m:r>
                      <m:d>
                        <m:dPr>
                          <m:ctrlP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𝑏</m:t>
                          </m:r>
                        </m:e>
                      </m:d>
                      <m:r>
                        <a:rPr lang="hu-HU" sz="2200" b="0" i="1" dirty="0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hu-HU" sz="2200" b="0" i="1" dirty="0" smtClean="0">
                          <a:latin typeface="Cambria Math"/>
                          <a:ea typeface="Cambria Math"/>
                        </a:rPr>
                        <m:t>𝐹</m:t>
                      </m:r>
                      <m:d>
                        <m:dPr>
                          <m:ctrlP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d>
                      <m:r>
                        <a:rPr lang="hu-HU" sz="2200" b="0" i="1" dirty="0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sub>
                        <m:sup>
                          <m: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𝑏</m:t>
                          </m:r>
                        </m:sup>
                        <m:e>
                          <m:r>
                            <a:rPr lang="hu-HU" sz="2200" b="0" i="1" dirty="0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</m:e>
                      </m:nary>
                    </m:oMath>
                  </m:oMathPara>
                </a14:m>
                <a:endParaRPr lang="hu-HU" sz="2200" dirty="0"/>
              </a:p>
            </p:txBody>
          </p:sp>
        </mc:Choice>
        <mc:Fallback xmlns="">
          <p:sp>
            <p:nvSpPr>
              <p:cNvPr id="2" name="Tartalom hely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1340768"/>
                <a:ext cx="8928992" cy="5517232"/>
              </a:xfrm>
              <a:blipFill rotWithShape="1">
                <a:blip r:embed="rId2"/>
                <a:stretch>
                  <a:fillRect l="-751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704850"/>
          </a:xfrm>
        </p:spPr>
        <p:txBody>
          <a:bodyPr/>
          <a:lstStyle/>
          <a:p>
            <a:pPr algn="ctr"/>
            <a:endParaRPr lang="hu-HU" sz="44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459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980728"/>
                <a:ext cx="8928992" cy="5760639"/>
              </a:xfrm>
            </p:spPr>
            <p:txBody>
              <a:bodyPr/>
              <a:lstStyle/>
              <a:p>
                <a:pPr marL="0" indent="0">
                  <a:lnSpc>
                    <a:spcPct val="90000"/>
                  </a:lnSpc>
                  <a:buNone/>
                </a:pPr>
                <a:r>
                  <a:rPr lang="hu-HU" sz="2800" dirty="0" smtClean="0"/>
                  <a:t>Az f sűrűségfüggvény [a, b] grafikonja alatti síkidom területének mérőszáma megadja annak a valószínűségét, hogy a valószínűségi változó értéke az a és b által meghatározott intervallumba esik.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:endParaRPr lang="hu-HU" sz="2800" dirty="0"/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hu-HU" sz="2800" dirty="0" smtClean="0"/>
                  <a:t>Míg az F eloszlásfüggvény függvényértéke egy bizonyos valószínűséget ad meg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hu-HU" sz="3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hu-HU" sz="3200" b="0" i="1" smtClean="0">
                            <a:latin typeface="Cambria Math"/>
                          </a:rPr>
                          <m:t>𝐹</m:t>
                        </m:r>
                        <m:d>
                          <m:dPr>
                            <m:ctrlPr>
                              <a:rPr lang="hu-HU" sz="32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hu-HU" sz="32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hu-HU" sz="3200" b="0" i="1" smtClean="0">
                            <a:latin typeface="Cambria Math"/>
                          </a:rPr>
                          <m:t>=</m:t>
                        </m:r>
                        <m:r>
                          <a:rPr lang="hu-HU" sz="3200" b="0" i="1" smtClean="0">
                            <a:latin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hu-HU" sz="32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l-GR" sz="2800" dirty="0"/>
                              <m:t>ξ</m:t>
                            </m:r>
                            <m:r>
                              <a:rPr lang="el-GR" sz="2800" i="1" dirty="0" smtClean="0">
                                <a:latin typeface="Cambria Math"/>
                                <a:ea typeface="Cambria Math"/>
                              </a:rPr>
                              <m:t>&lt;</m:t>
                            </m:r>
                            <m:r>
                              <a:rPr lang="hu-HU" sz="2800" b="0" i="1" dirty="0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hu-HU" sz="2800" dirty="0" smtClean="0"/>
                  <a:t> , az f sűrűségfüggvény esetén a függvényértéknek nincs ilyen jelentése.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:endParaRPr lang="hu-HU" sz="2800" dirty="0"/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hu-HU" sz="2800" dirty="0" smtClean="0"/>
                  <a:t>A sűrűségfüggvénynek az integrálja, geometriailag pedig a függvény bizonyos intervallumbeli grafikonja alatti síkidom területének mérőszáma ad egy valószínűséget.</a:t>
                </a:r>
              </a:p>
            </p:txBody>
          </p:sp>
        </mc:Choice>
        <mc:Fallback xmlns="">
          <p:sp>
            <p:nvSpPr>
              <p:cNvPr id="19459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980728"/>
                <a:ext cx="8928992" cy="5760639"/>
              </a:xfrm>
              <a:blipFill rotWithShape="1">
                <a:blip r:embed="rId2"/>
                <a:stretch>
                  <a:fillRect l="-1434" t="-1693" r="-1366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ím 1"/>
          <p:cNvSpPr>
            <a:spLocks noGrp="1"/>
          </p:cNvSpPr>
          <p:nvPr>
            <p:ph type="title"/>
          </p:nvPr>
        </p:nvSpPr>
        <p:spPr>
          <a:xfrm>
            <a:off x="179512" y="0"/>
            <a:ext cx="8856984" cy="1080120"/>
          </a:xfrm>
        </p:spPr>
        <p:txBody>
          <a:bodyPr/>
          <a:lstStyle/>
          <a:p>
            <a:r>
              <a:rPr lang="hu-HU" sz="3600" dirty="0" smtClean="0">
                <a:solidFill>
                  <a:schemeClr val="bg1"/>
                </a:solidFill>
              </a:rPr>
              <a:t>Miről adnak tájékoztatást a sűrűségfüggvény értékei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artalom helye 1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052736"/>
                <a:ext cx="8856984" cy="568863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2400" dirty="0" smtClean="0"/>
                  <a:t>Ha egy intervallum hossza kicsi, akkor az intervallumbeli grafikon alatti terület téglalap területével közelíthető. Kis </a:t>
                </a:r>
                <a:r>
                  <a:rPr lang="el-GR" sz="2400" dirty="0" smtClean="0"/>
                  <a:t>Δ</a:t>
                </a:r>
                <a:r>
                  <a:rPr lang="hu-HU" sz="2400" dirty="0" smtClean="0"/>
                  <a:t>x esetén annak a valószínűsége, hogy 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  <m:r>
                      <m:rPr>
                        <m:nor/>
                      </m:rPr>
                      <a:rPr lang="hu-HU" sz="2400" b="0" i="0" dirty="0" smtClean="0"/>
                      <m:t> </m:t>
                    </m:r>
                    <m:r>
                      <m:rPr>
                        <m:nor/>
                      </m:rPr>
                      <a:rPr lang="hu-HU" sz="2400" b="0" i="0" dirty="0" smtClean="0"/>
                      <m:t>az</m:t>
                    </m:r>
                    <m:r>
                      <m:rPr>
                        <m:nor/>
                      </m:rPr>
                      <a:rPr lang="hu-HU" sz="2400" b="0" i="0" dirty="0" smtClean="0"/>
                      <m:t> [</m:t>
                    </m:r>
                    <m:r>
                      <m:rPr>
                        <m:nor/>
                      </m:rPr>
                      <a:rPr lang="hu-HU" sz="2400" b="0" i="0" dirty="0" smtClean="0"/>
                      <m:t>x</m:t>
                    </m:r>
                    <m:r>
                      <m:rPr>
                        <m:nor/>
                      </m:rPr>
                      <a:rPr lang="hu-HU" sz="2400" b="0" i="0" dirty="0" smtClean="0"/>
                      <m:t>, </m:t>
                    </m:r>
                    <m:r>
                      <m:rPr>
                        <m:nor/>
                      </m:rPr>
                      <a:rPr lang="hu-HU" sz="2400" b="0" i="0" dirty="0" smtClean="0"/>
                      <m:t>x</m:t>
                    </m:r>
                    <m:r>
                      <m:rPr>
                        <m:nor/>
                      </m:rPr>
                      <a:rPr lang="hu-HU" sz="2400" b="0" i="0" dirty="0" smtClean="0"/>
                      <m:t>+</m:t>
                    </m:r>
                    <m:r>
                      <a:rPr lang="hu-HU" sz="2400" b="0" i="1" dirty="0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hu-HU" sz="2400" b="0" i="1" dirty="0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hu-HU" sz="2400" b="0" i="1" dirty="0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hu-HU" sz="2400" dirty="0" smtClean="0"/>
                  <a:t> intervallumba esik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≤</m:t>
                          </m:r>
                          <m:r>
                            <m:rPr>
                              <m:nor/>
                            </m:rPr>
                            <a:rPr lang="el-GR" dirty="0"/>
                            <m:t>ξ</m:t>
                          </m:r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&lt;</m:t>
                          </m:r>
                          <m:r>
                            <m:rPr>
                              <m:nor/>
                            </m:rPr>
                            <a:rPr lang="hu-HU" dirty="0"/>
                            <m:t>x</m:t>
                          </m:r>
                          <m:r>
                            <m:rPr>
                              <m:nor/>
                            </m:rPr>
                            <a:rPr lang="hu-HU" dirty="0"/>
                            <m:t>, </m:t>
                          </m:r>
                          <m:r>
                            <m:rPr>
                              <m:nor/>
                            </m:rPr>
                            <a:rPr lang="hu-HU" dirty="0"/>
                            <m:t>x</m:t>
                          </m:r>
                          <m:r>
                            <m:rPr>
                              <m:nor/>
                            </m:rPr>
                            <a:rPr lang="hu-HU" dirty="0"/>
                            <m:t>+</m:t>
                          </m:r>
                          <m:r>
                            <a:rPr lang="hu-HU" i="1" dirty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hu-HU" i="1" dirty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hu-HU" b="0" i="1" dirty="0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hu-HU" b="0" i="1" dirty="0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  <m:sup>
                          <m:r>
                            <a:rPr lang="hu-HU" b="0" i="1" dirty="0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hu-HU" b="0" i="1" dirty="0" smtClean="0">
                              <a:latin typeface="Cambria Math"/>
                              <a:ea typeface="Cambria Math"/>
                            </a:rPr>
                            <m:t>+∆</m:t>
                          </m:r>
                          <m:r>
                            <a:rPr lang="hu-HU" b="0" i="1" dirty="0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p>
                        <m:e>
                          <m:r>
                            <a:rPr lang="hu-HU" b="0" i="1" dirty="0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hu-HU" b="0" i="1" dirty="0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hu-HU" b="0" i="1" dirty="0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hu-HU" b="0" i="1" dirty="0" smtClean="0">
                              <a:latin typeface="Cambria Math"/>
                              <a:ea typeface="Cambria Math"/>
                            </a:rPr>
                            <m:t>𝑑𝑡</m:t>
                          </m:r>
                        </m:e>
                      </m:nary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𝑓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)∆</m:t>
                      </m:r>
                      <m:r>
                        <a:rPr lang="hu-HU" b="0" i="1" dirty="0" smtClean="0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r>
                  <a:rPr lang="hu-HU" dirty="0" smtClean="0"/>
                  <a:t>f(x)</a:t>
                </a:r>
                <a:r>
                  <a:rPr lang="hu-HU" dirty="0" err="1" smtClean="0"/>
                  <a:t>-et</a:t>
                </a:r>
                <a:r>
                  <a:rPr lang="hu-HU" dirty="0" smtClean="0"/>
                  <a:t> kifejezve: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𝑓</m:t>
                      </m:r>
                      <m:r>
                        <a:rPr lang="hu-HU" b="0" i="1" smtClean="0">
                          <a:latin typeface="Cambria Math"/>
                        </a:rPr>
                        <m:t>(</m:t>
                      </m:r>
                      <m:r>
                        <a:rPr lang="hu-HU" b="0" i="1" smtClean="0">
                          <a:latin typeface="Cambria Math"/>
                        </a:rPr>
                        <m:t>𝑥</m:t>
                      </m:r>
                      <m:r>
                        <a:rPr lang="hu-HU" b="0" i="1" smtClean="0">
                          <a:latin typeface="Cambria Math"/>
                        </a:rPr>
                        <m:t>)≈</m:t>
                      </m:r>
                      <m:f>
                        <m:fPr>
                          <m:ctrlPr>
                            <a:rPr lang="hu-HU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hu-HU" i="1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hu-HU" i="1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m:rPr>
                                  <m:nor/>
                                </m:rPr>
                                <a:rPr lang="el-GR" dirty="0"/>
                                <m:t>ξ</m:t>
                              </m:r>
                              <m:r>
                                <a:rPr lang="el-GR" i="1" dirty="0">
                                  <a:latin typeface="Cambria Math"/>
                                  <a:ea typeface="Cambria Math"/>
                                </a:rPr>
                                <m:t>&lt;</m:t>
                              </m:r>
                              <m:r>
                                <m:rPr>
                                  <m:nor/>
                                </m:rPr>
                                <a:rPr lang="hu-HU" dirty="0"/>
                                <m:t>x</m:t>
                              </m:r>
                              <m:r>
                                <m:rPr>
                                  <m:nor/>
                                </m:rPr>
                                <a:rPr lang="hu-HU" dirty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hu-HU" dirty="0"/>
                                <m:t>x</m:t>
                              </m:r>
                              <m:r>
                                <m:rPr>
                                  <m:nor/>
                                </m:rPr>
                                <a:rPr lang="hu-HU" dirty="0"/>
                                <m:t>+</m:t>
                              </m:r>
                              <m:r>
                                <a:rPr lang="hu-HU" i="1" dirty="0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  <m:r>
                                <a:rPr lang="hu-HU" i="1" dirty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hu-HU" i="1" dirty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hu-HU" i="1" dirty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m:rPr>
                              <m:nor/>
                            </m:rPr>
                            <a:rPr lang="hu-HU" dirty="0"/>
                            <m:t> </m:t>
                          </m:r>
                        </m:den>
                      </m:f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Tehát ha </a:t>
                </a:r>
                <a:r>
                  <a:rPr lang="el-GR" sz="2400" dirty="0"/>
                  <a:t>Δ</a:t>
                </a:r>
                <a:r>
                  <a:rPr lang="hu-HU" sz="2400" dirty="0" smtClean="0"/>
                  <a:t>x kicsi, akkor f(x) közelítőleg 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  <m:r>
                      <m:rPr>
                        <m:nor/>
                      </m:rPr>
                      <a:rPr lang="hu-HU" sz="2400" dirty="0"/>
                      <m:t> [</m:t>
                    </m:r>
                    <m:r>
                      <m:rPr>
                        <m:nor/>
                      </m:rPr>
                      <a:rPr lang="hu-HU" sz="2400" dirty="0"/>
                      <m:t>x</m:t>
                    </m:r>
                    <m:r>
                      <m:rPr>
                        <m:nor/>
                      </m:rPr>
                      <a:rPr lang="hu-HU" sz="2400" dirty="0"/>
                      <m:t>, </m:t>
                    </m:r>
                    <m:r>
                      <m:rPr>
                        <m:nor/>
                      </m:rPr>
                      <a:rPr lang="hu-HU" sz="2400" dirty="0"/>
                      <m:t>x</m:t>
                    </m:r>
                    <m:r>
                      <m:rPr>
                        <m:nor/>
                      </m:rPr>
                      <a:rPr lang="hu-HU" sz="2400" dirty="0"/>
                      <m:t>+</m:t>
                    </m:r>
                    <m:r>
                      <a:rPr lang="hu-HU" sz="2400" i="1" dirty="0">
                        <a:latin typeface="Cambria Math"/>
                        <a:ea typeface="Cambria Math"/>
                      </a:rPr>
                      <m:t>∆</m:t>
                    </m:r>
                    <m:r>
                      <a:rPr lang="hu-HU" sz="2400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hu-HU" sz="2400" i="1" dirty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hu-HU" sz="2400" dirty="0"/>
                  <a:t> </a:t>
                </a:r>
                <a:r>
                  <a:rPr lang="hu-HU" sz="2400" dirty="0" smtClean="0"/>
                  <a:t>intervallumba esési valószínűségének és az intervallum hosszának hányadosa, azaz az x tengely egységnyi hosszúságú intervallumára jutó valószínűség (sűrűség).</a:t>
                </a:r>
                <a:endParaRPr lang="hu-HU" sz="2400" dirty="0"/>
              </a:p>
            </p:txBody>
          </p:sp>
        </mc:Choice>
        <mc:Fallback xmlns="">
          <p:sp>
            <p:nvSpPr>
              <p:cNvPr id="2" name="Tartalom hely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052736"/>
                <a:ext cx="8856984" cy="5688631"/>
              </a:xfrm>
              <a:blipFill rotWithShape="1">
                <a:blip r:embed="rId2"/>
                <a:stretch>
                  <a:fillRect l="-1170" t="-857" r="-1583" b="-1072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80"/>
          </a:xfrm>
        </p:spPr>
        <p:txBody>
          <a:bodyPr/>
          <a:lstStyle/>
          <a:p>
            <a:r>
              <a:rPr lang="hu-HU" sz="3200" dirty="0" smtClean="0">
                <a:solidFill>
                  <a:schemeClr val="bg1"/>
                </a:solidFill>
              </a:rPr>
              <a:t>Több valószínűségi változó együttes sűrűségfüggvénye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0" y="764704"/>
                <a:ext cx="9144000" cy="6093295"/>
              </a:xfrm>
            </p:spPr>
            <p:txBody>
              <a:bodyPr/>
              <a:lstStyle/>
              <a:p>
                <a:pPr marL="609600" indent="-609600">
                  <a:lnSpc>
                    <a:spcPct val="90000"/>
                  </a:lnSpc>
                  <a:buFontTx/>
                  <a:buNone/>
                  <a:defRPr/>
                </a:pPr>
                <a:r>
                  <a:rPr lang="hu-HU" sz="2400" dirty="0" smtClean="0"/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és </a:t>
                </a:r>
                <a:r>
                  <a:rPr lang="el-GR" sz="2400" dirty="0" smtClean="0"/>
                  <a:t>η</a:t>
                </a:r>
                <a:r>
                  <a:rPr lang="hu-HU" sz="2400" dirty="0" smtClean="0"/>
                  <a:t> valószínűségi változók együttes eloszlását folytonosnak nevezzük, ha együttes eloszlásfüggvényük (H) integrálfüggvény; azaz van olyan h kétváltozós függvény, melyre </a:t>
                </a:r>
              </a:p>
              <a:p>
                <a:pPr marL="609600" indent="-609600">
                  <a:lnSpc>
                    <a:spcPct val="90000"/>
                  </a:lnSpc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 smtClean="0">
                          <a:latin typeface="Cambria Math"/>
                          <a:ea typeface="Cambria Math"/>
                        </a:rPr>
                        <m:t>∀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</m:d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∈</m:t>
                      </m:r>
                      <m:sSup>
                        <m:sSupPr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hu-HU" sz="2400" b="1" i="1" smtClean="0">
                              <a:latin typeface="Cambria Math"/>
                              <a:ea typeface="Cambria Math"/>
                            </a:rPr>
                            <m:t>𝑹</m:t>
                          </m:r>
                        </m:e>
                        <m:sup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    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     </m:t>
                      </m:r>
                      <m:nary>
                        <m:naryPr>
                          <m:limLoc m:val="undOvr"/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p>
                        <m:e>
                          <m:nary>
                            <m:naryPr>
                              <m:limLoc m:val="undOvr"/>
                              <m:ctrlP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sup>
                            <m:e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</m:e>
                          </m:nary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</m:e>
                      </m:nary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𝐻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hu-HU" sz="2400" dirty="0" smtClean="0"/>
              </a:p>
              <a:p>
                <a:pPr marL="609600" indent="-609600">
                  <a:lnSpc>
                    <a:spcPct val="90000"/>
                  </a:lnSpc>
                  <a:buFontTx/>
                  <a:buNone/>
                  <a:defRPr/>
                </a:pPr>
                <a:r>
                  <a:rPr lang="hu-HU" sz="2400" dirty="0" smtClean="0"/>
                  <a:t>Ezt a h függvényt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/>
                  <a:t> és </a:t>
                </a:r>
                <a:r>
                  <a:rPr lang="el-GR" sz="2400" dirty="0"/>
                  <a:t>η</a:t>
                </a:r>
                <a:r>
                  <a:rPr lang="hu-HU" sz="2400" dirty="0"/>
                  <a:t> </a:t>
                </a:r>
                <a:r>
                  <a:rPr lang="hu-HU" sz="2400" dirty="0" smtClean="0"/>
                  <a:t>valószínűségi változók együttes sűrűségfüggvényének nevezzük.</a:t>
                </a:r>
              </a:p>
              <a:p>
                <a:pPr marL="609600" indent="-609600">
                  <a:lnSpc>
                    <a:spcPct val="90000"/>
                  </a:lnSpc>
                  <a:buFontTx/>
                  <a:buNone/>
                  <a:defRPr/>
                </a:pPr>
                <a:endParaRPr lang="hu-HU" sz="2400" dirty="0"/>
              </a:p>
              <a:p>
                <a:pPr marL="609600" indent="-609600">
                  <a:lnSpc>
                    <a:spcPct val="90000"/>
                  </a:lnSpc>
                  <a:buFontTx/>
                  <a:buNone/>
                  <a:defRPr/>
                </a:pPr>
                <a:r>
                  <a:rPr lang="hu-HU" sz="2400" dirty="0"/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/>
                  <a:t> és </a:t>
                </a:r>
                <a:r>
                  <a:rPr lang="el-GR" sz="2400" dirty="0" smtClean="0"/>
                  <a:t>η</a:t>
                </a:r>
                <a:r>
                  <a:rPr lang="hu-HU" sz="2400" dirty="0" smtClean="0"/>
                  <a:t> együttes sűrűségfüggvénye az együttes eloszlásfüggvényük vegyes parciális deriváltja.</a:t>
                </a:r>
              </a:p>
              <a:p>
                <a:pPr marL="609600" indent="-609600">
                  <a:lnSpc>
                    <a:spcPct val="90000"/>
                  </a:lnSpc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h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hu-HU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sz="2400" b="0" i="1" smtClean="0">
                              <a:latin typeface="Cambria Math"/>
                            </a:rPr>
                            <m:t>𝐻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hu-HU" sz="2400" dirty="0" smtClean="0"/>
              </a:p>
              <a:p>
                <a:pPr marL="609600" indent="-609600">
                  <a:lnSpc>
                    <a:spcPct val="90000"/>
                  </a:lnSpc>
                  <a:buFontTx/>
                  <a:buNone/>
                  <a:defRPr/>
                </a:pPr>
                <a:endParaRPr lang="hu-HU" sz="2400" dirty="0" smtClean="0"/>
              </a:p>
              <a:p>
                <a:pPr marL="609600" indent="-609600">
                  <a:lnSpc>
                    <a:spcPct val="90000"/>
                  </a:lnSpc>
                  <a:buFontTx/>
                  <a:buNone/>
                  <a:defRPr/>
                </a:pPr>
                <a:r>
                  <a:rPr lang="hu-HU" sz="2000" dirty="0" smtClean="0"/>
                  <a:t>Két független valószínűségi változó együttes sűrűségfüggvénye a két valószínűségi változó sűrűségfüggvényének szorzata.</a:t>
                </a:r>
              </a:p>
              <a:p>
                <a:pPr marL="609600" indent="-609600">
                  <a:lnSpc>
                    <a:spcPct val="90000"/>
                  </a:lnSpc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000" i="1" smtClean="0">
                          <a:latin typeface="Cambria Math"/>
                          <a:ea typeface="Cambria Math"/>
                        </a:rPr>
                        <m:t>∀</m:t>
                      </m:r>
                      <m:d>
                        <m:dPr>
                          <m:ctrlPr>
                            <a:rPr lang="hu-HU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hu-HU" sz="20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hu-HU" sz="20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</m:d>
                      <m:r>
                        <a:rPr lang="hu-HU" sz="2000" b="0" i="1" smtClean="0">
                          <a:latin typeface="Cambria Math"/>
                          <a:ea typeface="Cambria Math"/>
                        </a:rPr>
                        <m:t>𝜖</m:t>
                      </m:r>
                      <m:sSub>
                        <m:sSubPr>
                          <m:ctrlPr>
                            <a:rPr lang="hu-HU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sz="2000" b="0" i="1" smtClean="0">
                              <a:latin typeface="Cambria Math"/>
                              <a:ea typeface="Cambria Math"/>
                            </a:rPr>
                            <m:t>𝐷</m:t>
                          </m:r>
                        </m:e>
                        <m:sub>
                          <m:r>
                            <a:rPr lang="hu-HU" sz="2000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</m:sub>
                      </m:sSub>
                      <m:r>
                        <a:rPr lang="hu-HU" sz="2000" b="0" i="1" smtClean="0">
                          <a:latin typeface="Cambria Math"/>
                          <a:ea typeface="Cambria Math"/>
                        </a:rPr>
                        <m:t>     </m:t>
                      </m:r>
                      <m:r>
                        <a:rPr lang="hu-HU" sz="2000" b="0" i="1" smtClean="0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sz="2000" b="0" i="1" smtClean="0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sz="2000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sz="2000" b="0" i="1" smtClean="0">
                          <a:latin typeface="Cambria Math"/>
                          <a:ea typeface="Cambria Math"/>
                        </a:rPr>
                        <m:t>     </m:t>
                      </m:r>
                      <m:r>
                        <a:rPr lang="hu-HU" sz="2000" b="0" i="1" smtClean="0">
                          <a:latin typeface="Cambria Math"/>
                          <a:ea typeface="Cambria Math"/>
                        </a:rPr>
                        <m:t>h</m:t>
                      </m:r>
                      <m:d>
                        <m:dPr>
                          <m:ctrlPr>
                            <a:rPr lang="hu-HU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hu-HU" sz="20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hu-HU" sz="20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</m:d>
                      <m:r>
                        <a:rPr lang="hu-HU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hu-HU" sz="2000" b="0" i="1" smtClean="0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hu-HU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hu-HU" sz="2000" b="0" i="1" smtClean="0">
                          <a:latin typeface="Cambria Math"/>
                          <a:ea typeface="Cambria Math"/>
                        </a:rPr>
                        <m:t>𝑔</m:t>
                      </m:r>
                      <m:r>
                        <a:rPr lang="hu-HU" sz="2000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hu-HU" sz="20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hu-HU" sz="20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hu-HU" sz="2000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64704"/>
                <a:ext cx="9144000" cy="6093295"/>
              </a:xfrm>
              <a:blipFill rotWithShape="1">
                <a:blip r:embed="rId2"/>
                <a:stretch>
                  <a:fillRect l="-1000" t="-1400" r="-166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33413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bg1"/>
                </a:solidFill>
              </a:rPr>
              <a:t>Feltételes sűrűségfüggvény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31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12776"/>
                <a:ext cx="8858250" cy="5302349"/>
              </a:xfrm>
            </p:spPr>
            <p:txBody>
              <a:bodyPr/>
              <a:lstStyle/>
              <a:p>
                <a:pPr marL="0" indent="0">
                  <a:buClrTx/>
                  <a:buNone/>
                </a:pPr>
                <a:r>
                  <a:rPr lang="hu-HU" sz="2400" dirty="0" smtClean="0"/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valószínűségi változónak a B eseményre vonatkozó feltételes eloszlását folytonosnak nevezzük, ha 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valószínűségi változó B-re vonatkozó feltételes eloszlásfüggvénye integrálfüggvény, azaz van olyan f függvény, melyre </a:t>
                </a:r>
              </a:p>
              <a:p>
                <a:pPr marL="0" indent="0"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 smtClean="0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hu-HU" sz="2400" b="1" i="1" smtClean="0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sz="2400" b="1" i="1" smtClean="0">
                          <a:latin typeface="Cambria Math"/>
                          <a:ea typeface="Cambria Math"/>
                        </a:rPr>
                        <m:t>    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 </m:t>
                      </m:r>
                      <m:nary>
                        <m:naryPr>
                          <m:limLoc m:val="undOvr"/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p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  <m:e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</m:d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𝑑𝑡</m:t>
                          </m:r>
                        </m:e>
                      </m:nary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𝐹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hu-HU" sz="2400" dirty="0" smtClean="0"/>
              </a:p>
              <a:p>
                <a:pPr marL="0" indent="0">
                  <a:buClrTx/>
                  <a:buNone/>
                </a:pPr>
                <a:r>
                  <a:rPr lang="hu-HU" sz="2400" dirty="0" smtClean="0"/>
                  <a:t>Ezt az f függvényt 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valószínűségi változó B eseményre vonatkozó feltételes sűrűségfüggvényének nevezzük.</a:t>
                </a:r>
              </a:p>
              <a:p>
                <a:pPr marL="0" indent="0">
                  <a:buClrTx/>
                  <a:buNone/>
                </a:pPr>
                <a:endParaRPr lang="hu-HU" sz="2400" dirty="0"/>
              </a:p>
              <a:p>
                <a:pPr marL="0" indent="0"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𝐹</m:t>
                          </m:r>
                        </m:e>
                        <m:sup>
                          <m:r>
                            <a:rPr lang="hu-HU" sz="2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𝑥</m:t>
                          </m:r>
                        </m:e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r>
                        <a:rPr lang="hu-HU" sz="2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𝑥</m:t>
                          </m:r>
                        </m:e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hu-HU" sz="2400" dirty="0"/>
              </a:p>
            </p:txBody>
          </p:sp>
        </mc:Choice>
        <mc:Fallback xmlns="">
          <p:sp>
            <p:nvSpPr>
              <p:cNvPr id="22531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12776"/>
                <a:ext cx="8858250" cy="5302349"/>
              </a:xfrm>
              <a:blipFill rotWithShape="1">
                <a:blip r:embed="rId2"/>
                <a:stretch>
                  <a:fillRect l="-1032" t="-920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bg1"/>
                </a:solidFill>
              </a:rPr>
              <a:t>Várható érték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620688"/>
                <a:ext cx="8928992" cy="6237312"/>
              </a:xfrm>
            </p:spPr>
            <p:txBody>
              <a:bodyPr/>
              <a:lstStyle/>
              <a:p>
                <a:pPr>
                  <a:buFont typeface="Wingdings 2" pitchFamily="18" charset="2"/>
                  <a:buNone/>
                </a:pPr>
                <a:r>
                  <a:rPr lang="hu-HU" u="sng" dirty="0" smtClean="0"/>
                  <a:t>Diszkrét valószínűségi változó várható értéke:</a:t>
                </a:r>
              </a:p>
              <a:p>
                <a:pPr>
                  <a:buFont typeface="Wingdings 2" pitchFamily="18" charset="2"/>
                  <a:buNone/>
                </a:pPr>
                <a:endParaRPr lang="hu-HU" u="sng" dirty="0" smtClean="0"/>
              </a:p>
              <a:p>
                <a:pPr>
                  <a:buNone/>
                </a:pPr>
                <a:r>
                  <a:rPr lang="hu-HU" sz="2400" dirty="0" smtClean="0"/>
                  <a:t>A diszkrét valószínűségi változó lehetséges értékeinek a bekövetkezési valószínűségükkel súlyozott közepét a valószínűségi változó várható értékének nevezzük, és M(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)</a:t>
                </a:r>
                <a:r>
                  <a:rPr lang="hu-HU" sz="2400" dirty="0" err="1" smtClean="0"/>
                  <a:t>-vel</a:t>
                </a:r>
                <a:r>
                  <a:rPr lang="hu-HU" sz="2400" dirty="0" smtClean="0"/>
                  <a:t> jelöljük.</a:t>
                </a:r>
              </a:p>
              <a:p>
                <a:pPr>
                  <a:buNone/>
                </a:pPr>
                <a:endParaRPr lang="hu-HU" sz="2400" dirty="0" smtClean="0"/>
              </a:p>
              <a:p>
                <a:pPr>
                  <a:buNone/>
                </a:pPr>
                <a:r>
                  <a:rPr lang="hu-HU" sz="2400" dirty="0" smtClean="0"/>
                  <a:t> Ha 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n különböző értéket vesz fel, és </a:t>
                </a:r>
                <a14:m>
                  <m:oMath xmlns:m="http://schemas.openxmlformats.org/officeDocument/2006/math">
                    <m:r>
                      <a:rPr lang="hu-HU" sz="24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hu-HU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l-GR" sz="2400" dirty="0"/>
                          <m:t>ξ</m:t>
                        </m:r>
                        <m:r>
                          <m:rPr>
                            <m:nor/>
                          </m:rPr>
                          <a:rPr lang="hu-HU" sz="2400" b="0" i="0" dirty="0" smtClean="0"/>
                          <m:t>=</m:t>
                        </m:r>
                        <m:sSub>
                          <m:sSubPr>
                            <m:ctrlPr>
                              <a:rPr lang="hu-HU" sz="2400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hu-HU" sz="24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hu-HU" sz="2400" b="0" i="1" dirty="0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hu-HU" sz="2400" b="0" i="1" dirty="0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hu-HU" sz="24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hu-HU" sz="2400" b="0" i="1" dirty="0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hu-HU" sz="2400" b="0" i="1" dirty="0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u-HU" sz="2400" dirty="0" smtClean="0"/>
                  <a:t>, akkor 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𝑀</m:t>
                      </m:r>
                      <m:r>
                        <m:rPr>
                          <m:nor/>
                        </m:rPr>
                        <a:rPr lang="hu-HU" sz="2400" b="0" i="0" smtClean="0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)=</m:t>
                      </m:r>
                      <m:nary>
                        <m:naryPr>
                          <m:chr m:val="∑"/>
                          <m:ctrlPr>
                            <a:rPr lang="hu-HU" sz="2400" b="0" i="1" dirty="0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sz="2400" b="0" i="1" dirty="0" smtClean="0">
                              <a:latin typeface="Cambria Math"/>
                            </a:rPr>
                            <m:t>𝑖</m:t>
                          </m:r>
                          <m:r>
                            <a:rPr lang="hu-HU" sz="2400" b="0" i="1" dirty="0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hu-HU" sz="2400" b="0" i="1" dirty="0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hu-HU" sz="2400" b="0" i="1" dirty="0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b="0" i="1" dirty="0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hu-HU" sz="2400" b="0" i="1" dirty="0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hu-HU" sz="2400" b="0" i="1" dirty="0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b="0" i="1" dirty="0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hu-HU" sz="2400" b="0" i="1" dirty="0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hu-HU" sz="2400" dirty="0" smtClean="0"/>
              </a:p>
              <a:p>
                <a:pPr>
                  <a:buNone/>
                </a:pPr>
                <a:r>
                  <a:rPr lang="hu-HU" sz="2400" dirty="0" smtClean="0"/>
                  <a:t>Ha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végtelen sok értéket vehet fel, akkor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>
                          <a:latin typeface="Cambria Math"/>
                        </a:rPr>
                        <m:t>𝑀</m:t>
                      </m:r>
                      <m:r>
                        <m:rPr>
                          <m:nor/>
                        </m:rPr>
                        <a:rPr lang="hu-HU" sz="2400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dirty="0"/>
                        <m:t>)=</m:t>
                      </m:r>
                      <m:nary>
                        <m:naryPr>
                          <m:chr m:val="∑"/>
                          <m:ctrlPr>
                            <a:rPr lang="hu-HU" sz="2400" i="1" dirty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sz="2400" i="1" dirty="0">
                              <a:latin typeface="Cambria Math"/>
                            </a:rPr>
                            <m:t>𝑖</m:t>
                          </m:r>
                          <m:r>
                            <a:rPr lang="hu-HU" sz="2400" i="1" dirty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hu-HU" sz="2400" i="1" dirty="0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hu-HU" sz="2400" i="1" dirty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i="1" dirty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hu-HU" sz="2400" i="1" dirty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hu-HU" sz="2400" i="1" dirty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i="1" dirty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hu-HU" sz="2400" i="1" dirty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hu-HU" sz="2400" dirty="0" smtClean="0"/>
              </a:p>
            </p:txBody>
          </p:sp>
        </mc:Choice>
        <mc:Fallback xmlns=""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620688"/>
                <a:ext cx="8928992" cy="6237312"/>
              </a:xfrm>
              <a:blipFill rotWithShape="1">
                <a:blip r:embed="rId2"/>
                <a:stretch>
                  <a:fillRect l="-1230" t="-782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bg1"/>
                </a:solidFill>
              </a:rPr>
              <a:t>Várható érték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1484784"/>
                <a:ext cx="8928992" cy="5373216"/>
              </a:xfrm>
            </p:spPr>
            <p:txBody>
              <a:bodyPr/>
              <a:lstStyle/>
              <a:p>
                <a:pPr>
                  <a:buFont typeface="Wingdings 2" pitchFamily="18" charset="2"/>
                  <a:buNone/>
                </a:pPr>
                <a:r>
                  <a:rPr lang="hu-HU" u="sng" dirty="0" smtClean="0"/>
                  <a:t>Folyamatos valószínűségi változó várható értéke:</a:t>
                </a:r>
              </a:p>
              <a:p>
                <a:pPr>
                  <a:buFont typeface="Wingdings 2" pitchFamily="18" charset="2"/>
                  <a:buNone/>
                </a:pPr>
                <a:endParaRPr lang="hu-HU" u="sng" dirty="0" smtClean="0"/>
              </a:p>
              <a:p>
                <a:pPr>
                  <a:buNone/>
                </a:pPr>
                <a:r>
                  <a:rPr lang="hu-HU" sz="2400" dirty="0" smtClean="0"/>
                  <a:t>Folytonos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valószínűségi változó várhatóértékének nevezzük az 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hu-HU" sz="24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hu-HU" sz="24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𝑥𝑓</m:t>
                          </m:r>
                          <m:d>
                            <m:dPr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hu-HU" sz="24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=</m:t>
                          </m:r>
                          <m:nary>
                            <m:naryPr>
                              <m:limLoc m:val="undOvr"/>
                              <m:ctrlPr>
                                <a:rPr lang="hu-HU" sz="240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hu-HU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hu-HU" sz="24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hu-HU" sz="2400" i="1">
                                  <a:latin typeface="Cambria Math"/>
                                </a:rPr>
                                <m:t>𝑥𝑓</m:t>
                              </m:r>
                              <m:d>
                                <m:dPr>
                                  <m:ctrlPr>
                                    <a:rPr lang="hu-HU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hu-HU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hu-HU" sz="2400" i="1">
                                  <a:latin typeface="Cambria Math"/>
                                </a:rPr>
                                <m:t>𝑑𝑥</m:t>
                              </m:r>
                            </m:e>
                          </m:nary>
                          <m:r>
                            <a:rPr lang="hu-HU" sz="2400" b="0" i="1" smtClean="0">
                              <a:latin typeface="Cambria Math"/>
                            </a:rPr>
                            <m:t> </m:t>
                          </m:r>
                        </m:e>
                      </m:nary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r>
                        <a:rPr lang="hu-HU" sz="2400" b="0" i="1" smtClean="0">
                          <a:latin typeface="Cambria Math"/>
                        </a:rPr>
                        <m:t>𝑀</m:t>
                      </m:r>
                      <m:r>
                        <a:rPr lang="hu-HU" sz="2400" b="0" i="1" smtClean="0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)</m:t>
                      </m:r>
                    </m:oMath>
                  </m:oMathPara>
                </a14:m>
                <a:endParaRPr lang="hu-HU" sz="2400" dirty="0" smtClean="0"/>
              </a:p>
              <a:p>
                <a:pPr>
                  <a:buNone/>
                </a:pPr>
                <a:r>
                  <a:rPr lang="hu-HU" sz="2400" dirty="0" err="1" smtClean="0"/>
                  <a:t>Improprius</a:t>
                </a:r>
                <a:r>
                  <a:rPr lang="hu-HU" sz="2400" dirty="0" smtClean="0"/>
                  <a:t> integrál, ahol f 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sűrűségfüggvénye.</a:t>
                </a:r>
              </a:p>
            </p:txBody>
          </p:sp>
        </mc:Choice>
        <mc:Fallback xmlns=""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1484784"/>
                <a:ext cx="8928992" cy="5373216"/>
              </a:xfrm>
              <a:blipFill rotWithShape="1">
                <a:blip r:embed="rId2"/>
                <a:stretch>
                  <a:fillRect l="-1230" t="-908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67018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bg1"/>
                </a:solidFill>
              </a:rPr>
              <a:t>Várható érték tulajdonságai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30911" y="620688"/>
                <a:ext cx="8928992" cy="623731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2400" dirty="0" smtClean="0"/>
                  <a:t>1. A konstans várhatóértéke önmaga; azaz ha c konstans, akkor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𝑀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𝑐</m:t>
                          </m:r>
                        </m:e>
                      </m:d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r>
                        <a:rPr lang="hu-HU" sz="2400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endParaRPr lang="hu-HU" sz="2400" dirty="0"/>
              </a:p>
              <a:p>
                <a:pPr marL="0" indent="0">
                  <a:buNone/>
                </a:pPr>
                <a:r>
                  <a:rPr lang="hu-HU" sz="2400" dirty="0" smtClean="0"/>
                  <a:t>2. Ha 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várható értéke létezik, akkor 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konstansszorosának várható  értéke 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várhatóértékének </a:t>
                </a:r>
                <a:r>
                  <a:rPr lang="hu-HU" sz="2400" dirty="0" err="1" smtClean="0"/>
                  <a:t>konstansszorosa</a:t>
                </a:r>
                <a:r>
                  <a:rPr lang="hu-HU" sz="2400" dirty="0" smtClean="0"/>
                  <a:t>; azaz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𝑀</m:t>
                      </m:r>
                      <m:r>
                        <a:rPr lang="hu-HU" sz="2400" b="0" i="1" smtClean="0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hu-HU" sz="2400" b="0" i="0" smtClean="0">
                          <a:latin typeface="Cambria Math"/>
                        </a:rPr>
                        <m:t>c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)=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cM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)</m:t>
                      </m:r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endParaRPr lang="hu-HU" sz="2400" dirty="0"/>
              </a:p>
              <a:p>
                <a:pPr marL="0" indent="0">
                  <a:buNone/>
                </a:pPr>
                <a:r>
                  <a:rPr lang="hu-HU" sz="2400" dirty="0" smtClean="0"/>
                  <a:t>3. Ha két valószínűségi változó várható értéke létezik, akkor az összegük várható értéke az egyes valószínűségi változók várható értékének összege, azaz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𝑀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l-GR" sz="2400" dirty="0"/>
                            <m:t>ξ</m:t>
                          </m:r>
                          <m:r>
                            <m:rPr>
                              <m:nor/>
                            </m:rPr>
                            <a:rPr lang="hu-HU" sz="2400" b="0" i="0" dirty="0" smtClean="0"/>
                            <m:t>+</m:t>
                          </m:r>
                          <m:r>
                            <m:rPr>
                              <m:sty m:val="p"/>
                            </m:rPr>
                            <a:rPr lang="el-GR" sz="2400" b="0" i="1" dirty="0" smtClean="0">
                              <a:latin typeface="Cambria Math"/>
                            </a:rPr>
                            <m:t>η</m:t>
                          </m:r>
                        </m:e>
                      </m:d>
                      <m:r>
                        <a:rPr lang="hu-HU" sz="2400" b="0" i="1" dirty="0" smtClean="0">
                          <a:latin typeface="Cambria Math"/>
                        </a:rPr>
                        <m:t>=</m:t>
                      </m:r>
                      <m:r>
                        <a:rPr lang="hu-HU" sz="2400" b="0" i="1" dirty="0" smtClean="0">
                          <a:latin typeface="Cambria Math"/>
                        </a:rPr>
                        <m:t>𝑀</m:t>
                      </m:r>
                      <m:r>
                        <a:rPr lang="hu-HU" sz="2400" b="0" i="1" dirty="0" smtClean="0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)+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M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(</m:t>
                      </m:r>
                      <m:r>
                        <m:rPr>
                          <m:sty m:val="p"/>
                        </m:rPr>
                        <a:rPr lang="el-GR" sz="2400" i="1" dirty="0">
                          <a:latin typeface="Cambria Math"/>
                        </a:rPr>
                        <m:t>η</m:t>
                      </m:r>
                      <m:r>
                        <a:rPr lang="hu-HU" sz="2400" b="0" i="0" dirty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4. 	</a:t>
                </a:r>
                <a14:m>
                  <m:oMath xmlns:m="http://schemas.openxmlformats.org/officeDocument/2006/math">
                    <m:r>
                      <a:rPr lang="hu-HU" sz="2400" b="0" i="1" smtClean="0">
                        <a:latin typeface="Cambria Math"/>
                      </a:rPr>
                      <m:t>𝑀</m:t>
                    </m:r>
                    <m:d>
                      <m:dPr>
                        <m:ctrlPr>
                          <a:rPr lang="hu-HU" sz="24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hu-HU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sz="2400" dirty="0"/>
                              <m:t>ξ</m:t>
                            </m:r>
                          </m:e>
                          <m:sub>
                            <m:r>
                              <a:rPr lang="hu-HU" sz="2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hu-HU" sz="2400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hu-HU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sz="2400" dirty="0"/>
                              <m:t>ξ</m:t>
                            </m:r>
                          </m:e>
                          <m:sub>
                            <m:r>
                              <a:rPr lang="hu-HU" sz="24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hu-HU" sz="2400" b="0" i="1" smtClean="0">
                            <a:latin typeface="Cambria Math"/>
                          </a:rPr>
                          <m:t>+…+</m:t>
                        </m:r>
                        <m:sSub>
                          <m:sSubPr>
                            <m:ctrlPr>
                              <a:rPr lang="hu-HU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sz="2400" dirty="0"/>
                              <m:t>ξ</m:t>
                            </m:r>
                          </m:e>
                          <m:sub>
                            <m:r>
                              <a:rPr lang="hu-HU" sz="24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hu-HU" sz="2400" b="0" i="1" smtClean="0">
                        <a:latin typeface="Cambria Math"/>
                      </a:rPr>
                      <m:t>=</m:t>
                    </m:r>
                    <m:r>
                      <a:rPr lang="hu-HU" sz="2400" b="0" i="1" smtClean="0">
                        <a:latin typeface="Cambria Math"/>
                      </a:rPr>
                      <m:t>𝑀</m:t>
                    </m:r>
                    <m:d>
                      <m:dPr>
                        <m:ctrlPr>
                          <a:rPr lang="hu-HU" sz="24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hu-HU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sz="2400" dirty="0"/>
                              <m:t>ξ</m:t>
                            </m:r>
                          </m:e>
                          <m:sub>
                            <m:r>
                              <a:rPr lang="hu-HU" sz="2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hu-HU" sz="2400" b="0" i="1" smtClean="0">
                        <a:latin typeface="Cambria Math"/>
                      </a:rPr>
                      <m:t>+</m:t>
                    </m:r>
                    <m:r>
                      <a:rPr lang="hu-HU" sz="2400" b="0" i="1" smtClean="0">
                        <a:latin typeface="Cambria Math"/>
                      </a:rPr>
                      <m:t>𝑀</m:t>
                    </m:r>
                    <m:d>
                      <m:dPr>
                        <m:ctrlPr>
                          <a:rPr lang="hu-HU" sz="24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hu-HU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sz="2400" dirty="0"/>
                              <m:t>ξ</m:t>
                            </m:r>
                          </m:e>
                          <m:sub>
                            <m:r>
                              <a:rPr lang="hu-HU" sz="24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hu-HU" sz="2400" b="0" i="1" smtClean="0">
                        <a:latin typeface="Cambria Math"/>
                      </a:rPr>
                      <m:t>+…+</m:t>
                    </m:r>
                    <m:r>
                      <a:rPr lang="hu-HU" sz="2400" b="0" i="1" smtClean="0">
                        <a:latin typeface="Cambria Math"/>
                      </a:rPr>
                      <m:t>𝑀</m:t>
                    </m:r>
                    <m:r>
                      <a:rPr lang="hu-HU" sz="24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hu-HU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sz="2400" dirty="0"/>
                          <m:t>ξ</m:t>
                        </m:r>
                      </m:e>
                      <m:sub>
                        <m:r>
                          <a:rPr lang="hu-HU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hu-HU" sz="2400" b="0" i="1" smtClean="0">
                        <a:latin typeface="Cambria Math"/>
                      </a:rPr>
                      <m:t>)</m:t>
                    </m:r>
                  </m:oMath>
                </a14:m>
                <a:endParaRPr lang="hu-HU" sz="2400" dirty="0" smtClean="0"/>
              </a:p>
              <a:p>
                <a:pPr marL="0" indent="0">
                  <a:buNone/>
                </a:pPr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5.			</a:t>
                </a:r>
                <a14:m>
                  <m:oMath xmlns:m="http://schemas.openxmlformats.org/officeDocument/2006/math">
                    <m:r>
                      <a:rPr lang="hu-HU" sz="2400" b="0" i="1" smtClean="0">
                        <a:latin typeface="Cambria Math"/>
                      </a:rPr>
                      <m:t>𝑀</m:t>
                    </m:r>
                    <m:r>
                      <a:rPr lang="hu-HU" sz="2400" b="0" i="1" smtClean="0">
                        <a:latin typeface="Cambria Math"/>
                      </a:rPr>
                      <m:t>(</m:t>
                    </m:r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el-GR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 dirty="0">
                        <a:latin typeface="Cambria Math"/>
                      </a:rPr>
                      <m:t>η</m:t>
                    </m:r>
                  </m:oMath>
                </a14:m>
                <a:r>
                  <a:rPr lang="hu-HU" sz="2400" dirty="0" smtClean="0"/>
                  <a:t>)=M(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)</a:t>
                </a:r>
                <a:r>
                  <a:rPr lang="hu-HU" sz="2400" dirty="0" err="1" smtClean="0"/>
                  <a:t>M</a:t>
                </a:r>
                <a:r>
                  <a:rPr lang="hu-HU" sz="2400" dirty="0" smtClean="0"/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 dirty="0">
                        <a:latin typeface="Cambria Math"/>
                      </a:rPr>
                      <m:t>η</m:t>
                    </m:r>
                  </m:oMath>
                </a14:m>
                <a:r>
                  <a:rPr lang="hu-HU" sz="2400" dirty="0" smtClean="0"/>
                  <a:t>)</a:t>
                </a:r>
              </a:p>
            </p:txBody>
          </p:sp>
        </mc:Choice>
        <mc:Fallback xmlns=""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911" y="620688"/>
                <a:ext cx="8928992" cy="6237312"/>
              </a:xfrm>
              <a:blipFill rotWithShape="1">
                <a:blip r:embed="rId2"/>
                <a:stretch>
                  <a:fillRect l="-1024" t="-782" b="-2444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4141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bg1"/>
                </a:solidFill>
              </a:rPr>
              <a:t>Szórás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30911" y="836712"/>
                <a:ext cx="8928992" cy="602128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2400" dirty="0" smtClean="0"/>
                  <a:t>A valószínűségi változóra vonatkozóan a kísérleti eredmények a számtani középérték körül ingadoznak.</a:t>
                </a:r>
              </a:p>
              <a:p>
                <a:pPr marL="0" indent="0">
                  <a:buNone/>
                </a:pPr>
                <a:endParaRPr lang="hu-HU" sz="2400" dirty="0"/>
              </a:p>
              <a:p>
                <a:pPr marL="0" indent="0">
                  <a:buNone/>
                </a:pPr>
                <a:r>
                  <a:rPr lang="hu-HU" sz="2400" dirty="0" smtClean="0"/>
                  <a:t>Ha egy valószínűségi változó várhatóértéke létezik, akkor a valószínűségi változó és a várható értéke négyzetes eltérése- [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-M(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)]</a:t>
                </a:r>
                <a:r>
                  <a:rPr lang="hu-HU" sz="2400" baseline="30000" dirty="0" smtClean="0"/>
                  <a:t>2 </a:t>
                </a:r>
                <a:r>
                  <a:rPr lang="hu-HU" sz="2400" dirty="0" smtClean="0"/>
                  <a:t>– várhatóértékének négyzetgyökét szórásnak nevezzük; azaz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szórása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hu-HU" sz="24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hu-HU" sz="2400" i="1">
                                  <a:latin typeface="Cambria Math"/>
                                </a:rPr>
                                <m:t>𝑀</m:t>
                              </m:r>
                              <m:r>
                                <a:rPr lang="hu-HU" sz="2400" i="1">
                                  <a:latin typeface="Cambria Math"/>
                                </a:rPr>
                                <m:t>(</m:t>
                              </m:r>
                              <m:d>
                                <m:dPr>
                                  <m:begChr m:val="["/>
                                  <m:ctrlPr>
                                    <a:rPr lang="hu-HU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nor/>
                                    </m:rPr>
                                    <a:rPr lang="el-GR" sz="2400" dirty="0"/>
                                    <m:t>ξ</m:t>
                                  </m:r>
                                  <m:r>
                                    <m:rPr>
                                      <m:nor/>
                                    </m:rPr>
                                    <a:rPr lang="hu-HU" sz="2400" dirty="0"/>
                                    <m:t>−</m:t>
                                  </m:r>
                                  <m:r>
                                    <m:rPr>
                                      <m:nor/>
                                    </m:rPr>
                                    <a:rPr lang="hu-HU" sz="2400" dirty="0"/>
                                    <m:t>M</m:t>
                                  </m:r>
                                  <m:r>
                                    <m:rPr>
                                      <m:nor/>
                                    </m:rPr>
                                    <a:rPr lang="hu-HU" sz="2400" dirty="0"/>
                                    <m:t>(</m:t>
                                  </m:r>
                                  <m:r>
                                    <m:rPr>
                                      <m:nor/>
                                    </m:rPr>
                                    <a:rPr lang="el-GR" sz="2400" dirty="0"/>
                                    <m:t>ξ</m:t>
                                  </m:r>
                                </m:e>
                              </m:d>
                              <m:r>
                                <a:rPr lang="hu-HU" sz="2400" i="1" dirty="0">
                                  <a:latin typeface="Cambria Math"/>
                                </a:rPr>
                                <m:t>]</m:t>
                              </m:r>
                            </m:e>
                            <m:sup>
                              <m:r>
                                <a:rPr lang="hu-HU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A szórásnégyzet a valószínűségi  változó négyzete várható értékének és a várható értéke négyzetének különbsége; azaz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𝐷</m:t>
                          </m:r>
                        </m:e>
                        <m:sup>
                          <m:r>
                            <a:rPr lang="hu-HU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l-GR" sz="2400" dirty="0"/>
                            <m:t>ξ</m:t>
                          </m:r>
                          <m:r>
                            <m:rPr>
                              <m:nor/>
                            </m:rPr>
                            <a:rPr lang="hu-HU" sz="2400" b="0" i="0" dirty="0" smtClean="0"/>
                            <m:t>)=</m:t>
                          </m:r>
                          <m:r>
                            <m:rPr>
                              <m:nor/>
                            </m:rPr>
                            <a:rPr lang="hu-HU" sz="2400" b="0" i="0" dirty="0" smtClean="0"/>
                            <m:t>M</m:t>
                          </m:r>
                          <m:r>
                            <m:rPr>
                              <m:nor/>
                            </m:rPr>
                            <a:rPr lang="hu-HU" sz="2400" b="0" i="0" dirty="0" smtClean="0"/>
                            <m:t>(</m:t>
                          </m:r>
                          <m:sSup>
                            <m:sSupPr>
                              <m:ctrlPr>
                                <a:rPr lang="hu-HU" sz="2400" b="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l-GR" sz="2400" dirty="0"/>
                                <m:t>ξ</m:t>
                              </m:r>
                            </m:e>
                            <m:sup>
                              <m:r>
                                <a:rPr lang="hu-HU" sz="2400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hu-HU" sz="2400" b="0" i="1" dirty="0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hu-HU" sz="2400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sz="2400" b="0" i="1" dirty="0" smtClean="0">
                              <a:latin typeface="Cambria Math"/>
                            </a:rPr>
                            <m:t>𝑀</m:t>
                          </m:r>
                        </m:e>
                        <m:sup>
                          <m:r>
                            <a:rPr lang="hu-HU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hu-HU" sz="2400" b="0" i="1" dirty="0" smtClean="0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)</m:t>
                      </m:r>
                    </m:oMath>
                  </m:oMathPara>
                </a14:m>
                <a:endParaRPr lang="hu-HU" sz="2400" dirty="0" smtClean="0"/>
              </a:p>
            </p:txBody>
          </p:sp>
        </mc:Choice>
        <mc:Fallback xmlns=""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911" y="836712"/>
                <a:ext cx="8928992" cy="6021288"/>
              </a:xfrm>
              <a:blipFill rotWithShape="1">
                <a:blip r:embed="rId2"/>
                <a:stretch>
                  <a:fillRect l="-1024" t="-810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35257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bg1"/>
                </a:solidFill>
              </a:rPr>
              <a:t>Szórás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30911" y="620688"/>
                <a:ext cx="8928992" cy="623731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2000" dirty="0" smtClean="0"/>
                  <a:t>Diszkrét eset:</a:t>
                </a:r>
              </a:p>
              <a:p>
                <a:pPr marL="0" indent="0">
                  <a:buNone/>
                </a:pPr>
                <a:r>
                  <a:rPr lang="hu-HU" sz="2000" dirty="0" smtClean="0"/>
                  <a:t>Legyen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hu-HU" sz="20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hu-HU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hu-HU" sz="2000" b="0" i="1" smtClean="0">
                        <a:latin typeface="Cambria Math"/>
                      </a:rPr>
                      <m:t>=</m:t>
                    </m:r>
                    <m:r>
                      <a:rPr lang="hu-HU" sz="20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hu-HU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l-GR" sz="2000" dirty="0"/>
                          <m:t>ξ</m:t>
                        </m:r>
                        <m:r>
                          <m:rPr>
                            <m:nor/>
                          </m:rPr>
                          <a:rPr lang="hu-HU" sz="2000" b="0" i="0" dirty="0" smtClean="0"/>
                          <m:t>=</m:t>
                        </m:r>
                        <m:sSub>
                          <m:sSubPr>
                            <m:ctrlPr>
                              <a:rPr lang="hu-HU" sz="2000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hu-HU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hu-HU" sz="2000" b="0" i="1" dirty="0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hu-HU" sz="2000" b="0" i="1" dirty="0" smtClean="0">
                        <a:latin typeface="Cambria Math"/>
                      </a:rPr>
                      <m:t>, </m:t>
                    </m:r>
                    <m:r>
                      <a:rPr lang="hu-HU" sz="2000" b="0" i="1" dirty="0" smtClean="0">
                        <a:latin typeface="Cambria Math"/>
                      </a:rPr>
                      <m:t>h𝑎</m:t>
                    </m:r>
                    <m:r>
                      <m:rPr>
                        <m:nor/>
                      </m:rPr>
                      <a:rPr lang="hu-HU" sz="2000" b="0" i="0" dirty="0" smtClean="0"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el-GR" sz="2000" dirty="0"/>
                      <m:t>ξ</m:t>
                    </m:r>
                    <m:r>
                      <m:rPr>
                        <m:nor/>
                      </m:rPr>
                      <a:rPr lang="hu-HU" sz="2000" b="0" i="0" dirty="0" smtClean="0"/>
                      <m:t> </m:t>
                    </m:r>
                  </m:oMath>
                </a14:m>
                <a:r>
                  <a:rPr lang="hu-HU" sz="2000" dirty="0" smtClean="0"/>
                  <a:t> n különböző értéket vehet fel, akkor a szórásnégyzet: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hu-HU" sz="20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sz="2000" b="0" i="1" smtClean="0">
                              <a:latin typeface="Cambria Math"/>
                            </a:rPr>
                            <m:t>𝐷</m:t>
                          </m:r>
                        </m:e>
                        <m:sup>
                          <m:r>
                            <a:rPr lang="hu-HU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hu-HU" sz="2000" b="0" i="1" smtClean="0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000" dirty="0"/>
                        <m:t>ξ</m:t>
                      </m:r>
                      <m:r>
                        <m:rPr>
                          <m:nor/>
                        </m:rPr>
                        <a:rPr lang="hu-HU" sz="2000" b="0" i="0" dirty="0" smtClean="0"/>
                        <m:t>)=</m:t>
                      </m:r>
                      <m:nary>
                        <m:naryPr>
                          <m:chr m:val="∑"/>
                          <m:ctrlPr>
                            <a:rPr lang="hu-HU" sz="2000" b="0" i="1" dirty="0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sz="2000" b="0" i="1" dirty="0" smtClean="0">
                              <a:latin typeface="Cambria Math"/>
                            </a:rPr>
                            <m:t>𝑖</m:t>
                          </m:r>
                          <m:r>
                            <a:rPr lang="hu-HU" sz="2000" b="0" i="1" dirty="0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hu-HU" sz="2000" b="0" i="1" dirty="0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hu-HU" sz="2000" b="0" i="1" dirty="0" smtClean="0">
                              <a:latin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hu-HU" sz="2000" b="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hu-HU" sz="2000" i="1" dirty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sz="2000" i="1" dirty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hu-HU" sz="2000" i="1" dirty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hu-HU" sz="2000" i="1" dirty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hu-HU" sz="2000" b="0" i="1" dirty="0" smtClean="0">
                                  <a:latin typeface="Cambria Math"/>
                                </a:rPr>
                                <m:t>𝑚</m:t>
                              </m:r>
                              <m:r>
                                <a:rPr lang="hu-HU" sz="2000" b="0" i="1" dirty="0" smtClean="0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hu-HU" sz="2000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hu-HU" sz="2000" b="0" i="1" dirty="0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000" b="0" i="1" dirty="0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hu-HU" sz="2000" b="0" i="1" dirty="0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hu-HU" sz="2000" dirty="0" smtClean="0"/>
              </a:p>
              <a:p>
                <a:pPr marL="0" indent="0">
                  <a:buNone/>
                </a:pPr>
                <a:endParaRPr lang="hu-HU" sz="20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hu-HU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sz="2000" i="1">
                              <a:latin typeface="Cambria Math"/>
                            </a:rPr>
                            <m:t>𝐷</m:t>
                          </m:r>
                        </m:e>
                        <m:sup>
                          <m:r>
                            <a:rPr lang="hu-HU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hu-HU" sz="2000" i="1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000" dirty="0"/>
                        <m:t>ξ</m:t>
                      </m:r>
                      <m:r>
                        <m:rPr>
                          <m:nor/>
                        </m:rPr>
                        <a:rPr lang="hu-HU" sz="2000" dirty="0"/>
                        <m:t>)=</m:t>
                      </m:r>
                      <m:nary>
                        <m:naryPr>
                          <m:chr m:val="∑"/>
                          <m:ctrlPr>
                            <a:rPr lang="hu-HU" sz="2000" i="1" dirty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sz="2000" i="1" dirty="0">
                              <a:latin typeface="Cambria Math"/>
                            </a:rPr>
                            <m:t>𝑖</m:t>
                          </m:r>
                          <m:r>
                            <a:rPr lang="hu-HU" sz="2000" i="1" dirty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hu-HU" sz="2000" i="1" dirty="0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hu-HU" sz="2000" i="1" dirty="0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hu-HU" sz="2000" i="1" dirty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sz="2000" i="1" dirty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hu-HU" sz="2000" i="1" dirty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hu-HU" sz="2000" i="1" dirty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hu-HU" sz="2000" i="1" dirty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000" i="1" dirty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hu-HU" sz="2000" i="1" dirty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hu-HU" sz="2000" b="0" i="0" dirty="0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hu-HU" sz="2000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sz="2000" b="0" i="1" dirty="0" smtClean="0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hu-HU" sz="20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u-HU" sz="2000" dirty="0" smtClean="0"/>
              </a:p>
              <a:p>
                <a:pPr marL="0" indent="0">
                  <a:buNone/>
                </a:pPr>
                <a:r>
                  <a:rPr lang="hu-HU" sz="2000" dirty="0" smtClean="0"/>
                  <a:t>Folytonos eset:</a:t>
                </a:r>
              </a:p>
              <a:p>
                <a:pPr marL="0" indent="0">
                  <a:buNone/>
                </a:pPr>
                <a:r>
                  <a:rPr lang="hu-HU" sz="2000" dirty="0" smtClean="0"/>
                  <a:t>Folytonos valószínűségi változó esetén, ha a</a:t>
                </a:r>
                <a14:m>
                  <m:oMath xmlns:m="http://schemas.openxmlformats.org/officeDocument/2006/math">
                    <m:r>
                      <a:rPr lang="hu-HU" sz="2000" b="0" i="0" dirty="0" smtClean="0"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el-GR" sz="2000" dirty="0"/>
                      <m:t>ξ</m:t>
                    </m:r>
                  </m:oMath>
                </a14:m>
                <a:r>
                  <a:rPr lang="hu-HU" sz="2000" dirty="0" smtClean="0"/>
                  <a:t> sűrűségfüggvénye f, akkor a definíció szerint: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hu-HU" sz="20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sz="2000" b="0" i="1" smtClean="0">
                              <a:latin typeface="Cambria Math"/>
                            </a:rPr>
                            <m:t>𝐷</m:t>
                          </m:r>
                        </m:e>
                        <m:sup>
                          <m:r>
                            <a:rPr lang="hu-HU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hu-HU" sz="2000" b="0" i="1" smtClean="0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000" dirty="0"/>
                        <m:t>ξ</m:t>
                      </m:r>
                      <m:r>
                        <m:rPr>
                          <m:nor/>
                        </m:rPr>
                        <a:rPr lang="hu-HU" sz="2000" b="0" i="0" dirty="0" smtClean="0"/>
                        <m:t>)=</m:t>
                      </m:r>
                      <m:nary>
                        <m:naryPr>
                          <m:limLoc m:val="undOvr"/>
                          <m:ctrlPr>
                            <a:rPr lang="hu-HU" sz="2000" b="0" i="1" dirty="0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hu-HU" sz="2000" b="0" i="1" dirty="0" smtClean="0">
                              <a:latin typeface="Cambria Math"/>
                            </a:rPr>
                            <m:t>−</m:t>
                          </m:r>
                          <m:r>
                            <a:rPr lang="hu-HU" sz="2000" b="0" i="1" dirty="0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hu-HU" sz="2000" b="0" i="1" dirty="0" smtClean="0">
                              <a:latin typeface="Cambria Math"/>
                            </a:rPr>
                            <m:t>+</m:t>
                          </m:r>
                          <m:r>
                            <a:rPr lang="hu-HU" sz="2000" b="0" i="1" dirty="0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hu-HU" sz="2000" b="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hu-HU" sz="2000" b="0" i="1" dirty="0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hu-HU" sz="2000" b="0" i="1" dirty="0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hu-HU" sz="2000" b="0" i="1" dirty="0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hu-HU" sz="2000" b="0" i="1" dirty="0" smtClean="0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</m:d>
                            </m:e>
                            <m:sup>
                              <m:r>
                                <a:rPr lang="hu-HU" sz="2000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sz="2000" b="0" i="1" dirty="0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hu-HU" sz="2000" b="0" i="1" dirty="0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hu-HU" sz="2000" b="0" i="1" dirty="0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hu-HU" sz="2000" b="0" i="1" dirty="0" smtClean="0">
                              <a:latin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hu-HU" sz="2000" b="0" dirty="0" smtClean="0"/>
              </a:p>
              <a:p>
                <a:pPr marL="0" indent="0">
                  <a:buNone/>
                </a:pPr>
                <a:endParaRPr lang="hu-HU" sz="20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hu-HU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sz="2000" i="1">
                              <a:latin typeface="Cambria Math"/>
                            </a:rPr>
                            <m:t>𝐷</m:t>
                          </m:r>
                        </m:e>
                        <m:sup>
                          <m:r>
                            <a:rPr lang="hu-HU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hu-HU" sz="2000" i="1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000" dirty="0"/>
                        <m:t>ξ</m:t>
                      </m:r>
                      <m:r>
                        <m:rPr>
                          <m:nor/>
                        </m:rPr>
                        <a:rPr lang="hu-HU" sz="2000" dirty="0"/>
                        <m:t>)=</m:t>
                      </m:r>
                      <m:nary>
                        <m:naryPr>
                          <m:limLoc m:val="undOvr"/>
                          <m:ctrlPr>
                            <a:rPr lang="hu-HU" sz="2000" i="1" dirty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hu-HU" sz="2000" i="1" dirty="0">
                              <a:latin typeface="Cambria Math"/>
                            </a:rPr>
                            <m:t>−</m:t>
                          </m:r>
                          <m:r>
                            <a:rPr lang="hu-HU" sz="2000" i="1" dirty="0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hu-HU" sz="2000" i="1" dirty="0">
                              <a:latin typeface="Cambria Math"/>
                            </a:rPr>
                            <m:t>+</m:t>
                          </m:r>
                          <m:r>
                            <a:rPr lang="hu-HU" sz="2000" i="1" dirty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hu-HU" sz="200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hu-HU" sz="2000" b="0" i="1" dirty="0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hu-HU" sz="2000" i="1" dirty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sz="2000" i="1" dirty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hu-HU" sz="2000" i="1" dirty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hu-HU" sz="2000" i="1" dirty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hu-HU" sz="2000" i="1" dirty="0">
                              <a:latin typeface="Cambria Math"/>
                            </a:rPr>
                            <m:t>𝑑𝑥</m:t>
                          </m:r>
                          <m:r>
                            <a:rPr lang="hu-HU" sz="2000" b="0" i="1" dirty="0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hu-HU" sz="2000" b="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hu-HU" sz="2000" b="0" i="1" dirty="0" smtClean="0">
                                  <a:latin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hu-HU" sz="2000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hu-HU" sz="2000" dirty="0" smtClean="0"/>
              </a:p>
            </p:txBody>
          </p:sp>
        </mc:Choice>
        <mc:Fallback xmlns=""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911" y="620688"/>
                <a:ext cx="8928992" cy="6237312"/>
              </a:xfrm>
              <a:blipFill rotWithShape="1">
                <a:blip r:embed="rId2"/>
                <a:stretch>
                  <a:fillRect l="-683" t="-489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672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bg1"/>
                </a:solidFill>
              </a:rPr>
              <a:t>Szórás tulajdonságai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30911" y="1268760"/>
                <a:ext cx="8928992" cy="468052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2400" dirty="0" smtClean="0"/>
                  <a:t>1. A konstans szórása 0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𝐷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𝑐</m:t>
                          </m:r>
                        </m:e>
                      </m:d>
                      <m:r>
                        <a:rPr lang="hu-HU" sz="2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2. Ha 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szórása létezik, akkor 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c </a:t>
                </a:r>
                <a:r>
                  <a:rPr lang="hu-HU" sz="2400" dirty="0" err="1" smtClean="0"/>
                  <a:t>konstanszorosának</a:t>
                </a:r>
                <a:r>
                  <a:rPr lang="hu-HU" sz="2400" dirty="0" smtClean="0"/>
                  <a:t> szórása 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szórásának </a:t>
                </a:r>
                <a:r>
                  <a:rPr lang="hu-HU" sz="2400" dirty="0" err="1" smtClean="0"/>
                  <a:t>c-szerese</a:t>
                </a:r>
                <a:endParaRPr lang="hu-HU" sz="24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𝐷</m:t>
                      </m:r>
                      <m:r>
                        <a:rPr lang="hu-HU" sz="2400" b="0" i="1" smtClean="0">
                          <a:latin typeface="Cambria Math"/>
                        </a:rPr>
                        <m:t>(</m:t>
                      </m:r>
                      <m:r>
                        <a:rPr lang="hu-HU" sz="2400" b="0" i="1" smtClean="0">
                          <a:latin typeface="Cambria Math"/>
                        </a:rPr>
                        <m:t>𝑐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)=</m:t>
                      </m:r>
                      <m:d>
                        <m:dPr>
                          <m:begChr m:val="|"/>
                          <m:endChr m:val="|"/>
                          <m:ctrlPr>
                            <a:rPr lang="hu-HU" sz="2400" b="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400" b="0" i="1" dirty="0" smtClean="0">
                              <a:latin typeface="Cambria Math"/>
                            </a:rPr>
                            <m:t>𝑐</m:t>
                          </m:r>
                        </m:e>
                      </m:d>
                      <m:r>
                        <m:rPr>
                          <m:sty m:val="p"/>
                        </m:rPr>
                        <a:rPr lang="hu-HU" sz="2400" b="0" i="0" dirty="0" smtClean="0">
                          <a:latin typeface="Cambria Math"/>
                        </a:rPr>
                        <m:t>D</m:t>
                      </m:r>
                      <m:r>
                        <a:rPr lang="hu-HU" sz="2400" b="0" i="0" dirty="0" smtClean="0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)</m:t>
                      </m:r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3. 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hu-HU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hu-HU" sz="2400" b="0" i="1" smtClean="0">
                            <a:latin typeface="Cambria Math"/>
                          </a:rPr>
                          <m:t>𝐷</m:t>
                        </m:r>
                      </m:e>
                      <m:sup>
                        <m:r>
                          <a:rPr lang="hu-HU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hu-HU" sz="2400" i="1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l-GR" sz="2400" dirty="0"/>
                          <m:t>ξ</m:t>
                        </m:r>
                        <m:r>
                          <m:rPr>
                            <m:nor/>
                          </m:rPr>
                          <a:rPr lang="hu-HU" sz="2400" dirty="0"/>
                          <m:t>+</m:t>
                        </m:r>
                        <m:r>
                          <m:rPr>
                            <m:sty m:val="p"/>
                          </m:rPr>
                          <a:rPr lang="el-GR" sz="2400" i="1" dirty="0">
                            <a:latin typeface="Cambria Math"/>
                          </a:rPr>
                          <m:t>η</m:t>
                        </m:r>
                      </m:e>
                    </m:d>
                    <m:r>
                      <a:rPr lang="hu-HU" sz="2400" i="1" dirty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hu-HU" sz="24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hu-HU" sz="2400" b="0" i="1" dirty="0" smtClean="0">
                            <a:latin typeface="Cambria Math"/>
                          </a:rPr>
                          <m:t>𝐷</m:t>
                        </m:r>
                      </m:e>
                      <m:sup>
                        <m:r>
                          <a:rPr lang="hu-HU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hu-HU" sz="2400" i="1" dirty="0">
                        <a:latin typeface="Cambria Math"/>
                      </a:rPr>
                      <m:t>(</m:t>
                    </m:r>
                    <m:r>
                      <m:rPr>
                        <m:nor/>
                      </m:rPr>
                      <a:rPr lang="el-GR" sz="2400" dirty="0"/>
                      <m:t>ξ</m:t>
                    </m:r>
                    <m:r>
                      <m:rPr>
                        <m:nor/>
                      </m:rPr>
                      <a:rPr lang="hu-HU" sz="2400" dirty="0"/>
                      <m:t>)+</m:t>
                    </m:r>
                    <m:sSup>
                      <m:sSupPr>
                        <m:ctrlPr>
                          <a:rPr lang="hu-HU" sz="24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hu-HU" sz="2400" b="0" i="1" dirty="0" smtClean="0">
                            <a:latin typeface="Cambria Math"/>
                          </a:rPr>
                          <m:t>𝐷</m:t>
                        </m:r>
                      </m:e>
                      <m:sup>
                        <m:r>
                          <a:rPr lang="hu-HU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m:rPr>
                        <m:nor/>
                      </m:rPr>
                      <a:rPr lang="hu-HU" sz="2400" dirty="0"/>
                      <m:t>(</m:t>
                    </m:r>
                    <m:r>
                      <m:rPr>
                        <m:sty m:val="p"/>
                      </m:rPr>
                      <a:rPr lang="el-GR" sz="2400" i="1" dirty="0">
                        <a:latin typeface="Cambria Math"/>
                      </a:rPr>
                      <m:t>η</m:t>
                    </m:r>
                    <m:r>
                      <a:rPr lang="hu-HU" sz="2400" dirty="0">
                        <a:latin typeface="Cambria Math"/>
                      </a:rPr>
                      <m:t>)</m:t>
                    </m:r>
                  </m:oMath>
                </a14:m>
                <a:endParaRPr lang="hu-HU" sz="2400" dirty="0" smtClean="0"/>
              </a:p>
              <a:p>
                <a:pPr marL="0" indent="0">
                  <a:buNone/>
                </a:pPr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4. 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hu-HU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hu-HU" sz="2400" b="0" i="1" smtClean="0">
                            <a:latin typeface="Cambria Math"/>
                          </a:rPr>
                          <m:t>𝐷</m:t>
                        </m:r>
                      </m:e>
                      <m:sup>
                        <m:r>
                          <a:rPr lang="hu-HU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hu-HU" sz="24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hu-HU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sz="2400" dirty="0"/>
                              <m:t>ξ</m:t>
                            </m:r>
                          </m:e>
                          <m:sub>
                            <m:r>
                              <a:rPr lang="hu-HU" sz="2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hu-HU" sz="2400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hu-HU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sz="2400" dirty="0"/>
                              <m:t>ξ</m:t>
                            </m:r>
                          </m:e>
                          <m:sub>
                            <m:r>
                              <a:rPr lang="hu-HU" sz="24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hu-HU" sz="2400" b="0" i="1" smtClean="0">
                            <a:latin typeface="Cambria Math"/>
                          </a:rPr>
                          <m:t>+…+</m:t>
                        </m:r>
                        <m:sSub>
                          <m:sSubPr>
                            <m:ctrlPr>
                              <a:rPr lang="hu-HU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sz="2400" dirty="0"/>
                              <m:t>ξ</m:t>
                            </m:r>
                          </m:e>
                          <m:sub>
                            <m:r>
                              <a:rPr lang="hu-HU" sz="24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hu-HU" sz="2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hu-HU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hu-HU" sz="2400" b="0" i="1" smtClean="0">
                            <a:latin typeface="Cambria Math"/>
                          </a:rPr>
                          <m:t>𝐷</m:t>
                        </m:r>
                      </m:e>
                      <m:sup>
                        <m:r>
                          <a:rPr lang="hu-HU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hu-HU" sz="24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hu-HU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sz="2400" dirty="0"/>
                              <m:t>ξ</m:t>
                            </m:r>
                          </m:e>
                          <m:sub>
                            <m:r>
                              <a:rPr lang="hu-HU" sz="2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hu-HU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hu-HU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hu-HU" sz="2400" b="0" i="1" smtClean="0">
                            <a:latin typeface="Cambria Math"/>
                          </a:rPr>
                          <m:t>𝐷</m:t>
                        </m:r>
                      </m:e>
                      <m:sup>
                        <m:r>
                          <a:rPr lang="hu-HU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hu-HU" sz="24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hu-HU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sz="2400" dirty="0"/>
                              <m:t>ξ</m:t>
                            </m:r>
                          </m:e>
                          <m:sub>
                            <m:r>
                              <a:rPr lang="hu-HU" sz="24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hu-HU" sz="2400" b="0" i="1" smtClean="0">
                        <a:latin typeface="Cambria Math"/>
                      </a:rPr>
                      <m:t>+…+</m:t>
                    </m:r>
                    <m:sSup>
                      <m:sSupPr>
                        <m:ctrlPr>
                          <a:rPr lang="hu-HU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hu-HU" sz="2400" b="0" i="1" smtClean="0">
                            <a:latin typeface="Cambria Math"/>
                          </a:rPr>
                          <m:t>𝐷</m:t>
                        </m:r>
                      </m:e>
                      <m:sup>
                        <m:r>
                          <a:rPr lang="hu-HU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hu-HU" sz="2400" b="0" i="0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hu-HU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sz="2400" dirty="0"/>
                          <m:t>ξ</m:t>
                        </m:r>
                      </m:e>
                      <m:sub>
                        <m:r>
                          <a:rPr lang="hu-HU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hu-HU" sz="2400" b="0" i="1" smtClean="0">
                        <a:latin typeface="Cambria Math"/>
                      </a:rPr>
                      <m:t>)</m:t>
                    </m:r>
                  </m:oMath>
                </a14:m>
                <a:endParaRPr lang="hu-HU" sz="2400" dirty="0"/>
              </a:p>
              <a:p>
                <a:pPr marL="0" indent="0">
                  <a:buNone/>
                </a:pPr>
                <a:endParaRPr lang="hu-HU" sz="2400" dirty="0" smtClean="0"/>
              </a:p>
            </p:txBody>
          </p:sp>
        </mc:Choice>
        <mc:Fallback xmlns=""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911" y="1268760"/>
                <a:ext cx="8928992" cy="4680520"/>
              </a:xfrm>
              <a:blipFill rotWithShape="1">
                <a:blip r:embed="rId2"/>
                <a:stretch>
                  <a:fillRect l="-1024" t="-1042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40353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bg1"/>
                </a:solidFill>
              </a:rPr>
              <a:t>Momentumok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30911" y="908720"/>
                <a:ext cx="9113089" cy="554461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2400" dirty="0" smtClean="0"/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valószínűségi változó momentumainak nevezzük a következő számértékeket (k</a:t>
                </a:r>
                <a:r>
                  <a:rPr lang="hu-HU" sz="2400" dirty="0" smtClean="0">
                    <a:latin typeface="Cambria Math"/>
                    <a:ea typeface="Cambria Math"/>
                  </a:rPr>
                  <a:t>≧1, k</a:t>
                </a:r>
                <a:r>
                  <a:rPr lang="az-Cyrl-AZ" sz="2400" dirty="0" smtClean="0">
                    <a:latin typeface="Cambria Math"/>
                    <a:ea typeface="Cambria Math"/>
                  </a:rPr>
                  <a:t>Є</a:t>
                </a:r>
                <a:r>
                  <a:rPr lang="hu-HU" sz="2400" dirty="0" smtClean="0">
                    <a:latin typeface="Cambria Math"/>
                    <a:ea typeface="Cambria Math"/>
                  </a:rPr>
                  <a:t>N)</a:t>
                </a:r>
              </a:p>
              <a:p>
                <a:pPr marL="0" indent="0">
                  <a:buNone/>
                </a:pPr>
                <a:endParaRPr lang="hu-HU" sz="2400" dirty="0">
                  <a:latin typeface="Cambria Math"/>
                  <a:ea typeface="Cambria Math"/>
                </a:endParaRPr>
              </a:p>
              <a:p>
                <a:r>
                  <a:rPr lang="hu-HU" sz="2400" dirty="0">
                    <a:latin typeface="Cambria Math"/>
                    <a:ea typeface="Cambria Math"/>
                  </a:rPr>
                  <a:t>a</a:t>
                </a:r>
                <a:r>
                  <a:rPr lang="hu-HU" sz="2400" dirty="0" smtClean="0">
                    <a:latin typeface="Cambria Math"/>
                    <a:ea typeface="Cambria Math"/>
                  </a:rPr>
                  <a:t> </a:t>
                </a:r>
                <a:r>
                  <a:rPr lang="hu-HU" sz="2400" dirty="0" err="1" smtClean="0">
                    <a:latin typeface="Cambria Math"/>
                    <a:ea typeface="Cambria Math"/>
                  </a:rPr>
                  <a:t>k-adik</a:t>
                </a:r>
                <a:r>
                  <a:rPr lang="hu-HU" sz="2400" dirty="0" smtClean="0">
                    <a:latin typeface="Cambria Math"/>
                    <a:ea typeface="Cambria Math"/>
                  </a:rPr>
                  <a:t> momentum 				</a:t>
                </a:r>
                <a14:m>
                  <m:oMath xmlns:m="http://schemas.openxmlformats.org/officeDocument/2006/math">
                    <m:r>
                      <a:rPr lang="hu-HU" sz="2400" b="0" i="1" smtClean="0">
                        <a:latin typeface="Cambria Math"/>
                        <a:ea typeface="Cambria Math"/>
                      </a:rPr>
                      <m:t>𝑀</m:t>
                    </m:r>
                    <m:r>
                      <a:rPr lang="hu-HU" sz="2400" b="0" i="1" smtClean="0">
                        <a:latin typeface="Cambria Math"/>
                        <a:ea typeface="Cambria Math"/>
                      </a:rPr>
                      <m:t>(</m:t>
                    </m:r>
                    <m:sSup>
                      <m:sSupPr>
                        <m:ctrlPr>
                          <a:rPr lang="hu-HU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 sz="2400" dirty="0"/>
                          <m:t>ξ</m:t>
                        </m:r>
                      </m:e>
                      <m:sup>
                        <m:r>
                          <a:rPr lang="hu-HU" sz="2400" b="0" i="1" smtClean="0">
                            <a:latin typeface="Cambria Math"/>
                            <a:ea typeface="Cambria Math"/>
                          </a:rPr>
                          <m:t>𝑘</m:t>
                        </m:r>
                      </m:sup>
                    </m:sSup>
                    <m:r>
                      <a:rPr lang="hu-HU" sz="2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hu-HU" sz="2400" dirty="0" smtClean="0">
                  <a:latin typeface="Cambria Math"/>
                  <a:ea typeface="Cambria Math"/>
                </a:endParaRPr>
              </a:p>
              <a:p>
                <a:r>
                  <a:rPr lang="hu-HU" sz="2400" dirty="0">
                    <a:latin typeface="Cambria Math"/>
                    <a:ea typeface="Cambria Math"/>
                  </a:rPr>
                  <a:t>a</a:t>
                </a:r>
                <a:r>
                  <a:rPr lang="hu-HU" sz="2400" dirty="0" smtClean="0">
                    <a:latin typeface="Cambria Math"/>
                    <a:ea typeface="Cambria Math"/>
                  </a:rPr>
                  <a:t> </a:t>
                </a:r>
                <a:r>
                  <a:rPr lang="hu-HU" sz="2400" dirty="0" err="1" smtClean="0">
                    <a:latin typeface="Cambria Math"/>
                    <a:ea typeface="Cambria Math"/>
                  </a:rPr>
                  <a:t>k-adik</a:t>
                </a:r>
                <a:r>
                  <a:rPr lang="hu-HU" sz="2400" dirty="0" smtClean="0">
                    <a:latin typeface="Cambria Math"/>
                    <a:ea typeface="Cambria Math"/>
                  </a:rPr>
                  <a:t> abszolút momentum			</a:t>
                </a:r>
                <a14:m>
                  <m:oMath xmlns:m="http://schemas.openxmlformats.org/officeDocument/2006/math">
                    <m:r>
                      <a:rPr lang="hu-HU" sz="2400" b="0" i="1" smtClean="0">
                        <a:latin typeface="Cambria Math"/>
                        <a:ea typeface="Cambria Math"/>
                      </a:rPr>
                      <m:t>𝑀</m:t>
                    </m:r>
                    <m:r>
                      <a:rPr lang="hu-HU" sz="2400" b="0" i="1" smtClean="0">
                        <a:latin typeface="Cambria Math"/>
                        <a:ea typeface="Cambria Math"/>
                      </a:rPr>
                      <m:t>(</m:t>
                    </m:r>
                    <m:d>
                      <m:dPr>
                        <m:begChr m:val="|"/>
                        <m:endChr m:val="|"/>
                        <m:ctrlPr>
                          <a:rPr lang="hu-HU" sz="24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hu-HU" sz="2400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l-GR" sz="2400" dirty="0"/>
                              <m:t>ξ</m:t>
                            </m:r>
                          </m:e>
                          <m:sup>
                            <m:r>
                              <a:rPr lang="hu-HU" sz="2400" b="0" i="1" smtClean="0">
                                <a:latin typeface="Cambria Math"/>
                                <a:ea typeface="Cambria Math"/>
                              </a:rPr>
                              <m:t>𝑘</m:t>
                            </m:r>
                          </m:sup>
                        </m:sSup>
                      </m:e>
                    </m:d>
                    <m:r>
                      <a:rPr lang="hu-HU" sz="2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hu-HU" sz="2400" dirty="0" smtClean="0">
                  <a:latin typeface="Cambria Math"/>
                  <a:ea typeface="Cambria Math"/>
                </a:endParaRPr>
              </a:p>
              <a:p>
                <a:r>
                  <a:rPr lang="hu-HU" sz="2400" dirty="0">
                    <a:latin typeface="Cambria Math"/>
                    <a:ea typeface="Cambria Math"/>
                  </a:rPr>
                  <a:t>a</a:t>
                </a:r>
                <a:r>
                  <a:rPr lang="hu-HU" sz="2400" dirty="0" smtClean="0">
                    <a:latin typeface="Cambria Math"/>
                    <a:ea typeface="Cambria Math"/>
                  </a:rPr>
                  <a:t> </a:t>
                </a:r>
                <a:r>
                  <a:rPr lang="hu-HU" sz="2400" dirty="0" err="1" smtClean="0">
                    <a:latin typeface="Cambria Math"/>
                    <a:ea typeface="Cambria Math"/>
                  </a:rPr>
                  <a:t>k-adik</a:t>
                </a:r>
                <a:r>
                  <a:rPr lang="hu-HU" sz="2400" dirty="0" smtClean="0">
                    <a:latin typeface="Cambria Math"/>
                    <a:ea typeface="Cambria Math"/>
                  </a:rPr>
                  <a:t> centrális momentum			</a:t>
                </a:r>
                <a14:m>
                  <m:oMath xmlns:m="http://schemas.openxmlformats.org/officeDocument/2006/math">
                    <m:r>
                      <a:rPr lang="hu-HU" sz="2400" b="0" i="1" smtClean="0">
                        <a:latin typeface="Cambria Math"/>
                        <a:ea typeface="Cambria Math"/>
                      </a:rPr>
                      <m:t>𝑀</m:t>
                    </m:r>
                    <m:r>
                      <a:rPr lang="hu-HU" sz="2400" b="0" i="1" smtClean="0">
                        <a:latin typeface="Cambria Math"/>
                        <a:ea typeface="Cambria Math"/>
                      </a:rPr>
                      <m:t>([</m:t>
                    </m:r>
                    <m:sSup>
                      <m:sSupPr>
                        <m:ctrlPr>
                          <a:rPr lang="hu-HU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 sz="2400" dirty="0"/>
                          <m:t>ξ</m:t>
                        </m:r>
                        <m:r>
                          <a:rPr lang="hu-HU" sz="2400" b="0" i="1" dirty="0" smtClean="0">
                            <a:latin typeface="Cambria Math"/>
                          </a:rPr>
                          <m:t>−</m:t>
                        </m:r>
                        <m:r>
                          <a:rPr lang="hu-HU" sz="2400" b="0" i="1" dirty="0" smtClean="0">
                            <a:latin typeface="Cambria Math"/>
                          </a:rPr>
                          <m:t>𝑀</m:t>
                        </m:r>
                        <m:r>
                          <a:rPr lang="hu-HU" sz="2400" b="0" i="1" dirty="0" smtClean="0">
                            <a:latin typeface="Cambria Math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l-GR" sz="2400" dirty="0"/>
                          <m:t>ξ</m:t>
                        </m:r>
                        <m:r>
                          <a:rPr lang="hu-HU" sz="2400" b="0" i="1" dirty="0" smtClean="0">
                            <a:latin typeface="Cambria Math"/>
                          </a:rPr>
                          <m:t>)]</m:t>
                        </m:r>
                      </m:e>
                      <m:sup>
                        <m:r>
                          <a:rPr lang="hu-HU" sz="2400" b="0" i="1" smtClean="0">
                            <a:latin typeface="Cambria Math"/>
                            <a:ea typeface="Cambria Math"/>
                          </a:rPr>
                          <m:t>𝑘</m:t>
                        </m:r>
                      </m:sup>
                    </m:sSup>
                    <m:r>
                      <a:rPr lang="hu-HU" sz="2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hu-HU" sz="2400" dirty="0" smtClean="0">
                  <a:latin typeface="Cambria Math"/>
                  <a:ea typeface="Cambria Math"/>
                </a:endParaRPr>
              </a:p>
              <a:p>
                <a:r>
                  <a:rPr lang="hu-HU" sz="2400" dirty="0">
                    <a:latin typeface="Cambria Math"/>
                    <a:ea typeface="Cambria Math"/>
                  </a:rPr>
                  <a:t>a</a:t>
                </a:r>
                <a:r>
                  <a:rPr lang="hu-HU" sz="2400" dirty="0" smtClean="0">
                    <a:latin typeface="Cambria Math"/>
                    <a:ea typeface="Cambria Math"/>
                  </a:rPr>
                  <a:t> </a:t>
                </a:r>
                <a:r>
                  <a:rPr lang="hu-HU" sz="2400" dirty="0" err="1" smtClean="0">
                    <a:latin typeface="Cambria Math"/>
                    <a:ea typeface="Cambria Math"/>
                  </a:rPr>
                  <a:t>k-adik</a:t>
                </a:r>
                <a:r>
                  <a:rPr lang="hu-HU" sz="2400" dirty="0" smtClean="0">
                    <a:latin typeface="Cambria Math"/>
                    <a:ea typeface="Cambria Math"/>
                  </a:rPr>
                  <a:t> centrális abszolút momentum		</a:t>
                </a:r>
                <a14:m>
                  <m:oMath xmlns:m="http://schemas.openxmlformats.org/officeDocument/2006/math">
                    <m:r>
                      <a:rPr lang="hu-HU" sz="2400" i="1">
                        <a:latin typeface="Cambria Math"/>
                        <a:ea typeface="Cambria Math"/>
                      </a:rPr>
                      <m:t>𝑀</m:t>
                    </m:r>
                    <m:r>
                      <a:rPr lang="hu-HU" sz="2400" i="1">
                        <a:latin typeface="Cambria Math"/>
                        <a:ea typeface="Cambria Math"/>
                      </a:rPr>
                      <m:t>(</m:t>
                    </m:r>
                    <m:sSup>
                      <m:sSupPr>
                        <m:ctrlPr>
                          <a:rPr lang="hu-HU" sz="24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hu-HU" sz="240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l-GR" sz="2400" dirty="0"/>
                              <m:t>ξ</m:t>
                            </m:r>
                            <m:r>
                              <a:rPr lang="hu-HU" sz="2400" i="1" dirty="0">
                                <a:latin typeface="Cambria Math"/>
                              </a:rPr>
                              <m:t>−</m:t>
                            </m:r>
                            <m:r>
                              <a:rPr lang="hu-HU" sz="2400" i="1" dirty="0">
                                <a:latin typeface="Cambria Math"/>
                              </a:rPr>
                              <m:t>𝑀</m:t>
                            </m:r>
                            <m:r>
                              <a:rPr lang="hu-HU" sz="2400" i="1" dirty="0">
                                <a:latin typeface="Cambria Math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l-GR" sz="2400" dirty="0"/>
                              <m:t>ξ</m:t>
                            </m:r>
                            <m:r>
                              <m:rPr>
                                <m:nor/>
                              </m:rPr>
                              <a:rPr lang="hu-HU" sz="2400" b="0" i="0" dirty="0" smtClean="0"/>
                              <m:t>)</m:t>
                            </m:r>
                          </m:e>
                        </m:d>
                      </m:e>
                      <m:sup>
                        <m:r>
                          <a:rPr lang="hu-HU" sz="2400" i="1">
                            <a:latin typeface="Cambria Math"/>
                            <a:ea typeface="Cambria Math"/>
                          </a:rPr>
                          <m:t>𝑘</m:t>
                        </m:r>
                      </m:sup>
                    </m:sSup>
                    <m:r>
                      <a:rPr lang="hu-HU" sz="2400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hu-HU" sz="2400" dirty="0" smtClean="0">
                  <a:latin typeface="Cambria Math"/>
                  <a:ea typeface="Cambria Math"/>
                </a:endParaRPr>
              </a:p>
              <a:p>
                <a:endParaRPr lang="hu-HU" sz="2400" dirty="0"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  <m:r>
                      <a:rPr lang="el-GR" sz="2400" i="1" dirty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hu-HU" sz="2400" b="0" i="0" dirty="0" smtClean="0">
                        <a:latin typeface="Cambria Math"/>
                      </a:rPr>
                      <m:t>e</m:t>
                    </m:r>
                  </m:oMath>
                </a14:m>
                <a:r>
                  <a:rPr lang="hu-HU" sz="2400" dirty="0" smtClean="0">
                    <a:latin typeface="Cambria Math"/>
                    <a:ea typeface="Cambria Math"/>
                  </a:rPr>
                  <a:t>lső momentuma M(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  <m:r>
                      <a:rPr lang="hu-HU" sz="2400" b="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hu-HU" sz="2400" dirty="0" smtClean="0">
                    <a:latin typeface="Cambria Math"/>
                    <a:ea typeface="Cambria Math"/>
                  </a:rPr>
                  <a:t> a valószínűségi változó várható értéke</a:t>
                </a:r>
              </a:p>
              <a:p>
                <a:endParaRPr lang="hu-HU" sz="2400" dirty="0" smtClean="0">
                  <a:latin typeface="Cambria Math"/>
                  <a:ea typeface="Cambria Math"/>
                </a:endParaRPr>
              </a:p>
              <a:p>
                <a:r>
                  <a:rPr lang="hu-HU" sz="2400" dirty="0" smtClean="0">
                    <a:latin typeface="Cambria Math"/>
                    <a:ea typeface="Cambria Math"/>
                  </a:rPr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>
                    <a:latin typeface="Cambria Math"/>
                    <a:ea typeface="Cambria Math"/>
                  </a:rPr>
                  <a:t> második centrális momentuma </a:t>
                </a:r>
                <a14:m>
                  <m:oMath xmlns:m="http://schemas.openxmlformats.org/officeDocument/2006/math">
                    <m:r>
                      <a:rPr lang="hu-HU" sz="2400" i="1">
                        <a:latin typeface="Cambria Math"/>
                        <a:ea typeface="Cambria Math"/>
                      </a:rPr>
                      <m:t>𝑀</m:t>
                    </m:r>
                    <m:r>
                      <a:rPr lang="hu-HU" sz="2400" i="1">
                        <a:latin typeface="Cambria Math"/>
                        <a:ea typeface="Cambria Math"/>
                      </a:rPr>
                      <m:t>(</m:t>
                    </m:r>
                    <m:d>
                      <m:dPr>
                        <m:begChr m:val="["/>
                        <m:ctrlPr>
                          <a:rPr lang="hu-HU" sz="24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hu-HU" sz="24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l-GR" sz="2400" dirty="0"/>
                              <m:t>ξ</m:t>
                            </m:r>
                            <m:r>
                              <a:rPr lang="hu-HU" sz="2400" i="1" dirty="0">
                                <a:latin typeface="Cambria Math"/>
                              </a:rPr>
                              <m:t>−</m:t>
                            </m:r>
                            <m:r>
                              <a:rPr lang="hu-HU" sz="2400" i="1" dirty="0">
                                <a:latin typeface="Cambria Math"/>
                              </a:rPr>
                              <m:t>𝑀</m:t>
                            </m:r>
                            <m:r>
                              <a:rPr lang="hu-HU" sz="2400" i="1" dirty="0">
                                <a:latin typeface="Cambria Math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l-GR" sz="2400" dirty="0"/>
                              <m:t>ξ</m:t>
                            </m:r>
                            <m:r>
                              <a:rPr lang="hu-HU" sz="2400" i="1" dirty="0">
                                <a:latin typeface="Cambria Math"/>
                              </a:rPr>
                              <m:t>)]</m:t>
                            </m:r>
                          </m:e>
                          <m:sup>
                            <m:r>
                              <a:rPr lang="hu-HU" sz="24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hu-HU" sz="2400" b="0" i="0" smtClean="0">
                        <a:latin typeface="Cambria Math"/>
                        <a:ea typeface="Cambria Math"/>
                      </a:rPr>
                      <m:t>;</m:t>
                    </m:r>
                  </m:oMath>
                </a14:m>
                <a:r>
                  <a:rPr lang="hu-HU" sz="2400" dirty="0" smtClean="0">
                    <a:latin typeface="Cambria Math"/>
                    <a:ea typeface="Cambria Math"/>
                  </a:rPr>
                  <a:t> azaz szórás négyzet</a:t>
                </a:r>
                <a:endParaRPr lang="hu-HU" sz="2400" dirty="0">
                  <a:latin typeface="Cambria Math"/>
                  <a:ea typeface="Cambria Math"/>
                </a:endParaRPr>
              </a:p>
            </p:txBody>
          </p:sp>
        </mc:Choice>
        <mc:Fallback xmlns=""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911" y="908720"/>
                <a:ext cx="9113089" cy="5544616"/>
              </a:xfrm>
              <a:blipFill rotWithShape="1">
                <a:blip r:embed="rId2"/>
                <a:stretch>
                  <a:fillRect l="-1003" t="-879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61886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bg1"/>
                </a:solidFill>
              </a:rPr>
              <a:t>Medián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30911" y="2060848"/>
                <a:ext cx="8928992" cy="208823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2400" dirty="0" smtClean="0"/>
                  <a:t>Ha csak egy olyan x</a:t>
                </a:r>
                <a:r>
                  <a:rPr lang="hu-HU" sz="2400" baseline="-25000" dirty="0" smtClean="0"/>
                  <a:t>0 </a:t>
                </a:r>
                <a:r>
                  <a:rPr lang="hu-HU" sz="2400" dirty="0" smtClean="0"/>
                  <a:t>hely</a:t>
                </a:r>
                <a:r>
                  <a:rPr lang="hu-HU" sz="2400" baseline="-25000" dirty="0" smtClean="0"/>
                  <a:t> </a:t>
                </a:r>
                <a:r>
                  <a:rPr lang="hu-HU" sz="2400" dirty="0" smtClean="0"/>
                  <a:t> van, ahol F(x</a:t>
                </a:r>
                <a:r>
                  <a:rPr lang="hu-HU" sz="2400" baseline="-25000" dirty="0" smtClean="0"/>
                  <a:t>0</a:t>
                </a:r>
                <a:r>
                  <a:rPr lang="hu-HU" sz="2400" dirty="0" smtClean="0"/>
                  <a:t>)=1/2, akkor az</a:t>
                </a:r>
                <a:r>
                  <a:rPr lang="hu-HU" sz="2400" baseline="-25000" dirty="0"/>
                  <a:t> </a:t>
                </a:r>
                <a:r>
                  <a:rPr lang="hu-HU" sz="2400" dirty="0" err="1" smtClean="0"/>
                  <a:t>m</a:t>
                </a:r>
                <a:r>
                  <a:rPr lang="hu-HU" sz="2400" baseline="-25000" dirty="0" err="1" smtClean="0"/>
                  <a:t>e</a:t>
                </a:r>
                <a:r>
                  <a:rPr lang="hu-HU" sz="2400" dirty="0" smtClean="0"/>
                  <a:t>=x</a:t>
                </a:r>
                <a:r>
                  <a:rPr lang="hu-HU" sz="2400" baseline="-25000" dirty="0" smtClean="0"/>
                  <a:t>0 </a:t>
                </a:r>
                <a:r>
                  <a:rPr lang="hu-HU" sz="2400" dirty="0" smtClean="0"/>
                  <a:t> értéket az eloszlás mediánjának nevezzük.</a:t>
                </a:r>
              </a:p>
              <a:p>
                <a:pPr marL="0" indent="0">
                  <a:buNone/>
                </a:pPr>
                <a:endParaRPr lang="hu-HU" sz="2400" dirty="0"/>
              </a:p>
              <a:p>
                <a:pPr marL="0" indent="0">
                  <a:buNone/>
                </a:pPr>
                <a:r>
                  <a:rPr lang="hu-HU" sz="2400" dirty="0" err="1" smtClean="0"/>
                  <a:t>Szimetrikus</a:t>
                </a:r>
                <a:r>
                  <a:rPr lang="hu-HU" sz="2400" dirty="0" smtClean="0"/>
                  <a:t> eloszlás esetén:		 </a:t>
                </a:r>
                <a:r>
                  <a:rPr lang="hu-HU" sz="2400" dirty="0" err="1" smtClean="0"/>
                  <a:t>m</a:t>
                </a:r>
                <a:r>
                  <a:rPr lang="hu-HU" sz="2400" baseline="-25000" dirty="0" err="1" smtClean="0"/>
                  <a:t>e</a:t>
                </a:r>
                <a:r>
                  <a:rPr lang="hu-HU" sz="2400" dirty="0" smtClean="0"/>
                  <a:t>=M(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)</a:t>
                </a:r>
              </a:p>
            </p:txBody>
          </p:sp>
        </mc:Choice>
        <mc:Fallback xmlns=""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911" y="2060848"/>
                <a:ext cx="8928992" cy="2088232"/>
              </a:xfrm>
              <a:blipFill rotWithShape="1">
                <a:blip r:embed="rId2"/>
                <a:stretch>
                  <a:fillRect l="-1024" t="-2332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91311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 err="1" smtClean="0">
                <a:solidFill>
                  <a:schemeClr val="bg1"/>
                </a:solidFill>
              </a:rPr>
              <a:t>Módusz</a:t>
            </a:r>
            <a:endParaRPr lang="hu-HU" sz="4000" dirty="0" smtClean="0">
              <a:solidFill>
                <a:schemeClr val="bg1"/>
              </a:solidFill>
            </a:endParaRPr>
          </a:p>
        </p:txBody>
      </p:sp>
      <p:sp>
        <p:nvSpPr>
          <p:cNvPr id="23555" name="Tartalom helye 2"/>
          <p:cNvSpPr>
            <a:spLocks noGrp="1"/>
          </p:cNvSpPr>
          <p:nvPr>
            <p:ph idx="1"/>
          </p:nvPr>
        </p:nvSpPr>
        <p:spPr>
          <a:xfrm>
            <a:off x="30911" y="2060848"/>
            <a:ext cx="8928992" cy="2520280"/>
          </a:xfrm>
        </p:spPr>
        <p:txBody>
          <a:bodyPr/>
          <a:lstStyle/>
          <a:p>
            <a:pPr marL="0" indent="0">
              <a:buNone/>
            </a:pPr>
            <a:r>
              <a:rPr lang="hu-HU" sz="2400" dirty="0" smtClean="0"/>
              <a:t>A diszkrét valószínűségi változó </a:t>
            </a:r>
            <a:r>
              <a:rPr lang="hu-HU" sz="2400" dirty="0" err="1" smtClean="0"/>
              <a:t>móduszának</a:t>
            </a:r>
            <a:r>
              <a:rPr lang="hu-HU" sz="2400" dirty="0" smtClean="0"/>
              <a:t> nevezzük a valószínűségi változó azon lehetséges értékét, melyet nagyobb valószínűséggel vesz fel, mint az ezt közrefogó értékeit</a:t>
            </a:r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r>
              <a:rPr lang="hu-HU" sz="2400" dirty="0" smtClean="0"/>
              <a:t>Folytonos valószínűségi változó </a:t>
            </a:r>
            <a:r>
              <a:rPr lang="hu-HU" sz="2400" dirty="0" err="1" smtClean="0"/>
              <a:t>móduszának</a:t>
            </a:r>
            <a:r>
              <a:rPr lang="hu-HU" sz="2400" dirty="0" smtClean="0"/>
              <a:t> pedig a sűrűségfüggvény lokális maximumhelyeit nevezni.</a:t>
            </a:r>
          </a:p>
        </p:txBody>
      </p:sp>
    </p:spTree>
    <p:extLst>
      <p:ext uri="{BB962C8B-B14F-4D97-AF65-F5344CB8AC3E}">
        <p14:creationId xmlns:p14="http://schemas.microsoft.com/office/powerpoint/2010/main" val="24936476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bg1"/>
                </a:solidFill>
              </a:rPr>
              <a:t>Nevezetes </a:t>
            </a:r>
            <a:r>
              <a:rPr lang="hu-HU" sz="4000" dirty="0" err="1" smtClean="0">
                <a:solidFill>
                  <a:schemeClr val="bg1"/>
                </a:solidFill>
              </a:rPr>
              <a:t>valószínűségeloszlások</a:t>
            </a:r>
            <a:r>
              <a:rPr lang="hu-HU" sz="4000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3555" name="Tartalom helye 2"/>
          <p:cNvSpPr>
            <a:spLocks noGrp="1"/>
          </p:cNvSpPr>
          <p:nvPr>
            <p:ph idx="1"/>
          </p:nvPr>
        </p:nvSpPr>
        <p:spPr>
          <a:xfrm>
            <a:off x="0" y="692696"/>
            <a:ext cx="8928992" cy="6165304"/>
          </a:xfrm>
        </p:spPr>
        <p:txBody>
          <a:bodyPr/>
          <a:lstStyle/>
          <a:p>
            <a:pPr marL="0" indent="0">
              <a:buNone/>
            </a:pPr>
            <a:r>
              <a:rPr lang="hu-HU" sz="2400" u="sng" dirty="0" smtClean="0"/>
              <a:t>Diszkrét </a:t>
            </a:r>
            <a:r>
              <a:rPr lang="hu-HU" sz="2400" u="sng" dirty="0" err="1" smtClean="0"/>
              <a:t>valószínűségeloszlások</a:t>
            </a:r>
            <a:r>
              <a:rPr lang="hu-HU" sz="2400" u="sng" dirty="0" smtClean="0"/>
              <a:t>:</a:t>
            </a:r>
            <a:endParaRPr lang="hu-HU" sz="2400" u="sng" dirty="0"/>
          </a:p>
          <a:p>
            <a:r>
              <a:rPr lang="hu-HU" sz="2400" dirty="0" smtClean="0"/>
              <a:t>Binomiális eloszlás,</a:t>
            </a:r>
          </a:p>
          <a:p>
            <a:r>
              <a:rPr lang="hu-HU" sz="2400" dirty="0" err="1" smtClean="0"/>
              <a:t>Hipergeometrikus</a:t>
            </a:r>
            <a:r>
              <a:rPr lang="hu-HU" sz="2400" dirty="0" smtClean="0"/>
              <a:t> eloszlás,</a:t>
            </a:r>
          </a:p>
          <a:p>
            <a:r>
              <a:rPr lang="hu-HU" sz="2400" dirty="0" smtClean="0"/>
              <a:t>Poisson eloszlás,</a:t>
            </a:r>
          </a:p>
          <a:p>
            <a:r>
              <a:rPr lang="hu-HU" sz="2400" dirty="0" smtClean="0"/>
              <a:t>Diszkrét egyenletes eloszlás,</a:t>
            </a:r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r>
              <a:rPr lang="hu-HU" sz="2400" u="sng" dirty="0" smtClean="0"/>
              <a:t>Folytonos </a:t>
            </a:r>
            <a:r>
              <a:rPr lang="hu-HU" sz="2400" u="sng" dirty="0" err="1" smtClean="0"/>
              <a:t>valószínűségeloszlások</a:t>
            </a:r>
            <a:r>
              <a:rPr lang="hu-HU" sz="2400" u="sng" dirty="0" smtClean="0"/>
              <a:t>:</a:t>
            </a:r>
          </a:p>
          <a:p>
            <a:r>
              <a:rPr lang="hu-HU" sz="2400" dirty="0" smtClean="0"/>
              <a:t>Folytonos egyenletes eloszlás,</a:t>
            </a:r>
          </a:p>
          <a:p>
            <a:r>
              <a:rPr lang="hu-HU" sz="2400" dirty="0" smtClean="0"/>
              <a:t>Exponenciális eloszlás,</a:t>
            </a:r>
          </a:p>
          <a:p>
            <a:r>
              <a:rPr lang="hu-HU" sz="2400" dirty="0" smtClean="0"/>
              <a:t>Gamma-eloszlás,</a:t>
            </a:r>
          </a:p>
          <a:p>
            <a:r>
              <a:rPr lang="hu-HU" sz="2400" dirty="0" smtClean="0"/>
              <a:t>Normális eloszlás,</a:t>
            </a:r>
          </a:p>
          <a:p>
            <a:r>
              <a:rPr lang="hu-HU" sz="2400" dirty="0" smtClean="0"/>
              <a:t>Standard normális eloszlás,</a:t>
            </a:r>
          </a:p>
          <a:p>
            <a:r>
              <a:rPr lang="hu-HU" sz="2400" dirty="0" err="1" smtClean="0"/>
              <a:t>Lognormális</a:t>
            </a:r>
            <a:r>
              <a:rPr lang="hu-HU" sz="2400" dirty="0" smtClean="0"/>
              <a:t> eloszlás</a:t>
            </a:r>
            <a:r>
              <a:rPr lang="hu-HU" sz="2400" dirty="0" smtClean="0"/>
              <a:t>,</a:t>
            </a:r>
          </a:p>
          <a:p>
            <a:r>
              <a:rPr lang="hu-HU" sz="2400" dirty="0" err="1"/>
              <a:t>Weibull-eloszlás</a:t>
            </a:r>
            <a:endParaRPr lang="hu-HU" sz="2400" dirty="0" smtClean="0"/>
          </a:p>
          <a:p>
            <a:endParaRPr lang="hu-HU" sz="2400" dirty="0" smtClean="0"/>
          </a:p>
        </p:txBody>
      </p:sp>
    </p:spTree>
    <p:extLst>
      <p:ext uri="{BB962C8B-B14F-4D97-AF65-F5344CB8AC3E}">
        <p14:creationId xmlns:p14="http://schemas.microsoft.com/office/powerpoint/2010/main" val="19581772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bg1"/>
                </a:solidFill>
              </a:rPr>
              <a:t>Binomiális eloszlás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30911" y="620688"/>
                <a:ext cx="8928992" cy="612068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2400" dirty="0" smtClean="0">
                    <a:solidFill>
                      <a:srgbClr val="FF0000"/>
                    </a:solidFill>
                  </a:rPr>
                  <a:t>Visszatevéses mintavétel </a:t>
                </a:r>
              </a:p>
              <a:p>
                <a:pPr marL="0" indent="0">
                  <a:buNone/>
                </a:pPr>
                <a:r>
                  <a:rPr lang="hu-HU" sz="2400" dirty="0" smtClean="0"/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valószínűségi változót n,p paraméterű (n pozitív egész, 0&lt;p&lt;1) binomiális eloszlásúnak nevezzük, ha 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lehetséges értékei 0, 1, …, n, és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𝑃</m:t>
                      </m:r>
                      <m:r>
                        <a:rPr lang="hu-HU" sz="2400" b="0" i="1" smtClean="0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=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k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)=</m:t>
                      </m:r>
                      <m:d>
                        <m:dPr>
                          <m:ctrlPr>
                            <a:rPr lang="hu-HU" sz="2400" b="0" i="1" dirty="0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hu-HU" sz="2400" b="0" i="1" dirty="0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hu-HU" sz="2400" b="0" i="1" dirty="0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</m:mr>
                            <m:mr>
                              <m:e>
                                <m:r>
                                  <a:rPr lang="hu-HU" sz="2400" b="0" i="1" dirty="0" smtClean="0">
                                    <a:latin typeface="Cambria Math"/>
                                  </a:rPr>
                                  <m:t>𝑘</m:t>
                                </m:r>
                              </m:e>
                            </m:mr>
                          </m:m>
                        </m:e>
                      </m:d>
                      <m:sSup>
                        <m:sSupPr>
                          <m:ctrlPr>
                            <a:rPr lang="hu-HU" sz="2400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sz="2400" b="0" i="1" dirty="0" smtClean="0"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hu-HU" sz="2400" b="0" i="1" dirty="0" smtClean="0">
                              <a:latin typeface="Cambria Math"/>
                            </a:rPr>
                            <m:t>𝑘</m:t>
                          </m:r>
                        </m:sup>
                      </m:sSup>
                      <m:sSup>
                        <m:sSupPr>
                          <m:ctrlPr>
                            <a:rPr lang="hu-HU" sz="2400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sz="2400" b="0" i="1" dirty="0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hu-HU" sz="2400" b="0" i="1" dirty="0" smtClean="0">
                              <a:latin typeface="Cambria Math"/>
                            </a:rPr>
                            <m:t>𝑛</m:t>
                          </m:r>
                          <m:r>
                            <a:rPr lang="hu-HU" sz="2400" b="0" i="1" dirty="0" smtClean="0">
                              <a:latin typeface="Cambria Math"/>
                            </a:rPr>
                            <m:t>−</m:t>
                          </m:r>
                          <m:r>
                            <a:rPr lang="hu-HU" sz="2400" b="0" i="1" dirty="0" smtClean="0">
                              <a:latin typeface="Cambria Math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Ahol q=1-p</a:t>
                </a:r>
              </a:p>
              <a:p>
                <a:pPr marL="0" indent="0">
                  <a:buNone/>
                </a:pPr>
                <a:endParaRPr lang="hu-HU" sz="2400" dirty="0"/>
              </a:p>
              <a:p>
                <a:pPr marL="0" indent="0">
                  <a:buNone/>
                </a:pPr>
                <a:r>
                  <a:rPr lang="hu-HU" sz="2400" dirty="0" smtClean="0"/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valószínűségi változó várhatóértéke: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𝑀</m:t>
                      </m:r>
                      <m:r>
                        <a:rPr lang="hu-HU" sz="2400" b="0" i="1" smtClean="0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)=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np</m:t>
                      </m:r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/>
                  <a:t> valószínűségi </a:t>
                </a:r>
                <a:r>
                  <a:rPr lang="hu-HU" sz="2400" dirty="0" smtClean="0"/>
                  <a:t>változó szórása: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𝐷</m:t>
                      </m:r>
                      <m:r>
                        <a:rPr lang="hu-HU" sz="2400" b="0" i="1" smtClean="0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)=</m:t>
                      </m:r>
                      <m:rad>
                        <m:radPr>
                          <m:degHide m:val="on"/>
                          <m:ctrlPr>
                            <a:rPr lang="hu-HU" sz="2400" b="0" i="1" dirty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hu-HU" sz="2400" b="0" i="1" dirty="0" smtClean="0">
                              <a:latin typeface="Cambria Math"/>
                            </a:rPr>
                            <m:t>𝑛𝑝𝑞</m:t>
                          </m:r>
                        </m:e>
                      </m:rad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endParaRPr lang="hu-HU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400" b="0" i="1" smtClean="0">
                              <a:latin typeface="Cambria Math"/>
                            </a:rPr>
                            <m:t>𝑠</m:t>
                          </m:r>
                        </m:num>
                        <m:den>
                          <m:r>
                            <a:rPr lang="hu-HU" sz="2400" b="0" i="1" smtClean="0">
                              <a:latin typeface="Cambria Math"/>
                            </a:rPr>
                            <m:t>𝑁</m:t>
                          </m:r>
                        </m:den>
                      </m:f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r>
                        <a:rPr lang="hu-HU" sz="2400" b="0" i="1" smtClean="0">
                          <a:latin typeface="Cambria Math"/>
                        </a:rPr>
                        <m:t>𝑝</m:t>
                      </m:r>
                    </m:oMath>
                  </m:oMathPara>
                </a14:m>
                <a:endParaRPr lang="hu-HU" sz="2400" dirty="0"/>
              </a:p>
            </p:txBody>
          </p:sp>
        </mc:Choice>
        <mc:Fallback xmlns=""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911" y="620688"/>
                <a:ext cx="8928992" cy="6120680"/>
              </a:xfrm>
              <a:blipFill rotWithShape="1">
                <a:blip r:embed="rId2"/>
                <a:stretch>
                  <a:fillRect l="-1024" t="-797" r="-956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22233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 err="1" smtClean="0">
                <a:solidFill>
                  <a:schemeClr val="bg1"/>
                </a:solidFill>
              </a:rPr>
              <a:t>Hipergeometrikus</a:t>
            </a:r>
            <a:r>
              <a:rPr lang="hu-HU" sz="4000" dirty="0" smtClean="0">
                <a:solidFill>
                  <a:schemeClr val="bg1"/>
                </a:solidFill>
              </a:rPr>
              <a:t> eloszlás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30911" y="836712"/>
                <a:ext cx="8928992" cy="590465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2400" dirty="0" smtClean="0">
                    <a:solidFill>
                      <a:srgbClr val="FF0000"/>
                    </a:solidFill>
                  </a:rPr>
                  <a:t>Visszatevés nélküli mintavétel</a:t>
                </a:r>
              </a:p>
              <a:p>
                <a:pPr marL="0" indent="0">
                  <a:buNone/>
                </a:pPr>
                <a:r>
                  <a:rPr lang="hu-HU" sz="2400" dirty="0" smtClean="0"/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valószínűségi változót N, s, n paraméterű (N, s, n pozitív egészek, s ≤ N, </a:t>
                </a:r>
                <a:r>
                  <a:rPr lang="hu-HU" sz="2400" dirty="0" err="1" smtClean="0"/>
                  <a:t>n</a:t>
                </a:r>
                <a:r>
                  <a:rPr lang="hu-HU" sz="2400" dirty="0"/>
                  <a:t> </a:t>
                </a:r>
                <a:r>
                  <a:rPr lang="hu-HU" sz="2400" dirty="0" smtClean="0"/>
                  <a:t>≤ </a:t>
                </a:r>
                <a:r>
                  <a:rPr lang="hu-HU" sz="2400" dirty="0" err="1" smtClean="0"/>
                  <a:t>N</a:t>
                </a:r>
                <a:r>
                  <a:rPr lang="hu-HU" sz="2400" dirty="0" smtClean="0"/>
                  <a:t>) </a:t>
                </a:r>
                <a:r>
                  <a:rPr lang="hu-HU" sz="2400" dirty="0" err="1" smtClean="0"/>
                  <a:t>hipergeometrikus</a:t>
                </a:r>
                <a:r>
                  <a:rPr lang="hu-HU" sz="2400" dirty="0" smtClean="0"/>
                  <a:t> eloszlásnak nevezzük, ha 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lehetséges értékei 0, 1, 2, …, n, és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𝑃</m:t>
                      </m:r>
                      <m:r>
                        <a:rPr lang="hu-HU" sz="2400" b="0" i="1" smtClean="0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=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k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)=</m:t>
                      </m:r>
                      <m:f>
                        <m:fPr>
                          <m:ctrlPr>
                            <a:rPr lang="hu-HU" sz="2400" b="0" i="1" dirty="0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hu-HU" sz="2400" b="0" i="1" dirty="0" smtClean="0"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hu-HU" sz="2400" b="0" i="1" dirty="0" smtClean="0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hu-HU" sz="2400" b="0" i="1" dirty="0" smtClean="0"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hu-HU" sz="2400" b="0" i="1" dirty="0" smtClean="0">
                                        <a:latin typeface="Cambria Math"/>
                                      </a:rPr>
                                      <m:t>𝑘</m:t>
                                    </m:r>
                                  </m:e>
                                </m:mr>
                              </m:m>
                            </m:e>
                          </m:d>
                          <m:d>
                            <m:dPr>
                              <m:ctrlPr>
                                <a:rPr lang="hu-HU" sz="2400" b="0" i="1" dirty="0" smtClean="0"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hu-HU" sz="2400" b="0" i="1" dirty="0" smtClean="0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hu-HU" sz="2400" b="0" i="1" dirty="0" smtClean="0">
                                        <a:latin typeface="Cambria Math"/>
                                      </a:rPr>
                                      <m:t>𝑁</m:t>
                                    </m:r>
                                    <m:r>
                                      <a:rPr lang="hu-HU" sz="2400" b="0" i="1" dirty="0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hu-HU" sz="2400" b="0" i="1" dirty="0" smtClean="0"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hu-HU" sz="2400" b="0" i="1" dirty="0" smtClean="0"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hu-HU" sz="2400" b="0" i="1" dirty="0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hu-HU" sz="2400" b="0" i="1" dirty="0" smtClean="0">
                                        <a:latin typeface="Cambria Math"/>
                                      </a:rPr>
                                      <m:t>𝑘</m:t>
                                    </m:r>
                                  </m:e>
                                </m:mr>
                              </m:m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hu-HU" sz="2400" b="0" i="1" dirty="0" smtClean="0"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hu-HU" sz="2400" b="0" i="1" dirty="0" smtClean="0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hu-HU" sz="2400" b="0" i="1" dirty="0" smtClean="0">
                                        <a:latin typeface="Cambria Math"/>
                                      </a:rPr>
                                      <m:t>𝑁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hu-HU" sz="2400" b="0" i="1" dirty="0" smtClean="0"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mr>
                              </m:m>
                            </m:e>
                          </m:d>
                        </m:den>
                      </m:f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{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=k} esemény (k=0, 1, 2, …, n) teljes eseményrendszert alkot.</a:t>
                </a:r>
              </a:p>
              <a:p>
                <a:pPr marL="0" indent="0">
                  <a:buNone/>
                </a:pPr>
                <a:r>
                  <a:rPr lang="hu-HU" sz="2400" dirty="0"/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/>
                  <a:t> valószínűségi változó várhatóértéke: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>
                          <a:latin typeface="Cambria Math"/>
                        </a:rPr>
                        <m:t>𝑀</m:t>
                      </m:r>
                      <m:r>
                        <a:rPr lang="hu-HU" sz="2400" i="1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dirty="0"/>
                        <m:t>)=</m:t>
                      </m:r>
                      <m:r>
                        <m:rPr>
                          <m:nor/>
                        </m:rPr>
                        <a:rPr lang="hu-HU" sz="2400" dirty="0"/>
                        <m:t>np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, 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ahol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 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p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=</m:t>
                      </m:r>
                      <m:f>
                        <m:fPr>
                          <m:ctrlPr>
                            <a:rPr lang="hu-HU" sz="2400" b="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400" b="0" i="1" dirty="0" smtClean="0">
                              <a:latin typeface="Cambria Math"/>
                            </a:rPr>
                            <m:t>𝑠</m:t>
                          </m:r>
                        </m:num>
                        <m:den>
                          <m:r>
                            <a:rPr lang="hu-HU" sz="2400" b="0" i="1" dirty="0" smtClean="0">
                              <a:latin typeface="Cambria Math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Szórásnégyzete: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𝐷</m:t>
                          </m:r>
                        </m:e>
                        <m:sup>
                          <m:r>
                            <a:rPr lang="hu-HU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hu-HU" sz="2400" b="0" i="1" smtClean="0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)=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np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(1−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p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) (1−</m:t>
                      </m:r>
                      <m:f>
                        <m:fPr>
                          <m:ctrlPr>
                            <a:rPr lang="hu-HU" sz="2400" b="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400" b="0" i="1" dirty="0" smtClean="0">
                              <a:latin typeface="Cambria Math"/>
                            </a:rPr>
                            <m:t>𝑛</m:t>
                          </m:r>
                          <m:r>
                            <a:rPr lang="hu-HU" sz="2400" b="0" i="1" dirty="0" smtClean="0">
                              <a:latin typeface="Cambria Math"/>
                            </a:rPr>
                            <m:t>−1</m:t>
                          </m:r>
                        </m:num>
                        <m:den>
                          <m:r>
                            <a:rPr lang="hu-HU" sz="2400" b="0" i="1" dirty="0" smtClean="0">
                              <a:latin typeface="Cambria Math"/>
                            </a:rPr>
                            <m:t>𝑁</m:t>
                          </m:r>
                          <m:r>
                            <a:rPr lang="hu-HU" sz="2400" b="0" i="1" dirty="0" smtClean="0">
                              <a:latin typeface="Cambria Math"/>
                            </a:rPr>
                            <m:t>−1</m:t>
                          </m:r>
                        </m:den>
                      </m:f>
                      <m:r>
                        <a:rPr lang="hu-HU" sz="2400" b="0" i="1" dirty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hu-HU" sz="2400" dirty="0"/>
              </a:p>
              <a:p>
                <a:pPr marL="0" indent="0">
                  <a:buNone/>
                </a:pPr>
                <a:endParaRPr lang="hu-HU" sz="2400" dirty="0" smtClean="0"/>
              </a:p>
            </p:txBody>
          </p:sp>
        </mc:Choice>
        <mc:Fallback xmlns=""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911" y="836712"/>
                <a:ext cx="8928992" cy="5904656"/>
              </a:xfrm>
              <a:blipFill rotWithShape="1">
                <a:blip r:embed="rId2"/>
                <a:stretch>
                  <a:fillRect l="-1024" t="-826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49550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bg1"/>
                </a:solidFill>
              </a:rPr>
              <a:t>Poisson-eloszlás</a:t>
            </a:r>
          </a:p>
        </p:txBody>
      </p:sp>
      <p:sp>
        <p:nvSpPr>
          <p:cNvPr id="23555" name="Tartalom helye 2"/>
          <p:cNvSpPr>
            <a:spLocks noGrp="1"/>
          </p:cNvSpPr>
          <p:nvPr>
            <p:ph idx="1"/>
          </p:nvPr>
        </p:nvSpPr>
        <p:spPr>
          <a:xfrm>
            <a:off x="30910" y="1268760"/>
            <a:ext cx="9113089" cy="5472608"/>
          </a:xfrm>
        </p:spPr>
        <p:txBody>
          <a:bodyPr/>
          <a:lstStyle/>
          <a:p>
            <a:pPr marL="0" indent="0">
              <a:buNone/>
            </a:pPr>
            <a:r>
              <a:rPr lang="hu-HU" sz="2400" dirty="0" smtClean="0">
                <a:solidFill>
                  <a:srgbClr val="FF0000"/>
                </a:solidFill>
              </a:rPr>
              <a:t>Kis valószínűségű, ritka események</a:t>
            </a:r>
            <a:r>
              <a:rPr lang="hu-HU" sz="2400" dirty="0" smtClean="0"/>
              <a:t>. </a:t>
            </a:r>
          </a:p>
          <a:p>
            <a:pPr marL="0" indent="0">
              <a:buNone/>
            </a:pPr>
            <a:r>
              <a:rPr lang="hu-HU" sz="2400" dirty="0" smtClean="0"/>
              <a:t>Véletlen folyamatok esetén  meghatározott időszakban és időtartam alatt bekövetkező események száma igen gyakran Poisson eloszlású.</a:t>
            </a:r>
          </a:p>
          <a:p>
            <a:pPr marL="0" indent="0">
              <a:buNone/>
            </a:pPr>
            <a:endParaRPr lang="hu-HU" sz="2400" dirty="0" smtClean="0"/>
          </a:p>
          <a:p>
            <a:r>
              <a:rPr lang="hu-HU" sz="2400" dirty="0" smtClean="0"/>
              <a:t>Sajtóhibák száma egy könyv lapján,</a:t>
            </a:r>
          </a:p>
          <a:p>
            <a:r>
              <a:rPr lang="hu-HU" sz="2400" dirty="0" smtClean="0"/>
              <a:t>Homogén anyag meghatározott részében lévő idegen részek száma,</a:t>
            </a:r>
          </a:p>
          <a:p>
            <a:r>
              <a:rPr lang="hu-HU" sz="2400" dirty="0" smtClean="0"/>
              <a:t>Kiszolgáló üzembe adott időszakban és időtartam alatt beérkező vásárlók száma,</a:t>
            </a:r>
          </a:p>
          <a:p>
            <a:r>
              <a:rPr lang="hu-HU" sz="2400" dirty="0" smtClean="0"/>
              <a:t>Textilgyárban adott időtartamra eső fonalszakadások száma, </a:t>
            </a:r>
          </a:p>
          <a:p>
            <a:r>
              <a:rPr lang="hu-HU" sz="2400" dirty="0" smtClean="0"/>
              <a:t>Adott idő alatt elbomlott radioaktív atomok száma.</a:t>
            </a:r>
          </a:p>
          <a:p>
            <a:endParaRPr lang="hu-HU" sz="2400" dirty="0" smtClean="0"/>
          </a:p>
          <a:p>
            <a:endParaRPr lang="hu-HU" sz="2400" dirty="0" smtClean="0"/>
          </a:p>
        </p:txBody>
      </p:sp>
    </p:spTree>
    <p:extLst>
      <p:ext uri="{BB962C8B-B14F-4D97-AF65-F5344CB8AC3E}">
        <p14:creationId xmlns:p14="http://schemas.microsoft.com/office/powerpoint/2010/main" val="1589389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bg1"/>
                </a:solidFill>
              </a:rPr>
              <a:t>Poisson-eloszlás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30910" y="764704"/>
                <a:ext cx="9113089" cy="609329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2400" dirty="0" smtClean="0"/>
                  <a:t>A</a:t>
                </a:r>
                <a:r>
                  <a:rPr lang="el-GR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valószínűségi változót </a:t>
                </a:r>
                <a:r>
                  <a:rPr lang="el-GR" sz="2400" dirty="0" smtClean="0"/>
                  <a:t>λ</a:t>
                </a:r>
                <a:r>
                  <a:rPr lang="hu-HU" sz="2400" dirty="0" smtClean="0"/>
                  <a:t> paraméterű (</a:t>
                </a:r>
                <a:r>
                  <a:rPr lang="el-GR" sz="2400" dirty="0" smtClean="0"/>
                  <a:t>λ</a:t>
                </a:r>
                <a:r>
                  <a:rPr lang="hu-HU" sz="2400" dirty="0" smtClean="0"/>
                  <a:t>&gt;0) Poisson-eloszlásúnak nevezzük, ha 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lehetséges értékei a nem negatív egész számok és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>
                          <a:latin typeface="Cambria Math"/>
                        </a:rPr>
                        <m:t>𝑃</m:t>
                      </m:r>
                      <m:r>
                        <a:rPr lang="hu-HU" sz="2400" i="1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dirty="0"/>
                        <m:t>=</m:t>
                      </m:r>
                      <m:r>
                        <m:rPr>
                          <m:nor/>
                        </m:rPr>
                        <a:rPr lang="hu-HU" sz="2400" dirty="0"/>
                        <m:t>k</m:t>
                      </m:r>
                      <m:r>
                        <m:rPr>
                          <m:nor/>
                        </m:rPr>
                        <a:rPr lang="hu-HU" sz="2400" dirty="0"/>
                        <m:t>)=</m:t>
                      </m:r>
                      <m:f>
                        <m:fPr>
                          <m:ctrlPr>
                            <a:rPr lang="hu-HU" sz="2400" b="0" i="1" dirty="0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hu-HU" sz="2400" b="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l-GR" sz="2400" b="0" i="1" dirty="0" smtClean="0">
                                  <a:latin typeface="Cambria Math"/>
                                </a:rPr>
                                <m:t>λ</m:t>
                              </m:r>
                            </m:e>
                            <m:sup>
                              <m:r>
                                <a:rPr lang="hu-HU" sz="2400" b="0" i="1" dirty="0" smtClean="0">
                                  <a:latin typeface="Cambria Math"/>
                                </a:rPr>
                                <m:t>𝑘</m:t>
                              </m:r>
                            </m:sup>
                          </m:sSup>
                        </m:num>
                        <m:den>
                          <m:r>
                            <a:rPr lang="hu-HU" sz="2400" b="0" i="1" dirty="0" smtClean="0">
                              <a:latin typeface="Cambria Math"/>
                            </a:rPr>
                            <m:t>𝑘</m:t>
                          </m:r>
                          <m:r>
                            <a:rPr lang="hu-HU" sz="2400" b="0" i="1" dirty="0" smtClean="0">
                              <a:latin typeface="Cambria Math"/>
                            </a:rPr>
                            <m:t>!</m:t>
                          </m:r>
                        </m:den>
                      </m:f>
                      <m:sSup>
                        <m:sSupPr>
                          <m:ctrlPr>
                            <a:rPr lang="hu-HU" sz="2400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sz="2400" b="0" i="1" dirty="0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hu-HU" sz="2400" b="0" i="1" dirty="0" smtClean="0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l-GR" sz="2400" b="0" i="1" dirty="0" smtClean="0">
                              <a:latin typeface="Cambria Math"/>
                            </a:rPr>
                            <m:t>λ</m:t>
                          </m:r>
                        </m:sup>
                      </m:sSup>
                      <m:r>
                        <a:rPr lang="hu-HU" sz="2400" b="0" i="1" dirty="0" smtClean="0">
                          <a:latin typeface="Cambria Math"/>
                        </a:rPr>
                        <m:t>    (</m:t>
                      </m:r>
                      <m:r>
                        <a:rPr lang="hu-HU" sz="2400" b="0" i="1" dirty="0" smtClean="0">
                          <a:latin typeface="Cambria Math"/>
                        </a:rPr>
                        <m:t>𝑘</m:t>
                      </m:r>
                      <m:r>
                        <a:rPr lang="hu-HU" sz="2400" b="0" i="1" dirty="0" smtClean="0">
                          <a:latin typeface="Cambria Math"/>
                        </a:rPr>
                        <m:t>=0, 1, 2, …, </m:t>
                      </m:r>
                      <m:r>
                        <a:rPr lang="hu-HU" sz="2400" b="0" i="1" dirty="0" smtClean="0">
                          <a:latin typeface="Cambria Math"/>
                        </a:rPr>
                        <m:t>𝑛</m:t>
                      </m:r>
                      <m:r>
                        <a:rPr lang="hu-HU" sz="2400" b="0" i="1" dirty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Várható értéke: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>
                          <a:latin typeface="Cambria Math"/>
                        </a:rPr>
                        <m:t>𝑀</m:t>
                      </m:r>
                      <m:r>
                        <a:rPr lang="hu-HU" sz="2400" i="1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dirty="0"/>
                        <m:t>)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=</m:t>
                      </m:r>
                      <m:r>
                        <m:rPr>
                          <m:sty m:val="p"/>
                        </m:rPr>
                        <a:rPr lang="el-GR" sz="2400" b="0" i="1" dirty="0" smtClean="0">
                          <a:latin typeface="Cambria Math"/>
                        </a:rPr>
                        <m:t>λ</m:t>
                      </m:r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endParaRPr lang="hu-HU" sz="2400" dirty="0"/>
              </a:p>
              <a:p>
                <a:pPr marL="0" indent="0">
                  <a:buNone/>
                </a:pPr>
                <a:r>
                  <a:rPr lang="hu-HU" sz="2400" dirty="0" smtClean="0"/>
                  <a:t>Szórása: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𝐷</m:t>
                      </m:r>
                      <m:r>
                        <a:rPr lang="hu-HU" sz="2400" i="1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dirty="0"/>
                        <m:t>)=</m:t>
                      </m:r>
                      <m:rad>
                        <m:radPr>
                          <m:degHide m:val="on"/>
                          <m:ctrlPr>
                            <a:rPr lang="hu-HU" sz="2400" i="1" dirty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lang="el-GR" sz="2400" i="1" dirty="0">
                              <a:latin typeface="Cambria Math"/>
                            </a:rPr>
                            <m:t>λ</m:t>
                          </m:r>
                        </m:e>
                      </m:rad>
                    </m:oMath>
                  </m:oMathPara>
                </a14:m>
                <a:endParaRPr lang="hu-HU" sz="2400" dirty="0"/>
              </a:p>
              <a:p>
                <a:pPr marL="0" indent="0">
                  <a:buNone/>
                </a:pPr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Ha </a:t>
                </a:r>
                <a:r>
                  <a:rPr lang="hu-HU" sz="2400" dirty="0" err="1" smtClean="0"/>
                  <a:t>np</a:t>
                </a:r>
                <a:r>
                  <a:rPr lang="hu-HU" sz="2400" dirty="0" smtClean="0"/>
                  <a:t> állandó, a binomiális eloszlás határesete a Poisson-eloszlás, amelynek paramétere (</a:t>
                </a:r>
                <a:r>
                  <a:rPr lang="el-GR" sz="2400" dirty="0" smtClean="0"/>
                  <a:t>λ</a:t>
                </a:r>
                <a:r>
                  <a:rPr lang="hu-HU" sz="2400" dirty="0" smtClean="0"/>
                  <a:t>=</a:t>
                </a:r>
                <a:r>
                  <a:rPr lang="hu-HU" sz="2400" dirty="0" err="1" smtClean="0"/>
                  <a:t>np</a:t>
                </a:r>
                <a:r>
                  <a:rPr lang="hu-HU" sz="2400" dirty="0" smtClean="0"/>
                  <a:t>) </a:t>
                </a:r>
              </a:p>
              <a:p>
                <a:pPr marL="0" indent="0">
                  <a:buNone/>
                </a:pPr>
                <a:r>
                  <a:rPr lang="el-GR" sz="2400" dirty="0" smtClean="0"/>
                  <a:t>λ</a:t>
                </a:r>
                <a:r>
                  <a:rPr lang="hu-HU" sz="2400" dirty="0" smtClean="0"/>
                  <a:t>: arányossági tényező (pl. megadott időszakban beérkező hívások száma)</a:t>
                </a:r>
              </a:p>
            </p:txBody>
          </p:sp>
        </mc:Choice>
        <mc:Fallback xmlns=""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910" y="764704"/>
                <a:ext cx="9113089" cy="6093296"/>
              </a:xfrm>
              <a:blipFill rotWithShape="1">
                <a:blip r:embed="rId2"/>
                <a:stretch>
                  <a:fillRect l="-1003" t="-800" r="-936" b="-3200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93302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bg1"/>
                </a:solidFill>
              </a:rPr>
              <a:t>Diszkrét egyenletes eloszlás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30910" y="764704"/>
                <a:ext cx="9113089" cy="597666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2400" dirty="0" smtClean="0">
                    <a:solidFill>
                      <a:srgbClr val="FF0000"/>
                    </a:solidFill>
                  </a:rPr>
                  <a:t>A valószínűség klasszikus számítási módja, véges számú elemi események esetén, amelyek egyenlő valószínűséggel bírnak.</a:t>
                </a:r>
              </a:p>
              <a:p>
                <a:pPr marL="0" indent="0">
                  <a:buNone/>
                </a:pPr>
                <a:r>
                  <a:rPr lang="hu-HU" sz="2400" dirty="0" smtClean="0"/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valószínűségi változót  n paraméterű (n </a:t>
                </a:r>
                <a:r>
                  <a:rPr lang="hu-HU" sz="2400" dirty="0" smtClean="0">
                    <a:latin typeface="Cambria Math"/>
                    <a:ea typeface="Cambria Math"/>
                  </a:rPr>
                  <a:t>≧ 1, egész) egyenletes eloszlásúnak nevezzük, ha 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lehetséges értékei az x</a:t>
                </a:r>
                <a:r>
                  <a:rPr lang="hu-HU" sz="2400" baseline="-25000" dirty="0" smtClean="0"/>
                  <a:t>1</a:t>
                </a:r>
                <a:r>
                  <a:rPr lang="hu-HU" sz="2400" dirty="0" smtClean="0"/>
                  <a:t>, x</a:t>
                </a:r>
                <a:r>
                  <a:rPr lang="hu-HU" sz="2400" baseline="-25000" dirty="0" smtClean="0"/>
                  <a:t>2</a:t>
                </a:r>
                <a:r>
                  <a:rPr lang="hu-HU" sz="2400" dirty="0" smtClean="0"/>
                  <a:t>, …, </a:t>
                </a:r>
                <a:r>
                  <a:rPr lang="hu-HU" sz="2400" dirty="0" err="1" smtClean="0"/>
                  <a:t>x</a:t>
                </a:r>
                <a:r>
                  <a:rPr lang="hu-HU" sz="2400" baseline="-25000" dirty="0" err="1" smtClean="0"/>
                  <a:t>n</a:t>
                </a:r>
                <a:r>
                  <a:rPr lang="hu-HU" sz="2400" dirty="0" smtClean="0"/>
                  <a:t> valós számok, és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l-GR" sz="2400" dirty="0"/>
                            <m:t>ξ</m:t>
                          </m:r>
                          <m:r>
                            <m:rPr>
                              <m:nor/>
                            </m:rPr>
                            <a:rPr lang="hu-HU" sz="2400" b="0" i="0" dirty="0" smtClean="0"/>
                            <m:t>=</m:t>
                          </m:r>
                          <m:sSub>
                            <m:sSubPr>
                              <m:ctrlPr>
                                <a:rPr lang="hu-HU" sz="2400" b="0" i="1" dirty="0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b="0" i="1" dirty="0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hu-HU" sz="2400" b="0" i="1" dirty="0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hu-HU" sz="2400" b="0" i="1" dirty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b="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400" b="0" i="1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sz="2400" b="0" i="1" dirty="0" smtClean="0">
                              <a:latin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várhatóértéke: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𝑀</m:t>
                      </m:r>
                      <m:r>
                        <a:rPr lang="hu-HU" sz="2400" b="0" i="1" smtClean="0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a:rPr lang="hu-HU" sz="2400" b="0" i="1" dirty="0" smtClean="0">
                          <a:latin typeface="Cambria Math"/>
                        </a:rPr>
                        <m:t>)</m:t>
                      </m:r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sz="24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hu-HU" sz="2400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hu-HU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f>
                            <m:fPr>
                              <m:ctrlPr>
                                <a:rPr lang="hu-HU" sz="24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hu-HU" sz="24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hu-HU" sz="2400" b="0" i="1" smtClean="0"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</m:e>
                      </m:nary>
                      <m:r>
                        <a:rPr lang="hu-HU" sz="2400" b="0" i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sz="2400" i="1">
                              <a:latin typeface="Cambria Math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hu-HU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sz="2400" i="1">
                              <a:latin typeface="Cambria Math"/>
                            </a:rPr>
                            <m:t>𝑖</m:t>
                          </m:r>
                          <m:r>
                            <a:rPr lang="hu-HU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hu-HU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hu-HU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hu-HU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Szórásnégyzete: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𝐷</m:t>
                          </m:r>
                        </m:e>
                        <m:sup>
                          <m:r>
                            <a:rPr lang="hu-HU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hu-HU" sz="2400" b="0" i="1" smtClean="0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)=</m:t>
                      </m:r>
                      <m:nary>
                        <m:naryPr>
                          <m:chr m:val="∑"/>
                          <m:ctrlPr>
                            <a:rPr lang="hu-HU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sz="2400" i="1">
                              <a:latin typeface="Cambria Math"/>
                            </a:rPr>
                            <m:t>𝑖</m:t>
                          </m:r>
                          <m:r>
                            <a:rPr lang="hu-HU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hu-HU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Sup>
                            <m:sSubSupPr>
                              <m:ctrlPr>
                                <a:rPr lang="hu-HU" sz="240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sSub>
                                <m:sSubPr>
                                  <m:ctrlPr>
                                    <a:rPr lang="hu-HU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hu-HU" sz="24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b/>
                            <m:sup>
                              <m:r>
                                <a:rPr lang="hu-HU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f>
                            <m:fPr>
                              <m:ctrlPr>
                                <a:rPr lang="hu-HU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hu-HU" sz="2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hu-HU" sz="2400" i="1"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  <m:r>
                            <a:rPr lang="hu-HU" sz="2400" b="0" i="1" smtClean="0">
                              <a:latin typeface="Cambria Math"/>
                            </a:rPr>
                            <m:t>− </m:t>
                          </m:r>
                          <m:sSup>
                            <m:sSupPr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hu-HU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sz="2400" b="0" i="1" smtClean="0">
                              <a:latin typeface="Cambria Math"/>
                            </a:rPr>
                            <m:t>(</m:t>
                          </m:r>
                        </m:e>
                      </m:nary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)</m:t>
                      </m:r>
                    </m:oMath>
                  </m:oMathPara>
                </a14:m>
                <a:endParaRPr lang="hu-HU" sz="2400" dirty="0" smtClean="0"/>
              </a:p>
            </p:txBody>
          </p:sp>
        </mc:Choice>
        <mc:Fallback xmlns=""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910" y="764704"/>
                <a:ext cx="9113089" cy="5976664"/>
              </a:xfrm>
              <a:blipFill rotWithShape="1">
                <a:blip r:embed="rId2"/>
                <a:stretch>
                  <a:fillRect l="-1003" t="-815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0216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bg1"/>
                </a:solidFill>
              </a:rPr>
              <a:t>Folytonos egyenletes eloszlás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3855" y="620688"/>
                <a:ext cx="8928992" cy="612068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2400" dirty="0" smtClean="0"/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valószínűségi változót egyenletes eloszlásúnak nevezzük  az (a, b) intervallumban, ha sűrűségfüggvénye: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∀ </m:t>
                      </m:r>
                      <m:r>
                        <a:rPr lang="hu-HU" sz="2400" b="0" i="1" smtClean="0">
                          <a:latin typeface="Cambria Math"/>
                        </a:rPr>
                        <m:t>𝑥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𝜖</m:t>
                      </m:r>
                      <m:r>
                        <a:rPr lang="hu-HU" sz="2400" b="1" i="1" smtClean="0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hu-HU" sz="2400" b="0" i="0" smtClean="0">
                          <a:latin typeface="Cambria Math"/>
                          <a:ea typeface="Cambria Math"/>
                        </a:rPr>
                        <m:t>f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hu-HU" sz="2400" b="0" i="0" smtClean="0">
                              <a:latin typeface="Cambria Math"/>
                              <a:ea typeface="Cambria Math"/>
                            </a:rPr>
                            <m:t>x</m:t>
                          </m:r>
                        </m:e>
                      </m:d>
                      <m:r>
                        <a:rPr lang="hu-HU" sz="2400" b="0" i="0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hu-HU" sz="2400" i="1">
                                  <a:latin typeface="Cambria Math"/>
                                  <a:ea typeface="Cambria Math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𝑏</m:t>
                                  </m:r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𝑎</m:t>
                                  </m:r>
                                </m:den>
                              </m:f>
                              <m:r>
                                <m:rPr>
                                  <m:brk m:alnAt="7"/>
                                </m:rP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h𝑎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&lt;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&lt;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𝑏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</m:e>
                            <m:e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0, 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𝑒𝑔𝑦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é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𝑏𝑘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é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𝑛𝑡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Eloszlás függvénye: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 smtClean="0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>
                          <a:latin typeface="Cambria Math"/>
                        </a:rPr>
                        <m:t>𝑥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𝜖</m:t>
                      </m:r>
                      <m:r>
                        <a:rPr lang="hu-HU" sz="2400" b="1" i="1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hu-HU" sz="2400" b="0" i="0" smtClean="0">
                          <a:latin typeface="Cambria Math"/>
                          <a:ea typeface="Cambria Math"/>
                        </a:rPr>
                        <m:t>F</m:t>
                      </m:r>
                      <m:d>
                        <m:dPr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hu-HU" sz="2400">
                              <a:latin typeface="Cambria Math"/>
                              <a:ea typeface="Cambria Math"/>
                            </a:rPr>
                            <m:t>x</m:t>
                          </m:r>
                        </m:e>
                      </m:d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eqArrPr>
                            <m:e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0,       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h𝑎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        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𝑏</m:t>
                                  </m:r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𝑎</m:t>
                                  </m:r>
                                </m:den>
                              </m:f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,  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h𝑎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&lt;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&lt;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𝑏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</m:e>
                            <m:e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1,         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h𝑎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        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≥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𝑏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várható értéke: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𝑀</m:t>
                      </m:r>
                      <m:r>
                        <a:rPr lang="hu-HU" sz="2400" b="0" i="1" smtClean="0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)=</m:t>
                      </m:r>
                      <m:f>
                        <m:fPr>
                          <m:ctrlPr>
                            <a:rPr lang="hu-HU" sz="2400" b="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400" b="0" i="1" dirty="0" smtClean="0">
                              <a:latin typeface="Cambria Math"/>
                            </a:rPr>
                            <m:t>𝑎</m:t>
                          </m:r>
                          <m:r>
                            <a:rPr lang="hu-HU" sz="2400" b="0" i="1" dirty="0" smtClean="0">
                              <a:latin typeface="Cambria Math"/>
                            </a:rPr>
                            <m:t>+</m:t>
                          </m:r>
                          <m:r>
                            <a:rPr lang="hu-HU" sz="2400" b="0" i="1" dirty="0" smtClean="0">
                              <a:latin typeface="Cambria Math"/>
                            </a:rPr>
                            <m:t>𝑏</m:t>
                          </m:r>
                        </m:num>
                        <m:den>
                          <m:r>
                            <a:rPr lang="hu-HU" sz="2400" b="0" i="1" dirty="0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Szórás: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𝐷</m:t>
                      </m:r>
                      <m:r>
                        <a:rPr lang="hu-HU" sz="2400" b="0" i="1" smtClean="0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)=</m:t>
                      </m:r>
                      <m:f>
                        <m:fPr>
                          <m:ctrlPr>
                            <a:rPr lang="hu-HU" sz="2400" b="0" i="1" dirty="0" smtClean="0"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hu-HU" sz="2400" b="0" i="1" dirty="0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hu-HU" sz="2400" b="0" i="1" dirty="0" smtClean="0"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hu-HU" sz="2400" b="0" i="1" dirty="0" smtClean="0">
                              <a:latin typeface="Cambria Math"/>
                            </a:rPr>
                            <m:t>6</m:t>
                          </m:r>
                        </m:den>
                      </m:f>
                      <m:d>
                        <m:dPr>
                          <m:ctrlPr>
                            <a:rPr lang="hu-HU" sz="2400" b="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400" b="0" i="1" dirty="0" smtClean="0">
                              <a:latin typeface="Cambria Math"/>
                            </a:rPr>
                            <m:t>𝑏</m:t>
                          </m:r>
                          <m:r>
                            <a:rPr lang="hu-HU" sz="2400" b="0" i="1" dirty="0" smtClean="0">
                              <a:latin typeface="Cambria Math"/>
                            </a:rPr>
                            <m:t>−</m:t>
                          </m:r>
                          <m:r>
                            <a:rPr lang="hu-HU" sz="2400" b="0" i="1" dirty="0" smtClean="0">
                              <a:latin typeface="Cambria Math"/>
                            </a:rPr>
                            <m:t>𝑎</m:t>
                          </m:r>
                        </m:e>
                      </m:d>
                      <m:r>
                        <a:rPr lang="hu-HU" sz="2400" b="0" i="1" dirty="0" smtClean="0">
                          <a:latin typeface="Cambria Math"/>
                        </a:rPr>
                        <m:t>, </m:t>
                      </m:r>
                      <m:r>
                        <a:rPr lang="hu-HU" sz="2400" b="0" i="1" dirty="0" smtClean="0">
                          <a:latin typeface="Cambria Math"/>
                        </a:rPr>
                        <m:t>𝑎h𝑜𝑙</m:t>
                      </m:r>
                      <m:r>
                        <a:rPr lang="hu-HU" sz="2400" b="0" i="1" dirty="0" smtClean="0">
                          <a:latin typeface="Cambria Math"/>
                        </a:rPr>
                        <m:t> </m:t>
                      </m:r>
                      <m:r>
                        <a:rPr lang="hu-HU" sz="2400" b="0" i="1" dirty="0" smtClean="0">
                          <a:latin typeface="Cambria Math"/>
                        </a:rPr>
                        <m:t>𝑏</m:t>
                      </m:r>
                      <m:r>
                        <a:rPr lang="hu-HU" sz="2400" b="0" i="1" dirty="0" smtClean="0">
                          <a:latin typeface="Cambria Math"/>
                        </a:rPr>
                        <m:t>&gt;</m:t>
                      </m:r>
                      <m:r>
                        <a:rPr lang="hu-HU" sz="2400" b="0" i="1" dirty="0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endParaRPr lang="hu-HU" sz="2400" dirty="0" smtClean="0"/>
              </a:p>
            </p:txBody>
          </p:sp>
        </mc:Choice>
        <mc:Fallback xmlns=""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855" y="620688"/>
                <a:ext cx="8928992" cy="6120680"/>
              </a:xfrm>
              <a:blipFill rotWithShape="1">
                <a:blip r:embed="rId2"/>
                <a:stretch>
                  <a:fillRect l="-1024" t="-797" r="-1365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55703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bg1"/>
                </a:solidFill>
              </a:rPr>
              <a:t>Exponenciális eloszlás</a:t>
            </a:r>
          </a:p>
        </p:txBody>
      </p:sp>
      <p:sp>
        <p:nvSpPr>
          <p:cNvPr id="23555" name="Tartalom helye 2"/>
          <p:cNvSpPr>
            <a:spLocks noGrp="1"/>
          </p:cNvSpPr>
          <p:nvPr>
            <p:ph idx="1"/>
          </p:nvPr>
        </p:nvSpPr>
        <p:spPr>
          <a:xfrm>
            <a:off x="22060" y="2132856"/>
            <a:ext cx="8928992" cy="3240360"/>
          </a:xfrm>
        </p:spPr>
        <p:txBody>
          <a:bodyPr/>
          <a:lstStyle/>
          <a:p>
            <a:pPr marL="0" indent="0">
              <a:buNone/>
            </a:pPr>
            <a:r>
              <a:rPr lang="hu-HU" sz="2400" dirty="0" smtClean="0">
                <a:solidFill>
                  <a:srgbClr val="FF0000"/>
                </a:solidFill>
              </a:rPr>
              <a:t>Exponenciális eloszlásúnak tekinthetők bizonyos időtartamok</a:t>
            </a:r>
            <a:r>
              <a:rPr lang="hu-HU" sz="2400" dirty="0" smtClean="0"/>
              <a:t> pl. </a:t>
            </a:r>
          </a:p>
          <a:p>
            <a:r>
              <a:rPr lang="hu-HU" sz="2400" dirty="0" smtClean="0"/>
              <a:t>Gépi berendezések élettartama, ha azok valamilyen hírtelen  hatás miatt mennek tönkre,</a:t>
            </a:r>
          </a:p>
          <a:p>
            <a:r>
              <a:rPr lang="hu-HU" sz="2400" dirty="0" smtClean="0"/>
              <a:t>Egy szövőgépen két szálszakadás közötti idő, </a:t>
            </a:r>
          </a:p>
          <a:p>
            <a:r>
              <a:rPr lang="hu-HU" sz="2400" dirty="0" smtClean="0"/>
              <a:t>Várakozási idők,</a:t>
            </a:r>
          </a:p>
          <a:p>
            <a:r>
              <a:rPr lang="hu-HU" sz="2400" dirty="0" smtClean="0"/>
              <a:t>Egy radioaktív atom elbomlásáig eltelt idő.</a:t>
            </a:r>
          </a:p>
          <a:p>
            <a:r>
              <a:rPr lang="hu-HU" sz="2400" dirty="0" smtClean="0"/>
              <a:t>Örökifjú egyedek, amelyekre nem hat az öregedés</a:t>
            </a:r>
          </a:p>
          <a:p>
            <a:endParaRPr lang="hu-HU" sz="2400" dirty="0" smtClean="0"/>
          </a:p>
        </p:txBody>
      </p:sp>
    </p:spTree>
    <p:extLst>
      <p:ext uri="{BB962C8B-B14F-4D97-AF65-F5344CB8AC3E}">
        <p14:creationId xmlns:p14="http://schemas.microsoft.com/office/powerpoint/2010/main" val="18266349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>
                <a:solidFill>
                  <a:schemeClr val="bg1"/>
                </a:solidFill>
              </a:rPr>
              <a:t>Exponenciális eloszlás</a:t>
            </a:r>
            <a:endParaRPr lang="hu-HU" sz="4000" dirty="0" smtClean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9325" y="1052735"/>
                <a:ext cx="8928992" cy="577187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2400" dirty="0" smtClean="0"/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valószínűségi változót </a:t>
                </a:r>
                <a:r>
                  <a:rPr lang="el-GR" sz="2400" dirty="0" smtClean="0"/>
                  <a:t>λ</a:t>
                </a:r>
                <a:r>
                  <a:rPr lang="hu-HU" sz="2400" dirty="0" smtClean="0"/>
                  <a:t> paraméterű (</a:t>
                </a:r>
                <a:r>
                  <a:rPr lang="el-GR" sz="2400" dirty="0" smtClean="0"/>
                  <a:t>λ</a:t>
                </a:r>
                <a:r>
                  <a:rPr lang="hu-HU" sz="2400" dirty="0" smtClean="0"/>
                  <a:t>&gt;0) exponenciális eloszlásúnak nevezzük, ha  sűrűségfüggvénye 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 smtClean="0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>
                          <a:latin typeface="Cambria Math"/>
                        </a:rPr>
                        <m:t>𝑥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𝜖</m:t>
                      </m:r>
                      <m:r>
                        <a:rPr lang="hu-HU" sz="2400" b="1" i="1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hu-HU" sz="2400">
                          <a:latin typeface="Cambria Math"/>
                          <a:ea typeface="Cambria Math"/>
                        </a:rPr>
                        <m:t>f</m:t>
                      </m:r>
                      <m:d>
                        <m:dPr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hu-HU" sz="2400">
                              <a:latin typeface="Cambria Math"/>
                              <a:ea typeface="Cambria Math"/>
                            </a:rPr>
                            <m:t>x</m:t>
                          </m:r>
                        </m:e>
                      </m:d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eqArrPr>
                            <m:e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0,            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h𝑎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  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≤0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l-GR" sz="2400" b="0" i="1" smtClean="0">
                                  <a:latin typeface="Cambria Math"/>
                                  <a:ea typeface="Cambria Math"/>
                                </a:rPr>
                                <m:t>λ</m:t>
                              </m:r>
                              <m:sSup>
                                <m:sSupPr>
                                  <m:ctrlPr>
                                    <a:rPr lang="el-GR" sz="24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sz="2400" b="0" i="1" smtClean="0">
                                      <a:latin typeface="Cambria Math"/>
                                      <a:ea typeface="Cambria Math"/>
                                    </a:rPr>
                                    <m:t>λ</m:t>
                                  </m:r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,   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h𝑎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  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&gt;0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Az eloszlásfüggvénye: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 smtClean="0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>
                          <a:latin typeface="Cambria Math"/>
                        </a:rPr>
                        <m:t>𝑥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𝜖</m:t>
                      </m:r>
                      <m:r>
                        <a:rPr lang="hu-HU" sz="2400" b="1" i="1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hu-HU" sz="2400" b="0" i="0" smtClean="0">
                          <a:latin typeface="Cambria Math"/>
                          <a:ea typeface="Cambria Math"/>
                        </a:rPr>
                        <m:t>F</m:t>
                      </m:r>
                      <m:d>
                        <m:dPr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hu-HU" sz="2400">
                              <a:latin typeface="Cambria Math"/>
                              <a:ea typeface="Cambria Math"/>
                            </a:rPr>
                            <m:t>x</m:t>
                          </m:r>
                        </m:e>
                      </m:d>
                      <m:r>
                        <a:rPr lang="hu-HU" sz="2400" i="1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hu-HU" sz="2400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p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</m:e>
                      </m:nary>
                      <m:d>
                        <m:dPr>
                          <m:begChr m:val="{"/>
                          <m:endChr m:val=""/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hu-HU" sz="2400" i="1">
                                  <a:latin typeface="Cambria Math"/>
                                  <a:ea typeface="Cambria Math"/>
                                </a:rPr>
                              </m:ctrlPr>
                            </m:eqArrPr>
                            <m:e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0,          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      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h𝑎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  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≤0</m:t>
                              </m:r>
                            </m:e>
                            <m:e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l-GR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sz="2400" i="1">
                                      <a:latin typeface="Cambria Math"/>
                                      <a:ea typeface="Cambria Math"/>
                                    </a:rPr>
                                    <m:t>λ</m:t>
                                  </m:r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,   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h𝑎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  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&gt;0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hu-HU" sz="2400" dirty="0"/>
              </a:p>
              <a:p>
                <a:pPr marL="0" indent="0">
                  <a:buNone/>
                </a:pPr>
                <a:r>
                  <a:rPr lang="hu-HU" sz="2400" dirty="0" smtClean="0"/>
                  <a:t>Várható értéke: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𝑀</m:t>
                      </m:r>
                      <m:r>
                        <a:rPr lang="hu-HU" sz="2400" b="0" i="1" smtClean="0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)=</m:t>
                      </m:r>
                      <m:f>
                        <m:fPr>
                          <m:ctrlPr>
                            <a:rPr lang="hu-HU" sz="2400" b="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400" b="0" i="1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400" b="0" i="1" dirty="0" smtClean="0">
                              <a:latin typeface="Cambria Math"/>
                            </a:rPr>
                            <m:t>λ</m:t>
                          </m:r>
                        </m:den>
                      </m:f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Szórása: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𝐷</m:t>
                      </m:r>
                      <m:r>
                        <a:rPr lang="hu-HU" sz="2400" i="1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dirty="0"/>
                        <m:t>)=</m:t>
                      </m:r>
                      <m:f>
                        <m:fPr>
                          <m:ctrlPr>
                            <a:rPr lang="hu-HU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4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400" i="1" dirty="0">
                              <a:latin typeface="Cambria Math"/>
                            </a:rPr>
                            <m:t>λ</m:t>
                          </m:r>
                        </m:den>
                      </m:f>
                    </m:oMath>
                  </m:oMathPara>
                </a14:m>
                <a:endParaRPr lang="hu-HU" sz="2400" dirty="0" smtClean="0"/>
              </a:p>
            </p:txBody>
          </p:sp>
        </mc:Choice>
        <mc:Fallback xmlns=""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325" y="1052735"/>
                <a:ext cx="8928992" cy="5771875"/>
              </a:xfrm>
              <a:blipFill rotWithShape="1">
                <a:blip r:embed="rId2"/>
                <a:stretch>
                  <a:fillRect l="-1024" t="-845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8379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bg1"/>
                </a:solidFill>
              </a:rPr>
              <a:t>Gamma-eloszlás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30910" y="1484784"/>
                <a:ext cx="9113089" cy="424847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2400" dirty="0" smtClean="0"/>
                  <a:t>Ha egy esemény véletlen időpontokban megismétlődik, vagyis véletlen folyamatról van szó, és két esemény között eltelt idő exponenciális eloszlású, akkor  az az időtartam, amely alatt ez az esemény </a:t>
                </a:r>
                <a:r>
                  <a:rPr lang="hu-HU" sz="2400" dirty="0" err="1" smtClean="0"/>
                  <a:t>k-szor</a:t>
                </a:r>
                <a:r>
                  <a:rPr lang="hu-HU" sz="2400" dirty="0" smtClean="0"/>
                  <a:t> következik be, k paraméterű gamma-eloszlású.</a:t>
                </a:r>
              </a:p>
              <a:p>
                <a:pPr marL="0" indent="0">
                  <a:buNone/>
                </a:pPr>
                <a:endParaRPr lang="hu-HU" sz="2400" dirty="0"/>
              </a:p>
              <a:p>
                <a:pPr marL="0" indent="0">
                  <a:buNone/>
                </a:pPr>
                <a:r>
                  <a:rPr lang="hu-HU" sz="2400" dirty="0" smtClean="0"/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 smtClean="0"/>
                  <a:t> valószínűségi változót </a:t>
                </a:r>
                <a:r>
                  <a:rPr lang="el-GR" sz="2400" dirty="0" smtClean="0"/>
                  <a:t>λ</a:t>
                </a:r>
                <a:r>
                  <a:rPr lang="hu-HU" sz="2400" dirty="0" smtClean="0"/>
                  <a:t>, n paraméterű (</a:t>
                </a:r>
                <a:r>
                  <a:rPr lang="el-GR" sz="2400" dirty="0" smtClean="0"/>
                  <a:t>λ</a:t>
                </a:r>
                <a:r>
                  <a:rPr lang="hu-HU" sz="2400" dirty="0" smtClean="0"/>
                  <a:t>&gt;0, n egész és n</a:t>
                </a:r>
                <a:r>
                  <a:rPr lang="hu-HU" sz="2400" dirty="0" smtClean="0">
                    <a:latin typeface="Cambria Math"/>
                    <a:ea typeface="Cambria Math"/>
                  </a:rPr>
                  <a:t>≧1) gamma-eloszlásúnak nevezzük, ha sűrűségfüggvénye: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 smtClean="0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 smtClean="0">
                          <a:latin typeface="Cambria Math"/>
                        </a:rPr>
                        <m:t>𝑥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𝜖</m:t>
                      </m:r>
                      <m:r>
                        <a:rPr lang="hu-HU" sz="2400" b="1" i="1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sSub>
                        <m:sSubPr>
                          <m:ctrlPr>
                            <a:rPr lang="hu-HU" sz="240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hu-HU" sz="2400">
                              <a:latin typeface="Cambria Math"/>
                              <a:ea typeface="Cambria Math"/>
                            </a:rPr>
                            <m:t>x</m:t>
                          </m:r>
                        </m:e>
                      </m:d>
                      <m:r>
                        <a:rPr lang="hu-HU" sz="2400" i="1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hu-HU" sz="2400" i="1">
                                  <a:latin typeface="Cambria Math"/>
                                  <a:ea typeface="Cambria Math"/>
                                </a:rPr>
                              </m:ctrlPr>
                            </m:eqArrPr>
                            <m:e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0,            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h𝑎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  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≤0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hu-HU" sz="240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hu-HU" sz="240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sz="2400" i="1" smtClean="0">
                                          <a:latin typeface="Cambria Math"/>
                                          <a:ea typeface="Cambria Math"/>
                                        </a:rPr>
                                        <m:t>λ</m:t>
                                      </m:r>
                                    </m:e>
                                    <m:sup>
                                      <m:r>
                                        <a:rPr lang="hu-HU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hu-HU" sz="240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hu-HU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hu-HU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  <m:r>
                                        <a:rPr lang="hu-HU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−1</m:t>
                                      </m:r>
                                    </m:sup>
                                  </m:sSup>
                                </m:num>
                                <m:den>
                                  <m:d>
                                    <m:dPr>
                                      <m:ctrlPr>
                                        <a:rPr lang="hu-HU" sz="2400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hu-HU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  <m:r>
                                        <a:rPr lang="hu-HU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−1</m:t>
                                      </m:r>
                                    </m:e>
                                  </m:d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!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hu-HU" sz="240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sz="2400" b="0" i="1" smtClean="0">
                                      <a:latin typeface="Cambria Math"/>
                                      <a:ea typeface="Cambria Math"/>
                                    </a:rPr>
                                    <m:t>λ</m:t>
                                  </m:r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,   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h𝑎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  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&gt;0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hu-HU" sz="2400" dirty="0"/>
              </a:p>
            </p:txBody>
          </p:sp>
        </mc:Choice>
        <mc:Fallback xmlns=""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910" y="1484784"/>
                <a:ext cx="9113089" cy="4248472"/>
              </a:xfrm>
              <a:blipFill rotWithShape="1">
                <a:blip r:embed="rId2"/>
                <a:stretch>
                  <a:fillRect l="-1003" t="-1149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41472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endParaRPr lang="hu-HU" sz="4000" dirty="0" smtClean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30911" y="692696"/>
                <a:ext cx="8928992" cy="604867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2400" dirty="0" smtClean="0"/>
                  <a:t>Eloszlásfüggvény: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 smtClean="0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>
                          <a:latin typeface="Cambria Math"/>
                        </a:rPr>
                        <m:t>𝑥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𝜖</m:t>
                      </m:r>
                      <m:r>
                        <a:rPr lang="hu-HU" sz="2400" b="1" i="1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sSub>
                        <m:sSubPr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hu-HU" sz="2400">
                              <a:latin typeface="Cambria Math"/>
                              <a:ea typeface="Cambria Math"/>
                            </a:rPr>
                            <m:t>x</m:t>
                          </m:r>
                        </m:e>
                      </m:d>
                      <m:r>
                        <a:rPr lang="hu-HU" sz="2400" i="1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hu-HU" sz="2400" i="1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sup>
                        <m:e>
                          <m:sSub>
                            <m:sSubPr>
                              <m:ctrlPr>
                                <a:rPr lang="hu-HU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hu-HU" sz="24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𝑑𝑡</m:t>
                          </m:r>
                        </m:e>
                      </m:nary>
                      <m:r>
                        <a:rPr lang="hu-HU" sz="2400" i="1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hu-HU" sz="2400" i="1" dirty="0" smtClean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:endParaRPr lang="hu-HU" sz="2400" i="1" dirty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hu-HU" sz="2400" i="1">
                                  <a:latin typeface="Cambria Math"/>
                                  <a:ea typeface="Cambria Math"/>
                                </a:rPr>
                              </m:ctrlPr>
                            </m:eqArrPr>
                            <m:e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0,            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h𝑎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  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≤0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hu-HU" sz="2400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sz="2400" i="1">
                                          <a:latin typeface="Cambria Math"/>
                                          <a:ea typeface="Cambria Math"/>
                                        </a:rPr>
                                        <m:t>λ</m:t>
                                      </m:r>
                                    </m:e>
                                    <m:sup>
                                      <m:r>
                                        <a:rPr lang="hu-HU" sz="2400" i="1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</m:sup>
                                  </m:sSup>
                                </m:num>
                                <m:den>
                                  <m:d>
                                    <m:dPr>
                                      <m:ctrlPr>
                                        <a:rPr lang="hu-HU" sz="2400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hu-HU" sz="2400" i="1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  <m:r>
                                        <a:rPr lang="hu-HU" sz="2400" i="1">
                                          <a:latin typeface="Cambria Math"/>
                                          <a:ea typeface="Cambria Math"/>
                                        </a:rPr>
                                        <m:t>−1</m:t>
                                      </m:r>
                                    </m:e>
                                  </m:d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!</m:t>
                                  </m:r>
                                </m:den>
                              </m:f>
                              <m:nary>
                                <m:naryPr>
                                  <m:limLoc m:val="undOvr"/>
                                  <m:ctrlP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4"/>
                                    </m:rP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hu-HU" sz="240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hu-HU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hu-HU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  <m:r>
                                        <a:rPr lang="hu-HU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−1</m:t>
                                      </m:r>
                                    </m:sup>
                                  </m:sSup>
                                </m:e>
                              </m:nary>
                              <m:sSup>
                                <m:sSupPr>
                                  <m:ctrlP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sz="2400" i="1">
                                      <a:latin typeface="Cambria Math"/>
                                      <a:ea typeface="Cambria Math"/>
                                    </a:rPr>
                                    <m:t>λ</m:t>
                                  </m:r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</m:sup>
                              </m:sSup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𝑑𝑡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,   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h𝑎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  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&gt;0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hu-HU" sz="2400" dirty="0"/>
              </a:p>
              <a:p>
                <a:pPr marL="0" indent="0">
                  <a:buNone/>
                </a:pPr>
                <a:r>
                  <a:rPr lang="hu-HU" sz="2400" dirty="0" smtClean="0"/>
                  <a:t>Várhatóértéke: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>
                          <a:latin typeface="Cambria Math"/>
                        </a:rPr>
                        <m:t>𝑀</m:t>
                      </m:r>
                      <m:r>
                        <a:rPr lang="hu-HU" sz="2400" i="1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dirty="0"/>
                        <m:t>)=</m:t>
                      </m:r>
                      <m:f>
                        <m:fPr>
                          <m:ctrlPr>
                            <a:rPr lang="hu-HU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4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ctrlPr>
                                <a:rPr lang="hu-HU" sz="2400" b="0" i="1" dirty="0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hu-HU" sz="2400" b="0" i="1" dirty="0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hu-HU" sz="2400" b="0" i="1" dirty="0" smtClean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  <m:r>
                            <a:rPr lang="hu-HU" sz="2400" b="0" i="1" dirty="0" smtClean="0">
                              <a:latin typeface="Cambria Math"/>
                            </a:rPr>
                            <m:t>!</m:t>
                          </m:r>
                          <m:r>
                            <m:rPr>
                              <m:sty m:val="p"/>
                            </m:rPr>
                            <a:rPr lang="el-GR" sz="2400" i="1" dirty="0">
                              <a:latin typeface="Cambria Math"/>
                            </a:rPr>
                            <m:t>λ</m:t>
                          </m:r>
                        </m:den>
                      </m:f>
                      <m:r>
                        <a:rPr lang="hu-HU" sz="2400" b="0" i="1" dirty="0" smtClean="0">
                          <a:latin typeface="Cambria Math"/>
                        </a:rPr>
                        <m:t>𝑛</m:t>
                      </m:r>
                      <m:r>
                        <a:rPr lang="hu-HU" sz="2400" b="0" i="1" dirty="0" smtClean="0">
                          <a:latin typeface="Cambria Math"/>
                        </a:rPr>
                        <m:t>!=</m:t>
                      </m:r>
                      <m:f>
                        <m:fPr>
                          <m:ctrlPr>
                            <a:rPr lang="hu-HU" sz="2400" b="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400" b="0" i="1" dirty="0" smtClean="0">
                              <a:latin typeface="Cambria Math"/>
                            </a:rPr>
                            <m:t>𝑛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400" b="0" i="1" dirty="0" smtClean="0">
                              <a:latin typeface="Cambria Math"/>
                            </a:rPr>
                            <m:t>λ</m:t>
                          </m:r>
                        </m:den>
                      </m:f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Szórása: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>
                          <a:latin typeface="Cambria Math"/>
                        </a:rPr>
                        <m:t>𝐷</m:t>
                      </m:r>
                      <m:r>
                        <a:rPr lang="hu-HU" sz="2400" i="1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dirty="0"/>
                        <m:t>)=</m:t>
                      </m:r>
                      <m:f>
                        <m:fPr>
                          <m:ctrlPr>
                            <a:rPr lang="hu-HU" sz="2400" i="1" dirty="0"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hu-HU" sz="2400" i="1" dirty="0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hu-HU" sz="2400" b="0" i="1" dirty="0" smtClean="0">
                                  <a:latin typeface="Cambria Math"/>
                                </a:rPr>
                                <m:t>𝑛</m:t>
                              </m:r>
                            </m:e>
                          </m:rad>
                        </m:num>
                        <m:den>
                          <m:r>
                            <m:rPr>
                              <m:sty m:val="p"/>
                            </m:rPr>
                            <a:rPr lang="el-GR" sz="2400" i="1" dirty="0">
                              <a:latin typeface="Cambria Math"/>
                            </a:rPr>
                            <m:t>λ</m:t>
                          </m:r>
                        </m:den>
                      </m:f>
                    </m:oMath>
                  </m:oMathPara>
                </a14:m>
                <a:endParaRPr lang="hu-HU" sz="2400" dirty="0"/>
              </a:p>
              <a:p>
                <a:pPr marL="0" indent="0">
                  <a:buNone/>
                </a:pPr>
                <a:endParaRPr lang="hu-HU" sz="2400" dirty="0" smtClean="0"/>
              </a:p>
            </p:txBody>
          </p:sp>
        </mc:Choice>
        <mc:Fallback xmlns=""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911" y="692696"/>
                <a:ext cx="8928992" cy="6048672"/>
              </a:xfrm>
              <a:blipFill rotWithShape="1">
                <a:blip r:embed="rId2"/>
                <a:stretch>
                  <a:fillRect l="-1024" t="-806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09654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-13855"/>
            <a:ext cx="8229600" cy="576064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bg1"/>
                </a:solidFill>
              </a:rPr>
              <a:t>Normális eloszlás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30444" y="548680"/>
                <a:ext cx="8928992" cy="630932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2400" dirty="0" smtClean="0"/>
                  <a:t>Hibaeloszlásnak is nevezik.</a:t>
                </a:r>
              </a:p>
              <a:p>
                <a:r>
                  <a:rPr lang="hu-HU" sz="2400" dirty="0" err="1" smtClean="0"/>
                  <a:t>Automatagépen</a:t>
                </a:r>
                <a:r>
                  <a:rPr lang="hu-HU" sz="2400" dirty="0" smtClean="0"/>
                  <a:t> készített termék bizonyos mérete,</a:t>
                </a:r>
              </a:p>
              <a:p>
                <a:r>
                  <a:rPr lang="hu-HU" sz="2400" dirty="0" smtClean="0"/>
                  <a:t>Az alkatrészek méretének az előírt mérettől való eltérése,</a:t>
                </a:r>
              </a:p>
              <a:p>
                <a:r>
                  <a:rPr lang="hu-HU" sz="2400" dirty="0" smtClean="0"/>
                  <a:t>Véletlen mérési hibák,</a:t>
                </a:r>
              </a:p>
              <a:p>
                <a:pPr marL="0" indent="0">
                  <a:buNone/>
                </a:pPr>
                <a:r>
                  <a:rPr lang="hu-HU" sz="2400" dirty="0" smtClean="0"/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 smtClean="0"/>
                      <m:t>ξ</m:t>
                    </m:r>
                  </m:oMath>
                </a14:m>
                <a:r>
                  <a:rPr lang="hu-HU" sz="2400" dirty="0" smtClean="0"/>
                  <a:t> valószínűségi változót m, </a:t>
                </a:r>
                <a:r>
                  <a:rPr lang="el-GR" sz="2400" dirty="0" smtClean="0"/>
                  <a:t>σ</a:t>
                </a:r>
                <a:r>
                  <a:rPr lang="hu-HU" sz="2400" dirty="0" smtClean="0"/>
                  <a:t> paraméterű (m tetszőleges, </a:t>
                </a:r>
                <a:r>
                  <a:rPr lang="el-GR" sz="2400" dirty="0" smtClean="0"/>
                  <a:t>σ</a:t>
                </a:r>
                <a:r>
                  <a:rPr lang="hu-HU" sz="2400" dirty="0" smtClean="0"/>
                  <a:t> pedig pozitív valós szám) normális eloszlásúnak nevezzük, ha sűrűségfüggvénye:</a:t>
                </a:r>
              </a:p>
              <a:p>
                <a:pPr marL="0" indent="0" algn="ctr">
                  <a:buNone/>
                </a:pPr>
                <a:r>
                  <a:rPr lang="hu-HU" sz="2400" dirty="0" smtClean="0"/>
                  <a:t> </a:t>
                </a:r>
                <a14:m>
                  <m:oMath xmlns:m="http://schemas.openxmlformats.org/officeDocument/2006/math">
                    <m:r>
                      <a:rPr lang="hu-HU" sz="2400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hu-HU" sz="24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hu-HU" sz="2400" i="1">
                        <a:latin typeface="Cambria Math"/>
                      </a:rPr>
                      <m:t>𝑥</m:t>
                    </m:r>
                    <m:r>
                      <a:rPr lang="hu-HU" sz="2400" i="1">
                        <a:latin typeface="Cambria Math"/>
                        <a:ea typeface="Cambria Math"/>
                      </a:rPr>
                      <m:t>𝜖</m:t>
                    </m:r>
                    <m:r>
                      <a:rPr lang="hu-HU" sz="2400" b="1" i="1">
                        <a:latin typeface="Cambria Math"/>
                        <a:ea typeface="Cambria Math"/>
                      </a:rPr>
                      <m:t>𝑹</m:t>
                    </m:r>
                    <m:r>
                      <a:rPr lang="hu-HU" sz="2400" i="1">
                        <a:latin typeface="Cambria Math"/>
                        <a:ea typeface="Cambria Math"/>
                      </a:rPr>
                      <m:t> </m:t>
                    </m:r>
                    <m:r>
                      <a:rPr lang="hu-HU" sz="2400" i="1">
                        <a:latin typeface="Cambria Math"/>
                        <a:ea typeface="Cambria Math"/>
                      </a:rPr>
                      <m:t>𝑒𝑠𝑒𝑡</m:t>
                    </m:r>
                    <m:r>
                      <a:rPr lang="hu-HU" sz="2400" i="1">
                        <a:latin typeface="Cambria Math"/>
                        <a:ea typeface="Cambria Math"/>
                      </a:rPr>
                      <m:t>é</m:t>
                    </m:r>
                    <m:r>
                      <a:rPr lang="hu-HU" sz="2400" i="1">
                        <a:latin typeface="Cambria Math"/>
                        <a:ea typeface="Cambria Math"/>
                      </a:rPr>
                      <m:t>𝑛</m:t>
                    </m:r>
                    <m:r>
                      <a:rPr lang="hu-HU" sz="2400" i="1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hu-HU" sz="2400">
                        <a:latin typeface="Cambria Math"/>
                        <a:ea typeface="Cambria Math"/>
                      </a:rPr>
                      <m:t>f</m:t>
                    </m:r>
                    <m:d>
                      <m:dPr>
                        <m:ctrlPr>
                          <a:rPr lang="hu-HU" sz="24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hu-HU" sz="2400">
                            <a:latin typeface="Cambria Math"/>
                            <a:ea typeface="Cambria Math"/>
                          </a:rPr>
                          <m:t>x</m:t>
                        </m:r>
                      </m:e>
                    </m:d>
                    <m:r>
                      <a:rPr lang="hu-HU" sz="24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hu-HU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hu-HU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2400" b="0" i="1" smtClean="0">
                            <a:latin typeface="Cambria Math"/>
                            <a:ea typeface="Cambria Math"/>
                          </a:rPr>
                          <m:t>σ</m:t>
                        </m:r>
                        <m:rad>
                          <m:radPr>
                            <m:degHide m:val="on"/>
                            <m:ctrlPr>
                              <a:rPr lang="el-GR" sz="2400" b="0" i="1" smtClean="0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hu-HU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hu-HU" sz="2400" b="0" i="1" smtClean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hu-HU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hu-HU" sz="2400" b="0" i="1" smtClean="0">
                            <a:latin typeface="Cambria Math"/>
                            <a:ea typeface="Cambria Math"/>
                          </a:rPr>
                          <m:t>𝑒</m:t>
                        </m:r>
                      </m:e>
                      <m:sup>
                        <m:r>
                          <a:rPr lang="hu-HU" sz="24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hu-HU" sz="2400" b="0" i="1" smtClean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hu-HU" sz="24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hu-HU" sz="2400" b="0" i="1" smtClean="0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a:rPr lang="hu-HU" sz="24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hu-HU" sz="2400" b="0" i="1" smtClean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r>
                                  <a:rPr lang="hu-HU" sz="2400" b="0" i="1" smtClean="0">
                                    <a:latin typeface="Cambria Math"/>
                                    <a:ea typeface="Cambria Math"/>
                                  </a:rPr>
                                  <m:t>𝑚</m:t>
                                </m:r>
                                <m:r>
                                  <a:rPr lang="hu-HU" sz="2400" b="0" i="1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hu-HU" sz="24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hu-HU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hu-HU" sz="24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l-GR" sz="2400" b="0" i="1" smtClean="0">
                                    <a:latin typeface="Cambria Math"/>
                                    <a:ea typeface="Cambria Math"/>
                                  </a:rPr>
                                  <m:t>σ</m:t>
                                </m:r>
                              </m:e>
                              <m:sup>
                                <m:r>
                                  <a:rPr lang="hu-HU" sz="24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</m:oMath>
                </a14:m>
                <a:endParaRPr lang="hu-HU" sz="2400" dirty="0"/>
              </a:p>
              <a:p>
                <a:pPr marL="0" indent="0">
                  <a:buNone/>
                </a:pPr>
                <a:r>
                  <a:rPr lang="hu-HU" sz="2400" dirty="0" smtClean="0"/>
                  <a:t>Eloszlásfüggvénye: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 smtClean="0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>
                          <a:latin typeface="Cambria Math"/>
                        </a:rPr>
                        <m:t>𝑥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𝜖</m:t>
                      </m:r>
                      <m:r>
                        <a:rPr lang="hu-HU" sz="2400" b="1" i="1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hu-HU" sz="2400" b="0" i="0" smtClean="0">
                          <a:latin typeface="Cambria Math"/>
                          <a:ea typeface="Cambria Math"/>
                        </a:rPr>
                        <m:t>F</m:t>
                      </m:r>
                      <m:d>
                        <m:dPr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hu-HU" sz="2400">
                              <a:latin typeface="Cambria Math"/>
                              <a:ea typeface="Cambria Math"/>
                            </a:rPr>
                            <m:t>x</m:t>
                          </m:r>
                        </m:e>
                      </m:d>
                      <m:r>
                        <a:rPr lang="hu-HU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400" i="1">
                              <a:latin typeface="Cambria Math"/>
                              <a:ea typeface="Cambria Math"/>
                            </a:rPr>
                            <m:t>σ</m:t>
                          </m:r>
                          <m:rad>
                            <m:radPr>
                              <m:degHide m:val="on"/>
                              <m:ctrlPr>
                                <a:rPr lang="el-GR" sz="2400" i="1"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hu-HU" sz="240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nary>
                            <m:naryPr>
                              <m:limLoc m:val="undOvr"/>
                              <m:ctrlPr>
                                <a:rPr lang="hu-HU" sz="2400" i="1" smtClean="0">
                                  <a:latin typeface="Cambria Math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hu-HU" sz="2400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(</m:t>
                                          </m:r>
                                          <m:r>
                                            <a:rPr lang="hu-HU" sz="24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𝑡</m:t>
                                          </m:r>
                                          <m: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𝑚</m:t>
                                          </m:r>
                                          <m: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hu-HU" sz="2400" i="1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  <m:sSup>
                                        <m:sSupPr>
                                          <m:ctrlP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l-GR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σ</m:t>
                                          </m:r>
                                        </m:e>
                                        <m:sup>
                                          <m: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sup>
                              </m:sSup>
                            </m:e>
                          </m:nary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𝑑𝑡</m:t>
                          </m:r>
                        </m:e>
                        <m:sup/>
                      </m:sSup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b="0" dirty="0" smtClean="0"/>
                  <a:t>Várhatóérték:			</a:t>
                </a:r>
                <a14:m>
                  <m:oMath xmlns:m="http://schemas.openxmlformats.org/officeDocument/2006/math">
                    <m:r>
                      <a:rPr lang="hu-HU" sz="2400" b="0" i="1" smtClean="0">
                        <a:latin typeface="Cambria Math"/>
                      </a:rPr>
                      <m:t>𝑀</m:t>
                    </m:r>
                    <m:r>
                      <a:rPr lang="hu-HU" sz="2400" b="0" i="1" smtClean="0">
                        <a:latin typeface="Cambria Math"/>
                      </a:rPr>
                      <m:t>(</m:t>
                    </m:r>
                    <m:r>
                      <m:rPr>
                        <m:nor/>
                      </m:rPr>
                      <a:rPr lang="el-GR" sz="2400" dirty="0"/>
                      <m:t>ξ</m:t>
                    </m:r>
                    <m:r>
                      <m:rPr>
                        <m:nor/>
                      </m:rPr>
                      <a:rPr lang="hu-HU" sz="2400" b="0" i="0" dirty="0" smtClean="0"/>
                      <m:t>)=</m:t>
                    </m:r>
                    <m:r>
                      <m:rPr>
                        <m:nor/>
                      </m:rPr>
                      <a:rPr lang="hu-HU" sz="2400" b="0" i="0" dirty="0" smtClean="0"/>
                      <m:t>m</m:t>
                    </m:r>
                  </m:oMath>
                </a14:m>
                <a:endParaRPr lang="hu-HU" sz="2400" b="0" i="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Szórás:			</a:t>
                </a:r>
                <a14:m>
                  <m:oMath xmlns:m="http://schemas.openxmlformats.org/officeDocument/2006/math">
                    <m:r>
                      <a:rPr lang="hu-HU" sz="2400" b="0" i="1" smtClean="0">
                        <a:latin typeface="Cambria Math"/>
                      </a:rPr>
                      <m:t>𝐷</m:t>
                    </m:r>
                    <m:r>
                      <a:rPr lang="hu-HU" sz="2400" b="0" i="1" smtClean="0">
                        <a:latin typeface="Cambria Math"/>
                      </a:rPr>
                      <m:t>(</m:t>
                    </m:r>
                    <m:r>
                      <m:rPr>
                        <m:nor/>
                      </m:rPr>
                      <a:rPr lang="el-GR" sz="2400" dirty="0"/>
                      <m:t>ξ</m:t>
                    </m:r>
                    <m:r>
                      <m:rPr>
                        <m:nor/>
                      </m:rPr>
                      <a:rPr lang="hu-HU" sz="2400" b="0" i="0" dirty="0" smtClean="0"/>
                      <m:t>)=</m:t>
                    </m:r>
                    <m:r>
                      <m:rPr>
                        <m:sty m:val="p"/>
                      </m:rPr>
                      <a:rPr lang="el-GR" sz="2400" b="0" i="1" dirty="0" smtClean="0">
                        <a:latin typeface="Cambria Math"/>
                        <a:ea typeface="Cambria Math"/>
                      </a:rPr>
                      <m:t>σ</m:t>
                    </m:r>
                  </m:oMath>
                </a14:m>
                <a:endParaRPr lang="hu-HU" sz="2400" b="0" i="0" dirty="0" smtClean="0"/>
              </a:p>
            </p:txBody>
          </p:sp>
        </mc:Choice>
        <mc:Fallback xmlns=""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44" y="548680"/>
                <a:ext cx="8928992" cy="6309320"/>
              </a:xfrm>
              <a:blipFill rotWithShape="1">
                <a:blip r:embed="rId2"/>
                <a:stretch>
                  <a:fillRect l="-1092" t="-773" r="-1092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18144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-13855"/>
            <a:ext cx="8229600" cy="576064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bg1"/>
                </a:solidFill>
              </a:rPr>
              <a:t>Normális eloszlás</a:t>
            </a:r>
          </a:p>
        </p:txBody>
      </p:sp>
      <p:sp>
        <p:nvSpPr>
          <p:cNvPr id="23555" name="Tartalom helye 2"/>
          <p:cNvSpPr>
            <a:spLocks noGrp="1"/>
          </p:cNvSpPr>
          <p:nvPr>
            <p:ph idx="1"/>
          </p:nvPr>
        </p:nvSpPr>
        <p:spPr>
          <a:xfrm>
            <a:off x="30444" y="6237312"/>
            <a:ext cx="8928992" cy="620688"/>
          </a:xfrm>
        </p:spPr>
        <p:txBody>
          <a:bodyPr/>
          <a:lstStyle/>
          <a:p>
            <a:pPr marL="0" indent="0">
              <a:buNone/>
            </a:pPr>
            <a:endParaRPr lang="hu-HU" sz="2400" b="0" i="0" dirty="0" smtClean="0"/>
          </a:p>
        </p:txBody>
      </p:sp>
      <p:pic>
        <p:nvPicPr>
          <p:cNvPr id="2050" name="Picture 2" descr="https://upload.wikimedia.org/wikipedia/commons/thumb/f/fb/Normal_distribution_pdf.svg/600px-Normal_distribution_pdf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836712"/>
            <a:ext cx="6552728" cy="5242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2027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-27709"/>
            <a:ext cx="8229600" cy="576064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bg1"/>
                </a:solidFill>
              </a:rPr>
              <a:t>Standard normális eloszlás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-13855" y="692696"/>
                <a:ext cx="8928992" cy="604867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2400" dirty="0" smtClean="0"/>
                  <a:t>Az </a:t>
                </a:r>
                <a:r>
                  <a:rPr lang="hu-HU" sz="2400" dirty="0" smtClean="0">
                    <a:solidFill>
                      <a:srgbClr val="FF0000"/>
                    </a:solidFill>
                  </a:rPr>
                  <a:t>m=0, </a:t>
                </a:r>
                <a:r>
                  <a:rPr lang="el-GR" sz="2400" dirty="0" smtClean="0">
                    <a:solidFill>
                      <a:srgbClr val="FF0000"/>
                    </a:solidFill>
                  </a:rPr>
                  <a:t>σ</a:t>
                </a:r>
                <a:r>
                  <a:rPr lang="hu-HU" sz="2400" dirty="0" smtClean="0">
                    <a:solidFill>
                      <a:srgbClr val="FF0000"/>
                    </a:solidFill>
                  </a:rPr>
                  <a:t>=1 paraméterű normális eloszlás</a:t>
                </a:r>
              </a:p>
              <a:p>
                <a:pPr marL="0" indent="0">
                  <a:buNone/>
                </a:pPr>
                <a:r>
                  <a:rPr lang="hu-HU" sz="2400" dirty="0" smtClean="0"/>
                  <a:t>Sűrűségfüggvénye: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 smtClean="0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>
                          <a:latin typeface="Cambria Math"/>
                        </a:rPr>
                        <m:t>𝑥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𝜖</m:t>
                      </m:r>
                      <m:r>
                        <a:rPr lang="hu-HU" sz="2400" b="1" i="1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sz="2400" i="1" smtClean="0">
                          <a:latin typeface="Cambria Math"/>
                          <a:ea typeface="Cambria Math"/>
                        </a:rPr>
                        <m:t>φ</m:t>
                      </m:r>
                      <m:d>
                        <m:dPr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hu-HU" sz="2400">
                              <a:latin typeface="Cambria Math"/>
                              <a:ea typeface="Cambria Math"/>
                            </a:rPr>
                            <m:t>x</m:t>
                          </m:r>
                        </m:e>
                      </m:d>
                      <m:r>
                        <a:rPr lang="hu-HU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l-GR" sz="2400" i="1"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hu-HU" sz="2400" i="1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Eloszlásfüggvénye: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 smtClean="0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>
                          <a:latin typeface="Cambria Math"/>
                        </a:rPr>
                        <m:t>𝑥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𝜖</m:t>
                      </m:r>
                      <m:r>
                        <a:rPr lang="hu-HU" sz="2400" b="1" i="1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sz="2400" i="1" smtClean="0">
                          <a:latin typeface="Cambria Math"/>
                          <a:ea typeface="Cambria Math"/>
                        </a:rPr>
                        <m:t>Φ</m:t>
                      </m:r>
                      <m:d>
                        <m:dPr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hu-HU" sz="2400">
                              <a:latin typeface="Cambria Math"/>
                              <a:ea typeface="Cambria Math"/>
                            </a:rPr>
                            <m:t>x</m:t>
                          </m:r>
                        </m:e>
                      </m:d>
                      <m:r>
                        <a:rPr lang="hu-HU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l-GR" sz="2400" i="1"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nary>
                            <m:naryPr>
                              <m:limLoc m:val="undOvr"/>
                              <m:ctrlPr>
                                <a:rPr lang="hu-HU" sz="2400" i="1">
                                  <a:latin typeface="Cambria Math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hu-HU" sz="2400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𝑡</m:t>
                                          </m:r>
                                        </m:e>
                                        <m:sup>
                                          <m: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hu-HU" sz="2400" i="1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nary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𝑑𝑡</m:t>
                          </m:r>
                        </m:e>
                        <m:sup/>
                      </m:sSup>
                    </m:oMath>
                  </m:oMathPara>
                </a14:m>
                <a:endParaRPr lang="hu-HU" sz="2400" dirty="0"/>
              </a:p>
              <a:p>
                <a:pPr marL="0" indent="0">
                  <a:buNone/>
                </a:pPr>
                <a:r>
                  <a:rPr lang="hu-HU" sz="2400" dirty="0" smtClean="0"/>
                  <a:t>Az N(m, </a:t>
                </a:r>
                <a:r>
                  <a:rPr lang="el-GR" sz="2400" dirty="0" smtClean="0"/>
                  <a:t>σ</a:t>
                </a:r>
                <a:r>
                  <a:rPr lang="hu-HU" sz="2400" dirty="0" smtClean="0"/>
                  <a:t>) eloszlás F eloszlásfüggvényének értékeit az N(0, 1) eloszlás </a:t>
                </a:r>
                <a:r>
                  <a:rPr lang="el-GR" sz="2400" dirty="0" smtClean="0"/>
                  <a:t>Φ</a:t>
                </a:r>
                <a:r>
                  <a:rPr lang="hu-HU" sz="2400" dirty="0" smtClean="0"/>
                  <a:t> eloszlásfüggvényének segítségével számoljuk ki (táblázatból).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 smtClean="0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>
                          <a:latin typeface="Cambria Math"/>
                        </a:rPr>
                        <m:t>𝑥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𝜖</m:t>
                      </m:r>
                      <m:r>
                        <a:rPr lang="hu-HU" sz="2400" b="1" i="1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hu-HU" sz="2400" b="0" i="0" smtClean="0">
                          <a:latin typeface="Cambria Math"/>
                          <a:ea typeface="Cambria Math"/>
                        </a:rPr>
                        <m:t>F</m:t>
                      </m:r>
                      <m:d>
                        <m:dPr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hu-HU" sz="2400">
                              <a:latin typeface="Cambria Math"/>
                              <a:ea typeface="Cambria Math"/>
                            </a:rPr>
                            <m:t>x</m:t>
                          </m:r>
                        </m:e>
                      </m:d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= </m:t>
                      </m:r>
                      <m:r>
                        <m:rPr>
                          <m:sty m:val="p"/>
                        </m:rPr>
                        <a:rPr lang="el-GR" sz="2400" b="0" i="1" smtClean="0">
                          <a:latin typeface="Cambria Math"/>
                          <a:ea typeface="Cambria Math"/>
                        </a:rPr>
                        <m:t>Φ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Sűrűségfüggvénye: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>
                          <a:latin typeface="Cambria Math"/>
                          <a:ea typeface="Cambria Math"/>
                        </a:rPr>
                        <m:t>∀ </m:t>
                      </m:r>
                      <m:r>
                        <a:rPr lang="hu-HU" sz="2400" i="1">
                          <a:latin typeface="Cambria Math"/>
                        </a:rPr>
                        <m:t>𝑥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𝜖</m:t>
                      </m:r>
                      <m:r>
                        <a:rPr lang="hu-HU" sz="2400" b="1" i="1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hu-HU" sz="2400" b="0" i="0" smtClean="0">
                          <a:latin typeface="Cambria Math"/>
                          <a:ea typeface="Cambria Math"/>
                        </a:rPr>
                        <m:t>f</m:t>
                      </m:r>
                      <m:d>
                        <m:dPr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hu-HU" sz="2400">
                              <a:latin typeface="Cambria Math"/>
                              <a:ea typeface="Cambria Math"/>
                            </a:rPr>
                            <m:t>x</m:t>
                          </m:r>
                        </m:e>
                      </m:d>
                      <m:r>
                        <a:rPr lang="hu-HU" sz="2400" i="1">
                          <a:latin typeface="Cambria Math"/>
                          <a:ea typeface="Cambria Math"/>
                        </a:rPr>
                        <m:t>= </m:t>
                      </m:r>
                      <m:f>
                        <m:fPr>
                          <m:ctrlPr>
                            <a:rPr lang="hu-HU" sz="24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sz="240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den>
                      </m:f>
                      <m:r>
                        <a:rPr lang="el-GR" sz="2400" i="1" smtClean="0">
                          <a:latin typeface="Cambria Math"/>
                          <a:ea typeface="Cambria Math"/>
                        </a:rPr>
                        <m:t>𝜑</m:t>
                      </m:r>
                      <m:d>
                        <m:dPr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hu-HU" sz="2400" i="1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hu-HU" sz="2400" dirty="0"/>
              </a:p>
              <a:p>
                <a:pPr marL="0" indent="0">
                  <a:buNone/>
                </a:pPr>
                <a:endParaRPr lang="hu-HU" sz="2400" dirty="0" smtClean="0"/>
              </a:p>
            </p:txBody>
          </p:sp>
        </mc:Choice>
        <mc:Fallback xmlns=""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13855" y="692696"/>
                <a:ext cx="8928992" cy="6048672"/>
              </a:xfrm>
              <a:blipFill rotWithShape="1">
                <a:blip r:embed="rId2"/>
                <a:stretch>
                  <a:fillRect l="-1093" t="-806" b="-403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49016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endParaRPr lang="hu-HU" sz="4000" dirty="0" smtClean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30911" y="1628800"/>
                <a:ext cx="8928992" cy="273630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2400" dirty="0" smtClean="0"/>
                  <a:t>A </a:t>
                </a:r>
                <a:r>
                  <a:rPr lang="el-GR" sz="2400" dirty="0" smtClean="0"/>
                  <a:t>Φ</a:t>
                </a:r>
                <a:r>
                  <a:rPr lang="hu-HU" sz="2400" dirty="0" smtClean="0"/>
                  <a:t> bármely valós számhoz rendelt értékét úgy szíthatjuk ki, hogy az adott szám ellentétjéhez rendelt értéket 1-ből levonjuk.</a:t>
                </a:r>
              </a:p>
              <a:p>
                <a:pPr marL="0" indent="0">
                  <a:buNone/>
                </a:pPr>
                <a:endParaRPr lang="hu-HU" sz="24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i="1" smtClean="0">
                          <a:latin typeface="Cambria Math"/>
                          <a:ea typeface="Cambria Math"/>
                        </a:rPr>
                        <m:t>Φ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=1−</m:t>
                      </m:r>
                      <m:r>
                        <m:rPr>
                          <m:sty m:val="p"/>
                        </m:rPr>
                        <a:rPr lang="el-GR" sz="2400" b="0" i="1" smtClean="0">
                          <a:latin typeface="Cambria Math"/>
                          <a:ea typeface="Cambria Math"/>
                        </a:rPr>
                        <m:t>Φ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hu-HU" sz="2400" b="0" dirty="0" smtClean="0">
                  <a:ea typeface="Cambria Math"/>
                </a:endParaRPr>
              </a:p>
              <a:p>
                <a:pPr marL="0" indent="0">
                  <a:buNone/>
                </a:pPr>
                <a:r>
                  <a:rPr lang="hu-HU" sz="2400" dirty="0" smtClean="0"/>
                  <a:t>Pl.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i="1">
                          <a:latin typeface="Cambria Math"/>
                          <a:ea typeface="Cambria Math"/>
                        </a:rPr>
                        <m:t>Φ</m:t>
                      </m:r>
                      <m:d>
                        <m:dPr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1,5</m:t>
                          </m:r>
                        </m:e>
                      </m:d>
                      <m:r>
                        <a:rPr lang="hu-HU" sz="2400" i="1">
                          <a:latin typeface="Cambria Math"/>
                          <a:ea typeface="Cambria Math"/>
                        </a:rPr>
                        <m:t>=1−</m:t>
                      </m:r>
                      <m:r>
                        <m:rPr>
                          <m:sty m:val="p"/>
                        </m:rPr>
                        <a:rPr lang="el-GR" sz="2400" i="1">
                          <a:latin typeface="Cambria Math"/>
                          <a:ea typeface="Cambria Math"/>
                        </a:rPr>
                        <m:t>Φ</m:t>
                      </m:r>
                      <m:d>
                        <m:dPr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1,5</m:t>
                          </m:r>
                        </m:e>
                      </m:d>
                    </m:oMath>
                  </m:oMathPara>
                </a14:m>
                <a:endParaRPr lang="hu-HU" sz="2400" dirty="0">
                  <a:ea typeface="Cambria Math"/>
                </a:endParaRPr>
              </a:p>
              <a:p>
                <a:pPr marL="0" indent="0">
                  <a:buNone/>
                </a:pPr>
                <a:endParaRPr lang="hu-HU" sz="2400" dirty="0" smtClean="0"/>
              </a:p>
            </p:txBody>
          </p:sp>
        </mc:Choice>
        <mc:Fallback xmlns=""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911" y="1628800"/>
                <a:ext cx="8928992" cy="2736304"/>
              </a:xfrm>
              <a:blipFill rotWithShape="1">
                <a:blip r:embed="rId2"/>
                <a:stretch>
                  <a:fillRect l="-1024" t="-1782" r="-546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2884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 err="1" smtClean="0">
                <a:solidFill>
                  <a:schemeClr val="bg1"/>
                </a:solidFill>
              </a:rPr>
              <a:t>Lognormális</a:t>
            </a:r>
            <a:r>
              <a:rPr lang="hu-HU" sz="4000" dirty="0" smtClean="0">
                <a:solidFill>
                  <a:schemeClr val="bg1"/>
                </a:solidFill>
              </a:rPr>
              <a:t> eloszlás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30910" y="692696"/>
                <a:ext cx="9113089" cy="604867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2400" dirty="0" smtClean="0"/>
                  <a:t>Alkalmazási területek: </a:t>
                </a:r>
                <a:r>
                  <a:rPr lang="hu-HU" sz="2400" dirty="0" err="1" smtClean="0"/>
                  <a:t>aprításelmélet</a:t>
                </a:r>
                <a:r>
                  <a:rPr lang="hu-HU" sz="2400" dirty="0" smtClean="0"/>
                  <a:t>, törési, osztódási folyamatok</a:t>
                </a:r>
              </a:p>
              <a:p>
                <a:pPr marL="0" indent="0">
                  <a:buNone/>
                </a:pPr>
                <a:r>
                  <a:rPr lang="hu-HU" sz="2400" dirty="0" smtClean="0"/>
                  <a:t>Eloszlásfüggvénye: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hu-HU" sz="2400" smtClean="0">
                          <a:latin typeface="Cambria Math"/>
                          <a:ea typeface="Cambria Math"/>
                        </a:rPr>
                        <m:t>F</m:t>
                      </m:r>
                      <m:d>
                        <m:dPr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hu-HU" sz="2400">
                              <a:latin typeface="Cambria Math"/>
                              <a:ea typeface="Cambria Math"/>
                            </a:rPr>
                            <m:t>x</m:t>
                          </m:r>
                        </m:e>
                      </m:d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l-GR" sz="2400" dirty="0"/>
                            <m:t>ξ</m:t>
                          </m:r>
                          <m:r>
                            <a:rPr lang="hu-HU" sz="2400" b="0" i="1" dirty="0" smtClean="0">
                              <a:latin typeface="Cambria Math"/>
                            </a:rPr>
                            <m:t>&lt;</m:t>
                          </m:r>
                          <m:r>
                            <a:rPr lang="hu-HU" sz="2400" b="0" i="1" dirty="0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hu-HU" sz="2400" b="0" i="1" dirty="0" smtClean="0">
                          <a:latin typeface="Cambria Math"/>
                        </a:rPr>
                        <m:t>=</m:t>
                      </m:r>
                      <m:r>
                        <a:rPr lang="hu-HU" sz="2400" b="0" i="1" dirty="0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hu-HU" sz="2400" b="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400" b="0" i="1" dirty="0" smtClean="0">
                              <a:latin typeface="Cambria Math"/>
                            </a:rPr>
                            <m:t>𝑙𝑛</m:t>
                          </m:r>
                          <m:r>
                            <m:rPr>
                              <m:nor/>
                            </m:rPr>
                            <a:rPr lang="el-GR" sz="2400" dirty="0"/>
                            <m:t>ξ</m:t>
                          </m:r>
                          <m:r>
                            <a:rPr lang="hu-HU" sz="2400" b="0" i="1" dirty="0" smtClean="0">
                              <a:latin typeface="Cambria Math"/>
                            </a:rPr>
                            <m:t>&lt;</m:t>
                          </m:r>
                          <m:r>
                            <a:rPr lang="hu-HU" sz="2400" b="0" i="1" dirty="0" smtClean="0">
                              <a:latin typeface="Cambria Math"/>
                            </a:rPr>
                            <m:t>𝑙𝑛𝑥</m:t>
                          </m:r>
                        </m:e>
                      </m:d>
                      <m:r>
                        <a:rPr lang="hu-HU" sz="2400" b="0" i="1" dirty="0" smtClean="0">
                          <a:latin typeface="Cambria Math"/>
                        </a:rPr>
                        <m:t>=</m:t>
                      </m:r>
                      <m:r>
                        <a:rPr lang="hu-HU" sz="2400" b="0" i="1" dirty="0" smtClean="0">
                          <a:latin typeface="Cambria Math"/>
                        </a:rPr>
                        <m:t>𝑃</m:t>
                      </m:r>
                      <m:r>
                        <a:rPr lang="hu-HU" sz="2400" b="0" i="1" dirty="0" smtClean="0">
                          <a:latin typeface="Cambria Math"/>
                        </a:rPr>
                        <m:t>(</m:t>
                      </m:r>
                      <m:r>
                        <a:rPr lang="hu-HU" sz="2400" b="0" i="1" dirty="0" smtClean="0">
                          <a:latin typeface="Cambria Math"/>
                          <a:ea typeface="Cambria Math"/>
                        </a:rPr>
                        <m:t>𝜂</m:t>
                      </m:r>
                      <m:r>
                        <a:rPr lang="hu-HU" sz="2400" b="0" i="1" dirty="0" smtClean="0"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hu-HU" sz="2400" b="0" i="1" dirty="0" smtClean="0">
                          <a:latin typeface="Cambria Math"/>
                          <a:ea typeface="Cambria Math"/>
                        </a:rPr>
                        <m:t>𝑙𝑛𝑥</m:t>
                      </m:r>
                      <m:r>
                        <a:rPr lang="hu-HU" sz="2400" b="0" i="1" dirty="0" smtClean="0">
                          <a:latin typeface="Cambria Math"/>
                          <a:ea typeface="Cambria Math"/>
                        </a:rPr>
                        <m:t>)=</m:t>
                      </m:r>
                      <m:f>
                        <m:fPr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400" i="1">
                              <a:latin typeface="Cambria Math"/>
                              <a:ea typeface="Cambria Math"/>
                            </a:rPr>
                            <m:t>σ</m:t>
                          </m:r>
                          <m:rad>
                            <m:radPr>
                              <m:degHide m:val="on"/>
                              <m:ctrlPr>
                                <a:rPr lang="el-GR" sz="2400" i="1"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nary>
                            <m:naryPr>
                              <m:limLoc m:val="undOvr"/>
                              <m:ctrlPr>
                                <a:rPr lang="hu-HU" sz="2400" i="1">
                                  <a:latin typeface="Cambria Math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sub>
                            <m:sup>
                              <m:func>
                                <m:funcPr>
                                  <m:ctrlP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hu-HU" sz="2400" b="0" i="0" smtClean="0">
                                      <a:latin typeface="Cambria Math"/>
                                      <a:ea typeface="Cambria Math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func>
                            </m:sup>
                            <m:e>
                              <m:sSup>
                                <m:sSupPr>
                                  <m:ctrlP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hu-HU" sz="2400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(</m:t>
                                          </m:r>
                                          <m: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𝑡</m:t>
                                          </m:r>
                                          <m: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𝑚</m:t>
                                          </m:r>
                                          <m: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hu-HU" sz="2400" i="1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  <m:sSup>
                                        <m:sSupPr>
                                          <m:ctrlP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l-GR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σ</m:t>
                                          </m:r>
                                        </m:e>
                                        <m:sup>
                                          <m: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sup>
                              </m:sSup>
                            </m:e>
                          </m:nary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𝑑𝑡</m:t>
                          </m:r>
                        </m:e>
                        <m:sup/>
                      </m:sSup>
                    </m:oMath>
                  </m:oMathPara>
                </a14:m>
                <a:endParaRPr lang="hu-HU" sz="2400" dirty="0"/>
              </a:p>
              <a:p>
                <a:pPr marL="0" indent="0">
                  <a:buNone/>
                </a:pPr>
                <a:r>
                  <a:rPr lang="hu-HU" sz="2400" dirty="0" smtClean="0"/>
                  <a:t>Sűrűségfüggvénye: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𝑥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𝜖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𝑅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eqArrPr>
                            <m:e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0,      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h𝑎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                      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≦0,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𝜎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hu-HU" sz="2400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hu-HU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  <m:r>
                                        <a:rPr lang="hu-HU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e>
                                  </m:rad>
                                </m:den>
                              </m:f>
                              <m:sSup>
                                <m:sSupPr>
                                  <m:ctrlP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hu-HU" sz="2400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hu-HU" sz="24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hu-HU" sz="24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(</m:t>
                                          </m:r>
                                          <m:func>
                                            <m:funcPr>
                                              <m:ctrlPr>
                                                <a:rPr lang="hu-HU" sz="2400" b="0" i="1" smtClean="0">
                                                  <a:latin typeface="Cambria Math"/>
                                                  <a:ea typeface="Cambria Math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hu-HU" sz="2400" b="0" i="0" smtClean="0">
                                                  <a:latin typeface="Cambria Math"/>
                                                  <a:ea typeface="Cambria Math"/>
                                                </a:rPr>
                                                <m:t>ln</m:t>
                                              </m:r>
                                            </m:fName>
                                            <m:e>
                                              <m:r>
                                                <a:rPr lang="hu-HU" sz="2400" b="0" i="1" smtClean="0"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𝑥</m:t>
                                              </m:r>
                                            </m:e>
                                          </m:func>
                                          <m:r>
                                            <a:rPr lang="hu-HU" sz="24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hu-HU" sz="24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𝑚</m:t>
                                          </m:r>
                                          <m:r>
                                            <a:rPr lang="hu-HU" sz="24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hu-HU" sz="24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hu-HU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 </m:t>
                                      </m:r>
                                    </m:num>
                                    <m:den>
                                      <m:r>
                                        <a:rPr lang="hu-HU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  <m:sSup>
                                        <m:sSupPr>
                                          <m:ctrlPr>
                                            <a:rPr lang="hu-HU" sz="24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hu-HU" sz="24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𝜎</m:t>
                                          </m:r>
                                        </m:e>
                                        <m:sup>
                                          <m:r>
                                            <a:rPr lang="hu-HU" sz="24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sup>
                              </m:sSup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, 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h𝑎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&gt;0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Várhatóértéke: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𝑀</m:t>
                      </m:r>
                      <m:r>
                        <a:rPr lang="hu-HU" sz="2400" b="0" i="1" smtClean="0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)=</m:t>
                      </m:r>
                      <m:sSup>
                        <m:sSupPr>
                          <m:ctrlPr>
                            <a:rPr lang="hu-HU" sz="2400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sz="2400" b="0" i="1" dirty="0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hu-HU" sz="2400" b="0" i="1" dirty="0" smtClean="0">
                              <a:latin typeface="Cambria Math"/>
                            </a:rPr>
                            <m:t>𝑚</m:t>
                          </m:r>
                          <m:r>
                            <a:rPr lang="hu-HU" sz="2400" b="0" i="1" dirty="0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hu-HU" sz="2400" b="0" i="1" dirty="0" smtClean="0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hu-HU" sz="2400" b="0" i="1" dirty="0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hu-HU" sz="2400" b="0" i="1" dirty="0" smtClean="0">
                                      <a:latin typeface="Cambria Math"/>
                                      <a:ea typeface="Cambria Math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hu-HU" sz="2400" b="0" i="1" dirty="0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hu-HU" sz="2400" b="0" i="1" dirty="0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Szórásnégyzete: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𝐷</m:t>
                          </m:r>
                        </m:e>
                        <m:sup>
                          <m:r>
                            <a:rPr lang="hu-HU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hu-HU" sz="2400" b="0" i="1" smtClean="0">
                          <a:latin typeface="Cambria Math"/>
                        </a:rPr>
                        <m:t>(</m:t>
                      </m:r>
                      <m:r>
                        <m:rPr>
                          <m:nor/>
                        </m:rPr>
                        <a:rPr lang="el-GR" sz="2400" dirty="0"/>
                        <m:t>ξ</m:t>
                      </m:r>
                      <m:r>
                        <m:rPr>
                          <m:nor/>
                        </m:rPr>
                        <a:rPr lang="hu-HU" sz="2400" b="0" i="0" dirty="0" smtClean="0"/>
                        <m:t>)=</m:t>
                      </m:r>
                      <m:sSup>
                        <m:sSupPr>
                          <m:ctrlPr>
                            <a:rPr lang="hu-HU" sz="2400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sz="2400" b="0" i="1" dirty="0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hu-HU" sz="2400" b="0" i="1" dirty="0" smtClean="0">
                              <a:latin typeface="Cambria Math"/>
                            </a:rPr>
                            <m:t>2</m:t>
                          </m:r>
                          <m:r>
                            <a:rPr lang="hu-HU" sz="2400" b="0" i="1" dirty="0" smtClean="0">
                              <a:latin typeface="Cambria Math"/>
                            </a:rPr>
                            <m:t>𝑚</m:t>
                          </m:r>
                          <m:r>
                            <a:rPr lang="hu-HU" sz="2400" b="0" i="1" dirty="0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hu-HU" sz="2400" b="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hu-HU" sz="2400" b="0" i="1" dirty="0" smtClean="0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hu-HU" sz="2400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hu-HU" sz="2400" b="0" i="1" dirty="0" smtClean="0"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hu-HU" sz="2400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sz="2400" b="0" i="1" dirty="0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sSup>
                            <m:sSupPr>
                              <m:ctrlPr>
                                <a:rPr lang="hu-HU" sz="2400" b="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hu-HU" sz="2400" b="0" i="1" dirty="0" smtClean="0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hu-HU" sz="2400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hu-HU" sz="2400" b="0" i="1" dirty="0" smtClean="0">
                          <a:latin typeface="Cambria Math"/>
                        </a:rPr>
                        <m:t>−1)</m:t>
                      </m:r>
                    </m:oMath>
                  </m:oMathPara>
                </a14:m>
                <a:endParaRPr lang="hu-HU" sz="2400" dirty="0" smtClean="0"/>
              </a:p>
            </p:txBody>
          </p:sp>
        </mc:Choice>
        <mc:Fallback xmlns=""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910" y="692696"/>
                <a:ext cx="9113089" cy="6048672"/>
              </a:xfrm>
              <a:blipFill rotWithShape="1">
                <a:blip r:embed="rId2"/>
                <a:stretch>
                  <a:fillRect l="-1003" t="-806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55695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 err="1" smtClean="0">
                <a:solidFill>
                  <a:schemeClr val="bg1"/>
                </a:solidFill>
              </a:rPr>
              <a:t>Weibull-eloszlás</a:t>
            </a:r>
            <a:endParaRPr lang="hu-HU" sz="4000" dirty="0" smtClean="0">
              <a:solidFill>
                <a:schemeClr val="bg1"/>
              </a:solidFill>
            </a:endParaRPr>
          </a:p>
        </p:txBody>
      </p:sp>
      <p:sp>
        <p:nvSpPr>
          <p:cNvPr id="23555" name="Tartalom helye 2"/>
          <p:cNvSpPr>
            <a:spLocks noGrp="1"/>
          </p:cNvSpPr>
          <p:nvPr>
            <p:ph idx="1"/>
          </p:nvPr>
        </p:nvSpPr>
        <p:spPr>
          <a:xfrm>
            <a:off x="30910" y="692696"/>
            <a:ext cx="9113089" cy="6048672"/>
          </a:xfrm>
        </p:spPr>
        <p:txBody>
          <a:bodyPr/>
          <a:lstStyle/>
          <a:p>
            <a:pPr marL="0" indent="0">
              <a:buNone/>
            </a:pPr>
            <a:r>
              <a:rPr lang="hu-HU" sz="2400" dirty="0">
                <a:solidFill>
                  <a:srgbClr val="FF0000"/>
                </a:solidFill>
              </a:rPr>
              <a:t>A </a:t>
            </a:r>
            <a:r>
              <a:rPr lang="hu-HU" sz="2400" dirty="0" err="1">
                <a:solidFill>
                  <a:srgbClr val="FF0000"/>
                </a:solidFill>
              </a:rPr>
              <a:t>Weibull-eloszlást</a:t>
            </a:r>
            <a:r>
              <a:rPr lang="hu-HU" sz="2400" dirty="0">
                <a:solidFill>
                  <a:srgbClr val="FF0000"/>
                </a:solidFill>
              </a:rPr>
              <a:t> </a:t>
            </a:r>
            <a:r>
              <a:rPr lang="hu-HU" sz="2400" dirty="0" err="1">
                <a:solidFill>
                  <a:srgbClr val="FF0000"/>
                </a:solidFill>
              </a:rPr>
              <a:t>a</a:t>
            </a:r>
            <a:r>
              <a:rPr lang="hu-HU" sz="2400" dirty="0">
                <a:solidFill>
                  <a:srgbClr val="FF0000"/>
                </a:solidFill>
              </a:rPr>
              <a:t> következő területeken alkalmazzák:</a:t>
            </a:r>
          </a:p>
          <a:p>
            <a:r>
              <a:rPr lang="hu-HU" sz="2400" dirty="0" smtClean="0"/>
              <a:t>Túlélés-analízis</a:t>
            </a:r>
            <a:endParaRPr lang="hu-HU" sz="2400" dirty="0"/>
          </a:p>
          <a:p>
            <a:r>
              <a:rPr lang="hu-HU" sz="2400" dirty="0" err="1"/>
              <a:t>Hibananalizis</a:t>
            </a:r>
            <a:endParaRPr lang="hu-HU" sz="2400" dirty="0"/>
          </a:p>
          <a:p>
            <a:r>
              <a:rPr lang="hu-HU" sz="2400" dirty="0"/>
              <a:t>Megbízhatósági számítások</a:t>
            </a:r>
          </a:p>
          <a:p>
            <a:r>
              <a:rPr lang="hu-HU" sz="2400" dirty="0"/>
              <a:t>Ipari termelésnél (szállítási idők stb.)</a:t>
            </a:r>
          </a:p>
          <a:p>
            <a:r>
              <a:rPr lang="hu-HU" sz="2400" dirty="0" smtClean="0"/>
              <a:t>Időjárás-előrejelzés (szélsebesség-eloszlás)</a:t>
            </a:r>
            <a:r>
              <a:rPr lang="hu-HU" sz="2400" baseline="30000" dirty="0" smtClean="0"/>
              <a:t>[</a:t>
            </a:r>
            <a:endParaRPr lang="hu-HU" sz="2400" dirty="0"/>
          </a:p>
          <a:p>
            <a:r>
              <a:rPr lang="hu-HU" sz="2400" dirty="0"/>
              <a:t>Extrémérték-elmélet</a:t>
            </a:r>
          </a:p>
          <a:p>
            <a:r>
              <a:rPr lang="hu-HU" sz="2400" dirty="0"/>
              <a:t>Kommunikációban (radar képek kiértékelésénél, mobil kommunikációban a csatornák áthallás vizsgálatánál)</a:t>
            </a:r>
          </a:p>
          <a:p>
            <a:r>
              <a:rPr lang="hu-HU" sz="2400" dirty="0"/>
              <a:t>Általános (nem élet-) biztosításoknál</a:t>
            </a:r>
          </a:p>
          <a:p>
            <a:r>
              <a:rPr lang="hu-HU" sz="2400" dirty="0"/>
              <a:t>Technológiaváltozásoknál</a:t>
            </a:r>
          </a:p>
          <a:p>
            <a:r>
              <a:rPr lang="hu-HU" sz="2400" dirty="0"/>
              <a:t>Hidrológiában (egynapos esők maximális mennyisége, folyó áradások becslése)</a:t>
            </a:r>
          </a:p>
          <a:p>
            <a:r>
              <a:rPr lang="hu-HU" sz="2400" dirty="0"/>
              <a:t>Granulált részecskék méretének becslésénél</a:t>
            </a:r>
          </a:p>
          <a:p>
            <a:pPr marL="0" indent="0">
              <a:buNone/>
            </a:pPr>
            <a:endParaRPr lang="hu-HU" sz="2400" dirty="0" smtClean="0"/>
          </a:p>
        </p:txBody>
      </p:sp>
    </p:spTree>
    <p:extLst>
      <p:ext uri="{BB962C8B-B14F-4D97-AF65-F5344CB8AC3E}">
        <p14:creationId xmlns:p14="http://schemas.microsoft.com/office/powerpoint/2010/main" val="41461707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 err="1" smtClean="0">
                <a:solidFill>
                  <a:schemeClr val="bg1"/>
                </a:solidFill>
              </a:rPr>
              <a:t>Weibull-eloszlás</a:t>
            </a:r>
            <a:endParaRPr lang="hu-HU" sz="4000" dirty="0" smtClean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30910" y="692696"/>
                <a:ext cx="9113089" cy="604867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2400" dirty="0" smtClean="0"/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/>
                  <a:t> valószínűségi változót </a:t>
                </a:r>
                <a:r>
                  <a:rPr lang="hu-HU" sz="2400" dirty="0" smtClean="0"/>
                  <a:t>x, </a:t>
                </a:r>
                <a:r>
                  <a:rPr lang="el-GR" sz="2400" dirty="0" smtClean="0"/>
                  <a:t>λ</a:t>
                </a:r>
                <a:r>
                  <a:rPr lang="hu-HU" sz="2400" dirty="0" smtClean="0"/>
                  <a:t>, k </a:t>
                </a:r>
                <a:r>
                  <a:rPr lang="hu-HU" sz="2400" dirty="0"/>
                  <a:t>paraméterű </a:t>
                </a:r>
                <a:r>
                  <a:rPr lang="hu-HU" sz="2400" dirty="0" smtClean="0"/>
                  <a:t>(k&gt;0, </a:t>
                </a:r>
                <a:r>
                  <a:rPr lang="el-GR" sz="2400" dirty="0" smtClean="0"/>
                  <a:t>λ</a:t>
                </a:r>
                <a:r>
                  <a:rPr lang="hu-HU" sz="2400" dirty="0" smtClean="0"/>
                  <a:t> &gt;0) sű</a:t>
                </a:r>
                <a:r>
                  <a:rPr lang="hu-HU" sz="2400" dirty="0" smtClean="0"/>
                  <a:t>rűségfüggvénye: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𝜉</m:t>
                          </m:r>
                        </m:e>
                      </m:d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eqArrPr>
                            <m:e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0,     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h𝑎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                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&lt;0,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𝑘</m:t>
                                  </m:r>
                                </m:num>
                                <m:den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𝜆</m:t>
                                  </m:r>
                                </m:den>
                              </m:f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f>
                                    <m:fPr>
                                      <m:ctrlPr>
                                        <a:rPr lang="hu-HU" sz="2400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hu-HU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hu-HU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𝜆</m:t>
                                      </m:r>
                                    </m:den>
                                  </m:f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𝑘</m:t>
                                  </m:r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−1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−(</m:t>
                                  </m:r>
                                  <m:sSup>
                                    <m:sSupPr>
                                      <m:ctrlPr>
                                        <a:rPr lang="hu-HU" sz="2400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f>
                                        <m:fPr>
                                          <m:ctrlPr>
                                            <a:rPr lang="hu-HU" sz="24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hu-HU" sz="24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𝑥</m:t>
                                          </m:r>
                                        </m:num>
                                        <m:den>
                                          <m:r>
                                            <a:rPr lang="hu-HU" sz="24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𝜆</m:t>
                                          </m:r>
                                        </m:den>
                                      </m:f>
                                      <m:r>
                                        <a:rPr lang="hu-HU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hu-HU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𝑘</m:t>
                                      </m:r>
                                    </m:sup>
                                  </m:sSup>
                                </m:sup>
                              </m:sSup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, 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h𝑎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  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≧0,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hu-HU" sz="2400" dirty="0" smtClean="0"/>
              </a:p>
              <a:p>
                <a:r>
                  <a:rPr lang="hu-HU" sz="2400" i="1" dirty="0"/>
                  <a:t>k</a:t>
                </a:r>
                <a:r>
                  <a:rPr lang="hu-HU" sz="2400" dirty="0"/>
                  <a:t>&lt;1 azt jelenti, hogy a meghibásodási gyakoriság idővel </a:t>
                </a:r>
                <a:r>
                  <a:rPr lang="hu-HU" sz="2400" dirty="0" smtClean="0"/>
                  <a:t>csökken, </a:t>
                </a:r>
              </a:p>
              <a:p>
                <a:r>
                  <a:rPr lang="hu-HU" sz="2400" i="1" dirty="0" smtClean="0"/>
                  <a:t>k</a:t>
                </a:r>
                <a:r>
                  <a:rPr lang="hu-HU" sz="2400" dirty="0" smtClean="0"/>
                  <a:t>=1 </a:t>
                </a:r>
                <a:r>
                  <a:rPr lang="hu-HU" sz="2400" dirty="0"/>
                  <a:t>esetén a meghibásodási gyakoriság időben </a:t>
                </a:r>
                <a:r>
                  <a:rPr lang="hu-HU" sz="2400" dirty="0" smtClean="0"/>
                  <a:t>állandó, </a:t>
                </a:r>
                <a:endParaRPr lang="hu-HU" sz="2400" dirty="0"/>
              </a:p>
              <a:p>
                <a:r>
                  <a:rPr lang="hu-HU" sz="2400" i="1" dirty="0"/>
                  <a:t>k</a:t>
                </a:r>
                <a:r>
                  <a:rPr lang="hu-HU" sz="2400" dirty="0"/>
                  <a:t>&gt;1 azt jelzi, hogy a meghibásodási gyakoriság időben </a:t>
                </a:r>
                <a:r>
                  <a:rPr lang="hu-HU" sz="2400" dirty="0" smtClean="0"/>
                  <a:t>növekszik,</a:t>
                </a:r>
              </a:p>
              <a:p>
                <a:endParaRPr lang="hu-HU" sz="2400" dirty="0"/>
              </a:p>
              <a:p>
                <a:r>
                  <a:rPr lang="hu-HU" sz="2400" dirty="0" smtClean="0"/>
                  <a:t>Eloszlásfüggvénye: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𝜉</m:t>
                          </m:r>
                        </m:e>
                      </m:d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=1−</m:t>
                      </m:r>
                      <m:sSup>
                        <m:sSupPr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𝜆</m:t>
                                  </m:r>
                                </m:den>
                              </m:f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Meghibásodási gyakoriság: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h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𝜉</m:t>
                          </m:r>
                        </m:e>
                      </m:d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</m:num>
                        <m:den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𝜆</m:t>
                          </m:r>
                        </m:den>
                      </m:f>
                      <m:sSup>
                        <m:sSupPr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f>
                            <m:fPr>
                              <m:ctrlP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</m:den>
                          </m:f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  <m:sup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hu-HU" sz="2400" dirty="0"/>
              </a:p>
            </p:txBody>
          </p:sp>
        </mc:Choice>
        <mc:Fallback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910" y="692696"/>
                <a:ext cx="9113089" cy="6048672"/>
              </a:xfrm>
              <a:blipFill rotWithShape="1">
                <a:blip r:embed="rId2"/>
                <a:stretch>
                  <a:fillRect l="-1003" t="-806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90452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 err="1" smtClean="0">
                <a:solidFill>
                  <a:schemeClr val="bg1"/>
                </a:solidFill>
              </a:rPr>
              <a:t>Weibull-eloszlás</a:t>
            </a:r>
            <a:endParaRPr lang="hu-HU" sz="4000" dirty="0" smtClean="0">
              <a:solidFill>
                <a:schemeClr val="bg1"/>
              </a:solidFill>
            </a:endParaRPr>
          </a:p>
        </p:txBody>
      </p:sp>
      <p:sp>
        <p:nvSpPr>
          <p:cNvPr id="23555" name="Tartalom helye 2"/>
          <p:cNvSpPr>
            <a:spLocks noGrp="1"/>
          </p:cNvSpPr>
          <p:nvPr>
            <p:ph idx="1"/>
          </p:nvPr>
        </p:nvSpPr>
        <p:spPr>
          <a:xfrm>
            <a:off x="30910" y="5949280"/>
            <a:ext cx="9113089" cy="792088"/>
          </a:xfrm>
        </p:spPr>
        <p:txBody>
          <a:bodyPr/>
          <a:lstStyle/>
          <a:p>
            <a:pPr marL="0" indent="0">
              <a:buNone/>
            </a:pPr>
            <a:endParaRPr lang="hu-HU" sz="2400" dirty="0"/>
          </a:p>
        </p:txBody>
      </p:sp>
      <p:pic>
        <p:nvPicPr>
          <p:cNvPr id="1026" name="Picture 2" descr="https://upload.wikimedia.org/wikipedia/commons/thumb/5/58/Weibull_PDF.svg/540px-Weibull_PDF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602" y="1124744"/>
            <a:ext cx="4662594" cy="466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s://upload.wikimedia.org/wikipedia/commons/thumb/7/7e/Weibull_CDF.svg/540px-Weibull_CDF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117906"/>
            <a:ext cx="4644008" cy="4644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31044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0"/>
            <a:ext cx="8229600" cy="740273"/>
          </a:xfrm>
        </p:spPr>
        <p:txBody>
          <a:bodyPr/>
          <a:lstStyle/>
          <a:p>
            <a:pPr algn="ctr"/>
            <a:r>
              <a:rPr lang="hu-HU" sz="4400" dirty="0">
                <a:solidFill>
                  <a:schemeClr val="bg1"/>
                </a:solidFill>
              </a:rPr>
              <a:t>Statisztikai minta feldolgozása</a:t>
            </a:r>
            <a:endParaRPr lang="hu-HU" sz="4400" dirty="0" smtClean="0">
              <a:solidFill>
                <a:schemeClr val="bg1"/>
              </a:solidFill>
            </a:endParaRPr>
          </a:p>
        </p:txBody>
      </p:sp>
      <p:sp>
        <p:nvSpPr>
          <p:cNvPr id="23555" name="Tartalom helye 2"/>
          <p:cNvSpPr>
            <a:spLocks noGrp="1"/>
          </p:cNvSpPr>
          <p:nvPr>
            <p:ph idx="1"/>
          </p:nvPr>
        </p:nvSpPr>
        <p:spPr>
          <a:xfrm>
            <a:off x="30910" y="1412776"/>
            <a:ext cx="9113089" cy="5328592"/>
          </a:xfrm>
        </p:spPr>
        <p:txBody>
          <a:bodyPr/>
          <a:lstStyle/>
          <a:p>
            <a:pPr marL="0" indent="0">
              <a:buNone/>
            </a:pPr>
            <a:r>
              <a:rPr lang="hu-HU" sz="2400" dirty="0"/>
              <a:t>A matematika statisztika feladata , hogy a statisztikai mintából  (tapasztalati adatokból) a vizsgált valószínűségi változó  eloszlására és az eloszlás jellemzőire (paramétereire) következtessen.</a:t>
            </a:r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r>
              <a:rPr lang="hu-HU" sz="2400" dirty="0"/>
              <a:t>Hogyan határozhatjuk meg a statisztikai mintából valamely </a:t>
            </a:r>
            <a:r>
              <a:rPr lang="el-GR" sz="2400" dirty="0"/>
              <a:t>ξ</a:t>
            </a:r>
            <a:r>
              <a:rPr lang="hu-HU" sz="2400" dirty="0"/>
              <a:t> valószínűségi változó F(x) eloszlásfüggvényére vonatkozó  információit.</a:t>
            </a:r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r>
              <a:rPr lang="hu-HU" sz="2400" dirty="0"/>
              <a:t>Tetszőleges x értékre megkapjuk a {</a:t>
            </a:r>
            <a:r>
              <a:rPr lang="el-GR" sz="2400" dirty="0"/>
              <a:t>ξ</a:t>
            </a:r>
            <a:r>
              <a:rPr lang="hu-HU" sz="2400" dirty="0"/>
              <a:t>&lt;x} esemény relatív gyakoriságát, ha az x-nél kisebb mintaelemek számát elosztjuk n-nel, a minta nagyságával. Ez a relatív gyakoriság a {</a:t>
            </a:r>
            <a:r>
              <a:rPr lang="el-GR" sz="2400" dirty="0"/>
              <a:t>ξ</a:t>
            </a:r>
            <a:r>
              <a:rPr lang="hu-HU" sz="2400" dirty="0"/>
              <a:t>&lt;x} esemény valószínűségét, tehát F(x) értékét közelíti adott x helyen.</a:t>
            </a:r>
          </a:p>
          <a:p>
            <a:pPr marL="0" indent="0">
              <a:buNone/>
            </a:pP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5512163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0" y="24431"/>
            <a:ext cx="9144000" cy="576064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bg1"/>
                </a:solidFill>
              </a:rPr>
              <a:t>Tapasztalati (empirikus) eloszlásfüggvény</a:t>
            </a:r>
            <a:endParaRPr lang="hu-HU" sz="4000" dirty="0" smtClean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598" y="836712"/>
                <a:ext cx="9113089" cy="602128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2200" dirty="0" smtClean="0"/>
                  <a:t>Az </a:t>
                </a:r>
                <a:r>
                  <a:rPr lang="hu-HU" sz="2200" dirty="0" err="1" smtClean="0"/>
                  <a:t>F</a:t>
                </a:r>
                <a:r>
                  <a:rPr lang="hu-HU" sz="2200" baseline="-25000" dirty="0" err="1" smtClean="0"/>
                  <a:t>n</a:t>
                </a:r>
                <a:r>
                  <a:rPr lang="hu-HU" sz="2200" dirty="0" smtClean="0"/>
                  <a:t>(x) empirikus eloszlásfüggvény valamely x helyen az x-nél kisebb megfigyelések számának relatív gyakorisága: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2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hu-HU" sz="2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hu-HU" sz="2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2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sz="2200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hu-HU" sz="2200" b="0" i="1" smtClean="0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hu-HU" sz="22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200" b="0" i="1" smtClean="0">
                                  <a:latin typeface="Cambria Math"/>
                                  <a:ea typeface="Cambria Math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hu-HU" sz="22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hu-HU" sz="2200" b="0" i="1" smtClean="0">
                              <a:latin typeface="Cambria Math"/>
                            </a:rPr>
                            <m:t>&lt;</m:t>
                          </m:r>
                          <m:r>
                            <a:rPr lang="hu-HU" sz="2200" b="0" i="1" smtClean="0">
                              <a:latin typeface="Cambria Math"/>
                            </a:rPr>
                            <m:t>𝑥</m:t>
                          </m:r>
                        </m:sub>
                        <m:sup/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1</m:t>
                          </m:r>
                        </m:e>
                      </m:nary>
                    </m:oMath>
                  </m:oMathPara>
                </a14:m>
                <a:endParaRPr lang="hu-HU" sz="2200" dirty="0" smtClean="0"/>
              </a:p>
              <a:p>
                <a:pPr marL="0" indent="0">
                  <a:buNone/>
                </a:pPr>
                <a:r>
                  <a:rPr lang="hu-HU" sz="2200" dirty="0" smtClean="0"/>
                  <a:t>Mivel a nagy számok törvénye szerint elég nagy minta esetén a </a:t>
                </a:r>
                <a:r>
                  <a:rPr lang="hu-HU" sz="2200" dirty="0"/>
                  <a:t>{</a:t>
                </a:r>
                <a:r>
                  <a:rPr lang="el-GR" sz="2200" dirty="0"/>
                  <a:t>ξ</a:t>
                </a:r>
                <a:r>
                  <a:rPr lang="hu-HU" sz="2200" dirty="0"/>
                  <a:t>&lt;x</a:t>
                </a:r>
                <a:r>
                  <a:rPr lang="hu-HU" sz="2200" dirty="0" smtClean="0"/>
                  <a:t>} esemény relatív gyakorisága </a:t>
                </a:r>
                <a14:m>
                  <m:oMath xmlns:m="http://schemas.openxmlformats.org/officeDocument/2006/math">
                    <m:r>
                      <a:rPr lang="hu-HU" sz="2200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hu-HU" sz="22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hu-HU" sz="22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hu-HU" sz="2200" b="0" i="1" smtClean="0">
                        <a:latin typeface="Cambria Math"/>
                        <a:ea typeface="Cambria Math"/>
                      </a:rPr>
                      <m:t>𝜖</m:t>
                    </m:r>
                    <m:r>
                      <a:rPr lang="hu-HU" sz="2200" b="1" i="1" smtClean="0">
                        <a:latin typeface="Cambria Math"/>
                        <a:ea typeface="Cambria Math"/>
                      </a:rPr>
                      <m:t>𝑹</m:t>
                    </m:r>
                  </m:oMath>
                </a14:m>
                <a:r>
                  <a:rPr lang="hu-HU" sz="2200" dirty="0" err="1" smtClean="0"/>
                  <a:t>-re</a:t>
                </a:r>
                <a:r>
                  <a:rPr lang="hu-HU" sz="2200" dirty="0" smtClean="0"/>
                  <a:t> esemény valószínűségét  közelíti, ezért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hu-HU" sz="22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hu-HU" sz="2200" b="0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hu-HU" sz="2200" b="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hu-HU" sz="22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hu-HU" sz="2200" b="0" i="1" smtClean="0">
                                    <a:latin typeface="Cambria Math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hu-HU" sz="2200" b="0" i="1" smtClean="0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hu-HU" sz="22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hu-HU" sz="22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hu-HU" sz="22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hu-HU" sz="2200" b="0" i="1" smtClean="0">
                                <a:latin typeface="Cambria Math"/>
                              </a:rPr>
                              <m:t>𝐹</m:t>
                            </m:r>
                            <m:d>
                              <m:dPr>
                                <m:ctrlPr>
                                  <a:rPr lang="hu-HU" sz="22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hu-HU" sz="22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  <m:r>
                          <a:rPr lang="hu-HU" sz="2200" b="0" i="1" smtClean="0">
                            <a:latin typeface="Cambria Math"/>
                            <a:ea typeface="Cambria Math"/>
                          </a:rPr>
                          <m:t>≥</m:t>
                        </m:r>
                        <m:r>
                          <a:rPr lang="hu-HU" sz="2200" b="0" i="1" smtClean="0">
                            <a:latin typeface="Cambria Math"/>
                            <a:ea typeface="Cambria Math"/>
                          </a:rPr>
                          <m:t>𝜀</m:t>
                        </m:r>
                      </m:e>
                    </m:d>
                    <m:r>
                      <a:rPr lang="hu-HU" sz="2200" i="1">
                        <a:latin typeface="Cambria Math"/>
                        <a:ea typeface="Cambria Math"/>
                      </a:rPr>
                      <m:t>≤</m:t>
                    </m:r>
                    <m:f>
                      <m:fPr>
                        <m:ctrlPr>
                          <a:rPr lang="hu-HU" sz="220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hu-HU" sz="22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hu-HU" sz="22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  <m:r>
                          <a:rPr lang="hu-HU" sz="22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sSup>
                          <m:sSupPr>
                            <m:ctrlPr>
                              <a:rPr lang="hu-HU" sz="2200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hu-HU" sz="2200" b="0" i="1" smtClean="0">
                                <a:latin typeface="Cambria Math"/>
                                <a:ea typeface="Cambria Math"/>
                              </a:rPr>
                              <m:t>𝜀</m:t>
                            </m:r>
                          </m:e>
                          <m:sup>
                            <m:r>
                              <a:rPr lang="hu-HU" sz="22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hu-HU" sz="2200" dirty="0" smtClean="0"/>
                  <a:t> </a:t>
                </a:r>
              </a:p>
              <a:p>
                <a:pPr marL="0" indent="0" algn="ctr">
                  <a:buNone/>
                </a:pPr>
                <a:endParaRPr lang="hu-HU" sz="2200" dirty="0" smtClean="0"/>
              </a:p>
              <a:p>
                <a:pPr marL="0" indent="0">
                  <a:buNone/>
                </a:pPr>
                <a:r>
                  <a:rPr lang="hu-HU" sz="2200" dirty="0" smtClean="0"/>
                  <a:t>Legyen </a:t>
                </a:r>
                <a:r>
                  <a:rPr lang="el-GR" sz="2200" dirty="0" smtClean="0"/>
                  <a:t>ξ</a:t>
                </a:r>
                <a:r>
                  <a:rPr lang="hu-HU" sz="2200" baseline="-25000" dirty="0" smtClean="0"/>
                  <a:t>1</a:t>
                </a:r>
                <a:r>
                  <a:rPr lang="hu-HU" sz="2200" dirty="0" smtClean="0"/>
                  <a:t>, </a:t>
                </a:r>
                <a:r>
                  <a:rPr lang="el-GR" sz="2200" dirty="0" smtClean="0"/>
                  <a:t>ξ</a:t>
                </a:r>
                <a:r>
                  <a:rPr lang="hu-HU" sz="2200" baseline="-25000" dirty="0" smtClean="0"/>
                  <a:t>2</a:t>
                </a:r>
                <a:r>
                  <a:rPr lang="hu-HU" sz="2200" dirty="0" smtClean="0"/>
                  <a:t>, …, </a:t>
                </a:r>
                <a:r>
                  <a:rPr lang="el-GR" sz="2200" dirty="0" smtClean="0"/>
                  <a:t>ξ</a:t>
                </a:r>
                <a:r>
                  <a:rPr lang="hu-HU" sz="2200" baseline="-25000" dirty="0" smtClean="0"/>
                  <a:t>n </a:t>
                </a:r>
                <a:r>
                  <a:rPr lang="hu-HU" sz="2200" dirty="0" smtClean="0"/>
                  <a:t>a</a:t>
                </a:r>
                <a:r>
                  <a:rPr lang="hu-HU" sz="2200" baseline="-25000" dirty="0" smtClean="0"/>
                  <a:t> </a:t>
                </a:r>
                <a:r>
                  <a:rPr lang="el-GR" sz="2200" dirty="0" smtClean="0"/>
                  <a:t>ξ</a:t>
                </a:r>
                <a:r>
                  <a:rPr lang="hu-HU" sz="2200" dirty="0" smtClean="0"/>
                  <a:t> valószínűségi változóra vonatkozó n elemű statisztikai minta</a:t>
                </a:r>
                <a:r>
                  <a:rPr lang="hu-HU" sz="2200" baseline="-25000" dirty="0" smtClean="0"/>
                  <a:t> </a:t>
                </a:r>
                <a:r>
                  <a:rPr lang="hu-HU" sz="2200" dirty="0" smtClean="0"/>
                  <a:t>, és legyen </a:t>
                </a:r>
                <a:r>
                  <a:rPr lang="el-GR" sz="2200" dirty="0" smtClean="0"/>
                  <a:t>ξ</a:t>
                </a:r>
                <a:r>
                  <a:rPr lang="hu-HU" sz="2200" dirty="0" smtClean="0"/>
                  <a:t> eloszlásfüggvénye F(x). Legyen </a:t>
                </a:r>
                <a:r>
                  <a:rPr lang="hu-HU" sz="2200" dirty="0" err="1" smtClean="0"/>
                  <a:t>F</a:t>
                </a:r>
                <a:r>
                  <a:rPr lang="hu-HU" sz="2200" baseline="-25000" dirty="0" err="1" smtClean="0"/>
                  <a:t>n</a:t>
                </a:r>
                <a:r>
                  <a:rPr lang="hu-HU" sz="2200" dirty="0" smtClean="0"/>
                  <a:t>(x) a minta empirikus eloszlásfüggvénye, továbbá legyen </a:t>
                </a:r>
                <a:r>
                  <a:rPr lang="el-GR" sz="2200" dirty="0" smtClean="0"/>
                  <a:t>Δ</a:t>
                </a:r>
                <a:r>
                  <a:rPr lang="hu-HU" sz="2200" dirty="0" smtClean="0"/>
                  <a:t>n az elméleti és az empirikus eloszlásfüggvények közötti abszolút eltérés maximuma, azaz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2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20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hu-HU" sz="22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hu-HU" sz="2200" b="0" i="1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hu-HU" sz="2200" b="0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hu-HU" sz="2200" b="0" i="0" smtClean="0">
                                  <a:latin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hu-HU" sz="2200" b="0" i="1" smtClean="0">
                                  <a:latin typeface="Cambria Math"/>
                                </a:rPr>
                                <m:t>𝑥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hu-HU" sz="22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hu-HU" sz="22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sz="2200" b="0" i="1" smtClean="0">
                                      <a:latin typeface="Cambria Math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hu-HU" sz="2200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hu-HU" sz="22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hu-HU" sz="22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hu-HU" sz="22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hu-HU" sz="2200" b="0" i="1" smtClean="0">
                                  <a:latin typeface="Cambria Math"/>
                                </a:rPr>
                                <m:t>𝐹</m:t>
                              </m:r>
                              <m:r>
                                <a:rPr lang="hu-HU" sz="22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hu-HU" sz="22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hu-HU" sz="2200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</m:d>
                          <m:r>
                            <a:rPr lang="hu-HU" sz="2200" b="0" i="1" smtClean="0">
                              <a:latin typeface="Cambria Math"/>
                            </a:rPr>
                            <m:t>,</m:t>
                          </m:r>
                        </m:e>
                      </m:func>
                    </m:oMath>
                  </m:oMathPara>
                </a14:m>
                <a:endParaRPr lang="hu-HU" sz="2200" dirty="0" smtClean="0"/>
              </a:p>
              <a:p>
                <a:pPr marL="0" indent="0">
                  <a:buNone/>
                </a:pPr>
                <a:r>
                  <a:rPr lang="hu-HU" sz="2200" dirty="0" smtClean="0"/>
                  <a:t>Ekkor </a:t>
                </a:r>
                <a:r>
                  <a:rPr lang="el-GR" sz="2200" dirty="0" smtClean="0"/>
                  <a:t>Δ</a:t>
                </a:r>
                <a:r>
                  <a:rPr lang="hu-HU" sz="2200" baseline="-25000" dirty="0" smtClean="0"/>
                  <a:t>n</a:t>
                </a:r>
                <a:r>
                  <a:rPr lang="hu-HU" sz="2200" dirty="0" smtClean="0"/>
                  <a:t> 1-valószínűséggel egyenletesen 0-hoz konvergál </a:t>
                </a:r>
                <a:endParaRPr lang="hu-HU" sz="2200" dirty="0"/>
              </a:p>
            </p:txBody>
          </p:sp>
        </mc:Choice>
        <mc:Fallback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98" y="836712"/>
                <a:ext cx="9113089" cy="6021288"/>
              </a:xfrm>
              <a:blipFill rotWithShape="1">
                <a:blip r:embed="rId2"/>
                <a:stretch>
                  <a:fillRect l="-803" t="-607" b="-202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02063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4431"/>
            <a:ext cx="8229600" cy="576064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chemeClr val="bg1"/>
                </a:solidFill>
              </a:rPr>
              <a:t>Gyakorisági és a sűrűséghisztogram</a:t>
            </a:r>
            <a:endParaRPr lang="hu-HU" sz="4000" dirty="0" smtClean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30910" y="836712"/>
                <a:ext cx="9113089" cy="5904656"/>
              </a:xfrm>
            </p:spPr>
            <p:txBody>
              <a:bodyPr/>
              <a:lstStyle/>
              <a:p>
                <a:r>
                  <a:rPr lang="hu-HU" sz="2400" dirty="0" smtClean="0"/>
                  <a:t>A sűrűség függvények tapasztalati adatokkal történő közelítése  céljából  a </a:t>
                </a:r>
                <a:r>
                  <a:rPr lang="el-GR" sz="2400" dirty="0"/>
                  <a:t>ξ</a:t>
                </a:r>
                <a:r>
                  <a:rPr lang="hu-HU" sz="2400" baseline="-25000" dirty="0" smtClean="0"/>
                  <a:t>1</a:t>
                </a:r>
                <a:r>
                  <a:rPr lang="hu-HU" sz="2400" dirty="0" smtClean="0"/>
                  <a:t>=x</a:t>
                </a:r>
                <a:r>
                  <a:rPr lang="hu-HU" sz="2400" baseline="-25000" dirty="0" smtClean="0"/>
                  <a:t>1</a:t>
                </a:r>
                <a:r>
                  <a:rPr lang="hu-HU" sz="2400" dirty="0" smtClean="0"/>
                  <a:t>, </a:t>
                </a:r>
                <a:r>
                  <a:rPr lang="el-GR" sz="2400" dirty="0" smtClean="0"/>
                  <a:t>ξ</a:t>
                </a:r>
                <a:r>
                  <a:rPr lang="hu-HU" sz="2400" baseline="-25000" dirty="0" smtClean="0"/>
                  <a:t>2</a:t>
                </a:r>
                <a:r>
                  <a:rPr lang="hu-HU" sz="2400" dirty="0" smtClean="0"/>
                  <a:t>=x</a:t>
                </a:r>
                <a:r>
                  <a:rPr lang="hu-HU" sz="2400" baseline="-25000" dirty="0" smtClean="0"/>
                  <a:t>2</a:t>
                </a:r>
                <a:r>
                  <a:rPr lang="hu-HU" sz="2400" dirty="0" smtClean="0"/>
                  <a:t>, …, </a:t>
                </a:r>
                <a:r>
                  <a:rPr lang="el-GR" sz="2400" dirty="0" smtClean="0"/>
                  <a:t>ξ</a:t>
                </a:r>
                <a:r>
                  <a:rPr lang="hu-HU" sz="2400" baseline="-25000" dirty="0"/>
                  <a:t>n </a:t>
                </a:r>
                <a:r>
                  <a:rPr lang="hu-HU" sz="2400" dirty="0" smtClean="0"/>
                  <a:t>=</a:t>
                </a:r>
                <a:r>
                  <a:rPr lang="hu-HU" sz="2400" dirty="0" err="1" smtClean="0"/>
                  <a:t>x</a:t>
                </a:r>
                <a:r>
                  <a:rPr lang="hu-HU" sz="2400" baseline="-25000" dirty="0" err="1" smtClean="0"/>
                  <a:t>n</a:t>
                </a:r>
                <a:r>
                  <a:rPr lang="hu-HU" sz="2400" baseline="-25000" dirty="0" smtClean="0"/>
                  <a:t> </a:t>
                </a:r>
                <a:r>
                  <a:rPr lang="hu-HU" sz="2400" dirty="0"/>
                  <a:t>megfigyelt </a:t>
                </a:r>
                <a:r>
                  <a:rPr lang="hu-HU" sz="2400" dirty="0" smtClean="0"/>
                  <a:t>mintaelemeket felmérjük a számegyenesre.</a:t>
                </a:r>
              </a:p>
              <a:p>
                <a:r>
                  <a:rPr lang="hu-HU" sz="2400" dirty="0" smtClean="0"/>
                  <a:t>Az ábrázolás során kapott értékek valamely [a, b] intervallumban helyezkednek el.</a:t>
                </a:r>
              </a:p>
              <a:p>
                <a:r>
                  <a:rPr lang="hu-HU" sz="2400" dirty="0" smtClean="0"/>
                  <a:t>Osszuk fel az [a, b] intervallumot r (általában 6-12)részre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𝑎</m:t>
                      </m:r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</a:rPr>
                        <m:t>&lt;</m:t>
                      </m:r>
                      <m:sSub>
                        <m:sSub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&lt;…&lt;</m:t>
                      </m:r>
                      <m:sSub>
                        <m:sSubPr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𝑏</m:t>
                      </m:r>
                    </m:oMath>
                  </m:oMathPara>
                </a14:m>
                <a:endParaRPr lang="hu-HU" sz="2400" dirty="0" smtClean="0"/>
              </a:p>
              <a:p>
                <a:r>
                  <a:rPr lang="hu-HU" sz="2400" dirty="0" smtClean="0"/>
                  <a:t>Adjuk meg az egyes </a:t>
                </a:r>
                <a:r>
                  <a:rPr lang="el-GR" sz="2400" dirty="0" smtClean="0"/>
                  <a:t>Δ</a:t>
                </a:r>
                <a:r>
                  <a:rPr lang="hu-HU" sz="2400" baseline="-25000" dirty="0" smtClean="0"/>
                  <a:t>i</a:t>
                </a:r>
                <a:r>
                  <a:rPr lang="hu-HU" sz="2400" dirty="0" smtClean="0"/>
                  <a:t>=[d</a:t>
                </a:r>
                <a:r>
                  <a:rPr lang="hu-HU" sz="2400" baseline="-25000" dirty="0" smtClean="0"/>
                  <a:t>i-1</a:t>
                </a:r>
                <a:r>
                  <a:rPr lang="hu-HU" sz="2400" dirty="0" smtClean="0"/>
                  <a:t>, d</a:t>
                </a:r>
                <a:r>
                  <a:rPr lang="hu-HU" sz="2400" baseline="-25000" dirty="0" smtClean="0"/>
                  <a:t>i</a:t>
                </a:r>
                <a:r>
                  <a:rPr lang="hu-HU" sz="2400" dirty="0" smtClean="0"/>
                  <a:t>) részintervallumokba eső mintaelemek k</a:t>
                </a:r>
                <a:r>
                  <a:rPr lang="hu-HU" sz="2400" baseline="-25000" dirty="0" smtClean="0"/>
                  <a:t>i</a:t>
                </a:r>
                <a:r>
                  <a:rPr lang="hu-HU" sz="2400" dirty="0" smtClean="0"/>
                  <a:t> számát (i=1, 2, …, r), és mindegyik részintervallumra rajzoljunk az odaeső mintaelemek gyakoriságával arányos magasságú </a:t>
                </a:r>
                <a:r>
                  <a:rPr lang="hu-HU" sz="2400" dirty="0" err="1" smtClean="0"/>
                  <a:t>téglalalapot</a:t>
                </a:r>
                <a:r>
                  <a:rPr lang="hu-HU" sz="2400" dirty="0" smtClean="0"/>
                  <a:t>.</a:t>
                </a:r>
              </a:p>
              <a:p>
                <a:r>
                  <a:rPr lang="hu-HU" sz="2400" dirty="0" smtClean="0"/>
                  <a:t>Az </a:t>
                </a:r>
                <a:r>
                  <a:rPr lang="hu-HU" sz="2400" dirty="0" err="1" smtClean="0"/>
                  <a:t>i-edik</a:t>
                </a:r>
                <a:r>
                  <a:rPr lang="hu-HU" sz="2400" dirty="0" smtClean="0"/>
                  <a:t> részintervallumra rajzolt téglalap magassága: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hu-HU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hu-HU" sz="24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hu-HU" sz="2400" b="0" i="1" smtClean="0">
                                  <a:latin typeface="Cambria Math"/>
                                </a:rPr>
                                <m:t>−1</m:t>
                              </m:r>
                            </m:sub>
                          </m:sSub>
                        </m:den>
                      </m:f>
                      <m:r>
                        <a:rPr lang="hu-HU" sz="24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hu-HU" sz="2400" dirty="0"/>
              </a:p>
            </p:txBody>
          </p:sp>
        </mc:Choice>
        <mc:Fallback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910" y="836712"/>
                <a:ext cx="9113089" cy="5904656"/>
              </a:xfrm>
              <a:blipFill rotWithShape="1">
                <a:blip r:embed="rId2"/>
                <a:stretch>
                  <a:fillRect l="-669" t="-826" r="-6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70991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2207"/>
            <a:ext cx="8229600" cy="648072"/>
          </a:xfrm>
        </p:spPr>
        <p:txBody>
          <a:bodyPr/>
          <a:lstStyle/>
          <a:p>
            <a:pPr algn="ctr"/>
            <a:endParaRPr lang="hu-HU" sz="4400" dirty="0" smtClean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13089" cy="68580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2400" dirty="0" smtClean="0"/>
                  <a:t>A téglalapok területeinek összege: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sz="24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hu-HU" sz="2400" b="0" i="1" smtClean="0">
                              <a:latin typeface="Cambria Math"/>
                            </a:rPr>
                            <m:t>𝑟</m:t>
                          </m:r>
                        </m:sup>
                        <m:e>
                          <m:f>
                            <m:fPr>
                              <m:ctrlPr>
                                <a:rPr lang="hu-HU" sz="2400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hu-HU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sz="240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hu-HU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hu-HU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sz="2400" i="1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hu-HU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hu-HU" sz="24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hu-HU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sz="2400" i="1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hu-HU" sz="2400" i="1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hu-HU" sz="2400" i="1">
                                      <a:latin typeface="Cambria Math"/>
                                    </a:rPr>
                                    <m:t>−1</m:t>
                                  </m:r>
                                </m:sub>
                              </m:sSub>
                            </m:den>
                          </m:f>
                          <m:r>
                            <a:rPr lang="hu-HU" sz="2400" b="0" i="1" smtClean="0">
                              <a:latin typeface="Cambria Math"/>
                            </a:rPr>
                            <m:t>(</m:t>
                          </m:r>
                        </m:e>
                      </m:nary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hu-HU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</a:rPr>
                            <m:t>𝑖</m:t>
                          </m:r>
                          <m:r>
                            <a:rPr lang="hu-HU" sz="2400" i="1">
                              <a:latin typeface="Cambria Math"/>
                            </a:rPr>
                            <m:t>−1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</a:rPr>
                        <m:t>)=</m:t>
                      </m:r>
                      <m:nary>
                        <m:naryPr>
                          <m:chr m:val="∑"/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sz="24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hu-HU" sz="2400" b="0" i="1" smtClean="0">
                              <a:latin typeface="Cambria Math"/>
                            </a:rPr>
                            <m:t>𝑟</m:t>
                          </m:r>
                        </m:sup>
                        <m:e>
                          <m:sSub>
                            <m:sSubPr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r>
                        <a:rPr lang="hu-HU" sz="2400" b="0" i="1" smtClean="0"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A részintervallumokra rajzolt téglalapok magassága legyen az odaeső minta relatív gyakorisága, így az </a:t>
                </a:r>
                <a:r>
                  <a:rPr lang="hu-HU" sz="2400" dirty="0" err="1" smtClean="0"/>
                  <a:t>i-edik</a:t>
                </a:r>
                <a:r>
                  <a:rPr lang="hu-HU" sz="2400" dirty="0" smtClean="0"/>
                  <a:t> részintervallumra rajzolt téglalap magassága: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hu-HU" sz="24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hu-HU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hu-HU" sz="24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hu-HU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i="1">
                                  <a:latin typeface="Cambria Math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hu-HU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hu-HU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hu-HU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i="1">
                                  <a:latin typeface="Cambria Math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hu-HU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hu-HU" sz="2400" i="1">
                                  <a:latin typeface="Cambria Math"/>
                                </a:rPr>
                                <m:t>−1</m:t>
                              </m:r>
                            </m:sub>
                          </m:sSub>
                          <m:r>
                            <a:rPr lang="hu-HU" sz="2400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hu-HU" sz="2400" b="0" i="1" smtClean="0">
                          <a:latin typeface="Cambria Math"/>
                        </a:rPr>
                        <m:t>   (</m:t>
                      </m:r>
                      <m:r>
                        <a:rPr lang="hu-HU" sz="2400" b="0" i="1" smtClean="0">
                          <a:latin typeface="Cambria Math"/>
                        </a:rPr>
                        <m:t>𝑖</m:t>
                      </m:r>
                      <m:r>
                        <a:rPr lang="hu-HU" sz="2400" b="0" i="1" smtClean="0">
                          <a:latin typeface="Cambria Math"/>
                        </a:rPr>
                        <m:t>=1, 2, …, </m:t>
                      </m:r>
                      <m:r>
                        <a:rPr lang="hu-HU" sz="2400" b="0" i="1" smtClean="0">
                          <a:latin typeface="Cambria Math"/>
                        </a:rPr>
                        <m:t>𝑟</m:t>
                      </m:r>
                      <m:r>
                        <a:rPr lang="hu-HU" sz="2400" b="0" i="1" smtClean="0">
                          <a:latin typeface="Cambria Math"/>
                        </a:rPr>
                        <m:t>) </m:t>
                      </m:r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Ez esetben a téglalapok területeinek összege: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sz="24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hu-HU" sz="2400" b="0" i="1" smtClean="0">
                              <a:latin typeface="Cambria Math"/>
                            </a:rPr>
                            <m:t>𝑟</m:t>
                          </m:r>
                        </m:sup>
                        <m:e>
                          <m:f>
                            <m:fPr>
                              <m:ctrlPr>
                                <a:rPr lang="hu-HU" sz="2400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hu-HU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sz="240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hu-HU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hu-HU" sz="2400" i="1">
                                  <a:latin typeface="Cambria Math"/>
                                </a:rPr>
                                <m:t>𝑛</m:t>
                              </m:r>
                              <m:d>
                                <m:dPr>
                                  <m:ctrlPr>
                                    <a:rPr lang="hu-HU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hu-HU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hu-HU" sz="2400" i="1">
                                          <a:latin typeface="Cambria Math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hu-HU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hu-HU" sz="2400" i="1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hu-HU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hu-HU" sz="2400" i="1">
                                          <a:latin typeface="Cambria Math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hu-HU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  <m:r>
                                        <a:rPr lang="hu-HU" sz="2400" i="1">
                                          <a:latin typeface="Cambria Math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d>
                            <m:dPr>
                              <m:ctrlPr>
                                <a:rPr lang="hu-HU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hu-HU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sz="2400" i="1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hu-HU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hu-HU" sz="24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hu-HU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sz="2400" i="1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hu-HU" sz="2400" i="1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hu-HU" sz="2400" i="1">
                                      <a:latin typeface="Cambria Math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hu-HU" sz="2400" b="0" i="1" smtClean="0">
                              <a:latin typeface="Cambria Math"/>
                            </a:rPr>
                            <m:t>=</m:t>
                          </m:r>
                          <m:nary>
                            <m:naryPr>
                              <m:chr m:val="∑"/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hu-HU" sz="2400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hu-HU" sz="2400" b="0" i="1" smtClean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hu-HU" sz="2400" b="0" i="1" smtClean="0">
                                  <a:latin typeface="Cambria Math"/>
                                </a:rPr>
                                <m:t>𝑟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hu-HU" sz="24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hu-HU" sz="24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hu-HU" sz="24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hu-HU" sz="2400" b="0" i="1" smtClean="0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hu-HU" sz="2400" b="0" i="1" smtClean="0">
                                      <a:latin typeface="Cambria Math"/>
                                    </a:rPr>
                                    <m:t>𝑛</m:t>
                                  </m:r>
                                </m:den>
                              </m:f>
                              <m:r>
                                <a:rPr lang="hu-HU" sz="2400" b="0" i="1" smtClean="0">
                                  <a:latin typeface="Cambria Math"/>
                                </a:rPr>
                                <m:t>=1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endParaRPr lang="hu-HU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hu-HU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sz="2400" b="0" i="1" smtClean="0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hu-HU" sz="24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hu-HU" sz="2400" b="0" i="1" smtClean="0"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</m:num>
                        <m:den>
                          <m:r>
                            <a:rPr lang="hu-HU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hu-HU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i="1">
                                  <a:latin typeface="Cambria Math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hu-HU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hu-HU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hu-HU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i="1">
                                  <a:latin typeface="Cambria Math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hu-HU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hu-HU" sz="2400" i="1">
                                  <a:latin typeface="Cambria Math"/>
                                </a:rPr>
                                <m:t>−1</m:t>
                              </m:r>
                            </m:sub>
                          </m:sSub>
                          <m:r>
                            <a:rPr lang="hu-HU" sz="2400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sSub>
                            <m:sSubPr>
                              <m:ctrlP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hu-HU" sz="2400" b="0" i="1" smtClean="0">
                          <a:latin typeface="Cambria Math"/>
                        </a:rPr>
                        <m:t>,   </m:t>
                      </m:r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</a:rPr>
                            <m:t>𝑖</m:t>
                          </m:r>
                          <m:r>
                            <a:rPr lang="hu-HU" sz="2400" i="1">
                              <a:latin typeface="Cambria Math"/>
                            </a:rPr>
                            <m:t>−1</m:t>
                          </m:r>
                        </m:sub>
                      </m:sSub>
                      <m:r>
                        <a:rPr lang="hu-HU" sz="2400" i="1" smtClean="0"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&lt;</m:t>
                      </m:r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</a:rPr>
                        <m:t>  (</m:t>
                      </m:r>
                      <m:r>
                        <a:rPr lang="hu-HU" sz="2400" b="0" i="1" smtClean="0">
                          <a:latin typeface="Cambria Math"/>
                        </a:rPr>
                        <m:t>𝑖</m:t>
                      </m:r>
                      <m:r>
                        <a:rPr lang="hu-HU" sz="2400" b="0" i="1" smtClean="0">
                          <a:latin typeface="Cambria Math"/>
                        </a:rPr>
                        <m:t>=1, 2, …,</m:t>
                      </m:r>
                      <m:r>
                        <a:rPr lang="hu-HU" sz="2400" b="0" i="1" smtClean="0">
                          <a:latin typeface="Cambria Math"/>
                        </a:rPr>
                        <m:t>𝑟</m:t>
                      </m:r>
                      <m:r>
                        <a:rPr lang="hu-HU" sz="2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hu-HU" sz="2400" dirty="0"/>
              </a:p>
            </p:txBody>
          </p:sp>
        </mc:Choice>
        <mc:Fallback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13089" cy="6858000"/>
              </a:xfrm>
              <a:blipFill rotWithShape="1">
                <a:blip r:embed="rId2"/>
                <a:stretch>
                  <a:fillRect l="-1003" t="-711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11841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395536" y="22207"/>
            <a:ext cx="8229600" cy="648072"/>
          </a:xfrm>
        </p:spPr>
        <p:txBody>
          <a:bodyPr/>
          <a:lstStyle/>
          <a:p>
            <a:pPr algn="ctr"/>
            <a:endParaRPr lang="hu-HU" sz="4400" dirty="0" smtClean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555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30911" y="836712"/>
                <a:ext cx="9113089" cy="6021288"/>
              </a:xfrm>
            </p:spPr>
            <p:txBody>
              <a:bodyPr/>
              <a:lstStyle/>
              <a:p>
                <a:r>
                  <a:rPr lang="hu-HU" sz="2400" dirty="0" smtClean="0"/>
                  <a:t>A </a:t>
                </a:r>
                <a:r>
                  <a:rPr lang="el-GR" sz="2400" dirty="0" smtClean="0"/>
                  <a:t>ξ</a:t>
                </a:r>
                <a:r>
                  <a:rPr lang="hu-HU" sz="2400" dirty="0" smtClean="0"/>
                  <a:t> valószínűségi változóra vonatkozó  </a:t>
                </a:r>
                <a:r>
                  <a:rPr lang="el-GR" sz="2400" dirty="0" smtClean="0"/>
                  <a:t>ξ</a:t>
                </a:r>
                <a:r>
                  <a:rPr lang="hu-HU" sz="2400" baseline="-25000" dirty="0"/>
                  <a:t>1</a:t>
                </a:r>
                <a:r>
                  <a:rPr lang="hu-HU" sz="2400" dirty="0"/>
                  <a:t>, </a:t>
                </a:r>
                <a:r>
                  <a:rPr lang="el-GR" sz="2400" dirty="0"/>
                  <a:t>ξ</a:t>
                </a:r>
                <a:r>
                  <a:rPr lang="hu-HU" sz="2400" baseline="-25000" dirty="0"/>
                  <a:t>2</a:t>
                </a:r>
                <a:r>
                  <a:rPr lang="hu-HU" sz="2400" dirty="0"/>
                  <a:t>, …, </a:t>
                </a:r>
                <a:r>
                  <a:rPr lang="el-GR" sz="2400" dirty="0"/>
                  <a:t>ξ</a:t>
                </a:r>
                <a:r>
                  <a:rPr lang="hu-HU" sz="2400" baseline="-25000" dirty="0"/>
                  <a:t>n </a:t>
                </a:r>
                <a:r>
                  <a:rPr lang="hu-HU" sz="2400" dirty="0" smtClean="0"/>
                  <a:t>statisztikai minta elemeinek számtani közepét ,a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barPr>
                        <m:e>
                          <m:r>
                            <a:rPr lang="hu-HU" sz="2400" i="1" smtClean="0">
                              <a:latin typeface="Cambria Math"/>
                              <a:ea typeface="Cambria Math"/>
                            </a:rPr>
                            <m:t>𝜉</m:t>
                          </m:r>
                        </m:e>
                      </m:bar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sz="24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hu-HU" sz="2400" b="0" i="1" smtClean="0">
                              <a:latin typeface="Cambria Math"/>
                            </a:rPr>
                            <m:t>+…+</m:t>
                          </m:r>
                          <m:sSub>
                            <m:sSubPr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hu-HU" sz="2400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/>
                  <a:t>s</a:t>
                </a:r>
                <a:r>
                  <a:rPr lang="hu-HU" sz="2400" dirty="0" smtClean="0"/>
                  <a:t>tatisztikát mintaközépnek nevezzük.</a:t>
                </a:r>
              </a:p>
              <a:p>
                <a:r>
                  <a:rPr lang="hu-HU" sz="2400" dirty="0" smtClean="0"/>
                  <a:t>Empirikus szórásnégyzetnek nevezzük a mintaelemeknek a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hu-HU" sz="2400" i="1">
                            <a:latin typeface="Cambria Math"/>
                          </a:rPr>
                        </m:ctrlPr>
                      </m:barPr>
                      <m:e>
                        <m:r>
                          <a:rPr lang="hu-HU" sz="2400" i="1">
                            <a:latin typeface="Cambria Math"/>
                            <a:ea typeface="Cambria Math"/>
                          </a:rPr>
                          <m:t>𝜉</m:t>
                        </m:r>
                      </m:e>
                    </m:bar>
                  </m:oMath>
                </a14:m>
                <a:r>
                  <a:rPr lang="hu-HU" sz="2400" dirty="0" smtClean="0"/>
                  <a:t> mintaközepétől való négyzetes átlag eltérését, az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𝑛</m:t>
                          </m:r>
                        </m:sub>
                        <m:sup>
                          <m:r>
                            <a:rPr lang="hu-HU" sz="2400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hu-HU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hu-HU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hu-HU" sz="2400" b="0" i="1" smtClean="0"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hu-HU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𝜉</m:t>
                                  </m:r>
                                </m:e>
                              </m:acc>
                              <m:r>
                                <a:rPr lang="hu-HU" sz="2400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hu-HU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sz="24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hu-HU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hu-HU" sz="2400" i="1"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hu-HU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hu-HU" sz="2400" i="1"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hu-HU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𝜉</m:t>
                                  </m:r>
                                </m:e>
                              </m:acc>
                              <m:r>
                                <a:rPr lang="hu-HU" sz="2400" i="1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hu-HU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sz="2400" b="0" i="1" smtClean="0">
                              <a:latin typeface="Cambria Math"/>
                            </a:rPr>
                            <m:t>+…+</m:t>
                          </m:r>
                          <m:sSup>
                            <m:sSupPr>
                              <m:ctrlPr>
                                <a:rPr lang="hu-HU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hu-HU" sz="2400" i="1"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hu-HU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hu-HU" sz="2400" i="1"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hu-HU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𝜉</m:t>
                                  </m:r>
                                </m:e>
                              </m:acc>
                              <m:r>
                                <a:rPr lang="hu-HU" sz="2400" i="1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hu-HU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hu-HU" sz="2400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sz="2400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sz="24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hu-HU" sz="2400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hu-HU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hu-HU" sz="2400" i="1"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hu-HU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hu-HU" sz="2400" i="1"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hu-HU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𝜉</m:t>
                                  </m:r>
                                </m:e>
                              </m:acc>
                              <m:r>
                                <a:rPr lang="hu-HU" sz="2400" i="1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hu-HU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hu-HU" sz="2400" dirty="0" smtClean="0"/>
              </a:p>
              <a:p>
                <a:r>
                  <a:rPr lang="hu-HU" sz="2400" dirty="0" smtClean="0"/>
                  <a:t>Empirikus szórás: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  <m:rad>
                        <m:radPr>
                          <m:degHide m:val="on"/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nary>
                            <m:naryPr>
                              <m:chr m:val="∑"/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hu-HU" sz="2400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hu-HU" sz="2400" b="0" i="1" smtClean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hu-HU" sz="2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hu-HU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hu-HU" sz="2400" i="1">
                                      <a:latin typeface="Cambria Math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hu-HU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hu-HU" sz="2400" i="1">
                                          <a:latin typeface="Cambria Math"/>
                                          <a:ea typeface="Cambria Math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hu-HU" sz="2400" i="1">
                                          <a:latin typeface="Cambria Math"/>
                                          <a:ea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hu-HU" sz="2400" i="1">
                                      <a:latin typeface="Cambria Math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hu-HU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hu-HU" sz="2400" i="1">
                                          <a:latin typeface="Cambria Math"/>
                                          <a:ea typeface="Cambria Math"/>
                                        </a:rPr>
                                        <m:t>𝜉</m:t>
                                      </m:r>
                                    </m:e>
                                  </m:acc>
                                  <m:r>
                                    <a:rPr lang="hu-HU" sz="2400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hu-HU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rad>
                    </m:oMath>
                  </m:oMathPara>
                </a14:m>
                <a:endParaRPr lang="hu-HU" sz="2400" dirty="0"/>
              </a:p>
            </p:txBody>
          </p:sp>
        </mc:Choice>
        <mc:Fallback>
          <p:sp>
            <p:nvSpPr>
              <p:cNvPr id="23555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911" y="836712"/>
                <a:ext cx="9113089" cy="6021288"/>
              </a:xfrm>
              <a:blipFill rotWithShape="1">
                <a:blip r:embed="rId2"/>
                <a:stretch>
                  <a:fillRect l="-1003" t="-810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71600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1624</TotalTime>
  <Words>5455</Words>
  <Application>Microsoft Office PowerPoint</Application>
  <PresentationFormat>Diavetítés a képernyőre (4:3 oldalarány)</PresentationFormat>
  <Paragraphs>482</Paragraphs>
  <Slides>59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59</vt:i4>
      </vt:variant>
    </vt:vector>
  </HeadingPairs>
  <TitlesOfParts>
    <vt:vector size="60" baseType="lpstr">
      <vt:lpstr>Áramlás</vt:lpstr>
      <vt:lpstr>A járműfenntartás valószínűségi alapjai </vt:lpstr>
      <vt:lpstr>Relatív gyakoriság</vt:lpstr>
      <vt:lpstr>A valószínűség alaptulajdonságai</vt:lpstr>
      <vt:lpstr>Valószínűségek közötti összefüggések</vt:lpstr>
      <vt:lpstr>Klasszikus valószínűség </vt:lpstr>
      <vt:lpstr>Feltételes valószínűség</vt:lpstr>
      <vt:lpstr>Teljes valószínűség tétele</vt:lpstr>
      <vt:lpstr>Események és a kísérletek függetlensége</vt:lpstr>
      <vt:lpstr>Példa</vt:lpstr>
      <vt:lpstr>Valószínűségi változók</vt:lpstr>
      <vt:lpstr>PowerPoint bemutató</vt:lpstr>
      <vt:lpstr>PowerPoint bemutató</vt:lpstr>
      <vt:lpstr>Valószínűségi változók eloszlása</vt:lpstr>
      <vt:lpstr>Az eloszlások megadása</vt:lpstr>
      <vt:lpstr>Az eloszlás függvény</vt:lpstr>
      <vt:lpstr>Az eloszlás függvény Tulajdonságai</vt:lpstr>
      <vt:lpstr>PowerPoint bemutató</vt:lpstr>
      <vt:lpstr>Több valószínűségi változó együttes eloszlásfüggvénye</vt:lpstr>
      <vt:lpstr>Feltételes eloszlásfüggvény</vt:lpstr>
      <vt:lpstr>A sűrűségfüggvény</vt:lpstr>
      <vt:lpstr>A sűrűségfüggvény tulajdonságai</vt:lpstr>
      <vt:lpstr>Hogyan számíthatunk valószínűségeket a sűrűség függvény segítségével</vt:lpstr>
      <vt:lpstr>PowerPoint bemutató</vt:lpstr>
      <vt:lpstr>Miről adnak tájékoztatást a sűrűségfüggvény értékei </vt:lpstr>
      <vt:lpstr>Több valószínűségi változó együttes sűrűségfüggvénye</vt:lpstr>
      <vt:lpstr>Feltételes sűrűségfüggvény</vt:lpstr>
      <vt:lpstr>Várható érték </vt:lpstr>
      <vt:lpstr>Várható érték </vt:lpstr>
      <vt:lpstr>Várható érték tulajdonságai</vt:lpstr>
      <vt:lpstr>Szórás</vt:lpstr>
      <vt:lpstr>Szórás</vt:lpstr>
      <vt:lpstr>Szórás tulajdonságai</vt:lpstr>
      <vt:lpstr>Momentumok</vt:lpstr>
      <vt:lpstr>Medián</vt:lpstr>
      <vt:lpstr>Módusz</vt:lpstr>
      <vt:lpstr>Nevezetes valószínűségeloszlások </vt:lpstr>
      <vt:lpstr>Binomiális eloszlás</vt:lpstr>
      <vt:lpstr>Hipergeometrikus eloszlás</vt:lpstr>
      <vt:lpstr>Poisson-eloszlás</vt:lpstr>
      <vt:lpstr>Poisson-eloszlás</vt:lpstr>
      <vt:lpstr>Diszkrét egyenletes eloszlás</vt:lpstr>
      <vt:lpstr>Folytonos egyenletes eloszlás</vt:lpstr>
      <vt:lpstr>Exponenciális eloszlás</vt:lpstr>
      <vt:lpstr>Exponenciális eloszlás</vt:lpstr>
      <vt:lpstr>Gamma-eloszlás</vt:lpstr>
      <vt:lpstr>PowerPoint bemutató</vt:lpstr>
      <vt:lpstr>Normális eloszlás</vt:lpstr>
      <vt:lpstr>Normális eloszlás</vt:lpstr>
      <vt:lpstr>Standard normális eloszlás</vt:lpstr>
      <vt:lpstr>PowerPoint bemutató</vt:lpstr>
      <vt:lpstr>Lognormális eloszlás</vt:lpstr>
      <vt:lpstr>Weibull-eloszlás</vt:lpstr>
      <vt:lpstr>Weibull-eloszlás</vt:lpstr>
      <vt:lpstr>Weibull-eloszlás</vt:lpstr>
      <vt:lpstr>Statisztikai minta feldolgozása</vt:lpstr>
      <vt:lpstr>Tapasztalati (empirikus) eloszlásfüggvény</vt:lpstr>
      <vt:lpstr>Gyakorisági és a sűrűséghisztogram</vt:lpstr>
      <vt:lpstr>PowerPoint bemutató</vt:lpstr>
      <vt:lpstr>PowerPoint bemutató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Jármű meghibásodások elemzése</dc:title>
  <dc:creator>WinXP4ever</dc:creator>
  <cp:lastModifiedBy>Joco</cp:lastModifiedBy>
  <cp:revision>141</cp:revision>
  <dcterms:created xsi:type="dcterms:W3CDTF">2011-02-20T06:00:13Z</dcterms:created>
  <dcterms:modified xsi:type="dcterms:W3CDTF">2016-02-29T10:38:00Z</dcterms:modified>
</cp:coreProperties>
</file>