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82" r:id="rId3"/>
    <p:sldId id="258" r:id="rId4"/>
    <p:sldId id="283" r:id="rId5"/>
    <p:sldId id="260" r:id="rId6"/>
    <p:sldId id="290" r:id="rId7"/>
    <p:sldId id="261" r:id="rId8"/>
    <p:sldId id="278" r:id="rId9"/>
    <p:sldId id="262" r:id="rId10"/>
    <p:sldId id="284" r:id="rId11"/>
    <p:sldId id="281" r:id="rId12"/>
    <p:sldId id="263" r:id="rId13"/>
    <p:sldId id="286" r:id="rId14"/>
    <p:sldId id="285" r:id="rId15"/>
    <p:sldId id="288" r:id="rId16"/>
    <p:sldId id="289" r:id="rId17"/>
    <p:sldId id="264" r:id="rId18"/>
    <p:sldId id="265" r:id="rId19"/>
    <p:sldId id="273" r:id="rId20"/>
    <p:sldId id="274" r:id="rId21"/>
    <p:sldId id="279" r:id="rId22"/>
    <p:sldId id="277" r:id="rId23"/>
    <p:sldId id="287" r:id="rId24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4868CDB-F555-4ED0-9DE8-35C261D4DAF0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62A23E-A277-4401-998F-234DC2B3461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4211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2048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D97448-1128-4044-861A-26FCB415DCF1}" type="slidenum">
              <a:rPr lang="hu-HU" smtClean="0"/>
              <a:pPr eaLnBrk="1" hangingPunct="1"/>
              <a:t>7</a:t>
            </a:fld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EE57D-184A-40E2-A008-7F25A7B53A97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0FB20-5A0A-4DC9-8E5A-82522761F1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4761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9597-28B6-4FDA-8F5D-5D6C5D31C70F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983D5-FEBF-418E-85E6-4273E13B95D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577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8E951-E17B-43FB-85F6-2D59F84188AD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F4BAE-8962-448D-9242-52CEE5B146C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1227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C89A1-0F61-45CC-A22A-08382F250813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1269F-B451-47F8-BF4E-292DF14E254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386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D8ED2-34D7-41FF-AEC6-0074BDD7BC62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4CF12-7EA5-40BE-8BB7-4DA5EE49846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786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BC8AD-3A30-41C0-B53C-41D9D30315C9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E424D-8AB9-43DD-A83E-92E7F37D5BC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554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42311-7E99-42D0-9DBD-4F4B9D469C8D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409CA-7EDD-45B8-B7D7-66334374B13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624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0F4DE-3C30-4339-ACDB-693FFEC18AC9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7D7E4-20DB-45DD-9006-4CAD889C043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814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03349-DA63-439E-A621-3B08B66E8F10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B8682-F4B2-4421-876F-78F6CAE6813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294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4A9E3-0400-4293-9B1A-FF9C41E24873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C4DA-077B-4111-95BD-3835EBEE136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243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905D2-7BB9-40CE-8A36-F3DE4A5FC3B0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E44BE-D1A1-42BB-BD3E-0889D7F8CCD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120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4D2AA5-F6F3-4F7E-AC5E-35088CF11F0E}" type="datetimeFigureOut">
              <a:rPr lang="hu-HU"/>
              <a:pPr>
                <a:defRPr/>
              </a:pPr>
              <a:t>2017. 03. 31.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AC2EF1-AD64-467E-A8FD-7A580372698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01" r:id="rId2"/>
    <p:sldLayoutId id="2147483810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11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229600" cy="2142158"/>
          </a:xfrm>
        </p:spPr>
        <p:txBody>
          <a:bodyPr/>
          <a:lstStyle/>
          <a:p>
            <a:pPr algn="ctr" eaLnBrk="1" hangingPunct="1"/>
            <a:r>
              <a:rPr lang="hu-HU" sz="4400" b="1" dirty="0"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Járműcsarnokok</a:t>
            </a:r>
            <a:r>
              <a:rPr lang="hu-HU" sz="4400" dirty="0" smtClean="0">
                <a:solidFill>
                  <a:schemeClr val="bg1"/>
                </a:solidFill>
              </a:rPr>
              <a:t> </a:t>
            </a:r>
            <a:r>
              <a:rPr lang="hu-H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technológiai méretezése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1331640" y="4797152"/>
            <a:ext cx="6229325" cy="720080"/>
          </a:xfrm>
        </p:spPr>
        <p:txBody>
          <a:bodyPr/>
          <a:lstStyle/>
          <a:p>
            <a:pPr eaLnBrk="1" hangingPunct="1">
              <a:buNone/>
            </a:pPr>
            <a:r>
              <a:rPr lang="hu-HU" sz="3200" dirty="0">
                <a:solidFill>
                  <a:schemeClr val="bg1"/>
                </a:solidFill>
              </a:rPr>
              <a:t>Közúti és Vasúti járművek tanszék</a:t>
            </a:r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62038"/>
          </a:xfrm>
        </p:spPr>
        <p:txBody>
          <a:bodyPr/>
          <a:lstStyle/>
          <a:p>
            <a:pPr algn="ctr" eaLnBrk="1" hangingPunct="1"/>
            <a:r>
              <a:rPr lang="hu-HU" sz="3600" smtClean="0">
                <a:solidFill>
                  <a:schemeClr val="tx1"/>
                </a:solidFill>
              </a:rPr>
              <a:t>A csarnokok technológiai méretét és az álláshelyek számát meghatározó tényezők 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142875" y="2204864"/>
            <a:ext cx="9001125" cy="4438824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z="3200" u="sng" dirty="0" smtClean="0"/>
              <a:t>1, Sorozat:</a:t>
            </a:r>
          </a:p>
          <a:p>
            <a:pPr eaLnBrk="1" hangingPunct="1">
              <a:buFont typeface="Wingdings 2" pitchFamily="18" charset="2"/>
              <a:buNone/>
            </a:pPr>
            <a:endParaRPr lang="hu-HU" u="sng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S(S</a:t>
            </a:r>
            <a:r>
              <a:rPr lang="hu-HU" baseline="-25000" dirty="0" smtClean="0"/>
              <a:t>1</a:t>
            </a:r>
            <a:r>
              <a:rPr lang="hu-HU" dirty="0" smtClean="0"/>
              <a:t> ,S</a:t>
            </a:r>
            <a:r>
              <a:rPr lang="hu-HU" baseline="-25000" dirty="0" smtClean="0"/>
              <a:t>2</a:t>
            </a:r>
            <a:r>
              <a:rPr lang="hu-HU" dirty="0" smtClean="0"/>
              <a:t> ,S</a:t>
            </a:r>
            <a:r>
              <a:rPr lang="hu-HU" baseline="-25000" dirty="0" smtClean="0"/>
              <a:t>3  </a:t>
            </a:r>
            <a:r>
              <a:rPr lang="hu-HU" dirty="0" smtClean="0"/>
              <a:t>…,</a:t>
            </a:r>
            <a:r>
              <a:rPr lang="hu-HU" dirty="0" err="1" smtClean="0"/>
              <a:t>S</a:t>
            </a:r>
            <a:r>
              <a:rPr lang="hu-HU" baseline="-25000" dirty="0" err="1" smtClean="0"/>
              <a:t>n</a:t>
            </a:r>
            <a:r>
              <a:rPr lang="hu-HU" baseline="-25000" dirty="0" smtClean="0"/>
              <a:t> </a:t>
            </a:r>
            <a:r>
              <a:rPr lang="hu-HU" dirty="0" smtClean="0"/>
              <a:t>) 	=&gt;	 sorozat =járműtípus </a:t>
            </a:r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  <a:p>
            <a:pPr eaLnBrk="1" hangingPunct="1"/>
            <a:r>
              <a:rPr lang="hu-HU" dirty="0" smtClean="0"/>
              <a:t>A sajátméreténél fogva befolyásolja a javítócsarnok méretét, és az álláshelyek számát.</a:t>
            </a:r>
          </a:p>
          <a:p>
            <a:pPr eaLnBrk="1" hangingPunct="1"/>
            <a:r>
              <a:rPr lang="hu-HU" dirty="0" smtClean="0"/>
              <a:t>A típushoz tartozó karbantartás és javítás technológia</a:t>
            </a:r>
          </a:p>
        </p:txBody>
      </p:sp>
    </p:spTree>
    <p:extLst>
      <p:ext uri="{BB962C8B-B14F-4D97-AF65-F5344CB8AC3E}">
        <p14:creationId xmlns:p14="http://schemas.microsoft.com/office/powerpoint/2010/main" val="5041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468313" y="44450"/>
            <a:ext cx="8229600" cy="449263"/>
          </a:xfrm>
        </p:spPr>
        <p:txBody>
          <a:bodyPr/>
          <a:lstStyle/>
          <a:p>
            <a:pPr algn="ctr" eaLnBrk="1" hangingPunct="1"/>
            <a:endParaRPr lang="hu-HU" sz="3600" smtClean="0">
              <a:solidFill>
                <a:schemeClr val="tx1"/>
              </a:solidFill>
            </a:endParaRPr>
          </a:p>
        </p:txBody>
      </p:sp>
      <p:sp>
        <p:nvSpPr>
          <p:cNvPr id="6147" name="Tartalom helye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z="3200" u="sng" dirty="0" smtClean="0"/>
              <a:t>Karbantartás és javítás technológia</a:t>
            </a:r>
          </a:p>
          <a:p>
            <a:pPr eaLnBrk="1" hangingPunct="1">
              <a:buFont typeface="Wingdings 2" pitchFamily="18" charset="2"/>
              <a:buNone/>
            </a:pPr>
            <a:endParaRPr lang="hu-HU" u="sng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Ellenőrzés: 	E</a:t>
            </a:r>
            <a:r>
              <a:rPr lang="hu-HU" baseline="-25000" dirty="0" smtClean="0"/>
              <a:t>1</a:t>
            </a:r>
            <a:r>
              <a:rPr lang="hu-HU" dirty="0" smtClean="0"/>
              <a:t> ,	szintű beavatkozás		napi ellenőrzés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		E</a:t>
            </a:r>
            <a:r>
              <a:rPr lang="hu-HU" baseline="-25000" dirty="0" smtClean="0"/>
              <a:t>2</a:t>
            </a:r>
            <a:r>
              <a:rPr lang="hu-HU" dirty="0" smtClean="0"/>
              <a:t> , 	szintű beavatkozás		heti ellenőrzés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		E</a:t>
            </a:r>
            <a:r>
              <a:rPr lang="hu-HU" baseline="-25000" dirty="0" smtClean="0"/>
              <a:t>3 ,	</a:t>
            </a:r>
            <a:r>
              <a:rPr lang="hu-HU" dirty="0" smtClean="0"/>
              <a:t>szintű beavatkozás		havi ellenőrzés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Vizsgálat:	V</a:t>
            </a:r>
            <a:r>
              <a:rPr lang="hu-HU" baseline="-25000" dirty="0" smtClean="0"/>
              <a:t>1</a:t>
            </a:r>
            <a:r>
              <a:rPr lang="hu-HU" dirty="0" smtClean="0"/>
              <a:t> ,	szintű beavatkozás						V</a:t>
            </a:r>
            <a:r>
              <a:rPr lang="hu-HU" baseline="-25000" dirty="0" smtClean="0"/>
              <a:t>2</a:t>
            </a:r>
            <a:r>
              <a:rPr lang="hu-HU" dirty="0" smtClean="0"/>
              <a:t> ,	szintű beavatkozás						V</a:t>
            </a:r>
            <a:r>
              <a:rPr lang="hu-HU" baseline="-25000" dirty="0" smtClean="0"/>
              <a:t>3</a:t>
            </a:r>
            <a:r>
              <a:rPr lang="hu-HU" dirty="0" smtClean="0"/>
              <a:t> ,	szintű beavatkozás		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Javítás:	J</a:t>
            </a:r>
            <a:r>
              <a:rPr lang="hu-HU" baseline="-25000" dirty="0" smtClean="0"/>
              <a:t>1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baseline="-25000" dirty="0" smtClean="0"/>
              <a:t>			</a:t>
            </a:r>
            <a:r>
              <a:rPr lang="hu-HU" dirty="0" smtClean="0"/>
              <a:t>J</a:t>
            </a:r>
            <a:r>
              <a:rPr lang="hu-HU" baseline="-25000" dirty="0" smtClean="0"/>
              <a:t>2/1</a:t>
            </a:r>
            <a:endParaRPr lang="hu-H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		J</a:t>
            </a:r>
            <a:r>
              <a:rPr lang="hu-HU" baseline="-25000" dirty="0" smtClean="0"/>
              <a:t>2/2</a:t>
            </a:r>
          </a:p>
          <a:p>
            <a:pPr eaLnBrk="1" hangingPunct="1">
              <a:buFont typeface="Wingdings 2" pitchFamily="18" charset="2"/>
              <a:buNone/>
            </a:pPr>
            <a:endParaRPr lang="hu-HU" baseline="-25000" dirty="0" smtClean="0"/>
          </a:p>
          <a:p>
            <a:pPr marL="0" indent="0" algn="just" eaLnBrk="1" hangingPunct="1">
              <a:buNone/>
              <a:defRPr/>
            </a:pPr>
            <a:r>
              <a:rPr lang="hu-HU" sz="2000" dirty="0" smtClean="0"/>
              <a:t>A </a:t>
            </a:r>
            <a:r>
              <a:rPr lang="hu-HU" sz="2000" dirty="0"/>
              <a:t>beavatkozási lánc </a:t>
            </a:r>
            <a:r>
              <a:rPr lang="hu-HU" sz="2000" dirty="0">
                <a:solidFill>
                  <a:srgbClr val="FFC000"/>
                </a:solidFill>
              </a:rPr>
              <a:t>merevciklusú.</a:t>
            </a:r>
          </a:p>
          <a:p>
            <a:pPr marL="0" indent="0" algn="just" eaLnBrk="1" hangingPunct="1">
              <a:buNone/>
              <a:defRPr/>
            </a:pPr>
            <a:r>
              <a:rPr lang="hu-HU" sz="2000" dirty="0" smtClean="0"/>
              <a:t>A </a:t>
            </a:r>
            <a:r>
              <a:rPr lang="hu-HU" sz="2000" dirty="0"/>
              <a:t>mélyebb beavatkozások tartalmazzák az előbbi beavatkozások technológiáit.:</a:t>
            </a:r>
          </a:p>
          <a:p>
            <a:pPr eaLnBrk="1" hangingPunct="1">
              <a:buNone/>
              <a:defRPr/>
            </a:pPr>
            <a:r>
              <a:rPr lang="hu-HU" sz="2000" dirty="0"/>
              <a:t>Pl. a V</a:t>
            </a:r>
            <a:r>
              <a:rPr lang="hu-HU" sz="2000" baseline="-25000" dirty="0"/>
              <a:t>3</a:t>
            </a:r>
            <a:r>
              <a:rPr lang="hu-HU" sz="2000" dirty="0"/>
              <a:t> tartalmazza a V</a:t>
            </a:r>
            <a:r>
              <a:rPr lang="hu-HU" sz="2000" baseline="-25000" dirty="0"/>
              <a:t>2</a:t>
            </a:r>
            <a:r>
              <a:rPr lang="hu-HU" sz="2000" dirty="0"/>
              <a:t>–t és a V</a:t>
            </a:r>
            <a:r>
              <a:rPr lang="hu-HU" sz="2000" baseline="-25000" dirty="0"/>
              <a:t>3</a:t>
            </a:r>
            <a:r>
              <a:rPr lang="hu-HU" sz="2000" dirty="0"/>
              <a:t>-t</a:t>
            </a:r>
          </a:p>
          <a:p>
            <a:pPr eaLnBrk="1" hangingPunct="1">
              <a:buFont typeface="Wingdings 2" pitchFamily="18" charset="2"/>
              <a:buNone/>
            </a:pPr>
            <a:endParaRPr lang="hu-HU" baseline="-25000" dirty="0"/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9090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Költség idő diagram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080301" y="3761656"/>
            <a:ext cx="1080517" cy="309634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2308"/>
            <a:ext cx="7560840" cy="597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69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>
          <a:xfrm>
            <a:off x="142875" y="115888"/>
            <a:ext cx="8858250" cy="531812"/>
          </a:xfrm>
        </p:spPr>
        <p:txBody>
          <a:bodyPr/>
          <a:lstStyle/>
          <a:p>
            <a:pPr eaLnBrk="1" hangingPunct="1"/>
            <a:endParaRPr lang="hu-HU" sz="4000" smtClean="0"/>
          </a:p>
        </p:txBody>
      </p:sp>
      <p:sp>
        <p:nvSpPr>
          <p:cNvPr id="8195" name="Tartalom helye 2"/>
          <p:cNvSpPr>
            <a:spLocks noGrp="1"/>
          </p:cNvSpPr>
          <p:nvPr>
            <p:ph idx="1"/>
          </p:nvPr>
        </p:nvSpPr>
        <p:spPr>
          <a:xfrm>
            <a:off x="0" y="836612"/>
            <a:ext cx="9144000" cy="60213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z="3200" u="sng" dirty="0" smtClean="0"/>
              <a:t>2, Javítási szint</a:t>
            </a:r>
            <a:r>
              <a:rPr lang="hu-HU" sz="3200" dirty="0" smtClean="0"/>
              <a:t>		k( k</a:t>
            </a:r>
            <a:r>
              <a:rPr lang="hu-HU" sz="3200" baseline="-25000" dirty="0" smtClean="0"/>
              <a:t>1</a:t>
            </a:r>
            <a:r>
              <a:rPr lang="hu-HU" sz="3200" dirty="0" smtClean="0"/>
              <a:t>, k</a:t>
            </a:r>
            <a:r>
              <a:rPr lang="hu-HU" sz="3200" baseline="-25000" dirty="0" smtClean="0"/>
              <a:t>2</a:t>
            </a:r>
            <a:r>
              <a:rPr lang="hu-HU" sz="3200" dirty="0" smtClean="0"/>
              <a:t>…, </a:t>
            </a:r>
            <a:r>
              <a:rPr lang="hu-HU" sz="3200" dirty="0" err="1" smtClean="0"/>
              <a:t>k</a:t>
            </a:r>
            <a:r>
              <a:rPr lang="hu-HU" sz="3200" baseline="-25000" dirty="0" err="1" smtClean="0"/>
              <a:t>n</a:t>
            </a:r>
            <a:r>
              <a:rPr lang="hu-HU" sz="3200" dirty="0" smtClean="0"/>
              <a:t>)</a:t>
            </a:r>
          </a:p>
          <a:p>
            <a:pPr eaLnBrk="1" hangingPunct="1">
              <a:buFont typeface="Wingdings 2" pitchFamily="18" charset="2"/>
              <a:buNone/>
            </a:pPr>
            <a:endParaRPr lang="hu-HU" sz="32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Autóbusz: (Volán)			</a:t>
            </a:r>
            <a:r>
              <a:rPr lang="hu-HU" dirty="0" smtClean="0">
                <a:solidFill>
                  <a:srgbClr val="FFC000"/>
                </a:solidFill>
              </a:rPr>
              <a:t>Vasúti jármű:</a:t>
            </a:r>
          </a:p>
          <a:p>
            <a:pPr marL="0" indent="0" eaLnBrk="1" hangingPunct="1">
              <a:buNone/>
            </a:pPr>
            <a:r>
              <a:rPr lang="hu-HU" dirty="0" smtClean="0"/>
              <a:t>k</a:t>
            </a:r>
            <a:r>
              <a:rPr lang="hu-HU" baseline="-25000" dirty="0" smtClean="0"/>
              <a:t>1</a:t>
            </a:r>
            <a:r>
              <a:rPr lang="hu-HU" dirty="0" smtClean="0"/>
              <a:t>- napi vizsgálat,			</a:t>
            </a:r>
            <a:r>
              <a:rPr lang="hu-HU" dirty="0" smtClean="0">
                <a:solidFill>
                  <a:srgbClr val="FFC000"/>
                </a:solidFill>
              </a:rPr>
              <a:t>- revízió,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k</a:t>
            </a:r>
            <a:r>
              <a:rPr lang="hu-HU" baseline="-25000" dirty="0" smtClean="0"/>
              <a:t>2</a:t>
            </a:r>
            <a:r>
              <a:rPr lang="hu-HU" dirty="0" smtClean="0"/>
              <a:t>- heti vizsgálat,			</a:t>
            </a:r>
            <a:r>
              <a:rPr lang="hu-HU" dirty="0" smtClean="0">
                <a:solidFill>
                  <a:srgbClr val="FFC000"/>
                </a:solidFill>
              </a:rPr>
              <a:t>- A szintű beavatkozás,</a:t>
            </a:r>
          </a:p>
          <a:p>
            <a:pPr eaLnBrk="1" hangingPunct="1">
              <a:buNone/>
            </a:pPr>
            <a:r>
              <a:rPr lang="hu-HU" dirty="0" smtClean="0"/>
              <a:t>k</a:t>
            </a:r>
            <a:r>
              <a:rPr lang="hu-HU" baseline="-25000" dirty="0" smtClean="0"/>
              <a:t>3</a:t>
            </a:r>
            <a:r>
              <a:rPr lang="hu-HU" dirty="0" smtClean="0"/>
              <a:t>- I. számú műszaki szemle,	</a:t>
            </a:r>
            <a:r>
              <a:rPr lang="hu-HU" dirty="0">
                <a:solidFill>
                  <a:srgbClr val="FFC000"/>
                </a:solidFill>
              </a:rPr>
              <a:t>- </a:t>
            </a:r>
            <a:r>
              <a:rPr lang="hu-HU" dirty="0" smtClean="0">
                <a:solidFill>
                  <a:srgbClr val="FFC000"/>
                </a:solidFill>
              </a:rPr>
              <a:t>B </a:t>
            </a:r>
            <a:r>
              <a:rPr lang="hu-HU" dirty="0">
                <a:solidFill>
                  <a:srgbClr val="FFC000"/>
                </a:solidFill>
              </a:rPr>
              <a:t>szintű </a:t>
            </a:r>
            <a:r>
              <a:rPr lang="hu-HU" dirty="0" smtClean="0">
                <a:solidFill>
                  <a:srgbClr val="FFC000"/>
                </a:solidFill>
              </a:rPr>
              <a:t>beavatkozás,</a:t>
            </a:r>
          </a:p>
          <a:p>
            <a:pPr eaLnBrk="1" hangingPunct="1">
              <a:buNone/>
            </a:pPr>
            <a:r>
              <a:rPr lang="hu-HU" dirty="0" smtClean="0"/>
              <a:t>k</a:t>
            </a:r>
            <a:r>
              <a:rPr lang="hu-HU" baseline="-25000" dirty="0" smtClean="0"/>
              <a:t>4</a:t>
            </a:r>
            <a:r>
              <a:rPr lang="hu-HU" dirty="0" smtClean="0"/>
              <a:t>- II. számú műszaki szemle</a:t>
            </a:r>
            <a:r>
              <a:rPr lang="hu-HU" dirty="0"/>
              <a:t>,	</a:t>
            </a:r>
            <a:r>
              <a:rPr lang="hu-HU" dirty="0" smtClean="0">
                <a:solidFill>
                  <a:srgbClr val="FFC000"/>
                </a:solidFill>
              </a:rPr>
              <a:t>- C </a:t>
            </a:r>
            <a:r>
              <a:rPr lang="hu-HU" dirty="0">
                <a:solidFill>
                  <a:srgbClr val="FFC000"/>
                </a:solidFill>
              </a:rPr>
              <a:t>szintű beavatkozás,</a:t>
            </a:r>
            <a:endParaRPr lang="hu-HU" dirty="0" smtClean="0">
              <a:solidFill>
                <a:srgbClr val="FFC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k</a:t>
            </a:r>
            <a:r>
              <a:rPr lang="hu-HU" baseline="-25000" dirty="0" smtClean="0"/>
              <a:t>5</a:t>
            </a:r>
            <a:r>
              <a:rPr lang="hu-HU" dirty="0" smtClean="0"/>
              <a:t>- kiemelt műszaki szemle,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k</a:t>
            </a:r>
            <a:r>
              <a:rPr lang="hu-HU" baseline="-25000" dirty="0" smtClean="0"/>
              <a:t>6</a:t>
            </a:r>
            <a:r>
              <a:rPr lang="hu-HU" dirty="0" smtClean="0"/>
              <a:t>- felújítás,</a:t>
            </a:r>
          </a:p>
          <a:p>
            <a:pPr eaLnBrk="1" hangingPunct="1">
              <a:buFont typeface="Wingdings 2" pitchFamily="18" charset="2"/>
              <a:buNone/>
            </a:pPr>
            <a:endParaRPr lang="hu-HU" sz="32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sz="3200" dirty="0" smtClean="0">
                <a:solidFill>
                  <a:srgbClr val="C00000"/>
                </a:solidFill>
              </a:rPr>
              <a:t>Egyedi</a:t>
            </a:r>
            <a:r>
              <a:rPr lang="hu-HU" sz="3200" dirty="0" smtClean="0"/>
              <a:t> vagy </a:t>
            </a:r>
            <a:r>
              <a:rPr lang="hu-HU" sz="3200" dirty="0" smtClean="0">
                <a:solidFill>
                  <a:srgbClr val="C00000"/>
                </a:solidFill>
              </a:rPr>
              <a:t>szalagszerű</a:t>
            </a:r>
            <a:r>
              <a:rPr lang="hu-HU" sz="3200" dirty="0" smtClean="0"/>
              <a:t> (javítás, felújítás)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1514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0" y="1295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820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8205" name="Rectangle 15"/>
          <p:cNvSpPr>
            <a:spLocks noChangeArrowheads="1"/>
          </p:cNvSpPr>
          <p:nvPr/>
        </p:nvSpPr>
        <p:spPr bwMode="auto">
          <a:xfrm>
            <a:off x="0" y="1428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820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95114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0479"/>
          </a:xfrm>
        </p:spPr>
        <p:txBody>
          <a:bodyPr/>
          <a:lstStyle/>
          <a:p>
            <a:r>
              <a:rPr lang="hu-HU" dirty="0" smtClean="0"/>
              <a:t>BKV járműállomány:</a:t>
            </a:r>
          </a:p>
          <a:p>
            <a:r>
              <a:rPr lang="hu-HU" dirty="0" smtClean="0"/>
              <a:t>Kb. 	1450	db	autóbusz,</a:t>
            </a:r>
          </a:p>
          <a:p>
            <a:r>
              <a:rPr lang="hu-HU" dirty="0" smtClean="0"/>
              <a:t>Kb.	400	db	metró,</a:t>
            </a:r>
          </a:p>
          <a:p>
            <a:pPr marL="0" indent="0">
              <a:buNone/>
            </a:pPr>
            <a:r>
              <a:rPr lang="hu-HU" dirty="0" smtClean="0"/>
              <a:t>	69	db	kis földalatti,</a:t>
            </a:r>
          </a:p>
          <a:p>
            <a:r>
              <a:rPr lang="hu-HU" dirty="0" smtClean="0"/>
              <a:t>Kb.	370	db	HÉV,</a:t>
            </a:r>
          </a:p>
          <a:p>
            <a:r>
              <a:rPr lang="hu-HU" dirty="0" smtClean="0"/>
              <a:t>Kb.	700	db	villamos,</a:t>
            </a:r>
          </a:p>
          <a:p>
            <a:r>
              <a:rPr lang="hu-HU" dirty="0" smtClean="0"/>
              <a:t>Kb.	200	db	Trolibusz,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37157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127001" y="0"/>
            <a:ext cx="8891587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3200" u="sng" dirty="0">
                <a:latin typeface="+mn-lt"/>
              </a:rPr>
              <a:t>3, Periódus idő</a:t>
            </a:r>
          </a:p>
          <a:p>
            <a:pPr algn="just">
              <a:defRPr/>
            </a:pPr>
            <a:endParaRPr lang="hu-HU" sz="2400" dirty="0">
              <a:latin typeface="+mn-lt"/>
            </a:endParaRPr>
          </a:p>
          <a:p>
            <a:pPr algn="just">
              <a:defRPr/>
            </a:pPr>
            <a:r>
              <a:rPr lang="hu-HU" sz="2400" dirty="0" err="1">
                <a:latin typeface="+mn-lt"/>
              </a:rPr>
              <a:t>k-</a:t>
            </a:r>
            <a:r>
              <a:rPr lang="hu-HU" sz="2400" dirty="0">
                <a:latin typeface="+mn-lt"/>
              </a:rPr>
              <a:t> </a:t>
            </a:r>
            <a:r>
              <a:rPr lang="hu-HU" sz="2400" dirty="0" err="1">
                <a:latin typeface="+mn-lt"/>
              </a:rPr>
              <a:t>adik</a:t>
            </a:r>
            <a:r>
              <a:rPr lang="hu-HU" sz="2400" dirty="0">
                <a:latin typeface="+mn-lt"/>
              </a:rPr>
              <a:t> szintű hónapban kifejezett periódusidő </a:t>
            </a:r>
            <a:endParaRPr lang="hu-HU" sz="2400" dirty="0" smtClean="0">
              <a:latin typeface="+mn-lt"/>
            </a:endParaRPr>
          </a:p>
          <a:p>
            <a:pPr algn="just">
              <a:defRPr/>
            </a:pPr>
            <a:r>
              <a:rPr lang="hu-HU" sz="2400" dirty="0" smtClean="0">
                <a:latin typeface="+mn-lt"/>
              </a:rPr>
              <a:t>/</a:t>
            </a:r>
            <a:r>
              <a:rPr lang="hu-HU" sz="2400" dirty="0">
                <a:latin typeface="+mn-lt"/>
              </a:rPr>
              <a:t>javítási szint gyakorisága/.</a:t>
            </a:r>
          </a:p>
          <a:p>
            <a:pPr algn="just">
              <a:defRPr/>
            </a:pPr>
            <a:r>
              <a:rPr lang="hu-HU" sz="2400" dirty="0">
                <a:latin typeface="+mn-lt"/>
              </a:rPr>
              <a:t>I</a:t>
            </a:r>
            <a:r>
              <a:rPr lang="hu-HU" sz="2400" baseline="-25000" dirty="0">
                <a:latin typeface="+mn-lt"/>
              </a:rPr>
              <a:t>phk1</a:t>
            </a:r>
            <a:r>
              <a:rPr lang="hu-HU" sz="2400" dirty="0">
                <a:latin typeface="+mn-lt"/>
              </a:rPr>
              <a:t> </a:t>
            </a:r>
            <a:r>
              <a:rPr lang="hu-HU" sz="2400" dirty="0" smtClean="0">
                <a:latin typeface="+mn-lt"/>
              </a:rPr>
              <a:t>					pl. 	E1    =&gt;    I</a:t>
            </a:r>
            <a:r>
              <a:rPr lang="hu-HU" sz="1400" dirty="0" smtClean="0">
                <a:latin typeface="+mn-lt"/>
              </a:rPr>
              <a:t>phE1</a:t>
            </a:r>
            <a:endParaRPr lang="hu-HU" sz="2400" dirty="0">
              <a:latin typeface="+mn-lt"/>
            </a:endParaRPr>
          </a:p>
          <a:p>
            <a:pPr algn="just">
              <a:defRPr/>
            </a:pPr>
            <a:r>
              <a:rPr lang="hu-HU" sz="2400" dirty="0" smtClean="0">
                <a:latin typeface="+mn-lt"/>
              </a:rPr>
              <a:t>I</a:t>
            </a:r>
            <a:r>
              <a:rPr lang="hu-HU" sz="2400" baseline="-25000" dirty="0" smtClean="0">
                <a:latin typeface="+mn-lt"/>
              </a:rPr>
              <a:t>phk2						</a:t>
            </a:r>
            <a:r>
              <a:rPr lang="hu-HU" sz="2400" dirty="0" smtClean="0">
                <a:latin typeface="+mn-lt"/>
              </a:rPr>
              <a:t>E2   =&gt;	    I</a:t>
            </a:r>
            <a:r>
              <a:rPr lang="hu-HU" sz="1400" dirty="0" smtClean="0">
                <a:latin typeface="+mn-lt"/>
              </a:rPr>
              <a:t>phE2</a:t>
            </a:r>
            <a:endParaRPr lang="hu-HU" sz="2400" dirty="0" smtClean="0">
              <a:latin typeface="+mn-lt"/>
            </a:endParaRPr>
          </a:p>
          <a:p>
            <a:pPr algn="just">
              <a:defRPr/>
            </a:pPr>
            <a:r>
              <a:rPr lang="hu-HU" sz="3200" dirty="0" smtClean="0">
                <a:latin typeface="+mn-lt"/>
              </a:rPr>
              <a:t>.						</a:t>
            </a:r>
            <a:r>
              <a:rPr lang="hu-HU" sz="2400" dirty="0" smtClean="0">
                <a:latin typeface="+mn-lt"/>
              </a:rPr>
              <a:t>E3   =&gt;    I</a:t>
            </a:r>
            <a:r>
              <a:rPr lang="hu-HU" sz="1400" dirty="0" smtClean="0">
                <a:latin typeface="+mn-lt"/>
              </a:rPr>
              <a:t>phE3</a:t>
            </a:r>
            <a:endParaRPr lang="hu-HU" sz="2400" dirty="0" smtClean="0">
              <a:latin typeface="+mn-lt"/>
            </a:endParaRPr>
          </a:p>
          <a:p>
            <a:pPr algn="just">
              <a:defRPr/>
            </a:pPr>
            <a:r>
              <a:rPr lang="hu-HU" sz="2400" dirty="0" smtClean="0">
                <a:latin typeface="+mn-lt"/>
              </a:rPr>
              <a:t>. </a:t>
            </a:r>
            <a:endParaRPr lang="hu-HU" sz="2400" dirty="0">
              <a:latin typeface="+mn-lt"/>
            </a:endParaRPr>
          </a:p>
          <a:p>
            <a:pPr algn="just">
              <a:defRPr/>
            </a:pPr>
            <a:r>
              <a:rPr lang="hu-HU" sz="2400" dirty="0">
                <a:latin typeface="+mn-lt"/>
              </a:rPr>
              <a:t>.</a:t>
            </a:r>
          </a:p>
          <a:p>
            <a:pPr algn="just">
              <a:defRPr/>
            </a:pPr>
            <a:r>
              <a:rPr lang="hu-HU" sz="2400" dirty="0" err="1">
                <a:latin typeface="+mn-lt"/>
              </a:rPr>
              <a:t>I</a:t>
            </a:r>
            <a:r>
              <a:rPr lang="hu-HU" sz="2400" baseline="-25000" dirty="0" err="1">
                <a:latin typeface="+mn-lt"/>
              </a:rPr>
              <a:t>phkn</a:t>
            </a:r>
            <a:r>
              <a:rPr lang="hu-HU" sz="2400" dirty="0"/>
              <a:t> </a:t>
            </a:r>
          </a:p>
          <a:p>
            <a:pPr algn="just">
              <a:defRPr/>
            </a:pPr>
            <a:endParaRPr lang="hu-HU" sz="2400" dirty="0"/>
          </a:p>
          <a:p>
            <a:pPr algn="just">
              <a:defRPr/>
            </a:pPr>
            <a:r>
              <a:rPr lang="hu-HU" sz="2400" dirty="0">
                <a:latin typeface="+mn-lt"/>
              </a:rPr>
              <a:t>A két egymást követő azonos szintű beavatkozás közötti időtartam a periódusidő.</a:t>
            </a:r>
          </a:p>
          <a:p>
            <a:pPr algn="just">
              <a:defRPr/>
            </a:pPr>
            <a:r>
              <a:rPr lang="hu-HU" sz="2400" dirty="0">
                <a:solidFill>
                  <a:srgbClr val="FFC000"/>
                </a:solidFill>
                <a:latin typeface="+mn-lt"/>
              </a:rPr>
              <a:t>A periódusidő növekedése csökkenti az álláshelyek számát, mert kevesebbet jön be a jármű.</a:t>
            </a:r>
          </a:p>
          <a:p>
            <a:pPr algn="just">
              <a:defRPr/>
            </a:pPr>
            <a:endParaRPr lang="hu-HU" sz="2400" dirty="0">
              <a:latin typeface="+mn-lt"/>
            </a:endParaRPr>
          </a:p>
          <a:p>
            <a:pPr algn="just">
              <a:defRPr/>
            </a:pPr>
            <a:r>
              <a:rPr lang="hu-HU" sz="2400" dirty="0">
                <a:latin typeface="+mn-lt"/>
              </a:rPr>
              <a:t>Használati tartalék.</a:t>
            </a:r>
          </a:p>
        </p:txBody>
      </p:sp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9996"/>
            <a:ext cx="4446588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-17115"/>
            <a:ext cx="8229600" cy="205755"/>
          </a:xfrm>
        </p:spPr>
        <p:txBody>
          <a:bodyPr/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332656"/>
                <a:ext cx="8928992" cy="64087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3200" u="sng" dirty="0" smtClean="0"/>
                  <a:t>4, Előfordulási érték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Az a szám, amely megmutatja, hogy a vizsgált javítási szint (karbantartási szint) perióduson belül hányszor fordul elő.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Jele: </a:t>
                </a:r>
                <a:r>
                  <a:rPr lang="hu-HU" sz="2400" dirty="0" err="1" smtClean="0"/>
                  <a:t>e</a:t>
                </a:r>
                <a:r>
                  <a:rPr lang="hu-HU" sz="2400" baseline="-25000" dirty="0" err="1" smtClean="0"/>
                  <a:t>k</a:t>
                </a:r>
                <a:r>
                  <a:rPr lang="hu-HU" sz="2400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𝑝h𝑛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𝑝h𝑘</m:t>
                              </m:r>
                            </m:sub>
                          </m:sSub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hu-HU" sz="24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hu-HU" sz="2400" b="0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  <m:t>+1</m:t>
                          </m:r>
                        </m:sub>
                        <m:sup>
                          <m:r>
                            <a:rPr lang="hu-HU" sz="2400" b="0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solidFill>
                                    <a:srgbClr val="FFC000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hu-HU" sz="2400" b="0" i="1" smtClean="0">
                                  <a:solidFill>
                                    <a:srgbClr val="FFC000"/>
                                  </a:solidFill>
                                  <a:latin typeface="Cambria Math"/>
                                </a:rPr>
                                <m:t>𝑘</m:t>
                              </m:r>
                              <m:r>
                                <a:rPr lang="hu-HU" sz="2400" b="0" i="1" smtClean="0">
                                  <a:solidFill>
                                    <a:srgbClr val="FFC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>
                    <a:solidFill>
                      <a:srgbClr val="FFC000"/>
                    </a:solidFill>
                  </a:rPr>
                  <a:t>Azért kell kivonni, mert a magasabb szintű beavatkozások tartalmazzák az alacsonyabb szintű beavatkozásokat.</a:t>
                </a:r>
              </a:p>
              <a:p>
                <a:pPr marL="0" indent="0">
                  <a:buNone/>
                </a:pPr>
                <a:endParaRPr lang="hu-HU" sz="24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𝑝h𝑛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𝑝h𝑘</m:t>
                              </m:r>
                            </m:sub>
                          </m:sSub>
                        </m:den>
                      </m:f>
                      <m:r>
                        <a:rPr lang="hu-H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𝑝h𝑛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𝑝h𝑘</m:t>
                              </m:r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hu-HU" sz="24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hu-HU" sz="24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hu-HU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+1</m:t>
                          </m:r>
                        </m:sub>
                        <m:sup>
                          <m: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𝑘</m:t>
                              </m:r>
                              <m: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hu-H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hu-HU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𝑝h𝑛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𝑝h𝑘</m:t>
                                  </m:r>
                                  <m:r>
                                    <a:rPr lang="hu-HU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+1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hu-HU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332656"/>
                <a:ext cx="8928992" cy="6408711"/>
              </a:xfrm>
              <a:blipFill rotWithShape="1">
                <a:blip r:embed="rId2"/>
                <a:stretch>
                  <a:fillRect l="-1776" t="-123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5972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artalom helye 2"/>
          <p:cNvSpPr>
            <a:spLocks noGrp="1"/>
          </p:cNvSpPr>
          <p:nvPr>
            <p:ph idx="1"/>
          </p:nvPr>
        </p:nvSpPr>
        <p:spPr>
          <a:xfrm>
            <a:off x="142875" y="142875"/>
            <a:ext cx="8858250" cy="650081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z="3200" u="sng" dirty="0" smtClean="0"/>
              <a:t>5, Átfutási idő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err="1" smtClean="0"/>
              <a:t>I</a:t>
            </a:r>
            <a:r>
              <a:rPr lang="hu-HU" sz="2400" baseline="-25000" dirty="0" err="1" smtClean="0"/>
              <a:t>ák</a:t>
            </a:r>
            <a:r>
              <a:rPr lang="hu-HU" sz="2400" dirty="0" smtClean="0"/>
              <a:t> átfutási idő /időegységben mérve/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/>
              <a:t>Tervezhető normaidő</a:t>
            </a:r>
          </a:p>
          <a:p>
            <a:pPr eaLnBrk="1" hangingPunct="1">
              <a:buFont typeface="Wingdings 2" pitchFamily="18" charset="2"/>
              <a:buNone/>
            </a:pPr>
            <a:endParaRPr lang="hu-HU" sz="24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/>
              <a:t>E</a:t>
            </a:r>
            <a:r>
              <a:rPr lang="hu-HU" sz="2400" baseline="-25000" dirty="0" smtClean="0"/>
              <a:t>1</a:t>
            </a:r>
            <a:r>
              <a:rPr lang="hu-HU" sz="2400" dirty="0" smtClean="0"/>
              <a:t> =&gt; I</a:t>
            </a:r>
            <a:r>
              <a:rPr lang="hu-HU" sz="2400" baseline="-25000" dirty="0" smtClean="0"/>
              <a:t>ákE1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/>
              <a:t>J</a:t>
            </a:r>
            <a:r>
              <a:rPr lang="hu-HU" sz="2400" baseline="-25000" dirty="0" smtClean="0"/>
              <a:t>2/2</a:t>
            </a:r>
            <a:r>
              <a:rPr lang="hu-HU" sz="2400" dirty="0" smtClean="0"/>
              <a:t> =&gt; I</a:t>
            </a:r>
            <a:r>
              <a:rPr lang="hu-HU" sz="2400" baseline="-25000" dirty="0" smtClean="0"/>
              <a:t>ákJ2/2</a:t>
            </a:r>
          </a:p>
          <a:p>
            <a:pPr eaLnBrk="1" hangingPunct="1">
              <a:buFont typeface="Wingdings 2" pitchFamily="18" charset="2"/>
              <a:buNone/>
            </a:pPr>
            <a:endParaRPr lang="hu-HU" sz="2400" baseline="-250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/>
              <a:t>Elméleti átfutási idő meghatározás: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>
                <a:solidFill>
                  <a:srgbClr val="FFC000"/>
                </a:solidFill>
              </a:rPr>
              <a:t>eloszlás és sűrűség függvény alapján</a:t>
            </a:r>
          </a:p>
          <a:p>
            <a:pPr eaLnBrk="1" hangingPunct="1">
              <a:buFont typeface="Wingdings 2" pitchFamily="18" charset="2"/>
              <a:buNone/>
            </a:pPr>
            <a:endParaRPr lang="hu-HU" sz="24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/>
              <a:t>Gyakorlati átfutási idő meghatározás: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z="2400" dirty="0" smtClean="0"/>
              <a:t> </a:t>
            </a:r>
            <a:r>
              <a:rPr lang="hu-HU" sz="2400" dirty="0" err="1">
                <a:solidFill>
                  <a:srgbClr val="FFC000"/>
                </a:solidFill>
              </a:rPr>
              <a:t>G</a:t>
            </a:r>
            <a:r>
              <a:rPr lang="hu-HU" sz="2400" dirty="0" err="1" smtClean="0">
                <a:solidFill>
                  <a:srgbClr val="FFC000"/>
                </a:solidFill>
              </a:rPr>
              <a:t>ant</a:t>
            </a:r>
            <a:r>
              <a:rPr lang="hu-HU" sz="2400" dirty="0" smtClean="0">
                <a:solidFill>
                  <a:srgbClr val="FFC000"/>
                </a:solidFill>
              </a:rPr>
              <a:t> diagram alapján</a:t>
            </a: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1127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1274" name="Rectangle 12"/>
          <p:cNvSpPr>
            <a:spLocks noChangeArrowheads="1"/>
          </p:cNvSpPr>
          <p:nvPr/>
        </p:nvSpPr>
        <p:spPr bwMode="auto">
          <a:xfrm>
            <a:off x="0" y="21812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670" y="457200"/>
            <a:ext cx="3896330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3106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Átfutási idő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720080" cy="519985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8107432" cy="545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578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909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Gyakorlati átfutási idő meghatározás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4483" y="980728"/>
            <a:ext cx="8856984" cy="1368151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Az adott beavatkozás műveleteit (a párhuzamosítási lehetőségek figyelembe vételével) és az időt ábrázolva határozzák meg az álláshely foglaltság idejét 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203" y="2492896"/>
            <a:ext cx="5397264" cy="39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églalap 3"/>
          <p:cNvSpPr/>
          <p:nvPr/>
        </p:nvSpPr>
        <p:spPr>
          <a:xfrm>
            <a:off x="179512" y="2492896"/>
            <a:ext cx="33843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600" dirty="0" err="1" smtClean="0"/>
              <a:t>Gant</a:t>
            </a:r>
            <a:r>
              <a:rPr lang="hu-HU" sz="2600" dirty="0" smtClean="0"/>
              <a:t> diagram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hu-HU" sz="2600" dirty="0"/>
              <a:t>l</a:t>
            </a:r>
            <a:r>
              <a:rPr lang="hu-HU" sz="2600" dirty="0" smtClean="0"/>
              <a:t>étszám,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hu-HU" sz="2600" dirty="0"/>
              <a:t>m</a:t>
            </a:r>
            <a:r>
              <a:rPr lang="hu-HU" sz="2600" dirty="0" smtClean="0"/>
              <a:t>űveleti idők,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hu-HU" sz="2600" dirty="0" smtClean="0"/>
              <a:t>párhuzamosítás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707232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artalom helye 2"/>
          <p:cNvSpPr>
            <a:spLocks noGrp="1"/>
          </p:cNvSpPr>
          <p:nvPr>
            <p:ph idx="1"/>
          </p:nvPr>
        </p:nvSpPr>
        <p:spPr>
          <a:xfrm>
            <a:off x="107950" y="142875"/>
            <a:ext cx="8786813" cy="155793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z="3200" u="sng" dirty="0" smtClean="0"/>
              <a:t>6. Többszintes álláshelyek alkalmazása: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A műveletek messzemenő párhuzamosításával az </a:t>
            </a:r>
            <a:r>
              <a:rPr lang="hu-HU" sz="2800" dirty="0" err="1" smtClean="0"/>
              <a:t>I</a:t>
            </a:r>
            <a:r>
              <a:rPr lang="hu-HU" sz="2800" baseline="-25000" dirty="0" err="1" smtClean="0"/>
              <a:t>ák</a:t>
            </a:r>
            <a:r>
              <a:rPr lang="hu-HU" sz="2800" baseline="-25000" dirty="0" smtClean="0"/>
              <a:t> </a:t>
            </a:r>
            <a:r>
              <a:rPr lang="hu-HU" sz="2800" dirty="0" smtClean="0"/>
              <a:t> csökkentése céljából.</a:t>
            </a:r>
          </a:p>
          <a:p>
            <a:pPr eaLnBrk="1" hangingPunct="1">
              <a:buFont typeface="Wingdings 2" pitchFamily="18" charset="2"/>
              <a:buNone/>
            </a:pPr>
            <a:endParaRPr lang="hu-HU" sz="2800" baseline="-25000" dirty="0" smtClean="0"/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0" y="1390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>
              <a:latin typeface="Constantia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2737"/>
            <a:ext cx="5801897" cy="476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1098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7. Technológiai, gépészeti berendezések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88632"/>
          </a:xfrm>
        </p:spPr>
        <p:txBody>
          <a:bodyPr/>
          <a:lstStyle/>
          <a:p>
            <a:pPr eaLnBrk="1" hangingPunct="1"/>
            <a:r>
              <a:rPr lang="hu-HU" sz="2400" dirty="0" smtClean="0"/>
              <a:t>daruk</a:t>
            </a:r>
            <a:r>
              <a:rPr lang="hu-HU" sz="2400" dirty="0"/>
              <a:t>,</a:t>
            </a:r>
          </a:p>
          <a:p>
            <a:pPr eaLnBrk="1" hangingPunct="1"/>
            <a:r>
              <a:rPr lang="hu-HU" sz="2400" dirty="0" err="1"/>
              <a:t>sűlyesztők</a:t>
            </a:r>
            <a:r>
              <a:rPr lang="hu-HU" sz="2400" dirty="0"/>
              <a:t>,</a:t>
            </a:r>
          </a:p>
          <a:p>
            <a:pPr eaLnBrk="1" hangingPunct="1"/>
            <a:r>
              <a:rPr lang="hu-HU" sz="2400" dirty="0"/>
              <a:t>járműemelők,</a:t>
            </a:r>
          </a:p>
          <a:p>
            <a:pPr eaLnBrk="1" hangingPunct="1"/>
            <a:r>
              <a:rPr lang="hu-HU" sz="2400" dirty="0" err="1"/>
              <a:t>egyébb</a:t>
            </a:r>
            <a:r>
              <a:rPr lang="hu-HU" sz="2400" dirty="0"/>
              <a:t> </a:t>
            </a:r>
            <a:r>
              <a:rPr lang="hu-HU" sz="2400" dirty="0" smtClean="0"/>
              <a:t>műhelyi </a:t>
            </a:r>
            <a:r>
              <a:rPr lang="hu-HU" sz="2400" dirty="0"/>
              <a:t>berendezések</a:t>
            </a:r>
            <a:r>
              <a:rPr lang="hu-HU" sz="2400" dirty="0" smtClean="0"/>
              <a:t>.</a:t>
            </a:r>
          </a:p>
          <a:p>
            <a:pPr marL="0" indent="0" eaLnBrk="1" hangingPunct="1">
              <a:buNone/>
            </a:pPr>
            <a:endParaRPr lang="hu-HU" sz="2400" dirty="0"/>
          </a:p>
          <a:p>
            <a:pPr marL="0" indent="0" algn="ctr" eaLnBrk="1" hangingPunct="1">
              <a:buNone/>
            </a:pPr>
            <a:r>
              <a:rPr lang="hu-HU" sz="3200" dirty="0" err="1" smtClean="0"/>
              <a:t>Aö</a:t>
            </a:r>
            <a:r>
              <a:rPr lang="hu-HU" sz="3200" dirty="0" smtClean="0"/>
              <a:t> = A_TMK</a:t>
            </a:r>
          </a:p>
          <a:p>
            <a:pPr marL="0" indent="0" eaLnBrk="1" hangingPunct="1">
              <a:buNone/>
            </a:pPr>
            <a:endParaRPr lang="hu-HU" sz="2400" dirty="0" smtClean="0"/>
          </a:p>
          <a:p>
            <a:pPr marL="0" indent="0" eaLnBrk="1" hangingPunct="1">
              <a:buNone/>
            </a:pPr>
            <a:r>
              <a:rPr lang="hu-HU" sz="2400" dirty="0" smtClean="0"/>
              <a:t>A_TMK: az álláshelyek számát meghatározzák</a:t>
            </a:r>
          </a:p>
          <a:p>
            <a:pPr marL="0" indent="0" eaLnBrk="1" hangingPunct="1">
              <a:buNone/>
            </a:pPr>
            <a:r>
              <a:rPr lang="hu-HU" sz="2400" dirty="0" smtClean="0"/>
              <a:t>Jellemzően túlméretezik, ami nagyobb rezsiköltséget eredményez, viszont marad tartalék  a csarnokban.</a:t>
            </a:r>
          </a:p>
          <a:p>
            <a:pPr marL="0" indent="0" eaLnBrk="1" hangingPunct="1">
              <a:buNone/>
            </a:pPr>
            <a:endParaRPr lang="hu-HU" sz="2400" dirty="0" smtClean="0"/>
          </a:p>
          <a:p>
            <a:pPr marL="0" indent="0" eaLnBrk="1" hangingPunct="1">
              <a:buNone/>
            </a:pPr>
            <a:endParaRPr lang="hu-HU" sz="2400" dirty="0" smtClean="0"/>
          </a:p>
          <a:p>
            <a:pPr marL="0" indent="0" eaLnBrk="1" hangingPunct="1">
              <a:buNone/>
            </a:pPr>
            <a:r>
              <a:rPr lang="hu-HU" sz="2400" dirty="0" smtClean="0"/>
              <a:t>Herczeg Károly, Karbantartási létesítmények méretezése.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161776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064896" cy="648072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Technológiai, gépészeti berendezések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5"/>
            <a:ext cx="8939336" cy="5688633"/>
          </a:xfrm>
        </p:spPr>
        <p:txBody>
          <a:bodyPr/>
          <a:lstStyle/>
          <a:p>
            <a:pPr marL="0" indent="0" algn="ctr">
              <a:buNone/>
            </a:pPr>
            <a:r>
              <a:rPr lang="hu-HU" sz="3200" dirty="0" err="1" smtClean="0"/>
              <a:t>Aö</a:t>
            </a:r>
            <a:r>
              <a:rPr lang="hu-HU" sz="3200" dirty="0" smtClean="0"/>
              <a:t> = A_TMK +Aj</a:t>
            </a:r>
          </a:p>
          <a:p>
            <a:pPr marL="0" indent="0" algn="ctr">
              <a:buNone/>
            </a:pPr>
            <a:endParaRPr lang="hu-HU" sz="3200" dirty="0" smtClean="0"/>
          </a:p>
          <a:p>
            <a:pPr marL="0" indent="0">
              <a:buNone/>
            </a:pPr>
            <a:r>
              <a:rPr lang="hu-HU" sz="2400" dirty="0" smtClean="0"/>
              <a:t>A váratlan meghibásodás (futó javítás)álláshelyeinek száma.</a:t>
            </a:r>
          </a:p>
          <a:p>
            <a:pPr marL="0" indent="0">
              <a:buNone/>
            </a:pPr>
            <a:r>
              <a:rPr lang="hu-HU" sz="2400" dirty="0" smtClean="0"/>
              <a:t>Ezek száma kb. 0.05 * A_TMK, tehát a TMK álláshelyek 5%-a.</a:t>
            </a:r>
          </a:p>
          <a:p>
            <a:pPr marL="0" indent="0">
              <a:buNone/>
            </a:pPr>
            <a:r>
              <a:rPr lang="hu-HU" sz="2400" dirty="0" smtClean="0"/>
              <a:t> </a:t>
            </a:r>
          </a:p>
          <a:p>
            <a:pPr marL="0" indent="0" algn="ctr">
              <a:buNone/>
            </a:pPr>
            <a:r>
              <a:rPr lang="hu-HU" sz="3200" dirty="0" err="1" smtClean="0"/>
              <a:t>Aö</a:t>
            </a:r>
            <a:r>
              <a:rPr lang="hu-HU" sz="3200" dirty="0" smtClean="0"/>
              <a:t> = A_TMK + Aj + </a:t>
            </a:r>
            <a:r>
              <a:rPr lang="hu-HU" sz="3200" dirty="0" err="1" smtClean="0"/>
              <a:t>Ak</a:t>
            </a:r>
            <a:endParaRPr lang="hu-HU" sz="3200" dirty="0" smtClean="0"/>
          </a:p>
          <a:p>
            <a:pPr marL="0" indent="0" algn="ctr">
              <a:buNone/>
            </a:pPr>
            <a:endParaRPr lang="hu-HU" sz="3200" dirty="0"/>
          </a:p>
          <a:p>
            <a:pPr marL="0" indent="0">
              <a:buNone/>
            </a:pPr>
            <a:r>
              <a:rPr lang="hu-HU" sz="2400" dirty="0" err="1" smtClean="0"/>
              <a:t>Ak</a:t>
            </a:r>
            <a:r>
              <a:rPr lang="hu-HU" sz="2400" dirty="0" smtClean="0"/>
              <a:t>: a különleges tevékenységekhez tartozó álláshelyek.</a:t>
            </a:r>
          </a:p>
          <a:p>
            <a:pPr lvl="2"/>
            <a:r>
              <a:rPr lang="hu-HU" sz="2400" dirty="0" smtClean="0"/>
              <a:t>pl. fődarab kiemelő álláshely,</a:t>
            </a:r>
          </a:p>
          <a:p>
            <a:pPr lvl="2"/>
            <a:r>
              <a:rPr lang="hu-HU" sz="2400" dirty="0" smtClean="0"/>
              <a:t>a járműszekrény megemelésére szolgáló álláshelyek,</a:t>
            </a:r>
          </a:p>
          <a:p>
            <a:pPr lvl="2"/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884897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507082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Technológiai, gépészeti berendezések</a:t>
            </a:r>
            <a:endParaRPr lang="hu-H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2370" y="692695"/>
                <a:ext cx="3531518" cy="4752530"/>
              </a:xfrm>
            </p:spPr>
            <p:txBody>
              <a:bodyPr/>
              <a:lstStyle/>
              <a:p>
                <a:r>
                  <a:rPr lang="hu-HU" dirty="0" smtClean="0"/>
                  <a:t>Járműemelő menetes orsójának mértezése:</a:t>
                </a:r>
              </a:p>
              <a:p>
                <a:endParaRPr lang="hu-HU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Melyik a jó megközelítés:</a:t>
                </a:r>
                <a:endParaRPr lang="hu-HU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hu-H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hu-H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endParaRPr lang="hu-HU" dirty="0" smtClean="0"/>
              </a:p>
              <a:p>
                <a:endParaRPr lang="hu-HU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hu-H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i="1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hu-HU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endParaRPr lang="hu-HU" dirty="0" smtClean="0"/>
              </a:p>
              <a:p>
                <a:endParaRPr lang="hu-HU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hu-HU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hu-HU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hu-HU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hu-HU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endParaRPr lang="hu-HU" dirty="0">
                  <a:solidFill>
                    <a:srgbClr val="FF0000"/>
                  </a:solidFill>
                </a:endParaRPr>
              </a:p>
              <a:p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70" y="692695"/>
                <a:ext cx="3531518" cy="4752530"/>
              </a:xfrm>
              <a:blipFill rotWithShape="1">
                <a:blip r:embed="rId2"/>
                <a:stretch>
                  <a:fillRect l="-2586" t="-1027" r="-310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92695"/>
            <a:ext cx="5482927" cy="6027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1717"/>
            <a:ext cx="2919770" cy="1112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60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9090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Padlószint alatti eszterga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5"/>
            <a:ext cx="2664296" cy="5554491"/>
          </a:xfrm>
        </p:spPr>
        <p:txBody>
          <a:bodyPr/>
          <a:lstStyle/>
          <a:p>
            <a:pPr algn="just"/>
            <a:r>
              <a:rPr lang="hu-HU" dirty="0" smtClean="0"/>
              <a:t>Az álláshely hosszát meghatározza a jármű hossza.</a:t>
            </a:r>
          </a:p>
          <a:p>
            <a:pPr algn="just"/>
            <a:endParaRPr lang="hu-HU" dirty="0"/>
          </a:p>
          <a:p>
            <a:pPr algn="just"/>
            <a:r>
              <a:rPr lang="hu-HU" dirty="0" smtClean="0"/>
              <a:t>Jármű kereke</a:t>
            </a:r>
          </a:p>
          <a:p>
            <a:pPr algn="just"/>
            <a:r>
              <a:rPr lang="hu-HU" dirty="0" smtClean="0"/>
              <a:t>Forgató görgő</a:t>
            </a:r>
          </a:p>
          <a:p>
            <a:pPr algn="just"/>
            <a:r>
              <a:rPr lang="hu-HU" dirty="0" smtClean="0"/>
              <a:t>Eszterga kés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553" y="836713"/>
            <a:ext cx="624976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41068"/>
            <a:ext cx="1953945" cy="2042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églalap 3"/>
          <p:cNvSpPr/>
          <p:nvPr/>
        </p:nvSpPr>
        <p:spPr>
          <a:xfrm>
            <a:off x="2891553" y="4356402"/>
            <a:ext cx="412871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dirty="0" smtClean="0">
                <a:latin typeface="+mn-lt"/>
              </a:rPr>
              <a:t>			Csapágy</a:t>
            </a:r>
          </a:p>
          <a:p>
            <a:endParaRPr lang="hu-HU" sz="2600" dirty="0" smtClean="0">
              <a:latin typeface="+mn-lt"/>
            </a:endParaRPr>
          </a:p>
          <a:p>
            <a:r>
              <a:rPr lang="hu-HU" sz="2600" dirty="0" smtClean="0">
                <a:latin typeface="+mn-lt"/>
              </a:rPr>
              <a:t>Az M pont körül forog a kerék = eszterga pad tengelye</a:t>
            </a:r>
            <a:endParaRPr lang="hu-HU" sz="2600" dirty="0">
              <a:latin typeface="+mn-lt"/>
            </a:endParaRPr>
          </a:p>
        </p:txBody>
      </p:sp>
      <p:cxnSp>
        <p:nvCxnSpPr>
          <p:cNvPr id="6" name="Egyenes összekötő nyíllal 5"/>
          <p:cNvCxnSpPr/>
          <p:nvPr/>
        </p:nvCxnSpPr>
        <p:spPr>
          <a:xfrm flipV="1">
            <a:off x="6444208" y="4725144"/>
            <a:ext cx="1512168" cy="57606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 flipV="1">
            <a:off x="2411760" y="2420889"/>
            <a:ext cx="1584176" cy="93610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 flipV="1">
            <a:off x="2411760" y="3212976"/>
            <a:ext cx="1440160" cy="7200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nyíllal 11"/>
          <p:cNvCxnSpPr/>
          <p:nvPr/>
        </p:nvCxnSpPr>
        <p:spPr>
          <a:xfrm flipV="1">
            <a:off x="2267744" y="3429000"/>
            <a:ext cx="2160240" cy="92740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261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360363"/>
          </a:xfrm>
        </p:spPr>
        <p:txBody>
          <a:bodyPr/>
          <a:lstStyle/>
          <a:p>
            <a:pPr algn="ctr" eaLnBrk="1" hangingPunct="1"/>
            <a:endParaRPr lang="hu-HU" sz="3600" smtClean="0">
              <a:solidFill>
                <a:schemeClr val="tx1"/>
              </a:solidFill>
            </a:endParaRPr>
          </a:p>
        </p:txBody>
      </p:sp>
      <p:sp>
        <p:nvSpPr>
          <p:cNvPr id="14339" name="Tartalom helye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61214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hu-HU" sz="3200" u="sng" dirty="0" smtClean="0"/>
              <a:t>8. Műszakszám: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hu-HU" sz="2800" dirty="0" smtClean="0"/>
              <a:t>Jele:	w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hu-HU" sz="2800" dirty="0" smtClean="0"/>
              <a:t>A csarnok alapterülete:	x</a:t>
            </a:r>
          </a:p>
          <a:p>
            <a:pPr eaLnBrk="1" hangingPunct="1">
              <a:defRPr/>
            </a:pPr>
            <a:endParaRPr lang="hu-HU" sz="2800" dirty="0"/>
          </a:p>
          <a:p>
            <a:pPr eaLnBrk="1" hangingPunct="1">
              <a:defRPr/>
            </a:pPr>
            <a:r>
              <a:rPr lang="hu-HU" sz="2800" dirty="0" smtClean="0"/>
              <a:t>1 műszak esetén:	x</a:t>
            </a:r>
          </a:p>
          <a:p>
            <a:pPr eaLnBrk="1" hangingPunct="1">
              <a:defRPr/>
            </a:pPr>
            <a:r>
              <a:rPr lang="hu-HU" sz="2800" dirty="0" smtClean="0"/>
              <a:t>2 műszak esetén:	x/2 	is elegendő,</a:t>
            </a:r>
          </a:p>
          <a:p>
            <a:pPr eaLnBrk="1" hangingPunct="1">
              <a:defRPr/>
            </a:pPr>
            <a:r>
              <a:rPr lang="hu-HU" sz="2800" dirty="0" smtClean="0"/>
              <a:t>3 műszak esetén:	x/3	is elegendő,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713788" cy="534987"/>
          </a:xfrm>
        </p:spPr>
        <p:txBody>
          <a:bodyPr/>
          <a:lstStyle/>
          <a:p>
            <a:r>
              <a:rPr lang="hu-HU" sz="3600" smtClean="0">
                <a:solidFill>
                  <a:schemeClr val="tx1"/>
                </a:solidFill>
              </a:rPr>
              <a:t>1, I</a:t>
            </a:r>
            <a:r>
              <a:rPr lang="hu-HU" sz="3600" baseline="-25000" smtClean="0">
                <a:solidFill>
                  <a:schemeClr val="tx1"/>
                </a:solidFill>
              </a:rPr>
              <a:t>phk</a:t>
            </a:r>
            <a:r>
              <a:rPr lang="hu-HU" sz="3600" smtClean="0"/>
              <a:t> </a:t>
            </a:r>
            <a:r>
              <a:rPr lang="hu-HU" sz="3600" smtClean="0">
                <a:solidFill>
                  <a:schemeClr val="tx1"/>
                </a:solidFill>
              </a:rPr>
              <a:t>meghatározása (perc, óra, nap, hónap)  </a:t>
            </a:r>
            <a:r>
              <a:rPr lang="hu-HU" sz="3600" smtClean="0"/>
              <a:t> </a:t>
            </a:r>
          </a:p>
        </p:txBody>
      </p:sp>
      <p:sp>
        <p:nvSpPr>
          <p:cNvPr id="14339" name="Tartalom helye 2"/>
          <p:cNvSpPr>
            <a:spLocks noGrp="1"/>
          </p:cNvSpPr>
          <p:nvPr>
            <p:ph idx="1"/>
          </p:nvPr>
        </p:nvSpPr>
        <p:spPr>
          <a:xfrm>
            <a:off x="0" y="981075"/>
            <a:ext cx="9018588" cy="15113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hu-HU" smtClean="0"/>
              <a:t>TMK rendszerű karbantartás esetén a </a:t>
            </a:r>
            <a:r>
              <a:rPr lang="hu-HU" smtClean="0">
                <a:solidFill>
                  <a:srgbClr val="FFC000"/>
                </a:solidFill>
              </a:rPr>
              <a:t>ciklusrend</a:t>
            </a:r>
            <a:r>
              <a:rPr lang="hu-HU" smtClean="0"/>
              <a:t> alapján határozzuk meg.</a:t>
            </a:r>
          </a:p>
          <a:p>
            <a:pPr>
              <a:buFont typeface="Arial" charset="0"/>
              <a:buChar char="•"/>
            </a:pPr>
            <a:r>
              <a:rPr lang="hu-HU" smtClean="0"/>
              <a:t>Diagnosztika alapú karbantartás esetén </a:t>
            </a:r>
            <a:r>
              <a:rPr lang="hu-HU" smtClean="0">
                <a:solidFill>
                  <a:srgbClr val="FFC000"/>
                </a:solidFill>
              </a:rPr>
              <a:t>bázisév</a:t>
            </a:r>
            <a:r>
              <a:rPr lang="hu-HU" smtClean="0"/>
              <a:t> alapján.</a:t>
            </a:r>
          </a:p>
        </p:txBody>
      </p:sp>
      <p:graphicFrame>
        <p:nvGraphicFramePr>
          <p:cNvPr id="2" name="Táblázat 1"/>
          <p:cNvGraphicFramePr>
            <a:graphicFrameLocks noGrp="1"/>
          </p:cNvGraphicFramePr>
          <p:nvPr/>
        </p:nvGraphicFramePr>
        <p:xfrm>
          <a:off x="3203848" y="2492896"/>
          <a:ext cx="5856315" cy="4118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           S</a:t>
                      </a:r>
                    </a:p>
                    <a:p>
                      <a:r>
                        <a:rPr lang="hu-HU" sz="2400" dirty="0" smtClean="0"/>
                        <a:t>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…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S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123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blipFill rotWithShape="1">
                      <a:blip r:embed="rId2"/>
                      <a:stretch>
                        <a:fillRect l="-200521" t="-162222" r="-200521" b="-24444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k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179388" y="3357563"/>
            <a:ext cx="2909887" cy="2092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hu-HU" sz="2600" dirty="0">
                <a:latin typeface="+mn-lt"/>
              </a:rPr>
              <a:t>Elméletileg az a jó,</a:t>
            </a:r>
          </a:p>
          <a:p>
            <a:pPr algn="just">
              <a:defRPr/>
            </a:pPr>
            <a:r>
              <a:rPr lang="hu-HU" sz="2600" dirty="0">
                <a:latin typeface="+mn-lt"/>
              </a:rPr>
              <a:t> ha a az </a:t>
            </a:r>
            <a:r>
              <a:rPr lang="hu-HU" sz="2600" dirty="0" err="1">
                <a:latin typeface="+mn-lt"/>
              </a:rPr>
              <a:t>I</a:t>
            </a:r>
            <a:r>
              <a:rPr lang="hu-HU" sz="2600" baseline="-25000" dirty="0" err="1">
                <a:latin typeface="+mn-lt"/>
              </a:rPr>
              <a:t>phk</a:t>
            </a:r>
            <a:r>
              <a:rPr lang="hu-HU" sz="2600" baseline="-25000" dirty="0">
                <a:latin typeface="+mn-lt"/>
              </a:rPr>
              <a:t> </a:t>
            </a:r>
            <a:r>
              <a:rPr lang="hu-HU" sz="2600" dirty="0">
                <a:latin typeface="+mn-lt"/>
              </a:rPr>
              <a:t>értéke </a:t>
            </a:r>
          </a:p>
          <a:p>
            <a:pPr algn="just">
              <a:defRPr/>
            </a:pPr>
            <a:r>
              <a:rPr lang="hu-HU" sz="2600" dirty="0">
                <a:latin typeface="+mn-lt"/>
              </a:rPr>
              <a:t>minél nagyobb,</a:t>
            </a:r>
          </a:p>
          <a:p>
            <a:pPr algn="just">
              <a:defRPr/>
            </a:pPr>
            <a:r>
              <a:rPr lang="hu-HU" sz="2600" dirty="0">
                <a:latin typeface="+mn-lt"/>
              </a:rPr>
              <a:t>mert a jármű annál</a:t>
            </a:r>
          </a:p>
          <a:p>
            <a:pPr algn="just">
              <a:defRPr/>
            </a:pPr>
            <a:r>
              <a:rPr lang="hu-HU" sz="2600" dirty="0">
                <a:latin typeface="+mn-lt"/>
              </a:rPr>
              <a:t> ritkábban jön 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713788" cy="534987"/>
          </a:xfrm>
        </p:spPr>
        <p:txBody>
          <a:bodyPr/>
          <a:lstStyle/>
          <a:p>
            <a:r>
              <a:rPr lang="hu-HU" sz="3600" dirty="0" smtClean="0">
                <a:solidFill>
                  <a:schemeClr val="tx1"/>
                </a:solidFill>
              </a:rPr>
              <a:t>2, </a:t>
            </a:r>
            <a:r>
              <a:rPr lang="hu-HU" sz="3600" dirty="0" err="1" smtClean="0">
                <a:solidFill>
                  <a:schemeClr val="tx1"/>
                </a:solidFill>
              </a:rPr>
              <a:t>e</a:t>
            </a:r>
            <a:r>
              <a:rPr lang="hu-HU" sz="3600" baseline="-25000" dirty="0" err="1" smtClean="0">
                <a:solidFill>
                  <a:schemeClr val="tx1"/>
                </a:solidFill>
              </a:rPr>
              <a:t>k</a:t>
            </a:r>
            <a:r>
              <a:rPr lang="hu-HU" sz="3600" dirty="0" smtClean="0"/>
              <a:t> </a:t>
            </a:r>
            <a:r>
              <a:rPr lang="hu-HU" sz="3600" dirty="0" smtClean="0">
                <a:solidFill>
                  <a:schemeClr val="tx1"/>
                </a:solidFill>
              </a:rPr>
              <a:t>meghatározása</a:t>
            </a:r>
            <a:endParaRPr lang="hu-HU" sz="3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20"/>
                <a:ext cx="8964488" cy="122413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32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hu-HU" sz="32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hu-HU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i="1">
                                <a:latin typeface="Cambria Math"/>
                              </a:rPr>
                              <m:t>𝑝h𝑛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i="1">
                                <a:latin typeface="Cambria Math"/>
                              </a:rPr>
                              <m:t>𝑝h𝑘</m:t>
                            </m:r>
                          </m:sub>
                        </m:sSub>
                      </m:den>
                    </m:f>
                    <m:r>
                      <a:rPr lang="hu-HU" sz="32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hu-H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i="1">
                                <a:latin typeface="Cambria Math"/>
                              </a:rPr>
                              <m:t>𝑝h𝑛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i="1">
                                <a:latin typeface="Cambria Math"/>
                              </a:rPr>
                              <m:t>𝑝h𝑘</m:t>
                            </m:r>
                            <m:r>
                              <a:rPr lang="hu-HU" sz="3200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den>
                    </m:f>
                  </m:oMath>
                </a14:m>
                <a:r>
                  <a:rPr lang="hu-HU" sz="3200" dirty="0" smtClean="0"/>
                  <a:t>	=&gt;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32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hu-HU" sz="3200" i="1">
                            <a:latin typeface="Cambria Math"/>
                          </a:rPr>
                          <m:t>𝑘</m:t>
                        </m:r>
                        <m:r>
                          <a:rPr lang="hu-HU" sz="32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b="0" i="1" smtClean="0">
                                <a:latin typeface="Cambria Math"/>
                              </a:rPr>
                              <m:t>á</m:t>
                            </m:r>
                            <m:r>
                              <a:rPr lang="hu-HU" sz="3200" i="1">
                                <a:latin typeface="Cambria Math"/>
                              </a:rPr>
                              <m:t>h𝑛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i="1">
                                <a:latin typeface="Cambria Math"/>
                              </a:rPr>
                              <m:t>𝑝h𝑘</m:t>
                            </m:r>
                            <m:r>
                              <a:rPr lang="hu-HU" sz="32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hu-HU" sz="32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hu-H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b="0" i="1" smtClean="0">
                                <a:latin typeface="Cambria Math"/>
                              </a:rPr>
                              <m:t>á</m:t>
                            </m:r>
                            <m:r>
                              <a:rPr lang="hu-HU" sz="3200" i="1">
                                <a:latin typeface="Cambria Math"/>
                              </a:rPr>
                              <m:t>h𝑛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32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3200" i="1">
                                <a:latin typeface="Cambria Math"/>
                              </a:rPr>
                              <m:t>𝑝h𝑘</m:t>
                            </m:r>
                            <m:r>
                              <a:rPr lang="hu-HU" sz="32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hu-HU" sz="3200" dirty="0" smtClean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20"/>
                <a:ext cx="8964488" cy="122413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505162"/>
              </p:ext>
            </p:extLst>
          </p:nvPr>
        </p:nvGraphicFramePr>
        <p:xfrm>
          <a:off x="1835696" y="2492896"/>
          <a:ext cx="5856315" cy="4118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           S</a:t>
                      </a:r>
                    </a:p>
                    <a:p>
                      <a:r>
                        <a:rPr lang="hu-HU" sz="2400" dirty="0" smtClean="0"/>
                        <a:t>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…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S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123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blipFill rotWithShape="1">
                      <a:blip r:embed="rId3"/>
                      <a:stretch>
                        <a:fillRect l="-198964" t="-161481" r="-198964" b="-24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k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Lefelé nyíl 4"/>
          <p:cNvSpPr/>
          <p:nvPr/>
        </p:nvSpPr>
        <p:spPr>
          <a:xfrm rot="1758336">
            <a:off x="5518622" y="1835907"/>
            <a:ext cx="235164" cy="2164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713788" cy="534987"/>
          </a:xfrm>
        </p:spPr>
        <p:txBody>
          <a:bodyPr/>
          <a:lstStyle/>
          <a:p>
            <a:r>
              <a:rPr lang="hu-HU" sz="3600" dirty="0" smtClean="0">
                <a:solidFill>
                  <a:schemeClr val="tx1"/>
                </a:solidFill>
              </a:rPr>
              <a:t>2, </a:t>
            </a:r>
            <a:r>
              <a:rPr lang="hu-HU" sz="3600" dirty="0" err="1" smtClean="0">
                <a:solidFill>
                  <a:schemeClr val="tx1"/>
                </a:solidFill>
              </a:rPr>
              <a:t>I</a:t>
            </a:r>
            <a:r>
              <a:rPr lang="hu-HU" sz="3600" baseline="-25000" dirty="0" err="1" smtClean="0">
                <a:solidFill>
                  <a:schemeClr val="tx1"/>
                </a:solidFill>
              </a:rPr>
              <a:t>ák</a:t>
            </a:r>
            <a:r>
              <a:rPr lang="hu-HU" sz="3600" dirty="0" smtClean="0"/>
              <a:t> </a:t>
            </a:r>
            <a:r>
              <a:rPr lang="hu-HU" sz="3600" dirty="0" smtClean="0">
                <a:solidFill>
                  <a:schemeClr val="tx1"/>
                </a:solidFill>
              </a:rPr>
              <a:t>álláshely foglaltsági idő meghatározása</a:t>
            </a:r>
            <a:endParaRPr lang="hu-HU" sz="3600" dirty="0" smtClean="0"/>
          </a:p>
        </p:txBody>
      </p:sp>
      <p:sp>
        <p:nvSpPr>
          <p:cNvPr id="16387" name="Tartalom helye 2"/>
          <p:cNvSpPr>
            <a:spLocks noGrp="1"/>
          </p:cNvSpPr>
          <p:nvPr>
            <p:ph idx="1"/>
          </p:nvPr>
        </p:nvSpPr>
        <p:spPr>
          <a:xfrm>
            <a:off x="0" y="981075"/>
            <a:ext cx="9018588" cy="15113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hu-HU" dirty="0" smtClean="0"/>
              <a:t>Átlagos átfutási idő meghatározása:</a:t>
            </a:r>
          </a:p>
          <a:p>
            <a:r>
              <a:rPr lang="hu-HU" dirty="0" smtClean="0"/>
              <a:t>Meghatározható a munkalapról (hosszú, körülményes),</a:t>
            </a:r>
          </a:p>
          <a:p>
            <a:r>
              <a:rPr lang="hu-HU" dirty="0" smtClean="0"/>
              <a:t>A művezető sok esetben tudja,</a:t>
            </a:r>
          </a:p>
        </p:txBody>
      </p:sp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350424"/>
              </p:ext>
            </p:extLst>
          </p:nvPr>
        </p:nvGraphicFramePr>
        <p:xfrm>
          <a:off x="1691680" y="2492896"/>
          <a:ext cx="5856315" cy="4118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           S</a:t>
                      </a:r>
                    </a:p>
                    <a:p>
                      <a:r>
                        <a:rPr lang="hu-HU" sz="2400" dirty="0" smtClean="0"/>
                        <a:t>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…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S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123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blipFill rotWithShape="1">
                      <a:blip r:embed="rId2"/>
                      <a:stretch>
                        <a:fillRect l="-103226" t="-161481" r="-313441" b="-24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32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k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1098"/>
          </a:xfrm>
        </p:spPr>
        <p:txBody>
          <a:bodyPr/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A</a:t>
            </a:r>
            <a:r>
              <a:rPr lang="hu-HU" sz="4000" baseline="-25000" dirty="0" err="1" smtClean="0">
                <a:solidFill>
                  <a:schemeClr val="tx1"/>
                </a:solidFill>
              </a:rPr>
              <a:t>ks</a:t>
            </a:r>
            <a:r>
              <a:rPr lang="hu-HU" sz="4000" dirty="0" smtClean="0">
                <a:solidFill>
                  <a:schemeClr val="tx1"/>
                </a:solidFill>
              </a:rPr>
              <a:t>: Rész álláshely meghatározás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036496" cy="561662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𝑘𝑠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á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sSup>
                            <m:s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𝑠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𝑝h𝑘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h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számláló a javítás/</a:t>
                </a:r>
                <a:r>
                  <a:rPr lang="hu-HU" dirty="0" smtClean="0">
                    <a:solidFill>
                      <a:srgbClr val="FF0000"/>
                    </a:solidFill>
                  </a:rPr>
                  <a:t>karbantartás elvégzéséhez szükséges időt adja</a:t>
                </a:r>
                <a:r>
                  <a:rPr lang="hu-HU" dirty="0" smtClean="0"/>
                  <a:t>,</a:t>
                </a:r>
              </a:p>
              <a:p>
                <a:pPr marL="0" indent="0">
                  <a:buNone/>
                </a:pPr>
                <a:r>
                  <a:rPr lang="hu-HU" dirty="0" smtClean="0"/>
                  <a:t>Míg a nevező a javításra/</a:t>
                </a:r>
                <a:r>
                  <a:rPr lang="hu-HU" dirty="0" smtClean="0">
                    <a:solidFill>
                      <a:srgbClr val="FF0000"/>
                    </a:solidFill>
                  </a:rPr>
                  <a:t>karbantartásra rendelkezésre álló időt adja.</a:t>
                </a:r>
              </a:p>
              <a:p>
                <a:pPr marL="0" indent="0">
                  <a:buNone/>
                </a:pPr>
                <a:endParaRPr lang="hu-HU" dirty="0" smtClean="0"/>
              </a:p>
              <a:p>
                <a:r>
                  <a:rPr lang="hu-HU" sz="2200" dirty="0" err="1" smtClean="0"/>
                  <a:t>I</a:t>
                </a:r>
                <a:r>
                  <a:rPr lang="hu-HU" sz="2200" baseline="-25000" dirty="0" err="1" smtClean="0"/>
                  <a:t>ák</a:t>
                </a:r>
                <a:r>
                  <a:rPr lang="hu-HU" sz="2200" dirty="0" smtClean="0"/>
                  <a:t> : a </a:t>
                </a:r>
                <a:r>
                  <a:rPr lang="hu-HU" sz="2200" dirty="0" err="1" smtClean="0"/>
                  <a:t>k-</a:t>
                </a:r>
                <a:r>
                  <a:rPr lang="hu-HU" sz="2200" dirty="0" smtClean="0"/>
                  <a:t> </a:t>
                </a:r>
                <a:r>
                  <a:rPr lang="hu-HU" sz="2200" dirty="0" err="1" smtClean="0"/>
                  <a:t>adik</a:t>
                </a:r>
                <a:r>
                  <a:rPr lang="hu-HU" sz="2200" dirty="0" smtClean="0"/>
                  <a:t> szintű beavatkozás átfutás ideje/álláshely foglaltsági idő/,  </a:t>
                </a:r>
              </a:p>
              <a:p>
                <a:r>
                  <a:rPr lang="hu-HU" sz="2200" dirty="0" err="1" smtClean="0"/>
                  <a:t>e</a:t>
                </a:r>
                <a:r>
                  <a:rPr lang="hu-HU" sz="2200" baseline="-25000" dirty="0" err="1" smtClean="0"/>
                  <a:t>k</a:t>
                </a:r>
                <a:r>
                  <a:rPr lang="hu-HU" sz="2200" dirty="0" smtClean="0"/>
                  <a:t> : a </a:t>
                </a:r>
                <a:r>
                  <a:rPr lang="hu-HU" sz="2200" dirty="0" err="1" smtClean="0"/>
                  <a:t>k-</a:t>
                </a:r>
                <a:r>
                  <a:rPr lang="hu-HU" sz="2200" dirty="0" smtClean="0"/>
                  <a:t> </a:t>
                </a:r>
                <a:r>
                  <a:rPr lang="hu-HU" sz="2200" dirty="0" err="1" smtClean="0"/>
                  <a:t>adik</a:t>
                </a:r>
                <a:r>
                  <a:rPr lang="hu-HU" sz="2200" dirty="0" smtClean="0"/>
                  <a:t> beavatkozás előfordulási értéke /beavatkozás gyakorisága/,</a:t>
                </a:r>
              </a:p>
              <a:p>
                <a:r>
                  <a:rPr lang="hu-HU" sz="2200" dirty="0" err="1" smtClean="0"/>
                  <a:t>k</a:t>
                </a:r>
                <a:r>
                  <a:rPr lang="hu-HU" sz="2200" baseline="30000" dirty="0" err="1" smtClean="0"/>
                  <a:t>s</a:t>
                </a:r>
                <a:r>
                  <a:rPr lang="hu-HU" sz="2200" dirty="0" smtClean="0"/>
                  <a:t> : a vizsgált sorozat teljes járműszáma,</a:t>
                </a:r>
              </a:p>
              <a:p>
                <a:r>
                  <a:rPr lang="hu-HU" sz="2200" dirty="0" err="1" smtClean="0"/>
                  <a:t>I</a:t>
                </a:r>
                <a:r>
                  <a:rPr lang="hu-HU" sz="2200" baseline="-25000" dirty="0" err="1" smtClean="0"/>
                  <a:t>pkn</a:t>
                </a:r>
                <a:r>
                  <a:rPr lang="hu-HU" sz="2200" dirty="0" smtClean="0"/>
                  <a:t> : </a:t>
                </a:r>
                <a:r>
                  <a:rPr lang="hu-HU" sz="2200" dirty="0" err="1" smtClean="0"/>
                  <a:t>n-</a:t>
                </a:r>
                <a:r>
                  <a:rPr lang="hu-HU" sz="2200" dirty="0" smtClean="0"/>
                  <a:t> </a:t>
                </a:r>
                <a:r>
                  <a:rPr lang="hu-HU" sz="2200" dirty="0" err="1" smtClean="0"/>
                  <a:t>edik</a:t>
                </a:r>
                <a:r>
                  <a:rPr lang="hu-HU" sz="2200" dirty="0" smtClean="0"/>
                  <a:t> szintű </a:t>
                </a:r>
                <a:r>
                  <a:rPr lang="hu-HU" sz="2200" dirty="0" err="1" smtClean="0"/>
                  <a:t>periodusidő</a:t>
                </a:r>
                <a:r>
                  <a:rPr lang="hu-HU" sz="2200" dirty="0" smtClean="0"/>
                  <a:t>,</a:t>
                </a:r>
              </a:p>
              <a:p>
                <a:r>
                  <a:rPr lang="hu-HU" sz="2200" dirty="0" err="1" smtClean="0"/>
                  <a:t>N</a:t>
                </a:r>
                <a:r>
                  <a:rPr lang="hu-HU" sz="2200" baseline="-25000" dirty="0" err="1" smtClean="0"/>
                  <a:t>h</a:t>
                </a:r>
                <a:r>
                  <a:rPr lang="hu-HU" sz="2200" dirty="0" smtClean="0"/>
                  <a:t> : javítási napok /általában 22 nappal számolunk (30- hétvége)/  </a:t>
                </a:r>
              </a:p>
              <a:p>
                <a:r>
                  <a:rPr lang="hu-HU" sz="2200" dirty="0"/>
                  <a:t>w</a:t>
                </a:r>
                <a:r>
                  <a:rPr lang="hu-HU" sz="2200" dirty="0" smtClean="0"/>
                  <a:t>: műszakszám /általában w=1-el számolunk, ma már néha w=2/</a:t>
                </a:r>
                <a:endParaRPr lang="hu-HU" sz="22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036496" cy="5616624"/>
              </a:xfrm>
              <a:blipFill rotWithShape="1">
                <a:blip r:embed="rId2"/>
                <a:stretch>
                  <a:fillRect l="-1147" r="-1754" b="-184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341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ím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713788" cy="534987"/>
          </a:xfrm>
        </p:spPr>
        <p:txBody>
          <a:bodyPr/>
          <a:lstStyle/>
          <a:p>
            <a:r>
              <a:rPr lang="hu-HU" sz="3600" dirty="0" smtClean="0">
                <a:solidFill>
                  <a:schemeClr val="tx1"/>
                </a:solidFill>
              </a:rPr>
              <a:t>3, </a:t>
            </a:r>
            <a:r>
              <a:rPr lang="hu-HU" sz="3600" dirty="0" err="1" smtClean="0">
                <a:solidFill>
                  <a:schemeClr val="tx1"/>
                </a:solidFill>
              </a:rPr>
              <a:t>A</a:t>
            </a:r>
            <a:r>
              <a:rPr lang="hu-HU" sz="3600" baseline="-25000" dirty="0" err="1" smtClean="0">
                <a:solidFill>
                  <a:schemeClr val="tx1"/>
                </a:solidFill>
              </a:rPr>
              <a:t>ks</a:t>
            </a:r>
            <a:r>
              <a:rPr lang="hu-HU" sz="3600" dirty="0" smtClean="0">
                <a:solidFill>
                  <a:schemeClr val="tx1"/>
                </a:solidFill>
              </a:rPr>
              <a:t> rész álláshely meghatározása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20985" y="800708"/>
                <a:ext cx="4392488" cy="5940660"/>
              </a:xfrm>
            </p:spPr>
            <p:txBody>
              <a:bodyPr/>
              <a:lstStyle/>
              <a:p>
                <a:pPr marL="0" indent="0" algn="just">
                  <a:buFont typeface="Wingdings 2" pitchFamily="18" charset="2"/>
                  <a:buNone/>
                </a:pPr>
                <a:r>
                  <a:rPr lang="hu-HU" sz="2400" dirty="0" smtClean="0"/>
                  <a:t>Alacsonyabb beavatkozásoknál (karbantartás) sorozatonként adjuk össze.</a:t>
                </a:r>
              </a:p>
              <a:p>
                <a:pPr marL="0" indent="0">
                  <a:buFont typeface="Wingdings 2" pitchFamily="18" charset="2"/>
                  <a:buNone/>
                </a:pPr>
                <a:endParaRPr lang="hu-HU" dirty="0" smtClean="0"/>
              </a:p>
              <a:p>
                <a:pPr marL="0" indent="0">
                  <a:buFont typeface="Wingdings 2" pitchFamily="18" charset="2"/>
                  <a:buNone/>
                </a:pPr>
                <a:endParaRPr lang="hu-HU" dirty="0" smtClean="0"/>
              </a:p>
              <a:p>
                <a:pPr marL="0" indent="0">
                  <a:buFont typeface="Wingdings 2" pitchFamily="18" charset="2"/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𝑘𝑠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hu-HU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á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bSup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Sup>
                            <m:sSubSupPr>
                              <m:ctrlPr>
                                <a:rPr lang="hu-HU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bSup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p>
                            <m:sSup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hu-HU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𝑝h𝑘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h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r>
                            <a:rPr lang="hu-HU" i="1">
                              <a:latin typeface="Cambria Math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Font typeface="Wingdings 2" pitchFamily="18" charset="2"/>
                  <a:buNone/>
                </a:pPr>
                <a:r>
                  <a:rPr lang="hu-HU" dirty="0" smtClean="0"/>
                  <a:t>Gazdaságossági számítás:</a:t>
                </a:r>
              </a:p>
              <a:p>
                <a:pPr marL="0" indent="0">
                  <a:buFont typeface="Wingdings 2" pitchFamily="18" charset="2"/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1843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85" y="800708"/>
                <a:ext cx="4392488" cy="5940660"/>
              </a:xfrm>
              <a:blipFill rotWithShape="1">
                <a:blip r:embed="rId2"/>
                <a:stretch>
                  <a:fillRect l="-2358" t="-821" r="-208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3408"/>
              </p:ext>
            </p:extLst>
          </p:nvPr>
        </p:nvGraphicFramePr>
        <p:xfrm>
          <a:off x="4508724" y="1920240"/>
          <a:ext cx="4482081" cy="4781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4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70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7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2703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S     </a:t>
                      </a:r>
                    </a:p>
                    <a:p>
                      <a:r>
                        <a:rPr lang="hu-HU" sz="2400" dirty="0" smtClean="0"/>
                        <a:t>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S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…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S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ctr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∑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4,23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9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k</a:t>
                      </a:r>
                      <a:r>
                        <a:rPr lang="hu-HU" sz="2400" baseline="-25000" dirty="0" smtClean="0"/>
                        <a:t>2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32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blipFill rotWithShape="1">
                      <a:blip r:embed="rId3"/>
                      <a:stretch>
                        <a:fillRect l="-189950" t="-161481" r="-192965" b="-24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hu-H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0,83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703">
                <a:tc>
                  <a:txBody>
                    <a:bodyPr/>
                    <a:lstStyle/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  <a:p>
                      <a:pPr algn="l"/>
                      <a:r>
                        <a:rPr lang="hu-HU" sz="24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1,25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9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err="1" smtClean="0"/>
                        <a:t>k</a:t>
                      </a:r>
                      <a:r>
                        <a:rPr lang="hu-HU" sz="2400" baseline="-25000" dirty="0" err="1" smtClean="0"/>
                        <a:t>n</a:t>
                      </a:r>
                      <a:endParaRPr lang="hu-HU" sz="2400" dirty="0" smtClean="0"/>
                    </a:p>
                    <a:p>
                      <a:pPr algn="l"/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2,37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1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Jobbra nyíl 2"/>
          <p:cNvSpPr/>
          <p:nvPr/>
        </p:nvSpPr>
        <p:spPr>
          <a:xfrm>
            <a:off x="5517021" y="3133353"/>
            <a:ext cx="270030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Lefelé nyíl 3"/>
          <p:cNvSpPr/>
          <p:nvPr/>
        </p:nvSpPr>
        <p:spPr>
          <a:xfrm>
            <a:off x="5489612" y="3284984"/>
            <a:ext cx="72008" cy="2808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" name="Egyenes összekötő nyíllal 5"/>
          <p:cNvCxnSpPr/>
          <p:nvPr/>
        </p:nvCxnSpPr>
        <p:spPr>
          <a:xfrm>
            <a:off x="2987824" y="1700808"/>
            <a:ext cx="2448272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4508723" y="69959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just">
              <a:buFont typeface="Wingdings 2" pitchFamily="18" charset="2"/>
              <a:buNone/>
            </a:pPr>
            <a:r>
              <a:rPr lang="hu-HU" sz="2400" dirty="0">
                <a:solidFill>
                  <a:srgbClr val="FFC000"/>
                </a:solidFill>
                <a:latin typeface="+mn-lt"/>
              </a:rPr>
              <a:t>Mélyebb beavatkozásoknál javítási szintenként adjuk össze.</a:t>
            </a:r>
          </a:p>
        </p:txBody>
      </p:sp>
      <p:cxnSp>
        <p:nvCxnSpPr>
          <p:cNvPr id="10" name="Egyenes összekötő nyíllal 9"/>
          <p:cNvCxnSpPr/>
          <p:nvPr/>
        </p:nvCxnSpPr>
        <p:spPr>
          <a:xfrm>
            <a:off x="6372200" y="1523693"/>
            <a:ext cx="720080" cy="15452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>
            <a:off x="3851920" y="3861048"/>
            <a:ext cx="158417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909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Gazdaságossági számítás</a:t>
            </a:r>
            <a:r>
              <a:rPr lang="hu-HU" sz="4000" dirty="0" smtClean="0">
                <a:solidFill>
                  <a:schemeClr val="tx1"/>
                </a:solidFill>
              </a:rPr>
              <a:t>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1"/>
            <a:ext cx="4680520" cy="5832648"/>
          </a:xfrm>
        </p:spPr>
        <p:txBody>
          <a:bodyPr/>
          <a:lstStyle/>
          <a:p>
            <a:r>
              <a:rPr lang="hu-HU" dirty="0" smtClean="0"/>
              <a:t>Sorbaállás költsége,</a:t>
            </a:r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 smtClean="0">
                <a:solidFill>
                  <a:srgbClr val="FF0000"/>
                </a:solidFill>
              </a:rPr>
              <a:t>Általában 0,2-től felfelé kell kerekíteni,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Álláshely beruházási költsége,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683" y="764704"/>
            <a:ext cx="4038600" cy="183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Egyenes összekötő nyíllal 4"/>
          <p:cNvCxnSpPr/>
          <p:nvPr/>
        </p:nvCxnSpPr>
        <p:spPr>
          <a:xfrm>
            <a:off x="3347864" y="1196752"/>
            <a:ext cx="172819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gyenes összekötő nyíllal 6"/>
          <p:cNvCxnSpPr/>
          <p:nvPr/>
        </p:nvCxnSpPr>
        <p:spPr>
          <a:xfrm flipV="1">
            <a:off x="1403648" y="2276872"/>
            <a:ext cx="6714678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52936"/>
            <a:ext cx="4499992" cy="399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507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1782</TotalTime>
  <Words>508</Words>
  <Application>Microsoft Office PowerPoint</Application>
  <PresentationFormat>Diavetítés a képernyőre (4:3 oldalarány)</PresentationFormat>
  <Paragraphs>231</Paragraphs>
  <Slides>23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Constantia</vt:lpstr>
      <vt:lpstr>Wingdings 2</vt:lpstr>
      <vt:lpstr>Áramlás</vt:lpstr>
      <vt:lpstr>Járműcsarnokok technológiai méretezése</vt:lpstr>
      <vt:lpstr>A csarnokok technológiai méretét és az álláshelyek számát meghatározó tényezők </vt:lpstr>
      <vt:lpstr>PowerPoint-bemutató</vt:lpstr>
      <vt:lpstr>Költség idő diagram</vt:lpstr>
      <vt:lpstr>PowerPoint-bemutató</vt:lpstr>
      <vt:lpstr>PowerPoint-bemutató</vt:lpstr>
      <vt:lpstr>PowerPoint-bemutató</vt:lpstr>
      <vt:lpstr>PowerPoint-bemutató</vt:lpstr>
      <vt:lpstr>PowerPoint-bemutató</vt:lpstr>
      <vt:lpstr>Átfutási idő</vt:lpstr>
      <vt:lpstr>Gyakorlati átfutási idő meghatározás</vt:lpstr>
      <vt:lpstr>PowerPoint-bemutató</vt:lpstr>
      <vt:lpstr>7. Technológiai, gépészeti berendezések</vt:lpstr>
      <vt:lpstr>Technológiai, gépészeti berendezések</vt:lpstr>
      <vt:lpstr>Technológiai, gépészeti berendezések</vt:lpstr>
      <vt:lpstr>Padlószint alatti eszterga</vt:lpstr>
      <vt:lpstr>PowerPoint-bemutató</vt:lpstr>
      <vt:lpstr>1, Iphk meghatározása (perc, óra, nap, hónap)   </vt:lpstr>
      <vt:lpstr>2, ek meghatározása</vt:lpstr>
      <vt:lpstr>2, Iák álláshely foglaltsági idő meghatározása</vt:lpstr>
      <vt:lpstr>Aks: Rész álláshely meghatározás</vt:lpstr>
      <vt:lpstr>3, Aks rész álláshely meghatározása</vt:lpstr>
      <vt:lpstr>Gazdaságossági számítás: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jármű beavatkozások esedékességének meghatározása.</dc:title>
  <dc:creator>WinXP4ever</dc:creator>
  <cp:lastModifiedBy>Józsi</cp:lastModifiedBy>
  <cp:revision>122</cp:revision>
  <dcterms:created xsi:type="dcterms:W3CDTF">2011-03-06T05:15:12Z</dcterms:created>
  <dcterms:modified xsi:type="dcterms:W3CDTF">2017-03-31T11:00:46Z</dcterms:modified>
</cp:coreProperties>
</file>