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312" r:id="rId3"/>
    <p:sldId id="313" r:id="rId4"/>
    <p:sldId id="314" r:id="rId5"/>
    <p:sldId id="315" r:id="rId6"/>
    <p:sldId id="316" r:id="rId7"/>
    <p:sldId id="290" r:id="rId8"/>
    <p:sldId id="292" r:id="rId9"/>
    <p:sldId id="291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5" r:id="rId18"/>
    <p:sldId id="303" r:id="rId19"/>
    <p:sldId id="304" r:id="rId20"/>
    <p:sldId id="307" r:id="rId21"/>
    <p:sldId id="300" r:id="rId22"/>
    <p:sldId id="301" r:id="rId23"/>
    <p:sldId id="302" r:id="rId24"/>
    <p:sldId id="308" r:id="rId25"/>
    <p:sldId id="309" r:id="rId26"/>
    <p:sldId id="310" r:id="rId27"/>
    <p:sldId id="311" r:id="rId28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0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4868CDB-F555-4ED0-9DE8-35C261D4DAF0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62A23E-A277-4401-998F-234DC2B3461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4211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EE57D-184A-40E2-A008-7F25A7B53A97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0FB20-5A0A-4DC9-8E5A-82522761F1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4761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9597-28B6-4FDA-8F5D-5D6C5D31C70F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983D5-FEBF-418E-85E6-4273E13B95D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577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8E951-E17B-43FB-85F6-2D59F84188AD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F4BAE-8962-448D-9242-52CEE5B146C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1227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C89A1-0F61-45CC-A22A-08382F250813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1269F-B451-47F8-BF4E-292DF14E254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386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D8ED2-34D7-41FF-AEC6-0074BDD7BC62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4CF12-7EA5-40BE-8BB7-4DA5EE49846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786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BC8AD-3A30-41C0-B53C-41D9D30315C9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E424D-8AB9-43DD-A83E-92E7F37D5BC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554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42311-7E99-42D0-9DBD-4F4B9D469C8D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409CA-7EDD-45B8-B7D7-66334374B13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624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0F4DE-3C30-4339-ACDB-693FFEC18AC9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7D7E4-20DB-45DD-9006-4CAD889C043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814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03349-DA63-439E-A621-3B08B66E8F10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B8682-F4B2-4421-876F-78F6CAE6813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294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4A9E3-0400-4293-9B1A-FF9C41E24873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C4DA-077B-4111-95BD-3835EBEE136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243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905D2-7BB9-40CE-8A36-F3DE4A5FC3B0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E44BE-D1A1-42BB-BD3E-0889D7F8CCD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120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4D2AA5-F6F3-4F7E-AC5E-35088CF11F0E}" type="datetimeFigureOut">
              <a:rPr lang="hu-HU"/>
              <a:pPr>
                <a:defRPr/>
              </a:pPr>
              <a:t>2016.04.02.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AC2EF1-AD64-467E-A8FD-7A580372698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grpSp>
        <p:nvGrpSpPr>
          <p:cNvPr id="1033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01" r:id="rId2"/>
    <p:sldLayoutId id="2147483810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11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229600" cy="2142158"/>
          </a:xfrm>
        </p:spPr>
        <p:txBody>
          <a:bodyPr/>
          <a:lstStyle/>
          <a:p>
            <a:pPr algn="ctr" eaLnBrk="1" hangingPunct="1"/>
            <a:r>
              <a:rPr lang="hu-HU" sz="4400" b="1" dirty="0"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Járműcsarnokok</a:t>
            </a:r>
            <a:r>
              <a:rPr lang="hu-HU" sz="4400" dirty="0" smtClean="0">
                <a:solidFill>
                  <a:schemeClr val="bg1"/>
                </a:solidFill>
              </a:rPr>
              <a:t> </a:t>
            </a:r>
            <a:r>
              <a:rPr lang="hu-H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kialakítása</a:t>
            </a:r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>
          <a:xfrm>
            <a:off x="1331640" y="4797152"/>
            <a:ext cx="6229325" cy="720080"/>
          </a:xfrm>
        </p:spPr>
        <p:txBody>
          <a:bodyPr/>
          <a:lstStyle/>
          <a:p>
            <a:pPr eaLnBrk="1" hangingPunct="1">
              <a:buNone/>
            </a:pPr>
            <a:r>
              <a:rPr lang="hu-HU" sz="3200" dirty="0">
                <a:solidFill>
                  <a:schemeClr val="bg1"/>
                </a:solidFill>
              </a:rPr>
              <a:t>Közúti és Vasúti járművek tanszék</a:t>
            </a:r>
          </a:p>
          <a:p>
            <a:pPr eaLnBrk="1" hangingPunct="1">
              <a:buFont typeface="Wingdings 2" pitchFamily="18" charset="2"/>
              <a:buNone/>
            </a:pP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9090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Az álláshelyek optimális elhelyezése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904656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Karbantartási stratégia figyelembe vétele:</a:t>
            </a:r>
          </a:p>
          <a:p>
            <a:r>
              <a:rPr lang="hu-HU" dirty="0" smtClean="0"/>
              <a:t>TMK,		=&gt;		Erre méretezünk</a:t>
            </a:r>
          </a:p>
          <a:p>
            <a:r>
              <a:rPr lang="hu-HU" dirty="0" smtClean="0"/>
              <a:t>Állapot felügyelet,</a:t>
            </a:r>
          </a:p>
          <a:p>
            <a:r>
              <a:rPr lang="hu-HU" dirty="0" smtClean="0"/>
              <a:t>RCM,</a:t>
            </a:r>
          </a:p>
          <a:p>
            <a:r>
              <a:rPr lang="hu-HU" dirty="0" smtClean="0"/>
              <a:t>TPM,</a:t>
            </a:r>
          </a:p>
          <a:p>
            <a:pPr marL="0" indent="0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 smtClean="0"/>
              <a:t>Napjainkban részben a TMK, részben az állapot alapú karbantartás a jellemző. 	=&gt;	Így a rendszermodellben az „A” álláshely eltűnik.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Egyenkénti javítás esetén jármű áll és minden más mozog.</a:t>
            </a:r>
          </a:p>
          <a:p>
            <a:pPr marL="0" indent="0" algn="just">
              <a:buNone/>
            </a:pPr>
            <a:r>
              <a:rPr lang="hu-HU" dirty="0" smtClean="0"/>
              <a:t>Szalagszerű javítás (karbantartás) esetén meghatározandó az </a:t>
            </a:r>
            <a:r>
              <a:rPr lang="hu-HU" dirty="0" smtClean="0">
                <a:solidFill>
                  <a:srgbClr val="FFC000"/>
                </a:solidFill>
              </a:rPr>
              <a:t>ütemhely </a:t>
            </a:r>
            <a:r>
              <a:rPr lang="hu-HU" dirty="0" smtClean="0"/>
              <a:t>és az </a:t>
            </a:r>
            <a:r>
              <a:rPr lang="hu-HU" dirty="0" smtClean="0">
                <a:solidFill>
                  <a:srgbClr val="FFC000"/>
                </a:solidFill>
              </a:rPr>
              <a:t>ütemidő</a:t>
            </a:r>
            <a:endParaRPr lang="hu-H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99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909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Ö</a:t>
            </a:r>
            <a:r>
              <a:rPr lang="hu-HU" sz="4000" dirty="0" smtClean="0">
                <a:solidFill>
                  <a:schemeClr val="tx1"/>
                </a:solidFill>
              </a:rPr>
              <a:t>kölszabályok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760639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Ha a vizsgálósor </a:t>
            </a:r>
            <a:r>
              <a:rPr lang="hu-HU" dirty="0"/>
              <a:t>c</a:t>
            </a:r>
            <a:r>
              <a:rPr lang="hu-HU" dirty="0" smtClean="0"/>
              <a:t>sonkába végződik (nem átmenő), akkor ezen a soron </a:t>
            </a:r>
            <a:r>
              <a:rPr lang="hu-HU" dirty="0" err="1" smtClean="0"/>
              <a:t>max</a:t>
            </a:r>
            <a:r>
              <a:rPr lang="hu-HU" dirty="0" smtClean="0"/>
              <a:t>. 2 álláshely helyezhető el.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C00000"/>
                </a:solidFill>
              </a:rPr>
              <a:t>Ha két álláshely van akkor  a belső álláshelyre mindig a 	mélyebb beavatkozást kell behelyezni.</a:t>
            </a:r>
          </a:p>
          <a:p>
            <a:pPr marL="0" indent="0">
              <a:buNone/>
            </a:pPr>
            <a:endParaRPr lang="hu-HU" sz="2600" dirty="0" smtClean="0"/>
          </a:p>
          <a:p>
            <a:pPr marL="0" indent="0">
              <a:buNone/>
            </a:pPr>
            <a:r>
              <a:rPr lang="hu-HU" sz="2600" dirty="0" smtClean="0"/>
              <a:t>Ha a vizsgálósor átmenő rendszerű, akkor 3 – 5  álláshelyet célszerű elhelyezni.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C00000"/>
                </a:solidFill>
              </a:rPr>
              <a:t>A középső helyre a mélyebb beavatkozást tervezzük.</a:t>
            </a:r>
          </a:p>
          <a:p>
            <a:pPr marL="0" indent="0">
              <a:buNone/>
            </a:pPr>
            <a:endParaRPr lang="hu-HU" sz="26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 smtClean="0"/>
              <a:t>A segédműhelyekhez kerüljenek közelebb a mélyebb beavatkozások.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45167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51098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Csarnokkialakítás függ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988841"/>
            <a:ext cx="8928992" cy="3240360"/>
          </a:xfrm>
        </p:spPr>
        <p:txBody>
          <a:bodyPr/>
          <a:lstStyle/>
          <a:p>
            <a:r>
              <a:rPr lang="hu-HU" dirty="0" smtClean="0"/>
              <a:t>Járműtípusától,</a:t>
            </a:r>
          </a:p>
          <a:p>
            <a:r>
              <a:rPr lang="hu-HU" dirty="0" smtClean="0">
                <a:solidFill>
                  <a:srgbClr val="C00000"/>
                </a:solidFill>
              </a:rPr>
              <a:t>Jármű geometriai mérete,</a:t>
            </a:r>
          </a:p>
          <a:p>
            <a:r>
              <a:rPr lang="hu-HU" dirty="0" smtClean="0"/>
              <a:t>Jármű szerelési, körüljárási sáv,</a:t>
            </a:r>
          </a:p>
          <a:p>
            <a:r>
              <a:rPr lang="hu-HU" dirty="0" smtClean="0">
                <a:solidFill>
                  <a:srgbClr val="C00000"/>
                </a:solidFill>
              </a:rPr>
              <a:t>Tárolási sáv,</a:t>
            </a:r>
          </a:p>
          <a:p>
            <a:r>
              <a:rPr lang="hu-HU" dirty="0" smtClean="0"/>
              <a:t>Targonca közlekedési sáv,</a:t>
            </a:r>
          </a:p>
          <a:p>
            <a:r>
              <a:rPr lang="hu-HU" dirty="0" smtClean="0">
                <a:solidFill>
                  <a:srgbClr val="C00000"/>
                </a:solidFill>
              </a:rPr>
              <a:t>Gyalogos közlekedési sáv,</a:t>
            </a:r>
            <a:endParaRPr lang="hu-H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36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3106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Csarnokkialakítások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3"/>
            <a:ext cx="8229600" cy="3456385"/>
          </a:xfrm>
        </p:spPr>
        <p:txBody>
          <a:bodyPr/>
          <a:lstStyle/>
          <a:p>
            <a:r>
              <a:rPr lang="hu-HU" dirty="0" smtClean="0"/>
              <a:t>Négyszög alaprajzú,</a:t>
            </a:r>
          </a:p>
          <a:p>
            <a:r>
              <a:rPr lang="hu-HU" dirty="0" smtClean="0"/>
              <a:t>Pavilon,</a:t>
            </a:r>
          </a:p>
          <a:p>
            <a:r>
              <a:rPr lang="hu-HU" dirty="0" smtClean="0"/>
              <a:t>Keresztirányú elrendezés,</a:t>
            </a:r>
          </a:p>
          <a:p>
            <a:r>
              <a:rPr lang="hu-HU" dirty="0" smtClean="0"/>
              <a:t>Kör,</a:t>
            </a:r>
          </a:p>
          <a:p>
            <a:r>
              <a:rPr lang="hu-HU" dirty="0" smtClean="0"/>
              <a:t>Körcikk,</a:t>
            </a:r>
          </a:p>
          <a:p>
            <a:r>
              <a:rPr lang="hu-HU" dirty="0" smtClean="0"/>
              <a:t>Körgyűrű,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2683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79090"/>
          </a:xfrm>
        </p:spPr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Energia ellátás</a:t>
            </a:r>
            <a:endParaRPr lang="hu-HU" sz="40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7"/>
            <a:ext cx="8579296" cy="4983833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Áramellátó üzemegység (</a:t>
            </a:r>
            <a:r>
              <a:rPr lang="hu-HU" dirty="0" smtClean="0">
                <a:solidFill>
                  <a:srgbClr val="C00000"/>
                </a:solidFill>
              </a:rPr>
              <a:t>transzformátor ház</a:t>
            </a:r>
            <a:r>
              <a:rPr lang="hu-HU" dirty="0" smtClean="0"/>
              <a:t>),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Áram fejlesztő üzemrészleg:</a:t>
            </a:r>
          </a:p>
          <a:p>
            <a:pPr marL="0" indent="0">
              <a:buNone/>
            </a:pPr>
            <a:r>
              <a:rPr lang="hu-HU" dirty="0" smtClean="0"/>
              <a:t>Metró,</a:t>
            </a:r>
          </a:p>
          <a:p>
            <a:pPr marL="0" indent="0">
              <a:buNone/>
            </a:pPr>
            <a:r>
              <a:rPr lang="hu-HU" dirty="0" smtClean="0"/>
              <a:t>Hév,				</a:t>
            </a:r>
            <a:r>
              <a:rPr lang="hu-HU" dirty="0">
                <a:solidFill>
                  <a:srgbClr val="C00000"/>
                </a:solidFill>
              </a:rPr>
              <a:t>a</a:t>
            </a:r>
            <a:r>
              <a:rPr lang="hu-HU" dirty="0" smtClean="0">
                <a:solidFill>
                  <a:srgbClr val="C00000"/>
                </a:solidFill>
              </a:rPr>
              <a:t>ggregátor ház</a:t>
            </a:r>
          </a:p>
          <a:p>
            <a:pPr marL="0" indent="0">
              <a:buNone/>
            </a:pPr>
            <a:r>
              <a:rPr lang="hu-HU" dirty="0" smtClean="0"/>
              <a:t>Villamos,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Hőenergiát biztosító üzemrészleg (</a:t>
            </a:r>
            <a:r>
              <a:rPr lang="hu-HU" dirty="0" smtClean="0">
                <a:solidFill>
                  <a:srgbClr val="C00000"/>
                </a:solidFill>
              </a:rPr>
              <a:t>kazánház</a:t>
            </a:r>
            <a:r>
              <a:rPr lang="hu-HU" dirty="0" smtClean="0"/>
              <a:t>),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Sűrített levegőt biztosító üzemrészleg (</a:t>
            </a:r>
            <a:r>
              <a:rPr lang="hu-HU" dirty="0" smtClean="0">
                <a:solidFill>
                  <a:srgbClr val="C00000"/>
                </a:solidFill>
              </a:rPr>
              <a:t>kompresszor ház</a:t>
            </a:r>
            <a:r>
              <a:rPr lang="hu-HU" dirty="0" smtClean="0"/>
              <a:t>)</a:t>
            </a:r>
          </a:p>
        </p:txBody>
      </p:sp>
      <p:sp>
        <p:nvSpPr>
          <p:cNvPr id="4" name="Jobb oldali kapcsos zárójel 3"/>
          <p:cNvSpPr/>
          <p:nvPr/>
        </p:nvSpPr>
        <p:spPr>
          <a:xfrm>
            <a:off x="3067386" y="2924944"/>
            <a:ext cx="360040" cy="12241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788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5362" name="Picture 2" descr="D:\Előadások\Járműfenntartás_MSC\SCAN\2015-04-02\MSC_ea0051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158" y="0"/>
            <a:ext cx="48496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32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651" y="116632"/>
            <a:ext cx="3610744" cy="114300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76256" y="1935163"/>
            <a:ext cx="2088232" cy="4389437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0" name="Picture 2" descr="D:\Előadások\Járműfenntartás_MSC\SCAN\2015-04-02\MSC_ea0011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4" t="14931" r="17216" b="12288"/>
          <a:stretch/>
        </p:blipFill>
        <p:spPr bwMode="auto">
          <a:xfrm>
            <a:off x="2195736" y="7147"/>
            <a:ext cx="4562347" cy="685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0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32240" y="1935163"/>
            <a:ext cx="1954560" cy="466218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 descr="D:\Előadások\Járműfenntartás_MSC\SCAN\2015-04-02\MSC_ea001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4" t="16903" r="18120" b="10817"/>
          <a:stretch/>
        </p:blipFill>
        <p:spPr bwMode="auto">
          <a:xfrm>
            <a:off x="76748" y="332655"/>
            <a:ext cx="9031906" cy="594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75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8640"/>
            <a:ext cx="4546848" cy="114300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2470870"/>
            <a:ext cx="1691680" cy="4389437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074" name="Picture 2" descr="D:\Előadások\Járműfenntartás_MSC\SCAN\2015-04-02\MSC_ea0012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8" t="15346" r="14031" b="15971"/>
          <a:stretch/>
        </p:blipFill>
        <p:spPr bwMode="auto">
          <a:xfrm>
            <a:off x="1835696" y="0"/>
            <a:ext cx="5328592" cy="688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93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4042792" cy="114300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628800"/>
            <a:ext cx="1090464" cy="4389437"/>
          </a:xfrm>
        </p:spPr>
        <p:txBody>
          <a:bodyPr/>
          <a:lstStyle/>
          <a:p>
            <a:endParaRPr lang="hu-HU"/>
          </a:p>
        </p:txBody>
      </p:sp>
      <p:pic>
        <p:nvPicPr>
          <p:cNvPr id="4098" name="Picture 2" descr="D:\Előadások\Járműfenntartás_MSC\SCAN\2015-04-02\MSC_ea0013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1" t="21043" r="8569" b="19112"/>
          <a:stretch/>
        </p:blipFill>
        <p:spPr bwMode="auto">
          <a:xfrm>
            <a:off x="1331640" y="39764"/>
            <a:ext cx="6480720" cy="677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2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408" y="44624"/>
            <a:ext cx="4618856" cy="93913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2276872"/>
            <a:ext cx="946448" cy="4389437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122" name="Picture 2" descr="D:\Előadások\Járműfenntartás_MSC\SCAN\2015-04-02\MSC_ea0014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4" t="23566" r="4166" b="21395"/>
          <a:stretch/>
        </p:blipFill>
        <p:spPr bwMode="auto">
          <a:xfrm>
            <a:off x="1043608" y="0"/>
            <a:ext cx="7337735" cy="680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29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496" y="116632"/>
            <a:ext cx="3754760" cy="114300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2204864"/>
            <a:ext cx="1954560" cy="4389437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6146" name="Picture 2" descr="D:\Előadások\Járműfenntartás_MSC\SCAN\2015-04-02\MSC_ea0015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" t="21860" r="9152" b="36899"/>
          <a:stretch/>
        </p:blipFill>
        <p:spPr bwMode="auto">
          <a:xfrm>
            <a:off x="0" y="349239"/>
            <a:ext cx="9144000" cy="622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66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5652"/>
            <a:ext cx="8229600" cy="651098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1277813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7170" name="Picture 2" descr="D:\Előadások\Járműfenntartás_MSC\SCAN\2015-04-02\MSC_ea0016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7" t="15003" r="8406" b="22665"/>
          <a:stretch/>
        </p:blipFill>
        <p:spPr bwMode="auto">
          <a:xfrm>
            <a:off x="14744" y="980728"/>
            <a:ext cx="912925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85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8194" name="Picture 2" descr="D:\Előadások\Járműfenntartás_MSC\SCAN\2015-04-02\MSC_ea0017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6" t="24341" r="7576" b="31938"/>
          <a:stretch/>
        </p:blipFill>
        <p:spPr bwMode="auto">
          <a:xfrm>
            <a:off x="120555" y="188640"/>
            <a:ext cx="8922741" cy="650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0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9218" name="Picture 2" descr="D:\Előadások\Járműfenntartás_MSC\SCAN\2015-04-02\MSC_ea0018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5" t="5904" r="11194" b="17197"/>
          <a:stretch/>
        </p:blipFill>
        <p:spPr bwMode="auto">
          <a:xfrm>
            <a:off x="2339752" y="24751"/>
            <a:ext cx="4861939" cy="677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27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4338" name="Picture 2" descr="D:\Előadások\Járműfenntartás_MSC\SCAN\2015-04-02\MSC_ea005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 t="30387" r="17114" b="22170"/>
          <a:stretch/>
        </p:blipFill>
        <p:spPr bwMode="auto">
          <a:xfrm>
            <a:off x="899592" y="-28439"/>
            <a:ext cx="7128792" cy="685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9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2290" name="Picture 2" descr="D:\Előadások\Járműfenntartás_MSC\SCAN\2015-04-02\MSC_ea0047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" t="36434" r="13105" b="28372"/>
          <a:stretch/>
        </p:blipFill>
        <p:spPr bwMode="auto">
          <a:xfrm>
            <a:off x="1907704" y="-2"/>
            <a:ext cx="4707217" cy="293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D:\Előadások\Járműfenntartás_MSC\SCAN\2015-04-02\MSC_ea0048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5" t="36435" r="21034" b="24184"/>
          <a:stretch/>
        </p:blipFill>
        <p:spPr bwMode="auto">
          <a:xfrm>
            <a:off x="1917823" y="3088283"/>
            <a:ext cx="4699004" cy="378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3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3314" name="Picture 2" descr="D:\Előadások\Járműfenntartás_MSC\SCAN\2015-04-02\MSC_ea0049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4" t="34248" r="10127" b="18682"/>
          <a:stretch/>
        </p:blipFill>
        <p:spPr bwMode="auto">
          <a:xfrm>
            <a:off x="27572" y="1780519"/>
            <a:ext cx="4765291" cy="393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Előadások\Járműfenntartás_MSC\SCAN\2015-04-02\MSC_ea0052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9" t="36876" r="35135" b="31562"/>
          <a:stretch/>
        </p:blipFill>
        <p:spPr bwMode="auto">
          <a:xfrm>
            <a:off x="4859620" y="1780519"/>
            <a:ext cx="4255780" cy="358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36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6386" name="Picture 2" descr="D:\Előadások\Járműfenntartás_MSC\SCAN\2015-04-02\MSC_ea0053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2" t="37984" r="11413" b="33024"/>
          <a:stretch/>
        </p:blipFill>
        <p:spPr bwMode="auto">
          <a:xfrm>
            <a:off x="251520" y="1268798"/>
            <a:ext cx="8550007" cy="439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66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42" name="Picture 2" descr="D:\Előadások\Járműfenntartás_MSC\SCAN\2015-04-02\MSC_ea0045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3" t="23966" r="21760" b="31538"/>
          <a:stretch/>
        </p:blipFill>
        <p:spPr bwMode="auto">
          <a:xfrm>
            <a:off x="1283317" y="116632"/>
            <a:ext cx="6784978" cy="657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7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1267" name="Picture 3" descr="D:\Előadások\Járműfenntartás_MSC\SCAN\2015-04-02\MSC_ea0046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4863" b="27555"/>
          <a:stretch/>
        </p:blipFill>
        <p:spPr bwMode="auto">
          <a:xfrm>
            <a:off x="26180" y="1052736"/>
            <a:ext cx="9058387" cy="453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30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395046" cy="313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19554"/>
            <a:ext cx="5392112" cy="3638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3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396" y="38"/>
            <a:ext cx="5328592" cy="338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" y="3501009"/>
            <a:ext cx="4487965" cy="333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854" y="3501009"/>
            <a:ext cx="4554336" cy="333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90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6632"/>
            <a:ext cx="4509675" cy="3416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2370"/>
            <a:ext cx="4492222" cy="317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355" y="3573017"/>
            <a:ext cx="4624646" cy="324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31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139474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65421"/>
            <a:ext cx="5139473" cy="3292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92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2" t="4124" r="3269"/>
          <a:stretch/>
        </p:blipFill>
        <p:spPr bwMode="auto">
          <a:xfrm>
            <a:off x="0" y="3760862"/>
            <a:ext cx="4200121" cy="299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" t="4182" r="2701" b="4299"/>
          <a:stretch/>
        </p:blipFill>
        <p:spPr bwMode="auto">
          <a:xfrm>
            <a:off x="4355976" y="3767206"/>
            <a:ext cx="4756126" cy="303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2985" r="1809"/>
          <a:stretch/>
        </p:blipFill>
        <p:spPr bwMode="auto">
          <a:xfrm>
            <a:off x="1835696" y="0"/>
            <a:ext cx="5440204" cy="358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03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1908</TotalTime>
  <Words>105</Words>
  <Application>Microsoft Office PowerPoint</Application>
  <PresentationFormat>Diavetítés a képernyőre (4:3 oldalarány)</PresentationFormat>
  <Paragraphs>46</Paragraphs>
  <Slides>27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28" baseType="lpstr">
      <vt:lpstr>Áramlás</vt:lpstr>
      <vt:lpstr>Járműcsarnokok kialakítása</vt:lpstr>
      <vt:lpstr>Az álláshelyek optimális elhelyezése</vt:lpstr>
      <vt:lpstr>Ökölszabályok</vt:lpstr>
      <vt:lpstr>Csarnokkialakítás függ</vt:lpstr>
      <vt:lpstr>Csarnokkialakítások</vt:lpstr>
      <vt:lpstr>Energia ellátás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jármű beavatkozások esedékességének meghatározása.</dc:title>
  <dc:creator>WinXP4ever</dc:creator>
  <cp:lastModifiedBy>Joco</cp:lastModifiedBy>
  <cp:revision>132</cp:revision>
  <dcterms:created xsi:type="dcterms:W3CDTF">2011-03-06T05:15:12Z</dcterms:created>
  <dcterms:modified xsi:type="dcterms:W3CDTF">2016-04-02T04:04:46Z</dcterms:modified>
</cp:coreProperties>
</file>