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45" r:id="rId3"/>
    <p:sldId id="346" r:id="rId4"/>
    <p:sldId id="31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0" r:id="rId28"/>
    <p:sldId id="279" r:id="rId29"/>
    <p:sldId id="281" r:id="rId30"/>
    <p:sldId id="282" r:id="rId31"/>
    <p:sldId id="283" r:id="rId32"/>
    <p:sldId id="285" r:id="rId33"/>
    <p:sldId id="288" r:id="rId34"/>
    <p:sldId id="286" r:id="rId35"/>
    <p:sldId id="287" r:id="rId36"/>
    <p:sldId id="289" r:id="rId37"/>
    <p:sldId id="326" r:id="rId38"/>
    <p:sldId id="327" r:id="rId39"/>
    <p:sldId id="290" r:id="rId40"/>
    <p:sldId id="291" r:id="rId41"/>
    <p:sldId id="347" r:id="rId42"/>
    <p:sldId id="352" r:id="rId43"/>
    <p:sldId id="354" r:id="rId44"/>
    <p:sldId id="351" r:id="rId45"/>
    <p:sldId id="292" r:id="rId46"/>
    <p:sldId id="293" r:id="rId47"/>
    <p:sldId id="328" r:id="rId48"/>
    <p:sldId id="294" r:id="rId49"/>
    <p:sldId id="295" r:id="rId50"/>
    <p:sldId id="296" r:id="rId51"/>
    <p:sldId id="297" r:id="rId52"/>
    <p:sldId id="298" r:id="rId53"/>
    <p:sldId id="353" r:id="rId54"/>
    <p:sldId id="299" r:id="rId55"/>
    <p:sldId id="300" r:id="rId56"/>
    <p:sldId id="348" r:id="rId57"/>
    <p:sldId id="301" r:id="rId58"/>
    <p:sldId id="302" r:id="rId59"/>
    <p:sldId id="303" r:id="rId60"/>
    <p:sldId id="304" r:id="rId61"/>
    <p:sldId id="305" r:id="rId62"/>
    <p:sldId id="306" r:id="rId63"/>
    <p:sldId id="307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08" r:id="rId81"/>
    <p:sldId id="350" r:id="rId82"/>
    <p:sldId id="309" r:id="rId83"/>
    <p:sldId id="310" r:id="rId84"/>
    <p:sldId id="349" r:id="rId85"/>
    <p:sldId id="313" r:id="rId8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4" Type="http://schemas.openxmlformats.org/officeDocument/2006/relationships/image" Target="../media/image4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erékszögű háromszög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  <p:sp>
        <p:nvSpPr>
          <p:cNvPr id="7" name="Sávnyí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Sávnyí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erékszögű háromszög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ávnyí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Sávnyí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8F79F3-5678-47E0-9686-AB00B2A3EC57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5BE9F7B-E512-4829-8FE1-F25A1DCA52E2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emf"/><Relationship Id="rId4" Type="http://schemas.openxmlformats.org/officeDocument/2006/relationships/image" Target="../media/image10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4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3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9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emf"/><Relationship Id="rId4" Type="http://schemas.openxmlformats.org/officeDocument/2006/relationships/image" Target="../media/image56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i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i="1" dirty="0" smtClean="0"/>
              <a:t>Mérési alapismeretek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413045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i="1" dirty="0" smtClean="0"/>
              <a:t>Tervezni akarok, de szükségem van a méretekre-mit mivel és hogyan mérjem?</a:t>
            </a:r>
          </a:p>
          <a:p>
            <a:r>
              <a:rPr lang="hu-HU" sz="2000" i="1" dirty="0" smtClean="0"/>
              <a:t>CAD-es szoftverben tudok rajzolni, méretezni-elég ennyi?</a:t>
            </a:r>
          </a:p>
          <a:p>
            <a:r>
              <a:rPr lang="hu-HU" sz="2000" i="1" dirty="0" smtClean="0"/>
              <a:t>A megtervezett és legyártott darab nem illeszkedik, nem működik tökéletesen- alak- és mérethelyességét ellenőriznem kell?</a:t>
            </a:r>
          </a:p>
          <a:p>
            <a:r>
              <a:rPr lang="hu-HU" sz="2000" i="1" dirty="0" smtClean="0"/>
              <a:t>A szerelés során az egyes alkatrészek tűrései miatt nem megfelelő a távolság- a darabokat osztályoznom kell?</a:t>
            </a:r>
          </a:p>
          <a:p>
            <a:r>
              <a:rPr lang="hu-HU" sz="2000" i="1" dirty="0" smtClean="0"/>
              <a:t>Az alkatrész elhasználódása során detektálni kell az esetleges rendellenességet okozó méretváltozást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Mérés fontossága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56670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Mérési eredmények egyszerű rögzítése</a:t>
            </a:r>
            <a:endParaRPr lang="hu-HU" i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6" t="14259" r="6389" b="20741"/>
          <a:stretch/>
        </p:blipFill>
        <p:spPr>
          <a:xfrm>
            <a:off x="251520" y="1700808"/>
            <a:ext cx="3755084" cy="230425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9" r="4445" b="7037"/>
          <a:stretch/>
        </p:blipFill>
        <p:spPr>
          <a:xfrm>
            <a:off x="4932040" y="3873816"/>
            <a:ext cx="4093591" cy="2850043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4211960" y="170413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Szabadkézi vázlatot alkalmazva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2336180" y="544522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A mérendő darab fotóját beméretezve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01429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Anyagkárosodás fajtái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2" r="25714" b="1815"/>
          <a:stretch/>
        </p:blipFill>
        <p:spPr>
          <a:xfrm>
            <a:off x="1547664" y="1268759"/>
            <a:ext cx="5976664" cy="493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1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481328"/>
            <a:ext cx="7643192" cy="4179920"/>
          </a:xfrm>
        </p:spPr>
        <p:txBody>
          <a:bodyPr>
            <a:normAutofit fontScale="92500" lnSpcReduction="10000"/>
          </a:bodyPr>
          <a:lstStyle/>
          <a:p>
            <a:r>
              <a:rPr lang="hu-HU" b="1" i="1" dirty="0" smtClean="0"/>
              <a:t>Mérendő fizikai mennyiség szerint:</a:t>
            </a:r>
          </a:p>
          <a:p>
            <a:pPr lvl="1"/>
            <a:r>
              <a:rPr lang="hu-HU" i="1" dirty="0" smtClean="0"/>
              <a:t>hosszúság</a:t>
            </a:r>
            <a:endParaRPr lang="hu-HU" i="1" dirty="0"/>
          </a:p>
          <a:p>
            <a:pPr lvl="1"/>
            <a:r>
              <a:rPr lang="hu-HU" i="1" dirty="0" smtClean="0"/>
              <a:t>szög</a:t>
            </a:r>
            <a:endParaRPr lang="hu-HU" i="1" dirty="0"/>
          </a:p>
          <a:p>
            <a:pPr lvl="1"/>
            <a:r>
              <a:rPr lang="hu-HU" i="1" dirty="0" smtClean="0"/>
              <a:t>tömeg</a:t>
            </a:r>
            <a:endParaRPr lang="hu-HU" i="1" dirty="0"/>
          </a:p>
          <a:p>
            <a:pPr lvl="1"/>
            <a:r>
              <a:rPr lang="hu-HU" i="1" dirty="0"/>
              <a:t>h</a:t>
            </a:r>
            <a:r>
              <a:rPr lang="hu-HU" i="1" dirty="0" smtClean="0"/>
              <a:t>őmérséklet</a:t>
            </a:r>
          </a:p>
          <a:p>
            <a:pPr lvl="1">
              <a:lnSpc>
                <a:spcPct val="80000"/>
              </a:lnSpc>
            </a:pPr>
            <a:r>
              <a:rPr lang="hu-HU" i="1" dirty="0"/>
              <a:t>nyomás</a:t>
            </a:r>
          </a:p>
          <a:p>
            <a:pPr lvl="1">
              <a:lnSpc>
                <a:spcPct val="80000"/>
              </a:lnSpc>
            </a:pPr>
            <a:r>
              <a:rPr lang="hu-HU" i="1" dirty="0"/>
              <a:t>fordulatszám</a:t>
            </a:r>
          </a:p>
          <a:p>
            <a:pPr lvl="1">
              <a:lnSpc>
                <a:spcPct val="80000"/>
              </a:lnSpc>
            </a:pPr>
            <a:r>
              <a:rPr lang="hu-HU" i="1" dirty="0"/>
              <a:t>erő</a:t>
            </a:r>
          </a:p>
          <a:p>
            <a:pPr lvl="1">
              <a:lnSpc>
                <a:spcPct val="80000"/>
              </a:lnSpc>
            </a:pPr>
            <a:r>
              <a:rPr lang="hu-HU" i="1" dirty="0"/>
              <a:t>stb.</a:t>
            </a:r>
          </a:p>
          <a:p>
            <a:r>
              <a:rPr lang="hu-HU" b="1" i="1" dirty="0" smtClean="0"/>
              <a:t>Működtető energiaforrás szerint:</a:t>
            </a:r>
          </a:p>
          <a:p>
            <a:pPr lvl="1"/>
            <a:r>
              <a:rPr lang="hu-HU" i="1" dirty="0"/>
              <a:t>m</a:t>
            </a:r>
            <a:r>
              <a:rPr lang="hu-HU" i="1" dirty="0" smtClean="0"/>
              <a:t>echanikus</a:t>
            </a:r>
          </a:p>
          <a:p>
            <a:pPr lvl="1"/>
            <a:r>
              <a:rPr lang="hu-HU" i="1" dirty="0"/>
              <a:t>p</a:t>
            </a:r>
            <a:r>
              <a:rPr lang="hu-HU" i="1" dirty="0" smtClean="0"/>
              <a:t>neumatikus</a:t>
            </a:r>
          </a:p>
          <a:p>
            <a:pPr lvl="1"/>
            <a:r>
              <a:rPr lang="hu-HU" i="1" dirty="0" smtClean="0"/>
              <a:t>villamos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Mérőeszközök csoportosítása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57376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2955784"/>
          </a:xfrm>
        </p:spPr>
        <p:txBody>
          <a:bodyPr>
            <a:normAutofit/>
          </a:bodyPr>
          <a:lstStyle/>
          <a:p>
            <a:r>
              <a:rPr lang="hu-HU" sz="2000" b="1" i="1" dirty="0" smtClean="0"/>
              <a:t>Alapmérőeszközök: </a:t>
            </a:r>
            <a:r>
              <a:rPr lang="hu-HU" sz="2000" i="1" dirty="0" smtClean="0"/>
              <a:t>más eszközök beállítására ill. ellenőrzésre szolgálnak</a:t>
            </a:r>
          </a:p>
          <a:p>
            <a:r>
              <a:rPr lang="hu-HU" sz="2000" b="1" i="1" dirty="0" smtClean="0"/>
              <a:t>Etalonok: </a:t>
            </a:r>
            <a:r>
              <a:rPr lang="hu-HU" sz="2000" i="1" dirty="0" smtClean="0"/>
              <a:t>egy vagy több mennyiség meghatározott értékét testesítik meg</a:t>
            </a:r>
          </a:p>
          <a:p>
            <a:r>
              <a:rPr lang="hu-HU" sz="2000" b="1" i="1" dirty="0" smtClean="0"/>
              <a:t>Nemzetközi alapmértékek: </a:t>
            </a:r>
            <a:r>
              <a:rPr lang="hu-HU" sz="2000" i="1" dirty="0" smtClean="0"/>
              <a:t>egyes fizikai mennyiségek meghatározott értékét rögzítik</a:t>
            </a:r>
          </a:p>
          <a:p>
            <a:r>
              <a:rPr lang="hu-HU" sz="2000" b="1" i="1" dirty="0" smtClean="0"/>
              <a:t>Országos alapmértékek: </a:t>
            </a:r>
            <a:r>
              <a:rPr lang="hu-HU" sz="2000" i="1" dirty="0" smtClean="0"/>
              <a:t>a nemzetközivel megegyező alapmérték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hu-HU" i="1" dirty="0" smtClean="0"/>
              <a:t>Mérőeszközök mérésügyi felosztása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59748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2451728"/>
          </a:xfrm>
        </p:spPr>
        <p:txBody>
          <a:bodyPr/>
          <a:lstStyle/>
          <a:p>
            <a:r>
              <a:rPr lang="hu-HU" sz="2000" b="1" i="1" dirty="0"/>
              <a:t>Használati </a:t>
            </a:r>
            <a:r>
              <a:rPr lang="hu-HU" sz="2000" b="1" i="1" dirty="0" smtClean="0"/>
              <a:t>mérőeszközök: </a:t>
            </a:r>
            <a:r>
              <a:rPr lang="hu-HU" sz="2000" i="1" dirty="0" smtClean="0"/>
              <a:t>gyártás, fejlesztés, kutatás során végeznek méréseket</a:t>
            </a:r>
            <a:endParaRPr lang="hu-HU" sz="2000" i="1" dirty="0"/>
          </a:p>
          <a:p>
            <a:r>
              <a:rPr lang="hu-HU" sz="2000" b="1" i="1" dirty="0"/>
              <a:t>Ellenőrző </a:t>
            </a:r>
            <a:r>
              <a:rPr lang="hu-HU" sz="2000" b="1" i="1" dirty="0" smtClean="0"/>
              <a:t>mérőeszközök: </a:t>
            </a:r>
            <a:r>
              <a:rPr lang="hu-HU" sz="2000" i="1" dirty="0" smtClean="0"/>
              <a:t>gyártásellenőrzésre szolgáló mérőeszközök</a:t>
            </a:r>
            <a:endParaRPr lang="hu-HU" sz="2000" i="1" dirty="0"/>
          </a:p>
          <a:p>
            <a:r>
              <a:rPr lang="hu-HU" sz="2000" b="1" i="1" dirty="0"/>
              <a:t>Felülvizsgáló </a:t>
            </a:r>
            <a:r>
              <a:rPr lang="hu-HU" sz="2000" b="1" i="1" dirty="0" smtClean="0"/>
              <a:t>mérőeszközök: </a:t>
            </a:r>
            <a:r>
              <a:rPr lang="hu-HU" sz="2000" i="1" dirty="0" smtClean="0"/>
              <a:t>a használati és ellenőrző mérőeszközök pontosságának időszakos ellenőrzésére szolgáló mérőeszközök </a:t>
            </a:r>
            <a:endParaRPr lang="hu-HU" sz="2000" i="1" dirty="0"/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/>
              <a:t>Mérőeszközök mérésügyi felosztása</a:t>
            </a:r>
          </a:p>
        </p:txBody>
      </p:sp>
    </p:spTree>
    <p:extLst>
      <p:ext uri="{BB962C8B-B14F-4D97-AF65-F5344CB8AC3E}">
        <p14:creationId xmlns:p14="http://schemas.microsoft.com/office/powerpoint/2010/main" val="31611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u-HU" sz="1600" b="1" i="1" dirty="0" smtClean="0"/>
              <a:t>Méréshatár: </a:t>
            </a:r>
            <a:r>
              <a:rPr lang="hu-HU" sz="1600" i="1" dirty="0" smtClean="0"/>
              <a:t>a mérőeszközzel mérhető legnagyobb értéke a mérendő mennyiségnek</a:t>
            </a:r>
          </a:p>
          <a:p>
            <a:pPr>
              <a:spcBef>
                <a:spcPts val="600"/>
              </a:spcBef>
            </a:pPr>
            <a:r>
              <a:rPr lang="hu-HU" sz="1600" b="1" i="1" dirty="0" smtClean="0"/>
              <a:t>Méréstartomány: </a:t>
            </a:r>
            <a:r>
              <a:rPr lang="hu-HU" sz="1600" i="1" dirty="0" smtClean="0"/>
              <a:t>a mérőeszközön leolvasható legkisebb és legnagyobb értékek közötti tartomány</a:t>
            </a:r>
          </a:p>
          <a:p>
            <a:pPr>
              <a:spcBef>
                <a:spcPts val="600"/>
              </a:spcBef>
            </a:pPr>
            <a:r>
              <a:rPr lang="hu-HU" sz="1600" b="1" i="1" dirty="0" smtClean="0"/>
              <a:t>Érzékenység: </a:t>
            </a:r>
            <a:r>
              <a:rPr lang="hu-HU" sz="1600" i="1" dirty="0" smtClean="0"/>
              <a:t>a mért mennyiség egységnyi megváltozásának hatására bekövetkező kitérésváltozás</a:t>
            </a:r>
          </a:p>
          <a:p>
            <a:pPr lvl="2">
              <a:spcBef>
                <a:spcPts val="600"/>
              </a:spcBef>
            </a:pPr>
            <a:r>
              <a:rPr lang="hu-HU" sz="1600" i="1" dirty="0" smtClean="0"/>
              <a:t>É=mutatókitérés/mérendő mennyiség</a:t>
            </a:r>
          </a:p>
          <a:p>
            <a:pPr>
              <a:spcBef>
                <a:spcPts val="600"/>
              </a:spcBef>
            </a:pPr>
            <a:r>
              <a:rPr lang="hu-HU" sz="1600" b="1" i="1" dirty="0" smtClean="0"/>
              <a:t>Műszerállandó: </a:t>
            </a:r>
            <a:r>
              <a:rPr lang="hu-HU" sz="1600" i="1" dirty="0" smtClean="0"/>
              <a:t>az érzékenység </a:t>
            </a:r>
            <a:r>
              <a:rPr lang="hu-HU" sz="1600" i="1" dirty="0" err="1" smtClean="0"/>
              <a:t>reciproka</a:t>
            </a:r>
            <a:r>
              <a:rPr lang="hu-HU" sz="1600" i="1" dirty="0" smtClean="0"/>
              <a:t>, </a:t>
            </a:r>
          </a:p>
          <a:p>
            <a:pPr lvl="2">
              <a:spcBef>
                <a:spcPts val="600"/>
              </a:spcBef>
            </a:pPr>
            <a:r>
              <a:rPr lang="hu-HU" sz="1600" i="1" dirty="0" smtClean="0"/>
              <a:t>C=1/É	</a:t>
            </a:r>
          </a:p>
          <a:p>
            <a:pPr>
              <a:spcBef>
                <a:spcPts val="600"/>
              </a:spcBef>
            </a:pPr>
            <a:r>
              <a:rPr lang="hu-HU" sz="1600" b="1" i="1" dirty="0" smtClean="0"/>
              <a:t>Pontosság: </a:t>
            </a:r>
            <a:r>
              <a:rPr lang="hu-HU" sz="1600" i="1" dirty="0" smtClean="0"/>
              <a:t>a mért érték és a mérendő érték közötti különbség. A mérőműszereket pontossági osztályba sorolják.</a:t>
            </a:r>
          </a:p>
          <a:p>
            <a:pPr>
              <a:spcBef>
                <a:spcPts val="600"/>
              </a:spcBef>
            </a:pPr>
            <a:r>
              <a:rPr lang="hu-HU" sz="1600" b="1" i="1" smtClean="0"/>
              <a:t>Reprodukálóképesség</a:t>
            </a:r>
            <a:r>
              <a:rPr lang="hu-HU" sz="1600" b="1" i="1" dirty="0" smtClean="0"/>
              <a:t>: </a:t>
            </a:r>
            <a:r>
              <a:rPr lang="hu-HU" sz="1600" i="1" dirty="0" smtClean="0"/>
              <a:t>azt fejezi ki, hogy ugyan azt a mérendő mennyiséget többször mérve a leolvasott értékek csak egy meghatározott értéken belül térnek el</a:t>
            </a:r>
          </a:p>
          <a:p>
            <a:pPr>
              <a:spcBef>
                <a:spcPts val="600"/>
              </a:spcBef>
            </a:pPr>
            <a:r>
              <a:rPr lang="hu-HU" sz="1600" b="1" i="1" dirty="0" smtClean="0"/>
              <a:t>Mozgékonyság: </a:t>
            </a:r>
            <a:r>
              <a:rPr lang="hu-HU" sz="1600" i="1" dirty="0" smtClean="0"/>
              <a:t>a mérendő mennyiségnek az a legkisebb változása, amely a mérőeszközzel észlelhető változást hoz létre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Mérőműszerek </a:t>
            </a:r>
            <a:r>
              <a:rPr lang="hu-HU" i="1" dirty="0" err="1" smtClean="0"/>
              <a:t>metrológiai</a:t>
            </a:r>
            <a:r>
              <a:rPr lang="hu-HU" i="1" dirty="0" smtClean="0"/>
              <a:t> jellemzői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24860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523736"/>
          </a:xfrm>
        </p:spPr>
        <p:txBody>
          <a:bodyPr>
            <a:normAutofit/>
          </a:bodyPr>
          <a:lstStyle/>
          <a:p>
            <a:r>
              <a:rPr lang="hu-HU" sz="2000" b="1" i="1" dirty="0" smtClean="0"/>
              <a:t>Állékonyság: </a:t>
            </a:r>
            <a:r>
              <a:rPr lang="hu-HU" sz="2000" i="1" dirty="0" smtClean="0"/>
              <a:t>a mérőeszköznek az a tulajdonsága, hogy egy mérendő mennyiség hatására változatlan körülmények között, huzamosabb ideig ugyanazt az értéket mutatja</a:t>
            </a:r>
          </a:p>
          <a:p>
            <a:r>
              <a:rPr lang="hu-HU" sz="2000" b="1" i="1" dirty="0" smtClean="0"/>
              <a:t>Túlterhelhetőség: </a:t>
            </a:r>
            <a:r>
              <a:rPr lang="hu-HU" sz="2000" i="1" dirty="0" smtClean="0"/>
              <a:t>a mérőeszköz általi méréshatárt meghaladó értékű, még károsodás nélkül elviselhető igénybevétel</a:t>
            </a:r>
          </a:p>
          <a:p>
            <a:r>
              <a:rPr lang="hu-HU" sz="2000" b="1" i="1" dirty="0" smtClean="0"/>
              <a:t>Csillapítás: </a:t>
            </a:r>
            <a:r>
              <a:rPr lang="hu-HU" sz="2000" i="1" dirty="0" smtClean="0"/>
              <a:t>a kilendülő mutató mért érték körüli lengéseinek száma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/>
              <a:t>Mérőműszerek </a:t>
            </a:r>
            <a:r>
              <a:rPr lang="hu-HU" i="1" dirty="0" err="1"/>
              <a:t>metrológiai</a:t>
            </a:r>
            <a:r>
              <a:rPr lang="hu-HU" i="1" dirty="0"/>
              <a:t> jellemzői</a:t>
            </a:r>
          </a:p>
        </p:txBody>
      </p:sp>
    </p:spTree>
    <p:extLst>
      <p:ext uri="{BB962C8B-B14F-4D97-AF65-F5344CB8AC3E}">
        <p14:creationId xmlns:p14="http://schemas.microsoft.com/office/powerpoint/2010/main" val="95142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</a:pPr>
            <a:r>
              <a:rPr lang="hu-HU" b="1" i="1" dirty="0" smtClean="0"/>
              <a:t>Abszolút hibák:</a:t>
            </a:r>
          </a:p>
          <a:p>
            <a:pPr lvl="1">
              <a:spcBef>
                <a:spcPts val="600"/>
              </a:spcBef>
            </a:pPr>
            <a:r>
              <a:rPr lang="hu-HU" i="1" dirty="0" smtClean="0"/>
              <a:t>a pontos és a mért érték közötti teljes eltérés</a:t>
            </a:r>
          </a:p>
          <a:p>
            <a:pPr lvl="1">
              <a:spcBef>
                <a:spcPts val="600"/>
              </a:spcBef>
            </a:pPr>
            <a:r>
              <a:rPr lang="hu-HU" i="1" dirty="0" smtClean="0"/>
              <a:t>lehet pozitív vagy negatív </a:t>
            </a:r>
          </a:p>
          <a:p>
            <a:pPr marL="630936" lvl="2" indent="0">
              <a:spcBef>
                <a:spcPts val="600"/>
              </a:spcBef>
              <a:buNone/>
            </a:pPr>
            <a:r>
              <a:rPr lang="hu-HU" i="1" dirty="0"/>
              <a:t>	</a:t>
            </a:r>
            <a:r>
              <a:rPr lang="hu-HU" i="1" dirty="0" err="1" smtClean="0"/>
              <a:t>H</a:t>
            </a:r>
            <a:r>
              <a:rPr lang="hu-HU" i="1" baseline="-25000" dirty="0" err="1" smtClean="0"/>
              <a:t>absz</a:t>
            </a:r>
            <a:r>
              <a:rPr lang="hu-HU" i="1" dirty="0"/>
              <a:t>= </a:t>
            </a:r>
            <a:r>
              <a:rPr lang="hu-HU" i="1" dirty="0" err="1"/>
              <a:t>h</a:t>
            </a:r>
            <a:r>
              <a:rPr lang="hu-HU" i="1" baseline="-25000" dirty="0" err="1"/>
              <a:t>valós</a:t>
            </a:r>
            <a:r>
              <a:rPr lang="hu-HU" i="1" dirty="0" err="1"/>
              <a:t>-h</a:t>
            </a:r>
            <a:r>
              <a:rPr lang="hu-HU" i="1" baseline="-25000" dirty="0" err="1"/>
              <a:t>mért</a:t>
            </a:r>
            <a:endParaRPr lang="hu-HU" i="1" baseline="-25000" dirty="0"/>
          </a:p>
          <a:p>
            <a:pPr>
              <a:spcBef>
                <a:spcPts val="600"/>
              </a:spcBef>
            </a:pPr>
            <a:r>
              <a:rPr lang="hu-HU" b="1" i="1" dirty="0" smtClean="0"/>
              <a:t>Relatív hiba:</a:t>
            </a:r>
          </a:p>
          <a:p>
            <a:pPr lvl="1">
              <a:spcBef>
                <a:spcPts val="600"/>
              </a:spcBef>
            </a:pPr>
            <a:r>
              <a:rPr lang="hu-HU" i="1" dirty="0" smtClean="0"/>
              <a:t>a mérés pontosságáról ad képet, az abszolút hibát a helyes értékhez viszonyítjuk</a:t>
            </a:r>
          </a:p>
          <a:p>
            <a:pPr marL="630936" lvl="2" indent="0">
              <a:spcBef>
                <a:spcPts val="600"/>
              </a:spcBef>
              <a:buNone/>
            </a:pPr>
            <a:r>
              <a:rPr lang="hu-HU" i="1" dirty="0" smtClean="0"/>
              <a:t>	</a:t>
            </a:r>
            <a:r>
              <a:rPr lang="hu-HU" i="1" dirty="0" err="1" smtClean="0"/>
              <a:t>H</a:t>
            </a:r>
            <a:r>
              <a:rPr lang="hu-HU" i="1" baseline="-25000" dirty="0" err="1" smtClean="0"/>
              <a:t>rel</a:t>
            </a:r>
            <a:r>
              <a:rPr lang="hu-HU" i="1" dirty="0" smtClean="0"/>
              <a:t>= </a:t>
            </a:r>
            <a:r>
              <a:rPr lang="hu-HU" i="1" dirty="0" err="1" smtClean="0"/>
              <a:t>H</a:t>
            </a:r>
            <a:r>
              <a:rPr lang="hu-HU" i="1" baseline="-25000" dirty="0" err="1" smtClean="0"/>
              <a:t>absz</a:t>
            </a:r>
            <a:r>
              <a:rPr lang="hu-HU" i="1" dirty="0" err="1" smtClean="0"/>
              <a:t>-h</a:t>
            </a:r>
            <a:r>
              <a:rPr lang="hu-HU" i="1" baseline="-25000" dirty="0" err="1" smtClean="0"/>
              <a:t>valós</a:t>
            </a:r>
            <a:r>
              <a:rPr lang="hu-HU" i="1" baseline="-25000" dirty="0" smtClean="0"/>
              <a:t> </a:t>
            </a:r>
            <a:endParaRPr lang="hu-HU" i="1" dirty="0" smtClean="0"/>
          </a:p>
          <a:p>
            <a:pPr>
              <a:spcBef>
                <a:spcPts val="600"/>
              </a:spcBef>
            </a:pPr>
            <a:r>
              <a:rPr lang="hu-HU" b="1" i="1" dirty="0" smtClean="0"/>
              <a:t>Rendszeres hibák:</a:t>
            </a:r>
          </a:p>
          <a:p>
            <a:pPr lvl="1">
              <a:spcBef>
                <a:spcPts val="600"/>
              </a:spcBef>
            </a:pPr>
            <a:r>
              <a:rPr lang="hu-HU" i="1" dirty="0" smtClean="0"/>
              <a:t>nagyságuk, előjelük meghatározható, </a:t>
            </a:r>
          </a:p>
          <a:p>
            <a:pPr lvl="1">
              <a:spcBef>
                <a:spcPts val="600"/>
              </a:spcBef>
            </a:pPr>
            <a:r>
              <a:rPr lang="hu-HU" i="1" dirty="0" smtClean="0"/>
              <a:t>a mérési eredmény ezzel a hibával korrigálható</a:t>
            </a:r>
          </a:p>
          <a:p>
            <a:pPr lvl="1">
              <a:spcBef>
                <a:spcPts val="600"/>
              </a:spcBef>
            </a:pPr>
            <a:r>
              <a:rPr lang="hu-HU" i="1" dirty="0" smtClean="0"/>
              <a:t>Forrásai:</a:t>
            </a:r>
          </a:p>
          <a:p>
            <a:pPr lvl="2">
              <a:spcBef>
                <a:spcPts val="600"/>
              </a:spcBef>
            </a:pPr>
            <a:r>
              <a:rPr lang="hu-HU" i="1" dirty="0" smtClean="0"/>
              <a:t>műszerhibák (skála pontatlansága, irányváltási hiba, nullapont hiba,</a:t>
            </a:r>
            <a:r>
              <a:rPr lang="hu-HU" i="1" dirty="0" err="1" smtClean="0"/>
              <a:t>stb</a:t>
            </a:r>
            <a:r>
              <a:rPr lang="hu-HU" i="1" dirty="0" smtClean="0"/>
              <a:t>)</a:t>
            </a:r>
          </a:p>
          <a:p>
            <a:pPr lvl="2">
              <a:spcBef>
                <a:spcPts val="600"/>
              </a:spcBef>
            </a:pPr>
            <a:r>
              <a:rPr lang="hu-HU" i="1" dirty="0"/>
              <a:t>m</a:t>
            </a:r>
            <a:r>
              <a:rPr lang="hu-HU" i="1" dirty="0" smtClean="0"/>
              <a:t>érőeszköz elhasználódása, kopása</a:t>
            </a:r>
          </a:p>
          <a:p>
            <a:pPr lvl="2">
              <a:spcBef>
                <a:spcPts val="600"/>
              </a:spcBef>
            </a:pPr>
            <a:r>
              <a:rPr lang="hu-HU" i="1" dirty="0"/>
              <a:t>h</a:t>
            </a:r>
            <a:r>
              <a:rPr lang="hu-HU" i="1" dirty="0" smtClean="0"/>
              <a:t>őmérséklet változása</a:t>
            </a:r>
          </a:p>
          <a:p>
            <a:pPr marL="109728" indent="0">
              <a:buNone/>
            </a:pPr>
            <a:endParaRPr lang="hu-HU" baseline="-25000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Mérési hibák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85410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2883776"/>
          </a:xfrm>
        </p:spPr>
        <p:txBody>
          <a:bodyPr/>
          <a:lstStyle/>
          <a:p>
            <a:r>
              <a:rPr lang="hu-HU" sz="2000" b="1" i="1" dirty="0" smtClean="0"/>
              <a:t>Véletlen hibák:</a:t>
            </a:r>
          </a:p>
          <a:p>
            <a:pPr lvl="1"/>
            <a:r>
              <a:rPr lang="hu-HU" sz="2000" i="1" dirty="0" smtClean="0"/>
              <a:t>Előforduló zavaró hibák</a:t>
            </a:r>
          </a:p>
          <a:p>
            <a:pPr lvl="1"/>
            <a:r>
              <a:rPr lang="hu-HU" sz="2000" i="1" dirty="0" smtClean="0"/>
              <a:t>Kellő számú méréssel és az eredmények megfelelő átlagolásával a mérés legvalószínűbb értéke meghatározható</a:t>
            </a:r>
          </a:p>
          <a:p>
            <a:r>
              <a:rPr lang="hu-HU" sz="2000" b="1" i="1" dirty="0" smtClean="0"/>
              <a:t>Durva hibák:</a:t>
            </a:r>
          </a:p>
          <a:p>
            <a:pPr lvl="1"/>
            <a:r>
              <a:rPr lang="hu-HU" sz="2000" i="1" dirty="0" smtClean="0"/>
              <a:t>Rosszul v. helytelenül megválasztott mérésből ered</a:t>
            </a:r>
          </a:p>
          <a:p>
            <a:pPr lvl="1"/>
            <a:r>
              <a:rPr lang="hu-HU" sz="2000" i="1" dirty="0" smtClean="0"/>
              <a:t>Több mérést elvégezve kiszűrhető</a:t>
            </a:r>
          </a:p>
          <a:p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Mérési hibák</a:t>
            </a:r>
          </a:p>
        </p:txBody>
      </p:sp>
    </p:spTree>
    <p:extLst>
      <p:ext uri="{BB962C8B-B14F-4D97-AF65-F5344CB8AC3E}">
        <p14:creationId xmlns:p14="http://schemas.microsoft.com/office/powerpoint/2010/main" val="392081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939560"/>
          </a:xfrm>
        </p:spPr>
        <p:txBody>
          <a:bodyPr>
            <a:normAutofit/>
          </a:bodyPr>
          <a:lstStyle/>
          <a:p>
            <a:r>
              <a:rPr lang="hu-HU" sz="2000" b="1" i="1" dirty="0" smtClean="0"/>
              <a:t>Közvetlen: </a:t>
            </a:r>
            <a:r>
              <a:rPr lang="hu-HU" sz="2000" i="1" dirty="0" smtClean="0"/>
              <a:t>a mérendő mennyiségek és a mérőeszköz által megtestesített mérték közvetlenül összehasonlítható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 mérés módjai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9" t="28483" r="48571" b="46667"/>
          <a:stretch/>
        </p:blipFill>
        <p:spPr>
          <a:xfrm>
            <a:off x="2987824" y="3501008"/>
            <a:ext cx="3657601" cy="160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4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b="1" i="1" dirty="0" smtClean="0"/>
              <a:t>Mérés átalakítással:</a:t>
            </a:r>
          </a:p>
          <a:p>
            <a:pPr lvl="1"/>
            <a:r>
              <a:rPr lang="hu-HU" sz="2000" i="1" dirty="0" smtClean="0"/>
              <a:t>a közvetlenül nem (vagy csak bonyolultan) mérhető mérendő mennyiséget közvetlenül (egyszerűbb) mérhető mennyiségé alakítjuk</a:t>
            </a:r>
          </a:p>
          <a:p>
            <a:pPr lvl="1"/>
            <a:r>
              <a:rPr lang="hu-HU" sz="2000" i="1" dirty="0" smtClean="0"/>
              <a:t>ezt megmérve elméleti v. tapasztalati összefüggésekkel származtatjuk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A mérés módjai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950112"/>
              </p:ext>
            </p:extLst>
          </p:nvPr>
        </p:nvGraphicFramePr>
        <p:xfrm>
          <a:off x="6624228" y="4005064"/>
          <a:ext cx="1368152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" name="Equation" r:id="rId3" imgW="723586" imgH="418918" progId="Equation.3">
                  <p:embed/>
                </p:oleObj>
              </mc:Choice>
              <mc:Fallback>
                <p:oleObj name="Equation" r:id="rId3" imgW="723586" imgH="418918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4228" y="4005064"/>
                        <a:ext cx="1368152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6732240" y="485232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D- a rugóállandó</a:t>
            </a:r>
            <a:endParaRPr lang="hu-HU" i="1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" t="5047" r="51428" b="55354"/>
          <a:stretch/>
        </p:blipFill>
        <p:spPr>
          <a:xfrm>
            <a:off x="2411760" y="3933056"/>
            <a:ext cx="3784828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4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1232420"/>
            <a:ext cx="8229600" cy="4525963"/>
          </a:xfrm>
        </p:spPr>
        <p:txBody>
          <a:bodyPr>
            <a:normAutofit/>
          </a:bodyPr>
          <a:lstStyle/>
          <a:p>
            <a:r>
              <a:rPr lang="hu-HU" sz="2000" b="1" i="1" dirty="0" smtClean="0"/>
              <a:t>Mérés helyettesítéssel: </a:t>
            </a:r>
          </a:p>
          <a:p>
            <a:pPr lvl="1"/>
            <a:r>
              <a:rPr lang="hu-HU" sz="2000" i="1" dirty="0" smtClean="0"/>
              <a:t>a közvetlenül nem mérhető mennyiségnek egy másik, közvetlenül mérhető mennyiségre gyakorolt hatását mérjük</a:t>
            </a:r>
          </a:p>
          <a:p>
            <a:pPr lvl="1"/>
            <a:r>
              <a:rPr lang="hu-HU" sz="2000" i="1" dirty="0" smtClean="0"/>
              <a:t>A mérést először az ismeretlen, majd egy ismert mennyiséggel végezzük el</a:t>
            </a:r>
          </a:p>
          <a:p>
            <a:pPr lvl="1"/>
            <a:r>
              <a:rPr lang="hu-HU" sz="2000" i="1" dirty="0" smtClean="0"/>
              <a:t>a kapott eredményekből elméleti v. tapasztalati összefüggéssel származtatjuk a  kérdéses mennyiséget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A mérés módjai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74931"/>
              </p:ext>
            </p:extLst>
          </p:nvPr>
        </p:nvGraphicFramePr>
        <p:xfrm>
          <a:off x="5796136" y="4005064"/>
          <a:ext cx="1692203" cy="722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Equation" r:id="rId3" imgW="977900" imgH="419100" progId="Equation.3">
                  <p:embed/>
                </p:oleObj>
              </mc:Choice>
              <mc:Fallback>
                <p:oleObj name="Equation" r:id="rId3" imgW="9779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4005064"/>
                        <a:ext cx="1692203" cy="7228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Kép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5249" r="64286" b="57576"/>
          <a:stretch/>
        </p:blipFill>
        <p:spPr>
          <a:xfrm>
            <a:off x="2555776" y="3933056"/>
            <a:ext cx="2834640" cy="2403566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6228184" y="503699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D- a rugóállandó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426227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i="1" dirty="0" smtClean="0"/>
              <a:t>Mérés kiegyenlítéssel (kompenzációs v. hídmódszeres):</a:t>
            </a:r>
          </a:p>
          <a:p>
            <a:pPr lvl="1"/>
            <a:r>
              <a:rPr lang="hu-HU" i="1" dirty="0"/>
              <a:t>a</a:t>
            </a:r>
            <a:r>
              <a:rPr lang="hu-HU" i="1" dirty="0" smtClean="0"/>
              <a:t> mérendő mennyiséget egy ismert mennyiséggel kölcsönhatásba hozzuk</a:t>
            </a:r>
          </a:p>
          <a:p>
            <a:pPr lvl="1"/>
            <a:r>
              <a:rPr lang="hu-HU" i="1" dirty="0"/>
              <a:t>a</a:t>
            </a:r>
            <a:r>
              <a:rPr lang="hu-HU" i="1" dirty="0" smtClean="0"/>
              <a:t> kölcsönhatást kiegyenlítjük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A mérés módjai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208689"/>
              </p:ext>
            </p:extLst>
          </p:nvPr>
        </p:nvGraphicFramePr>
        <p:xfrm>
          <a:off x="6804248" y="4149080"/>
          <a:ext cx="1612979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" name="Equation" r:id="rId3" imgW="799753" imgH="431613" progId="Equation.3">
                  <p:embed/>
                </p:oleObj>
              </mc:Choice>
              <mc:Fallback>
                <p:oleObj name="Equation" r:id="rId3" imgW="799753" imgH="431613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4149080"/>
                        <a:ext cx="1612979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28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6461" r="58714" b="77174"/>
          <a:stretch/>
        </p:blipFill>
        <p:spPr>
          <a:xfrm>
            <a:off x="1979712" y="4005064"/>
            <a:ext cx="4644958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6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2451728"/>
          </a:xfrm>
        </p:spPr>
        <p:txBody>
          <a:bodyPr>
            <a:normAutofit/>
          </a:bodyPr>
          <a:lstStyle/>
          <a:p>
            <a:r>
              <a:rPr lang="hu-HU" sz="2000" i="1" dirty="0" smtClean="0"/>
              <a:t>Azokat a villamos mérőműszereket, amelyek működésük során energiát vonnak el a mérendő mennyiségből és a villamos áram valamilyen fizikai hatása alapján működnek, elektromechanikus műszereknek nevezzük.</a:t>
            </a:r>
          </a:p>
          <a:p>
            <a:r>
              <a:rPr lang="hu-HU" sz="2000" i="1" dirty="0" smtClean="0"/>
              <a:t>Az elektromechanikus műszerekben a villamos mennyiség egy mutatóval ellátott szerkezeti elemre hat, azt elmozdítja és a mért mennyiséget egy skálán mutatja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Elektromechanikus műszerek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09558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875664"/>
          </a:xfrm>
        </p:spPr>
        <p:txBody>
          <a:bodyPr/>
          <a:lstStyle/>
          <a:p>
            <a:r>
              <a:rPr lang="hu-HU" sz="2000" i="1" dirty="0" smtClean="0"/>
              <a:t>A műszer érzékenysége a mérendő mennyiség változásakor bekövetkező kitérésváltozás</a:t>
            </a:r>
          </a:p>
          <a:p>
            <a:r>
              <a:rPr lang="hu-HU" sz="2000" i="1" dirty="0" smtClean="0"/>
              <a:t>Ha a műszer skálája egyenletes, akkor az érzékenység a skála mentén végig állandó</a:t>
            </a:r>
          </a:p>
          <a:p>
            <a:pPr marL="109728" indent="0">
              <a:buNone/>
            </a:pPr>
            <a:r>
              <a:rPr lang="hu-HU" sz="2000" i="1" dirty="0" smtClean="0"/>
              <a:t>	E=</a:t>
            </a:r>
            <a:r>
              <a:rPr lang="el-GR" sz="2000" i="1" dirty="0" smtClean="0"/>
              <a:t>α</a:t>
            </a:r>
            <a:r>
              <a:rPr lang="hu-HU" sz="2000" i="1" dirty="0" smtClean="0"/>
              <a:t>/x, ahol </a:t>
            </a:r>
            <a:r>
              <a:rPr lang="el-GR" sz="2000" i="1" dirty="0" smtClean="0"/>
              <a:t>α</a:t>
            </a:r>
            <a:r>
              <a:rPr lang="hu-HU" sz="2000" i="1" dirty="0" smtClean="0"/>
              <a:t> a kitérés, fok és x a mérendő mennyiség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Érzékenység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58402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171808"/>
          </a:xfrm>
        </p:spPr>
        <p:txBody>
          <a:bodyPr>
            <a:normAutofit/>
          </a:bodyPr>
          <a:lstStyle/>
          <a:p>
            <a:r>
              <a:rPr lang="hu-HU" sz="2000" i="1" dirty="0" smtClean="0"/>
              <a:t>A valódi érték sohasem egyezik meg a műszer skáláján leolvasott értékkel </a:t>
            </a:r>
          </a:p>
          <a:p>
            <a:r>
              <a:rPr lang="hu-HU" sz="2000" b="1" i="1" dirty="0" smtClean="0"/>
              <a:t>A két érték különbsége: </a:t>
            </a:r>
            <a:r>
              <a:rPr lang="hu-HU" sz="2000" i="1" dirty="0" smtClean="0"/>
              <a:t>a műszer és a leolvasó hibája</a:t>
            </a:r>
          </a:p>
          <a:p>
            <a:r>
              <a:rPr lang="hu-HU" sz="2000" b="1" i="1" dirty="0" smtClean="0"/>
              <a:t>Hiba okai:</a:t>
            </a:r>
          </a:p>
          <a:p>
            <a:pPr lvl="1"/>
            <a:r>
              <a:rPr lang="hu-HU" sz="2000" i="1" dirty="0" smtClean="0"/>
              <a:t>Műszer pontatlansága: belső vesztességek, lengőrészek </a:t>
            </a:r>
            <a:r>
              <a:rPr lang="hu-HU" sz="2000" i="1" dirty="0" err="1" smtClean="0"/>
              <a:t>kiegyensúlyozotlansága</a:t>
            </a:r>
            <a:r>
              <a:rPr lang="hu-HU" sz="2000" i="1" dirty="0" smtClean="0"/>
              <a:t>, skála pontatlansága</a:t>
            </a:r>
          </a:p>
          <a:p>
            <a:pPr lvl="1"/>
            <a:r>
              <a:rPr lang="hu-HU" sz="2000" i="1" dirty="0" smtClean="0"/>
              <a:t>Mérés körülményeiből adódó hibák: hőmérsékletváltozás</a:t>
            </a:r>
          </a:p>
          <a:p>
            <a:pPr lvl="1"/>
            <a:r>
              <a:rPr lang="hu-HU" sz="2000" i="1" dirty="0" smtClean="0"/>
              <a:t>Mérést végző személy által elkövetett hibák: parallaxishiba leolvasáskor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Pontosság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32867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432238"/>
              </p:ext>
            </p:extLst>
          </p:nvPr>
        </p:nvGraphicFramePr>
        <p:xfrm>
          <a:off x="457200" y="1481138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9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6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Az osztály</a:t>
                      </a:r>
                      <a:r>
                        <a:rPr lang="hu-HU" i="1" baseline="0" dirty="0" smtClean="0"/>
                        <a:t> jele</a:t>
                      </a:r>
                      <a:endParaRPr lang="hu-H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Hibahatár, %</a:t>
                      </a:r>
                      <a:endParaRPr lang="hu-H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Alkalmazási terület</a:t>
                      </a:r>
                      <a:endParaRPr lang="hu-H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0,05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±0,05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Precíziós laboratóriumi</a:t>
                      </a:r>
                      <a:endParaRPr lang="hu-HU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0,1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±0,1</a:t>
                      </a:r>
                      <a:endParaRPr lang="hu-HU" i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laboratóriumi</a:t>
                      </a:r>
                      <a:endParaRPr lang="hu-HU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0,2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±0,2</a:t>
                      </a:r>
                      <a:endParaRPr lang="hu-HU" i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0,5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±0,5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hu-HU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1,0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±1,0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Laboratóriumi és üzemi</a:t>
                      </a:r>
                      <a:endParaRPr lang="hu-HU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1,5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±1,5</a:t>
                      </a:r>
                      <a:endParaRPr lang="hu-HU" i="1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üzemi</a:t>
                      </a:r>
                      <a:endParaRPr lang="hu-HU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2,5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±2,5</a:t>
                      </a:r>
                      <a:endParaRPr lang="hu-HU" i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5,0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±5,0</a:t>
                      </a:r>
                      <a:endParaRPr lang="hu-HU" i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Elektromechanikus műszerek osztálypontossága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90543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1659640"/>
          </a:xfrm>
        </p:spPr>
        <p:txBody>
          <a:bodyPr>
            <a:normAutofit/>
          </a:bodyPr>
          <a:lstStyle/>
          <a:p>
            <a:r>
              <a:rPr lang="hu-HU" sz="2000" i="1" dirty="0" smtClean="0"/>
              <a:t>A műszer kitéréséhez szükséges teljesítményt a műszer fogyasztásának nevezzük</a:t>
            </a:r>
          </a:p>
          <a:p>
            <a:r>
              <a:rPr lang="hu-HU" sz="2000" b="1" i="1" dirty="0" smtClean="0"/>
              <a:t>Egyenáramú műszereknél: </a:t>
            </a:r>
            <a:r>
              <a:rPr lang="hu-HU" sz="2000" i="1" dirty="0" err="1" smtClean="0"/>
              <a:t>W-ban</a:t>
            </a:r>
            <a:endParaRPr lang="hu-HU" sz="2000" i="1" dirty="0" smtClean="0"/>
          </a:p>
          <a:p>
            <a:r>
              <a:rPr lang="hu-HU" sz="2000" b="1" i="1" dirty="0" smtClean="0"/>
              <a:t>Váltóáramú műszereknél: </a:t>
            </a:r>
            <a:r>
              <a:rPr lang="hu-HU" sz="2000" i="1" dirty="0" err="1" smtClean="0"/>
              <a:t>VA-ben</a:t>
            </a:r>
            <a:r>
              <a:rPr lang="hu-HU" sz="2000" i="1" dirty="0" smtClean="0"/>
              <a:t> adjuk meg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Fogyasztás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30219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i="1" dirty="0" smtClean="0"/>
              <a:t>Az elektromechanikus műszerek mérőműve forgómozgást végez</a:t>
            </a:r>
          </a:p>
          <a:p>
            <a:r>
              <a:rPr lang="hu-HU" i="1" dirty="0" smtClean="0"/>
              <a:t>A mérőmű tehetetlenségi nyomatéka, valamint a visszatérítő rugó egy mechanikai lengőrendszert alkot</a:t>
            </a:r>
          </a:p>
          <a:p>
            <a:r>
              <a:rPr lang="hu-HU" i="1" dirty="0" smtClean="0"/>
              <a:t>Ha a mért villamos jellemző megváltozik, a lengő rész nyugalmi helyzete körül lengőmozgást végez</a:t>
            </a:r>
          </a:p>
          <a:p>
            <a:r>
              <a:rPr lang="hu-HU" i="1" dirty="0" smtClean="0"/>
              <a:t>Az előírások szerint a műszer mutatójának 4 másodpercen belül nyugalomba kell kerülnie, mely csillapítással érhető el</a:t>
            </a:r>
          </a:p>
          <a:p>
            <a:r>
              <a:rPr lang="hu-HU" i="1" dirty="0" smtClean="0"/>
              <a:t>Alkalmazott csillapítás: légellenállás v. örvényáram</a:t>
            </a:r>
          </a:p>
          <a:p>
            <a:r>
              <a:rPr lang="hu-HU" i="1" dirty="0" smtClean="0"/>
              <a:t>A csillapítás akkor megfelelő, ha 1-2 lengés után a mutató eléri a nyugalmi állapotát</a:t>
            </a:r>
          </a:p>
          <a:p>
            <a:r>
              <a:rPr lang="hu-HU" i="1" dirty="0" smtClean="0"/>
              <a:t>Ha a mutató többet leng a csillapítás nem megfelelő</a:t>
            </a:r>
          </a:p>
          <a:p>
            <a:r>
              <a:rPr lang="hu-HU" i="1" dirty="0" smtClean="0"/>
              <a:t>Ha a mutató kevesebbet leng a műszer túlcsillapított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Csillapítás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4363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Csillapítás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39" b="54518"/>
          <a:stretch/>
        </p:blipFill>
        <p:spPr>
          <a:xfrm>
            <a:off x="1619672" y="2204864"/>
            <a:ext cx="5245100" cy="294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7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2448272"/>
          </a:xfrm>
        </p:spPr>
        <p:txBody>
          <a:bodyPr/>
          <a:lstStyle/>
          <a:p>
            <a:r>
              <a:rPr lang="hu-HU" sz="2000" i="1" dirty="0" smtClean="0"/>
              <a:t>A műszerek a névleges értékű terhelést korlátlan ideig elviselik, pontosságuk csökkenése nélkül</a:t>
            </a:r>
          </a:p>
          <a:p>
            <a:r>
              <a:rPr lang="hu-HU" sz="2000" b="1" i="1" dirty="0" smtClean="0"/>
              <a:t>A laboratóriumi műszerek túlterhelése: </a:t>
            </a:r>
            <a:r>
              <a:rPr lang="hu-HU" sz="2000" i="1" dirty="0" smtClean="0"/>
              <a:t>A névleges terhelés 2-szeresével, ha 15s-on belül 5 esetben fordul elő</a:t>
            </a:r>
          </a:p>
          <a:p>
            <a:r>
              <a:rPr lang="hu-HU" sz="2000" b="1" i="1" dirty="0" smtClean="0"/>
              <a:t>Üzemi műszerek túlterhelése: </a:t>
            </a:r>
            <a:r>
              <a:rPr lang="hu-HU" sz="2000" i="1" dirty="0" smtClean="0"/>
              <a:t>1,2 szeresével </a:t>
            </a:r>
            <a:r>
              <a:rPr lang="hu-HU" sz="2000" i="1" dirty="0" err="1" smtClean="0"/>
              <a:t>max</a:t>
            </a:r>
            <a:r>
              <a:rPr lang="hu-HU" sz="2000" i="1" dirty="0" smtClean="0"/>
              <a:t>. 2 órán át. Lökésszerű terhelés esetén 10-szeresével , ha 15s-on belül 5 esetben fordul elő</a:t>
            </a:r>
          </a:p>
          <a:p>
            <a:pPr lvl="1"/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Terhelhetőség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40542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 smtClean="0"/>
              <a:t>A mérendő mennyiségek azon értéke, amely a mutatót a végkitérésig, azaz a skála utolsó fő osztásvonaláig téríti ki</a:t>
            </a:r>
          </a:p>
          <a:p>
            <a:r>
              <a:rPr lang="hu-HU" i="1" dirty="0" smtClean="0"/>
              <a:t>A mért érték a mutatót a skálaterjedelem 2/3-nál nagyobb mértékben térítse ki</a:t>
            </a:r>
          </a:p>
          <a:p>
            <a:r>
              <a:rPr lang="hu-HU" i="1" dirty="0" smtClean="0"/>
              <a:t>Ha a méréshatár nem kielégítő, az kiegészítő eszközökkel bővíthető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Méréshatár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23563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hu-HU" i="1" dirty="0" err="1" smtClean="0"/>
              <a:t>Deprez-műszerek</a:t>
            </a:r>
            <a:endParaRPr lang="hu-HU" i="1" dirty="0" smtClean="0"/>
          </a:p>
          <a:p>
            <a:r>
              <a:rPr lang="hu-HU" i="1" dirty="0" smtClean="0"/>
              <a:t>Kereszttekercseléses műszerek</a:t>
            </a:r>
          </a:p>
          <a:p>
            <a:r>
              <a:rPr lang="hu-HU" i="1" dirty="0" smtClean="0"/>
              <a:t>Elektrodinamikus műszerek</a:t>
            </a:r>
          </a:p>
          <a:p>
            <a:r>
              <a:rPr lang="hu-HU" i="1" dirty="0" smtClean="0"/>
              <a:t>Lágyvasas műszerek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Elektromechanikus műszerek főbb változatai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6520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i="1" dirty="0" smtClean="0"/>
              <a:t>Hibák</a:t>
            </a:r>
            <a:endParaRPr lang="hu-HU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539552" y="1340767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Leolvasási hiba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5238707" y="260555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Helytelen mérés</a:t>
            </a:r>
            <a:endParaRPr lang="hu-HU" i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31918"/>
          <a:stretch/>
        </p:blipFill>
        <p:spPr>
          <a:xfrm>
            <a:off x="210911" y="1775512"/>
            <a:ext cx="2736304" cy="2634523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95" r="75000" b="-485"/>
          <a:stretch/>
        </p:blipFill>
        <p:spPr>
          <a:xfrm>
            <a:off x="2669676" y="1340767"/>
            <a:ext cx="2181226" cy="2059957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" r="57087" b="28887"/>
          <a:stretch/>
        </p:blipFill>
        <p:spPr>
          <a:xfrm>
            <a:off x="5508104" y="3113981"/>
            <a:ext cx="2845582" cy="323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hu-HU" sz="2000" i="1" dirty="0" smtClean="0"/>
              <a:t>Munkadarab alak v. méretének ellenőrzésére szolgál</a:t>
            </a:r>
          </a:p>
          <a:p>
            <a:pPr marL="109728" indent="0">
              <a:buNone/>
            </a:pPr>
            <a:r>
              <a:rPr lang="hu-HU" sz="2000" i="1" dirty="0" smtClean="0"/>
              <a:t>Sablonok fajtái:</a:t>
            </a:r>
          </a:p>
          <a:p>
            <a:r>
              <a:rPr lang="hu-HU" sz="2000" i="1" dirty="0" smtClean="0"/>
              <a:t>Hézagmérő</a:t>
            </a:r>
          </a:p>
          <a:p>
            <a:r>
              <a:rPr lang="hu-HU" sz="2000" i="1" dirty="0" smtClean="0"/>
              <a:t>Sugármérő</a:t>
            </a:r>
          </a:p>
          <a:p>
            <a:r>
              <a:rPr lang="hu-HU" sz="2000" i="1" dirty="0" smtClean="0"/>
              <a:t>Menetfésű</a:t>
            </a:r>
          </a:p>
          <a:p>
            <a:r>
              <a:rPr lang="hu-HU" sz="2000" i="1" dirty="0" smtClean="0"/>
              <a:t>Lyukas mérce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Sablonok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6368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Sablonok: hézagmérő készlet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971600" y="52292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Hézagmérő készlet</a:t>
            </a:r>
            <a:endParaRPr lang="hu-HU" i="1" dirty="0"/>
          </a:p>
        </p:txBody>
      </p:sp>
      <p:sp>
        <p:nvSpPr>
          <p:cNvPr id="2" name="Szövegdoboz 1"/>
          <p:cNvSpPr txBox="1"/>
          <p:nvPr/>
        </p:nvSpPr>
        <p:spPr>
          <a:xfrm>
            <a:off x="4860032" y="177281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Keskeny rések, hézagok mérésére alkalmas</a:t>
            </a:r>
            <a:endParaRPr lang="hu-HU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74" b="61415"/>
          <a:stretch/>
        </p:blipFill>
        <p:spPr>
          <a:xfrm>
            <a:off x="971600" y="1623282"/>
            <a:ext cx="3119204" cy="313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4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Sablonok: sugármérő készlet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5220072" y="2060848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Homorú </a:t>
            </a:r>
            <a:r>
              <a:rPr lang="hu-HU" i="1" dirty="0" err="1" smtClean="0"/>
              <a:t>ill</a:t>
            </a:r>
            <a:r>
              <a:rPr lang="hu-HU" i="1" dirty="0" smtClean="0"/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Domború lekerekítés sugarának mérésére alkalmas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5" t="47552" r="15556" b="12408"/>
          <a:stretch/>
        </p:blipFill>
        <p:spPr>
          <a:xfrm>
            <a:off x="539552" y="2060848"/>
            <a:ext cx="4517752" cy="200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8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Sablonok: menetfésű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5220072" y="1988840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Különféle menetek azonosítására alkalmas (menetemelkedés és profilszög)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" t="23889" r="5278" b="34444"/>
          <a:stretch/>
        </p:blipFill>
        <p:spPr>
          <a:xfrm>
            <a:off x="323528" y="1988840"/>
            <a:ext cx="4787900" cy="164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5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Sablonok: lyukas mérce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5652120" y="1772816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Huzalok, csigafúrók, hengeres alkatrészek közelítő mérésére alkalmas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0,1mm lépcsővel</a:t>
            </a:r>
            <a:endParaRPr lang="hu-HU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4" r="-167" b="61415"/>
          <a:stretch/>
        </p:blipFill>
        <p:spPr>
          <a:xfrm>
            <a:off x="395536" y="1681487"/>
            <a:ext cx="4773706" cy="313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hu-HU" b="1" i="1" dirty="0" smtClean="0"/>
              <a:t>Csoportosításuk:</a:t>
            </a:r>
          </a:p>
          <a:p>
            <a:r>
              <a:rPr lang="hu-HU" b="1" i="1" dirty="0" smtClean="0"/>
              <a:t>Működési elv szerint:</a:t>
            </a:r>
          </a:p>
          <a:p>
            <a:pPr lvl="1"/>
            <a:r>
              <a:rPr lang="hu-HU" i="1" dirty="0" smtClean="0"/>
              <a:t>Mechanikus működtetésű, nóniusz skálával rendelkező</a:t>
            </a:r>
          </a:p>
          <a:p>
            <a:pPr lvl="1"/>
            <a:r>
              <a:rPr lang="hu-HU" i="1" dirty="0" smtClean="0"/>
              <a:t>Fogasléces-fogaskerekes </a:t>
            </a:r>
            <a:r>
              <a:rPr lang="hu-HU" i="1" dirty="0" err="1" smtClean="0"/>
              <a:t>mérőátalakítóval</a:t>
            </a:r>
            <a:r>
              <a:rPr lang="hu-HU" i="1" dirty="0" smtClean="0"/>
              <a:t> ellátott mérőórás</a:t>
            </a:r>
          </a:p>
          <a:p>
            <a:pPr lvl="1"/>
            <a:r>
              <a:rPr lang="hu-HU" i="1" dirty="0" smtClean="0"/>
              <a:t>Kapacitív </a:t>
            </a:r>
            <a:r>
              <a:rPr lang="hu-HU" i="1" dirty="0" err="1" smtClean="0"/>
              <a:t>mérőátalakítóval</a:t>
            </a:r>
            <a:r>
              <a:rPr lang="hu-HU" i="1" dirty="0" smtClean="0"/>
              <a:t> kialakított, digitális tolómérő</a:t>
            </a:r>
          </a:p>
          <a:p>
            <a:r>
              <a:rPr lang="hu-HU" b="1" i="1" dirty="0" smtClean="0"/>
              <a:t>Méréshatár szerint: </a:t>
            </a:r>
          </a:p>
          <a:p>
            <a:pPr lvl="1"/>
            <a:r>
              <a:rPr lang="hu-HU" i="1" dirty="0" smtClean="0"/>
              <a:t>100, 125, 200, 300, 500, 750, 1000mm-es</a:t>
            </a:r>
          </a:p>
          <a:p>
            <a:r>
              <a:rPr lang="hu-HU" b="1" i="1" dirty="0" smtClean="0"/>
              <a:t>Leolvasási pontosság szerint:</a:t>
            </a:r>
          </a:p>
          <a:p>
            <a:pPr lvl="1"/>
            <a:r>
              <a:rPr lang="hu-HU" i="1" dirty="0" smtClean="0"/>
              <a:t>1/10, 1/20, 1/50mm leolvasási pontosságú</a:t>
            </a:r>
          </a:p>
          <a:p>
            <a:r>
              <a:rPr lang="hu-HU" b="1" i="1" dirty="0" smtClean="0"/>
              <a:t>Kialakításuk szerint:</a:t>
            </a:r>
          </a:p>
          <a:p>
            <a:pPr lvl="1"/>
            <a:r>
              <a:rPr lang="hu-HU" i="1" dirty="0" smtClean="0"/>
              <a:t>Zsebtolómérő</a:t>
            </a:r>
          </a:p>
          <a:p>
            <a:pPr lvl="1"/>
            <a:r>
              <a:rPr lang="hu-HU" i="1" dirty="0" smtClean="0"/>
              <a:t>Kétcsőrű finombeállítós tolómérő</a:t>
            </a:r>
          </a:p>
          <a:p>
            <a:pPr lvl="1"/>
            <a:r>
              <a:rPr lang="hu-HU" i="1" dirty="0" smtClean="0"/>
              <a:t>Talpas magasságmérő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Tolómérő</a:t>
            </a:r>
          </a:p>
        </p:txBody>
      </p:sp>
    </p:spTree>
    <p:extLst>
      <p:ext uri="{BB962C8B-B14F-4D97-AF65-F5344CB8AC3E}">
        <p14:creationId xmlns:p14="http://schemas.microsoft.com/office/powerpoint/2010/main" val="168538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Tolómérő részei</a:t>
            </a:r>
            <a:endParaRPr lang="hu-HU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52814"/>
            <a:ext cx="8328620" cy="451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193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Tolómérő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9" t="2420" r="23286"/>
          <a:stretch/>
        </p:blipFill>
        <p:spPr>
          <a:xfrm>
            <a:off x="-14483" y="1196752"/>
            <a:ext cx="2428634" cy="259228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4" t="9640" r="14974"/>
          <a:stretch/>
        </p:blipFill>
        <p:spPr>
          <a:xfrm>
            <a:off x="2405510" y="1412776"/>
            <a:ext cx="3049041" cy="348320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3" t="3170" r="16632"/>
          <a:stretch/>
        </p:blipFill>
        <p:spPr>
          <a:xfrm>
            <a:off x="5465140" y="1820716"/>
            <a:ext cx="3615288" cy="3936647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0" y="4005064"/>
            <a:ext cx="2195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/>
              <a:t>Kétcsőrű finombeállítós</a:t>
            </a:r>
            <a:endParaRPr lang="hu-HU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2699792" y="5092736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/>
              <a:t>Mélységmérő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6084168" y="5877272"/>
            <a:ext cx="2195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/>
              <a:t>Talpas magasságmérő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77169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Mikrométer</a:t>
            </a:r>
            <a:endParaRPr lang="hu-HU" i="1" dirty="0"/>
          </a:p>
        </p:txBody>
      </p:sp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hu-HU" sz="2400" b="1" i="1" u="sng" dirty="0" smtClean="0"/>
              <a:t>Mikrométer vs. tolómérő</a:t>
            </a:r>
          </a:p>
          <a:p>
            <a:r>
              <a:rPr lang="hu-HU" sz="2000" i="1" dirty="0" smtClean="0"/>
              <a:t>A pontosabb értékek méréséhez (0,01mm) mikrométert alkalmazunk</a:t>
            </a:r>
          </a:p>
          <a:p>
            <a:pPr lvl="1"/>
            <a:r>
              <a:rPr lang="hu-HU" sz="2000" i="1" dirty="0" smtClean="0"/>
              <a:t>Csapágyhelyek</a:t>
            </a:r>
          </a:p>
          <a:p>
            <a:pPr lvl="1"/>
            <a:r>
              <a:rPr lang="hu-HU" sz="2000" i="1" dirty="0" smtClean="0"/>
              <a:t>Illesztett alkatrészek</a:t>
            </a:r>
          </a:p>
          <a:p>
            <a:r>
              <a:rPr lang="hu-HU" sz="2000" b="1" i="1" dirty="0" smtClean="0"/>
              <a:t>A pofákat összeszorító erő és a mérőpofák tengelye egybeesik (nincs kihajlás, „kotyogás”)</a:t>
            </a:r>
          </a:p>
          <a:p>
            <a:r>
              <a:rPr lang="hu-HU" sz="2000" b="1" i="1" dirty="0" smtClean="0"/>
              <a:t>A pofákat összeszorító erő értéke határolóval van korlátozva – ezzel biztosítva az azonos „mérőerőt”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145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Mikrométer részei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62774"/>
            <a:ext cx="5962427" cy="418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784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hu-HU" i="1" dirty="0" smtClean="0"/>
              <a:t>Mikrométer mérési tartományának vizsgálata</a:t>
            </a:r>
          </a:p>
          <a:p>
            <a:pPr lvl="1"/>
            <a:r>
              <a:rPr lang="hu-HU" i="1" dirty="0" smtClean="0"/>
              <a:t>0-25</a:t>
            </a:r>
          </a:p>
          <a:p>
            <a:pPr lvl="1"/>
            <a:r>
              <a:rPr lang="hu-HU" i="1" dirty="0" smtClean="0"/>
              <a:t>25-50</a:t>
            </a:r>
          </a:p>
          <a:p>
            <a:pPr lvl="1"/>
            <a:r>
              <a:rPr lang="hu-HU" i="1" dirty="0" smtClean="0"/>
              <a:t>50-75</a:t>
            </a:r>
          </a:p>
          <a:p>
            <a:pPr lvl="1"/>
            <a:r>
              <a:rPr lang="hu-HU" i="1" dirty="0" err="1" smtClean="0"/>
              <a:t>Igyt</a:t>
            </a:r>
            <a:r>
              <a:rPr lang="hu-HU" i="1" dirty="0" smtClean="0"/>
              <a:t>.</a:t>
            </a:r>
          </a:p>
          <a:p>
            <a:pPr marL="624078" indent="-514350">
              <a:buFont typeface="+mj-lt"/>
              <a:buAutoNum type="arabicPeriod"/>
            </a:pPr>
            <a:r>
              <a:rPr lang="hu-HU" i="1" dirty="0" smtClean="0"/>
              <a:t>Mikrométer mérési pontosságának vizsgálata (0,01mm a jellemző)</a:t>
            </a:r>
          </a:p>
          <a:p>
            <a:pPr marL="624078" indent="-514350">
              <a:buFont typeface="+mj-lt"/>
              <a:buAutoNum type="arabicPeriod"/>
            </a:pPr>
            <a:r>
              <a:rPr lang="hu-HU" i="1" dirty="0" smtClean="0"/>
              <a:t>Mikrométer nyomatékhatárolójának detektálása (melyik része „racsnizik” mérődob v. az erőhatárolást segítő kelep)</a:t>
            </a:r>
          </a:p>
          <a:p>
            <a:pPr marL="624078" indent="-514350">
              <a:buFont typeface="+mj-lt"/>
              <a:buAutoNum type="arabicPeriod"/>
            </a:pPr>
            <a:r>
              <a:rPr lang="hu-HU" i="1" dirty="0" smtClean="0"/>
              <a:t>Mikrométer működési finomságának ellenőrzése (nincs-e rögzítve)</a:t>
            </a:r>
          </a:p>
          <a:p>
            <a:pPr marL="624078" indent="-514350">
              <a:buFont typeface="+mj-lt"/>
              <a:buAutoNum type="arabicPeriod"/>
            </a:pPr>
            <a:r>
              <a:rPr lang="hu-HU" i="1" dirty="0" smtClean="0"/>
              <a:t>Mikrométer kalibrálása etalonnal (a 0-25mm mérési tartománnyal rendelkező mikrométert nullára állítva kalibráljuk) – a pontatlanságot megfelelően levonjuk v. hozzáadjuk mérés során az értékhez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Mérés előtti teendők (mikrométer)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815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Leolvasás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0" t="26336" r="2010" b="19909"/>
          <a:stretch/>
        </p:blipFill>
        <p:spPr>
          <a:xfrm>
            <a:off x="521048" y="1399332"/>
            <a:ext cx="4699024" cy="207564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4" t="32574" r="25972" b="25926"/>
          <a:stretch/>
        </p:blipFill>
        <p:spPr>
          <a:xfrm>
            <a:off x="2994843" y="2924944"/>
            <a:ext cx="4450458" cy="233029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95536" y="4509120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A számok oldalán egész értékek, a másik skálán az 0,5-es értékek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6300192" y="980728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Mérődobon lévő skála, két vonal között 0,01mm</a:t>
            </a:r>
            <a:endParaRPr lang="hu-HU" i="1" dirty="0"/>
          </a:p>
        </p:txBody>
      </p:sp>
      <p:cxnSp>
        <p:nvCxnSpPr>
          <p:cNvPr id="9" name="Egyenes összekötő nyíllal 8"/>
          <p:cNvCxnSpPr/>
          <p:nvPr/>
        </p:nvCxnSpPr>
        <p:spPr>
          <a:xfrm flipV="1">
            <a:off x="2411760" y="4221088"/>
            <a:ext cx="2376264" cy="79208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nyíllal 9"/>
          <p:cNvCxnSpPr/>
          <p:nvPr/>
        </p:nvCxnSpPr>
        <p:spPr>
          <a:xfrm flipH="1">
            <a:off x="5976156" y="1904058"/>
            <a:ext cx="756084" cy="1740966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nyíllal 12"/>
          <p:cNvCxnSpPr/>
          <p:nvPr/>
        </p:nvCxnSpPr>
        <p:spPr>
          <a:xfrm flipV="1">
            <a:off x="4860032" y="4055934"/>
            <a:ext cx="684076" cy="1598106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 flipH="1" flipV="1">
            <a:off x="5544108" y="3645024"/>
            <a:ext cx="756084" cy="1944216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zövegdoboz 16"/>
          <p:cNvSpPr txBox="1"/>
          <p:nvPr/>
        </p:nvSpPr>
        <p:spPr>
          <a:xfrm>
            <a:off x="4067944" y="56540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6 egész mm</a:t>
            </a:r>
            <a:endParaRPr lang="hu-HU" i="1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5796136" y="565404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+0,5mm</a:t>
            </a:r>
            <a:endParaRPr lang="hu-HU" i="1" dirty="0"/>
          </a:p>
        </p:txBody>
      </p:sp>
      <p:cxnSp>
        <p:nvCxnSpPr>
          <p:cNvPr id="22" name="Egyenes összekötő nyíllal 21"/>
          <p:cNvCxnSpPr/>
          <p:nvPr/>
        </p:nvCxnSpPr>
        <p:spPr>
          <a:xfrm flipH="1" flipV="1">
            <a:off x="6192180" y="3765234"/>
            <a:ext cx="1332148" cy="1824006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zövegdoboz 23"/>
          <p:cNvSpPr txBox="1"/>
          <p:nvPr/>
        </p:nvSpPr>
        <p:spPr>
          <a:xfrm>
            <a:off x="7222374" y="5660152"/>
            <a:ext cx="13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+0,45mm</a:t>
            </a:r>
            <a:endParaRPr lang="hu-HU" i="1" dirty="0"/>
          </a:p>
        </p:txBody>
      </p:sp>
      <p:sp>
        <p:nvSpPr>
          <p:cNvPr id="27" name="Szövegdoboz 26"/>
          <p:cNvSpPr txBox="1"/>
          <p:nvPr/>
        </p:nvSpPr>
        <p:spPr>
          <a:xfrm>
            <a:off x="4677972" y="6092358"/>
            <a:ext cx="3352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 smtClean="0"/>
              <a:t>A mért érték 6,95mm (felfelé kerekítve)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62089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i="1" dirty="0" smtClean="0"/>
              <a:t>Mikrométer: csőrös mikrométer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5796136" y="2132856"/>
            <a:ext cx="2808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Furatok ill.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Hornyok mérésére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5-30, ill.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25-50mm mérési tartomány</a:t>
            </a:r>
            <a:endParaRPr lang="hu-HU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62" r="54571"/>
          <a:stretch/>
        </p:blipFill>
        <p:spPr>
          <a:xfrm>
            <a:off x="467544" y="1774362"/>
            <a:ext cx="4153989" cy="2194315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b="31852"/>
          <a:stretch/>
        </p:blipFill>
        <p:spPr>
          <a:xfrm>
            <a:off x="4007916" y="4437112"/>
            <a:ext cx="4572000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Mikrométerek fajtái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179512" y="530120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Belsőméret-mikrométer</a:t>
            </a:r>
            <a:endParaRPr lang="hu-HU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2581519" y="5913253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Furatmérő-mikrométer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5364087" y="6304489"/>
            <a:ext cx="320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Mélységmérő-mikrométer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00" b="36160"/>
          <a:stretch/>
        </p:blipFill>
        <p:spPr>
          <a:xfrm>
            <a:off x="827584" y="1173590"/>
            <a:ext cx="1188720" cy="4127618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7" r="62883" b="36160"/>
          <a:stretch/>
        </p:blipFill>
        <p:spPr>
          <a:xfrm>
            <a:off x="3061157" y="1633709"/>
            <a:ext cx="1609346" cy="4127618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54" t="38087" r="261" b="1302"/>
          <a:stretch/>
        </p:blipFill>
        <p:spPr>
          <a:xfrm>
            <a:off x="5716969" y="2363728"/>
            <a:ext cx="2860765" cy="391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Furatátmérő mérés mérőóra segítségével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1" r="21945"/>
          <a:stretch/>
        </p:blipFill>
        <p:spPr>
          <a:xfrm>
            <a:off x="1619672" y="1772816"/>
            <a:ext cx="2946772" cy="415471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004048" y="1772816"/>
            <a:ext cx="3240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Mérőóra – csak eltérést mér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Mérési tartományát a hozzá kapott csapok segítségével beállítjuk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Etalon (egyéb esetben mikrométer használata etalonként) segítségével az adott méretre kalibráljuk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59173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Furatátmérő </a:t>
            </a:r>
            <a:r>
              <a:rPr lang="hu-HU" i="1" dirty="0"/>
              <a:t>mérés mérőóra </a:t>
            </a:r>
            <a:r>
              <a:rPr lang="hu-HU" i="1" dirty="0" smtClean="0"/>
              <a:t>segítségével (kalibrálás az adott etalonhoz)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10692" y="1772816"/>
            <a:ext cx="46813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u-HU" i="1" dirty="0" smtClean="0"/>
              <a:t>A párhuzamos felület (mikrométer mérőpofái, etalon) között a legrövidebb táv megtalálása két síkon történik</a:t>
            </a:r>
          </a:p>
          <a:p>
            <a:pPr marL="342900" indent="-342900">
              <a:buFont typeface="+mj-lt"/>
              <a:buAutoNum type="arabicPeriod"/>
            </a:pPr>
            <a:r>
              <a:rPr lang="hu-HU" i="1" dirty="0" smtClean="0"/>
              <a:t>A legrövidebb táv  a mérőóra mutató forgásának irányváltási helye </a:t>
            </a:r>
          </a:p>
          <a:p>
            <a:pPr marL="342900" indent="-342900">
              <a:buFont typeface="+mj-lt"/>
              <a:buAutoNum type="arabicPeriod"/>
            </a:pPr>
            <a:r>
              <a:rPr lang="hu-HU" i="1" dirty="0" smtClean="0"/>
              <a:t>A mérőóra skála nullájának állítása erre pontra (a nulláról: „könnyű hozzáadni és kivonni, könnyen jegyezhető érték”)</a:t>
            </a:r>
          </a:p>
          <a:p>
            <a:pPr marL="342900" indent="-342900">
              <a:buFont typeface="+mj-lt"/>
              <a:buAutoNum type="arabicPeriod"/>
            </a:pPr>
            <a:r>
              <a:rPr lang="hu-HU" i="1" dirty="0" smtClean="0"/>
              <a:t>Megfigyelni átmérő növekedés v. csökkenés esetén melyik irányba fordul el a mutató</a:t>
            </a:r>
            <a:endParaRPr lang="hu-HU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5" t="21126" r="27132" b="30039"/>
          <a:stretch/>
        </p:blipFill>
        <p:spPr bwMode="auto">
          <a:xfrm>
            <a:off x="5436096" y="1769508"/>
            <a:ext cx="3707904" cy="2462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78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/>
              <a:t>Furatátmérő mérés mérőóra </a:t>
            </a:r>
            <a:r>
              <a:rPr lang="hu-HU" i="1" dirty="0" smtClean="0"/>
              <a:t>segítségével (kalibrálás az adott etalonhoz)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10692" y="1772816"/>
            <a:ext cx="46813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u-HU" i="1" dirty="0" smtClean="0"/>
              <a:t>A párhuzamos felület (mikrométer mérőpofái, etalon) között a legrövidebb táv megtalálása két síkon történik</a:t>
            </a:r>
          </a:p>
          <a:p>
            <a:pPr marL="342900" indent="-342900">
              <a:buFont typeface="+mj-lt"/>
              <a:buAutoNum type="arabicPeriod"/>
            </a:pPr>
            <a:r>
              <a:rPr lang="hu-HU" i="1" dirty="0" smtClean="0"/>
              <a:t>A legrövidebb táv  a mérőóra mutató forgásának irányváltási helye </a:t>
            </a:r>
          </a:p>
          <a:p>
            <a:pPr marL="342900" indent="-342900">
              <a:buFont typeface="+mj-lt"/>
              <a:buAutoNum type="arabicPeriod"/>
            </a:pPr>
            <a:r>
              <a:rPr lang="hu-HU" i="1" dirty="0" smtClean="0"/>
              <a:t>A mérőóra skála nullájának állítása erre pontra (a nulláról: „könnyű hozzáadni és kivonni, könnyen jegyezhető érték”)</a:t>
            </a:r>
          </a:p>
          <a:p>
            <a:pPr marL="342900" indent="-342900">
              <a:buFont typeface="+mj-lt"/>
              <a:buAutoNum type="arabicPeriod"/>
            </a:pPr>
            <a:r>
              <a:rPr lang="hu-HU" i="1" dirty="0" smtClean="0"/>
              <a:t>Megfigyelni átmérő növekedés v. csökkenés esetén melyik irányba fordul el a mutató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3" t="18769" r="2778" b="10715"/>
          <a:stretch/>
        </p:blipFill>
        <p:spPr>
          <a:xfrm>
            <a:off x="6591300" y="1409700"/>
            <a:ext cx="22987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5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/>
              <a:t>Furatátmérő mérés mérőóra </a:t>
            </a:r>
            <a:r>
              <a:rPr lang="hu-HU" i="1" dirty="0" smtClean="0"/>
              <a:t>segítségével (lépések)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11560" y="1556792"/>
            <a:ext cx="76328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u-HU" i="1" dirty="0" smtClean="0"/>
              <a:t>Az adott furat mérése tolómérővel (mért érték </a:t>
            </a:r>
            <a:r>
              <a:rPr lang="hu-HU" i="1" dirty="0" err="1" smtClean="0"/>
              <a:t>pl</a:t>
            </a:r>
            <a:r>
              <a:rPr lang="hu-HU" i="1" dirty="0" smtClean="0"/>
              <a:t>: Ø79,2)</a:t>
            </a:r>
          </a:p>
          <a:p>
            <a:pPr marL="342900" indent="-342900">
              <a:buAutoNum type="arabicPeriod"/>
            </a:pPr>
            <a:r>
              <a:rPr lang="hu-HU" i="1" dirty="0" smtClean="0"/>
              <a:t>Megfelelő mérési tartománnyal rendelkező mikrométer kiválasztása ( 75-100mm)</a:t>
            </a:r>
          </a:p>
          <a:p>
            <a:pPr marL="342900" indent="-342900">
              <a:buAutoNum type="arabicPeriod"/>
            </a:pPr>
            <a:r>
              <a:rPr lang="hu-HU" i="1" dirty="0" smtClean="0"/>
              <a:t>Mikrométer vizsgálata (37.dia-5 lépés) és befogása a tartójába</a:t>
            </a:r>
          </a:p>
          <a:p>
            <a:pPr marL="342900" indent="-342900">
              <a:buAutoNum type="arabicPeriod"/>
            </a:pPr>
            <a:r>
              <a:rPr lang="hu-HU" i="1" dirty="0" smtClean="0"/>
              <a:t>A mikrométer </a:t>
            </a:r>
            <a:r>
              <a:rPr lang="hu-HU" i="1" dirty="0"/>
              <a:t>beállítása </a:t>
            </a:r>
            <a:r>
              <a:rPr lang="hu-HU" i="1" dirty="0" smtClean="0"/>
              <a:t>– a tolómérőn </a:t>
            </a:r>
            <a:r>
              <a:rPr lang="hu-HU" i="1" dirty="0"/>
              <a:t>leolvasott </a:t>
            </a:r>
            <a:r>
              <a:rPr lang="hu-HU" i="1" dirty="0" smtClean="0"/>
              <a:t>értékre-  </a:t>
            </a:r>
            <a:r>
              <a:rPr lang="hu-HU" i="1" dirty="0"/>
              <a:t>egész </a:t>
            </a:r>
            <a:r>
              <a:rPr lang="hu-HU" i="1" dirty="0" smtClean="0"/>
              <a:t>értékre kerekítve (század pontosságra pl</a:t>
            </a:r>
            <a:r>
              <a:rPr lang="hu-HU" i="1" dirty="0"/>
              <a:t>. </a:t>
            </a:r>
            <a:r>
              <a:rPr lang="hu-HU" i="1" dirty="0" smtClean="0"/>
              <a:t>Ø79,00)</a:t>
            </a:r>
          </a:p>
          <a:p>
            <a:pPr marL="342900" indent="-342900">
              <a:buAutoNum type="arabicPeriod"/>
            </a:pPr>
            <a:r>
              <a:rPr lang="hu-HU" i="1" dirty="0" smtClean="0"/>
              <a:t>A mikrométer mérődobjának rögzítése</a:t>
            </a:r>
          </a:p>
          <a:p>
            <a:pPr marL="342900" indent="-342900">
              <a:buAutoNum type="arabicPeriod"/>
            </a:pPr>
            <a:r>
              <a:rPr lang="hu-HU" i="1" dirty="0" smtClean="0"/>
              <a:t>Mérőóra vizsgálata (46.dia-4 lépés)</a:t>
            </a:r>
          </a:p>
          <a:p>
            <a:pPr marL="342900" indent="-342900">
              <a:buAutoNum type="arabicPeriod"/>
            </a:pPr>
            <a:r>
              <a:rPr lang="hu-HU" i="1" dirty="0" smtClean="0"/>
              <a:t>Mérőeszköz összeszerelése megfelelő cserélhető csúccsal az adott átmérőhöz, megfelelő rögzítést alkalmazva (a mérési tartományába az Ø79 beletartozzon)</a:t>
            </a:r>
          </a:p>
          <a:p>
            <a:pPr marL="342900" indent="-342900">
              <a:buAutoNum type="arabicPeriod"/>
            </a:pPr>
            <a:r>
              <a:rPr lang="hu-HU" i="1" dirty="0" smtClean="0"/>
              <a:t>Mérőeszköz kalibrálása az etalonhoz - mikrométerhez (Ø79,00) (42 dia-4 lépés)</a:t>
            </a:r>
          </a:p>
          <a:p>
            <a:pPr marL="342900" indent="-342900">
              <a:buAutoNum type="arabicPeriod"/>
            </a:pPr>
            <a:r>
              <a:rPr lang="hu-HU" i="1" dirty="0" smtClean="0"/>
              <a:t>Mérés elvégzése – az eltérés helyes leolvasása (fontos a mutatató a nullához képes milyen irányban fordul el és az mit jelent – növekedést v. csökkenést)</a:t>
            </a:r>
          </a:p>
          <a:p>
            <a:pPr marL="342900" indent="-342900">
              <a:buAutoNum type="arabicPeriod"/>
            </a:pP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81508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10" b="26224"/>
          <a:stretch/>
        </p:blipFill>
        <p:spPr>
          <a:xfrm>
            <a:off x="31197" y="1484784"/>
            <a:ext cx="5044859" cy="1856464"/>
          </a:xfrm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Lengőnyelves mikrométer: </a:t>
            </a:r>
            <a:r>
              <a:rPr lang="hu-HU" i="1" dirty="0" err="1" smtClean="0"/>
              <a:t>passzaméter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5436096" y="1556792"/>
            <a:ext cx="3384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Méretet mérőhasábbal állítják be, mutatója a 0 értéken álljon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Mérési tartománya 25mm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Mérési tartományuk ±80 vagy±160µm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 darab cseréje a </a:t>
            </a:r>
            <a:r>
              <a:rPr lang="hu-HU" i="1" dirty="0" err="1" smtClean="0"/>
              <a:t>kiemelőgomb</a:t>
            </a:r>
            <a:r>
              <a:rPr lang="hu-HU" i="1" dirty="0" smtClean="0"/>
              <a:t> megnyomásával történik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83" b="66892"/>
          <a:stretch/>
        </p:blipFill>
        <p:spPr>
          <a:xfrm>
            <a:off x="899592" y="3789040"/>
            <a:ext cx="471645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5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Mérőóra</a:t>
            </a:r>
            <a:endParaRPr lang="hu-HU" i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t="3242" r="9117" b="14141"/>
          <a:stretch/>
        </p:blipFill>
        <p:spPr>
          <a:xfrm>
            <a:off x="683568" y="1196752"/>
            <a:ext cx="3643888" cy="291153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79512" y="4293096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Mérőeszköz pontossága: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0,01 pontosságú – (10mm méréshatárú)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0,001 pontosságú – (1mm méréshatárú)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5760132" y="2204864"/>
            <a:ext cx="2772308" cy="1152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44" b="60023"/>
          <a:stretch/>
        </p:blipFill>
        <p:spPr>
          <a:xfrm>
            <a:off x="4770368" y="3864584"/>
            <a:ext cx="3762072" cy="233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1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hu-HU" sz="2000" i="1" dirty="0" smtClean="0"/>
              <a:t>Mérőóra mérési tartományának vizsgálata</a:t>
            </a:r>
          </a:p>
          <a:p>
            <a:pPr lvl="1"/>
            <a:r>
              <a:rPr lang="hu-HU" sz="2000" i="1" dirty="0" smtClean="0"/>
              <a:t>0-3mm</a:t>
            </a:r>
          </a:p>
          <a:p>
            <a:pPr lvl="1"/>
            <a:r>
              <a:rPr lang="hu-HU" sz="2000" i="1" dirty="0" smtClean="0"/>
              <a:t>0-10mm</a:t>
            </a:r>
          </a:p>
          <a:p>
            <a:pPr lvl="1"/>
            <a:r>
              <a:rPr lang="hu-HU" sz="2000" i="1" dirty="0" smtClean="0"/>
              <a:t>0-50mm</a:t>
            </a:r>
          </a:p>
          <a:p>
            <a:pPr lvl="1"/>
            <a:r>
              <a:rPr lang="hu-HU" sz="2000" i="1" dirty="0" smtClean="0"/>
              <a:t>Stb.</a:t>
            </a:r>
          </a:p>
          <a:p>
            <a:pPr marL="624078" indent="-514350">
              <a:buFont typeface="+mj-lt"/>
              <a:buAutoNum type="arabicPeriod"/>
            </a:pPr>
            <a:r>
              <a:rPr lang="hu-HU" sz="2000" i="1" dirty="0" smtClean="0"/>
              <a:t>Mérőóra mérési pontosságának vizsgálata (0,01mm a jellemző)</a:t>
            </a:r>
          </a:p>
          <a:p>
            <a:pPr marL="624078" indent="-514350">
              <a:buFont typeface="+mj-lt"/>
              <a:buAutoNum type="arabicPeriod"/>
            </a:pPr>
            <a:r>
              <a:rPr lang="hu-HU" sz="2000" i="1" dirty="0" smtClean="0"/>
              <a:t>Mérőóra cserélhető tapintócsúcs rögzítésének vizsgálata</a:t>
            </a:r>
          </a:p>
          <a:p>
            <a:pPr marL="624078" indent="-514350">
              <a:buFont typeface="+mj-lt"/>
              <a:buAutoNum type="arabicPeriod"/>
            </a:pPr>
            <a:r>
              <a:rPr lang="hu-HU" sz="2000" i="1" dirty="0" smtClean="0"/>
              <a:t>Mérőóra működési finomságának ellenőrzése 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Mérés előtti teendők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4249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Mérőóra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4788024" y="1268760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Mérőóra állványon: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/>
              <a:t>s</a:t>
            </a:r>
            <a:r>
              <a:rPr lang="hu-HU" i="1" dirty="0" smtClean="0"/>
              <a:t>peciális mérések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/>
              <a:t>s</a:t>
            </a:r>
            <a:r>
              <a:rPr lang="hu-HU" i="1" dirty="0" smtClean="0"/>
              <a:t>íklapúság mérése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párhuzamosság mérése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/>
              <a:t>e</a:t>
            </a:r>
            <a:r>
              <a:rPr lang="hu-HU" i="1" dirty="0" smtClean="0"/>
              <a:t>gyéb eltérés mérése</a:t>
            </a:r>
            <a:endParaRPr lang="hu-HU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5"/>
          <a:stretch/>
        </p:blipFill>
        <p:spPr>
          <a:xfrm>
            <a:off x="395536" y="1137117"/>
            <a:ext cx="4176464" cy="4582447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304743"/>
            <a:ext cx="3404343" cy="2553257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720680" y="3520790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i="1" dirty="0" smtClean="0"/>
              <a:t>Dugattyúgyűrű beszúrás mértékének mérése (speciális mikrométer hiánya esetén)</a:t>
            </a:r>
            <a:endParaRPr lang="hu-HU" sz="1400" i="1" dirty="0"/>
          </a:p>
        </p:txBody>
      </p:sp>
    </p:spTree>
    <p:extLst>
      <p:ext uri="{BB962C8B-B14F-4D97-AF65-F5344CB8AC3E}">
        <p14:creationId xmlns:p14="http://schemas.microsoft.com/office/powerpoint/2010/main" val="409383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Szögmérő</a:t>
            </a:r>
            <a:endParaRPr lang="hu-HU" i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251520" y="342290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Nóniusz nélküli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4068856" y="556146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Nóniusszal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t="14587" b="15234"/>
          <a:stretch/>
        </p:blipFill>
        <p:spPr>
          <a:xfrm>
            <a:off x="5773256" y="4968208"/>
            <a:ext cx="3382888" cy="1860258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8" b="72931"/>
          <a:stretch/>
        </p:blipFill>
        <p:spPr>
          <a:xfrm>
            <a:off x="251520" y="1340768"/>
            <a:ext cx="2795451" cy="1750178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43" b="66887"/>
          <a:stretch/>
        </p:blipFill>
        <p:spPr>
          <a:xfrm>
            <a:off x="3875103" y="2827218"/>
            <a:ext cx="3589597" cy="2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7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Szögmérő leolvasása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" t="2073" r="54999" b="65321"/>
          <a:stretch/>
        </p:blipFill>
        <p:spPr>
          <a:xfrm>
            <a:off x="323528" y="1268760"/>
            <a:ext cx="4480546" cy="237626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" t="70061" r="54999" b="-120"/>
          <a:stretch/>
        </p:blipFill>
        <p:spPr>
          <a:xfrm>
            <a:off x="3419872" y="4221088"/>
            <a:ext cx="4651674" cy="219062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499992" y="3661708"/>
            <a:ext cx="1422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Szögmérés</a:t>
            </a:r>
            <a:endParaRPr lang="hu-HU" b="1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6732240" y="5877272"/>
            <a:ext cx="1422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5°40’</a:t>
            </a:r>
            <a:endParaRPr lang="hu-HU" b="1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1" t="53599" r="52917" b="30161"/>
          <a:stretch/>
        </p:blipFill>
        <p:spPr>
          <a:xfrm>
            <a:off x="6311873" y="1931896"/>
            <a:ext cx="2436591" cy="2289192"/>
          </a:xfrm>
          <a:prstGeom prst="rect">
            <a:avLst/>
          </a:prstGeom>
        </p:spPr>
      </p:pic>
      <p:cxnSp>
        <p:nvCxnSpPr>
          <p:cNvPr id="9" name="Egyenes összekötő nyíllal 8"/>
          <p:cNvCxnSpPr/>
          <p:nvPr/>
        </p:nvCxnSpPr>
        <p:spPr>
          <a:xfrm flipV="1">
            <a:off x="6948264" y="3933056"/>
            <a:ext cx="144016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56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Kúpmérés idomszerrel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5093338" y="1196752"/>
            <a:ext cx="3312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Az ellenőrizendő kúp ellendarabja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 vizsgált darabnak a tűrésmezőbe kell esnie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Az idomszert v. munkadarabot vékony jelzőfestékkel látják el - ez jelzi az érintkezés helyét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5938334" y="603547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Belső kúpidomszer</a:t>
            </a:r>
            <a:endParaRPr lang="hu-HU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251520" y="378207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Külső kúpidomszer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10205"/>
            <a:ext cx="4058634" cy="2538473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22" b="71607"/>
          <a:stretch/>
        </p:blipFill>
        <p:spPr>
          <a:xfrm>
            <a:off x="215876" y="1241434"/>
            <a:ext cx="3970414" cy="2259574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10" r="70475"/>
          <a:stretch/>
        </p:blipFill>
        <p:spPr>
          <a:xfrm>
            <a:off x="5399626" y="3817176"/>
            <a:ext cx="2699792" cy="220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5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/>
              <a:t>Kúpmérés </a:t>
            </a:r>
            <a:r>
              <a:rPr lang="hu-HU" i="1" dirty="0" smtClean="0"/>
              <a:t>mérőgyűrűvel és mérőgolyóval</a:t>
            </a:r>
            <a:endParaRPr lang="hu-H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47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4724400" y="1855575"/>
            <a:ext cx="3808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Mérőgyűrűk alkalmazása</a:t>
            </a:r>
          </a:p>
          <a:p>
            <a:r>
              <a:rPr lang="hu-HU" i="1" dirty="0" smtClean="0"/>
              <a:t>   </a:t>
            </a:r>
            <a:r>
              <a:rPr lang="hu-HU" i="1" dirty="0" err="1" smtClean="0"/>
              <a:t>félkúpszög</a:t>
            </a:r>
            <a:r>
              <a:rPr lang="hu-HU" i="1" dirty="0" smtClean="0"/>
              <a:t> számítása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220072" y="391641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Mérőgolyók alkalmazása</a:t>
            </a:r>
          </a:p>
          <a:p>
            <a:r>
              <a:rPr lang="hu-HU" i="1" dirty="0" smtClean="0"/>
              <a:t>       </a:t>
            </a:r>
            <a:r>
              <a:rPr lang="hu-HU" i="1" dirty="0" err="1"/>
              <a:t>f</a:t>
            </a:r>
            <a:r>
              <a:rPr lang="hu-HU" i="1" dirty="0" err="1" smtClean="0"/>
              <a:t>élkúpszög</a:t>
            </a:r>
            <a:r>
              <a:rPr lang="hu-HU" i="1" dirty="0" smtClean="0"/>
              <a:t> számítása</a:t>
            </a:r>
            <a:endParaRPr lang="hu-HU" i="1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52400" y="600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207881"/>
              </p:ext>
            </p:extLst>
          </p:nvPr>
        </p:nvGraphicFramePr>
        <p:xfrm>
          <a:off x="6010010" y="2636912"/>
          <a:ext cx="1912683" cy="749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9" name="Equation" r:id="rId3" imgW="1143000" imgH="444500" progId="Equation.3">
                  <p:embed/>
                </p:oleObj>
              </mc:Choice>
              <mc:Fallback>
                <p:oleObj name="Equation" r:id="rId3" imgW="1143000" imgH="444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0010" y="2636912"/>
                        <a:ext cx="1912683" cy="7491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304800" y="752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8" name="Objektum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343121"/>
              </p:ext>
            </p:extLst>
          </p:nvPr>
        </p:nvGraphicFramePr>
        <p:xfrm>
          <a:off x="5508104" y="4941168"/>
          <a:ext cx="2604343" cy="682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0" name="Equation" r:id="rId5" imgW="1650960" imgH="431640" progId="Equation.3">
                  <p:embed/>
                </p:oleObj>
              </mc:Choice>
              <mc:Fallback>
                <p:oleObj name="Equation" r:id="rId5" imgW="1650960" imgH="4316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4941168"/>
                        <a:ext cx="2604343" cy="6829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457200" y="90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94" b="74335"/>
          <a:stretch/>
        </p:blipFill>
        <p:spPr>
          <a:xfrm>
            <a:off x="539552" y="1700808"/>
            <a:ext cx="3580772" cy="2043079"/>
          </a:xfrm>
          <a:prstGeom prst="rect">
            <a:avLst/>
          </a:prstGeom>
        </p:spPr>
      </p:pic>
      <p:pic>
        <p:nvPicPr>
          <p:cNvPr id="21" name="Kép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18" r="72682" b="215"/>
          <a:stretch/>
        </p:blipFill>
        <p:spPr>
          <a:xfrm>
            <a:off x="1298848" y="3861048"/>
            <a:ext cx="374563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/>
              <a:t>Kúpmérés </a:t>
            </a:r>
            <a:r>
              <a:rPr lang="hu-HU" i="1" dirty="0" smtClean="0"/>
              <a:t>tolómérő segítségével</a:t>
            </a:r>
            <a:endParaRPr lang="hu-H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47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5198815" y="3429000"/>
            <a:ext cx="380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/>
              <a:t>Félkúpszög</a:t>
            </a:r>
            <a:r>
              <a:rPr lang="hu-HU" i="1" dirty="0" smtClean="0"/>
              <a:t> számítása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52400" y="600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042073"/>
              </p:ext>
            </p:extLst>
          </p:nvPr>
        </p:nvGraphicFramePr>
        <p:xfrm>
          <a:off x="6156176" y="3933056"/>
          <a:ext cx="15303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8" name="Equation" r:id="rId3" imgW="914400" imgH="393480" progId="Equation.3">
                  <p:embed/>
                </p:oleObj>
              </mc:Choice>
              <mc:Fallback>
                <p:oleObj name="Equation" r:id="rId3" imgW="914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3933056"/>
                        <a:ext cx="1530350" cy="6635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304800" y="752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457200" y="90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2" name="Objektum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424833"/>
              </p:ext>
            </p:extLst>
          </p:nvPr>
        </p:nvGraphicFramePr>
        <p:xfrm>
          <a:off x="1288172" y="3226633"/>
          <a:ext cx="3771900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9" name="Solid Edge Draft Document" r:id="rId5" imgW="3772080" imgH="2295360" progId="SolidEdge.DraftDocument">
                  <p:embed/>
                </p:oleObj>
              </mc:Choice>
              <mc:Fallback>
                <p:oleObj name="Solid Edge Draft Document" r:id="rId5" imgW="3772080" imgH="2295360" progId="SolidEdge.Draft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88172" y="3226633"/>
                        <a:ext cx="3771900" cy="229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um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723393"/>
              </p:ext>
            </p:extLst>
          </p:nvPr>
        </p:nvGraphicFramePr>
        <p:xfrm>
          <a:off x="657517" y="1329705"/>
          <a:ext cx="3924300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0" name="Solid Edge Draft Document" r:id="rId7" imgW="3924360" imgH="2038320" progId="SolidEdge.DraftDocument">
                  <p:embed/>
                </p:oleObj>
              </mc:Choice>
              <mc:Fallback>
                <p:oleObj name="Solid Edge Draft Document" r:id="rId7" imgW="3924360" imgH="2038320" progId="SolidEdge.Draft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7517" y="1329705"/>
                        <a:ext cx="3924300" cy="203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Szövegdoboz 21"/>
          <p:cNvSpPr txBox="1"/>
          <p:nvPr/>
        </p:nvSpPr>
        <p:spPr>
          <a:xfrm>
            <a:off x="4716206" y="1453585"/>
            <a:ext cx="380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/>
              <a:t>Félkúpszög</a:t>
            </a:r>
            <a:r>
              <a:rPr lang="hu-HU" i="1" dirty="0" smtClean="0"/>
              <a:t> számítása</a:t>
            </a:r>
          </a:p>
        </p:txBody>
      </p:sp>
      <p:graphicFrame>
        <p:nvGraphicFramePr>
          <p:cNvPr id="23" name="Objektum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552059"/>
              </p:ext>
            </p:extLst>
          </p:nvPr>
        </p:nvGraphicFramePr>
        <p:xfrm>
          <a:off x="5680438" y="2029649"/>
          <a:ext cx="1614488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1" name="Equation" r:id="rId9" imgW="965160" imgH="393480" progId="Equation.3">
                  <p:embed/>
                </p:oleObj>
              </mc:Choice>
              <mc:Fallback>
                <p:oleObj name="Equation" r:id="rId9" imgW="965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438" y="2029649"/>
                        <a:ext cx="1614488" cy="6635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49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Menetek és mérésük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5220072" y="1556792"/>
            <a:ext cx="36724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A 60°-os profilszögű metrikus menet főbb jellemzői: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P - menetemelkedés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D=</a:t>
            </a:r>
            <a:r>
              <a:rPr lang="hu-HU" i="1" dirty="0" err="1" smtClean="0"/>
              <a:t>d</a:t>
            </a:r>
            <a:r>
              <a:rPr lang="hu-HU" i="1" dirty="0" smtClean="0"/>
              <a:t> - a menet névleges mérete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/>
              <a:t>t</a:t>
            </a:r>
            <a:r>
              <a:rPr lang="hu-HU" i="1" dirty="0" smtClean="0"/>
              <a:t> – menetmélység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D</a:t>
            </a:r>
            <a:r>
              <a:rPr lang="hu-HU" i="1" baseline="-25000" dirty="0" smtClean="0"/>
              <a:t>2</a:t>
            </a:r>
            <a:r>
              <a:rPr lang="hu-HU" i="1" dirty="0" smtClean="0"/>
              <a:t>=</a:t>
            </a:r>
            <a:r>
              <a:rPr lang="hu-HU" i="1" dirty="0" err="1" smtClean="0"/>
              <a:t>d</a:t>
            </a:r>
            <a:r>
              <a:rPr lang="hu-HU" i="1" baseline="-25000" dirty="0" err="1" smtClean="0"/>
              <a:t>2</a:t>
            </a:r>
            <a:r>
              <a:rPr lang="hu-HU" i="1" dirty="0" smtClean="0"/>
              <a:t> - az orsó középátmérője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d</a:t>
            </a:r>
            <a:r>
              <a:rPr lang="hu-HU" i="1" baseline="-25000" dirty="0" smtClean="0"/>
              <a:t>1</a:t>
            </a:r>
            <a:r>
              <a:rPr lang="hu-HU" i="1" dirty="0" smtClean="0"/>
              <a:t> - az orsó magátmérője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D</a:t>
            </a:r>
            <a:r>
              <a:rPr lang="hu-HU" i="1" baseline="-25000" dirty="0" smtClean="0"/>
              <a:t>1 </a:t>
            </a:r>
            <a:r>
              <a:rPr lang="hu-HU" i="1" dirty="0" smtClean="0"/>
              <a:t>- az anya magátmérője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l-GR" i="1" dirty="0" smtClean="0"/>
              <a:t>α</a:t>
            </a:r>
            <a:r>
              <a:rPr lang="hu-HU" i="1" dirty="0" smtClean="0"/>
              <a:t> - a közepes menetemelkedési szög</a:t>
            </a:r>
            <a:endParaRPr lang="hu-HU" i="1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50" b="68660"/>
          <a:stretch/>
        </p:blipFill>
        <p:spPr>
          <a:xfrm>
            <a:off x="-1" y="1772816"/>
            <a:ext cx="5260057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6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hu-HU" b="1" i="1" dirty="0" smtClean="0"/>
              <a:t>Csoportosításuk:</a:t>
            </a:r>
          </a:p>
          <a:p>
            <a:r>
              <a:rPr lang="hu-HU" i="1" dirty="0" smtClean="0"/>
              <a:t>Állandó mértékű menetmérő eszközök</a:t>
            </a:r>
          </a:p>
          <a:p>
            <a:pPr lvl="1"/>
            <a:r>
              <a:rPr lang="hu-HU" i="1" dirty="0" smtClean="0"/>
              <a:t>Menetfésű</a:t>
            </a:r>
          </a:p>
          <a:p>
            <a:pPr lvl="1"/>
            <a:r>
              <a:rPr lang="hu-HU" i="1" dirty="0" smtClean="0"/>
              <a:t>Menetellenőrző idomszerek</a:t>
            </a:r>
          </a:p>
          <a:p>
            <a:pPr lvl="2"/>
            <a:r>
              <a:rPr lang="hu-HU" i="1" dirty="0" smtClean="0"/>
              <a:t>Dugós</a:t>
            </a:r>
          </a:p>
          <a:p>
            <a:pPr lvl="2"/>
            <a:r>
              <a:rPr lang="hu-HU" i="1" dirty="0" smtClean="0"/>
              <a:t>Gyűrűs</a:t>
            </a:r>
          </a:p>
          <a:p>
            <a:pPr lvl="2"/>
            <a:r>
              <a:rPr lang="hu-HU" i="1" dirty="0" smtClean="0"/>
              <a:t>Görgőfésűs</a:t>
            </a:r>
          </a:p>
          <a:p>
            <a:r>
              <a:rPr lang="hu-HU" i="1" dirty="0" smtClean="0"/>
              <a:t>Változtatható mértékű menetmérő eszközök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Menetek és mérésük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319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Menetmérés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" t="23889" r="5278" b="34444"/>
          <a:stretch/>
        </p:blipFill>
        <p:spPr>
          <a:xfrm>
            <a:off x="827584" y="1412776"/>
            <a:ext cx="3797598" cy="130651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940152" y="141277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Menetfésű</a:t>
            </a:r>
            <a:endParaRPr lang="hu-HU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7" r="83922" b="68445"/>
          <a:stretch/>
        </p:blipFill>
        <p:spPr>
          <a:xfrm>
            <a:off x="971600" y="3861048"/>
            <a:ext cx="2366161" cy="172819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211960" y="3828517"/>
            <a:ext cx="43924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Menet mérése tolómérő segítségével: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err="1"/>
              <a:t>d</a:t>
            </a:r>
            <a:r>
              <a:rPr lang="hu-HU" i="1" dirty="0" err="1" smtClean="0"/>
              <a:t>-</a:t>
            </a:r>
            <a:r>
              <a:rPr lang="hu-HU" i="1" dirty="0" smtClean="0"/>
              <a:t>&gt;menet névleges mérete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/>
              <a:t>l</a:t>
            </a:r>
            <a:r>
              <a:rPr lang="hu-HU" i="1" dirty="0" smtClean="0"/>
              <a:t>-&gt; mért hossz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1,2,3,4 -&gt; a mért hosszon lévő menetek száma</a:t>
            </a:r>
          </a:p>
          <a:p>
            <a:r>
              <a:rPr lang="hu-HU" i="1" dirty="0" smtClean="0"/>
              <a:t>Pl.: (metrikus menetnél)</a:t>
            </a:r>
          </a:p>
          <a:p>
            <a:r>
              <a:rPr lang="hu-HU" i="1" dirty="0" smtClean="0"/>
              <a:t>d=10; l=6 menetszám=4-&gt; M10x1,5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97083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Menetellenőrző idomszerek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5364088" y="1268760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Dugós idomszer </a:t>
            </a:r>
            <a:r>
              <a:rPr lang="hu-HU" i="1" dirty="0" smtClean="0"/>
              <a:t>– anyamenetek ellenőrzéséhez</a:t>
            </a:r>
            <a:endParaRPr lang="hu-HU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3359628" y="2843311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Gyűrűs idomszer </a:t>
            </a:r>
            <a:r>
              <a:rPr lang="hu-HU" i="1" dirty="0" smtClean="0"/>
              <a:t>– orsómenetek ellenőrzéséhez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4497842" y="3958757"/>
            <a:ext cx="4636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Görgőfésűs menetellenőrző idomszer </a:t>
            </a:r>
            <a:r>
              <a:rPr lang="hu-HU" i="1" dirty="0" smtClean="0"/>
              <a:t>– orsómenetek ellenőrzéséhez, nem végez teljes felületi ellenőrzést</a:t>
            </a:r>
            <a:endParaRPr lang="hu-HU" i="1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00" b="86731"/>
          <a:stretch/>
        </p:blipFill>
        <p:spPr>
          <a:xfrm>
            <a:off x="1058715" y="1235085"/>
            <a:ext cx="4029105" cy="1080058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05" r="82500" b="648"/>
          <a:stretch/>
        </p:blipFill>
        <p:spPr>
          <a:xfrm>
            <a:off x="800100" y="2528087"/>
            <a:ext cx="1827684" cy="1458283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0" t="3825" r="-240" b="65140"/>
          <a:stretch/>
        </p:blipFill>
        <p:spPr>
          <a:xfrm>
            <a:off x="4716016" y="4851400"/>
            <a:ext cx="34994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7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Menetmérő mikrométer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1" t="34865" r="5133" b="28556"/>
          <a:stretch/>
        </p:blipFill>
        <p:spPr>
          <a:xfrm>
            <a:off x="5592192" y="4048780"/>
            <a:ext cx="3306403" cy="120870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283968" y="1359573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Orsómenetek közép- és magátmérőjének mérésére alkalmas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Felépítése egyezik a mikrométerével</a:t>
            </a:r>
          </a:p>
          <a:p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3563888" y="3501008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Középátmérő méréséhez 60° ékszögű mérőbetétek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5508104" y="5451618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/>
              <a:t>M</a:t>
            </a:r>
            <a:r>
              <a:rPr lang="hu-HU" i="1" dirty="0" smtClean="0"/>
              <a:t>agátmérő méréséhez 45° ékszögű mérőbetétek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39" b="74160"/>
          <a:stretch/>
        </p:blipFill>
        <p:spPr>
          <a:xfrm>
            <a:off x="1691680" y="3240061"/>
            <a:ext cx="1502916" cy="184777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56" y="1233412"/>
            <a:ext cx="2675532" cy="200664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99" r="85695"/>
          <a:stretch/>
        </p:blipFill>
        <p:spPr>
          <a:xfrm>
            <a:off x="3393960" y="4293096"/>
            <a:ext cx="1466072" cy="202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4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Menetmérő csap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4499992" y="1700808"/>
            <a:ext cx="410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Az orsómenet legpontosabban nagypontosságú mérőcsapokkal mérhető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 mért méretből számítással v. táblázatból meghatározható a középátmérő</a:t>
            </a:r>
            <a:endParaRPr lang="hu-HU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17" b="65910"/>
          <a:stretch/>
        </p:blipFill>
        <p:spPr>
          <a:xfrm>
            <a:off x="395535" y="1700808"/>
            <a:ext cx="362338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8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Tűrések</a:t>
            </a:r>
            <a:endParaRPr lang="hu-HU" i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4860032" y="13407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Csapok eltérései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6372200" y="386104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Lyukak eltérései</a:t>
            </a:r>
            <a:endParaRPr lang="hu-HU" i="1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39" b="63750"/>
          <a:stretch/>
        </p:blipFill>
        <p:spPr>
          <a:xfrm>
            <a:off x="1004218" y="1196752"/>
            <a:ext cx="2959100" cy="2343812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87" r="66177" b="-600"/>
          <a:stretch/>
        </p:blipFill>
        <p:spPr>
          <a:xfrm>
            <a:off x="1767260" y="3734916"/>
            <a:ext cx="3395058" cy="228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9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I</a:t>
            </a:r>
            <a:r>
              <a:rPr lang="hu-HU" i="1" dirty="0" smtClean="0"/>
              <a:t>llesztések</a:t>
            </a:r>
            <a:endParaRPr lang="hu-HU" i="1" dirty="0"/>
          </a:p>
        </p:txBody>
      </p:sp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169246"/>
              </p:ext>
            </p:extLst>
          </p:nvPr>
        </p:nvGraphicFramePr>
        <p:xfrm>
          <a:off x="5283842" y="2348880"/>
          <a:ext cx="3585738" cy="1539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072">
                <a:tc rowSpan="2"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Ø47H7</a:t>
                      </a:r>
                      <a:endParaRPr lang="hu-H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+0,025</a:t>
                      </a:r>
                      <a:endParaRPr lang="hu-H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0</a:t>
                      </a:r>
                      <a:endParaRPr lang="hu-H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i="1" dirty="0" smtClean="0"/>
                        <a:t>Ø47H6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+0,016</a:t>
                      </a:r>
                      <a:endParaRPr lang="hu-H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 smtClean="0"/>
                        <a:t>0</a:t>
                      </a:r>
                      <a:endParaRPr lang="hu-H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661421"/>
              </p:ext>
            </p:extLst>
          </p:nvPr>
        </p:nvGraphicFramePr>
        <p:xfrm>
          <a:off x="5283842" y="1137585"/>
          <a:ext cx="370431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5940">
                <a:tc>
                  <a:txBody>
                    <a:bodyPr/>
                    <a:lstStyle/>
                    <a:p>
                      <a:r>
                        <a:rPr lang="hu-HU" sz="1400" i="1" dirty="0" smtClean="0"/>
                        <a:t>Könnyen</a:t>
                      </a:r>
                      <a:r>
                        <a:rPr lang="hu-HU" sz="1400" i="1" baseline="0" dirty="0" smtClean="0"/>
                        <a:t> eltávolítható csapágy</a:t>
                      </a:r>
                      <a:endParaRPr lang="hu-H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i="1" dirty="0" smtClean="0"/>
                        <a:t>G7,H7</a:t>
                      </a:r>
                      <a:endParaRPr lang="hu-HU" sz="14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940">
                <a:tc>
                  <a:txBody>
                    <a:bodyPr/>
                    <a:lstStyle/>
                    <a:p>
                      <a:r>
                        <a:rPr lang="hu-HU" sz="1400" i="1" dirty="0" smtClean="0"/>
                        <a:t>Nagyobb pontosságú csapágy</a:t>
                      </a:r>
                      <a:endParaRPr lang="hu-H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i="1" dirty="0" smtClean="0"/>
                        <a:t>H6, J7</a:t>
                      </a:r>
                      <a:endParaRPr lang="hu-HU" sz="14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28" b="68268"/>
          <a:stretch/>
        </p:blipFill>
        <p:spPr>
          <a:xfrm>
            <a:off x="539552" y="1124744"/>
            <a:ext cx="4145685" cy="2779022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64" r="66528" b="98"/>
          <a:stretch/>
        </p:blipFill>
        <p:spPr>
          <a:xfrm>
            <a:off x="3131840" y="3903766"/>
            <a:ext cx="3803136" cy="2477562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683568" y="400506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Furathoz </a:t>
            </a:r>
            <a:endParaRPr lang="hu-HU" i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6937928" y="587727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Csaphoz 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67685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Méretellenőrzés idomszerrel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4499992" y="155679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Dugós furatmérő idomszer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5148064" y="371703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Villás csapmérő idomszer</a:t>
            </a:r>
            <a:endParaRPr lang="hu-HU" i="1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72" b="69642"/>
          <a:stretch/>
        </p:blipFill>
        <p:spPr>
          <a:xfrm>
            <a:off x="467544" y="1340768"/>
            <a:ext cx="3761392" cy="256093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28" b="66696"/>
          <a:stretch/>
        </p:blipFill>
        <p:spPr>
          <a:xfrm>
            <a:off x="4860032" y="4218115"/>
            <a:ext cx="3120132" cy="237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11968"/>
          </a:xfrm>
        </p:spPr>
        <p:txBody>
          <a:bodyPr>
            <a:normAutofit fontScale="77500" lnSpcReduction="20000"/>
          </a:bodyPr>
          <a:lstStyle/>
          <a:p>
            <a:r>
              <a:rPr lang="hu-HU" b="1" i="1" dirty="0" smtClean="0"/>
              <a:t>Alaktűrés:</a:t>
            </a:r>
          </a:p>
          <a:p>
            <a:pPr lvl="1"/>
            <a:r>
              <a:rPr lang="hu-HU" i="1" dirty="0" smtClean="0"/>
              <a:t>Egyenesség,</a:t>
            </a:r>
          </a:p>
          <a:p>
            <a:pPr lvl="1"/>
            <a:r>
              <a:rPr lang="hu-HU" i="1" dirty="0" smtClean="0"/>
              <a:t>Síklapúság,</a:t>
            </a:r>
          </a:p>
          <a:p>
            <a:pPr lvl="1"/>
            <a:r>
              <a:rPr lang="hu-HU" i="1" dirty="0" err="1" smtClean="0"/>
              <a:t>Köralakúság</a:t>
            </a:r>
            <a:r>
              <a:rPr lang="hu-HU" i="1" dirty="0" smtClean="0"/>
              <a:t>,</a:t>
            </a:r>
          </a:p>
          <a:p>
            <a:pPr lvl="1"/>
            <a:r>
              <a:rPr lang="hu-HU" i="1" dirty="0" smtClean="0"/>
              <a:t>Hengeresség,</a:t>
            </a:r>
          </a:p>
          <a:p>
            <a:r>
              <a:rPr lang="hu-HU" b="1" i="1" dirty="0" smtClean="0"/>
              <a:t>Helyzettűrések:</a:t>
            </a:r>
          </a:p>
          <a:p>
            <a:pPr lvl="1"/>
            <a:r>
              <a:rPr lang="hu-HU" i="1" dirty="0" smtClean="0"/>
              <a:t>Párhuzamosság,</a:t>
            </a:r>
          </a:p>
          <a:p>
            <a:pPr lvl="1"/>
            <a:r>
              <a:rPr lang="hu-HU" i="1" dirty="0" smtClean="0"/>
              <a:t>Merőlegesség,</a:t>
            </a:r>
          </a:p>
          <a:p>
            <a:pPr lvl="1"/>
            <a:r>
              <a:rPr lang="hu-HU" i="1" dirty="0" smtClean="0"/>
              <a:t>Hajlásszög,</a:t>
            </a:r>
          </a:p>
          <a:p>
            <a:pPr lvl="1"/>
            <a:r>
              <a:rPr lang="hu-HU" i="1" dirty="0"/>
              <a:t>Radiális </a:t>
            </a:r>
            <a:r>
              <a:rPr lang="hu-HU" i="1" dirty="0" smtClean="0"/>
              <a:t>ütés,</a:t>
            </a:r>
            <a:endParaRPr lang="hu-HU" i="1" dirty="0"/>
          </a:p>
          <a:p>
            <a:pPr lvl="1"/>
            <a:r>
              <a:rPr lang="hu-HU" i="1" dirty="0" smtClean="0"/>
              <a:t>Homlok ütés,</a:t>
            </a:r>
            <a:endParaRPr lang="hu-HU" i="1" dirty="0"/>
          </a:p>
          <a:p>
            <a:pPr lvl="1"/>
            <a:r>
              <a:rPr lang="hu-HU" i="1" dirty="0" smtClean="0"/>
              <a:t>Teljes radiális ütés,</a:t>
            </a:r>
          </a:p>
          <a:p>
            <a:pPr lvl="1"/>
            <a:r>
              <a:rPr lang="hu-HU" i="1" dirty="0" smtClean="0"/>
              <a:t>Teljes homlok ütés,</a:t>
            </a:r>
            <a:endParaRPr lang="hu-HU" i="1" dirty="0"/>
          </a:p>
          <a:p>
            <a:pPr lvl="1"/>
            <a:r>
              <a:rPr lang="hu-HU" i="1" dirty="0"/>
              <a:t>Szimmetria,</a:t>
            </a:r>
          </a:p>
          <a:p>
            <a:pPr lvl="1"/>
            <a:r>
              <a:rPr lang="hu-HU" i="1" dirty="0" smtClean="0"/>
              <a:t>Egytengelyűség,</a:t>
            </a:r>
          </a:p>
          <a:p>
            <a:pPr lvl="1"/>
            <a:r>
              <a:rPr lang="hu-HU" i="1" dirty="0" smtClean="0"/>
              <a:t>Pozíció.</a:t>
            </a:r>
          </a:p>
          <a:p>
            <a:pPr lvl="1"/>
            <a:endParaRPr lang="hu-HU" i="1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Alakhűség vizsgálata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17469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355976" y="1988840"/>
            <a:ext cx="4258816" cy="201968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hu-HU" sz="2000" i="1" dirty="0" smtClean="0"/>
              <a:t>A henger valóságos tengelyének egy t=0,01mm átmérőjű tűréshengeren belül kell elhelyezkednie</a:t>
            </a:r>
            <a:endParaRPr lang="hu-HU" sz="20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Egyenesség</a:t>
            </a:r>
            <a:endParaRPr lang="hu-HU" i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68" r="73333" b="15866"/>
          <a:stretch/>
        </p:blipFill>
        <p:spPr>
          <a:xfrm>
            <a:off x="467544" y="1988840"/>
            <a:ext cx="3765494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9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716016" y="2393198"/>
            <a:ext cx="4042792" cy="1659640"/>
          </a:xfrm>
        </p:spPr>
        <p:txBody>
          <a:bodyPr/>
          <a:lstStyle/>
          <a:p>
            <a:pPr marL="109728" indent="0">
              <a:buNone/>
            </a:pPr>
            <a:r>
              <a:rPr lang="hu-HU" sz="2000" i="1" dirty="0"/>
              <a:t>A </a:t>
            </a:r>
            <a:r>
              <a:rPr lang="hu-HU" sz="2000" i="1" dirty="0" smtClean="0"/>
              <a:t>valóságos felületnek egymástól t=0,01mm távolságban lévő két párhuzamos sík között kell </a:t>
            </a:r>
            <a:r>
              <a:rPr lang="hu-HU" sz="2000" i="1" dirty="0"/>
              <a:t>elhelyezkednie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Síklapúság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91" r="71022" b="-116"/>
          <a:stretch/>
        </p:blipFill>
        <p:spPr>
          <a:xfrm>
            <a:off x="491580" y="2492896"/>
            <a:ext cx="4091756" cy="159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Köralak</a:t>
            </a:r>
            <a:endParaRPr lang="hu-HU" i="1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15" t="397" r="176" b="83737"/>
          <a:stretch/>
        </p:blipFill>
        <p:spPr>
          <a:xfrm>
            <a:off x="611560" y="2393198"/>
            <a:ext cx="3610939" cy="1659640"/>
          </a:xfrm>
          <a:prstGeom prst="rect">
            <a:avLst/>
          </a:prstGeom>
        </p:spPr>
      </p:pic>
      <p:sp>
        <p:nvSpPr>
          <p:cNvPr id="5" name="Tartalom helye 1"/>
          <p:cNvSpPr txBox="1">
            <a:spLocks/>
          </p:cNvSpPr>
          <p:nvPr/>
        </p:nvSpPr>
        <p:spPr>
          <a:xfrm>
            <a:off x="4716016" y="2393198"/>
            <a:ext cx="4042792" cy="16596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Bármely keresztmetszet valóságos körvonalának egymástól  t=0,1mm távolságban lévő két koncentrikus kör között kell elhelyezkednie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173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Hengeresség</a:t>
            </a:r>
            <a:endParaRPr lang="hu-HU" i="1" dirty="0"/>
          </a:p>
        </p:txBody>
      </p:sp>
      <p:pic>
        <p:nvPicPr>
          <p:cNvPr id="5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00" t="17759" r="90" b="66375"/>
          <a:stretch/>
        </p:blipFill>
        <p:spPr>
          <a:xfrm>
            <a:off x="419100" y="2393198"/>
            <a:ext cx="3803399" cy="1659640"/>
          </a:xfrm>
          <a:prstGeom prst="rect">
            <a:avLst/>
          </a:prstGeom>
        </p:spPr>
      </p:pic>
      <p:sp>
        <p:nvSpPr>
          <p:cNvPr id="6" name="Tartalom helye 1"/>
          <p:cNvSpPr txBox="1">
            <a:spLocks/>
          </p:cNvSpPr>
          <p:nvPr/>
        </p:nvSpPr>
        <p:spPr>
          <a:xfrm>
            <a:off x="4716016" y="2393198"/>
            <a:ext cx="4042792" cy="16596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valóságos hengerpalástnak egymástól  t=0,1mm  távolságban lévő két koaxiális henger között kell elhelyezkednie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7734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Adott profil alaktűrése</a:t>
            </a:r>
            <a:endParaRPr lang="hu-HU" i="1" dirty="0"/>
          </a:p>
        </p:txBody>
      </p:sp>
      <p:pic>
        <p:nvPicPr>
          <p:cNvPr id="5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70" t="34999" r="1120" b="49135"/>
          <a:stretch/>
        </p:blipFill>
        <p:spPr>
          <a:xfrm>
            <a:off x="419100" y="2393198"/>
            <a:ext cx="3803399" cy="1659640"/>
          </a:xfrm>
          <a:prstGeom prst="rect">
            <a:avLst/>
          </a:prstGeom>
        </p:spPr>
      </p:pic>
      <p:sp>
        <p:nvSpPr>
          <p:cNvPr id="6" name="Tartalom helye 1"/>
          <p:cNvSpPr txBox="1">
            <a:spLocks/>
          </p:cNvSpPr>
          <p:nvPr/>
        </p:nvSpPr>
        <p:spPr>
          <a:xfrm>
            <a:off x="4868416" y="2545598"/>
            <a:ext cx="4042792" cy="1659640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rajz síkjával párhuzamos metszettel előállított bármely valóságos profilvonalnak két olyan vonal közé kell  esnie, amelyek   t=0,05mm átmérőjű körök burkológörbéjeként adódnak.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377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Adott felület alaktűrése</a:t>
            </a:r>
            <a:endParaRPr lang="hu-HU" i="1" dirty="0"/>
          </a:p>
        </p:txBody>
      </p:sp>
      <p:pic>
        <p:nvPicPr>
          <p:cNvPr id="4" name="Tartalom hely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90" t="53332" b="30802"/>
          <a:stretch/>
        </p:blipFill>
        <p:spPr>
          <a:xfrm>
            <a:off x="419100" y="2393198"/>
            <a:ext cx="3803399" cy="1659640"/>
          </a:xfrm>
          <a:prstGeom prst="rect">
            <a:avLst/>
          </a:prstGeom>
        </p:spPr>
      </p:pic>
      <p:sp>
        <p:nvSpPr>
          <p:cNvPr id="5" name="Tartalom helye 1"/>
          <p:cNvSpPr txBox="1">
            <a:spLocks/>
          </p:cNvSpPr>
          <p:nvPr/>
        </p:nvSpPr>
        <p:spPr>
          <a:xfrm>
            <a:off x="4868416" y="2545598"/>
            <a:ext cx="4042792" cy="16596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valóságos felületnek t=0,01mm átmérőjű gömbök két burkolófelülete közé kell esnie, a gömbök középpontjai az ideális geometriai alakon helyezkednek el.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153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Párhuzamosság</a:t>
            </a:r>
            <a:endParaRPr lang="hu-HU" i="1" dirty="0"/>
          </a:p>
        </p:txBody>
      </p:sp>
      <p:sp>
        <p:nvSpPr>
          <p:cNvPr id="4" name="Tartalom helye 1"/>
          <p:cNvSpPr txBox="1">
            <a:spLocks noGrp="1"/>
          </p:cNvSpPr>
          <p:nvPr>
            <p:ph idx="1"/>
          </p:nvPr>
        </p:nvSpPr>
        <p:spPr>
          <a:xfrm>
            <a:off x="4716016" y="1501180"/>
            <a:ext cx="4104456" cy="1639788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tűrésezett tengelynek két,  a vonatkoztatási tengellyel párhuzamos, egymástól t=0,5mm távolságban lévő vonal közé kell esnie. A síkra vetített tűrésmező vízszintes.</a:t>
            </a:r>
          </a:p>
          <a:p>
            <a:endParaRPr lang="hu-HU" dirty="0"/>
          </a:p>
        </p:txBody>
      </p:sp>
      <p:pic>
        <p:nvPicPr>
          <p:cNvPr id="5" name="Tartalom hely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t="1436" r="69368" b="51932"/>
          <a:stretch/>
        </p:blipFill>
        <p:spPr>
          <a:xfrm>
            <a:off x="397519" y="1484784"/>
            <a:ext cx="4517381" cy="4877916"/>
          </a:xfrm>
          <a:prstGeom prst="rect">
            <a:avLst/>
          </a:prstGeom>
        </p:spPr>
      </p:pic>
      <p:sp>
        <p:nvSpPr>
          <p:cNvPr id="6" name="Tartalom helye 1"/>
          <p:cNvSpPr txBox="1">
            <a:spLocks/>
          </p:cNvSpPr>
          <p:nvPr/>
        </p:nvSpPr>
        <p:spPr>
          <a:xfrm>
            <a:off x="4716016" y="3212976"/>
            <a:ext cx="4104456" cy="16397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1900" i="1" dirty="0" smtClean="0"/>
              <a:t>A tűrésezett tengelynek,  a vonatkoztatási tengellyel párhuzamos, t=0,5mm átmérőjű hengeren belül kell elhelyezkednie.</a:t>
            </a:r>
          </a:p>
          <a:p>
            <a:endParaRPr lang="hu-HU" dirty="0"/>
          </a:p>
        </p:txBody>
      </p:sp>
      <p:sp>
        <p:nvSpPr>
          <p:cNvPr id="7" name="Tartalom helye 1"/>
          <p:cNvSpPr txBox="1">
            <a:spLocks/>
          </p:cNvSpPr>
          <p:nvPr/>
        </p:nvSpPr>
        <p:spPr>
          <a:xfrm>
            <a:off x="4716016" y="4852764"/>
            <a:ext cx="4104456" cy="16397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1900" i="1" dirty="0" smtClean="0"/>
              <a:t>A tűrésezett felületnek két, az A vonatkoztatási tengellyel párhuzamos, egymástól  t=0,01mm távolságban lévő felület közé kell esnie.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79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Merőlegesség</a:t>
            </a:r>
            <a:endParaRPr lang="hu-HU" i="1" dirty="0"/>
          </a:p>
        </p:txBody>
      </p:sp>
      <p:sp>
        <p:nvSpPr>
          <p:cNvPr id="5" name="Tartalom helye 1"/>
          <p:cNvSpPr txBox="1">
            <a:spLocks/>
          </p:cNvSpPr>
          <p:nvPr/>
        </p:nvSpPr>
        <p:spPr>
          <a:xfrm>
            <a:off x="4868416" y="2381164"/>
            <a:ext cx="4042792" cy="16596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furat valóságos tengelyének egy t=valóságos felületnek t=0,1mm átmérőjű hengerben kell elhelyezkednie. A henger a vonatkoztatási síkra merőlegesen  áll.</a:t>
            </a:r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5" r="58750" b="65125"/>
          <a:stretch/>
        </p:blipFill>
        <p:spPr>
          <a:xfrm>
            <a:off x="107504" y="2380668"/>
            <a:ext cx="4594945" cy="125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8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Hajlásszög</a:t>
            </a:r>
            <a:endParaRPr lang="hu-HU" i="1" dirty="0"/>
          </a:p>
        </p:txBody>
      </p:sp>
      <p:sp>
        <p:nvSpPr>
          <p:cNvPr id="4" name="Tartalom helye 1"/>
          <p:cNvSpPr txBox="1">
            <a:spLocks/>
          </p:cNvSpPr>
          <p:nvPr/>
        </p:nvSpPr>
        <p:spPr>
          <a:xfrm>
            <a:off x="4868416" y="2381164"/>
            <a:ext cx="4042792" cy="16596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tűrésezett felületnek (valóságos felületnek) két, egymással párhuzamos egymástól t=0,05mm távolságban lévő sík közé kell esnie.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97" r="58750" b="47571"/>
          <a:stretch/>
        </p:blipFill>
        <p:spPr>
          <a:xfrm>
            <a:off x="107504" y="2722888"/>
            <a:ext cx="4594945" cy="131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Radiális ütés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8" t="52723" r="60118" b="25994"/>
          <a:stretch/>
        </p:blipFill>
        <p:spPr>
          <a:xfrm>
            <a:off x="107504" y="2603500"/>
            <a:ext cx="4594945" cy="1676400"/>
          </a:xfrm>
          <a:prstGeom prst="rect">
            <a:avLst/>
          </a:prstGeom>
        </p:spPr>
      </p:pic>
      <p:sp>
        <p:nvSpPr>
          <p:cNvPr id="5" name="Tartalom helye 1"/>
          <p:cNvSpPr txBox="1">
            <a:spLocks/>
          </p:cNvSpPr>
          <p:nvPr/>
        </p:nvSpPr>
        <p:spPr>
          <a:xfrm>
            <a:off x="4868416" y="2381164"/>
            <a:ext cx="4042792" cy="16596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Az A vonatkoztatási tengely körüli megforgatás során a radiális ütés a tengelyre merőleges egyetlen mérősíkban sem lehet nagyobb  t=0,05mm tűrésnél.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496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Homlok ütés</a:t>
            </a:r>
            <a:endParaRPr lang="hu-HU" i="1" dirty="0"/>
          </a:p>
        </p:txBody>
      </p:sp>
      <p:sp>
        <p:nvSpPr>
          <p:cNvPr id="5" name="Tartalom helye 1"/>
          <p:cNvSpPr txBox="1">
            <a:spLocks/>
          </p:cNvSpPr>
          <p:nvPr/>
        </p:nvSpPr>
        <p:spPr>
          <a:xfrm>
            <a:off x="4868416" y="2381164"/>
            <a:ext cx="4042792" cy="16596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Az A vonatkoztatási tengely körüli megforgatás során a tetszőleges r sugáron mért  homlokütés nem lehet nagyobb, mint  t=0,05mm.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89" b="76713"/>
          <a:stretch/>
        </p:blipFill>
        <p:spPr>
          <a:xfrm>
            <a:off x="300480" y="2204864"/>
            <a:ext cx="4583960" cy="183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9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Teljes radiális ütés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36" t="31176" r="1514" b="47380"/>
          <a:stretch/>
        </p:blipFill>
        <p:spPr>
          <a:xfrm>
            <a:off x="107504" y="2204864"/>
            <a:ext cx="4594945" cy="1689100"/>
          </a:xfrm>
          <a:prstGeom prst="rect">
            <a:avLst/>
          </a:prstGeom>
        </p:spPr>
      </p:pic>
      <p:sp>
        <p:nvSpPr>
          <p:cNvPr id="5" name="Tartalom helye 1"/>
          <p:cNvSpPr txBox="1">
            <a:spLocks/>
          </p:cNvSpPr>
          <p:nvPr/>
        </p:nvSpPr>
        <p:spPr>
          <a:xfrm>
            <a:off x="4868416" y="2381164"/>
            <a:ext cx="4042792" cy="1659640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Az A-B körüli többszöri megforgatás és axiális eltolás során az összes pontnak az egymástól t =0,05 távolságban  lévő két olyan henger által alkotott  tűrésmezőn belül kell esnie, amelyek tengelyei egybeesnek az A-B vonatkoztatási tengellyel.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745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Teljes homlok ütés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36" t="57680" r="1514" b="22005"/>
          <a:stretch/>
        </p:blipFill>
        <p:spPr>
          <a:xfrm>
            <a:off x="109712" y="2440604"/>
            <a:ext cx="4594945" cy="1600200"/>
          </a:xfrm>
          <a:prstGeom prst="rect">
            <a:avLst/>
          </a:prstGeom>
        </p:spPr>
      </p:pic>
      <p:sp>
        <p:nvSpPr>
          <p:cNvPr id="5" name="Tartalom helye 1"/>
          <p:cNvSpPr txBox="1">
            <a:spLocks/>
          </p:cNvSpPr>
          <p:nvPr/>
        </p:nvSpPr>
        <p:spPr>
          <a:xfrm>
            <a:off x="4868416" y="2381164"/>
            <a:ext cx="4042792" cy="165964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Az A vonatkoztatási tengely  körüli többszöri megforgatás és axiális eltolás esetén a tűrésezett felület összes pontjának két, egymástól </a:t>
            </a:r>
          </a:p>
          <a:p>
            <a:pPr marL="109728" indent="0">
              <a:buFont typeface="Wingdings 3"/>
              <a:buNone/>
            </a:pPr>
            <a:r>
              <a:rPr lang="hu-HU" sz="2000" i="1" dirty="0" smtClean="0"/>
              <a:t>t =0,05 távolságban  lévő egymással párhuzamos sík közé kell esnie.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392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Szimmetria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7" t="1117" r="799" b="79696"/>
          <a:stretch/>
        </p:blipFill>
        <p:spPr>
          <a:xfrm>
            <a:off x="107245" y="2071304"/>
            <a:ext cx="4781511" cy="1778124"/>
          </a:xfrm>
          <a:prstGeom prst="rect">
            <a:avLst/>
          </a:prstGeom>
        </p:spPr>
      </p:pic>
      <p:sp>
        <p:nvSpPr>
          <p:cNvPr id="5" name="Tartalom helye 1"/>
          <p:cNvSpPr txBox="1">
            <a:spLocks/>
          </p:cNvSpPr>
          <p:nvPr/>
        </p:nvSpPr>
        <p:spPr>
          <a:xfrm>
            <a:off x="4868416" y="2381164"/>
            <a:ext cx="4042792" cy="165964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horony tűrésezett középsíkjának (valóságos középsík) két, egymástól t=0,08 távolságban lévő, párhuzamos sík közé kell esnie, amelyek a vonatkoztatási középsíkhoz képest szimmetrikusan helyezkednek el.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2353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Egytengelyűség</a:t>
            </a:r>
            <a:endParaRPr lang="hu-HU" i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86" t="82017" r="2576"/>
          <a:stretch/>
        </p:blipFill>
        <p:spPr>
          <a:xfrm>
            <a:off x="251520" y="2255540"/>
            <a:ext cx="4559300" cy="1512168"/>
          </a:xfrm>
          <a:prstGeom prst="rect">
            <a:avLst/>
          </a:prstGeom>
        </p:spPr>
      </p:pic>
      <p:sp>
        <p:nvSpPr>
          <p:cNvPr id="6" name="Tartalom helye 1"/>
          <p:cNvSpPr txBox="1">
            <a:spLocks/>
          </p:cNvSpPr>
          <p:nvPr/>
        </p:nvSpPr>
        <p:spPr>
          <a:xfrm>
            <a:off x="4868416" y="2381164"/>
            <a:ext cx="4042792" cy="165964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nagy átmérő valóságos tengelyének egy t=0,02 hengerben kell elhelyezkednie. A tűréshenger a vonatkoztatási tengellyel koaxiális.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8271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Pozíció</a:t>
            </a:r>
            <a:endParaRPr lang="hu-HU" i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73" r="61021" b="79509"/>
          <a:stretch/>
        </p:blipFill>
        <p:spPr>
          <a:xfrm>
            <a:off x="395536" y="1412776"/>
            <a:ext cx="4635500" cy="2048768"/>
          </a:xfrm>
          <a:prstGeom prst="rect">
            <a:avLst/>
          </a:prstGeom>
        </p:spPr>
      </p:pic>
      <p:sp>
        <p:nvSpPr>
          <p:cNvPr id="6" name="Tartalom helye 1"/>
          <p:cNvSpPr txBox="1">
            <a:spLocks/>
          </p:cNvSpPr>
          <p:nvPr/>
        </p:nvSpPr>
        <p:spPr>
          <a:xfrm>
            <a:off x="5031036" y="1608408"/>
            <a:ext cx="4042792" cy="16596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furat valóságos tengelyének egy t=0,1 mm átmérőjű tűréshengeren belül kell elhelyezkednie, amelynek tengelye az elméletileg pontos helyen van.</a:t>
            </a:r>
            <a:endParaRPr lang="hu-HU" dirty="0"/>
          </a:p>
        </p:txBody>
      </p:sp>
      <p:sp>
        <p:nvSpPr>
          <p:cNvPr id="7" name="Tartalom helye 1"/>
          <p:cNvSpPr txBox="1">
            <a:spLocks/>
          </p:cNvSpPr>
          <p:nvPr/>
        </p:nvSpPr>
        <p:spPr>
          <a:xfrm>
            <a:off x="5031036" y="4127068"/>
            <a:ext cx="4042792" cy="16596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hu-HU" sz="2000" i="1" dirty="0" smtClean="0"/>
              <a:t>A 3 felület mindegyikének két, egymástól  t=0,1 mm távolságban lévő, párhuzamos sík közé kell esnie. A tűréssíkok a felület elméleti helyzetéhez szimmetrikusak.</a:t>
            </a:r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24" r="60694"/>
          <a:stretch/>
        </p:blipFill>
        <p:spPr>
          <a:xfrm>
            <a:off x="419324" y="3914499"/>
            <a:ext cx="4358914" cy="187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0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Alakellenőrzés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4932040" y="169550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Acél élvonalzók szokásos kialakítása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3398614" y="5517232"/>
            <a:ext cx="4476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Acél élvonalzóval történő mérés a fényt alkalmazva </a:t>
            </a:r>
            <a:endParaRPr lang="hu-HU" i="1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28" b="80446"/>
          <a:stretch/>
        </p:blipFill>
        <p:spPr>
          <a:xfrm>
            <a:off x="611560" y="1450644"/>
            <a:ext cx="4155372" cy="1402292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78" r="44028"/>
          <a:stretch/>
        </p:blipFill>
        <p:spPr>
          <a:xfrm>
            <a:off x="2567922" y="3789040"/>
            <a:ext cx="4398020" cy="149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6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Párhuzamosság mérése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5220072" y="1700808"/>
            <a:ext cx="29523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Sík felületen állványos mérőóra segítségével történik a mérés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 munkadarab felületén több helyen történő mérése (min3 helyen)</a:t>
            </a:r>
            <a:endParaRPr lang="hu-HU" i="1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4"/>
          <a:stretch/>
        </p:blipFill>
        <p:spPr>
          <a:xfrm>
            <a:off x="467544" y="1268760"/>
            <a:ext cx="4557464" cy="348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9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67544" y="1440509"/>
            <a:ext cx="8229600" cy="4525963"/>
          </a:xfrm>
        </p:spPr>
        <p:txBody>
          <a:bodyPr>
            <a:normAutofit/>
          </a:bodyPr>
          <a:lstStyle/>
          <a:p>
            <a:r>
              <a:rPr lang="hu-HU" sz="2000" i="1" dirty="0" smtClean="0"/>
              <a:t>Állványos mérőóra alkalmazásával történik</a:t>
            </a:r>
          </a:p>
          <a:p>
            <a:r>
              <a:rPr lang="hu-HU" sz="2000" i="1" dirty="0" smtClean="0"/>
              <a:t>Sík felületre helyezett munkadarabbal</a:t>
            </a:r>
          </a:p>
          <a:p>
            <a:r>
              <a:rPr lang="hu-HU" sz="2000" i="1" dirty="0" smtClean="0"/>
              <a:t>A darabot mozgatva a mérőóra kitérését kell figyelni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Síklapúság ellenőrzése</a:t>
            </a:r>
            <a:endParaRPr lang="hu-HU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4"/>
          <a:stretch/>
        </p:blipFill>
        <p:spPr>
          <a:xfrm>
            <a:off x="683568" y="2492896"/>
            <a:ext cx="4557464" cy="348739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152774" y="2634974"/>
            <a:ext cx="34516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hu-HU" sz="2000" i="1" dirty="0"/>
              <a:t>Fontos, a munkadarab felfekvő és mért felületének párhuzamosságának figyelembe vétele</a:t>
            </a:r>
          </a:p>
        </p:txBody>
      </p:sp>
    </p:spTree>
    <p:extLst>
      <p:ext uri="{BB962C8B-B14F-4D97-AF65-F5344CB8AC3E}">
        <p14:creationId xmlns:p14="http://schemas.microsoft.com/office/powerpoint/2010/main" val="140271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Köralak ellenőrzése</a:t>
            </a:r>
            <a:endParaRPr lang="hu-HU" i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3923928" y="1411134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err="1" smtClean="0"/>
              <a:t>Ovalitás</a:t>
            </a:r>
            <a:endParaRPr lang="hu-HU" b="1" i="1" dirty="0" smtClean="0"/>
          </a:p>
          <a:p>
            <a:r>
              <a:rPr lang="hu-HU" i="1" dirty="0" smtClean="0"/>
              <a:t>két egymásra merőleges méret eltérését jelenti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5292081" y="3933056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 smtClean="0"/>
              <a:t>Sokszögűség</a:t>
            </a:r>
          </a:p>
          <a:p>
            <a:r>
              <a:rPr lang="hu-HU" i="1" dirty="0" smtClean="0"/>
              <a:t>Hárompontos műszerrel mérhetjük, vagy prizmába, illetve csúcsok közé fogva mérőóra segítségével</a:t>
            </a:r>
            <a:endParaRPr lang="hu-HU" i="1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00" b="74069"/>
          <a:stretch/>
        </p:blipFill>
        <p:spPr>
          <a:xfrm>
            <a:off x="2051720" y="3598292"/>
            <a:ext cx="2637060" cy="261357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62" b="71017"/>
          <a:stretch/>
        </p:blipFill>
        <p:spPr>
          <a:xfrm>
            <a:off x="330176" y="1216414"/>
            <a:ext cx="2657648" cy="242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4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Sokszögűség mérése mérőóra segítségével</a:t>
            </a:r>
            <a:endParaRPr lang="hu-HU" i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63"/>
          <a:stretch/>
        </p:blipFill>
        <p:spPr>
          <a:xfrm>
            <a:off x="827584" y="2060848"/>
            <a:ext cx="4680520" cy="3619473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508104" y="2060848"/>
            <a:ext cx="32403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Központfurattal rendelkező tengelyt csúcsok közé fogva vizsgálunk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Központfurat nélküli tengelyt prizmára helyezve mérünk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 tengelyt más helyen is mérjük, ezzel kiküszöbölve a tengely deformációját (görbeségét) 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0014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5383138" y="1370964"/>
            <a:ext cx="3240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 vizsgált felületen köralak tűrés ellenőrzés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Csúcs közötti mérés mérőóra segítségével, a szögelfordulást figyelve, a d</a:t>
            </a:r>
            <a:r>
              <a:rPr lang="hu-HU" i="1" baseline="-25000" dirty="0" smtClean="0"/>
              <a:t>2</a:t>
            </a:r>
            <a:r>
              <a:rPr lang="hu-HU" i="1" dirty="0" smtClean="0"/>
              <a:t> majd d</a:t>
            </a:r>
            <a:r>
              <a:rPr lang="hu-HU" i="1" baseline="-25000" dirty="0" smtClean="0"/>
              <a:t>3  </a:t>
            </a:r>
            <a:r>
              <a:rPr lang="hu-HU" i="1" dirty="0" smtClean="0"/>
              <a:t>átmérőn ütést mérni </a:t>
            </a:r>
            <a:endParaRPr lang="hu-HU" i="1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27" r="26667" b="-677"/>
          <a:stretch/>
        </p:blipFill>
        <p:spPr>
          <a:xfrm>
            <a:off x="504850" y="4454872"/>
            <a:ext cx="4878288" cy="1422834"/>
          </a:xfrm>
          <a:prstGeom prst="rect">
            <a:avLst/>
          </a:prstGeom>
        </p:spPr>
      </p:pic>
      <p:sp>
        <p:nvSpPr>
          <p:cNvPr id="8" name="Cím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hu-HU" i="1" dirty="0" smtClean="0"/>
              <a:t>Tengelygörbeség vizsgálata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" r="43856" b="50000"/>
          <a:stretch/>
        </p:blipFill>
        <p:spPr>
          <a:xfrm>
            <a:off x="790934" y="1551090"/>
            <a:ext cx="4306119" cy="28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03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1995</TotalTime>
  <Words>2428</Words>
  <Application>Microsoft Office PowerPoint</Application>
  <PresentationFormat>Diavetítés a képernyőre (4:3 oldalarány)</PresentationFormat>
  <Paragraphs>429</Paragraphs>
  <Slides>85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85</vt:i4>
      </vt:variant>
    </vt:vector>
  </HeadingPairs>
  <TitlesOfParts>
    <vt:vector size="93" baseType="lpstr">
      <vt:lpstr>Arial</vt:lpstr>
      <vt:lpstr>Lucida Sans Unicode</vt:lpstr>
      <vt:lpstr>Verdana</vt:lpstr>
      <vt:lpstr>Wingdings 2</vt:lpstr>
      <vt:lpstr>Wingdings 3</vt:lpstr>
      <vt:lpstr>Sétatér</vt:lpstr>
      <vt:lpstr>Equation</vt:lpstr>
      <vt:lpstr>Solid Edge Draft Document</vt:lpstr>
      <vt:lpstr>PowerPoint-bemutató</vt:lpstr>
      <vt:lpstr>Mérés fontossága</vt:lpstr>
      <vt:lpstr>Mérési eredmények egyszerű rögzítése</vt:lpstr>
      <vt:lpstr>Anyagkárosodás fajtái</vt:lpstr>
      <vt:lpstr>Mérőeszközök csoportosítása</vt:lpstr>
      <vt:lpstr>Mérőeszközök mérésügyi felosztása</vt:lpstr>
      <vt:lpstr>Mérőeszközök mérésügyi felosztása</vt:lpstr>
      <vt:lpstr>Mérőműszerek metrológiai jellemzői</vt:lpstr>
      <vt:lpstr>Mérőműszerek metrológiai jellemzői</vt:lpstr>
      <vt:lpstr>Mérési hibák</vt:lpstr>
      <vt:lpstr>Mérési hibák</vt:lpstr>
      <vt:lpstr>A mérés módjai</vt:lpstr>
      <vt:lpstr>A mérés módjai</vt:lpstr>
      <vt:lpstr>A mérés módjai</vt:lpstr>
      <vt:lpstr>A mérés módjai</vt:lpstr>
      <vt:lpstr>Elektromechanikus műszerek</vt:lpstr>
      <vt:lpstr>Érzékenység</vt:lpstr>
      <vt:lpstr>Pontosság</vt:lpstr>
      <vt:lpstr>Elektromechanikus műszerek osztálypontossága</vt:lpstr>
      <vt:lpstr>Fogyasztás</vt:lpstr>
      <vt:lpstr>Csillapítás</vt:lpstr>
      <vt:lpstr>Csillapítás</vt:lpstr>
      <vt:lpstr>Terhelhetőség</vt:lpstr>
      <vt:lpstr>Méréshatár</vt:lpstr>
      <vt:lpstr>Elektromechanikus műszerek főbb változatai</vt:lpstr>
      <vt:lpstr>Hibák</vt:lpstr>
      <vt:lpstr>Sablonok</vt:lpstr>
      <vt:lpstr>Sablonok: hézagmérő készlet</vt:lpstr>
      <vt:lpstr>Sablonok: sugármérő készlet</vt:lpstr>
      <vt:lpstr>Sablonok: menetfésű</vt:lpstr>
      <vt:lpstr>Sablonok: lyukas mérce</vt:lpstr>
      <vt:lpstr>Tolómérő</vt:lpstr>
      <vt:lpstr>Tolómérő részei</vt:lpstr>
      <vt:lpstr>Tolómérő</vt:lpstr>
      <vt:lpstr>Mikrométer</vt:lpstr>
      <vt:lpstr>Mikrométer részei</vt:lpstr>
      <vt:lpstr>Mérés előtti teendők (mikrométer)</vt:lpstr>
      <vt:lpstr>Leolvasás</vt:lpstr>
      <vt:lpstr>Mikrométer: csőrös mikrométer</vt:lpstr>
      <vt:lpstr>Mikrométerek fajtái</vt:lpstr>
      <vt:lpstr>Furatátmérő mérés mérőóra segítségével</vt:lpstr>
      <vt:lpstr>Furatátmérő mérés mérőóra segítségével (kalibrálás az adott etalonhoz)</vt:lpstr>
      <vt:lpstr>Furatátmérő mérés mérőóra segítségével (kalibrálás az adott etalonhoz)</vt:lpstr>
      <vt:lpstr>Furatátmérő mérés mérőóra segítségével (lépések)</vt:lpstr>
      <vt:lpstr>Lengőnyelves mikrométer: passzaméter</vt:lpstr>
      <vt:lpstr>Mérőóra</vt:lpstr>
      <vt:lpstr>Mérés előtti teendők</vt:lpstr>
      <vt:lpstr>Mérőóra</vt:lpstr>
      <vt:lpstr>Szögmérő</vt:lpstr>
      <vt:lpstr>Szögmérő leolvasása</vt:lpstr>
      <vt:lpstr>Kúpmérés idomszerrel</vt:lpstr>
      <vt:lpstr>Kúpmérés mérőgyűrűvel és mérőgolyóval</vt:lpstr>
      <vt:lpstr>Kúpmérés tolómérő segítségével</vt:lpstr>
      <vt:lpstr>Menetek és mérésük</vt:lpstr>
      <vt:lpstr>Menetek és mérésük</vt:lpstr>
      <vt:lpstr>Menetmérés</vt:lpstr>
      <vt:lpstr>Menetellenőrző idomszerek</vt:lpstr>
      <vt:lpstr>Menetmérő mikrométer</vt:lpstr>
      <vt:lpstr>Menetmérő csap</vt:lpstr>
      <vt:lpstr>Tűrések</vt:lpstr>
      <vt:lpstr>Illesztések</vt:lpstr>
      <vt:lpstr>Méretellenőrzés idomszerrel</vt:lpstr>
      <vt:lpstr>Alakhűség vizsgálata</vt:lpstr>
      <vt:lpstr>Egyenesség</vt:lpstr>
      <vt:lpstr>Síklapúság</vt:lpstr>
      <vt:lpstr>Köralak</vt:lpstr>
      <vt:lpstr>Hengeresség</vt:lpstr>
      <vt:lpstr>Adott profil alaktűrése</vt:lpstr>
      <vt:lpstr>Adott felület alaktűrése</vt:lpstr>
      <vt:lpstr>Párhuzamosság</vt:lpstr>
      <vt:lpstr>Merőlegesség</vt:lpstr>
      <vt:lpstr>Hajlásszög</vt:lpstr>
      <vt:lpstr>Radiális ütés</vt:lpstr>
      <vt:lpstr>Homlok ütés</vt:lpstr>
      <vt:lpstr>Teljes radiális ütés</vt:lpstr>
      <vt:lpstr>Teljes homlok ütés</vt:lpstr>
      <vt:lpstr>Szimmetria</vt:lpstr>
      <vt:lpstr>Egytengelyűség</vt:lpstr>
      <vt:lpstr>Pozíció</vt:lpstr>
      <vt:lpstr>Alakellenőrzés</vt:lpstr>
      <vt:lpstr>Párhuzamosság mérése</vt:lpstr>
      <vt:lpstr>Síklapúság ellenőrzése</vt:lpstr>
      <vt:lpstr>Köralak ellenőrzése</vt:lpstr>
      <vt:lpstr>Sokszögűség mérése mérőóra segítségével</vt:lpstr>
      <vt:lpstr>Tengelygörbeség vizsgálata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Finommechanika</dc:title>
  <dc:creator>NN</dc:creator>
  <cp:lastModifiedBy>Józsi</cp:lastModifiedBy>
  <cp:revision>225</cp:revision>
  <dcterms:created xsi:type="dcterms:W3CDTF">2014-01-25T10:00:54Z</dcterms:created>
  <dcterms:modified xsi:type="dcterms:W3CDTF">2017-03-09T05:25:32Z</dcterms:modified>
</cp:coreProperties>
</file>