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59" r:id="rId4"/>
    <p:sldId id="278" r:id="rId5"/>
    <p:sldId id="265" r:id="rId6"/>
    <p:sldId id="260" r:id="rId7"/>
    <p:sldId id="266" r:id="rId8"/>
    <p:sldId id="267" r:id="rId9"/>
    <p:sldId id="261" r:id="rId10"/>
    <p:sldId id="268" r:id="rId11"/>
    <p:sldId id="269" r:id="rId12"/>
    <p:sldId id="262" r:id="rId13"/>
    <p:sldId id="270" r:id="rId14"/>
    <p:sldId id="263" r:id="rId15"/>
    <p:sldId id="264" r:id="rId16"/>
    <p:sldId id="271" r:id="rId17"/>
    <p:sldId id="272" r:id="rId18"/>
    <p:sldId id="273" r:id="rId19"/>
    <p:sldId id="274" r:id="rId20"/>
    <p:sldId id="275" r:id="rId21"/>
    <p:sldId id="291" r:id="rId22"/>
    <p:sldId id="292" r:id="rId23"/>
    <p:sldId id="279" r:id="rId24"/>
    <p:sldId id="280" r:id="rId25"/>
    <p:sldId id="281" r:id="rId26"/>
    <p:sldId id="282" r:id="rId27"/>
    <p:sldId id="294" r:id="rId28"/>
    <p:sldId id="283" r:id="rId29"/>
    <p:sldId id="284" r:id="rId30"/>
    <p:sldId id="293" r:id="rId31"/>
    <p:sldId id="285" r:id="rId32"/>
    <p:sldId id="287" r:id="rId33"/>
    <p:sldId id="290" r:id="rId3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erékszögű háromszög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Szabadkézi sokszög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Szabadkézi sokszög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Szabadkézi sokszög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Egyenes összekötő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B55BA06-0432-43CA-A914-D2295B3E6458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C104D5A-3117-4B92-813C-F833DF9B84FE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BA06-0432-43CA-A914-D2295B3E6458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04D5A-3117-4B92-813C-F833DF9B84FE}" type="slidenum">
              <a:rPr lang="hu-HU" smtClean="0"/>
              <a:t>‹#›</a:t>
            </a:fld>
            <a:endParaRPr lang="hu-HU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BA06-0432-43CA-A914-D2295B3E6458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04D5A-3117-4B92-813C-F833DF9B84FE}" type="slidenum">
              <a:rPr lang="hu-HU" smtClean="0"/>
              <a:t>‹#›</a:t>
            </a:fld>
            <a:endParaRPr lang="hu-HU"/>
          </a:p>
        </p:txBody>
      </p:sp>
      <p:sp>
        <p:nvSpPr>
          <p:cNvPr id="7" name="Sávnyí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Sávnyí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BA06-0432-43CA-A914-D2295B3E6458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04D5A-3117-4B92-813C-F833DF9B84FE}" type="slidenum">
              <a:rPr lang="hu-HU" smtClean="0"/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BA06-0432-43CA-A914-D2295B3E6458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04D5A-3117-4B92-813C-F833DF9B84FE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BA06-0432-43CA-A914-D2295B3E6458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04D5A-3117-4B92-813C-F833DF9B84FE}" type="slidenum">
              <a:rPr lang="hu-HU" smtClean="0"/>
              <a:t>‹#›</a:t>
            </a:fld>
            <a:endParaRPr lang="hu-HU"/>
          </a:p>
        </p:txBody>
      </p:sp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BA06-0432-43CA-A914-D2295B3E6458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04D5A-3117-4B92-813C-F833DF9B84FE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B55BA06-0432-43CA-A914-D2295B3E6458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04D5A-3117-4B92-813C-F833DF9B84FE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B55BA06-0432-43CA-A914-D2295B3E6458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C104D5A-3117-4B92-813C-F833DF9B84FE}" type="slidenum">
              <a:rPr lang="hu-HU" smtClean="0"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zabadkézi sokszög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erékszögű háromszög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Egyenes összekötő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ávnyí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Sávnyí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BA06-0432-43CA-A914-D2295B3E6458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04D5A-3117-4B92-813C-F833DF9B84FE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5BA06-0432-43CA-A914-D2295B3E6458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04D5A-3117-4B92-813C-F833DF9B84FE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abadkézi sokszög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zabadkézi sokszög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Derékszögű háromszög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B55BA06-0432-43CA-A914-D2295B3E6458}" type="datetimeFigureOut">
              <a:rPr lang="hu-HU" smtClean="0"/>
              <a:t>2017. 03. 09.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C104D5A-3117-4B92-813C-F833DF9B84FE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dirty="0"/>
              <a:t>k</a:t>
            </a:r>
            <a:r>
              <a:rPr lang="hu-HU" i="1" dirty="0" smtClean="0"/>
              <a:t>ötőelemek,</a:t>
            </a:r>
          </a:p>
          <a:p>
            <a:r>
              <a:rPr lang="hu-HU" i="1" dirty="0"/>
              <a:t>e</a:t>
            </a:r>
            <a:r>
              <a:rPr lang="hu-HU" i="1" dirty="0" smtClean="0"/>
              <a:t>nergiatároló elemek,</a:t>
            </a:r>
          </a:p>
          <a:p>
            <a:r>
              <a:rPr lang="hu-HU" i="1" dirty="0"/>
              <a:t>v</a:t>
            </a:r>
            <a:r>
              <a:rPr lang="hu-HU" i="1" dirty="0" smtClean="0"/>
              <a:t>ezetőelemek,</a:t>
            </a:r>
          </a:p>
          <a:p>
            <a:r>
              <a:rPr lang="hu-HU" i="1" dirty="0"/>
              <a:t>m</a:t>
            </a:r>
            <a:r>
              <a:rPr lang="hu-HU" i="1" dirty="0" smtClean="0"/>
              <a:t>ozgásközvetítő vagy –átalakító elemek,</a:t>
            </a:r>
          </a:p>
          <a:p>
            <a:r>
              <a:rPr lang="hu-HU" i="1" dirty="0"/>
              <a:t>m</a:t>
            </a:r>
            <a:r>
              <a:rPr lang="hu-HU" i="1" dirty="0" smtClean="0"/>
              <a:t>ozgáshatároló elemek,</a:t>
            </a:r>
          </a:p>
          <a:p>
            <a:r>
              <a:rPr lang="hu-HU" i="1" dirty="0"/>
              <a:t>k</a:t>
            </a:r>
            <a:r>
              <a:rPr lang="hu-HU" i="1" dirty="0" smtClean="0"/>
              <a:t>ezelőelemek.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Műszerelemek csoportosítása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04774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200" b="1" i="1" dirty="0" smtClean="0"/>
              <a:t>Mozgás jellege szerint:</a:t>
            </a:r>
          </a:p>
          <a:p>
            <a:pPr lvl="1"/>
            <a:r>
              <a:rPr lang="hu-HU" sz="2200" i="1" dirty="0" smtClean="0"/>
              <a:t>Forgó mozgást akadályozó</a:t>
            </a:r>
          </a:p>
          <a:p>
            <a:pPr lvl="1"/>
            <a:r>
              <a:rPr lang="hu-HU" sz="2200" i="1" dirty="0" smtClean="0"/>
              <a:t>Egyenes mozgást akadályozó</a:t>
            </a:r>
          </a:p>
          <a:p>
            <a:r>
              <a:rPr lang="hu-HU" sz="2200" b="1" i="1" dirty="0" smtClean="0"/>
              <a:t>A vezetett elem megfogása v. megakasztása szerint:</a:t>
            </a:r>
          </a:p>
          <a:p>
            <a:pPr lvl="1"/>
            <a:r>
              <a:rPr lang="hu-HU" sz="2200" i="1" dirty="0" smtClean="0"/>
              <a:t>A pálya bármely részén - megfogás</a:t>
            </a:r>
          </a:p>
          <a:p>
            <a:pPr lvl="1"/>
            <a:r>
              <a:rPr lang="hu-HU" sz="2200" i="1" dirty="0" smtClean="0"/>
              <a:t>Csak a pálya néhány részén – megakasztás</a:t>
            </a:r>
          </a:p>
          <a:p>
            <a:r>
              <a:rPr lang="hu-HU" sz="2200" b="1" i="1" dirty="0" smtClean="0"/>
              <a:t>Erőhatás szerint:</a:t>
            </a:r>
          </a:p>
          <a:p>
            <a:pPr lvl="1"/>
            <a:r>
              <a:rPr lang="hu-HU" sz="2200" i="1" dirty="0" smtClean="0"/>
              <a:t>Teljes v.</a:t>
            </a:r>
          </a:p>
          <a:p>
            <a:pPr lvl="1"/>
            <a:r>
              <a:rPr lang="hu-HU" sz="2200" i="1" dirty="0" smtClean="0"/>
              <a:t>adott erőnél nagyobb erőhatásra engedő</a:t>
            </a:r>
          </a:p>
          <a:p>
            <a:r>
              <a:rPr lang="hu-HU" sz="2200" b="1" i="1" dirty="0" smtClean="0"/>
              <a:t>Az akadályozás iránya szerint:</a:t>
            </a:r>
          </a:p>
          <a:p>
            <a:pPr lvl="1"/>
            <a:r>
              <a:rPr lang="hu-HU" sz="2200" i="1" dirty="0" smtClean="0"/>
              <a:t>Egyik irányba ható</a:t>
            </a:r>
          </a:p>
          <a:p>
            <a:pPr lvl="1"/>
            <a:r>
              <a:rPr lang="hu-HU" sz="2200" i="1" dirty="0" smtClean="0"/>
              <a:t>Mindkét irányba ható</a:t>
            </a:r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Mozgásakadályozók </a:t>
            </a:r>
            <a:r>
              <a:rPr lang="hu-HU" i="1" dirty="0" err="1" smtClean="0"/>
              <a:t>csoporto-sítása</a:t>
            </a:r>
            <a:r>
              <a:rPr lang="hu-HU" i="1" dirty="0" smtClean="0"/>
              <a:t>: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06727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Egyenes vonalú megfogás és megszakítás fajtái</a:t>
            </a:r>
            <a:endParaRPr lang="hu-HU" i="1" dirty="0"/>
          </a:p>
        </p:txBody>
      </p:sp>
      <p:sp>
        <p:nvSpPr>
          <p:cNvPr id="2" name="Szövegdoboz 1"/>
          <p:cNvSpPr txBox="1"/>
          <p:nvPr/>
        </p:nvSpPr>
        <p:spPr>
          <a:xfrm>
            <a:off x="611560" y="1808394"/>
            <a:ext cx="65527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i="1" dirty="0" smtClean="0"/>
              <a:t>Megakasztás: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2000" i="1" dirty="0" smtClean="0"/>
              <a:t>Teljes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2000" i="1" dirty="0" smtClean="0"/>
              <a:t>Engedő</a:t>
            </a:r>
          </a:p>
          <a:p>
            <a:pPr marL="800100" lvl="1" indent="-342900">
              <a:buFont typeface="Courier New" pitchFamily="49" charset="0"/>
              <a:buChar char="o"/>
            </a:pPr>
            <a:r>
              <a:rPr lang="hu-HU" sz="2000" i="1" dirty="0"/>
              <a:t>e</a:t>
            </a:r>
            <a:r>
              <a:rPr lang="hu-HU" sz="2000" i="1" dirty="0" smtClean="0"/>
              <a:t>gyirányú</a:t>
            </a:r>
          </a:p>
          <a:p>
            <a:pPr marL="800100" lvl="1" indent="-342900">
              <a:buFont typeface="Courier New" pitchFamily="49" charset="0"/>
              <a:buChar char="o"/>
            </a:pPr>
            <a:r>
              <a:rPr lang="hu-HU" sz="2000" i="1" dirty="0"/>
              <a:t>k</a:t>
            </a:r>
            <a:r>
              <a:rPr lang="hu-HU" sz="2000" i="1" dirty="0" smtClean="0"/>
              <a:t>étirányú</a:t>
            </a:r>
          </a:p>
          <a:p>
            <a:r>
              <a:rPr lang="hu-HU" sz="2000" b="1" i="1" dirty="0" smtClean="0"/>
              <a:t>Megfogás: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2000" i="1" dirty="0" smtClean="0"/>
              <a:t>Teljes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2000" i="1" dirty="0" smtClean="0"/>
              <a:t>Engedő </a:t>
            </a:r>
          </a:p>
          <a:p>
            <a:pPr marL="800100" lvl="1" indent="-342900">
              <a:buFont typeface="Courier New" pitchFamily="49" charset="0"/>
              <a:buChar char="o"/>
            </a:pPr>
            <a:r>
              <a:rPr lang="hu-HU" sz="2000" i="1" dirty="0"/>
              <a:t>e</a:t>
            </a:r>
            <a:r>
              <a:rPr lang="hu-HU" sz="2000" i="1" dirty="0" smtClean="0"/>
              <a:t>gyirányú</a:t>
            </a:r>
          </a:p>
          <a:p>
            <a:pPr marL="800100" lvl="1" indent="-342900">
              <a:buFont typeface="Courier New" pitchFamily="49" charset="0"/>
              <a:buChar char="o"/>
            </a:pPr>
            <a:r>
              <a:rPr lang="hu-HU" sz="2000" i="1" dirty="0" smtClean="0"/>
              <a:t>kétirányú</a:t>
            </a:r>
            <a:endParaRPr lang="hu-HU" sz="2000" i="1" dirty="0"/>
          </a:p>
        </p:txBody>
      </p:sp>
    </p:spTree>
    <p:extLst>
      <p:ext uri="{BB962C8B-B14F-4D97-AF65-F5344CB8AC3E}">
        <p14:creationId xmlns:p14="http://schemas.microsoft.com/office/powerpoint/2010/main" val="37444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Egyenes vonalú megfogás és megszakítás fajtái</a:t>
            </a:r>
            <a:endParaRPr lang="hu-HU" i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71" b="74345"/>
          <a:stretch/>
        </p:blipFill>
        <p:spPr>
          <a:xfrm>
            <a:off x="2100137" y="2754679"/>
            <a:ext cx="5777369" cy="2592288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2446667" y="247768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i="1" dirty="0" smtClean="0"/>
              <a:t>Teljes</a:t>
            </a:r>
            <a:endParaRPr lang="hu-HU" sz="1200" i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803993" y="3413784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i="1" dirty="0" smtClean="0"/>
              <a:t>Megakasztás</a:t>
            </a:r>
            <a:endParaRPr lang="hu-HU" sz="1200" i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803993" y="4493904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i="1" dirty="0" smtClean="0"/>
              <a:t>Megfogás</a:t>
            </a:r>
            <a:endParaRPr lang="hu-HU" sz="1200" i="1" dirty="0"/>
          </a:p>
        </p:txBody>
      </p:sp>
      <p:sp>
        <p:nvSpPr>
          <p:cNvPr id="10" name="Szövegdoboz 9"/>
          <p:cNvSpPr txBox="1"/>
          <p:nvPr/>
        </p:nvSpPr>
        <p:spPr>
          <a:xfrm>
            <a:off x="4281155" y="2477679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i="1" dirty="0" smtClean="0"/>
              <a:t>Egyirányú</a:t>
            </a:r>
            <a:endParaRPr lang="hu-HU" sz="1200" i="1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6276601" y="2517923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i="1" dirty="0" smtClean="0"/>
              <a:t>Kétirányú</a:t>
            </a:r>
            <a:endParaRPr lang="hu-HU" sz="1200" i="1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4281155" y="2181529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i="1" dirty="0" smtClean="0"/>
              <a:t>Engedő</a:t>
            </a:r>
            <a:endParaRPr lang="hu-HU" sz="1200" i="1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6276601" y="2181528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i="1" dirty="0" smtClean="0"/>
              <a:t>Engedő</a:t>
            </a:r>
            <a:endParaRPr lang="hu-HU" sz="1200" i="1" dirty="0"/>
          </a:p>
        </p:txBody>
      </p:sp>
    </p:spTree>
    <p:extLst>
      <p:ext uri="{BB962C8B-B14F-4D97-AF65-F5344CB8AC3E}">
        <p14:creationId xmlns:p14="http://schemas.microsoft.com/office/powerpoint/2010/main" val="218272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Forgó mozgás megfogása ill. megakasztása</a:t>
            </a:r>
            <a:endParaRPr lang="hu-HU" i="1" dirty="0"/>
          </a:p>
        </p:txBody>
      </p:sp>
      <p:sp>
        <p:nvSpPr>
          <p:cNvPr id="6" name="Szövegdoboz 5"/>
          <p:cNvSpPr txBox="1"/>
          <p:nvPr/>
        </p:nvSpPr>
        <p:spPr>
          <a:xfrm>
            <a:off x="4716016" y="1412776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i="1" dirty="0" smtClean="0"/>
              <a:t>Megakasztás</a:t>
            </a:r>
            <a:endParaRPr lang="hu-HU" sz="1200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3334949" y="1412776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i="1" dirty="0" smtClean="0"/>
              <a:t>Megfogás</a:t>
            </a:r>
            <a:endParaRPr lang="hu-HU" sz="1200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63" r="80286" b="26665"/>
          <a:stretch/>
        </p:blipFill>
        <p:spPr>
          <a:xfrm>
            <a:off x="3347864" y="1833789"/>
            <a:ext cx="2808312" cy="472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6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hu-HU" b="1" i="1" dirty="0" smtClean="0"/>
              <a:t>Teljes megakasztások:</a:t>
            </a:r>
          </a:p>
          <a:p>
            <a:pPr marL="708660" lvl="1" indent="-342900"/>
            <a:r>
              <a:rPr lang="hu-HU" i="1" dirty="0" smtClean="0"/>
              <a:t>A reteszelést csak külső erővel lehet oldani</a:t>
            </a:r>
          </a:p>
          <a:p>
            <a:pPr marL="708660" lvl="1" indent="-342900"/>
            <a:r>
              <a:rPr lang="hu-HU" i="1" dirty="0" smtClean="0"/>
              <a:t>A reteszek és a horony kialakítása a mozgás jellegétől független</a:t>
            </a:r>
          </a:p>
          <a:p>
            <a:pPr marL="708660" lvl="1" indent="-342900"/>
            <a:r>
              <a:rPr lang="hu-HU" i="1" dirty="0" smtClean="0"/>
              <a:t>Hézaggal illeszkednek</a:t>
            </a:r>
          </a:p>
          <a:p>
            <a:pPr marL="708660" lvl="1" indent="-342900"/>
            <a:r>
              <a:rPr lang="hu-HU" i="1" dirty="0" smtClean="0"/>
              <a:t>Hézagnélküli illeszkedésnél kúpos reteszelést kell alkalmazni</a:t>
            </a:r>
            <a:endParaRPr lang="hu-HU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Megakasztások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44243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Teljes megakasztás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2699792" y="4300763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Retesz- és horonykialakítások</a:t>
            </a:r>
            <a:endParaRPr lang="hu-HU" i="1" dirty="0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29" r="36714"/>
          <a:stretch/>
        </p:blipFill>
        <p:spPr>
          <a:xfrm>
            <a:off x="1227436" y="2284539"/>
            <a:ext cx="6617120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5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Forgóreteszek</a:t>
            </a:r>
            <a:endParaRPr lang="hu-HU" i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71" b="79194"/>
          <a:stretch/>
        </p:blipFill>
        <p:spPr>
          <a:xfrm>
            <a:off x="1187624" y="1529368"/>
            <a:ext cx="5519367" cy="1827624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25839" r="54201" b="43850"/>
          <a:stretch/>
        </p:blipFill>
        <p:spPr>
          <a:xfrm>
            <a:off x="2555776" y="3373463"/>
            <a:ext cx="5513294" cy="26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1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507512"/>
          </a:xfrm>
        </p:spPr>
        <p:txBody>
          <a:bodyPr/>
          <a:lstStyle/>
          <a:p>
            <a:pPr marL="109728" indent="0">
              <a:buNone/>
            </a:pPr>
            <a:r>
              <a:rPr lang="hu-HU" i="1" dirty="0" smtClean="0"/>
              <a:t>A retesz megmozdításához szükséges erő:</a:t>
            </a:r>
            <a:endParaRPr lang="hu-HU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Engedő megakasztások</a:t>
            </a:r>
            <a:endParaRPr lang="hu-HU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5183584" y="1948189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/>
              <a:t>F</a:t>
            </a:r>
            <a:r>
              <a:rPr lang="hu-HU" i="1" baseline="-25000" dirty="0" err="1"/>
              <a:t>k</a:t>
            </a:r>
            <a:r>
              <a:rPr lang="hu-HU" i="1" dirty="0" smtClean="0"/>
              <a:t>=</a:t>
            </a:r>
            <a:r>
              <a:rPr lang="hu-HU" i="1" dirty="0" err="1" smtClean="0"/>
              <a:t>F</a:t>
            </a:r>
            <a:r>
              <a:rPr lang="hu-HU" i="1" baseline="-25000" dirty="0" err="1"/>
              <a:t>r</a:t>
            </a:r>
            <a:r>
              <a:rPr lang="hu-HU" i="1" dirty="0" err="1" smtClean="0"/>
              <a:t>tg</a:t>
            </a:r>
            <a:r>
              <a:rPr lang="hu-HU" i="1" dirty="0" smtClean="0"/>
              <a:t>(</a:t>
            </a:r>
            <a:r>
              <a:rPr lang="el-GR" i="1" dirty="0" smtClean="0"/>
              <a:t>α</a:t>
            </a:r>
            <a:r>
              <a:rPr lang="hu-HU" i="1" dirty="0" smtClean="0"/>
              <a:t>+</a:t>
            </a:r>
            <a:r>
              <a:rPr lang="el-GR" i="1" dirty="0" smtClean="0"/>
              <a:t>ρ</a:t>
            </a:r>
            <a:r>
              <a:rPr lang="hu-HU" i="1" dirty="0" smtClean="0"/>
              <a:t>)</a:t>
            </a:r>
          </a:p>
          <a:p>
            <a:pPr lvl="1"/>
            <a:r>
              <a:rPr lang="hu-HU" i="1" dirty="0" err="1" smtClean="0"/>
              <a:t>F</a:t>
            </a:r>
            <a:r>
              <a:rPr lang="hu-HU" i="1" baseline="-25000" dirty="0" err="1" smtClean="0"/>
              <a:t>k</a:t>
            </a:r>
            <a:r>
              <a:rPr lang="hu-HU" i="1" dirty="0" err="1" smtClean="0"/>
              <a:t>-reteszkioldó</a:t>
            </a:r>
            <a:r>
              <a:rPr lang="hu-HU" i="1" dirty="0" smtClean="0"/>
              <a:t> erő</a:t>
            </a:r>
          </a:p>
          <a:p>
            <a:pPr lvl="1"/>
            <a:r>
              <a:rPr lang="hu-HU" i="1" dirty="0" err="1" smtClean="0"/>
              <a:t>F</a:t>
            </a:r>
            <a:r>
              <a:rPr lang="hu-HU" i="1" baseline="-25000" dirty="0" err="1" smtClean="0"/>
              <a:t>r</a:t>
            </a:r>
            <a:r>
              <a:rPr lang="hu-HU" i="1" dirty="0" err="1" smtClean="0"/>
              <a:t>-rugóerő</a:t>
            </a:r>
            <a:endParaRPr lang="hu-HU" i="1" dirty="0" smtClean="0"/>
          </a:p>
          <a:p>
            <a:pPr lvl="1"/>
            <a:r>
              <a:rPr lang="el-GR" i="1" dirty="0" smtClean="0"/>
              <a:t>α </a:t>
            </a:r>
            <a:r>
              <a:rPr lang="hu-HU" i="1" dirty="0" smtClean="0"/>
              <a:t>–a lejtő hajlásszöge</a:t>
            </a:r>
          </a:p>
          <a:p>
            <a:pPr lvl="1"/>
            <a:r>
              <a:rPr lang="el-GR" i="1" dirty="0" smtClean="0"/>
              <a:t>ρ </a:t>
            </a:r>
            <a:r>
              <a:rPr lang="hu-HU" i="1" dirty="0" smtClean="0"/>
              <a:t>–a </a:t>
            </a:r>
            <a:r>
              <a:rPr lang="hu-HU" i="1" dirty="0" err="1" smtClean="0"/>
              <a:t>surlódási</a:t>
            </a:r>
            <a:r>
              <a:rPr lang="hu-HU" i="1" dirty="0" smtClean="0"/>
              <a:t> </a:t>
            </a:r>
            <a:r>
              <a:rPr lang="hu-HU" i="1" dirty="0" err="1" smtClean="0"/>
              <a:t>félkúpszög</a:t>
            </a:r>
            <a:endParaRPr lang="hu-HU" i="1" baseline="-25000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27" t="361" r="21224" b="60650"/>
          <a:stretch/>
        </p:blipFill>
        <p:spPr>
          <a:xfrm>
            <a:off x="539552" y="2076653"/>
            <a:ext cx="3993777" cy="3424773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14" t="17474" b="65052"/>
          <a:stretch/>
        </p:blipFill>
        <p:spPr>
          <a:xfrm>
            <a:off x="6263704" y="3861048"/>
            <a:ext cx="2448272" cy="142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9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Forgómozgás kétirányú engedő megakasztással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6" t="64041"/>
          <a:stretch/>
        </p:blipFill>
        <p:spPr>
          <a:xfrm>
            <a:off x="755576" y="2042108"/>
            <a:ext cx="7471954" cy="232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3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Egyenes vonalú mozgás kétirányú engedő megakasztással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72" r="67908" b="21183"/>
          <a:stretch/>
        </p:blipFill>
        <p:spPr>
          <a:xfrm>
            <a:off x="1043608" y="1788252"/>
            <a:ext cx="3718617" cy="223224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4" t="74174" r="38173" b="977"/>
          <a:stretch/>
        </p:blipFill>
        <p:spPr>
          <a:xfrm>
            <a:off x="4211960" y="3573016"/>
            <a:ext cx="3419566" cy="215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0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Egyirányú megakasztások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08" r="79714"/>
          <a:stretch/>
        </p:blipFill>
        <p:spPr>
          <a:xfrm>
            <a:off x="568801" y="1658862"/>
            <a:ext cx="3530673" cy="227573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62" t="81508" r="-48"/>
          <a:stretch/>
        </p:blipFill>
        <p:spPr>
          <a:xfrm>
            <a:off x="4355976" y="3717032"/>
            <a:ext cx="3910072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7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i="1" dirty="0" smtClean="0"/>
              <a:t>Forgómozgások egyirányú engedő megakasztásai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96" b="57727"/>
          <a:stretch/>
        </p:blipFill>
        <p:spPr>
          <a:xfrm>
            <a:off x="1187624" y="1628800"/>
            <a:ext cx="6729160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7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i="1" dirty="0" smtClean="0"/>
              <a:t>Erővel záró akadályozás</a:t>
            </a:r>
          </a:p>
          <a:p>
            <a:r>
              <a:rPr lang="hu-HU" sz="2400" i="1" dirty="0" smtClean="0"/>
              <a:t>Pálya bármely pontján képes a mozgás akadályozására</a:t>
            </a:r>
          </a:p>
          <a:p>
            <a:r>
              <a:rPr lang="hu-HU" sz="2400" i="1" dirty="0" smtClean="0"/>
              <a:t>Fajtái:</a:t>
            </a:r>
          </a:p>
          <a:p>
            <a:pPr lvl="1"/>
            <a:r>
              <a:rPr lang="hu-HU" sz="2400" i="1" dirty="0" smtClean="0"/>
              <a:t>Teljes megfogások</a:t>
            </a:r>
          </a:p>
          <a:p>
            <a:pPr lvl="1"/>
            <a:r>
              <a:rPr lang="hu-HU" sz="2400" i="1" dirty="0" smtClean="0"/>
              <a:t>Egyirányú gátlások</a:t>
            </a:r>
          </a:p>
          <a:p>
            <a:pPr lvl="1"/>
            <a:r>
              <a:rPr lang="hu-HU" sz="2400" i="1" dirty="0" smtClean="0"/>
              <a:t>Kétirányú engedő megfogások</a:t>
            </a:r>
            <a:endParaRPr lang="hu-HU" sz="2400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Megfogások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66365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Teljes megfogások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52" r="67429"/>
          <a:stretch/>
        </p:blipFill>
        <p:spPr>
          <a:xfrm>
            <a:off x="467544" y="1399345"/>
            <a:ext cx="2978331" cy="225962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10" t="65592" r="31819" b="-540"/>
          <a:stretch/>
        </p:blipFill>
        <p:spPr>
          <a:xfrm>
            <a:off x="5595446" y="1430705"/>
            <a:ext cx="2978331" cy="2259629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29" t="60647"/>
          <a:stretch/>
        </p:blipFill>
        <p:spPr>
          <a:xfrm>
            <a:off x="2591206" y="3573016"/>
            <a:ext cx="3780993" cy="323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4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Teljes megfogások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86" b="69496"/>
          <a:stretch/>
        </p:blipFill>
        <p:spPr>
          <a:xfrm>
            <a:off x="4427984" y="2780928"/>
            <a:ext cx="4271554" cy="197224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9" t="33027" r="4322" b="38284"/>
          <a:stretch/>
        </p:blipFill>
        <p:spPr>
          <a:xfrm>
            <a:off x="784096" y="2924944"/>
            <a:ext cx="3643888" cy="185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Egyirányú gátlások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971600" y="1556792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Egy irányba engedő mozgásakadályozásnak is nevezhetjük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Az egyik forgásirányba az oldáshoz szükséges nyomatéknál nagyobb nyomatékkal az elem elmozdítható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57" b="50000"/>
          <a:stretch/>
        </p:blipFill>
        <p:spPr>
          <a:xfrm>
            <a:off x="2699792" y="2411604"/>
            <a:ext cx="5256584" cy="421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0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err="1" smtClean="0"/>
              <a:t>Surlódókilincs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611560" y="1268760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err="1" smtClean="0"/>
              <a:t>Surlódókilincs</a:t>
            </a:r>
            <a:r>
              <a:rPr lang="hu-HU" i="1" dirty="0" smtClean="0"/>
              <a:t>: excentrikusan csapágyazott, R sugarú tárcsából kivágott rész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Önzárásának feltétele: </a:t>
            </a:r>
            <a:r>
              <a:rPr lang="el-GR" i="1" dirty="0" smtClean="0"/>
              <a:t>α</a:t>
            </a:r>
            <a:r>
              <a:rPr lang="hu-HU" i="1" dirty="0" smtClean="0"/>
              <a:t>=</a:t>
            </a:r>
            <a:r>
              <a:rPr lang="el-GR" i="1" dirty="0" smtClean="0"/>
              <a:t>ρ</a:t>
            </a:r>
            <a:r>
              <a:rPr lang="hu-HU" i="1" dirty="0" smtClean="0"/>
              <a:t>, a kilincsre ható erők eredője (</a:t>
            </a:r>
            <a:r>
              <a:rPr lang="hu-HU" i="1" dirty="0" err="1" smtClean="0"/>
              <a:t>F</a:t>
            </a:r>
            <a:r>
              <a:rPr lang="hu-HU" i="1" baseline="-25000" dirty="0" err="1" smtClean="0"/>
              <a:t>n</a:t>
            </a:r>
            <a:r>
              <a:rPr lang="hu-HU" i="1" dirty="0" smtClean="0"/>
              <a:t> és F</a:t>
            </a:r>
            <a:r>
              <a:rPr lang="hu-HU" i="1" baseline="-25000" dirty="0" smtClean="0"/>
              <a:t>K</a:t>
            </a:r>
            <a:r>
              <a:rPr lang="hu-HU" i="1" dirty="0" smtClean="0"/>
              <a:t>=</a:t>
            </a:r>
            <a:r>
              <a:rPr lang="hu-HU" i="1" dirty="0" err="1" smtClean="0"/>
              <a:t>µF</a:t>
            </a:r>
            <a:r>
              <a:rPr lang="hu-HU" i="1" baseline="-25000" dirty="0" err="1" smtClean="0"/>
              <a:t>N</a:t>
            </a:r>
            <a:r>
              <a:rPr lang="hu-HU" i="1" dirty="0" smtClean="0"/>
              <a:t>) átmegy a kilincs forgástengelyén.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Ha </a:t>
            </a:r>
            <a:r>
              <a:rPr lang="el-GR" i="1" dirty="0" smtClean="0"/>
              <a:t>α</a:t>
            </a:r>
            <a:r>
              <a:rPr lang="hu-HU" i="1" dirty="0" smtClean="0"/>
              <a:t>&lt;</a:t>
            </a:r>
            <a:r>
              <a:rPr lang="el-GR" i="1" dirty="0" smtClean="0"/>
              <a:t>ρ</a:t>
            </a:r>
            <a:r>
              <a:rPr lang="hu-HU" i="1" dirty="0" smtClean="0"/>
              <a:t>, az erő eredőnyomatéka a kilincset zárja, a kilincs </a:t>
            </a:r>
            <a:r>
              <a:rPr lang="hu-HU" i="1" dirty="0" err="1" smtClean="0"/>
              <a:t>záróirányban</a:t>
            </a:r>
            <a:r>
              <a:rPr lang="hu-HU" i="1" dirty="0" smtClean="0"/>
              <a:t> teljes megfogású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Ha </a:t>
            </a:r>
            <a:r>
              <a:rPr lang="el-GR" i="1" dirty="0" smtClean="0"/>
              <a:t>α</a:t>
            </a:r>
            <a:r>
              <a:rPr lang="hu-HU" i="1" dirty="0" smtClean="0"/>
              <a:t>&gt;</a:t>
            </a:r>
            <a:r>
              <a:rPr lang="el-GR" i="1" dirty="0" smtClean="0"/>
              <a:t>ρ</a:t>
            </a:r>
            <a:r>
              <a:rPr lang="hu-HU" i="1" dirty="0" smtClean="0"/>
              <a:t>, akkor engedő a megfogás, </a:t>
            </a:r>
          </a:p>
          <a:p>
            <a:r>
              <a:rPr lang="hu-HU" i="1" dirty="0"/>
              <a:t> </a:t>
            </a:r>
            <a:r>
              <a:rPr lang="hu-HU" i="1" dirty="0" smtClean="0"/>
              <a:t>    és a nyitáshoz F</a:t>
            </a:r>
            <a:r>
              <a:rPr lang="hu-HU" i="1" baseline="-25000" dirty="0"/>
              <a:t>K</a:t>
            </a:r>
            <a:r>
              <a:rPr lang="hu-HU" i="1" dirty="0" smtClean="0"/>
              <a:t>&gt;F</a:t>
            </a:r>
            <a:r>
              <a:rPr lang="hu-HU" i="1" baseline="-25000" dirty="0"/>
              <a:t>S</a:t>
            </a:r>
            <a:r>
              <a:rPr lang="hu-HU" i="1" dirty="0" smtClean="0"/>
              <a:t> erő szükséges</a:t>
            </a:r>
            <a:endParaRPr lang="hu-HU" i="1" baseline="-25000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71" b="39393"/>
          <a:stretch/>
        </p:blipFill>
        <p:spPr>
          <a:xfrm>
            <a:off x="5148064" y="2939388"/>
            <a:ext cx="3148149" cy="391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01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Golyós kilincsművek</a:t>
            </a:r>
            <a:endParaRPr lang="hu-HU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97" r="62714"/>
          <a:stretch/>
        </p:blipFill>
        <p:spPr>
          <a:xfrm>
            <a:off x="683568" y="1371723"/>
            <a:ext cx="3409406" cy="261232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4" t="59597" r="678"/>
          <a:stretch/>
        </p:blipFill>
        <p:spPr>
          <a:xfrm>
            <a:off x="4546812" y="3952382"/>
            <a:ext cx="3797333" cy="261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23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Kétirányú engedő megfogások</a:t>
            </a:r>
            <a:endParaRPr lang="hu-HU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611560" y="1340768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Mozgást akadályozó </a:t>
            </a:r>
            <a:r>
              <a:rPr lang="hu-HU" i="1" dirty="0" err="1" smtClean="0"/>
              <a:t>súrlódóerőt</a:t>
            </a:r>
            <a:r>
              <a:rPr lang="hu-HU" i="1" dirty="0" smtClean="0"/>
              <a:t> rugóval v. rugalmas alakváltozásra képes alkatrész kialakításával hozzák létre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Mindkét irányba azonos nagyságú kioldóerővel lehet működtetni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i="1" dirty="0" smtClean="0"/>
              <a:t>Cél: akár az önsúlytól bekövetkező elmozdulás megakadályozása</a:t>
            </a:r>
            <a:endParaRPr lang="hu-HU" i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00" b="82297"/>
          <a:stretch/>
        </p:blipFill>
        <p:spPr>
          <a:xfrm>
            <a:off x="841282" y="2924944"/>
            <a:ext cx="7317419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2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u-HU" i="1" dirty="0" err="1" smtClean="0"/>
              <a:t>Hatlapfejű</a:t>
            </a:r>
            <a:r>
              <a:rPr lang="hu-HU" i="1" dirty="0" smtClean="0"/>
              <a:t> csavarok</a:t>
            </a:r>
          </a:p>
          <a:p>
            <a:r>
              <a:rPr lang="hu-HU" i="1" dirty="0" smtClean="0"/>
              <a:t>Hengeres fejű csavarok (belső kulcsnyílású)</a:t>
            </a:r>
          </a:p>
          <a:p>
            <a:r>
              <a:rPr lang="hu-HU" i="1" dirty="0" smtClean="0"/>
              <a:t>Süllyesztett és lencsefejű csavarok</a:t>
            </a:r>
          </a:p>
          <a:p>
            <a:r>
              <a:rPr lang="hu-HU" i="1" dirty="0" err="1" smtClean="0"/>
              <a:t>Hernyócsvarok</a:t>
            </a:r>
            <a:endParaRPr lang="hu-HU" i="1" dirty="0" smtClean="0"/>
          </a:p>
          <a:p>
            <a:r>
              <a:rPr lang="hu-HU" i="1" dirty="0" smtClean="0"/>
              <a:t>Hornyos menetes csap</a:t>
            </a:r>
          </a:p>
          <a:p>
            <a:r>
              <a:rPr lang="hu-HU" i="1" dirty="0" smtClean="0"/>
              <a:t>Tőcsavar</a:t>
            </a:r>
          </a:p>
          <a:p>
            <a:r>
              <a:rPr lang="hu-HU" i="1" dirty="0" smtClean="0"/>
              <a:t>Kalapácsfejű csavar</a:t>
            </a:r>
          </a:p>
          <a:p>
            <a:r>
              <a:rPr lang="hu-HU" i="1" dirty="0" err="1" smtClean="0"/>
              <a:t>Négylapfejű</a:t>
            </a:r>
            <a:r>
              <a:rPr lang="hu-HU" i="1" dirty="0" smtClean="0"/>
              <a:t> csavar</a:t>
            </a:r>
          </a:p>
          <a:p>
            <a:r>
              <a:rPr lang="hu-HU" i="1" dirty="0" err="1" smtClean="0"/>
              <a:t>Kapupántcsavarok</a:t>
            </a:r>
            <a:endParaRPr lang="hu-HU" i="1" dirty="0" smtClean="0"/>
          </a:p>
          <a:p>
            <a:r>
              <a:rPr lang="hu-HU" i="1" dirty="0" smtClean="0"/>
              <a:t>Orros csavarok</a:t>
            </a:r>
          </a:p>
          <a:p>
            <a:r>
              <a:rPr lang="hu-HU" i="1" dirty="0" smtClean="0"/>
              <a:t>Szárnyas csavar</a:t>
            </a:r>
          </a:p>
          <a:p>
            <a:r>
              <a:rPr lang="hu-HU" i="1" dirty="0" smtClean="0"/>
              <a:t>Rovátkolt fejű csavar</a:t>
            </a:r>
          </a:p>
          <a:p>
            <a:r>
              <a:rPr lang="hu-HU" i="1" dirty="0" smtClean="0"/>
              <a:t>Szemes csavar</a:t>
            </a:r>
          </a:p>
          <a:p>
            <a:r>
              <a:rPr lang="hu-HU" i="1" dirty="0" smtClean="0"/>
              <a:t>Gyűrűs csavar</a:t>
            </a:r>
          </a:p>
          <a:p>
            <a:r>
              <a:rPr lang="hu-HU" i="1" dirty="0" err="1" smtClean="0"/>
              <a:t>Kombicsavarok</a:t>
            </a:r>
            <a:endParaRPr lang="hu-HU" i="1" dirty="0" smtClean="0"/>
          </a:p>
          <a:p>
            <a:r>
              <a:rPr lang="hu-HU" i="1" dirty="0" smtClean="0"/>
              <a:t>Lemezcsavarok</a:t>
            </a:r>
          </a:p>
          <a:p>
            <a:r>
              <a:rPr lang="hu-HU" i="1" dirty="0" smtClean="0"/>
              <a:t>Facsavarok</a:t>
            </a:r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Gépelemek-csavarok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55912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u-HU" i="1" dirty="0" smtClean="0"/>
              <a:t>Hatlapú anyák</a:t>
            </a:r>
          </a:p>
          <a:p>
            <a:r>
              <a:rPr lang="hu-HU" i="1" dirty="0" smtClean="0"/>
              <a:t>Összekötő anya</a:t>
            </a:r>
          </a:p>
          <a:p>
            <a:r>
              <a:rPr lang="hu-HU" i="1" dirty="0" smtClean="0"/>
              <a:t>Koronás anya zárt anya önbiztosító anya</a:t>
            </a:r>
          </a:p>
          <a:p>
            <a:r>
              <a:rPr lang="hu-HU" i="1" dirty="0" smtClean="0"/>
              <a:t>Központosító anya</a:t>
            </a:r>
          </a:p>
          <a:p>
            <a:r>
              <a:rPr lang="hu-HU" i="1" dirty="0" smtClean="0"/>
              <a:t>Peremes anya</a:t>
            </a:r>
          </a:p>
          <a:p>
            <a:r>
              <a:rPr lang="hu-HU" i="1" dirty="0" smtClean="0"/>
              <a:t>Hornyos kerek anya</a:t>
            </a:r>
          </a:p>
          <a:p>
            <a:r>
              <a:rPr lang="hu-HU" i="1" dirty="0" smtClean="0"/>
              <a:t>Palástfuratú anya</a:t>
            </a:r>
          </a:p>
          <a:p>
            <a:r>
              <a:rPr lang="hu-HU" i="1" dirty="0" smtClean="0"/>
              <a:t>Homlokfuratú anya</a:t>
            </a:r>
          </a:p>
          <a:p>
            <a:r>
              <a:rPr lang="hu-HU" i="1" dirty="0" smtClean="0"/>
              <a:t>Hasított anya</a:t>
            </a:r>
          </a:p>
          <a:p>
            <a:r>
              <a:rPr lang="hu-HU" i="1" dirty="0" smtClean="0"/>
              <a:t>Négylapú anya</a:t>
            </a:r>
          </a:p>
          <a:p>
            <a:r>
              <a:rPr lang="hu-HU" i="1" dirty="0" smtClean="0"/>
              <a:t>Horgonyanya</a:t>
            </a:r>
          </a:p>
          <a:p>
            <a:r>
              <a:rPr lang="hu-HU" i="1" dirty="0" smtClean="0"/>
              <a:t>Háromlapú anya</a:t>
            </a:r>
          </a:p>
          <a:p>
            <a:r>
              <a:rPr lang="hu-HU" i="1" dirty="0" smtClean="0"/>
              <a:t>Hegesztett anya becsavarható anya</a:t>
            </a:r>
          </a:p>
          <a:p>
            <a:r>
              <a:rPr lang="hu-HU" i="1" dirty="0" smtClean="0"/>
              <a:t>Biztosítóanya</a:t>
            </a:r>
          </a:p>
          <a:p>
            <a:r>
              <a:rPr lang="hu-HU" i="1" dirty="0" smtClean="0"/>
              <a:t>Szárnyas anya</a:t>
            </a:r>
          </a:p>
          <a:p>
            <a:r>
              <a:rPr lang="hu-HU" i="1" dirty="0" smtClean="0"/>
              <a:t>Rovátkolt anya </a:t>
            </a:r>
          </a:p>
          <a:p>
            <a:r>
              <a:rPr lang="hu-HU" i="1" dirty="0" smtClean="0"/>
              <a:t>Csőanya</a:t>
            </a:r>
            <a:endParaRPr lang="hu-HU" i="1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Gépelemek - anyák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02015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0" t="46966" r="4753" b="35356"/>
          <a:stretch/>
        </p:blipFill>
        <p:spPr>
          <a:xfrm>
            <a:off x="451148" y="1004074"/>
            <a:ext cx="4699000" cy="800100"/>
          </a:xfr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76" r="15669" b="85539"/>
          <a:stretch/>
        </p:blipFill>
        <p:spPr>
          <a:xfrm>
            <a:off x="1403648" y="2676306"/>
            <a:ext cx="2794000" cy="99171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8" t="39518" r="10417" b="42778"/>
          <a:stretch/>
        </p:blipFill>
        <p:spPr>
          <a:xfrm>
            <a:off x="1377522" y="4293096"/>
            <a:ext cx="6218814" cy="1080029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5220072" y="119675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/>
              <a:t>Hatlapfejű</a:t>
            </a:r>
            <a:r>
              <a:rPr lang="hu-HU" i="1" dirty="0" smtClean="0"/>
              <a:t> csavar</a:t>
            </a:r>
            <a:endParaRPr lang="hu-HU" i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4427984" y="298749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Belső kulcsnyílású csavar</a:t>
            </a:r>
            <a:endParaRPr lang="hu-HU" i="1" dirty="0"/>
          </a:p>
        </p:txBody>
      </p:sp>
      <p:sp>
        <p:nvSpPr>
          <p:cNvPr id="10" name="Szövegdoboz 9"/>
          <p:cNvSpPr txBox="1"/>
          <p:nvPr/>
        </p:nvSpPr>
        <p:spPr>
          <a:xfrm>
            <a:off x="4067944" y="5729567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Süllyesztett fejű csavar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40306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3" t="43879" r="6436" b="39565"/>
          <a:stretch/>
        </p:blipFill>
        <p:spPr>
          <a:xfrm>
            <a:off x="467544" y="980728"/>
            <a:ext cx="4533900" cy="749300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t="49630" r="36250" b="37593"/>
          <a:stretch/>
        </p:blipFill>
        <p:spPr>
          <a:xfrm>
            <a:off x="971600" y="2414786"/>
            <a:ext cx="3314700" cy="8763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9" t="60926" r="9861" b="24074"/>
          <a:stretch/>
        </p:blipFill>
        <p:spPr>
          <a:xfrm>
            <a:off x="1399226" y="3717032"/>
            <a:ext cx="4824536" cy="80408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t="50000" r="37917" b="25000"/>
          <a:stretch/>
        </p:blipFill>
        <p:spPr>
          <a:xfrm>
            <a:off x="2713489" y="4869160"/>
            <a:ext cx="1990762" cy="984443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5220072" y="119675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Hengeres fejű csavar</a:t>
            </a:r>
            <a:endParaRPr lang="hu-HU" i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4644008" y="266827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Tőcsavar</a:t>
            </a:r>
            <a:endParaRPr lang="hu-HU" i="1" dirty="0"/>
          </a:p>
        </p:txBody>
      </p:sp>
      <p:sp>
        <p:nvSpPr>
          <p:cNvPr id="10" name="Szövegdoboz 9"/>
          <p:cNvSpPr txBox="1"/>
          <p:nvPr/>
        </p:nvSpPr>
        <p:spPr>
          <a:xfrm>
            <a:off x="6372200" y="393441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/>
              <a:t>Négylapfejű</a:t>
            </a:r>
            <a:r>
              <a:rPr lang="hu-HU" i="1" dirty="0" smtClean="0"/>
              <a:t> csavar</a:t>
            </a:r>
            <a:endParaRPr lang="hu-HU" i="1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4860032" y="5176715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Kapupánt csavar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70458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2" t="50052" b="26658"/>
          <a:stretch/>
        </p:blipFill>
        <p:spPr>
          <a:xfrm>
            <a:off x="789656" y="930010"/>
            <a:ext cx="4466034" cy="902815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35000" r="12083" b="49259"/>
          <a:stretch/>
        </p:blipFill>
        <p:spPr>
          <a:xfrm flipV="1">
            <a:off x="1115616" y="2276872"/>
            <a:ext cx="4536504" cy="73448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2" t="73084" r="11111" b="10988"/>
          <a:stretch/>
        </p:blipFill>
        <p:spPr>
          <a:xfrm>
            <a:off x="1691680" y="3573016"/>
            <a:ext cx="4644516" cy="760816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220072" y="119675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Orros csavar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5868144" y="2459447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Lemezcsavar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6516216" y="376875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Facsavar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9692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3" t="32375" r="11277" b="25535"/>
          <a:stretch/>
        </p:blipFill>
        <p:spPr>
          <a:xfrm>
            <a:off x="467544" y="620688"/>
            <a:ext cx="3999706" cy="1595627"/>
          </a:xfr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 t="26296" r="13750" b="43333"/>
          <a:stretch/>
        </p:blipFill>
        <p:spPr>
          <a:xfrm>
            <a:off x="958215" y="2727542"/>
            <a:ext cx="4261857" cy="125483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0" t="64445" r="18406" b="11358"/>
          <a:stretch/>
        </p:blipFill>
        <p:spPr>
          <a:xfrm>
            <a:off x="1416850" y="4581128"/>
            <a:ext cx="4038058" cy="1080120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4788024" y="1196752"/>
            <a:ext cx="368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/>
              <a:t>Hatlapfejű</a:t>
            </a:r>
            <a:r>
              <a:rPr lang="hu-HU" i="1" dirty="0" smtClean="0"/>
              <a:t> illesztett csavar</a:t>
            </a:r>
            <a:endParaRPr lang="hu-HU" i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5460628" y="3170295"/>
            <a:ext cx="368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Hernyócsavar kúpos véggel</a:t>
            </a:r>
            <a:endParaRPr lang="hu-HU" i="1" dirty="0"/>
          </a:p>
        </p:txBody>
      </p:sp>
      <p:sp>
        <p:nvSpPr>
          <p:cNvPr id="10" name="Szövegdoboz 9"/>
          <p:cNvSpPr txBox="1"/>
          <p:nvPr/>
        </p:nvSpPr>
        <p:spPr>
          <a:xfrm>
            <a:off x="5868144" y="4936522"/>
            <a:ext cx="368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Hernyócsavar csúccsal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86263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6" t="36176" r="23677" b="15118"/>
          <a:stretch/>
        </p:blipFill>
        <p:spPr bwMode="auto">
          <a:xfrm>
            <a:off x="1" y="1"/>
            <a:ext cx="4860032" cy="3105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64" t="27629" r="18393" b="23685"/>
          <a:stretch/>
        </p:blipFill>
        <p:spPr bwMode="auto">
          <a:xfrm>
            <a:off x="4355976" y="3526057"/>
            <a:ext cx="4787699" cy="3300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4788024" y="1196752"/>
            <a:ext cx="368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Illesztett csavar alkalmazása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35472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9" t="25640" r="9804" b="21888"/>
          <a:stretch/>
        </p:blipFill>
        <p:spPr>
          <a:xfrm>
            <a:off x="539552" y="1190876"/>
            <a:ext cx="3816424" cy="2056690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1" t="7222" r="22083" b="44815"/>
          <a:stretch/>
        </p:blipFill>
        <p:spPr>
          <a:xfrm>
            <a:off x="2771800" y="3789040"/>
            <a:ext cx="3376960" cy="2006038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4788024" y="191683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Koronás anya</a:t>
            </a:r>
            <a:endParaRPr lang="hu-HU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6300192" y="4607393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Hornyos kerek anya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70674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45" t="7401" r="15696" b="24694"/>
          <a:stretch/>
        </p:blipFill>
        <p:spPr>
          <a:xfrm>
            <a:off x="6012160" y="3279476"/>
            <a:ext cx="1925836" cy="2365748"/>
          </a:xfrm>
        </p:spPr>
      </p:pic>
      <p:sp>
        <p:nvSpPr>
          <p:cNvPr id="7" name="Cím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dirty="0" smtClean="0"/>
              <a:t>Szegek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899592" y="1628800"/>
            <a:ext cx="37444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dirty="0" smtClean="0"/>
              <a:t>Hengeres szeg különböző végekkel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dirty="0" smtClean="0"/>
              <a:t>Kúpos szegek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hu-HU" dirty="0" smtClean="0"/>
              <a:t>esztergált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hu-HU" dirty="0"/>
              <a:t>k</a:t>
            </a:r>
            <a:r>
              <a:rPr lang="hu-HU" dirty="0" smtClean="0"/>
              <a:t>öszörült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dirty="0" smtClean="0"/>
              <a:t>Belsőmenetes kúpos szegek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dirty="0" smtClean="0"/>
              <a:t>Menetes kúpos szegek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6084168" y="566124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Hengeres szeg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2753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6" t="13519" r="8056" b="17593"/>
          <a:stretch/>
        </p:blipFill>
        <p:spPr>
          <a:xfrm>
            <a:off x="2339752" y="2204864"/>
            <a:ext cx="3996556" cy="2576636"/>
          </a:xfrm>
          <a:prstGeom prst="rect">
            <a:avLst/>
          </a:prstGeom>
        </p:spPr>
      </p:pic>
      <p:sp>
        <p:nvSpPr>
          <p:cNvPr id="5" name="Cím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2861866" y="508518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Fogazott biztosítólemez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8944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14417" b="28340"/>
          <a:stretch/>
        </p:blipFill>
        <p:spPr>
          <a:xfrm>
            <a:off x="611560" y="1412776"/>
            <a:ext cx="4032448" cy="1846163"/>
          </a:xfrm>
        </p:spPr>
      </p:pic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err="1" smtClean="0"/>
              <a:t>Rögzítőgyűrűk</a:t>
            </a:r>
            <a:endParaRPr lang="hu-HU" i="1" dirty="0"/>
          </a:p>
        </p:txBody>
      </p:sp>
      <p:pic>
        <p:nvPicPr>
          <p:cNvPr id="5" name="Tartalom hely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4" t="20590" b="22168"/>
          <a:stretch/>
        </p:blipFill>
        <p:spPr>
          <a:xfrm>
            <a:off x="3995936" y="3717347"/>
            <a:ext cx="4350188" cy="2075475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899592" y="3532681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Tengelyek</a:t>
            </a:r>
            <a:endParaRPr lang="hu-HU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4694866" y="594928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Furatok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936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4" t="22273" r="12750" b="8418"/>
          <a:stretch/>
        </p:blipFill>
        <p:spPr>
          <a:xfrm>
            <a:off x="467544" y="476672"/>
            <a:ext cx="2736304" cy="1846631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3" t="19330" b="19874"/>
          <a:stretch/>
        </p:blipFill>
        <p:spPr bwMode="auto">
          <a:xfrm>
            <a:off x="5436096" y="4293096"/>
            <a:ext cx="3318885" cy="1619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899592" y="2442143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err="1" smtClean="0"/>
              <a:t>Rögzítőtárcsa</a:t>
            </a:r>
            <a:endParaRPr lang="hu-HU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5341242" y="6093296"/>
            <a:ext cx="3859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Bepattanó huzalgyűrű külső</a:t>
            </a:r>
            <a:endParaRPr lang="hu-HU" i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7" t="14991" r="4514" b="21617"/>
          <a:stretch/>
        </p:blipFill>
        <p:spPr bwMode="auto">
          <a:xfrm>
            <a:off x="3563888" y="2428593"/>
            <a:ext cx="2918067" cy="1593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zövegdoboz 8"/>
          <p:cNvSpPr txBox="1"/>
          <p:nvPr/>
        </p:nvSpPr>
        <p:spPr>
          <a:xfrm>
            <a:off x="4067944" y="2059261"/>
            <a:ext cx="3563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Bepattanó huzalgyűrű belső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73468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5" t="11379" r="7005" b="7420"/>
          <a:stretch/>
        </p:blipFill>
        <p:spPr bwMode="auto">
          <a:xfrm>
            <a:off x="6012160" y="4239892"/>
            <a:ext cx="2799994" cy="1987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" t="17744" r="7502" b="22802"/>
          <a:stretch/>
        </p:blipFill>
        <p:spPr bwMode="auto">
          <a:xfrm>
            <a:off x="34645" y="336935"/>
            <a:ext cx="3385227" cy="1687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zövegdoboz 6"/>
          <p:cNvSpPr txBox="1"/>
          <p:nvPr/>
        </p:nvSpPr>
        <p:spPr>
          <a:xfrm>
            <a:off x="1151194" y="2072811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Retesz</a:t>
            </a:r>
            <a:endParaRPr lang="hu-HU" i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7092280" y="630932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Ékek</a:t>
            </a:r>
            <a:endParaRPr lang="hu-HU" i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4067944" y="357301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/>
              <a:t>Íves retesz</a:t>
            </a:r>
            <a:endParaRPr lang="hu-HU" i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7" t="26548" b="32090"/>
          <a:stretch/>
        </p:blipFill>
        <p:spPr bwMode="auto">
          <a:xfrm>
            <a:off x="2843808" y="2257477"/>
            <a:ext cx="4003546" cy="1344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072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étatér">
  <a:themeElements>
    <a:clrScheme name="Sétatér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étatér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étaté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982709</TotalTime>
  <Words>485</Words>
  <Application>Microsoft Office PowerPoint</Application>
  <PresentationFormat>Diavetítés a képernyőre (4:3 oldalarány)</PresentationFormat>
  <Paragraphs>155</Paragraphs>
  <Slides>33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33</vt:i4>
      </vt:variant>
    </vt:vector>
  </HeadingPairs>
  <TitlesOfParts>
    <vt:vector size="40" baseType="lpstr">
      <vt:lpstr>Arial</vt:lpstr>
      <vt:lpstr>Courier New</vt:lpstr>
      <vt:lpstr>Lucida Sans Unicode</vt:lpstr>
      <vt:lpstr>Verdana</vt:lpstr>
      <vt:lpstr>Wingdings 2</vt:lpstr>
      <vt:lpstr>Wingdings 3</vt:lpstr>
      <vt:lpstr>Sétatér</vt:lpstr>
      <vt:lpstr>Műszerelemek csoportosítása</vt:lpstr>
      <vt:lpstr>Mozgásakadályozók csoporto-sítása:</vt:lpstr>
      <vt:lpstr>Egyenes vonalú megfogás és megszakítás fajtái</vt:lpstr>
      <vt:lpstr>Egyenes vonalú megfogás és megszakítás fajtái</vt:lpstr>
      <vt:lpstr>Forgó mozgás megfogása ill. megakasztása</vt:lpstr>
      <vt:lpstr>Megakasztások</vt:lpstr>
      <vt:lpstr>Teljes megakasztás</vt:lpstr>
      <vt:lpstr>Forgóreteszek</vt:lpstr>
      <vt:lpstr>Engedő megakasztások</vt:lpstr>
      <vt:lpstr>Forgómozgás kétirányú engedő megakasztással</vt:lpstr>
      <vt:lpstr>Egyenes vonalú mozgás kétirányú engedő megakasztással</vt:lpstr>
      <vt:lpstr>Egyirányú megakasztások</vt:lpstr>
      <vt:lpstr>Forgómozgások egyirányú engedő megakasztásai</vt:lpstr>
      <vt:lpstr>Megfogások</vt:lpstr>
      <vt:lpstr>Teljes megfogások</vt:lpstr>
      <vt:lpstr>Teljes megfogások</vt:lpstr>
      <vt:lpstr>Egyirányú gátlások</vt:lpstr>
      <vt:lpstr>Surlódókilincs</vt:lpstr>
      <vt:lpstr>Golyós kilincsművek</vt:lpstr>
      <vt:lpstr>Kétirányú engedő megfogások</vt:lpstr>
      <vt:lpstr>Gépelemek-csavarok</vt:lpstr>
      <vt:lpstr>Gépelemek - anyák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Szegek</vt:lpstr>
      <vt:lpstr>PowerPoint-bemutató</vt:lpstr>
      <vt:lpstr>Rögzítőgyűrűk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Finommechanika</dc:title>
  <dc:creator>NN</dc:creator>
  <cp:lastModifiedBy>Józsi</cp:lastModifiedBy>
  <cp:revision>72</cp:revision>
  <dcterms:created xsi:type="dcterms:W3CDTF">2014-01-16T20:43:39Z</dcterms:created>
  <dcterms:modified xsi:type="dcterms:W3CDTF">2017-03-09T05:27:29Z</dcterms:modified>
</cp:coreProperties>
</file>