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2"/>
  </p:notesMasterIdLst>
  <p:sldIdLst>
    <p:sldId id="264" r:id="rId2"/>
    <p:sldId id="265" r:id="rId3"/>
    <p:sldId id="266" r:id="rId4"/>
    <p:sldId id="267" r:id="rId5"/>
    <p:sldId id="268" r:id="rId6"/>
    <p:sldId id="269" r:id="rId7"/>
    <p:sldId id="271" r:id="rId8"/>
    <p:sldId id="272" r:id="rId9"/>
    <p:sldId id="274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3" r:id="rId19"/>
    <p:sldId id="402" r:id="rId20"/>
    <p:sldId id="416" r:id="rId21"/>
    <p:sldId id="415" r:id="rId22"/>
    <p:sldId id="414" r:id="rId23"/>
    <p:sldId id="413" r:id="rId24"/>
    <p:sldId id="284" r:id="rId25"/>
    <p:sldId id="412" r:id="rId26"/>
    <p:sldId id="411" r:id="rId27"/>
    <p:sldId id="410" r:id="rId28"/>
    <p:sldId id="409" r:id="rId29"/>
    <p:sldId id="408" r:id="rId30"/>
    <p:sldId id="407" r:id="rId31"/>
    <p:sldId id="406" r:id="rId32"/>
    <p:sldId id="287" r:id="rId33"/>
    <p:sldId id="285" r:id="rId34"/>
    <p:sldId id="288" r:id="rId35"/>
    <p:sldId id="289" r:id="rId36"/>
    <p:sldId id="290" r:id="rId37"/>
    <p:sldId id="291" r:id="rId38"/>
    <p:sldId id="351" r:id="rId39"/>
    <p:sldId id="350" r:id="rId40"/>
    <p:sldId id="352" r:id="rId41"/>
    <p:sldId id="393" r:id="rId42"/>
    <p:sldId id="353" r:id="rId43"/>
    <p:sldId id="354" r:id="rId44"/>
    <p:sldId id="355" r:id="rId45"/>
    <p:sldId id="394" r:id="rId46"/>
    <p:sldId id="395" r:id="rId47"/>
    <p:sldId id="356" r:id="rId48"/>
    <p:sldId id="357" r:id="rId49"/>
    <p:sldId id="358" r:id="rId50"/>
    <p:sldId id="360" r:id="rId51"/>
    <p:sldId id="399" r:id="rId52"/>
    <p:sldId id="398" r:id="rId53"/>
    <p:sldId id="397" r:id="rId54"/>
    <p:sldId id="396" r:id="rId55"/>
    <p:sldId id="292" r:id="rId56"/>
    <p:sldId id="293" r:id="rId57"/>
    <p:sldId id="294" r:id="rId58"/>
    <p:sldId id="295" r:id="rId59"/>
    <p:sldId id="296" r:id="rId60"/>
    <p:sldId id="297" r:id="rId61"/>
    <p:sldId id="298" r:id="rId62"/>
    <p:sldId id="299" r:id="rId63"/>
    <p:sldId id="300" r:id="rId64"/>
    <p:sldId id="301" r:id="rId65"/>
    <p:sldId id="302" r:id="rId66"/>
    <p:sldId id="303" r:id="rId67"/>
    <p:sldId id="304" r:id="rId68"/>
    <p:sldId id="305" r:id="rId69"/>
    <p:sldId id="306" r:id="rId70"/>
    <p:sldId id="307" r:id="rId71"/>
    <p:sldId id="308" r:id="rId72"/>
    <p:sldId id="309" r:id="rId73"/>
    <p:sldId id="310" r:id="rId74"/>
    <p:sldId id="311" r:id="rId75"/>
    <p:sldId id="312" r:id="rId76"/>
    <p:sldId id="313" r:id="rId77"/>
    <p:sldId id="314" r:id="rId78"/>
    <p:sldId id="315" r:id="rId79"/>
    <p:sldId id="316" r:id="rId80"/>
    <p:sldId id="323" r:id="rId81"/>
    <p:sldId id="324" r:id="rId82"/>
    <p:sldId id="325" r:id="rId83"/>
    <p:sldId id="326" r:id="rId84"/>
    <p:sldId id="327" r:id="rId85"/>
    <p:sldId id="328" r:id="rId86"/>
    <p:sldId id="333" r:id="rId87"/>
    <p:sldId id="334" r:id="rId88"/>
    <p:sldId id="335" r:id="rId89"/>
    <p:sldId id="344" r:id="rId90"/>
    <p:sldId id="346" r:id="rId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9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4A70A-4832-40B7-A738-C4654B78E95C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A165A-03FB-4DC6-A98C-E83E44301A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93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D0F4E-61EE-4998-B2D3-B2495D57EEFF}" type="slidenum">
              <a:rPr lang="hu-HU" smtClean="0"/>
              <a:pPr/>
              <a:t>57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5958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4744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686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5875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9305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466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40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01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117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811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501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0918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3765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239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949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0356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2260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813691-5500-454C-8A42-BA26D98FE17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144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373AE-ADC1-422A-B846-3BAE62DACB22}" type="datetimeFigureOut">
              <a:rPr lang="hu-HU" smtClean="0"/>
              <a:t>2019. 10. 16.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A14D3CB-266C-42D1-992A-12B186EF5C0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404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 descr="Barabas-lisz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3327" y="0"/>
            <a:ext cx="5400675" cy="6858000"/>
          </a:xfrm>
          <a:prstGeom prst="rect">
            <a:avLst/>
          </a:prstGeom>
          <a:noFill/>
        </p:spPr>
      </p:pic>
      <p:sp>
        <p:nvSpPr>
          <p:cNvPr id="35635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2"/>
            <a:ext cx="8458200" cy="3971925"/>
          </a:xfrm>
        </p:spPr>
        <p:txBody>
          <a:bodyPr>
            <a:normAutofit/>
          </a:bodyPr>
          <a:lstStyle/>
          <a:p>
            <a:pPr algn="l"/>
            <a:r>
              <a:rPr lang="hu-HU" sz="4400" b="1" dirty="0">
                <a:solidFill>
                  <a:srgbClr val="FF0000"/>
                </a:solidFill>
              </a:rPr>
              <a:t>Franz Liszt</a:t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>
                <a:solidFill>
                  <a:srgbClr val="FF0000"/>
                </a:solidFill>
              </a:rPr>
              <a:t>1811-1886</a:t>
            </a:r>
          </a:p>
        </p:txBody>
      </p:sp>
    </p:spTree>
    <p:extLst>
      <p:ext uri="{BB962C8B-B14F-4D97-AF65-F5344CB8AC3E}">
        <p14:creationId xmlns:p14="http://schemas.microsoft.com/office/powerpoint/2010/main" val="122508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b="1" dirty="0"/>
              <a:t>        </a:t>
            </a:r>
            <a:r>
              <a:rPr lang="hu-HU" b="1" dirty="0" err="1">
                <a:solidFill>
                  <a:srgbClr val="FF0000"/>
                </a:solidFill>
              </a:rPr>
              <a:t>Periods</a:t>
            </a:r>
            <a:r>
              <a:rPr lang="hu-HU" b="1" dirty="0">
                <a:solidFill>
                  <a:srgbClr val="FF0000"/>
                </a:solidFill>
              </a:rPr>
              <a:t> of </a:t>
            </a:r>
            <a:r>
              <a:rPr lang="hu-HU" b="1" dirty="0" err="1">
                <a:solidFill>
                  <a:srgbClr val="FF0000"/>
                </a:solidFill>
              </a:rPr>
              <a:t>Liszt’s</a:t>
            </a:r>
            <a:r>
              <a:rPr lang="hu-HU" b="1" dirty="0">
                <a:solidFill>
                  <a:srgbClr val="FF0000"/>
                </a:solidFill>
              </a:rPr>
              <a:t> life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3999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/>
              <a:t> </a:t>
            </a:r>
            <a:r>
              <a:rPr lang="hu-HU" sz="3600" b="1" dirty="0"/>
              <a:t>1811-1847: </a:t>
            </a:r>
            <a:r>
              <a:rPr lang="hu-HU" sz="3600" b="1" dirty="0" err="1"/>
              <a:t>studies</a:t>
            </a:r>
            <a:r>
              <a:rPr lang="hu-HU" sz="3600" b="1" dirty="0"/>
              <a:t>, </a:t>
            </a:r>
            <a:r>
              <a:rPr lang="hu-HU" sz="3600" b="1" dirty="0" err="1"/>
              <a:t>concert</a:t>
            </a:r>
            <a:r>
              <a:rPr lang="hu-HU" sz="3600" b="1" dirty="0"/>
              <a:t> </a:t>
            </a:r>
            <a:r>
              <a:rPr lang="hu-HU" sz="3600" b="1" dirty="0" err="1"/>
              <a:t>carreer</a:t>
            </a:r>
            <a:endParaRPr lang="hu-HU" sz="3600" b="1" dirty="0"/>
          </a:p>
          <a:p>
            <a:pPr>
              <a:buFont typeface="Wingdings" pitchFamily="2" charset="2"/>
              <a:buChar char="v"/>
            </a:pPr>
            <a:r>
              <a:rPr lang="hu-HU" sz="3600" b="1" dirty="0"/>
              <a:t> 1848-1861: </a:t>
            </a:r>
            <a:r>
              <a:rPr lang="hu-HU" sz="3600" b="1" dirty="0" err="1"/>
              <a:t>Weimar</a:t>
            </a:r>
            <a:r>
              <a:rPr lang="hu-HU" sz="3600" b="1" dirty="0"/>
              <a:t> (</a:t>
            </a:r>
            <a:r>
              <a:rPr lang="hu-HU" sz="3600" b="1" dirty="0" err="1"/>
              <a:t>composer</a:t>
            </a:r>
            <a:r>
              <a:rPr lang="hu-HU" sz="3600" b="1" dirty="0"/>
              <a:t>, </a:t>
            </a:r>
            <a:r>
              <a:rPr lang="hu-HU" sz="3600" b="1" dirty="0" err="1"/>
              <a:t>conductor</a:t>
            </a:r>
            <a:r>
              <a:rPr lang="hu-HU" sz="3600" b="1" dirty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hu-HU" sz="3600" b="1" dirty="0"/>
              <a:t> 1861-69: Roma (</a:t>
            </a:r>
            <a:r>
              <a:rPr lang="hu-HU" sz="3600" b="1" dirty="0" err="1"/>
              <a:t>composer</a:t>
            </a:r>
            <a:r>
              <a:rPr lang="hu-HU" sz="3600" b="1" dirty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hu-HU" sz="3600" b="1" dirty="0"/>
              <a:t> 1869-86: Roma - </a:t>
            </a:r>
            <a:r>
              <a:rPr lang="hu-HU" sz="3600" b="1" dirty="0" err="1"/>
              <a:t>Weimar</a:t>
            </a:r>
            <a:r>
              <a:rPr lang="hu-HU" sz="3600" b="1" dirty="0"/>
              <a:t> – Budapest (</a:t>
            </a:r>
            <a:r>
              <a:rPr lang="hu-HU" sz="3600" b="1" dirty="0" err="1"/>
              <a:t>composer</a:t>
            </a:r>
            <a:r>
              <a:rPr lang="hu-HU" sz="3600" b="1" dirty="0"/>
              <a:t> – </a:t>
            </a:r>
            <a:r>
              <a:rPr lang="hu-HU" sz="3600" b="1" dirty="0" err="1"/>
              <a:t>teacher</a:t>
            </a:r>
            <a:r>
              <a:rPr lang="hu-HU" sz="3600" b="1" dirty="0"/>
              <a:t>) </a:t>
            </a:r>
          </a:p>
          <a:p>
            <a:pPr>
              <a:buFont typeface="Wingdings" pitchFamily="2" charset="2"/>
              <a:buNone/>
            </a:pPr>
            <a:r>
              <a:rPr lang="hu-HU" sz="3600" b="1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80896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 descr="Weimar_Hofthe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7"/>
            <a:ext cx="9296101" cy="6331651"/>
          </a:xfrm>
          <a:prstGeom prst="rect">
            <a:avLst/>
          </a:prstGeom>
          <a:noFill/>
        </p:spPr>
      </p:pic>
      <p:sp>
        <p:nvSpPr>
          <p:cNvPr id="4751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73620"/>
            <a:ext cx="7772400" cy="807457"/>
          </a:xfrm>
        </p:spPr>
        <p:txBody>
          <a:bodyPr/>
          <a:lstStyle/>
          <a:p>
            <a:r>
              <a:rPr lang="hu-HU" b="1" dirty="0" err="1">
                <a:solidFill>
                  <a:srgbClr val="FF0000"/>
                </a:solidFill>
              </a:rPr>
              <a:t>Weimar</a:t>
            </a:r>
            <a:r>
              <a:rPr lang="hu-HU" b="1" dirty="0">
                <a:solidFill>
                  <a:srgbClr val="FF0000"/>
                </a:solidFill>
              </a:rPr>
              <a:t> - </a:t>
            </a:r>
            <a:r>
              <a:rPr lang="hu-HU" b="1" dirty="0" err="1">
                <a:solidFill>
                  <a:srgbClr val="FF0000"/>
                </a:solidFill>
              </a:rPr>
              <a:t>Theater</a:t>
            </a: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7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 descr="weimar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44000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142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2" descr="weimar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6627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113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8507392" cy="1143000"/>
          </a:xfrm>
        </p:spPr>
        <p:txBody>
          <a:bodyPr>
            <a:noAutofit/>
          </a:bodyPr>
          <a:lstStyle/>
          <a:p>
            <a:pPr algn="l"/>
            <a:r>
              <a:rPr lang="hu-HU" sz="2800" b="1" dirty="0" err="1">
                <a:solidFill>
                  <a:srgbClr val="FF0000"/>
                </a:solidFill>
              </a:rPr>
              <a:t>Weimar</a:t>
            </a:r>
            <a:r>
              <a:rPr lang="hu-HU" sz="2800" b="1" dirty="0">
                <a:solidFill>
                  <a:srgbClr val="FF0000"/>
                </a:solidFill>
              </a:rPr>
              <a:t>: Piano-</a:t>
            </a:r>
            <a:r>
              <a:rPr lang="hu-HU" sz="2800" b="1" dirty="0" err="1">
                <a:solidFill>
                  <a:srgbClr val="FF0000"/>
                </a:solidFill>
              </a:rPr>
              <a:t>organ</a:t>
            </a:r>
            <a:r>
              <a:rPr lang="hu-HU" sz="2800" b="1" dirty="0">
                <a:solidFill>
                  <a:srgbClr val="FF0000"/>
                </a:solidFill>
              </a:rPr>
              <a:t> , Alexandre and </a:t>
            </a:r>
            <a:r>
              <a:rPr lang="hu-HU" sz="2800" b="1" dirty="0" err="1">
                <a:solidFill>
                  <a:srgbClr val="FF0000"/>
                </a:solidFill>
              </a:rPr>
              <a:t>Fils</a:t>
            </a:r>
            <a:r>
              <a:rPr lang="hu-HU" sz="2800" b="1" dirty="0">
                <a:solidFill>
                  <a:srgbClr val="FF0000"/>
                </a:solidFill>
              </a:rPr>
              <a:t>, Paris</a:t>
            </a:r>
            <a:br>
              <a:rPr lang="hu-HU" sz="2800" b="1" dirty="0">
                <a:solidFill>
                  <a:srgbClr val="FF0000"/>
                </a:solidFill>
              </a:rPr>
            </a:br>
            <a:r>
              <a:rPr lang="hu-HU" sz="2800" b="1" dirty="0" err="1">
                <a:solidFill>
                  <a:srgbClr val="FF0000"/>
                </a:solidFill>
              </a:rPr>
              <a:t>now</a:t>
            </a:r>
            <a:r>
              <a:rPr lang="hu-HU" sz="2800" b="1" dirty="0">
                <a:solidFill>
                  <a:srgbClr val="FF0000"/>
                </a:solidFill>
              </a:rPr>
              <a:t> in </a:t>
            </a:r>
            <a:r>
              <a:rPr lang="hu-HU" sz="2800" b="1" dirty="0" err="1">
                <a:solidFill>
                  <a:srgbClr val="FF0000"/>
                </a:solidFill>
              </a:rPr>
              <a:t>Vienna</a:t>
            </a:r>
            <a:r>
              <a:rPr lang="hu-HU" sz="2800" b="1" dirty="0">
                <a:solidFill>
                  <a:srgbClr val="FF0000"/>
                </a:solidFill>
              </a:rPr>
              <a:t>: </a:t>
            </a:r>
            <a:r>
              <a:rPr lang="hu-HU" sz="2800" b="1" dirty="0" err="1">
                <a:solidFill>
                  <a:srgbClr val="FF0000"/>
                </a:solidFill>
              </a:rPr>
              <a:t>Kunsthistorische</a:t>
            </a:r>
            <a:r>
              <a:rPr lang="hu-HU" sz="2800" b="1" dirty="0">
                <a:solidFill>
                  <a:srgbClr val="FF0000"/>
                </a:solidFill>
              </a:rPr>
              <a:t> Museum</a:t>
            </a:r>
            <a:br>
              <a:rPr lang="hu-HU" sz="2800" b="1" dirty="0">
                <a:solidFill>
                  <a:srgbClr val="FF0000"/>
                </a:solidFill>
              </a:rPr>
            </a:br>
            <a:r>
              <a:rPr lang="hu-HU" sz="2800" b="1" dirty="0">
                <a:solidFill>
                  <a:srgbClr val="FF0000"/>
                </a:solidFill>
              </a:rPr>
              <a:t/>
            </a:r>
            <a:br>
              <a:rPr lang="hu-HU" sz="2800" b="1" dirty="0">
                <a:solidFill>
                  <a:srgbClr val="FF0000"/>
                </a:solidFill>
              </a:rPr>
            </a:br>
            <a:r>
              <a:rPr lang="hu-HU" sz="2800" b="1" dirty="0">
                <a:solidFill>
                  <a:srgbClr val="FF0000"/>
                </a:solidFill>
              </a:rPr>
              <a:t>2 </a:t>
            </a:r>
            <a:r>
              <a:rPr lang="hu-HU" sz="2800" b="1" dirty="0" err="1">
                <a:solidFill>
                  <a:srgbClr val="FF0000"/>
                </a:solidFill>
              </a:rPr>
              <a:t>manuals</a:t>
            </a:r>
            <a:r>
              <a:rPr lang="hu-HU" sz="2800" b="1" dirty="0">
                <a:solidFill>
                  <a:srgbClr val="FF0000"/>
                </a:solidFill>
              </a:rPr>
              <a:t> </a:t>
            </a:r>
            <a:r>
              <a:rPr lang="hu-HU" sz="2800" b="1" dirty="0" err="1">
                <a:solidFill>
                  <a:srgbClr val="FF0000"/>
                </a:solidFill>
              </a:rPr>
              <a:t>harmonium</a:t>
            </a:r>
            <a:r>
              <a:rPr lang="hu-HU" sz="2800" b="1" dirty="0">
                <a:solidFill>
                  <a:srgbClr val="FF0000"/>
                </a:solidFill>
              </a:rPr>
              <a:t> </a:t>
            </a:r>
            <a:r>
              <a:rPr lang="hu-HU" sz="2800" b="1" dirty="0" err="1">
                <a:solidFill>
                  <a:srgbClr val="FF0000"/>
                </a:solidFill>
              </a:rPr>
              <a:t>with</a:t>
            </a:r>
            <a:r>
              <a:rPr lang="hu-HU" sz="2800" b="1" dirty="0">
                <a:solidFill>
                  <a:srgbClr val="FF0000"/>
                </a:solidFill>
              </a:rPr>
              <a:t> 12 </a:t>
            </a:r>
            <a:r>
              <a:rPr lang="hu-HU" sz="2800" b="1" dirty="0" err="1">
                <a:solidFill>
                  <a:srgbClr val="FF0000"/>
                </a:solidFill>
              </a:rPr>
              <a:t>stops</a:t>
            </a:r>
            <a:r>
              <a:rPr lang="hu-HU" sz="2800" b="1" dirty="0">
                <a:solidFill>
                  <a:srgbClr val="FF0000"/>
                </a:solidFill>
              </a:rPr>
              <a:t/>
            </a:r>
            <a:br>
              <a:rPr lang="hu-HU" sz="2800" b="1" dirty="0">
                <a:solidFill>
                  <a:srgbClr val="FF0000"/>
                </a:solidFill>
              </a:rPr>
            </a:br>
            <a:r>
              <a:rPr lang="hu-HU" sz="2800" b="1" dirty="0" err="1">
                <a:solidFill>
                  <a:srgbClr val="FF0000"/>
                </a:solidFill>
              </a:rPr>
              <a:t>upper</a:t>
            </a:r>
            <a:r>
              <a:rPr lang="hu-HU" sz="2800" b="1" dirty="0">
                <a:solidFill>
                  <a:srgbClr val="FF0000"/>
                </a:solidFill>
              </a:rPr>
              <a:t> </a:t>
            </a:r>
            <a:r>
              <a:rPr lang="hu-HU" sz="2800" b="1" dirty="0" err="1">
                <a:solidFill>
                  <a:srgbClr val="FF0000"/>
                </a:solidFill>
              </a:rPr>
              <a:t>manual</a:t>
            </a:r>
            <a:r>
              <a:rPr lang="hu-HU" sz="2800" b="1" dirty="0">
                <a:solidFill>
                  <a:srgbClr val="FF0000"/>
                </a:solidFill>
              </a:rPr>
              <a:t>: piano </a:t>
            </a:r>
            <a:r>
              <a:rPr lang="hu-HU" sz="2800" b="1" dirty="0" err="1">
                <a:solidFill>
                  <a:srgbClr val="FF0000"/>
                </a:solidFill>
              </a:rPr>
              <a:t>keyboard</a:t>
            </a:r>
            <a:endParaRPr lang="hu-HU" sz="2800" b="1" dirty="0">
              <a:solidFill>
                <a:srgbClr val="FF0000"/>
              </a:solidFill>
            </a:endParaRPr>
          </a:p>
        </p:txBody>
      </p:sp>
      <p:pic>
        <p:nvPicPr>
          <p:cNvPr id="2064" name="Picture 1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417265"/>
            <a:ext cx="4495800" cy="3327400"/>
          </a:xfrm>
          <a:noFill/>
          <a:ln/>
        </p:spPr>
      </p:pic>
      <p:pic>
        <p:nvPicPr>
          <p:cNvPr id="2065" name="Picture 1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3417265"/>
            <a:ext cx="4495800" cy="331787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13026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3150" y="0"/>
            <a:ext cx="5530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2"/>
            <a:ext cx="8458200" cy="442913"/>
          </a:xfrm>
        </p:spPr>
        <p:txBody>
          <a:bodyPr>
            <a:noAutofit/>
          </a:bodyPr>
          <a:lstStyle/>
          <a:p>
            <a:pPr algn="l"/>
            <a:r>
              <a:rPr lang="hu-HU" sz="4400" b="1" dirty="0">
                <a:solidFill>
                  <a:srgbClr val="FF0000"/>
                </a:solidFill>
              </a:rPr>
              <a:t>Alexander </a:t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 err="1">
                <a:solidFill>
                  <a:srgbClr val="FF0000"/>
                </a:solidFill>
              </a:rPr>
              <a:t>Gottschalg</a:t>
            </a:r>
            <a:r>
              <a:rPr lang="hu-HU" sz="4400" b="1" dirty="0">
                <a:solidFill>
                  <a:srgbClr val="FF0000"/>
                </a:solidFill>
              </a:rPr>
              <a:t/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>
                <a:solidFill>
                  <a:srgbClr val="FF0000"/>
                </a:solidFill>
              </a:rPr>
              <a:t/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>
                <a:solidFill>
                  <a:srgbClr val="FF0000"/>
                </a:solidFill>
              </a:rPr>
              <a:t>1827-1908</a:t>
            </a:r>
          </a:p>
        </p:txBody>
      </p:sp>
    </p:spTree>
    <p:extLst>
      <p:ext uri="{BB962C8B-B14F-4D97-AF65-F5344CB8AC3E}">
        <p14:creationId xmlns:p14="http://schemas.microsoft.com/office/powerpoint/2010/main" val="211048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denstedt_orgo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2" y="-242888"/>
            <a:ext cx="4740275" cy="7488238"/>
          </a:xfrm>
          <a:prstGeom prst="rect">
            <a:avLst/>
          </a:prstGeom>
          <a:noFill/>
        </p:spPr>
      </p:pic>
      <p:sp>
        <p:nvSpPr>
          <p:cNvPr id="105477" name="Rectangle 5"/>
          <p:cNvSpPr>
            <a:spLocks noGrp="1" noChangeArrowheads="1"/>
          </p:cNvSpPr>
          <p:nvPr>
            <p:ph type="title"/>
          </p:nvPr>
        </p:nvSpPr>
        <p:spPr>
          <a:xfrm>
            <a:off x="2" y="620713"/>
            <a:ext cx="7375525" cy="1143000"/>
          </a:xfrm>
        </p:spPr>
        <p:txBody>
          <a:bodyPr/>
          <a:lstStyle/>
          <a:p>
            <a:pPr algn="l"/>
            <a:r>
              <a:rPr lang="hu-HU" sz="3200" b="1" dirty="0" err="1"/>
              <a:t>Dernstedt</a:t>
            </a:r>
            <a:r>
              <a:rPr lang="hu-HU" sz="3200" b="1" dirty="0"/>
              <a:t>,</a:t>
            </a:r>
            <a:br>
              <a:rPr lang="hu-HU" sz="3200" b="1" dirty="0"/>
            </a:br>
            <a:r>
              <a:rPr lang="hu-HU" sz="3200" b="1" dirty="0" err="1"/>
              <a:t>close</a:t>
            </a:r>
            <a:r>
              <a:rPr lang="hu-HU" sz="3200" b="1" dirty="0"/>
              <a:t> </a:t>
            </a:r>
            <a:r>
              <a:rPr lang="hu-HU" sz="3200" b="1" dirty="0" err="1"/>
              <a:t>to</a:t>
            </a:r>
            <a:r>
              <a:rPr lang="hu-HU" sz="3200" b="1" dirty="0"/>
              <a:t> </a:t>
            </a:r>
            <a:r>
              <a:rPr lang="hu-HU" sz="3200" b="1" dirty="0" err="1"/>
              <a:t>Weimar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71488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019" y="1257300"/>
            <a:ext cx="85725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F7836C0-CFC0-4C45-94BF-5B21CD2AA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04800"/>
            <a:ext cx="6917636" cy="795130"/>
          </a:xfrm>
        </p:spPr>
        <p:txBody>
          <a:bodyPr>
            <a:normAutofit fontScale="90000"/>
          </a:bodyPr>
          <a:lstStyle/>
          <a:p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1869 – „</a:t>
            </a:r>
            <a:r>
              <a:rPr lang="hu-HU" b="1" dirty="0" err="1">
                <a:solidFill>
                  <a:srgbClr val="FF0000"/>
                </a:solidFill>
              </a:rPr>
              <a:t>Repertorium</a:t>
            </a:r>
            <a:r>
              <a:rPr lang="hu-HU" b="1" dirty="0">
                <a:solidFill>
                  <a:srgbClr val="FF0000"/>
                </a:solidFill>
              </a:rPr>
              <a:t>” </a:t>
            </a:r>
            <a:r>
              <a:rPr lang="hu-HU" b="1" dirty="0" err="1">
                <a:solidFill>
                  <a:srgbClr val="FF0000"/>
                </a:solidFill>
              </a:rPr>
              <a:t>series</a:t>
            </a: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945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35908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299"/>
            <a:ext cx="9144000" cy="703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6227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-101600"/>
            <a:ext cx="9648826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72420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298450"/>
          </a:xfrm>
        </p:spPr>
        <p:txBody>
          <a:bodyPr>
            <a:normAutofit fontScale="90000"/>
          </a:bodyPr>
          <a:lstStyle/>
          <a:p>
            <a:r>
              <a:rPr lang="hu-HU" sz="2800" b="1">
                <a:solidFill>
                  <a:schemeClr val="accent2"/>
                </a:solidFill>
              </a:rPr>
              <a:t>Liszt’s organ works     approx. 40  pieces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5540"/>
            <a:ext cx="9144000" cy="5399087"/>
          </a:xfrm>
        </p:spPr>
        <p:txBody>
          <a:bodyPr>
            <a:normAutofit fontScale="92500"/>
          </a:bodyPr>
          <a:lstStyle/>
          <a:p>
            <a:r>
              <a:rPr lang="hu-HU" sz="2400" b="1" dirty="0" err="1"/>
              <a:t>Originally</a:t>
            </a:r>
            <a:r>
              <a:rPr lang="hu-HU" sz="2400" b="1" dirty="0"/>
              <a:t> </a:t>
            </a:r>
            <a:r>
              <a:rPr lang="hu-HU" sz="2400" b="1" dirty="0" err="1"/>
              <a:t>intended</a:t>
            </a:r>
            <a:r>
              <a:rPr lang="hu-HU" sz="2400" b="1" dirty="0"/>
              <a:t> </a:t>
            </a:r>
            <a:r>
              <a:rPr lang="hu-HU" sz="2400" b="1" dirty="0" err="1"/>
              <a:t>for</a:t>
            </a:r>
            <a:r>
              <a:rPr lang="hu-HU" sz="2400" b="1" dirty="0"/>
              <a:t> </a:t>
            </a:r>
            <a:r>
              <a:rPr lang="hu-HU" sz="2400" b="1" dirty="0" err="1"/>
              <a:t>organ</a:t>
            </a:r>
            <a:r>
              <a:rPr lang="hu-HU" sz="2400" dirty="0"/>
              <a:t>: Ad nos, BACH, </a:t>
            </a:r>
            <a:r>
              <a:rPr lang="hu-HU" sz="2400" dirty="0" err="1"/>
              <a:t>Evocation</a:t>
            </a:r>
            <a:r>
              <a:rPr lang="hu-HU" sz="2400" dirty="0"/>
              <a:t>, </a:t>
            </a:r>
          </a:p>
          <a:p>
            <a:pPr>
              <a:buFontTx/>
              <a:buNone/>
            </a:pPr>
            <a:r>
              <a:rPr lang="hu-HU" sz="2400" dirty="0"/>
              <a:t>     </a:t>
            </a:r>
            <a:r>
              <a:rPr lang="hu-HU" sz="2400" dirty="0" err="1"/>
              <a:t>Mass</a:t>
            </a:r>
            <a:r>
              <a:rPr lang="hu-HU" sz="2400" dirty="0"/>
              <a:t> </a:t>
            </a:r>
            <a:r>
              <a:rPr lang="hu-HU" sz="2400" dirty="0" err="1"/>
              <a:t>for</a:t>
            </a:r>
            <a:r>
              <a:rPr lang="hu-HU" sz="2400" dirty="0"/>
              <a:t> </a:t>
            </a:r>
            <a:r>
              <a:rPr lang="hu-HU" sz="2400" dirty="0" err="1"/>
              <a:t>organ</a:t>
            </a:r>
            <a:r>
              <a:rPr lang="hu-HU" sz="2400" dirty="0"/>
              <a:t>, </a:t>
            </a:r>
            <a:r>
              <a:rPr lang="hu-HU" sz="2400" dirty="0" err="1"/>
              <a:t>Preludium</a:t>
            </a:r>
            <a:r>
              <a:rPr lang="hu-HU" sz="2400" dirty="0"/>
              <a:t>, </a:t>
            </a:r>
            <a:r>
              <a:rPr lang="hu-HU" sz="2400" dirty="0" err="1"/>
              <a:t>Introitus</a:t>
            </a:r>
            <a:endParaRPr lang="hu-HU" sz="2400" dirty="0"/>
          </a:p>
          <a:p>
            <a:r>
              <a:rPr lang="hu-HU" sz="2400" b="1" dirty="0" err="1"/>
              <a:t>Syncretic</a:t>
            </a:r>
            <a:r>
              <a:rPr lang="hu-HU" sz="2400" b="1" dirty="0"/>
              <a:t> </a:t>
            </a:r>
            <a:r>
              <a:rPr lang="hu-HU" sz="2400" b="1" dirty="0" err="1"/>
              <a:t>works</a:t>
            </a:r>
            <a:r>
              <a:rPr lang="hu-HU" sz="2400" dirty="0"/>
              <a:t>: </a:t>
            </a:r>
            <a:r>
              <a:rPr lang="hu-HU" sz="2400" dirty="0" err="1"/>
              <a:t>Weinen</a:t>
            </a:r>
            <a:r>
              <a:rPr lang="hu-HU" sz="2400" dirty="0"/>
              <a:t>, </a:t>
            </a:r>
            <a:r>
              <a:rPr lang="hu-HU" sz="2400" dirty="0" err="1"/>
              <a:t>Klagen</a:t>
            </a:r>
            <a:r>
              <a:rPr lang="hu-HU" sz="2400" dirty="0"/>
              <a:t>, Angelus, </a:t>
            </a:r>
            <a:r>
              <a:rPr lang="hu-HU" sz="2400" dirty="0" err="1"/>
              <a:t>Salve</a:t>
            </a:r>
            <a:r>
              <a:rPr lang="hu-HU" sz="2400" dirty="0"/>
              <a:t> Regina</a:t>
            </a:r>
          </a:p>
          <a:p>
            <a:r>
              <a:rPr lang="hu-HU" sz="2400" b="1" dirty="0" err="1"/>
              <a:t>Transcriptions</a:t>
            </a:r>
            <a:r>
              <a:rPr lang="hu-HU" sz="2400" b="1" dirty="0"/>
              <a:t> </a:t>
            </a:r>
            <a:r>
              <a:rPr lang="hu-HU" sz="2400" b="1" dirty="0" err="1"/>
              <a:t>by</a:t>
            </a:r>
            <a:r>
              <a:rPr lang="hu-HU" sz="2400" b="1" dirty="0"/>
              <a:t> Liszt: </a:t>
            </a:r>
          </a:p>
          <a:p>
            <a:pPr>
              <a:buFontTx/>
              <a:buNone/>
            </a:pPr>
            <a:r>
              <a:rPr lang="hu-HU" sz="2400" b="1" dirty="0"/>
              <a:t>     -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choral</a:t>
            </a:r>
            <a:r>
              <a:rPr lang="hu-HU" sz="2400" dirty="0"/>
              <a:t> </a:t>
            </a:r>
            <a:r>
              <a:rPr lang="hu-HU" sz="2400" dirty="0" err="1"/>
              <a:t>works</a:t>
            </a:r>
            <a:r>
              <a:rPr lang="hu-HU" sz="2400" b="1" dirty="0"/>
              <a:t>: </a:t>
            </a:r>
            <a:r>
              <a:rPr lang="hu-HU" sz="2400" dirty="0" err="1"/>
              <a:t>Ave</a:t>
            </a:r>
            <a:r>
              <a:rPr lang="hu-HU" sz="2400" dirty="0"/>
              <a:t> Maria, </a:t>
            </a:r>
            <a:r>
              <a:rPr lang="hu-HU" sz="2400" dirty="0" err="1"/>
              <a:t>Gebet</a:t>
            </a:r>
            <a:endParaRPr lang="hu-HU" sz="2400" dirty="0"/>
          </a:p>
          <a:p>
            <a:pPr>
              <a:buFontTx/>
              <a:buNone/>
            </a:pPr>
            <a:r>
              <a:rPr lang="hu-HU" sz="2400" dirty="0"/>
              <a:t>     -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his</a:t>
            </a:r>
            <a:r>
              <a:rPr lang="hu-HU" sz="2400" dirty="0"/>
              <a:t> piano </a:t>
            </a:r>
            <a:r>
              <a:rPr lang="hu-HU" sz="2400" dirty="0" err="1"/>
              <a:t>works</a:t>
            </a:r>
            <a:r>
              <a:rPr lang="hu-HU" sz="2400" dirty="0"/>
              <a:t>: </a:t>
            </a:r>
            <a:r>
              <a:rPr lang="hu-HU" sz="2400" dirty="0" err="1"/>
              <a:t>Consolations</a:t>
            </a:r>
            <a:r>
              <a:rPr lang="hu-HU" sz="2400" dirty="0"/>
              <a:t>, </a:t>
            </a:r>
            <a:r>
              <a:rPr lang="hu-HU" sz="2400" dirty="0" err="1"/>
              <a:t>Zur</a:t>
            </a:r>
            <a:r>
              <a:rPr lang="hu-HU" sz="2400" dirty="0"/>
              <a:t> </a:t>
            </a:r>
            <a:r>
              <a:rPr lang="hu-HU" sz="2400" dirty="0" err="1"/>
              <a:t>Trauung</a:t>
            </a:r>
            <a:r>
              <a:rPr lang="hu-HU" sz="2400" dirty="0"/>
              <a:t>, </a:t>
            </a:r>
            <a:r>
              <a:rPr lang="hu-HU" sz="2400" dirty="0" err="1"/>
              <a:t>Weihnachten</a:t>
            </a:r>
            <a:r>
              <a:rPr lang="hu-HU" sz="2400" dirty="0"/>
              <a:t> </a:t>
            </a:r>
          </a:p>
          <a:p>
            <a:pPr>
              <a:buFontTx/>
              <a:buNone/>
            </a:pPr>
            <a:r>
              <a:rPr lang="hu-HU" sz="2400" dirty="0"/>
              <a:t>     -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his</a:t>
            </a:r>
            <a:r>
              <a:rPr lang="hu-HU" sz="2400" dirty="0"/>
              <a:t> </a:t>
            </a:r>
            <a:r>
              <a:rPr lang="hu-HU" sz="2400" dirty="0" err="1"/>
              <a:t>other</a:t>
            </a:r>
            <a:r>
              <a:rPr lang="hu-HU" sz="2400" dirty="0"/>
              <a:t> </a:t>
            </a:r>
            <a:r>
              <a:rPr lang="hu-HU" sz="2400" dirty="0" err="1"/>
              <a:t>music</a:t>
            </a:r>
            <a:r>
              <a:rPr lang="hu-HU" sz="2400" dirty="0"/>
              <a:t>: </a:t>
            </a:r>
            <a:r>
              <a:rPr lang="hu-HU" sz="2400" dirty="0" err="1"/>
              <a:t>Hosannah</a:t>
            </a:r>
            <a:r>
              <a:rPr lang="hu-HU" sz="2400" dirty="0"/>
              <a:t>, </a:t>
            </a:r>
            <a:r>
              <a:rPr lang="hu-HU" sz="2400" dirty="0" err="1"/>
              <a:t>Choral-Nun</a:t>
            </a:r>
            <a:r>
              <a:rPr lang="hu-HU" sz="2400" dirty="0"/>
              <a:t> </a:t>
            </a:r>
            <a:r>
              <a:rPr lang="hu-HU" sz="2400" dirty="0" err="1"/>
              <a:t>danket</a:t>
            </a:r>
            <a:r>
              <a:rPr lang="hu-HU" sz="2400" dirty="0"/>
              <a:t> </a:t>
            </a:r>
            <a:r>
              <a:rPr lang="hu-HU" sz="2400" dirty="0" err="1"/>
              <a:t>alle</a:t>
            </a:r>
            <a:r>
              <a:rPr lang="hu-HU" sz="2400" dirty="0"/>
              <a:t> </a:t>
            </a:r>
            <a:r>
              <a:rPr lang="hu-HU" sz="2400" dirty="0" err="1"/>
              <a:t>Gott</a:t>
            </a:r>
            <a:endParaRPr lang="hu-HU" sz="2400" dirty="0"/>
          </a:p>
          <a:p>
            <a:pPr>
              <a:buFontTx/>
              <a:buNone/>
            </a:pPr>
            <a:r>
              <a:rPr lang="hu-HU" sz="2400" dirty="0"/>
              <a:t>     -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different</a:t>
            </a:r>
            <a:r>
              <a:rPr lang="hu-HU" sz="2400" dirty="0"/>
              <a:t> </a:t>
            </a:r>
            <a:r>
              <a:rPr lang="hu-HU" sz="2400" dirty="0" err="1"/>
              <a:t>composers</a:t>
            </a:r>
            <a:r>
              <a:rPr lang="hu-HU" sz="2400" dirty="0"/>
              <a:t>: Wagner, Bach, </a:t>
            </a:r>
            <a:r>
              <a:rPr lang="hu-HU" sz="2400" dirty="0" err="1"/>
              <a:t>Nicolai</a:t>
            </a:r>
            <a:r>
              <a:rPr lang="hu-HU" sz="2400" dirty="0"/>
              <a:t>, Chopin</a:t>
            </a:r>
          </a:p>
          <a:p>
            <a:r>
              <a:rPr lang="hu-HU" sz="2400" dirty="0"/>
              <a:t> </a:t>
            </a:r>
            <a:r>
              <a:rPr lang="hu-HU" sz="2400" b="1" dirty="0" err="1"/>
              <a:t>Transcriptions</a:t>
            </a:r>
            <a:r>
              <a:rPr lang="hu-HU" sz="2400" dirty="0"/>
              <a:t> </a:t>
            </a:r>
            <a:r>
              <a:rPr lang="hu-HU" sz="2400" b="1" dirty="0" err="1"/>
              <a:t>by</a:t>
            </a:r>
            <a:r>
              <a:rPr lang="hu-HU" sz="2400" b="1" dirty="0"/>
              <a:t> </a:t>
            </a:r>
            <a:r>
              <a:rPr lang="hu-HU" sz="2400" b="1" dirty="0" err="1"/>
              <a:t>Gottschalg</a:t>
            </a:r>
            <a:r>
              <a:rPr lang="hu-HU" sz="2400" dirty="0"/>
              <a:t>:</a:t>
            </a:r>
          </a:p>
          <a:p>
            <a:pPr>
              <a:buFontTx/>
              <a:buNone/>
            </a:pPr>
            <a:r>
              <a:rPr lang="hu-HU" sz="2400" dirty="0"/>
              <a:t>      -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Liszt’s</a:t>
            </a:r>
            <a:r>
              <a:rPr lang="hu-HU" sz="2400" dirty="0"/>
              <a:t> </a:t>
            </a:r>
            <a:r>
              <a:rPr lang="hu-HU" sz="2400" dirty="0" err="1"/>
              <a:t>orchestral</a:t>
            </a:r>
            <a:r>
              <a:rPr lang="hu-HU" sz="2400" dirty="0"/>
              <a:t> </a:t>
            </a:r>
            <a:r>
              <a:rPr lang="hu-HU" sz="2400" dirty="0" err="1"/>
              <a:t>works</a:t>
            </a:r>
            <a:r>
              <a:rPr lang="hu-HU" sz="2400" dirty="0"/>
              <a:t>: Dante, Orpheus, </a:t>
            </a:r>
            <a:r>
              <a:rPr lang="hu-HU" sz="2400" dirty="0" err="1"/>
              <a:t>Funeral</a:t>
            </a:r>
            <a:r>
              <a:rPr lang="hu-HU" sz="2400" dirty="0"/>
              <a:t> </a:t>
            </a:r>
            <a:r>
              <a:rPr lang="hu-HU" sz="2400" dirty="0" err="1"/>
              <a:t>Ode</a:t>
            </a:r>
            <a:endParaRPr lang="hu-HU" sz="2400" dirty="0"/>
          </a:p>
          <a:p>
            <a:pPr>
              <a:buFontTx/>
              <a:buNone/>
            </a:pPr>
            <a:r>
              <a:rPr lang="hu-HU" sz="2400" dirty="0"/>
              <a:t>    - </a:t>
            </a:r>
            <a:r>
              <a:rPr lang="hu-HU" sz="2400" b="1" dirty="0" err="1"/>
              <a:t>by</a:t>
            </a:r>
            <a:r>
              <a:rPr lang="hu-HU" sz="2400" b="1" dirty="0"/>
              <a:t> Müller-</a:t>
            </a:r>
            <a:r>
              <a:rPr lang="hu-HU" sz="2400" b="1" dirty="0" err="1"/>
              <a:t>Hartung</a:t>
            </a:r>
            <a:r>
              <a:rPr lang="hu-HU" sz="2400" dirty="0"/>
              <a:t>: </a:t>
            </a:r>
            <a:r>
              <a:rPr lang="hu-HU" sz="2400" dirty="0" err="1"/>
              <a:t>Prelude</a:t>
            </a:r>
            <a:r>
              <a:rPr lang="hu-HU" sz="2400" dirty="0"/>
              <a:t>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Oratorio</a:t>
            </a:r>
            <a:r>
              <a:rPr lang="hu-HU" sz="2400" dirty="0"/>
              <a:t> Elizabeth </a:t>
            </a:r>
            <a:r>
              <a:rPr lang="hu-HU" sz="2400" dirty="0" err="1"/>
              <a:t>legende</a:t>
            </a:r>
            <a:endParaRPr lang="hu-HU" sz="2400" dirty="0"/>
          </a:p>
          <a:p>
            <a:pPr>
              <a:buFontTx/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056980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609600"/>
            <a:ext cx="8458200" cy="4043536"/>
          </a:xfrm>
        </p:spPr>
        <p:txBody>
          <a:bodyPr/>
          <a:lstStyle/>
          <a:p>
            <a:pPr algn="l"/>
            <a:r>
              <a:rPr lang="hu-HU" b="1" dirty="0">
                <a:solidFill>
                  <a:srgbClr val="FF0000"/>
                </a:solidFill>
              </a:rPr>
              <a:t>Giacomo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 err="1">
                <a:solidFill>
                  <a:srgbClr val="FF0000"/>
                </a:solidFill>
              </a:rPr>
              <a:t>Meyerbeer</a:t>
            </a: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1791-1864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The </a:t>
            </a:r>
            <a:r>
              <a:rPr lang="hu-HU" b="1" dirty="0" err="1">
                <a:solidFill>
                  <a:srgbClr val="FF0000"/>
                </a:solidFill>
              </a:rPr>
              <a:t>Prophet</a:t>
            </a:r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125954" name="Picture 2" descr="Giacomo Meyerbeer nuoremp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4733" y="476672"/>
            <a:ext cx="5139269" cy="6123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434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609600"/>
            <a:ext cx="8458200" cy="4979640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Münster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Anabaptist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 err="1">
                <a:solidFill>
                  <a:srgbClr val="FF0000"/>
                </a:solidFill>
              </a:rPr>
              <a:t>Rebellion</a:t>
            </a: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1534-35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Jan van Leiden</a:t>
            </a:r>
          </a:p>
        </p:txBody>
      </p:sp>
      <p:pic>
        <p:nvPicPr>
          <p:cNvPr id="1026" name="Picture 2" descr="https://upload.wikimedia.org/wikipedia/commons/thumb/c/cf/Jan_van_Leiden_by_Aldegrever.jpg/800px-Jan_van_Leiden_by_Aldegre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3482" y="0"/>
            <a:ext cx="488533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4819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2575" y="0"/>
            <a:ext cx="5051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9C26F62-A31D-4618-83CF-275DB1DD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609600"/>
            <a:ext cx="6864548" cy="2120348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Ad nos ad 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 err="1">
                <a:solidFill>
                  <a:srgbClr val="FF0000"/>
                </a:solidFill>
              </a:rPr>
              <a:t>salutarem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undam</a:t>
            </a: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(</a:t>
            </a:r>
            <a:r>
              <a:rPr lang="hu-HU" b="1" dirty="0" err="1">
                <a:solidFill>
                  <a:srgbClr val="FF0000"/>
                </a:solidFill>
              </a:rPr>
              <a:t>To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our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salvation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 err="1">
                <a:solidFill>
                  <a:srgbClr val="FF0000"/>
                </a:solidFill>
              </a:rPr>
              <a:t>water</a:t>
            </a:r>
            <a:r>
              <a:rPr lang="hu-HU" b="1" dirty="0">
                <a:solidFill>
                  <a:srgbClr val="FF0000"/>
                </a:solidFill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85914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5215" y="2"/>
            <a:ext cx="5538787" cy="760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458200" cy="4835624"/>
          </a:xfrm>
        </p:spPr>
        <p:txBody>
          <a:bodyPr>
            <a:normAutofit fontScale="90000"/>
          </a:bodyPr>
          <a:lstStyle/>
          <a:p>
            <a:pPr algn="l"/>
            <a:r>
              <a:rPr lang="hu-HU" sz="3800" b="1" dirty="0" err="1">
                <a:solidFill>
                  <a:srgbClr val="FF0000"/>
                </a:solidFill>
              </a:rPr>
              <a:t>First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publication</a:t>
            </a: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>- </a:t>
            </a:r>
            <a:r>
              <a:rPr lang="hu-HU" sz="3800" b="1" dirty="0" err="1">
                <a:solidFill>
                  <a:srgbClr val="FF0000"/>
                </a:solidFill>
              </a:rPr>
              <a:t>four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hand</a:t>
            </a:r>
            <a:r>
              <a:rPr lang="hu-HU" sz="3800" b="1" dirty="0">
                <a:solidFill>
                  <a:srgbClr val="FF0000"/>
                </a:solidFill>
              </a:rPr>
              <a:t> piano</a:t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>- </a:t>
            </a:r>
            <a:r>
              <a:rPr lang="hu-HU" sz="3800" b="1" dirty="0" err="1">
                <a:solidFill>
                  <a:srgbClr val="FF0000"/>
                </a:solidFill>
              </a:rPr>
              <a:t>for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harmonium</a:t>
            </a: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> (</a:t>
            </a:r>
            <a:r>
              <a:rPr lang="hu-HU" sz="3800" b="1" dirty="0" err="1">
                <a:solidFill>
                  <a:srgbClr val="FF0000"/>
                </a:solidFill>
              </a:rPr>
              <a:t>with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pedal</a:t>
            </a:r>
            <a:r>
              <a:rPr lang="hu-HU" sz="3800" b="1" dirty="0">
                <a:solidFill>
                  <a:srgbClr val="FF0000"/>
                </a:solidFill>
              </a:rPr>
              <a:t>)</a:t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>- </a:t>
            </a:r>
            <a:r>
              <a:rPr lang="hu-HU" sz="3800" b="1" dirty="0" err="1">
                <a:solidFill>
                  <a:srgbClr val="FF0000"/>
                </a:solidFill>
              </a:rPr>
              <a:t>for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pedalpiano</a:t>
            </a: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/>
            </a:r>
            <a:br>
              <a:rPr lang="hu-HU" sz="3800" b="1" dirty="0">
                <a:solidFill>
                  <a:srgbClr val="FF0000"/>
                </a:solidFill>
              </a:rPr>
            </a:br>
            <a:r>
              <a:rPr lang="hu-HU" sz="3800" b="1" dirty="0">
                <a:solidFill>
                  <a:srgbClr val="FF0000"/>
                </a:solidFill>
              </a:rPr>
              <a:t>- </a:t>
            </a:r>
            <a:r>
              <a:rPr lang="hu-HU" sz="3800" b="1" dirty="0" err="1">
                <a:solidFill>
                  <a:srgbClr val="FF0000"/>
                </a:solidFill>
              </a:rPr>
              <a:t>for</a:t>
            </a:r>
            <a:r>
              <a:rPr lang="hu-HU" sz="3800" b="1" dirty="0">
                <a:solidFill>
                  <a:srgbClr val="FF0000"/>
                </a:solidFill>
              </a:rPr>
              <a:t> </a:t>
            </a:r>
            <a:r>
              <a:rPr lang="hu-HU" sz="3800" b="1" dirty="0" err="1">
                <a:solidFill>
                  <a:srgbClr val="FF0000"/>
                </a:solidFill>
              </a:rPr>
              <a:t>organ</a:t>
            </a:r>
            <a:endParaRPr lang="hu-HU" sz="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7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0" y="404664"/>
            <a:ext cx="91440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cs typeface="Times New Roman" pitchFamily="18" charset="0"/>
              </a:rPr>
              <a:t> </a:t>
            </a:r>
            <a:endParaRPr lang="hu-HU" dirty="0">
              <a:cs typeface="Times New Roman" pitchFamily="18" charset="0"/>
            </a:endParaRPr>
          </a:p>
          <a:p>
            <a:pPr algn="ctr"/>
            <a:r>
              <a:rPr lang="hu-HU" sz="5500" b="1" dirty="0">
                <a:solidFill>
                  <a:srgbClr val="FF0000"/>
                </a:solidFill>
                <a:cs typeface="Times New Roman" pitchFamily="18" charset="0"/>
              </a:rPr>
              <a:t>Ad nos ad </a:t>
            </a:r>
            <a:r>
              <a:rPr lang="hu-HU" sz="5500" b="1" dirty="0" err="1">
                <a:solidFill>
                  <a:srgbClr val="FF0000"/>
                </a:solidFill>
                <a:cs typeface="Times New Roman" pitchFamily="18" charset="0"/>
              </a:rPr>
              <a:t>salutarem</a:t>
            </a:r>
            <a:r>
              <a:rPr lang="hu-HU" sz="55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hu-HU" sz="5500" b="1" dirty="0" err="1">
                <a:solidFill>
                  <a:srgbClr val="FF0000"/>
                </a:solidFill>
                <a:cs typeface="Times New Roman" pitchFamily="18" charset="0"/>
              </a:rPr>
              <a:t>undam</a:t>
            </a:r>
            <a:endParaRPr lang="hu-HU" sz="5500" dirty="0">
              <a:solidFill>
                <a:srgbClr val="FF0000"/>
              </a:solidFill>
              <a:cs typeface="Times New Roman" pitchFamily="18" charset="0"/>
            </a:endParaRPr>
          </a:p>
          <a:p>
            <a:pPr algn="ctr"/>
            <a:r>
              <a:rPr lang="hu-HU" sz="3200" dirty="0">
                <a:cs typeface="Times New Roman" pitchFamily="18" charset="0"/>
              </a:rPr>
              <a:t>  </a:t>
            </a:r>
          </a:p>
          <a:p>
            <a:pPr algn="ctr">
              <a:lnSpc>
                <a:spcPct val="150000"/>
              </a:lnSpc>
            </a:pPr>
            <a:r>
              <a:rPr lang="hu-HU" sz="4400" b="1" dirty="0">
                <a:cs typeface="Times New Roman" pitchFamily="18" charset="0"/>
              </a:rPr>
              <a:t>1. </a:t>
            </a:r>
            <a:r>
              <a:rPr lang="hu-HU" sz="4400" b="1" dirty="0" err="1">
                <a:cs typeface="Times New Roman" pitchFamily="18" charset="0"/>
              </a:rPr>
              <a:t>Lament</a:t>
            </a:r>
            <a:r>
              <a:rPr lang="hu-HU" sz="4400" b="1" dirty="0">
                <a:cs typeface="Times New Roman" pitchFamily="18" charset="0"/>
              </a:rPr>
              <a:t>   (C minor)</a:t>
            </a:r>
          </a:p>
          <a:p>
            <a:pPr algn="ctr">
              <a:lnSpc>
                <a:spcPct val="150000"/>
              </a:lnSpc>
            </a:pPr>
            <a:r>
              <a:rPr lang="hu-HU" sz="4400" b="1" dirty="0">
                <a:cs typeface="Times New Roman" pitchFamily="18" charset="0"/>
              </a:rPr>
              <a:t> 2. </a:t>
            </a:r>
            <a:r>
              <a:rPr lang="hu-HU" sz="4400" b="1" dirty="0" err="1">
                <a:cs typeface="Times New Roman" pitchFamily="18" charset="0"/>
              </a:rPr>
              <a:t>Prayer</a:t>
            </a:r>
            <a:r>
              <a:rPr lang="hu-HU" sz="4400" b="1" dirty="0">
                <a:cs typeface="Times New Roman" pitchFamily="18" charset="0"/>
              </a:rPr>
              <a:t>   (F </a:t>
            </a:r>
            <a:r>
              <a:rPr lang="hu-HU" sz="4400" b="1" dirty="0" err="1">
                <a:cs typeface="Times New Roman" pitchFamily="18" charset="0"/>
              </a:rPr>
              <a:t>sharp</a:t>
            </a:r>
            <a:r>
              <a:rPr lang="hu-HU" sz="4400" b="1" dirty="0">
                <a:cs typeface="Times New Roman" pitchFamily="18" charset="0"/>
              </a:rPr>
              <a:t> major)</a:t>
            </a:r>
          </a:p>
          <a:p>
            <a:pPr algn="ctr">
              <a:lnSpc>
                <a:spcPct val="150000"/>
              </a:lnSpc>
            </a:pPr>
            <a:r>
              <a:rPr lang="hu-HU" sz="4400" b="1" dirty="0">
                <a:cs typeface="Times New Roman" pitchFamily="18" charset="0"/>
              </a:rPr>
              <a:t> 3. </a:t>
            </a:r>
            <a:r>
              <a:rPr lang="hu-HU" sz="4400" b="1" dirty="0" err="1">
                <a:cs typeface="Times New Roman" pitchFamily="18" charset="0"/>
              </a:rPr>
              <a:t>Struggle</a:t>
            </a:r>
            <a:r>
              <a:rPr lang="hu-HU" sz="4400" b="1" dirty="0">
                <a:cs typeface="Times New Roman" pitchFamily="18" charset="0"/>
              </a:rPr>
              <a:t> - </a:t>
            </a:r>
            <a:r>
              <a:rPr lang="hu-HU" sz="4400" b="1" dirty="0" err="1">
                <a:cs typeface="Times New Roman" pitchFamily="18" charset="0"/>
              </a:rPr>
              <a:t>fugue</a:t>
            </a:r>
            <a:r>
              <a:rPr lang="hu-HU" sz="4400" b="1" dirty="0">
                <a:cs typeface="Times New Roman" pitchFamily="18" charset="0"/>
              </a:rPr>
              <a:t>  (C minor)</a:t>
            </a:r>
          </a:p>
          <a:p>
            <a:pPr algn="ctr">
              <a:lnSpc>
                <a:spcPct val="150000"/>
              </a:lnSpc>
            </a:pPr>
            <a:r>
              <a:rPr lang="hu-HU" sz="4400" b="1" dirty="0">
                <a:cs typeface="Times New Roman" pitchFamily="18" charset="0"/>
              </a:rPr>
              <a:t> 4. </a:t>
            </a:r>
            <a:r>
              <a:rPr lang="hu-HU" sz="4400" b="1" dirty="0" err="1">
                <a:cs typeface="Times New Roman" pitchFamily="18" charset="0"/>
              </a:rPr>
              <a:t>Triumph</a:t>
            </a:r>
            <a:r>
              <a:rPr lang="hu-HU" sz="4400" b="1" dirty="0">
                <a:cs typeface="Times New Roman" pitchFamily="18" charset="0"/>
              </a:rPr>
              <a:t>  (C major)</a:t>
            </a:r>
            <a:r>
              <a:rPr lang="hu-HU" sz="4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299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292D1BB-ADCD-4F93-A8AA-6BCE64F81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9" y="-1"/>
            <a:ext cx="6100938" cy="694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4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C6CFF54-5C84-4E90-8DCF-65941BC2C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39" y="35184"/>
            <a:ext cx="5009322" cy="678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24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5EB457-9C91-44AE-B3C4-06300765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291548"/>
            <a:ext cx="8680174" cy="1325217"/>
          </a:xfrm>
        </p:spPr>
        <p:txBody>
          <a:bodyPr>
            <a:normAutofit/>
          </a:bodyPr>
          <a:lstStyle/>
          <a:p>
            <a:r>
              <a:rPr lang="hu-HU" dirty="0" err="1">
                <a:solidFill>
                  <a:srgbClr val="FF0000"/>
                </a:solidFill>
              </a:rPr>
              <a:t>Orchestral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elements</a:t>
            </a:r>
            <a:r>
              <a:rPr lang="hu-HU" dirty="0">
                <a:solidFill>
                  <a:srgbClr val="FF0000"/>
                </a:solidFill>
              </a:rPr>
              <a:t>: </a:t>
            </a:r>
            <a:r>
              <a:rPr lang="hu-HU" dirty="0" err="1">
                <a:solidFill>
                  <a:srgbClr val="FF0000"/>
                </a:solidFill>
              </a:rPr>
              <a:t>timpani</a:t>
            </a:r>
            <a:r>
              <a:rPr lang="hu-HU" dirty="0">
                <a:solidFill>
                  <a:srgbClr val="FF0000"/>
                </a:solidFill>
              </a:rPr>
              <a:t>, </a:t>
            </a:r>
            <a:r>
              <a:rPr lang="hu-HU" dirty="0" err="1">
                <a:solidFill>
                  <a:srgbClr val="FF0000"/>
                </a:solidFill>
              </a:rPr>
              <a:t>trombones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0A4AA70-E75C-4663-A18C-B33F035A4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5" y="876632"/>
            <a:ext cx="6162261" cy="593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17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1AD80E1-DAE2-4518-BE72-BDE1D687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061" y="56057"/>
            <a:ext cx="5406887" cy="681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62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D375B9A-436F-4838-8237-276312E5D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99" y="1033670"/>
            <a:ext cx="9086371" cy="49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62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2" y="0"/>
            <a:ext cx="5534025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35753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D3B24F-2CDD-438C-B4DB-810970C5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609600"/>
            <a:ext cx="7646505" cy="715617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2nd part: </a:t>
            </a:r>
            <a:r>
              <a:rPr lang="hu-HU" b="1" dirty="0" err="1">
                <a:solidFill>
                  <a:srgbClr val="FF0000"/>
                </a:solidFill>
              </a:rPr>
              <a:t>Paradise</a:t>
            </a:r>
            <a:r>
              <a:rPr lang="hu-HU" b="1" dirty="0">
                <a:solidFill>
                  <a:srgbClr val="FF0000"/>
                </a:solidFill>
              </a:rPr>
              <a:t> F </a:t>
            </a:r>
            <a:r>
              <a:rPr lang="hu-HU" b="1" dirty="0" err="1">
                <a:solidFill>
                  <a:srgbClr val="FF0000"/>
                </a:solidFill>
              </a:rPr>
              <a:t>sharp</a:t>
            </a:r>
            <a:r>
              <a:rPr lang="hu-HU" b="1" dirty="0">
                <a:solidFill>
                  <a:srgbClr val="FF0000"/>
                </a:solidFill>
              </a:rPr>
              <a:t> major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DC2722D-D347-4B9E-98E6-765CA3FFA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" y="2358887"/>
            <a:ext cx="9165051" cy="19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99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924DB6C-6266-4132-A2C0-604302A80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48" y="48423"/>
            <a:ext cx="7407965" cy="450404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D06A316-93C5-4223-9B4F-F89FBD766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100" y="4552466"/>
            <a:ext cx="7310813" cy="230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08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543E8A-1506-48A4-9D80-8C37CF40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397566"/>
            <a:ext cx="8163340" cy="1577008"/>
          </a:xfrm>
        </p:spPr>
        <p:txBody>
          <a:bodyPr>
            <a:noAutofit/>
          </a:bodyPr>
          <a:lstStyle/>
          <a:p>
            <a:r>
              <a:rPr lang="hu-HU" sz="4400" b="1" dirty="0" err="1">
                <a:solidFill>
                  <a:srgbClr val="FF0000"/>
                </a:solidFill>
              </a:rPr>
              <a:t>Awakening</a:t>
            </a:r>
            <a:r>
              <a:rPr lang="hu-HU" sz="4400" b="1" dirty="0">
                <a:solidFill>
                  <a:srgbClr val="FF0000"/>
                </a:solidFill>
              </a:rPr>
              <a:t>, </a:t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 err="1">
                <a:solidFill>
                  <a:srgbClr val="FF0000"/>
                </a:solidFill>
              </a:rPr>
              <a:t>returning</a:t>
            </a:r>
            <a:r>
              <a:rPr lang="hu-HU" sz="4400" b="1" dirty="0">
                <a:solidFill>
                  <a:srgbClr val="FF0000"/>
                </a:solidFill>
              </a:rPr>
              <a:t> </a:t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 err="1">
                <a:solidFill>
                  <a:srgbClr val="FF0000"/>
                </a:solidFill>
              </a:rPr>
              <a:t>to</a:t>
            </a:r>
            <a:r>
              <a:rPr lang="hu-HU" sz="4400" b="1" dirty="0">
                <a:solidFill>
                  <a:srgbClr val="FF0000"/>
                </a:solidFill>
              </a:rPr>
              <a:t> </a:t>
            </a:r>
            <a:r>
              <a:rPr lang="hu-HU" sz="4400" b="1" dirty="0" err="1">
                <a:solidFill>
                  <a:srgbClr val="FF0000"/>
                </a:solidFill>
              </a:rPr>
              <a:t>reality</a:t>
            </a:r>
            <a:endParaRPr lang="hu-HU" sz="4400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D0F6867-91C6-42DF-A7B3-F8A049F56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21" y="0"/>
            <a:ext cx="5316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76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F3DCAC4-A1EC-4EB5-B406-09E730A72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22" y="61225"/>
            <a:ext cx="5473148" cy="70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07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05C9FC-085E-49B3-B65B-469311F3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2" y="251792"/>
            <a:ext cx="6824791" cy="1431234"/>
          </a:xfrm>
        </p:spPr>
        <p:txBody>
          <a:bodyPr>
            <a:normAutofit fontScale="90000"/>
          </a:bodyPr>
          <a:lstStyle/>
          <a:p>
            <a:r>
              <a:rPr lang="hu-HU" dirty="0" err="1">
                <a:solidFill>
                  <a:srgbClr val="FF0000"/>
                </a:solidFill>
              </a:rPr>
              <a:t>Let's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get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started</a:t>
            </a:r>
            <a:r>
              <a:rPr lang="hu-HU" dirty="0">
                <a:solidFill>
                  <a:srgbClr val="FF0000"/>
                </a:solidFill>
              </a:rPr>
              <a:t>:</a:t>
            </a:r>
            <a:br>
              <a:rPr lang="hu-HU" dirty="0">
                <a:solidFill>
                  <a:srgbClr val="FF0000"/>
                </a:solidFill>
              </a:rPr>
            </a:br>
            <a:r>
              <a:rPr lang="hu-HU" dirty="0">
                <a:solidFill>
                  <a:srgbClr val="FF0000"/>
                </a:solidFill>
              </a:rPr>
              <a:t/>
            </a:r>
            <a:br>
              <a:rPr lang="hu-HU" dirty="0">
                <a:solidFill>
                  <a:srgbClr val="FF0000"/>
                </a:solidFill>
              </a:rPr>
            </a:br>
            <a:r>
              <a:rPr lang="hu-HU" dirty="0" err="1">
                <a:solidFill>
                  <a:srgbClr val="FF0000"/>
                </a:solidFill>
              </a:rPr>
              <a:t>Fugue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B1EBBF9-415F-4056-8753-451D7274B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199" y="0"/>
            <a:ext cx="5316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24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AA717D-CFB4-418E-B202-9231A142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596347"/>
            <a:ext cx="6612756" cy="1484243"/>
          </a:xfrm>
        </p:spPr>
        <p:txBody>
          <a:bodyPr/>
          <a:lstStyle/>
          <a:p>
            <a:r>
              <a:rPr lang="hu-HU" dirty="0" err="1">
                <a:solidFill>
                  <a:srgbClr val="FF0000"/>
                </a:solidFill>
              </a:rPr>
              <a:t>Faster</a:t>
            </a:r>
            <a:r>
              <a:rPr lang="hu-HU" dirty="0">
                <a:solidFill>
                  <a:srgbClr val="FF0000"/>
                </a:solidFill>
              </a:rPr>
              <a:t>…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47115C2-4C27-4052-91D3-4E6661141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661" y="-20010"/>
            <a:ext cx="5549000" cy="317402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69E7551-A38D-4B8F-A1A0-CC83FCD4F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661" y="3154018"/>
            <a:ext cx="5549000" cy="36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10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688024F-8B5E-4194-B850-71E75F75F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461" y="357809"/>
            <a:ext cx="7088540" cy="6500191"/>
          </a:xfrm>
          <a:prstGeom prst="rect">
            <a:avLst/>
          </a:prstGeom>
        </p:spPr>
      </p:pic>
      <p:sp>
        <p:nvSpPr>
          <p:cNvPr id="4" name="Cím 3">
            <a:extLst>
              <a:ext uri="{FF2B5EF4-FFF2-40B4-BE49-F238E27FC236}">
                <a16:creationId xmlns:a16="http://schemas.microsoft.com/office/drawing/2014/main" id="{9D1261B9-14E2-4101-B69E-982E9E96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599"/>
            <a:ext cx="6957313" cy="1603513"/>
          </a:xfrm>
        </p:spPr>
        <p:txBody>
          <a:bodyPr/>
          <a:lstStyle/>
          <a:p>
            <a:r>
              <a:rPr lang="hu-HU" b="1" dirty="0" err="1">
                <a:solidFill>
                  <a:srgbClr val="FF0000"/>
                </a:solidFill>
              </a:rPr>
              <a:t>Apotheosis</a:t>
            </a: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12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7102" y="0"/>
            <a:ext cx="4729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594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2277" y="2"/>
            <a:ext cx="4911725" cy="67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7" y="609602"/>
            <a:ext cx="8207375" cy="1306513"/>
          </a:xfrm>
        </p:spPr>
        <p:txBody>
          <a:bodyPr>
            <a:normAutofit fontScale="90000"/>
          </a:bodyPr>
          <a:lstStyle/>
          <a:p>
            <a:pPr algn="l"/>
            <a:r>
              <a:rPr lang="hu-HU" sz="4200" b="1"/>
              <a:t>Ladegast, </a:t>
            </a:r>
            <a:br>
              <a:rPr lang="hu-HU" sz="4200" b="1"/>
            </a:br>
            <a:r>
              <a:rPr lang="hu-HU" sz="4200" b="1"/>
              <a:t>the organbuilder</a:t>
            </a:r>
            <a:endParaRPr lang="hu-HU" sz="4200" b="1" dirty="0"/>
          </a:p>
        </p:txBody>
      </p:sp>
    </p:spTree>
    <p:extLst>
      <p:ext uri="{BB962C8B-B14F-4D97-AF65-F5344CB8AC3E}">
        <p14:creationId xmlns:p14="http://schemas.microsoft.com/office/powerpoint/2010/main" val="179843275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42865"/>
            <a:ext cx="4762500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10179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5913" y="0"/>
            <a:ext cx="6037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4732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8532813" cy="2674938"/>
          </a:xfrm>
        </p:spPr>
        <p:txBody>
          <a:bodyPr/>
          <a:lstStyle/>
          <a:p>
            <a:pPr algn="l"/>
            <a:r>
              <a:rPr lang="hu-HU" b="1" dirty="0">
                <a:solidFill>
                  <a:srgbClr val="FF0000"/>
                </a:solidFill>
              </a:rPr>
              <a:t>Alexander</a:t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 err="1">
                <a:solidFill>
                  <a:srgbClr val="FF0000"/>
                </a:solidFill>
              </a:rPr>
              <a:t>Winterberger</a:t>
            </a: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1834 - 1914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4EE4A45-A868-4BDD-B19A-9F9F64A32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917" y="609601"/>
            <a:ext cx="5310656" cy="61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39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738" y="231228"/>
            <a:ext cx="8723586" cy="788275"/>
          </a:xfrm>
        </p:spPr>
        <p:txBody>
          <a:bodyPr>
            <a:noAutofit/>
          </a:bodyPr>
          <a:lstStyle/>
          <a:p>
            <a:r>
              <a:rPr lang="hu-HU" b="1" dirty="0" err="1">
                <a:solidFill>
                  <a:srgbClr val="FF0000"/>
                </a:solidFill>
              </a:rPr>
              <a:t>Organ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dedication</a:t>
            </a:r>
            <a:r>
              <a:rPr lang="hu-HU" b="1" dirty="0">
                <a:solidFill>
                  <a:srgbClr val="FF0000"/>
                </a:solidFill>
              </a:rPr>
              <a:t> Merseburg </a:t>
            </a:r>
            <a:r>
              <a:rPr lang="hu-HU" b="1" dirty="0" err="1">
                <a:solidFill>
                  <a:srgbClr val="FF0000"/>
                </a:solidFill>
              </a:rPr>
              <a:t>Cathedral</a:t>
            </a:r>
            <a:r>
              <a:rPr lang="hu-HU" b="1" dirty="0">
                <a:solidFill>
                  <a:srgbClr val="FF0000"/>
                </a:solidFill>
              </a:rPr>
              <a:t/>
            </a:r>
            <a:br>
              <a:rPr lang="hu-HU" b="1" dirty="0">
                <a:solidFill>
                  <a:srgbClr val="FF0000"/>
                </a:solidFill>
              </a:rPr>
            </a:b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0" y="810229"/>
            <a:ext cx="9144000" cy="578742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hu-HU" sz="3500" b="1" dirty="0">
                <a:solidFill>
                  <a:srgbClr val="FF0000"/>
                </a:solidFill>
              </a:rPr>
              <a:t>31.August,1855</a:t>
            </a:r>
            <a:r>
              <a:rPr lang="hu-HU" sz="2400" b="1" dirty="0"/>
              <a:t>.</a:t>
            </a:r>
          </a:p>
          <a:p>
            <a:pPr>
              <a:lnSpc>
                <a:spcPct val="90000"/>
              </a:lnSpc>
            </a:pPr>
            <a:endParaRPr lang="hu-HU" sz="2400" b="1" dirty="0"/>
          </a:p>
          <a:p>
            <a:pPr>
              <a:lnSpc>
                <a:spcPct val="90000"/>
              </a:lnSpc>
            </a:pPr>
            <a:r>
              <a:rPr lang="hu-HU" sz="2400" b="1" dirty="0" err="1"/>
              <a:t>Concert</a:t>
            </a:r>
            <a:r>
              <a:rPr lang="hu-HU" sz="2400" b="1" dirty="0"/>
              <a:t> program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1.David Hermann Engel (</a:t>
            </a:r>
            <a:r>
              <a:rPr lang="hu-HU" sz="2400" dirty="0" err="1"/>
              <a:t>domorganist</a:t>
            </a:r>
            <a:r>
              <a:rPr lang="hu-HU" sz="2400" dirty="0"/>
              <a:t> ): </a:t>
            </a:r>
            <a:r>
              <a:rPr lang="hu-HU" sz="2400" dirty="0" err="1"/>
              <a:t>Fantasy</a:t>
            </a:r>
            <a:r>
              <a:rPr lang="hu-HU" sz="2400" dirty="0"/>
              <a:t> in G minor , op. 16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2.Two </a:t>
            </a:r>
            <a:r>
              <a:rPr lang="hu-HU" sz="2400" dirty="0" err="1"/>
              <a:t>church</a:t>
            </a:r>
            <a:r>
              <a:rPr lang="hu-HU" sz="2400" dirty="0"/>
              <a:t> </a:t>
            </a:r>
            <a:r>
              <a:rPr lang="hu-HU" sz="2400" dirty="0" err="1"/>
              <a:t>songs</a:t>
            </a:r>
            <a:r>
              <a:rPr lang="hu-HU" sz="2400" dirty="0"/>
              <a:t>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17th </a:t>
            </a:r>
            <a:r>
              <a:rPr lang="hu-HU" sz="2400" dirty="0" err="1"/>
              <a:t>century</a:t>
            </a:r>
            <a:r>
              <a:rPr lang="hu-HU" sz="2400" dirty="0"/>
              <a:t> </a:t>
            </a:r>
            <a:r>
              <a:rPr lang="hu-HU" sz="2400" dirty="0" err="1"/>
              <a:t>by</a:t>
            </a:r>
            <a:r>
              <a:rPr lang="hu-HU" sz="2400" dirty="0"/>
              <a:t> </a:t>
            </a:r>
            <a:r>
              <a:rPr lang="hu-HU" sz="2400" dirty="0" err="1"/>
              <a:t>Miss</a:t>
            </a:r>
            <a:r>
              <a:rPr lang="hu-HU" sz="2400" dirty="0"/>
              <a:t> </a:t>
            </a:r>
            <a:r>
              <a:rPr lang="hu-HU" sz="2400" dirty="0" err="1"/>
              <a:t>Genast</a:t>
            </a:r>
            <a:endParaRPr lang="hu-HU" sz="2400" dirty="0"/>
          </a:p>
          <a:p>
            <a:pPr>
              <a:lnSpc>
                <a:spcPct val="90000"/>
              </a:lnSpc>
            </a:pPr>
            <a:r>
              <a:rPr lang="hu-HU" sz="2400" dirty="0"/>
              <a:t>                                                                  </a:t>
            </a:r>
            <a:r>
              <a:rPr lang="hu-HU" sz="2400" dirty="0" err="1"/>
              <a:t>accomp</a:t>
            </a:r>
            <a:r>
              <a:rPr lang="hu-HU" sz="2400" dirty="0"/>
              <a:t>. </a:t>
            </a:r>
            <a:r>
              <a:rPr lang="hu-HU" sz="2400" dirty="0" err="1"/>
              <a:t>by</a:t>
            </a:r>
            <a:r>
              <a:rPr lang="hu-HU" sz="2400" dirty="0"/>
              <a:t> </a:t>
            </a:r>
            <a:r>
              <a:rPr lang="hu-HU" sz="2400" dirty="0" err="1"/>
              <a:t>F.Liszt</a:t>
            </a:r>
            <a:endParaRPr lang="hu-HU" sz="2400" dirty="0"/>
          </a:p>
          <a:p>
            <a:pPr>
              <a:lnSpc>
                <a:spcPct val="90000"/>
              </a:lnSpc>
            </a:pPr>
            <a:r>
              <a:rPr lang="hu-HU" sz="2400" dirty="0"/>
              <a:t>3.J.S.Bach : G </a:t>
            </a:r>
            <a:r>
              <a:rPr lang="hu-HU" sz="2400" dirty="0" err="1"/>
              <a:t>sharp</a:t>
            </a:r>
            <a:r>
              <a:rPr lang="hu-HU" sz="2400" dirty="0"/>
              <a:t> minor </a:t>
            </a:r>
            <a:r>
              <a:rPr lang="hu-HU" sz="2400" dirty="0" err="1"/>
              <a:t>fugue</a:t>
            </a:r>
            <a:r>
              <a:rPr lang="hu-HU" sz="2400" dirty="0"/>
              <a:t> (Mr. Engel)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4.J.S.Bach : </a:t>
            </a:r>
            <a:r>
              <a:rPr lang="hu-HU" sz="2400" dirty="0" err="1"/>
              <a:t>Aria</a:t>
            </a:r>
            <a:r>
              <a:rPr lang="hu-HU" sz="2400" dirty="0"/>
              <a:t> B minor ( </a:t>
            </a:r>
            <a:r>
              <a:rPr lang="hu-HU" sz="2400" dirty="0" err="1"/>
              <a:t>Miss</a:t>
            </a:r>
            <a:r>
              <a:rPr lang="hu-HU" sz="2400" dirty="0"/>
              <a:t> </a:t>
            </a:r>
            <a:r>
              <a:rPr lang="hu-HU" sz="2400" dirty="0" err="1"/>
              <a:t>Genast</a:t>
            </a:r>
            <a:r>
              <a:rPr lang="hu-HU" sz="2400" dirty="0"/>
              <a:t>, </a:t>
            </a:r>
            <a:r>
              <a:rPr lang="hu-HU" sz="2400" dirty="0" err="1"/>
              <a:t>accomp</a:t>
            </a:r>
            <a:r>
              <a:rPr lang="hu-HU" sz="2400" dirty="0"/>
              <a:t>. </a:t>
            </a:r>
            <a:r>
              <a:rPr lang="hu-HU" sz="2400" dirty="0" err="1"/>
              <a:t>by</a:t>
            </a:r>
            <a:r>
              <a:rPr lang="hu-HU" sz="2400" dirty="0"/>
              <a:t> </a:t>
            </a:r>
            <a:r>
              <a:rPr lang="hu-HU" sz="2400" dirty="0" err="1"/>
              <a:t>F.Liszt</a:t>
            </a:r>
            <a:r>
              <a:rPr lang="hu-HU" sz="2400" dirty="0"/>
              <a:t>)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                          ------------------------------------</a:t>
            </a:r>
            <a:endParaRPr lang="hu-HU" sz="2400" b="1" u="sng" dirty="0"/>
          </a:p>
          <a:p>
            <a:pPr>
              <a:lnSpc>
                <a:spcPct val="90000"/>
              </a:lnSpc>
            </a:pPr>
            <a:r>
              <a:rPr lang="hu-HU" sz="2400" b="1" u="sng" dirty="0"/>
              <a:t>5.F.Liszt : Ad nos ad </a:t>
            </a:r>
            <a:r>
              <a:rPr lang="hu-HU" sz="2400" b="1" u="sng" dirty="0" err="1"/>
              <a:t>salutarem</a:t>
            </a:r>
            <a:r>
              <a:rPr lang="hu-HU" sz="2400" b="1" u="sng" dirty="0"/>
              <a:t> </a:t>
            </a:r>
            <a:r>
              <a:rPr lang="hu-HU" sz="2400" b="1" u="sng" dirty="0" err="1"/>
              <a:t>undam</a:t>
            </a:r>
            <a:r>
              <a:rPr lang="hu-HU" sz="2400" b="1" u="sng" dirty="0"/>
              <a:t> </a:t>
            </a:r>
            <a:r>
              <a:rPr lang="hu-HU" sz="2400" b="1" u="sng" dirty="0" err="1"/>
              <a:t>by</a:t>
            </a:r>
            <a:r>
              <a:rPr lang="hu-HU" sz="2400" b="1" u="sng" dirty="0"/>
              <a:t> Alexander </a:t>
            </a:r>
            <a:r>
              <a:rPr lang="hu-HU" sz="2400" b="1" u="sng" dirty="0" err="1"/>
              <a:t>Wintenberger</a:t>
            </a:r>
            <a:endParaRPr lang="hu-HU" sz="2400" b="1" u="sng" dirty="0"/>
          </a:p>
          <a:p>
            <a:pPr>
              <a:lnSpc>
                <a:spcPct val="90000"/>
              </a:lnSpc>
            </a:pPr>
            <a:r>
              <a:rPr lang="hu-HU" sz="2400" dirty="0"/>
              <a:t>6.Mendelssohn : </a:t>
            </a:r>
            <a:r>
              <a:rPr lang="hu-HU" sz="2400" dirty="0" err="1"/>
              <a:t>Aria</a:t>
            </a:r>
            <a:r>
              <a:rPr lang="hu-HU" sz="2400" dirty="0"/>
              <a:t>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„Elias” (</a:t>
            </a:r>
            <a:r>
              <a:rPr lang="hu-HU" sz="2400" dirty="0" err="1"/>
              <a:t>Ms.Genast</a:t>
            </a:r>
            <a:r>
              <a:rPr lang="hu-HU" sz="2400" dirty="0"/>
              <a:t>, </a:t>
            </a:r>
            <a:r>
              <a:rPr lang="hu-HU" sz="2400" dirty="0" err="1"/>
              <a:t>F.Liszt</a:t>
            </a:r>
            <a:r>
              <a:rPr lang="hu-HU" sz="2400" dirty="0"/>
              <a:t>)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7.Hermann </a:t>
            </a:r>
            <a:r>
              <a:rPr lang="hu-HU" sz="2400" dirty="0" err="1"/>
              <a:t>Schellenberg</a:t>
            </a:r>
            <a:r>
              <a:rPr lang="hu-HU" sz="2400" dirty="0"/>
              <a:t> (</a:t>
            </a:r>
            <a:r>
              <a:rPr lang="hu-HU" sz="2400" dirty="0" err="1"/>
              <a:t>organist</a:t>
            </a:r>
            <a:r>
              <a:rPr lang="hu-HU" sz="2400" dirty="0"/>
              <a:t> </a:t>
            </a:r>
            <a:r>
              <a:rPr lang="hu-HU" sz="2400" dirty="0" err="1"/>
              <a:t>from</a:t>
            </a:r>
            <a:r>
              <a:rPr lang="hu-HU" sz="2400" dirty="0"/>
              <a:t> </a:t>
            </a:r>
            <a:r>
              <a:rPr lang="hu-HU" sz="2400" dirty="0" err="1"/>
              <a:t>Leipzig</a:t>
            </a:r>
            <a:r>
              <a:rPr lang="hu-HU" sz="2400" dirty="0"/>
              <a:t>)  : </a:t>
            </a:r>
            <a:r>
              <a:rPr lang="hu-HU" sz="2400" dirty="0" err="1"/>
              <a:t>Fantasy</a:t>
            </a:r>
            <a:r>
              <a:rPr lang="hu-HU" sz="2400" dirty="0"/>
              <a:t>                 ( </a:t>
            </a:r>
            <a:r>
              <a:rPr lang="hu-HU" sz="2400" dirty="0" err="1"/>
              <a:t>improvisation</a:t>
            </a:r>
            <a:r>
              <a:rPr lang="hu-HU" sz="2400" dirty="0"/>
              <a:t>) „</a:t>
            </a:r>
            <a:r>
              <a:rPr lang="hu-HU" sz="2400" dirty="0" err="1"/>
              <a:t>Eine</a:t>
            </a:r>
            <a:r>
              <a:rPr lang="hu-HU" sz="2400" dirty="0"/>
              <a:t> </a:t>
            </a:r>
            <a:r>
              <a:rPr lang="hu-HU" sz="2400" dirty="0" err="1"/>
              <a:t>feste</a:t>
            </a:r>
            <a:r>
              <a:rPr lang="hu-HU" sz="2400" dirty="0"/>
              <a:t> </a:t>
            </a:r>
            <a:r>
              <a:rPr lang="hu-HU" sz="2400" dirty="0" err="1"/>
              <a:t>Burg</a:t>
            </a:r>
            <a:r>
              <a:rPr lang="hu-HU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8593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" y="2167172"/>
            <a:ext cx="9131961" cy="4259754"/>
          </a:xfrm>
          <a:prstGeom prst="rect">
            <a:avLst/>
          </a:prstGeom>
        </p:spPr>
      </p:pic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609598" y="609600"/>
            <a:ext cx="8255727" cy="1320800"/>
          </a:xfrm>
        </p:spPr>
        <p:txBody>
          <a:bodyPr>
            <a:noAutofit/>
          </a:bodyPr>
          <a:lstStyle/>
          <a:p>
            <a:r>
              <a:rPr lang="hu-HU" sz="4400" b="1" dirty="0">
                <a:solidFill>
                  <a:srgbClr val="FF0000"/>
                </a:solidFill>
              </a:rPr>
              <a:t>BACH 1st version </a:t>
            </a:r>
            <a:r>
              <a:rPr lang="hu-HU" sz="4400" b="1" dirty="0" err="1">
                <a:solidFill>
                  <a:srgbClr val="FF0000"/>
                </a:solidFill>
              </a:rPr>
              <a:t>from</a:t>
            </a:r>
            <a:r>
              <a:rPr lang="hu-HU" sz="4400" b="1" dirty="0">
                <a:solidFill>
                  <a:srgbClr val="FF0000"/>
                </a:solidFill>
              </a:rPr>
              <a:t> bar 13</a:t>
            </a:r>
          </a:p>
        </p:txBody>
      </p:sp>
    </p:spTree>
    <p:extLst>
      <p:ext uri="{BB962C8B-B14F-4D97-AF65-F5344CB8AC3E}">
        <p14:creationId xmlns:p14="http://schemas.microsoft.com/office/powerpoint/2010/main" val="87090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" y="278674"/>
            <a:ext cx="9111375" cy="632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26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8" y="92765"/>
            <a:ext cx="7837715" cy="636105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BACH 2nd version </a:t>
            </a:r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bar 13</a:t>
            </a:r>
            <a:br>
              <a:rPr lang="hu-HU" b="1" dirty="0">
                <a:solidFill>
                  <a:srgbClr val="FF0000"/>
                </a:solidFill>
              </a:rPr>
            </a:br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713E4A5-2885-4E8E-8BCF-BFBB9DD2F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83" y="567002"/>
            <a:ext cx="6255026" cy="63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07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F1FA8C5-A394-49E7-94B2-F5403C30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19" y="92765"/>
            <a:ext cx="7173938" cy="688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448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2080" y="609600"/>
            <a:ext cx="8879839" cy="1320800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BACH </a:t>
            </a:r>
            <a:r>
              <a:rPr lang="hu-HU" b="1" dirty="0" err="1">
                <a:solidFill>
                  <a:srgbClr val="FF0000"/>
                </a:solidFill>
              </a:rPr>
              <a:t>Prelude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first</a:t>
            </a:r>
            <a:r>
              <a:rPr lang="hu-HU" b="1" dirty="0">
                <a:solidFill>
                  <a:srgbClr val="FF0000"/>
                </a:solidFill>
              </a:rPr>
              <a:t> version </a:t>
            </a:r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bar 52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53" y="2621281"/>
            <a:ext cx="9173153" cy="425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02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5" y="335280"/>
            <a:ext cx="9101605" cy="621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51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05"/>
            <a:ext cx="9144000" cy="633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267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641566-A6FF-4E1A-81D0-72D01202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8297"/>
            <a:ext cx="7209184" cy="755374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2nd version </a:t>
            </a:r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the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same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place</a:t>
            </a:r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AC8C7A4-A907-431B-B129-59F384CC9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5" y="1192695"/>
            <a:ext cx="8025603" cy="56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399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77B8FED-3621-4AC2-994C-4D6561870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105" y="0"/>
            <a:ext cx="53297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22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4000" y="609600"/>
            <a:ext cx="8889999" cy="1320800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BACH </a:t>
            </a:r>
            <a:r>
              <a:rPr lang="hu-HU" b="1" dirty="0" err="1">
                <a:solidFill>
                  <a:srgbClr val="FF0000"/>
                </a:solidFill>
              </a:rPr>
              <a:t>Fugue</a:t>
            </a:r>
            <a:r>
              <a:rPr lang="hu-HU" b="1" dirty="0">
                <a:solidFill>
                  <a:srgbClr val="FF0000"/>
                </a:solidFill>
              </a:rPr>
              <a:t> 1st version </a:t>
            </a:r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bar 138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" y="2740152"/>
            <a:ext cx="9118802" cy="414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935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4320"/>
            <a:ext cx="914400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78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596"/>
            <a:ext cx="9206643" cy="63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3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090595F-09C6-4502-9C28-5A2828F37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91" y="74315"/>
            <a:ext cx="8805015" cy="139119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88DD1F6-D9E0-4171-841C-2300C551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91" y="1508825"/>
            <a:ext cx="8805015" cy="177861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CA10AD7-78AB-4C93-A7C8-026FFF3B4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04" y="3330755"/>
            <a:ext cx="8705648" cy="154960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92C6C66-E179-4A4E-A5CD-107E7C3FB57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14" y="4973608"/>
            <a:ext cx="8846238" cy="16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25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BA455C-4C80-48B2-8A3B-8C51E961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609600"/>
            <a:ext cx="7487479" cy="689113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2nd version </a:t>
            </a:r>
            <a:r>
              <a:rPr lang="hu-HU" b="1" dirty="0" err="1">
                <a:solidFill>
                  <a:srgbClr val="FF0000"/>
                </a:solidFill>
              </a:rPr>
              <a:t>from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the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same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place</a:t>
            </a:r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67F96E8-C093-4CFB-8D8B-6526F078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2" y="1298713"/>
            <a:ext cx="8543792" cy="562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33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885F2F8-B649-4C26-A97C-59E0A8F09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04" y="30480"/>
            <a:ext cx="5193792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15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C8239D6-CDA8-412B-AB9F-0675D4E61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04" y="30480"/>
            <a:ext cx="5193792" cy="67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364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D83BB83-5C54-4B5B-A8B4-FA7499964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747" y="61623"/>
            <a:ext cx="6162261" cy="67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725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u-HU" sz="4400" b="1" dirty="0">
                <a:solidFill>
                  <a:srgbClr val="FF0000"/>
                </a:solidFill>
                <a:cs typeface="Times New Roman" pitchFamily="18" charset="0"/>
              </a:rPr>
              <a:t>B-A-C-H  </a:t>
            </a:r>
            <a:r>
              <a:rPr lang="hu-HU" sz="4400" b="1" dirty="0" err="1">
                <a:solidFill>
                  <a:srgbClr val="FF0000"/>
                </a:solidFill>
                <a:cs typeface="Times New Roman" pitchFamily="18" charset="0"/>
              </a:rPr>
              <a:t>prelude</a:t>
            </a:r>
            <a:r>
              <a:rPr lang="hu-HU" sz="4400" b="1" dirty="0">
                <a:solidFill>
                  <a:srgbClr val="FF0000"/>
                </a:solidFill>
                <a:cs typeface="Times New Roman" pitchFamily="18" charset="0"/>
              </a:rPr>
              <a:t> and fugue</a:t>
            </a:r>
          </a:p>
          <a:p>
            <a:r>
              <a:rPr lang="hu-HU" sz="4400" b="1" dirty="0">
                <a:solidFill>
                  <a:srgbClr val="FF0000"/>
                </a:solidFill>
                <a:cs typeface="Times New Roman" pitchFamily="18" charset="0"/>
              </a:rPr>
              <a:t>1855, 1870</a:t>
            </a:r>
            <a:endParaRPr lang="hu-HU" sz="4400" dirty="0">
              <a:solidFill>
                <a:srgbClr val="FF0000"/>
              </a:solidFill>
              <a:cs typeface="Times New Roman" pitchFamily="18" charset="0"/>
            </a:endParaRPr>
          </a:p>
          <a:p>
            <a:r>
              <a:rPr lang="hu-HU" sz="2600" dirty="0">
                <a:cs typeface="Times New Roman" pitchFamily="18" charset="0"/>
              </a:rPr>
              <a:t> </a:t>
            </a:r>
          </a:p>
          <a:p>
            <a:r>
              <a:rPr lang="hu-HU" sz="2600" dirty="0">
                <a:cs typeface="Times New Roman" pitchFamily="18" charset="0"/>
              </a:rPr>
              <a:t> </a:t>
            </a:r>
          </a:p>
          <a:p>
            <a:r>
              <a:rPr lang="hu-HU" sz="3200" b="1" dirty="0">
                <a:cs typeface="Times New Roman" pitchFamily="18" charset="0"/>
              </a:rPr>
              <a:t>B + A + C + H   =  14</a:t>
            </a:r>
          </a:p>
          <a:p>
            <a:r>
              <a:rPr lang="hu-HU" sz="3200" b="1" dirty="0">
                <a:cs typeface="Times New Roman" pitchFamily="18" charset="0"/>
              </a:rPr>
              <a:t> </a:t>
            </a:r>
            <a:r>
              <a:rPr lang="hu-HU" sz="3200" b="1" i="1" dirty="0">
                <a:cs typeface="Times New Roman" pitchFamily="18" charset="0"/>
              </a:rPr>
              <a:t>J + S</a:t>
            </a:r>
            <a:r>
              <a:rPr lang="hu-HU" sz="3200" b="1" dirty="0">
                <a:cs typeface="Times New Roman" pitchFamily="18" charset="0"/>
              </a:rPr>
              <a:t> + B + A + C + H  =  41</a:t>
            </a:r>
          </a:p>
          <a:p>
            <a:r>
              <a:rPr lang="hu-HU" sz="3200" b="1" dirty="0">
                <a:cs typeface="Times New Roman" pitchFamily="18" charset="0"/>
              </a:rPr>
              <a:t>  </a:t>
            </a:r>
          </a:p>
          <a:p>
            <a:r>
              <a:rPr lang="hu-HU" sz="3200" b="1" dirty="0">
                <a:cs typeface="Times New Roman" pitchFamily="18" charset="0"/>
              </a:rPr>
              <a:t>Liszt - BACH : 1st version 305 bars</a:t>
            </a:r>
          </a:p>
          <a:p>
            <a:r>
              <a:rPr lang="hu-HU" sz="3200" b="1" dirty="0">
                <a:cs typeface="Times New Roman" pitchFamily="18" charset="0"/>
              </a:rPr>
              <a:t>2nd version 293  bars  : 2 + 9 + 3 =  14</a:t>
            </a:r>
          </a:p>
          <a:p>
            <a:r>
              <a:rPr lang="hu-HU" sz="3200" b="1" dirty="0">
                <a:cs typeface="Times New Roman" pitchFamily="18" charset="0"/>
              </a:rPr>
              <a:t>                      </a:t>
            </a:r>
            <a:r>
              <a:rPr lang="hu-HU" sz="3200" b="1" dirty="0" err="1">
                <a:cs typeface="Times New Roman" pitchFamily="18" charset="0"/>
              </a:rPr>
              <a:t>prelude</a:t>
            </a:r>
            <a:r>
              <a:rPr lang="hu-HU" sz="3200" b="1" dirty="0">
                <a:cs typeface="Times New Roman" pitchFamily="18" charset="0"/>
              </a:rPr>
              <a:t> : 81 bars :   8 + 1 = 9</a:t>
            </a:r>
          </a:p>
          <a:p>
            <a:r>
              <a:rPr lang="hu-HU" sz="3200" b="1" dirty="0">
                <a:cs typeface="Times New Roman" pitchFamily="18" charset="0"/>
              </a:rPr>
              <a:t>                      </a:t>
            </a:r>
            <a:r>
              <a:rPr lang="hu-HU" sz="3200" b="1" dirty="0" err="1">
                <a:cs typeface="Times New Roman" pitchFamily="18" charset="0"/>
              </a:rPr>
              <a:t>fugue</a:t>
            </a:r>
            <a:r>
              <a:rPr lang="hu-HU" sz="3200" b="1" dirty="0">
                <a:cs typeface="Times New Roman" pitchFamily="18" charset="0"/>
              </a:rPr>
              <a:t> : 212  bars :  2 + 1 + 2 = 5</a:t>
            </a:r>
          </a:p>
          <a:p>
            <a:r>
              <a:rPr lang="hu-HU" sz="3200" b="1" dirty="0">
                <a:cs typeface="Times New Roman" pitchFamily="18" charset="0"/>
              </a:rPr>
              <a:t> </a:t>
            </a:r>
            <a:r>
              <a:rPr lang="hu-HU" sz="3200" b="1" dirty="0">
                <a:solidFill>
                  <a:srgbClr val="FF0000"/>
                </a:solidFill>
                <a:cs typeface="Times New Roman" pitchFamily="18" charset="0"/>
              </a:rPr>
              <a:t>                     </a:t>
            </a:r>
            <a:r>
              <a:rPr lang="hu-HU" sz="3200" b="1" dirty="0" err="1">
                <a:solidFill>
                  <a:srgbClr val="FF0000"/>
                </a:solidFill>
                <a:cs typeface="Times New Roman" pitchFamily="18" charset="0"/>
              </a:rPr>
              <a:t>Prelude</a:t>
            </a:r>
            <a:r>
              <a:rPr lang="hu-HU" sz="3200" b="1" dirty="0">
                <a:solidFill>
                  <a:srgbClr val="FF0000"/>
                </a:solidFill>
                <a:cs typeface="Times New Roman" pitchFamily="18" charset="0"/>
              </a:rPr>
              <a:t> + fugue :  9 + 5 =  14</a:t>
            </a:r>
          </a:p>
          <a:p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9787891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5873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07553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433390"/>
            <a:ext cx="4762500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298450"/>
          </a:xfrm>
        </p:spPr>
        <p:txBody>
          <a:bodyPr>
            <a:normAutofit fontScale="90000"/>
          </a:bodyPr>
          <a:lstStyle/>
          <a:p>
            <a:pPr algn="l"/>
            <a:r>
              <a:rPr lang="hu-HU" sz="2000"/>
              <a:t>Daniel b.1839</a:t>
            </a:r>
          </a:p>
        </p:txBody>
      </p:sp>
    </p:spTree>
    <p:extLst>
      <p:ext uri="{BB962C8B-B14F-4D97-AF65-F5344CB8AC3E}">
        <p14:creationId xmlns:p14="http://schemas.microsoft.com/office/powerpoint/2010/main" val="26745068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7"/>
            <a:ext cx="7772400" cy="574675"/>
          </a:xfrm>
        </p:spPr>
        <p:txBody>
          <a:bodyPr>
            <a:normAutofit fontScale="90000"/>
          </a:bodyPr>
          <a:lstStyle/>
          <a:p>
            <a:r>
              <a:rPr lang="hu-HU" sz="4000" b="1"/>
              <a:t>Daniel’s grave in Berlin</a:t>
            </a:r>
          </a:p>
        </p:txBody>
      </p:sp>
      <p:pic>
        <p:nvPicPr>
          <p:cNvPr id="136195" name="Picture 3" descr="s0068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40" y="1052515"/>
            <a:ext cx="4383087" cy="5805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38956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b="1"/>
              <a:t>Funeral ode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4400" b="1"/>
              <a:t>After the poem of Abbé Lamennais „Le Morts”  </a:t>
            </a:r>
          </a:p>
          <a:p>
            <a:pPr>
              <a:buFontTx/>
              <a:buNone/>
            </a:pPr>
            <a:r>
              <a:rPr lang="hu-HU" sz="4400" b="1"/>
              <a:t>                 </a:t>
            </a:r>
          </a:p>
          <a:p>
            <a:r>
              <a:rPr lang="hu-HU" sz="4400" b="1"/>
              <a:t>Refrain: „Happy the dead that die in the Lord!”</a:t>
            </a:r>
          </a:p>
          <a:p>
            <a:endParaRPr lang="hu-HU" sz="4400" b="1"/>
          </a:p>
        </p:txBody>
      </p:sp>
    </p:spTree>
    <p:extLst>
      <p:ext uri="{BB962C8B-B14F-4D97-AF65-F5344CB8AC3E}">
        <p14:creationId xmlns:p14="http://schemas.microsoft.com/office/powerpoint/2010/main" val="6261148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hu-HU" sz="8800" b="1"/>
              <a:t>1862  - 69 </a:t>
            </a:r>
            <a:br>
              <a:rPr lang="hu-HU" sz="8800" b="1"/>
            </a:br>
            <a:r>
              <a:rPr lang="hu-HU" sz="8800" b="1"/>
              <a:t/>
            </a:r>
            <a:br>
              <a:rPr lang="hu-HU" sz="8800" b="1"/>
            </a:br>
            <a:r>
              <a:rPr lang="hu-HU" sz="8800" b="1"/>
              <a:t>Roma</a:t>
            </a:r>
            <a:endParaRPr lang="hu-HU" sz="8800" b="1" dirty="0"/>
          </a:p>
        </p:txBody>
      </p:sp>
    </p:spTree>
    <p:extLst>
      <p:ext uri="{BB962C8B-B14F-4D97-AF65-F5344CB8AC3E}">
        <p14:creationId xmlns:p14="http://schemas.microsoft.com/office/powerpoint/2010/main" val="15520613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Monte_Mar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5177"/>
            <a:ext cx="9144000" cy="6532563"/>
          </a:xfrm>
          <a:prstGeom prst="rect">
            <a:avLst/>
          </a:prstGeom>
          <a:noFill/>
        </p:spPr>
      </p:pic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"/>
            <a:ext cx="7772400" cy="1196975"/>
          </a:xfrm>
        </p:spPr>
        <p:txBody>
          <a:bodyPr/>
          <a:lstStyle/>
          <a:p>
            <a:r>
              <a:rPr lang="hu-HU"/>
              <a:t>Roma:  Monte Mario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60587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9100" y="0"/>
            <a:ext cx="4914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609602"/>
            <a:ext cx="8134350" cy="1235075"/>
          </a:xfrm>
        </p:spPr>
        <p:txBody>
          <a:bodyPr>
            <a:normAutofit fontScale="90000"/>
          </a:bodyPr>
          <a:lstStyle/>
          <a:p>
            <a:pPr algn="l"/>
            <a:r>
              <a:rPr lang="hu-HU" sz="4800" b="1"/>
              <a:t>Blandine</a:t>
            </a:r>
            <a:br>
              <a:rPr lang="hu-HU" sz="4800" b="1"/>
            </a:br>
            <a:r>
              <a:rPr lang="hu-HU" sz="4800" b="1"/>
              <a:t>1835-1862</a:t>
            </a:r>
          </a:p>
        </p:txBody>
      </p:sp>
    </p:spTree>
    <p:extLst>
      <p:ext uri="{BB962C8B-B14F-4D97-AF65-F5344CB8AC3E}">
        <p14:creationId xmlns:p14="http://schemas.microsoft.com/office/powerpoint/2010/main" val="42777587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09600"/>
            <a:ext cx="8280400" cy="1143000"/>
          </a:xfrm>
        </p:spPr>
        <p:txBody>
          <a:bodyPr>
            <a:normAutofit fontScale="90000"/>
          </a:bodyPr>
          <a:lstStyle/>
          <a:p>
            <a:r>
              <a:rPr lang="hu-HU" sz="4200" b="1"/>
              <a:t>Weinen, Klagen, Sorgen, Zagen…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r>
              <a:rPr lang="hu-HU" sz="4000" b="1"/>
              <a:t>Bach: Cantata No. 12. </a:t>
            </a:r>
          </a:p>
          <a:p>
            <a:r>
              <a:rPr lang="hu-HU" sz="4000" b="1"/>
              <a:t>Closing choral:                                 </a:t>
            </a:r>
          </a:p>
          <a:p>
            <a:pPr>
              <a:buFontTx/>
              <a:buNone/>
            </a:pPr>
            <a:r>
              <a:rPr lang="hu-HU" sz="4000" b="1"/>
              <a:t>   Was Gott tut, das ist wohlgetan   </a:t>
            </a:r>
          </a:p>
          <a:p>
            <a:pPr>
              <a:buFontTx/>
              <a:buNone/>
            </a:pPr>
            <a:r>
              <a:rPr lang="hu-HU" sz="4000" b="1"/>
              <a:t>   (What the Lord doth is done well…)</a:t>
            </a:r>
          </a:p>
        </p:txBody>
      </p:sp>
    </p:spTree>
    <p:extLst>
      <p:ext uri="{BB962C8B-B14F-4D97-AF65-F5344CB8AC3E}">
        <p14:creationId xmlns:p14="http://schemas.microsoft.com/office/powerpoint/2010/main" val="4637845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060575"/>
            <a:ext cx="3924300" cy="4035425"/>
          </a:xfrm>
        </p:spPr>
        <p:txBody>
          <a:bodyPr/>
          <a:lstStyle/>
          <a:p>
            <a:pPr>
              <a:buFontTx/>
              <a:buNone/>
            </a:pPr>
            <a:r>
              <a:rPr lang="hu-HU" sz="3600" b="1"/>
              <a:t>Blandine’s</a:t>
            </a:r>
          </a:p>
          <a:p>
            <a:pPr>
              <a:buFontTx/>
              <a:buNone/>
            </a:pPr>
            <a:r>
              <a:rPr lang="hu-HU" sz="3600" b="1"/>
              <a:t>husband </a:t>
            </a:r>
          </a:p>
          <a:p>
            <a:pPr>
              <a:buFontTx/>
              <a:buNone/>
            </a:pPr>
            <a:r>
              <a:rPr lang="hu-HU" sz="3600" b="1"/>
              <a:t>Emile Ollivier </a:t>
            </a:r>
          </a:p>
          <a:p>
            <a:pPr>
              <a:buFontTx/>
              <a:buNone/>
            </a:pPr>
            <a:r>
              <a:rPr lang="hu-HU" sz="3600" b="1"/>
              <a:t>(1825-1913)</a:t>
            </a:r>
          </a:p>
          <a:p>
            <a:pPr>
              <a:buFontTx/>
              <a:buNone/>
            </a:pPr>
            <a:r>
              <a:rPr lang="hu-HU" sz="3600" b="1"/>
              <a:t>French politician</a:t>
            </a:r>
          </a:p>
        </p:txBody>
      </p:sp>
      <p:pic>
        <p:nvPicPr>
          <p:cNvPr id="137221" name="Picture 5" descr="pd534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5390" y="0"/>
            <a:ext cx="511492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9466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7" y="609600"/>
            <a:ext cx="8569325" cy="1143000"/>
          </a:xfrm>
        </p:spPr>
        <p:txBody>
          <a:bodyPr>
            <a:normAutofit fontScale="90000"/>
          </a:bodyPr>
          <a:lstStyle/>
          <a:p>
            <a:r>
              <a:rPr lang="hu-HU" sz="4800" b="1"/>
              <a:t>Evocation a’ la Chapelle Sixtine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08277"/>
            <a:ext cx="7772400" cy="3387725"/>
          </a:xfrm>
        </p:spPr>
        <p:txBody>
          <a:bodyPr/>
          <a:lstStyle/>
          <a:p>
            <a:r>
              <a:rPr lang="hu-HU" sz="4000" b="1"/>
              <a:t>Allegri (1582-1652): Miserere   </a:t>
            </a:r>
          </a:p>
          <a:p>
            <a:r>
              <a:rPr lang="hu-HU" sz="4000" b="1"/>
              <a:t> Mozart (1756-1791): Ave verum corpus</a:t>
            </a:r>
          </a:p>
        </p:txBody>
      </p:sp>
    </p:spTree>
    <p:extLst>
      <p:ext uri="{BB962C8B-B14F-4D97-AF65-F5344CB8AC3E}">
        <p14:creationId xmlns:p14="http://schemas.microsoft.com/office/powerpoint/2010/main" val="39094048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appella%20sistina%2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6890" y="0"/>
            <a:ext cx="561022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7647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eiling_of_the_Sistine_Chapel_detail1_spec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3202"/>
            <a:ext cx="9144000" cy="3910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85324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cappella_sistina_creazione_ada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25"/>
            <a:ext cx="9144000" cy="638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81250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appella Sist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349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515938"/>
          </a:xfrm>
        </p:spPr>
        <p:txBody>
          <a:bodyPr>
            <a:normAutofit fontScale="90000"/>
          </a:bodyPr>
          <a:lstStyle/>
          <a:p>
            <a:r>
              <a:rPr lang="hu-HU" b="1"/>
              <a:t>Liszt wrote: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12875"/>
            <a:ext cx="9144000" cy="511175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hu-HU" sz="4000" b="1"/>
              <a:t>„ In the </a:t>
            </a:r>
            <a:r>
              <a:rPr lang="hu-HU" sz="4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Miserere</a:t>
            </a:r>
            <a:r>
              <a:rPr lang="hu-HU" sz="4000" b="1"/>
              <a:t> the misery and anguish of man find voice, in </a:t>
            </a:r>
            <a:r>
              <a:rPr lang="hu-HU" sz="4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Ave verum corpus</a:t>
            </a:r>
            <a:r>
              <a:rPr lang="hu-HU" sz="4000" b="1"/>
              <a:t> the eternal and infinite mercy and all-embracing grace of God answers in song. This touches upon the highest and most sublime mystery, the one which reveals the victory of God’s Love over Evil and over Death.”</a:t>
            </a:r>
          </a:p>
        </p:txBody>
      </p:sp>
    </p:spTree>
    <p:extLst>
      <p:ext uri="{BB962C8B-B14F-4D97-AF65-F5344CB8AC3E}">
        <p14:creationId xmlns:p14="http://schemas.microsoft.com/office/powerpoint/2010/main" val="1931921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7" y="609600"/>
            <a:ext cx="8207375" cy="1143000"/>
          </a:xfrm>
        </p:spPr>
        <p:txBody>
          <a:bodyPr>
            <a:normAutofit fontScale="90000"/>
          </a:bodyPr>
          <a:lstStyle/>
          <a:p>
            <a:pPr algn="l"/>
            <a:r>
              <a:rPr lang="hu-HU" sz="4000" b="1"/>
              <a:t>1865</a:t>
            </a:r>
            <a:br>
              <a:rPr lang="hu-HU" sz="4000" b="1"/>
            </a:br>
            <a:r>
              <a:rPr lang="hu-HU" sz="4000" b="1"/>
              <a:t>„Abbé” Liszt</a:t>
            </a:r>
          </a:p>
        </p:txBody>
      </p:sp>
      <p:pic>
        <p:nvPicPr>
          <p:cNvPr id="303107" name="Picture 3" descr="Liszt1865-k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0"/>
            <a:ext cx="468788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21647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1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801312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rom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8950"/>
            <a:ext cx="9144000" cy="5881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61422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sz="5400" b="1"/>
              <a:t>Pius IX</a:t>
            </a:r>
            <a:r>
              <a:rPr lang="hu-HU"/>
              <a:t>.</a:t>
            </a:r>
          </a:p>
        </p:txBody>
      </p:sp>
      <p:pic>
        <p:nvPicPr>
          <p:cNvPr id="129029" name="Picture 5" descr="IX p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6088" y="0"/>
            <a:ext cx="488791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44148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6525344"/>
          </a:xfrm>
        </p:spPr>
        <p:txBody>
          <a:bodyPr/>
          <a:lstStyle/>
          <a:p>
            <a:r>
              <a:rPr lang="hu-HU" sz="8800" b="1" dirty="0">
                <a:solidFill>
                  <a:srgbClr val="FF0000"/>
                </a:solidFill>
              </a:rPr>
              <a:t>„</a:t>
            </a:r>
            <a:r>
              <a:rPr lang="hu-HU" sz="8800" b="1" dirty="0" err="1">
                <a:solidFill>
                  <a:srgbClr val="FF0000"/>
                </a:solidFill>
              </a:rPr>
              <a:t>Church</a:t>
            </a:r>
            <a:r>
              <a:rPr lang="hu-HU" sz="8800" b="1" dirty="0">
                <a:solidFill>
                  <a:srgbClr val="FF0000"/>
                </a:solidFill>
              </a:rPr>
              <a:t>” </a:t>
            </a:r>
            <a:r>
              <a:rPr lang="hu-HU" sz="8800" b="1" dirty="0" err="1">
                <a:solidFill>
                  <a:srgbClr val="FF0000"/>
                </a:solidFill>
              </a:rPr>
              <a:t>music</a:t>
            </a:r>
            <a:r>
              <a:rPr lang="hu-HU" sz="8800" b="1" dirty="0">
                <a:solidFill>
                  <a:srgbClr val="FF0000"/>
                </a:solidFill>
              </a:rPr>
              <a:t/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>
                <a:solidFill>
                  <a:srgbClr val="FF0000"/>
                </a:solidFill>
              </a:rPr>
              <a:t/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 err="1">
                <a:solidFill>
                  <a:srgbClr val="FF0000"/>
                </a:solidFill>
              </a:rPr>
              <a:t>Ave</a:t>
            </a:r>
            <a:r>
              <a:rPr lang="hu-HU" sz="8800" b="1" dirty="0">
                <a:solidFill>
                  <a:srgbClr val="FF0000"/>
                </a:solidFill>
              </a:rPr>
              <a:t> Maria</a:t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 err="1">
                <a:solidFill>
                  <a:srgbClr val="FF0000"/>
                </a:solidFill>
              </a:rPr>
              <a:t>Salve</a:t>
            </a:r>
            <a:r>
              <a:rPr lang="hu-HU" sz="8800" b="1" dirty="0">
                <a:solidFill>
                  <a:srgbClr val="FF0000"/>
                </a:solidFill>
              </a:rPr>
              <a:t> Regina</a:t>
            </a:r>
          </a:p>
        </p:txBody>
      </p:sp>
    </p:spTree>
    <p:extLst>
      <p:ext uri="{BB962C8B-B14F-4D97-AF65-F5344CB8AC3E}">
        <p14:creationId xmlns:p14="http://schemas.microsoft.com/office/powerpoint/2010/main" val="16200430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5" y="609600"/>
            <a:ext cx="798988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hu-HU" sz="4000" b="1"/>
              <a:t>Christus – </a:t>
            </a:r>
            <a:br>
              <a:rPr lang="hu-HU" sz="4000" b="1"/>
            </a:br>
            <a:r>
              <a:rPr lang="hu-HU" sz="4000" b="1"/>
              <a:t>oratorio</a:t>
            </a:r>
          </a:p>
        </p:txBody>
      </p:sp>
      <p:pic>
        <p:nvPicPr>
          <p:cNvPr id="133123" name="Picture 3" descr="Másolat - LH_0939_Christus_Oratorium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3338" y="0"/>
            <a:ext cx="530066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2323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09600"/>
            <a:ext cx="7990656" cy="5699720"/>
          </a:xfrm>
        </p:spPr>
        <p:txBody>
          <a:bodyPr/>
          <a:lstStyle/>
          <a:p>
            <a:r>
              <a:rPr lang="hu-HU" sz="7700" b="1" dirty="0">
                <a:solidFill>
                  <a:srgbClr val="FF0000"/>
                </a:solidFill>
              </a:rPr>
              <a:t>Christus </a:t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 err="1">
                <a:solidFill>
                  <a:srgbClr val="FF0000"/>
                </a:solidFill>
              </a:rPr>
              <a:t>oratorio</a:t>
            </a:r>
            <a:r>
              <a:rPr lang="hu-HU" sz="7700" b="1" dirty="0">
                <a:solidFill>
                  <a:srgbClr val="FF0000"/>
                </a:solidFill>
              </a:rPr>
              <a:t/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5500" b="1" dirty="0">
                <a:solidFill>
                  <a:srgbClr val="FF0000"/>
                </a:solidFill>
              </a:rPr>
              <a:t>1862-66</a:t>
            </a:r>
            <a:r>
              <a:rPr lang="hu-HU" sz="7700" b="1" dirty="0">
                <a:solidFill>
                  <a:srgbClr val="FF0000"/>
                </a:solidFill>
              </a:rPr>
              <a:t/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>
                <a:solidFill>
                  <a:srgbClr val="FF0000"/>
                </a:solidFill>
              </a:rPr>
              <a:t/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 err="1">
                <a:solidFill>
                  <a:srgbClr val="FF0000"/>
                </a:solidFill>
              </a:rPr>
              <a:t>Tu</a:t>
            </a:r>
            <a:r>
              <a:rPr lang="hu-HU" sz="7700" b="1" dirty="0">
                <a:solidFill>
                  <a:srgbClr val="FF0000"/>
                </a:solidFill>
              </a:rPr>
              <a:t> es Petrus</a:t>
            </a:r>
          </a:p>
        </p:txBody>
      </p:sp>
    </p:spTree>
    <p:extLst>
      <p:ext uri="{BB962C8B-B14F-4D97-AF65-F5344CB8AC3E}">
        <p14:creationId xmlns:p14="http://schemas.microsoft.com/office/powerpoint/2010/main" val="40642637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609600"/>
            <a:ext cx="8458200" cy="1883296"/>
          </a:xfrm>
        </p:spPr>
        <p:txBody>
          <a:bodyPr>
            <a:normAutofit fontScale="90000"/>
          </a:bodyPr>
          <a:lstStyle/>
          <a:p>
            <a:pPr algn="l"/>
            <a:r>
              <a:rPr lang="hu-HU"/>
              <a:t>Legende of </a:t>
            </a:r>
            <a:br>
              <a:rPr lang="hu-HU"/>
            </a:br>
            <a:r>
              <a:rPr lang="hu-HU"/>
              <a:t>St. Elisabeth</a:t>
            </a:r>
            <a:br>
              <a:rPr lang="hu-HU"/>
            </a:br>
            <a:r>
              <a:rPr lang="hu-HU"/>
              <a:t/>
            </a:r>
            <a:br>
              <a:rPr lang="hu-HU"/>
            </a:br>
            <a:r>
              <a:rPr lang="hu-HU"/>
              <a:t>1865</a:t>
            </a:r>
            <a:endParaRPr lang="hu-HU" dirty="0"/>
          </a:p>
        </p:txBody>
      </p:sp>
      <p:pic>
        <p:nvPicPr>
          <p:cNvPr id="1026" name="Picture 2" descr="Képtalálat a következ&amp;odblac;re: „liszt szent erzsébet legendája”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7917"/>
            <a:ext cx="4211960" cy="6840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27177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2" descr="bud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0175"/>
            <a:ext cx="9144000" cy="7119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55161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"/>
            <a:ext cx="7772400" cy="944879"/>
          </a:xfrm>
        </p:spPr>
        <p:txBody>
          <a:bodyPr/>
          <a:lstStyle/>
          <a:p>
            <a:r>
              <a:rPr lang="hu-HU" b="1" dirty="0" err="1">
                <a:solidFill>
                  <a:srgbClr val="FF0000"/>
                </a:solidFill>
              </a:rPr>
              <a:t>Canticle</a:t>
            </a:r>
            <a:r>
              <a:rPr lang="hu-HU" b="1" dirty="0">
                <a:solidFill>
                  <a:srgbClr val="FF0000"/>
                </a:solidFill>
              </a:rPr>
              <a:t> of </a:t>
            </a:r>
            <a:r>
              <a:rPr lang="hu-HU" b="1" dirty="0" err="1">
                <a:solidFill>
                  <a:srgbClr val="FF0000"/>
                </a:solidFill>
              </a:rPr>
              <a:t>the</a:t>
            </a:r>
            <a:r>
              <a:rPr lang="hu-HU" b="1" dirty="0">
                <a:solidFill>
                  <a:srgbClr val="FF0000"/>
                </a:solidFill>
              </a:rPr>
              <a:t> Sun</a:t>
            </a:r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173481"/>
            <a:ext cx="9144000" cy="5684522"/>
          </a:xfrm>
        </p:spPr>
        <p:txBody>
          <a:bodyPr>
            <a:normAutofit fontScale="92500"/>
          </a:bodyPr>
          <a:lstStyle/>
          <a:p>
            <a:r>
              <a:rPr lang="hu-HU" sz="3200" dirty="0">
                <a:solidFill>
                  <a:srgbClr val="FF0000"/>
                </a:solidFill>
              </a:rPr>
              <a:t>Most </a:t>
            </a:r>
            <a:r>
              <a:rPr lang="hu-HU" sz="3200" dirty="0" err="1">
                <a:solidFill>
                  <a:srgbClr val="FF0000"/>
                </a:solidFill>
              </a:rPr>
              <a:t>high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powerful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good</a:t>
            </a:r>
            <a:r>
              <a:rPr lang="hu-HU" sz="3200" dirty="0">
                <a:solidFill>
                  <a:srgbClr val="FF0000"/>
                </a:solidFill>
              </a:rPr>
              <a:t> Lord!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praise</a:t>
            </a:r>
            <a:r>
              <a:rPr lang="hu-HU" sz="3200" dirty="0">
                <a:solidFill>
                  <a:srgbClr val="FF0000"/>
                </a:solidFill>
              </a:rPr>
              <a:t> is </a:t>
            </a:r>
            <a:r>
              <a:rPr lang="hu-HU" sz="3200" dirty="0" err="1">
                <a:solidFill>
                  <a:srgbClr val="FF0000"/>
                </a:solidFill>
              </a:rPr>
              <a:t>yours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glory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honor</a:t>
            </a:r>
            <a:r>
              <a:rPr lang="hu-HU" sz="3200" dirty="0">
                <a:solidFill>
                  <a:srgbClr val="FF0000"/>
                </a:solidFill>
              </a:rPr>
              <a:t>, and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blessing</a:t>
            </a:r>
            <a:r>
              <a:rPr lang="hu-HU" sz="3200" dirty="0">
                <a:solidFill>
                  <a:srgbClr val="FF0000"/>
                </a:solidFill>
              </a:rPr>
              <a:t>.</a:t>
            </a:r>
          </a:p>
          <a:p>
            <a:r>
              <a:rPr lang="hu-HU" sz="3200" dirty="0" err="1">
                <a:solidFill>
                  <a:srgbClr val="FF0000"/>
                </a:solidFill>
              </a:rPr>
              <a:t>To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you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alone</a:t>
            </a:r>
            <a:r>
              <a:rPr lang="hu-HU" sz="3200" dirty="0">
                <a:solidFill>
                  <a:srgbClr val="FF0000"/>
                </a:solidFill>
              </a:rPr>
              <a:t>, Most </a:t>
            </a:r>
            <a:r>
              <a:rPr lang="hu-HU" sz="3200" dirty="0" err="1">
                <a:solidFill>
                  <a:srgbClr val="FF0000"/>
                </a:solidFill>
              </a:rPr>
              <a:t>High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do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they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belong</a:t>
            </a:r>
            <a:r>
              <a:rPr lang="hu-HU" sz="3200" dirty="0">
                <a:solidFill>
                  <a:srgbClr val="FF0000"/>
                </a:solidFill>
              </a:rPr>
              <a:t>.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>
                <a:solidFill>
                  <a:srgbClr val="FF0000"/>
                </a:solidFill>
              </a:rPr>
              <a:t>No </a:t>
            </a:r>
            <a:r>
              <a:rPr lang="hu-HU" sz="3200" dirty="0" err="1">
                <a:solidFill>
                  <a:srgbClr val="FF0000"/>
                </a:solidFill>
              </a:rPr>
              <a:t>mortal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lips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are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worthy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to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pronounce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your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name</a:t>
            </a:r>
            <a:r>
              <a:rPr lang="hu-HU" sz="3200" dirty="0">
                <a:solidFill>
                  <a:srgbClr val="FF0000"/>
                </a:solidFill>
              </a:rPr>
              <a:t>.</a:t>
            </a:r>
          </a:p>
          <a:p>
            <a:r>
              <a:rPr lang="hu-HU" sz="3200" dirty="0">
                <a:solidFill>
                  <a:srgbClr val="FF0000"/>
                </a:solidFill>
              </a:rPr>
              <a:t>Be </a:t>
            </a:r>
            <a:r>
              <a:rPr lang="hu-HU" sz="3200" dirty="0" err="1">
                <a:solidFill>
                  <a:srgbClr val="FF0000"/>
                </a:solidFill>
              </a:rPr>
              <a:t>praised</a:t>
            </a:r>
            <a:r>
              <a:rPr lang="hu-HU" sz="3200" dirty="0">
                <a:solidFill>
                  <a:srgbClr val="FF0000"/>
                </a:solidFill>
              </a:rPr>
              <a:t>, </a:t>
            </a:r>
            <a:r>
              <a:rPr lang="hu-HU" sz="3200" dirty="0" err="1">
                <a:solidFill>
                  <a:srgbClr val="FF0000"/>
                </a:solidFill>
              </a:rPr>
              <a:t>my</a:t>
            </a:r>
            <a:r>
              <a:rPr lang="hu-HU" sz="3200" dirty="0">
                <a:solidFill>
                  <a:srgbClr val="FF0000"/>
                </a:solidFill>
              </a:rPr>
              <a:t> Lord, </a:t>
            </a:r>
            <a:r>
              <a:rPr lang="hu-HU" sz="3200" dirty="0" err="1">
                <a:solidFill>
                  <a:srgbClr val="FF0000"/>
                </a:solidFill>
              </a:rPr>
              <a:t>through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your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creatures</a:t>
            </a:r>
            <a:r>
              <a:rPr lang="hu-HU" sz="3200" dirty="0">
                <a:solidFill>
                  <a:srgbClr val="FF0000"/>
                </a:solidFill>
              </a:rPr>
              <a:t>,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 err="1">
                <a:solidFill>
                  <a:srgbClr val="FF0000"/>
                </a:solidFill>
              </a:rPr>
              <a:t>especially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through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my</a:t>
            </a:r>
            <a:r>
              <a:rPr lang="hu-HU" sz="3200" dirty="0">
                <a:solidFill>
                  <a:srgbClr val="FF0000"/>
                </a:solidFill>
              </a:rPr>
              <a:t> lord </a:t>
            </a:r>
            <a:r>
              <a:rPr lang="hu-HU" sz="3200" dirty="0" err="1">
                <a:solidFill>
                  <a:srgbClr val="FF0000"/>
                </a:solidFill>
              </a:rPr>
              <a:t>Brother</a:t>
            </a:r>
            <a:r>
              <a:rPr lang="hu-HU" sz="3200" dirty="0">
                <a:solidFill>
                  <a:srgbClr val="FF0000"/>
                </a:solidFill>
              </a:rPr>
              <a:t> Sun,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 err="1">
                <a:solidFill>
                  <a:srgbClr val="FF0000"/>
                </a:solidFill>
              </a:rPr>
              <a:t>who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brings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the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day</a:t>
            </a:r>
            <a:r>
              <a:rPr lang="hu-HU" sz="3200" dirty="0">
                <a:solidFill>
                  <a:srgbClr val="FF0000"/>
                </a:solidFill>
              </a:rPr>
              <a:t>; and </a:t>
            </a:r>
            <a:r>
              <a:rPr lang="hu-HU" sz="3200" dirty="0" err="1">
                <a:solidFill>
                  <a:srgbClr val="FF0000"/>
                </a:solidFill>
              </a:rPr>
              <a:t>you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give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light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through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him</a:t>
            </a:r>
            <a:r>
              <a:rPr lang="hu-HU" sz="3200" dirty="0">
                <a:solidFill>
                  <a:srgbClr val="FF0000"/>
                </a:solidFill>
              </a:rPr>
              <a:t>.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>
                <a:solidFill>
                  <a:srgbClr val="FF0000"/>
                </a:solidFill>
              </a:rPr>
              <a:t>And he is </a:t>
            </a:r>
            <a:r>
              <a:rPr lang="hu-HU" sz="3200" dirty="0" err="1">
                <a:solidFill>
                  <a:srgbClr val="FF0000"/>
                </a:solidFill>
              </a:rPr>
              <a:t>beautiful</a:t>
            </a:r>
            <a:r>
              <a:rPr lang="hu-HU" sz="3200" dirty="0">
                <a:solidFill>
                  <a:srgbClr val="FF0000"/>
                </a:solidFill>
              </a:rPr>
              <a:t> and </a:t>
            </a:r>
            <a:r>
              <a:rPr lang="hu-HU" sz="3200" dirty="0" err="1">
                <a:solidFill>
                  <a:srgbClr val="FF0000"/>
                </a:solidFill>
              </a:rPr>
              <a:t>radiant</a:t>
            </a:r>
            <a:r>
              <a:rPr lang="hu-HU" sz="3200" dirty="0">
                <a:solidFill>
                  <a:srgbClr val="FF0000"/>
                </a:solidFill>
              </a:rPr>
              <a:t> in </a:t>
            </a:r>
            <a:r>
              <a:rPr lang="hu-HU" sz="3200" dirty="0" err="1">
                <a:solidFill>
                  <a:srgbClr val="FF0000"/>
                </a:solidFill>
              </a:rPr>
              <a:t>all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his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splendor</a:t>
            </a:r>
            <a:r>
              <a:rPr lang="hu-HU" sz="3200" dirty="0">
                <a:solidFill>
                  <a:srgbClr val="FF0000"/>
                </a:solidFill>
              </a:rPr>
              <a:t>!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>
                <a:solidFill>
                  <a:srgbClr val="FF0000"/>
                </a:solidFill>
              </a:rPr>
              <a:t>Of </a:t>
            </a:r>
            <a:r>
              <a:rPr lang="hu-HU" sz="3200" dirty="0" err="1">
                <a:solidFill>
                  <a:srgbClr val="FF0000"/>
                </a:solidFill>
              </a:rPr>
              <a:t>you</a:t>
            </a:r>
            <a:r>
              <a:rPr lang="hu-HU" sz="3200" dirty="0">
                <a:solidFill>
                  <a:srgbClr val="FF0000"/>
                </a:solidFill>
              </a:rPr>
              <a:t>, Most </a:t>
            </a:r>
            <a:r>
              <a:rPr lang="hu-HU" sz="3200" dirty="0" err="1">
                <a:solidFill>
                  <a:srgbClr val="FF0000"/>
                </a:solidFill>
              </a:rPr>
              <a:t>High</a:t>
            </a:r>
            <a:r>
              <a:rPr lang="hu-HU" sz="3200" dirty="0">
                <a:solidFill>
                  <a:srgbClr val="FF0000"/>
                </a:solidFill>
              </a:rPr>
              <a:t>, he </a:t>
            </a:r>
            <a:r>
              <a:rPr lang="hu-HU" sz="3200" dirty="0" err="1">
                <a:solidFill>
                  <a:srgbClr val="FF0000"/>
                </a:solidFill>
              </a:rPr>
              <a:t>bears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the</a:t>
            </a:r>
            <a:r>
              <a:rPr lang="hu-HU" sz="3200" dirty="0">
                <a:solidFill>
                  <a:srgbClr val="FF0000"/>
                </a:solidFill>
              </a:rPr>
              <a:t> </a:t>
            </a:r>
            <a:r>
              <a:rPr lang="hu-HU" sz="3200" dirty="0" err="1">
                <a:solidFill>
                  <a:srgbClr val="FF0000"/>
                </a:solidFill>
              </a:rPr>
              <a:t>likeness</a:t>
            </a:r>
            <a:r>
              <a:rPr lang="hu-HU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4115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hu-HU" sz="8800" b="1" dirty="0">
                <a:solidFill>
                  <a:srgbClr val="FF0000"/>
                </a:solidFill>
              </a:rPr>
              <a:t>1869 – 1886</a:t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>
                <a:solidFill>
                  <a:srgbClr val="FF0000"/>
                </a:solidFill>
              </a:rPr>
              <a:t/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>
                <a:solidFill>
                  <a:srgbClr val="FF0000"/>
                </a:solidFill>
              </a:rPr>
              <a:t>Roma</a:t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 err="1">
                <a:solidFill>
                  <a:srgbClr val="FF0000"/>
                </a:solidFill>
              </a:rPr>
              <a:t>Weimar</a:t>
            </a:r>
            <a:r>
              <a:rPr lang="hu-HU" sz="8800" b="1" dirty="0">
                <a:solidFill>
                  <a:srgbClr val="FF0000"/>
                </a:solidFill>
              </a:rPr>
              <a:t/>
            </a:r>
            <a:br>
              <a:rPr lang="hu-HU" sz="8800" b="1" dirty="0">
                <a:solidFill>
                  <a:srgbClr val="FF0000"/>
                </a:solidFill>
              </a:rPr>
            </a:br>
            <a:r>
              <a:rPr lang="hu-HU" sz="8800" b="1" dirty="0">
                <a:solidFill>
                  <a:srgbClr val="FF0000"/>
                </a:solidFill>
              </a:rPr>
              <a:t>Budapest</a:t>
            </a:r>
          </a:p>
        </p:txBody>
      </p:sp>
    </p:spTree>
    <p:extLst>
      <p:ext uri="{BB962C8B-B14F-4D97-AF65-F5344CB8AC3E}">
        <p14:creationId xmlns:p14="http://schemas.microsoft.com/office/powerpoint/2010/main" val="6171859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0" name="Picture 4" descr="Liszt_Weim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5" y="333377"/>
            <a:ext cx="8459787" cy="7840663"/>
          </a:xfrm>
          <a:prstGeom prst="rect">
            <a:avLst/>
          </a:prstGeom>
          <a:noFill/>
        </p:spPr>
      </p:pic>
      <p:sp>
        <p:nvSpPr>
          <p:cNvPr id="14234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08050"/>
          </a:xfrm>
        </p:spPr>
        <p:txBody>
          <a:bodyPr/>
          <a:lstStyle/>
          <a:p>
            <a:r>
              <a:rPr lang="hu-HU" dirty="0" err="1">
                <a:solidFill>
                  <a:srgbClr val="FF0000"/>
                </a:solidFill>
              </a:rPr>
              <a:t>Weimar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864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Hal_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9627" y="-819150"/>
            <a:ext cx="5794375" cy="8497888"/>
          </a:xfrm>
          <a:prstGeom prst="rect">
            <a:avLst/>
          </a:prstGeom>
          <a:noFill/>
        </p:spPr>
      </p:pic>
      <p:sp>
        <p:nvSpPr>
          <p:cNvPr id="20787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458200" cy="4332288"/>
          </a:xfrm>
        </p:spPr>
        <p:txBody>
          <a:bodyPr>
            <a:normAutofit/>
          </a:bodyPr>
          <a:lstStyle/>
          <a:p>
            <a:pPr algn="l"/>
            <a:r>
              <a:rPr lang="hu-HU" sz="4400" b="1" dirty="0">
                <a:solidFill>
                  <a:srgbClr val="FF0000"/>
                </a:solidFill>
              </a:rPr>
              <a:t>Budapest</a:t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>
                <a:solidFill>
                  <a:srgbClr val="FF0000"/>
                </a:solidFill>
              </a:rPr>
              <a:t/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 err="1">
                <a:solidFill>
                  <a:srgbClr val="FF0000"/>
                </a:solidFill>
              </a:rPr>
              <a:t>Liszt’s</a:t>
            </a:r>
            <a:r>
              <a:rPr lang="hu-HU" sz="4400" b="1" dirty="0">
                <a:solidFill>
                  <a:srgbClr val="FF0000"/>
                </a:solidFill>
              </a:rPr>
              <a:t> </a:t>
            </a:r>
            <a:r>
              <a:rPr lang="hu-HU" sz="4400" b="1" dirty="0" err="1">
                <a:solidFill>
                  <a:srgbClr val="FF0000"/>
                </a:solidFill>
              </a:rPr>
              <a:t>firts</a:t>
            </a:r>
            <a:r>
              <a:rPr lang="hu-HU" sz="4400" b="1" dirty="0">
                <a:solidFill>
                  <a:srgbClr val="FF0000"/>
                </a:solidFill>
              </a:rPr>
              <a:t/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 err="1">
                <a:solidFill>
                  <a:srgbClr val="FF0000"/>
                </a:solidFill>
              </a:rPr>
              <a:t>home</a:t>
            </a:r>
            <a:r>
              <a:rPr lang="hu-HU" sz="4400" b="1" dirty="0">
                <a:solidFill>
                  <a:srgbClr val="FF0000"/>
                </a:solidFill>
              </a:rPr>
              <a:t/>
            </a:r>
            <a:br>
              <a:rPr lang="hu-HU" sz="4400" b="1" dirty="0">
                <a:solidFill>
                  <a:srgbClr val="FF0000"/>
                </a:solidFill>
              </a:rPr>
            </a:br>
            <a:r>
              <a:rPr lang="hu-HU" sz="4400" b="1" dirty="0">
                <a:solidFill>
                  <a:srgbClr val="FF0000"/>
                </a:solidFill>
              </a:rPr>
              <a:t>1873</a:t>
            </a:r>
          </a:p>
        </p:txBody>
      </p:sp>
    </p:spTree>
    <p:extLst>
      <p:ext uri="{BB962C8B-B14F-4D97-AF65-F5344CB8AC3E}">
        <p14:creationId xmlns:p14="http://schemas.microsoft.com/office/powerpoint/2010/main" val="41984205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Liszt-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813"/>
            <a:ext cx="9144000" cy="6153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79478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AlteMusikakademi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5090"/>
            <a:ext cx="8642350" cy="6727825"/>
          </a:xfrm>
          <a:prstGeom prst="rect">
            <a:avLst/>
          </a:prstGeom>
          <a:noFill/>
        </p:spPr>
      </p:pic>
      <p:sp>
        <p:nvSpPr>
          <p:cNvPr id="2037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47145"/>
            <a:ext cx="8458200" cy="1776248"/>
          </a:xfrm>
        </p:spPr>
        <p:txBody>
          <a:bodyPr>
            <a:normAutofit/>
          </a:bodyPr>
          <a:lstStyle/>
          <a:p>
            <a:pPr algn="l"/>
            <a:r>
              <a:rPr lang="hu-HU" sz="4200" b="1" dirty="0">
                <a:solidFill>
                  <a:srgbClr val="FF0000"/>
                </a:solidFill>
              </a:rPr>
              <a:t>Old </a:t>
            </a:r>
            <a:r>
              <a:rPr lang="hu-HU" sz="4200" b="1" dirty="0" err="1">
                <a:solidFill>
                  <a:srgbClr val="FF0000"/>
                </a:solidFill>
              </a:rPr>
              <a:t>Academy</a:t>
            </a:r>
            <a:r>
              <a:rPr lang="hu-HU" sz="4200" b="1" dirty="0">
                <a:solidFill>
                  <a:srgbClr val="FF0000"/>
                </a:solidFill>
              </a:rPr>
              <a:t> of Music 1875</a:t>
            </a:r>
          </a:p>
        </p:txBody>
      </p:sp>
    </p:spTree>
    <p:extLst>
      <p:ext uri="{BB962C8B-B14F-4D97-AF65-F5344CB8AC3E}">
        <p14:creationId xmlns:p14="http://schemas.microsoft.com/office/powerpoint/2010/main" val="11497827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6" name="Picture 4" descr="harmonium0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94298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Masonregiszterek0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25454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6048672"/>
          </a:xfrm>
        </p:spPr>
        <p:txBody>
          <a:bodyPr/>
          <a:lstStyle/>
          <a:p>
            <a:r>
              <a:rPr lang="hu-HU" sz="7700" b="1" dirty="0">
                <a:solidFill>
                  <a:srgbClr val="FF0000"/>
                </a:solidFill>
              </a:rPr>
              <a:t>Angelus</a:t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>
                <a:solidFill>
                  <a:srgbClr val="FF0000"/>
                </a:solidFill>
              </a:rPr>
              <a:t/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 err="1">
                <a:solidFill>
                  <a:srgbClr val="FF0000"/>
                </a:solidFill>
              </a:rPr>
              <a:t>for</a:t>
            </a:r>
            <a:r>
              <a:rPr lang="hu-HU" sz="7700" b="1" dirty="0">
                <a:solidFill>
                  <a:srgbClr val="FF0000"/>
                </a:solidFill>
              </a:rPr>
              <a:t> piano</a:t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 err="1">
                <a:solidFill>
                  <a:srgbClr val="FF0000"/>
                </a:solidFill>
              </a:rPr>
              <a:t>or</a:t>
            </a:r>
            <a:r>
              <a:rPr lang="hu-HU" sz="7700" b="1" dirty="0">
                <a:solidFill>
                  <a:srgbClr val="FF0000"/>
                </a:solidFill>
              </a:rPr>
              <a:t> </a:t>
            </a:r>
            <a:r>
              <a:rPr lang="hu-HU" sz="7700" b="1" dirty="0" err="1">
                <a:solidFill>
                  <a:srgbClr val="FF0000"/>
                </a:solidFill>
              </a:rPr>
              <a:t>harmonium</a:t>
            </a:r>
            <a:r>
              <a:rPr lang="hu-HU" sz="7700" b="1" dirty="0">
                <a:solidFill>
                  <a:srgbClr val="FF0000"/>
                </a:solidFill>
              </a:rPr>
              <a:t/>
            </a:r>
            <a:br>
              <a:rPr lang="hu-HU" sz="7700" b="1" dirty="0">
                <a:solidFill>
                  <a:srgbClr val="FF0000"/>
                </a:solidFill>
              </a:rPr>
            </a:br>
            <a:r>
              <a:rPr lang="hu-HU" sz="7700" b="1" dirty="0" err="1">
                <a:solidFill>
                  <a:srgbClr val="FF0000"/>
                </a:solidFill>
              </a:rPr>
              <a:t>or</a:t>
            </a:r>
            <a:r>
              <a:rPr lang="hu-HU" sz="7700" b="1" dirty="0">
                <a:solidFill>
                  <a:srgbClr val="FF0000"/>
                </a:solidFill>
              </a:rPr>
              <a:t> </a:t>
            </a:r>
            <a:r>
              <a:rPr lang="hu-HU" sz="7700" b="1" dirty="0" err="1">
                <a:solidFill>
                  <a:srgbClr val="FF0000"/>
                </a:solidFill>
              </a:rPr>
              <a:t>organ</a:t>
            </a:r>
            <a:endParaRPr lang="hu-HU" sz="7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450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Liszt_at_pi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0"/>
            <a:ext cx="5638800" cy="6858000"/>
          </a:xfrm>
          <a:prstGeom prst="rect">
            <a:avLst/>
          </a:prstGeom>
          <a:noFill/>
        </p:spPr>
      </p:pic>
      <p:sp>
        <p:nvSpPr>
          <p:cNvPr id="2375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/>
              <a:t>1885</a:t>
            </a:r>
          </a:p>
        </p:txBody>
      </p:sp>
    </p:spTree>
    <p:extLst>
      <p:ext uri="{BB962C8B-B14F-4D97-AF65-F5344CB8AC3E}">
        <p14:creationId xmlns:p14="http://schemas.microsoft.com/office/powerpoint/2010/main" val="40255323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"/>
            <a:ext cx="9144000" cy="688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070443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1797</TotalTime>
  <Words>569</Words>
  <Application>Microsoft Office PowerPoint</Application>
  <PresentationFormat>Diavetítés a képernyőre (4:3 oldalarány)</PresentationFormat>
  <Paragraphs>115</Paragraphs>
  <Slides>90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90</vt:i4>
      </vt:variant>
    </vt:vector>
  </HeadingPairs>
  <TitlesOfParts>
    <vt:vector size="97" baseType="lpstr">
      <vt:lpstr>Arial</vt:lpstr>
      <vt:lpstr>Calibri</vt:lpstr>
      <vt:lpstr>Times New Roman</vt:lpstr>
      <vt:lpstr>Trebuchet MS</vt:lpstr>
      <vt:lpstr>Wingdings</vt:lpstr>
      <vt:lpstr>Wingdings 3</vt:lpstr>
      <vt:lpstr>Fazetta</vt:lpstr>
      <vt:lpstr>Franz Liszt 1811-1886</vt:lpstr>
      <vt:lpstr>        Periods of Liszt’s life</vt:lpstr>
      <vt:lpstr>Weimar - Theater</vt:lpstr>
      <vt:lpstr>PowerPoint-bemutató</vt:lpstr>
      <vt:lpstr>PowerPoint-bemutató</vt:lpstr>
      <vt:lpstr>Weimar: Piano-organ , Alexandre and Fils, Paris now in Vienna: Kunsthistorische Museum  2 manuals harmonium with 12 stops upper manual: piano keyboard</vt:lpstr>
      <vt:lpstr>Alexander  Gottschalg  1827-1908</vt:lpstr>
      <vt:lpstr>Dernstedt, close to Weimar</vt:lpstr>
      <vt:lpstr>From 1869 – „Repertorium” series</vt:lpstr>
      <vt:lpstr>PowerPoint-bemutató</vt:lpstr>
      <vt:lpstr>PowerPoint-bemutató</vt:lpstr>
      <vt:lpstr>PowerPoint-bemutató</vt:lpstr>
      <vt:lpstr>Liszt’s organ works     approx. 40  pieces </vt:lpstr>
      <vt:lpstr>Giacomo Meyerbeer 1791-1864  The Prophet</vt:lpstr>
      <vt:lpstr>Münster  Anabaptist Rebellion 1534-35   Jan van Leiden</vt:lpstr>
      <vt:lpstr>Ad nos ad  salutarem undam  (To our salvation  water…)</vt:lpstr>
      <vt:lpstr>First publication  - four hand piano  - for harmonium  (with pedal)  - for pedalpiano  - for organ</vt:lpstr>
      <vt:lpstr>PowerPoint-bemutató</vt:lpstr>
      <vt:lpstr>PowerPoint-bemutató</vt:lpstr>
      <vt:lpstr>PowerPoint-bemutató</vt:lpstr>
      <vt:lpstr>Orchestral elements: timpani, trombones</vt:lpstr>
      <vt:lpstr>PowerPoint-bemutató</vt:lpstr>
      <vt:lpstr>PowerPoint-bemutató</vt:lpstr>
      <vt:lpstr>PowerPoint-bemutató</vt:lpstr>
      <vt:lpstr>2nd part: Paradise F sharp major </vt:lpstr>
      <vt:lpstr>PowerPoint-bemutató</vt:lpstr>
      <vt:lpstr>Awakening,  returning  to reality</vt:lpstr>
      <vt:lpstr>PowerPoint-bemutató</vt:lpstr>
      <vt:lpstr>Let's get started:  Fugue</vt:lpstr>
      <vt:lpstr>Faster…</vt:lpstr>
      <vt:lpstr>Apotheosis</vt:lpstr>
      <vt:lpstr>PowerPoint-bemutató</vt:lpstr>
      <vt:lpstr>Ladegast,  the organbuilder</vt:lpstr>
      <vt:lpstr>PowerPoint-bemutató</vt:lpstr>
      <vt:lpstr>PowerPoint-bemutató</vt:lpstr>
      <vt:lpstr>Alexander Winterberger  1834 - 1914</vt:lpstr>
      <vt:lpstr>Organ dedication Merseburg Cathedral </vt:lpstr>
      <vt:lpstr>BACH 1st version from bar 13</vt:lpstr>
      <vt:lpstr>PowerPoint-bemutató</vt:lpstr>
      <vt:lpstr>BACH 2nd version from bar 13 </vt:lpstr>
      <vt:lpstr>PowerPoint-bemutató</vt:lpstr>
      <vt:lpstr>BACH Prelude first version from bar 52</vt:lpstr>
      <vt:lpstr>PowerPoint-bemutató</vt:lpstr>
      <vt:lpstr>PowerPoint-bemutató</vt:lpstr>
      <vt:lpstr>2nd version from the same place</vt:lpstr>
      <vt:lpstr>PowerPoint-bemutató</vt:lpstr>
      <vt:lpstr>BACH Fugue 1st version from bar 138</vt:lpstr>
      <vt:lpstr>PowerPoint-bemutató</vt:lpstr>
      <vt:lpstr>PowerPoint-bemutató</vt:lpstr>
      <vt:lpstr>PowerPoint-bemutató</vt:lpstr>
      <vt:lpstr>2nd version from the same place</vt:lpstr>
      <vt:lpstr>PowerPoint-bemutató</vt:lpstr>
      <vt:lpstr>PowerPoint-bemutató</vt:lpstr>
      <vt:lpstr>PowerPoint-bemutató</vt:lpstr>
      <vt:lpstr>PowerPoint-bemutató</vt:lpstr>
      <vt:lpstr>PowerPoint-bemutató</vt:lpstr>
      <vt:lpstr>Daniel b.1839</vt:lpstr>
      <vt:lpstr>Daniel’s grave in Berlin</vt:lpstr>
      <vt:lpstr>Funeral ode</vt:lpstr>
      <vt:lpstr>1862  - 69   Roma</vt:lpstr>
      <vt:lpstr>Roma:  Monte Mario</vt:lpstr>
      <vt:lpstr>Blandine 1835-1862</vt:lpstr>
      <vt:lpstr>Weinen, Klagen, Sorgen, Zagen…</vt:lpstr>
      <vt:lpstr>PowerPoint-bemutató</vt:lpstr>
      <vt:lpstr>Evocation a’ la Chapelle Sixtine</vt:lpstr>
      <vt:lpstr>PowerPoint-bemutató</vt:lpstr>
      <vt:lpstr>PowerPoint-bemutató</vt:lpstr>
      <vt:lpstr>PowerPoint-bemutató</vt:lpstr>
      <vt:lpstr>PowerPoint-bemutató</vt:lpstr>
      <vt:lpstr>Liszt wrote:</vt:lpstr>
      <vt:lpstr>1865 „Abbé” Liszt</vt:lpstr>
      <vt:lpstr>PowerPoint-bemutató</vt:lpstr>
      <vt:lpstr>PowerPoint-bemutató</vt:lpstr>
      <vt:lpstr>Pius IX.</vt:lpstr>
      <vt:lpstr>„Church” music  Ave Maria Salve Regina</vt:lpstr>
      <vt:lpstr>Christus –  oratorio</vt:lpstr>
      <vt:lpstr>Christus  oratorio 1862-66  Tu es Petrus</vt:lpstr>
      <vt:lpstr>Legende of  St. Elisabeth  1865</vt:lpstr>
      <vt:lpstr>PowerPoint-bemutató</vt:lpstr>
      <vt:lpstr>Canticle of the Sun</vt:lpstr>
      <vt:lpstr>1869 – 1886  Roma Weimar Budapest</vt:lpstr>
      <vt:lpstr>Weimar</vt:lpstr>
      <vt:lpstr>Budapest  Liszt’s firts home 1873</vt:lpstr>
      <vt:lpstr>PowerPoint-bemutató</vt:lpstr>
      <vt:lpstr>Old Academy of Music 1875</vt:lpstr>
      <vt:lpstr>PowerPoint-bemutató</vt:lpstr>
      <vt:lpstr>PowerPoint-bemutató</vt:lpstr>
      <vt:lpstr>Angelus  for piano or harmonium or organ</vt:lpstr>
      <vt:lpstr>1885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Ruppert István</dc:creator>
  <cp:lastModifiedBy>Ruppert István</cp:lastModifiedBy>
  <cp:revision>118</cp:revision>
  <dcterms:created xsi:type="dcterms:W3CDTF">2019-06-10T17:30:51Z</dcterms:created>
  <dcterms:modified xsi:type="dcterms:W3CDTF">2019-10-16T06:50:02Z</dcterms:modified>
</cp:coreProperties>
</file>