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72" r:id="rId13"/>
    <p:sldId id="275" r:id="rId14"/>
    <p:sldId id="273" r:id="rId15"/>
    <p:sldId id="271" r:id="rId16"/>
    <p:sldId id="268" r:id="rId17"/>
    <p:sldId id="269" r:id="rId18"/>
    <p:sldId id="270" r:id="rId19"/>
    <p:sldId id="261" r:id="rId2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hu-HU"/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2014.02.04.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2014.02.04.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2014.02.04.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51520" y="692696"/>
            <a:ext cx="8640960" cy="1470025"/>
          </a:xfrm>
        </p:spPr>
        <p:txBody>
          <a:bodyPr/>
          <a:lstStyle/>
          <a:p>
            <a:r>
              <a:rPr lang="hu-HU" sz="6000" b="1" dirty="0" smtClean="0"/>
              <a:t>A magyar kormányzati rendszer</a:t>
            </a:r>
            <a:endParaRPr lang="hu-HU" sz="6000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11560" y="3429000"/>
            <a:ext cx="7920880" cy="936104"/>
          </a:xfrm>
        </p:spPr>
        <p:txBody>
          <a:bodyPr>
            <a:normAutofit/>
          </a:bodyPr>
          <a:lstStyle/>
          <a:p>
            <a:r>
              <a:rPr lang="hu-HU" sz="2800" b="1" i="1" dirty="0" smtClean="0">
                <a:solidFill>
                  <a:schemeClr val="tx1"/>
                </a:solidFill>
                <a:latin typeface="Segoe Script" panose="020B0504020000000003" pitchFamily="34" charset="0"/>
              </a:rPr>
              <a:t>Országgyűlés  </a:t>
            </a:r>
            <a:r>
              <a:rPr lang="hu-HU" sz="2800" dirty="0" smtClean="0">
                <a:solidFill>
                  <a:schemeClr val="tx1"/>
                </a:solidFill>
                <a:latin typeface="Segoe Script" panose="020B0504020000000003" pitchFamily="34" charset="0"/>
              </a:rPr>
              <a:t>♠</a:t>
            </a:r>
            <a:r>
              <a:rPr lang="hu-HU" sz="2800" b="1" i="1" dirty="0" smtClean="0">
                <a:solidFill>
                  <a:schemeClr val="tx1"/>
                </a:solidFill>
                <a:latin typeface="Segoe Script" panose="020B0504020000000003" pitchFamily="34" charset="0"/>
              </a:rPr>
              <a:t>  </a:t>
            </a:r>
            <a:r>
              <a:rPr lang="hu-HU" sz="2800" b="1" i="1" dirty="0">
                <a:solidFill>
                  <a:schemeClr val="tx1"/>
                </a:solidFill>
                <a:latin typeface="Segoe Script" panose="020B0504020000000003" pitchFamily="34" charset="0"/>
              </a:rPr>
              <a:t>Államfő</a:t>
            </a:r>
            <a:r>
              <a:rPr lang="hu-HU" sz="2800" b="1" i="1" dirty="0" smtClean="0">
                <a:solidFill>
                  <a:schemeClr val="tx1"/>
                </a:solidFill>
                <a:latin typeface="Segoe Script" panose="020B0504020000000003" pitchFamily="34" charset="0"/>
              </a:rPr>
              <a:t>  </a:t>
            </a:r>
            <a:r>
              <a:rPr lang="hu-HU" sz="2800" dirty="0" smtClean="0">
                <a:solidFill>
                  <a:schemeClr val="tx1"/>
                </a:solidFill>
                <a:latin typeface="Segoe Script" panose="020B0504020000000003" pitchFamily="34" charset="0"/>
              </a:rPr>
              <a:t>♣</a:t>
            </a:r>
            <a:r>
              <a:rPr lang="hu-HU" sz="2800" b="1" i="1" dirty="0" smtClean="0">
                <a:solidFill>
                  <a:schemeClr val="tx1"/>
                </a:solidFill>
                <a:latin typeface="Segoe Script" panose="020B0504020000000003" pitchFamily="34" charset="0"/>
              </a:rPr>
              <a:t>  Kormány</a:t>
            </a:r>
          </a:p>
          <a:p>
            <a:endParaRPr lang="hu-HU" sz="3200" b="1" dirty="0" smtClean="0">
              <a:solidFill>
                <a:schemeClr val="tx1"/>
              </a:solidFill>
            </a:endParaRPr>
          </a:p>
          <a:p>
            <a:endParaRPr lang="hu-HU" sz="3200" b="1" dirty="0">
              <a:solidFill>
                <a:schemeClr val="tx1"/>
              </a:solidFill>
            </a:endParaRPr>
          </a:p>
        </p:txBody>
      </p:sp>
      <p:sp>
        <p:nvSpPr>
          <p:cNvPr id="5" name="Alcím 2"/>
          <p:cNvSpPr txBox="1">
            <a:spLocks/>
          </p:cNvSpPr>
          <p:nvPr/>
        </p:nvSpPr>
        <p:spPr>
          <a:xfrm>
            <a:off x="5495163" y="5849357"/>
            <a:ext cx="3548858" cy="96454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u-HU" sz="2400" b="1" dirty="0" smtClean="0">
                <a:solidFill>
                  <a:schemeClr val="tx1"/>
                </a:solidFill>
              </a:rPr>
              <a:t>Dr. Smuk Péter</a:t>
            </a:r>
          </a:p>
          <a:p>
            <a:pPr algn="r"/>
            <a:r>
              <a:rPr lang="hu-HU" sz="2400" i="1" dirty="0" smtClean="0">
                <a:solidFill>
                  <a:schemeClr val="tx1"/>
                </a:solidFill>
              </a:rPr>
              <a:t>tanszékvezető egyetemi docens,</a:t>
            </a:r>
          </a:p>
          <a:p>
            <a:pPr algn="r"/>
            <a:r>
              <a:rPr lang="hu-HU" sz="2400" i="1" dirty="0" smtClean="0">
                <a:solidFill>
                  <a:schemeClr val="tx1"/>
                </a:solidFill>
              </a:rPr>
              <a:t>Széchenyi István Egyetem</a:t>
            </a:r>
          </a:p>
          <a:p>
            <a:pPr algn="r"/>
            <a:r>
              <a:rPr lang="hu-HU" sz="2400" i="1" dirty="0" smtClean="0">
                <a:solidFill>
                  <a:schemeClr val="tx1"/>
                </a:solidFill>
              </a:rPr>
              <a:t>Állam- és Jogtudományi Kar</a:t>
            </a:r>
            <a:endParaRPr lang="hu-HU" sz="2400" i="1" dirty="0">
              <a:solidFill>
                <a:schemeClr val="tx1"/>
              </a:solidFill>
            </a:endParaRPr>
          </a:p>
        </p:txBody>
      </p:sp>
      <p:sp>
        <p:nvSpPr>
          <p:cNvPr id="6" name="Alcím 2"/>
          <p:cNvSpPr txBox="1">
            <a:spLocks/>
          </p:cNvSpPr>
          <p:nvPr/>
        </p:nvSpPr>
        <p:spPr>
          <a:xfrm>
            <a:off x="611560" y="5805264"/>
            <a:ext cx="3888432" cy="1052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2400" b="1" dirty="0" smtClean="0">
                <a:solidFill>
                  <a:schemeClr val="tx1"/>
                </a:solidFill>
              </a:rPr>
              <a:t>Tatai Sorozat</a:t>
            </a:r>
          </a:p>
          <a:p>
            <a:pPr algn="l"/>
            <a:r>
              <a:rPr lang="hu-HU" sz="2400" i="1" dirty="0" smtClean="0">
                <a:solidFill>
                  <a:schemeClr val="tx1"/>
                </a:solidFill>
              </a:rPr>
              <a:t>Alkotmánytól az Alaptörvényig</a:t>
            </a:r>
          </a:p>
          <a:p>
            <a:pPr algn="l"/>
            <a:r>
              <a:rPr lang="hu-HU" sz="2400" i="1" dirty="0" err="1" smtClean="0">
                <a:solidFill>
                  <a:schemeClr val="tx1"/>
                </a:solidFill>
              </a:rPr>
              <a:t>Magyary</a:t>
            </a:r>
            <a:r>
              <a:rPr lang="hu-HU" sz="2400" i="1" dirty="0" smtClean="0">
                <a:solidFill>
                  <a:schemeClr val="tx1"/>
                </a:solidFill>
              </a:rPr>
              <a:t> Zoltán Népfőiskolai Társaság</a:t>
            </a:r>
          </a:p>
          <a:p>
            <a:pPr algn="l"/>
            <a:r>
              <a:rPr lang="hu-HU" sz="2400" i="1" dirty="0" smtClean="0">
                <a:solidFill>
                  <a:schemeClr val="tx1"/>
                </a:solidFill>
              </a:rPr>
              <a:t>Tata, 2014. február 4.</a:t>
            </a:r>
            <a:endParaRPr lang="hu-H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323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Kormányzati rendszerek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104456"/>
          </a:xfrm>
        </p:spPr>
        <p:txBody>
          <a:bodyPr>
            <a:normAutofit/>
          </a:bodyPr>
          <a:lstStyle/>
          <a:p>
            <a:r>
              <a:rPr lang="hu-HU" sz="3600" dirty="0" smtClean="0">
                <a:solidFill>
                  <a:schemeClr val="tx1"/>
                </a:solidFill>
              </a:rPr>
              <a:t>Hatalommegosztás modern dimenziói</a:t>
            </a:r>
          </a:p>
          <a:p>
            <a:pPr marL="457200" lvl="1" indent="0">
              <a:buNone/>
            </a:pPr>
            <a:r>
              <a:rPr lang="hu-HU" sz="2400" i="1" dirty="0" smtClean="0">
                <a:solidFill>
                  <a:schemeClr val="tx1"/>
                </a:solidFill>
              </a:rPr>
              <a:t>törvényhozás / végrehajtás / igazságszolgáltatás / …?</a:t>
            </a:r>
          </a:p>
          <a:p>
            <a:endParaRPr lang="hu-HU" sz="3200" dirty="0">
              <a:solidFill>
                <a:schemeClr val="tx1"/>
              </a:solidFill>
            </a:endParaRPr>
          </a:p>
          <a:p>
            <a:r>
              <a:rPr lang="hu-HU" sz="3600" dirty="0" smtClean="0">
                <a:solidFill>
                  <a:schemeClr val="tx1"/>
                </a:solidFill>
              </a:rPr>
              <a:t>Parlamentáris kormányzat</a:t>
            </a:r>
          </a:p>
          <a:p>
            <a:r>
              <a:rPr lang="hu-HU" sz="3600" dirty="0" err="1" smtClean="0">
                <a:solidFill>
                  <a:schemeClr val="tx1"/>
                </a:solidFill>
              </a:rPr>
              <a:t>Prezidenciális</a:t>
            </a:r>
            <a:r>
              <a:rPr lang="hu-HU" sz="3600" dirty="0" smtClean="0">
                <a:solidFill>
                  <a:schemeClr val="tx1"/>
                </a:solidFill>
              </a:rPr>
              <a:t> /</a:t>
            </a:r>
            <a:r>
              <a:rPr lang="hu-HU" sz="3600" dirty="0" smtClean="0">
                <a:solidFill>
                  <a:schemeClr val="tx1"/>
                </a:solidFill>
              </a:rPr>
              <a:t>elnöki kormányzat</a:t>
            </a:r>
          </a:p>
          <a:p>
            <a:r>
              <a:rPr lang="hu-HU" sz="3600" dirty="0" smtClean="0">
                <a:solidFill>
                  <a:schemeClr val="tx1"/>
                </a:solidFill>
              </a:rPr>
              <a:t>Fél-elnöki kormányzat</a:t>
            </a:r>
          </a:p>
        </p:txBody>
      </p:sp>
    </p:spTree>
    <p:extLst>
      <p:ext uri="{BB962C8B-B14F-4D97-AF65-F5344CB8AC3E}">
        <p14:creationId xmlns:p14="http://schemas.microsoft.com/office/powerpoint/2010/main" val="1334028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A parlamentáris kormányzat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600" dirty="0" smtClean="0">
                <a:solidFill>
                  <a:schemeClr val="tx1"/>
                </a:solidFill>
              </a:rPr>
              <a:t>Fő fogalmi ismérvek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felelős kormány, bizalmi kérdés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reprezentatív államfő</a:t>
            </a:r>
          </a:p>
          <a:p>
            <a:endParaRPr lang="hu-HU" sz="3200" dirty="0" smtClean="0">
              <a:solidFill>
                <a:schemeClr val="tx1"/>
              </a:solidFill>
            </a:endParaRPr>
          </a:p>
          <a:p>
            <a:r>
              <a:rPr lang="hu-HU" sz="3600" dirty="0" smtClean="0">
                <a:solidFill>
                  <a:schemeClr val="tx1"/>
                </a:solidFill>
              </a:rPr>
              <a:t>Modellek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Westminster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kancellár-demokrácia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poszt-kommunista államok</a:t>
            </a:r>
            <a:endParaRPr lang="hu-H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03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Törvényhozó hatalom</a:t>
            </a:r>
            <a:endParaRPr lang="hu-HU" sz="60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632848" cy="506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0315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668344" cy="5104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543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Országgy</a:t>
            </a:r>
            <a:r>
              <a:rPr lang="hu-H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ű</a:t>
            </a:r>
            <a:r>
              <a:rPr lang="hu-H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lés</a:t>
            </a:r>
            <a:endParaRPr lang="hu-H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3200" dirty="0" smtClean="0">
                <a:solidFill>
                  <a:schemeClr val="tx1"/>
                </a:solidFill>
              </a:rPr>
              <a:t>Az Országgyűlés a hatalommegosztás rendszerében</a:t>
            </a:r>
          </a:p>
          <a:p>
            <a:endParaRPr lang="hu-HU" sz="3200" dirty="0">
              <a:solidFill>
                <a:schemeClr val="tx1"/>
              </a:solidFill>
            </a:endParaRPr>
          </a:p>
          <a:p>
            <a:r>
              <a:rPr lang="hu-HU" sz="3200" dirty="0" smtClean="0">
                <a:solidFill>
                  <a:schemeClr val="tx1"/>
                </a:solidFill>
              </a:rPr>
              <a:t>Fő funkciói és hatáskörei:</a:t>
            </a:r>
          </a:p>
          <a:p>
            <a:pPr lvl="1"/>
            <a:r>
              <a:rPr lang="hu-HU" sz="2800" dirty="0">
                <a:solidFill>
                  <a:schemeClr val="tx1"/>
                </a:solidFill>
              </a:rPr>
              <a:t>képviseleti funkció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jogalkotás – Alaptörvény, törvény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ellenőrzés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politikai aréna 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03708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600" dirty="0" smtClean="0"/>
              <a:t>Népképviselet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Autofit/>
          </a:bodyPr>
          <a:lstStyle/>
          <a:p>
            <a:r>
              <a:rPr lang="hu-HU" sz="3600" dirty="0" smtClean="0">
                <a:solidFill>
                  <a:schemeClr val="tx1"/>
                </a:solidFill>
              </a:rPr>
              <a:t>Képviseleti demokrácia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</a:rPr>
              <a:t>szabad mandátum </a:t>
            </a:r>
            <a:r>
              <a:rPr lang="hu-HU" sz="2400" i="1" dirty="0" smtClean="0">
                <a:solidFill>
                  <a:schemeClr val="tx1"/>
                </a:solidFill>
              </a:rPr>
              <a:t>(megbízatási idő, feloszlatás!)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</a:rPr>
              <a:t>demokratikus legitimáció</a:t>
            </a:r>
          </a:p>
          <a:p>
            <a:r>
              <a:rPr lang="hu-HU" sz="3600" dirty="0" smtClean="0">
                <a:solidFill>
                  <a:schemeClr val="tx1"/>
                </a:solidFill>
              </a:rPr>
              <a:t>Pártalapú demokrácia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</a:rPr>
              <a:t>nemzetiségek?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</a:rPr>
              <a:t>korporációk? felsőház?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</a:rPr>
              <a:t>frakciók</a:t>
            </a:r>
          </a:p>
          <a:p>
            <a:r>
              <a:rPr lang="hu-HU" sz="3600" dirty="0" smtClean="0">
                <a:solidFill>
                  <a:schemeClr val="tx1"/>
                </a:solidFill>
              </a:rPr>
              <a:t>Képviselők jogállása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</a:rPr>
              <a:t>mentelmi jog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</a:rPr>
              <a:t>összeférhetetlenség </a:t>
            </a:r>
            <a:r>
              <a:rPr lang="hu-HU" sz="2400" i="1" dirty="0" smtClean="0">
                <a:solidFill>
                  <a:schemeClr val="tx1"/>
                </a:solidFill>
              </a:rPr>
              <a:t>(önkormányzati szféra!)</a:t>
            </a:r>
            <a:endParaRPr lang="hu-H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55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Alkotmányozó-törvényhozó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5069160"/>
          </a:xfrm>
        </p:spPr>
        <p:txBody>
          <a:bodyPr>
            <a:noAutofit/>
          </a:bodyPr>
          <a:lstStyle/>
          <a:p>
            <a:r>
              <a:rPr lang="hu-HU" sz="3200" dirty="0" smtClean="0">
                <a:solidFill>
                  <a:schemeClr val="tx1"/>
                </a:solidFill>
              </a:rPr>
              <a:t>Alaptörvény megalkotása: 2/3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</a:rPr>
              <a:t>módosítása 2/3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</a:rPr>
              <a:t>tartalmi felülvizsgálat nincs </a:t>
            </a:r>
            <a:r>
              <a:rPr lang="hu-HU" i="1" dirty="0" smtClean="0">
                <a:solidFill>
                  <a:schemeClr val="tx1"/>
                </a:solidFill>
              </a:rPr>
              <a:t>(normahierarchia az Alaptörvényben?)</a:t>
            </a:r>
          </a:p>
          <a:p>
            <a:r>
              <a:rPr lang="hu-HU" sz="3200" dirty="0" smtClean="0">
                <a:solidFill>
                  <a:schemeClr val="tx1"/>
                </a:solidFill>
              </a:rPr>
              <a:t>Törvényhozó hatalom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</a:rPr>
              <a:t>törvénykezdeményezés joga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</a:rPr>
              <a:t>több fordulós tárgyalás, bizottsági háttér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</a:rPr>
              <a:t>törvényhozási tárgyak, sarkalatos törvények</a:t>
            </a:r>
          </a:p>
          <a:p>
            <a:r>
              <a:rPr lang="hu-HU" sz="3200" dirty="0" smtClean="0">
                <a:solidFill>
                  <a:schemeClr val="tx1"/>
                </a:solidFill>
              </a:rPr>
              <a:t>Kihívások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</a:rPr>
              <a:t>gyorsított eljárások (megfontolt döntéshozatal?)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</a:rPr>
              <a:t>Alaptörvénybe ütközés (alkotmánymódosítás mint eszköz?)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</a:rPr>
              <a:t>költségvetési korlátok (Költségvetési Tanács vétója?)</a:t>
            </a:r>
            <a:endParaRPr lang="hu-H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54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Ellen</a:t>
            </a:r>
            <a:r>
              <a:rPr lang="hu-HU" sz="4800" dirty="0" smtClean="0">
                <a:latin typeface="Arial Narrow" panose="020B0606020202030204" pitchFamily="34" charset="0"/>
              </a:rPr>
              <a:t>ő</a:t>
            </a:r>
            <a:r>
              <a:rPr lang="hu-HU" sz="6000" dirty="0" smtClean="0"/>
              <a:t>rzés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200" dirty="0" smtClean="0">
                <a:solidFill>
                  <a:schemeClr val="tx1"/>
                </a:solidFill>
              </a:rPr>
              <a:t>Felelős kormány</a:t>
            </a:r>
          </a:p>
          <a:p>
            <a:r>
              <a:rPr lang="hu-HU" sz="3200" dirty="0" smtClean="0">
                <a:solidFill>
                  <a:schemeClr val="tx1"/>
                </a:solidFill>
              </a:rPr>
              <a:t>Ellenőrzési eszközök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kérdés, interpelláció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vizsgáló bizottságok</a:t>
            </a:r>
          </a:p>
          <a:p>
            <a:r>
              <a:rPr lang="hu-HU" sz="3200" dirty="0" smtClean="0">
                <a:solidFill>
                  <a:schemeClr val="tx1"/>
                </a:solidFill>
              </a:rPr>
              <a:t>Külső „támogatás”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ombudsman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állami számvevőszék</a:t>
            </a:r>
            <a:endParaRPr lang="hu-H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486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Politikai aréna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hu-HU" sz="3200" dirty="0" smtClean="0">
                <a:solidFill>
                  <a:schemeClr val="tx1"/>
                </a:solidFill>
              </a:rPr>
              <a:t>Vitafórum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szóbeli viták tettlegesség helyett</a:t>
            </a:r>
          </a:p>
          <a:p>
            <a:r>
              <a:rPr lang="hu-HU" sz="3200" dirty="0" smtClean="0">
                <a:solidFill>
                  <a:schemeClr val="tx1"/>
                </a:solidFill>
              </a:rPr>
              <a:t>Képviselői szólásszabadság…!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fegyelmi jog</a:t>
            </a:r>
          </a:p>
          <a:p>
            <a:pPr lvl="1"/>
            <a:endParaRPr lang="hu-HU" sz="2800" dirty="0">
              <a:solidFill>
                <a:schemeClr val="tx1"/>
              </a:solidFill>
            </a:endParaRPr>
          </a:p>
          <a:p>
            <a:r>
              <a:rPr lang="hu-HU" sz="3200" dirty="0" smtClean="0">
                <a:solidFill>
                  <a:schemeClr val="tx1"/>
                </a:solidFill>
              </a:rPr>
              <a:t>Rendszeres működés</a:t>
            </a:r>
          </a:p>
          <a:p>
            <a:r>
              <a:rPr lang="hu-HU" sz="3200" dirty="0" smtClean="0">
                <a:solidFill>
                  <a:schemeClr val="tx1"/>
                </a:solidFill>
              </a:rPr>
              <a:t>Nyilvánosság garanciái</a:t>
            </a:r>
            <a:endParaRPr lang="hu-HU" dirty="0" smtClean="0">
              <a:solidFill>
                <a:schemeClr val="tx1"/>
              </a:solidFill>
            </a:endParaRP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közvetítések, stb.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898" y="3296052"/>
            <a:ext cx="3997598" cy="294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4941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Köztársasági elnök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5069160"/>
          </a:xfrm>
        </p:spPr>
        <p:txBody>
          <a:bodyPr>
            <a:normAutofit/>
          </a:bodyPr>
          <a:lstStyle/>
          <a:p>
            <a:r>
              <a:rPr lang="hu-HU" sz="3200" dirty="0">
                <a:solidFill>
                  <a:schemeClr val="tx1"/>
                </a:solidFill>
              </a:rPr>
              <a:t>Magyarország államfője a köztársasági </a:t>
            </a:r>
            <a:r>
              <a:rPr lang="hu-HU" sz="3200" dirty="0" smtClean="0">
                <a:solidFill>
                  <a:schemeClr val="tx1"/>
                </a:solidFill>
              </a:rPr>
              <a:t>elnök</a:t>
            </a:r>
          </a:p>
          <a:p>
            <a:r>
              <a:rPr lang="hu-HU" sz="3200" dirty="0" smtClean="0">
                <a:solidFill>
                  <a:schemeClr val="tx1"/>
                </a:solidFill>
              </a:rPr>
              <a:t>Kifejezi </a:t>
            </a:r>
            <a:r>
              <a:rPr lang="hu-HU" sz="3200" dirty="0">
                <a:solidFill>
                  <a:schemeClr val="tx1"/>
                </a:solidFill>
              </a:rPr>
              <a:t>a nemzet egységét, és </a:t>
            </a:r>
            <a:endParaRPr lang="hu-HU" sz="3200" dirty="0" smtClean="0">
              <a:solidFill>
                <a:schemeClr val="tx1"/>
              </a:solidFill>
            </a:endParaRPr>
          </a:p>
          <a:p>
            <a:r>
              <a:rPr lang="hu-HU" sz="3200" dirty="0" smtClean="0">
                <a:solidFill>
                  <a:schemeClr val="tx1"/>
                </a:solidFill>
              </a:rPr>
              <a:t>őrködik </a:t>
            </a:r>
            <a:r>
              <a:rPr lang="hu-HU" sz="3200" dirty="0">
                <a:solidFill>
                  <a:schemeClr val="tx1"/>
                </a:solidFill>
              </a:rPr>
              <a:t>az államszervezet </a:t>
            </a:r>
            <a:r>
              <a:rPr lang="hu-HU" sz="3200" dirty="0" smtClean="0">
                <a:solidFill>
                  <a:schemeClr val="tx1"/>
                </a:solidFill>
              </a:rPr>
              <a:t>demokratikus működése </a:t>
            </a:r>
            <a:r>
              <a:rPr lang="hu-HU" sz="3200" dirty="0">
                <a:solidFill>
                  <a:schemeClr val="tx1"/>
                </a:solidFill>
              </a:rPr>
              <a:t>felett</a:t>
            </a:r>
            <a:r>
              <a:rPr lang="hu-HU" sz="3200" dirty="0" smtClean="0">
                <a:solidFill>
                  <a:schemeClr val="tx1"/>
                </a:solidFill>
              </a:rPr>
              <a:t>.</a:t>
            </a:r>
          </a:p>
          <a:p>
            <a:r>
              <a:rPr lang="hu-HU" sz="3200" dirty="0">
                <a:solidFill>
                  <a:schemeClr val="tx1"/>
                </a:solidFill>
              </a:rPr>
              <a:t>Magyar Honvédség </a:t>
            </a:r>
            <a:r>
              <a:rPr lang="hu-HU" sz="3200" dirty="0" smtClean="0">
                <a:solidFill>
                  <a:schemeClr val="tx1"/>
                </a:solidFill>
              </a:rPr>
              <a:t>főparancsnoka</a:t>
            </a:r>
          </a:p>
          <a:p>
            <a:r>
              <a:rPr lang="hu-HU" sz="3200" dirty="0" smtClean="0">
                <a:solidFill>
                  <a:schemeClr val="tx1"/>
                </a:solidFill>
              </a:rPr>
              <a:t>Főbb hatáskörei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</a:rPr>
              <a:t>ellenjegyzéssel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</a:rPr>
              <a:t>ellenjegyzés nélkül</a:t>
            </a:r>
          </a:p>
        </p:txBody>
      </p:sp>
    </p:spTree>
    <p:extLst>
      <p:ext uri="{BB962C8B-B14F-4D97-AF65-F5344CB8AC3E}">
        <p14:creationId xmlns:p14="http://schemas.microsoft.com/office/powerpoint/2010/main" val="132155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Reprezentáló elnök?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844824"/>
            <a:ext cx="8640960" cy="4824536"/>
          </a:xfrm>
        </p:spPr>
        <p:txBody>
          <a:bodyPr>
            <a:normAutofit/>
          </a:bodyPr>
          <a:lstStyle/>
          <a:p>
            <a:r>
              <a:rPr lang="hu-HU" sz="3200" dirty="0" smtClean="0">
                <a:solidFill>
                  <a:schemeClr val="tx1"/>
                </a:solidFill>
              </a:rPr>
              <a:t>Mérlegelhet: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vétójog (törvényhozás fékje)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jelölési jog (OGY személyi döntései)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kinevezések, kitüntetések</a:t>
            </a:r>
          </a:p>
          <a:p>
            <a:pPr lvl="1"/>
            <a:endParaRPr lang="hu-HU" sz="2400" dirty="0" smtClean="0">
              <a:solidFill>
                <a:schemeClr val="tx1"/>
              </a:solidFill>
            </a:endParaRPr>
          </a:p>
          <a:p>
            <a:r>
              <a:rPr lang="hu-HU" sz="3200" dirty="0" smtClean="0">
                <a:solidFill>
                  <a:schemeClr val="tx1"/>
                </a:solidFill>
              </a:rPr>
              <a:t>„őszöd” klauzula? (parlament feloszlatása)</a:t>
            </a:r>
          </a:p>
          <a:p>
            <a:pPr marL="0" indent="0">
              <a:buNone/>
            </a:pPr>
            <a:endParaRPr lang="hu-H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493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átum hely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0BD0E51-CB9A-4BF2-850B-4E861F38B9E4}" type="datetime1">
              <a:rPr lang="hu-HU" altLang="hu-HU"/>
              <a:pPr eaLnBrk="1" hangingPunct="1"/>
              <a:t>2014.02.04.</a:t>
            </a:fld>
            <a:endParaRPr lang="hu-HU" altLang="hu-HU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Szerepfelfogás…</a:t>
            </a:r>
            <a:endParaRPr lang="en-US" altLang="hu-HU" b="1" dirty="0" smtClean="0">
              <a:latin typeface="Book Antiqua" pitchFamily="18" charset="0"/>
            </a:endParaRPr>
          </a:p>
        </p:txBody>
      </p:sp>
      <p:pic>
        <p:nvPicPr>
          <p:cNvPr id="15365" name="Picture 5" descr="Fotó: M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96975"/>
            <a:ext cx="2951162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7" descr="10595_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513"/>
            <a:ext cx="428625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9" descr="solyom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716338"/>
            <a:ext cx="42862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1" descr="1070253_596a0141c314e435d0d1198e8a3846e3_w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4076700"/>
            <a:ext cx="428625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386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A köztársasági elnök megbízatása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772816"/>
            <a:ext cx="8640960" cy="4608512"/>
          </a:xfrm>
        </p:spPr>
        <p:txBody>
          <a:bodyPr>
            <a:normAutofit/>
          </a:bodyPr>
          <a:lstStyle/>
          <a:p>
            <a:r>
              <a:rPr lang="hu-HU" sz="3200" dirty="0" smtClean="0">
                <a:solidFill>
                  <a:schemeClr val="tx1"/>
                </a:solidFill>
              </a:rPr>
              <a:t>Megválasztás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</a:rPr>
              <a:t>Országgyűlés, 2/3 ill. relatív többség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</a:rPr>
              <a:t>közvetlen választás? (erős legitimáció?)</a:t>
            </a:r>
          </a:p>
          <a:p>
            <a:pPr lvl="1"/>
            <a:endParaRPr lang="hu-HU" sz="2400" dirty="0" smtClean="0">
              <a:solidFill>
                <a:schemeClr val="tx1"/>
              </a:solidFill>
            </a:endParaRPr>
          </a:p>
          <a:p>
            <a:r>
              <a:rPr lang="hu-HU" sz="3200" dirty="0" smtClean="0">
                <a:solidFill>
                  <a:schemeClr val="tx1"/>
                </a:solidFill>
              </a:rPr>
              <a:t>Megbízatás megszűnése, felelősség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helyettesítés: Házelnök</a:t>
            </a:r>
          </a:p>
          <a:p>
            <a:pPr marL="0" indent="0">
              <a:buNone/>
            </a:pPr>
            <a:endParaRPr lang="hu-H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474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A Kormány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5069160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solidFill>
                  <a:schemeClr val="tx1"/>
                </a:solidFill>
              </a:rPr>
              <a:t>A </a:t>
            </a:r>
            <a:r>
              <a:rPr lang="hu-HU" sz="3200" dirty="0" smtClean="0">
                <a:solidFill>
                  <a:schemeClr val="tx1"/>
                </a:solidFill>
              </a:rPr>
              <a:t>végrehajtó </a:t>
            </a:r>
            <a:r>
              <a:rPr lang="hu-HU" sz="3200" dirty="0">
                <a:solidFill>
                  <a:schemeClr val="tx1"/>
                </a:solidFill>
              </a:rPr>
              <a:t>hatalom általános </a:t>
            </a:r>
            <a:r>
              <a:rPr lang="hu-HU" sz="3200" dirty="0" smtClean="0">
                <a:solidFill>
                  <a:schemeClr val="tx1"/>
                </a:solidFill>
              </a:rPr>
              <a:t>szerve </a:t>
            </a:r>
          </a:p>
          <a:p>
            <a:pPr lvl="3"/>
            <a:endParaRPr lang="hu-HU" sz="2400" dirty="0" smtClean="0">
              <a:solidFill>
                <a:schemeClr val="tx1"/>
              </a:solidFill>
            </a:endParaRPr>
          </a:p>
          <a:p>
            <a:r>
              <a:rPr lang="hu-HU" sz="3200" dirty="0" smtClean="0">
                <a:solidFill>
                  <a:schemeClr val="tx1"/>
                </a:solidFill>
              </a:rPr>
              <a:t>Feladat- </a:t>
            </a:r>
            <a:r>
              <a:rPr lang="hu-HU" sz="3200" dirty="0">
                <a:solidFill>
                  <a:schemeClr val="tx1"/>
                </a:solidFill>
              </a:rPr>
              <a:t>és hatásköre kiterjed mindarra, amit az Alaptörvény vagy jogszabály kifejezetten nem utal más szerv feladat- és </a:t>
            </a:r>
            <a:r>
              <a:rPr lang="hu-HU" sz="3200" dirty="0" smtClean="0">
                <a:solidFill>
                  <a:schemeClr val="tx1"/>
                </a:solidFill>
              </a:rPr>
              <a:t>hatáskörébe </a:t>
            </a:r>
          </a:p>
          <a:p>
            <a:pPr lvl="4"/>
            <a:endParaRPr lang="hu-HU" sz="2200" dirty="0" smtClean="0">
              <a:solidFill>
                <a:schemeClr val="tx1"/>
              </a:solidFill>
            </a:endParaRPr>
          </a:p>
          <a:p>
            <a:r>
              <a:rPr lang="hu-HU" sz="3200" dirty="0" smtClean="0">
                <a:solidFill>
                  <a:schemeClr val="tx1"/>
                </a:solidFill>
              </a:rPr>
              <a:t>Az </a:t>
            </a:r>
            <a:r>
              <a:rPr lang="hu-HU" sz="3200" dirty="0">
                <a:solidFill>
                  <a:schemeClr val="tx1"/>
                </a:solidFill>
              </a:rPr>
              <a:t>Országgyűlésnek </a:t>
            </a:r>
            <a:r>
              <a:rPr lang="hu-HU" sz="3200" dirty="0" smtClean="0">
                <a:solidFill>
                  <a:schemeClr val="tx1"/>
                </a:solidFill>
              </a:rPr>
              <a:t>felelős</a:t>
            </a:r>
          </a:p>
          <a:p>
            <a:pPr lvl="4"/>
            <a:endParaRPr lang="hu-HU" sz="2200" dirty="0" smtClean="0">
              <a:solidFill>
                <a:schemeClr val="tx1"/>
              </a:solidFill>
            </a:endParaRPr>
          </a:p>
          <a:p>
            <a:r>
              <a:rPr lang="pl-PL" sz="3200" dirty="0" smtClean="0">
                <a:solidFill>
                  <a:schemeClr val="tx1"/>
                </a:solidFill>
              </a:rPr>
              <a:t>Tagjai </a:t>
            </a:r>
            <a:r>
              <a:rPr lang="pl-PL" sz="3200" dirty="0">
                <a:solidFill>
                  <a:schemeClr val="tx1"/>
                </a:solidFill>
              </a:rPr>
              <a:t>a miniszterelnök és a </a:t>
            </a:r>
            <a:r>
              <a:rPr lang="pl-PL" sz="3200" dirty="0" smtClean="0">
                <a:solidFill>
                  <a:schemeClr val="tx1"/>
                </a:solidFill>
              </a:rPr>
              <a:t>miniszterek</a:t>
            </a:r>
          </a:p>
          <a:p>
            <a:pPr lvl="1"/>
            <a:r>
              <a:rPr lang="hu-HU" sz="2400" dirty="0">
                <a:solidFill>
                  <a:schemeClr val="tx1"/>
                </a:solidFill>
              </a:rPr>
              <a:t>minisztériumok felsorolásáról törvény </a:t>
            </a:r>
            <a:r>
              <a:rPr lang="hu-HU" sz="2400" dirty="0" smtClean="0">
                <a:solidFill>
                  <a:schemeClr val="tx1"/>
                </a:solidFill>
              </a:rPr>
              <a:t>rendelkezik</a:t>
            </a:r>
          </a:p>
          <a:p>
            <a:pPr lvl="1"/>
            <a:r>
              <a:rPr lang="hu-HU" sz="2400" dirty="0">
                <a:solidFill>
                  <a:schemeClr val="tx1"/>
                </a:solidFill>
              </a:rPr>
              <a:t>miniszterelnök meghatározza a </a:t>
            </a:r>
            <a:r>
              <a:rPr lang="hu-HU" sz="2400" dirty="0" smtClean="0">
                <a:solidFill>
                  <a:schemeClr val="tx1"/>
                </a:solidFill>
              </a:rPr>
              <a:t>Korm. </a:t>
            </a:r>
            <a:r>
              <a:rPr lang="hu-HU" sz="2400" dirty="0">
                <a:solidFill>
                  <a:schemeClr val="tx1"/>
                </a:solidFill>
              </a:rPr>
              <a:t>általános politikáját</a:t>
            </a:r>
            <a:endParaRPr lang="hu-HU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7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Kormányzás-végrehajtás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054" y="1556792"/>
            <a:ext cx="6480720" cy="2808312"/>
          </a:xfrm>
        </p:spPr>
        <p:txBody>
          <a:bodyPr>
            <a:normAutofit/>
          </a:bodyPr>
          <a:lstStyle/>
          <a:p>
            <a:r>
              <a:rPr lang="hu-HU" sz="3600" dirty="0" smtClean="0">
                <a:solidFill>
                  <a:schemeClr val="tx1"/>
                </a:solidFill>
              </a:rPr>
              <a:t>Fő hatáskörök: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rendeletalkotás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szervezetalakítás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(általános és ágazati) irányítás</a:t>
            </a:r>
          </a:p>
          <a:p>
            <a:endParaRPr lang="hu-HU" sz="32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698" y="3717032"/>
            <a:ext cx="5554302" cy="3124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096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6000" dirty="0" smtClean="0"/>
              <a:t>Megbízatás – bizalom és bizalmatlanság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11560" y="1628800"/>
            <a:ext cx="8352928" cy="4680520"/>
          </a:xfrm>
        </p:spPr>
        <p:txBody>
          <a:bodyPr>
            <a:normAutofit/>
          </a:bodyPr>
          <a:lstStyle/>
          <a:p>
            <a:r>
              <a:rPr lang="hu-HU" sz="3200" dirty="0" smtClean="0">
                <a:solidFill>
                  <a:schemeClr val="tx1"/>
                </a:solidFill>
              </a:rPr>
              <a:t>Megbízatás keletkezése - megszűnése</a:t>
            </a:r>
          </a:p>
          <a:p>
            <a:r>
              <a:rPr lang="hu-HU" sz="3200" dirty="0">
                <a:solidFill>
                  <a:schemeClr val="tx1"/>
                </a:solidFill>
              </a:rPr>
              <a:t>Parlamentáris kormányforma, felelős kormány</a:t>
            </a:r>
          </a:p>
          <a:p>
            <a:pPr lvl="1"/>
            <a:r>
              <a:rPr lang="hu-HU" sz="2800" dirty="0">
                <a:solidFill>
                  <a:schemeClr val="tx1"/>
                </a:solidFill>
              </a:rPr>
              <a:t>konstruktív </a:t>
            </a:r>
            <a:r>
              <a:rPr lang="hu-HU" sz="2800" dirty="0" smtClean="0">
                <a:solidFill>
                  <a:schemeClr val="tx1"/>
                </a:solidFill>
              </a:rPr>
              <a:t>bizalmatlanság: képviselők </a:t>
            </a:r>
            <a:r>
              <a:rPr lang="hu-HU" sz="2800" dirty="0">
                <a:solidFill>
                  <a:schemeClr val="tx1"/>
                </a:solidFill>
              </a:rPr>
              <a:t>1/5-e, új ME megjelölésével</a:t>
            </a:r>
          </a:p>
          <a:p>
            <a:pPr lvl="1"/>
            <a:r>
              <a:rPr lang="hu-HU" sz="2800" dirty="0">
                <a:solidFill>
                  <a:schemeClr val="tx1"/>
                </a:solidFill>
              </a:rPr>
              <a:t>ME bizalmi szavazást kér maga ellen </a:t>
            </a:r>
          </a:p>
          <a:p>
            <a:pPr lvl="1"/>
            <a:r>
              <a:rPr lang="hu-HU" sz="2800" dirty="0">
                <a:solidFill>
                  <a:schemeClr val="tx1"/>
                </a:solidFill>
              </a:rPr>
              <a:t>ME bizalmi kérdést összeköti egy más javaslattal</a:t>
            </a:r>
          </a:p>
          <a:p>
            <a:pPr lvl="1"/>
            <a:r>
              <a:rPr lang="hu-HU" sz="2800" dirty="0" smtClean="0">
                <a:solidFill>
                  <a:schemeClr val="tx1"/>
                </a:solidFill>
              </a:rPr>
              <a:t>szavazati </a:t>
            </a:r>
            <a:r>
              <a:rPr lang="hu-HU" sz="2800" dirty="0">
                <a:solidFill>
                  <a:schemeClr val="tx1"/>
                </a:solidFill>
              </a:rPr>
              <a:t>arány </a:t>
            </a:r>
            <a:r>
              <a:rPr lang="hu-HU" sz="2400" i="1" dirty="0">
                <a:solidFill>
                  <a:schemeClr val="tx1"/>
                </a:solidFill>
              </a:rPr>
              <a:t>(abszolút többség v. az előterjesztésé</a:t>
            </a:r>
            <a:r>
              <a:rPr lang="hu-HU" sz="2400" i="1" dirty="0" smtClean="0">
                <a:solidFill>
                  <a:schemeClr val="tx1"/>
                </a:solidFill>
              </a:rPr>
              <a:t>)</a:t>
            </a:r>
            <a:endParaRPr lang="hu-H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482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Átalakuló kormányforma?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11560" y="1628800"/>
            <a:ext cx="8352928" cy="4680520"/>
          </a:xfrm>
        </p:spPr>
        <p:txBody>
          <a:bodyPr>
            <a:normAutofit fontScale="92500" lnSpcReduction="10000"/>
          </a:bodyPr>
          <a:lstStyle/>
          <a:p>
            <a:r>
              <a:rPr lang="hu-HU" sz="3600" dirty="0" smtClean="0">
                <a:solidFill>
                  <a:schemeClr val="tx1"/>
                </a:solidFill>
              </a:rPr>
              <a:t>Hatalommegosztás egyensúlyi rendszere megbomlott-e?</a:t>
            </a:r>
          </a:p>
          <a:p>
            <a:pPr lvl="1"/>
            <a:r>
              <a:rPr lang="hu-HU" sz="2800" i="1" dirty="0" smtClean="0">
                <a:solidFill>
                  <a:schemeClr val="tx1"/>
                </a:solidFill>
              </a:rPr>
              <a:t>fékek és ellensúlyok…</a:t>
            </a:r>
          </a:p>
          <a:p>
            <a:pPr lvl="1"/>
            <a:r>
              <a:rPr lang="hu-HU" sz="2800" i="1" dirty="0" smtClean="0">
                <a:solidFill>
                  <a:schemeClr val="tx1"/>
                </a:solidFill>
              </a:rPr>
              <a:t>szereplők: Országgyűlés, kormány, államfő, AB</a:t>
            </a:r>
          </a:p>
          <a:p>
            <a:pPr lvl="1"/>
            <a:r>
              <a:rPr lang="hu-HU" sz="3000" i="1" dirty="0" smtClean="0">
                <a:solidFill>
                  <a:schemeClr val="tx1"/>
                </a:solidFill>
              </a:rPr>
              <a:t>Kormányfő</a:t>
            </a:r>
            <a:r>
              <a:rPr lang="hu-HU" sz="3000" dirty="0" smtClean="0">
                <a:solidFill>
                  <a:schemeClr val="tx1"/>
                </a:solidFill>
              </a:rPr>
              <a:t> </a:t>
            </a:r>
            <a:r>
              <a:rPr lang="hu-HU" sz="2800" i="1" dirty="0" smtClean="0">
                <a:solidFill>
                  <a:schemeClr val="tx1"/>
                </a:solidFill>
              </a:rPr>
              <a:t>pozíciója politikai vagy közjogi szempontból erős?</a:t>
            </a:r>
          </a:p>
          <a:p>
            <a:r>
              <a:rPr lang="hu-HU" sz="3200" dirty="0" smtClean="0">
                <a:solidFill>
                  <a:schemeClr val="tx1"/>
                </a:solidFill>
              </a:rPr>
              <a:t>Veszedelmes (komplex) viszonyok</a:t>
            </a:r>
          </a:p>
          <a:p>
            <a:pPr lvl="1"/>
            <a:r>
              <a:rPr lang="hu-HU" sz="2800" i="1" dirty="0" smtClean="0">
                <a:solidFill>
                  <a:schemeClr val="tx1"/>
                </a:solidFill>
              </a:rPr>
              <a:t>parlamenti szuverenitás, fegyelmezett frakciók, </a:t>
            </a:r>
          </a:p>
          <a:p>
            <a:pPr lvl="1"/>
            <a:r>
              <a:rPr lang="hu-HU" sz="2800" i="1" dirty="0" smtClean="0">
                <a:solidFill>
                  <a:schemeClr val="tx1"/>
                </a:solidFill>
              </a:rPr>
              <a:t>alkotmányossági felülvizsgálat</a:t>
            </a:r>
          </a:p>
          <a:p>
            <a:pPr lvl="1"/>
            <a:r>
              <a:rPr lang="hu-HU" sz="2800" i="1" dirty="0" smtClean="0">
                <a:solidFill>
                  <a:schemeClr val="tx1"/>
                </a:solidFill>
              </a:rPr>
              <a:t>nemzetközi (uniós) jogrend</a:t>
            </a:r>
            <a:endParaRPr lang="hu-HU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75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r>
              <a:rPr lang="hu-HU" sz="6000" dirty="0" smtClean="0"/>
              <a:t>Köszönöm a figyelmet!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79712" y="3284984"/>
            <a:ext cx="6408712" cy="1761059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hu-HU" sz="2800" b="1" dirty="0" smtClean="0">
                <a:solidFill>
                  <a:schemeClr val="tx1"/>
                </a:solidFill>
              </a:rPr>
              <a:t>Dr. Smuk Péter</a:t>
            </a:r>
          </a:p>
          <a:p>
            <a:pPr marL="0" indent="0" algn="r">
              <a:buNone/>
            </a:pPr>
            <a:r>
              <a:rPr lang="hu-HU" sz="2000" i="1" dirty="0" smtClean="0">
                <a:solidFill>
                  <a:schemeClr val="tx1"/>
                </a:solidFill>
              </a:rPr>
              <a:t>SZE ÁJK Alkotmányjogi és Politikatudományi Tanszék</a:t>
            </a:r>
          </a:p>
          <a:p>
            <a:pPr marL="0" indent="0" algn="r">
              <a:buNone/>
            </a:pPr>
            <a:r>
              <a:rPr lang="hu-HU" sz="1800" u="sng" dirty="0" err="1">
                <a:solidFill>
                  <a:schemeClr val="tx1"/>
                </a:solidFill>
              </a:rPr>
              <a:t>Magyary</a:t>
            </a:r>
            <a:r>
              <a:rPr lang="hu-HU" sz="1800" u="sng" dirty="0">
                <a:solidFill>
                  <a:schemeClr val="tx1"/>
                </a:solidFill>
              </a:rPr>
              <a:t> Zoltán Posztdoktori </a:t>
            </a:r>
            <a:r>
              <a:rPr lang="hu-HU" sz="1800" u="sng" dirty="0" smtClean="0">
                <a:solidFill>
                  <a:schemeClr val="tx1"/>
                </a:solidFill>
              </a:rPr>
              <a:t>Ösztöndíjas 2013/14</a:t>
            </a:r>
            <a:endParaRPr lang="hu-HU" sz="1800" i="1" u="sng" dirty="0" smtClean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hu-HU" sz="2800" b="1" dirty="0" err="1" smtClean="0">
                <a:solidFill>
                  <a:schemeClr val="tx1"/>
                </a:solidFill>
              </a:rPr>
              <a:t>smuk</a:t>
            </a:r>
            <a:r>
              <a:rPr lang="hu-HU" sz="2800" b="1" dirty="0" smtClean="0">
                <a:solidFill>
                  <a:schemeClr val="tx1"/>
                </a:solidFill>
              </a:rPr>
              <a:t>@</a:t>
            </a:r>
            <a:r>
              <a:rPr lang="hu-HU" sz="2800" b="1" dirty="0" err="1" smtClean="0">
                <a:solidFill>
                  <a:schemeClr val="tx1"/>
                </a:solidFill>
              </a:rPr>
              <a:t>sze.hu</a:t>
            </a:r>
            <a:endParaRPr lang="hu-HU" sz="2800" b="1" dirty="0" smtClean="0">
              <a:solidFill>
                <a:schemeClr val="tx1"/>
              </a:solidFill>
            </a:endParaRPr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282637" y="5445224"/>
            <a:ext cx="3137235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hu-HU" sz="1200" dirty="0" smtClean="0"/>
              <a:t>A kutató a TÁMOP-4.2.4.A/2-11/1-2012-0001 Nemzeti Kiválóság Program című kiemelt projekt keretében tartotta az előadást. A projekt az Európai Unió támogatásával, az Európai Szociális Alap társfinanszírozásával valósul meg. (</a:t>
            </a:r>
            <a:r>
              <a:rPr lang="hu-HU" sz="1200" dirty="0" err="1" smtClean="0"/>
              <a:t>Magyary</a:t>
            </a:r>
            <a:r>
              <a:rPr lang="hu-HU" sz="1200" dirty="0" smtClean="0"/>
              <a:t> Zoltán Posztdoktori Ösztöndíj.)</a:t>
            </a:r>
          </a:p>
        </p:txBody>
      </p:sp>
    </p:spTree>
    <p:extLst>
      <p:ext uri="{BB962C8B-B14F-4D97-AF65-F5344CB8AC3E}">
        <p14:creationId xmlns:p14="http://schemas.microsoft.com/office/powerpoint/2010/main" val="3120648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Decatur</Template>
  <TotalTime>210</TotalTime>
  <Words>513</Words>
  <Application>Microsoft Office PowerPoint</Application>
  <PresentationFormat>Diavetítés a képernyőre (4:3 oldalarány)</PresentationFormat>
  <Paragraphs>136</Paragraphs>
  <Slides>19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0" baseType="lpstr">
      <vt:lpstr>Decatur</vt:lpstr>
      <vt:lpstr>A magyar kormányzati rendszer</vt:lpstr>
      <vt:lpstr>Kormányzati rendszerek</vt:lpstr>
      <vt:lpstr>A parlamentáris kormányzat</vt:lpstr>
      <vt:lpstr>Törvényhozó hatalom</vt:lpstr>
      <vt:lpstr>PowerPoint bemutató</vt:lpstr>
      <vt:lpstr>Országgyűlés</vt:lpstr>
      <vt:lpstr>Népképviselet</vt:lpstr>
      <vt:lpstr>Alkotmányozó-törvényhozó</vt:lpstr>
      <vt:lpstr>Ellenőrzés</vt:lpstr>
      <vt:lpstr>Politikai aréna</vt:lpstr>
      <vt:lpstr>Köztársasági elnök</vt:lpstr>
      <vt:lpstr>Reprezentáló elnök?</vt:lpstr>
      <vt:lpstr>Szerepfelfogás…</vt:lpstr>
      <vt:lpstr>A köztársasági elnök megbízatása</vt:lpstr>
      <vt:lpstr>A Kormány</vt:lpstr>
      <vt:lpstr>Kormányzás-végrehajtás</vt:lpstr>
      <vt:lpstr>Megbízatás – bizalom és bizalmatlanság</vt:lpstr>
      <vt:lpstr>Átalakuló kormányforma?</vt:lpstr>
      <vt:lpstr>Köszönöm a figyelmet!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magyar kormányzati rendszer</dc:title>
  <dc:creator>Smuk Péter</dc:creator>
  <cp:lastModifiedBy>Smuk Péter</cp:lastModifiedBy>
  <cp:revision>21</cp:revision>
  <dcterms:created xsi:type="dcterms:W3CDTF">2014-02-04T09:20:14Z</dcterms:created>
  <dcterms:modified xsi:type="dcterms:W3CDTF">2014-02-04T13:38:11Z</dcterms:modified>
</cp:coreProperties>
</file>