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62" r:id="rId4"/>
    <p:sldId id="258" r:id="rId5"/>
    <p:sldId id="259" r:id="rId6"/>
    <p:sldId id="271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68" r:id="rId1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2014.02.28.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>
            <a:noAutofit/>
          </a:bodyPr>
          <a:lstStyle/>
          <a:p>
            <a:r>
              <a:rPr lang="en-US" sz="6600" b="1" dirty="0" smtClean="0"/>
              <a:t>Freedom of Expression </a:t>
            </a:r>
            <a:br>
              <a:rPr lang="en-US" sz="6600" b="1" dirty="0" smtClean="0"/>
            </a:br>
            <a:r>
              <a:rPr lang="en-US" sz="6600" b="1" dirty="0" smtClean="0"/>
              <a:t>and Political Discourse</a:t>
            </a:r>
            <a:endParaRPr lang="en-US" sz="66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979712" y="2996952"/>
            <a:ext cx="5186918" cy="1423362"/>
          </a:xfrm>
        </p:spPr>
        <p:txBody>
          <a:bodyPr>
            <a:normAutofit fontScale="85000" lnSpcReduction="10000"/>
          </a:bodyPr>
          <a:lstStyle/>
          <a:p>
            <a:r>
              <a:rPr lang="en-US" sz="3100" b="1" dirty="0" smtClean="0">
                <a:solidFill>
                  <a:schemeClr val="tx1"/>
                </a:solidFill>
              </a:rPr>
              <a:t>Dr. Peter Smuk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en-US" sz="1900" i="1" dirty="0" smtClean="0">
                <a:solidFill>
                  <a:schemeClr val="tx1"/>
                </a:solidFill>
              </a:rPr>
              <a:t>associate professor</a:t>
            </a:r>
          </a:p>
          <a:p>
            <a:r>
              <a:rPr lang="en-US" sz="1900" i="1" dirty="0" smtClean="0">
                <a:solidFill>
                  <a:schemeClr val="tx1"/>
                </a:solidFill>
              </a:rPr>
              <a:t>Széchenyi István University</a:t>
            </a:r>
          </a:p>
          <a:p>
            <a:r>
              <a:rPr lang="en-US" sz="1900" i="1" dirty="0" smtClean="0">
                <a:solidFill>
                  <a:schemeClr val="tx1"/>
                </a:solidFill>
              </a:rPr>
              <a:t>Department of Constitutional</a:t>
            </a:r>
            <a:r>
              <a:rPr lang="hu-HU" sz="1900" i="1" dirty="0" smtClean="0">
                <a:solidFill>
                  <a:schemeClr val="tx1"/>
                </a:solidFill>
              </a:rPr>
              <a:t> </a:t>
            </a:r>
            <a:r>
              <a:rPr lang="en-US" sz="1900" i="1" dirty="0" smtClean="0">
                <a:solidFill>
                  <a:schemeClr val="tx1"/>
                </a:solidFill>
              </a:rPr>
              <a:t>Law and Political Science</a:t>
            </a:r>
          </a:p>
        </p:txBody>
      </p:sp>
      <p:sp>
        <p:nvSpPr>
          <p:cNvPr id="4" name="Téglalap 3"/>
          <p:cNvSpPr/>
          <p:nvPr/>
        </p:nvSpPr>
        <p:spPr>
          <a:xfrm>
            <a:off x="5436096" y="5840397"/>
            <a:ext cx="3605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 smtClean="0"/>
              <a:t>Winter Seminar</a:t>
            </a:r>
          </a:p>
          <a:p>
            <a:pPr algn="r"/>
            <a:r>
              <a:rPr lang="en-US" i="1" dirty="0" smtClean="0"/>
              <a:t>Law, Politics, Economy and Society</a:t>
            </a:r>
          </a:p>
          <a:p>
            <a:pPr algn="r"/>
            <a:r>
              <a:rPr lang="en-US" dirty="0" smtClean="0"/>
              <a:t>25 February 2014 – Győr</a:t>
            </a:r>
            <a:endParaRPr lang="en-US" dirty="0"/>
          </a:p>
        </p:txBody>
      </p:sp>
      <p:sp>
        <p:nvSpPr>
          <p:cNvPr id="5" name="Téglalap 4"/>
          <p:cNvSpPr/>
          <p:nvPr/>
        </p:nvSpPr>
        <p:spPr>
          <a:xfrm>
            <a:off x="35294" y="5932730"/>
            <a:ext cx="4176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This research was supported by the European Union and the State of Hungary, co-financed by the European Social Fund in the framework of TÁMOP-4.2.4.A/ 2-11/1-2012-0001  ‘National Excellence Program’.</a:t>
            </a:r>
            <a:r>
              <a:rPr lang="hu-HU" sz="1200" dirty="0" smtClean="0"/>
              <a:t> A2-MZPD-13-0182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85628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Freedom of expression </a:t>
            </a:r>
            <a:r>
              <a:rPr lang="hu-HU" sz="6000" dirty="0" smtClean="0"/>
              <a:t>– ECHR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00808"/>
            <a:ext cx="8507288" cy="4968552"/>
          </a:xfrm>
        </p:spPr>
        <p:txBody>
          <a:bodyPr>
            <a:normAutofit fontScale="77500" lnSpcReduction="20000"/>
          </a:bodyPr>
          <a:lstStyle/>
          <a:p>
            <a:r>
              <a:rPr lang="en-US" sz="3800" b="1" dirty="0" smtClean="0">
                <a:solidFill>
                  <a:schemeClr val="tx1"/>
                </a:solidFill>
              </a:rPr>
              <a:t>ARTICLE 10</a:t>
            </a:r>
            <a:r>
              <a:rPr lang="hu-HU" sz="3800" b="1" dirty="0" smtClean="0">
                <a:solidFill>
                  <a:schemeClr val="tx1"/>
                </a:solidFill>
              </a:rPr>
              <a:t> </a:t>
            </a:r>
            <a:r>
              <a:rPr lang="en-US" sz="3800" b="1" dirty="0" smtClean="0">
                <a:solidFill>
                  <a:schemeClr val="tx1"/>
                </a:solidFill>
              </a:rPr>
              <a:t>Freedom </a:t>
            </a:r>
            <a:r>
              <a:rPr lang="en-US" sz="3800" b="1" dirty="0">
                <a:solidFill>
                  <a:schemeClr val="tx1"/>
                </a:solidFill>
              </a:rPr>
              <a:t>of expression</a:t>
            </a:r>
          </a:p>
          <a:p>
            <a:pPr algn="just"/>
            <a:r>
              <a:rPr lang="en-US" sz="3700" dirty="0">
                <a:solidFill>
                  <a:schemeClr val="tx1"/>
                </a:solidFill>
              </a:rPr>
              <a:t>1. Everyone has the right to freedom of expression. This </a:t>
            </a:r>
            <a:r>
              <a:rPr lang="en-US" sz="3700" dirty="0" smtClean="0">
                <a:solidFill>
                  <a:schemeClr val="tx1"/>
                </a:solidFill>
              </a:rPr>
              <a:t>right</a:t>
            </a:r>
            <a:r>
              <a:rPr lang="hu-HU" sz="3700" dirty="0" smtClean="0">
                <a:solidFill>
                  <a:schemeClr val="tx1"/>
                </a:solidFill>
              </a:rPr>
              <a:t> </a:t>
            </a:r>
            <a:r>
              <a:rPr lang="en-US" sz="3700" dirty="0" smtClean="0">
                <a:solidFill>
                  <a:schemeClr val="tx1"/>
                </a:solidFill>
              </a:rPr>
              <a:t>shall </a:t>
            </a:r>
            <a:r>
              <a:rPr lang="en-US" sz="3700" dirty="0">
                <a:solidFill>
                  <a:schemeClr val="tx1"/>
                </a:solidFill>
              </a:rPr>
              <a:t>include freedom to hold opinions and to receive and </a:t>
            </a:r>
            <a:r>
              <a:rPr lang="en-US" sz="3700" dirty="0" smtClean="0">
                <a:solidFill>
                  <a:schemeClr val="tx1"/>
                </a:solidFill>
              </a:rPr>
              <a:t>impart</a:t>
            </a:r>
            <a:r>
              <a:rPr lang="hu-HU" sz="3700" dirty="0" smtClean="0">
                <a:solidFill>
                  <a:schemeClr val="tx1"/>
                </a:solidFill>
              </a:rPr>
              <a:t> </a:t>
            </a:r>
            <a:r>
              <a:rPr lang="en-US" sz="3700" dirty="0" smtClean="0">
                <a:solidFill>
                  <a:schemeClr val="tx1"/>
                </a:solidFill>
              </a:rPr>
              <a:t>information </a:t>
            </a:r>
            <a:r>
              <a:rPr lang="en-US" sz="3700" dirty="0">
                <a:solidFill>
                  <a:schemeClr val="tx1"/>
                </a:solidFill>
              </a:rPr>
              <a:t>and ideas without interference by public </a:t>
            </a:r>
            <a:r>
              <a:rPr lang="en-US" sz="3700" dirty="0" smtClean="0">
                <a:solidFill>
                  <a:schemeClr val="tx1"/>
                </a:solidFill>
              </a:rPr>
              <a:t>authority</a:t>
            </a:r>
            <a:r>
              <a:rPr lang="hu-HU" sz="3700" dirty="0" smtClean="0">
                <a:solidFill>
                  <a:schemeClr val="tx1"/>
                </a:solidFill>
              </a:rPr>
              <a:t> </a:t>
            </a:r>
            <a:r>
              <a:rPr lang="en-US" sz="3700" dirty="0" smtClean="0">
                <a:solidFill>
                  <a:schemeClr val="tx1"/>
                </a:solidFill>
              </a:rPr>
              <a:t>and </a:t>
            </a:r>
            <a:r>
              <a:rPr lang="en-US" sz="3700" dirty="0">
                <a:solidFill>
                  <a:schemeClr val="tx1"/>
                </a:solidFill>
              </a:rPr>
              <a:t>regardless of frontiers. This Article shall not prevent </a:t>
            </a:r>
            <a:r>
              <a:rPr lang="en-US" sz="3700" dirty="0" smtClean="0">
                <a:solidFill>
                  <a:schemeClr val="tx1"/>
                </a:solidFill>
              </a:rPr>
              <a:t>States</a:t>
            </a:r>
            <a:r>
              <a:rPr lang="hu-HU" sz="3700" dirty="0" smtClean="0">
                <a:solidFill>
                  <a:schemeClr val="tx1"/>
                </a:solidFill>
              </a:rPr>
              <a:t> </a:t>
            </a:r>
            <a:r>
              <a:rPr lang="en-US" sz="3700" dirty="0" smtClean="0">
                <a:solidFill>
                  <a:schemeClr val="tx1"/>
                </a:solidFill>
              </a:rPr>
              <a:t>from </a:t>
            </a:r>
            <a:r>
              <a:rPr lang="en-US" sz="3700" dirty="0">
                <a:solidFill>
                  <a:schemeClr val="tx1"/>
                </a:solidFill>
              </a:rPr>
              <a:t>requiring the licensing of broadcasting, television or </a:t>
            </a:r>
            <a:r>
              <a:rPr lang="en-US" sz="3700" dirty="0" smtClean="0">
                <a:solidFill>
                  <a:schemeClr val="tx1"/>
                </a:solidFill>
              </a:rPr>
              <a:t>cinema</a:t>
            </a:r>
            <a:r>
              <a:rPr lang="hu-HU" sz="3700" dirty="0" smtClean="0">
                <a:solidFill>
                  <a:schemeClr val="tx1"/>
                </a:solidFill>
              </a:rPr>
              <a:t> </a:t>
            </a:r>
            <a:r>
              <a:rPr lang="en-US" sz="3700" dirty="0" smtClean="0">
                <a:solidFill>
                  <a:schemeClr val="tx1"/>
                </a:solidFill>
              </a:rPr>
              <a:t>enterprises</a:t>
            </a:r>
            <a:r>
              <a:rPr lang="en-US" sz="37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sz="2300" dirty="0">
                <a:solidFill>
                  <a:schemeClr val="tx1"/>
                </a:solidFill>
              </a:rPr>
              <a:t>2. The exercise of these freedoms, since it carries with </a:t>
            </a:r>
            <a:r>
              <a:rPr lang="en-US" sz="2300" dirty="0" smtClean="0">
                <a:solidFill>
                  <a:schemeClr val="tx1"/>
                </a:solidFill>
              </a:rPr>
              <a:t>it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duties </a:t>
            </a:r>
            <a:r>
              <a:rPr lang="en-US" sz="2300" dirty="0">
                <a:solidFill>
                  <a:schemeClr val="tx1"/>
                </a:solidFill>
              </a:rPr>
              <a:t>and responsibilities, may be subject to such formalities</a:t>
            </a:r>
            <a:r>
              <a:rPr lang="en-US" sz="2300" dirty="0" smtClean="0">
                <a:solidFill>
                  <a:schemeClr val="tx1"/>
                </a:solidFill>
              </a:rPr>
              <a:t>,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conditions</a:t>
            </a:r>
            <a:r>
              <a:rPr lang="en-US" sz="2300" dirty="0">
                <a:solidFill>
                  <a:schemeClr val="tx1"/>
                </a:solidFill>
              </a:rPr>
              <a:t>, restrictions or penalties as are prescribed by law </a:t>
            </a:r>
            <a:r>
              <a:rPr lang="en-US" sz="2300" dirty="0" smtClean="0">
                <a:solidFill>
                  <a:schemeClr val="tx1"/>
                </a:solidFill>
              </a:rPr>
              <a:t>and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are </a:t>
            </a:r>
            <a:r>
              <a:rPr lang="en-US" sz="2300" dirty="0">
                <a:solidFill>
                  <a:schemeClr val="tx1"/>
                </a:solidFill>
              </a:rPr>
              <a:t>necessary in a democratic society, in the interests of </a:t>
            </a:r>
            <a:r>
              <a:rPr lang="en-US" sz="2300" dirty="0" smtClean="0">
                <a:solidFill>
                  <a:schemeClr val="tx1"/>
                </a:solidFill>
              </a:rPr>
              <a:t>national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security</a:t>
            </a:r>
            <a:r>
              <a:rPr lang="en-US" sz="2300" dirty="0">
                <a:solidFill>
                  <a:schemeClr val="tx1"/>
                </a:solidFill>
              </a:rPr>
              <a:t>, territorial integrity or public safety, for the </a:t>
            </a:r>
            <a:r>
              <a:rPr lang="en-US" sz="2300" dirty="0" smtClean="0">
                <a:solidFill>
                  <a:schemeClr val="tx1"/>
                </a:solidFill>
              </a:rPr>
              <a:t>prevention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of </a:t>
            </a:r>
            <a:r>
              <a:rPr lang="en-US" sz="2300" dirty="0">
                <a:solidFill>
                  <a:schemeClr val="tx1"/>
                </a:solidFill>
              </a:rPr>
              <a:t>disorder or crime, for the protection of health or morals, </a:t>
            </a:r>
            <a:r>
              <a:rPr lang="en-US" sz="2300" dirty="0" smtClean="0">
                <a:solidFill>
                  <a:schemeClr val="tx1"/>
                </a:solidFill>
              </a:rPr>
              <a:t>for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the </a:t>
            </a:r>
            <a:r>
              <a:rPr lang="en-US" sz="2300" dirty="0">
                <a:solidFill>
                  <a:schemeClr val="tx1"/>
                </a:solidFill>
              </a:rPr>
              <a:t>protection of the reputation or rights of others, for </a:t>
            </a:r>
            <a:r>
              <a:rPr lang="en-US" sz="2300" dirty="0" smtClean="0">
                <a:solidFill>
                  <a:schemeClr val="tx1"/>
                </a:solidFill>
              </a:rPr>
              <a:t>preventing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the </a:t>
            </a:r>
            <a:r>
              <a:rPr lang="en-US" sz="2300" dirty="0">
                <a:solidFill>
                  <a:schemeClr val="tx1"/>
                </a:solidFill>
              </a:rPr>
              <a:t>disclosure of information received in confidence, or </a:t>
            </a:r>
            <a:r>
              <a:rPr lang="en-US" sz="2300" dirty="0" smtClean="0">
                <a:solidFill>
                  <a:schemeClr val="tx1"/>
                </a:solidFill>
              </a:rPr>
              <a:t>for</a:t>
            </a:r>
            <a:r>
              <a:rPr lang="hu-HU" sz="2300" dirty="0" smtClean="0">
                <a:solidFill>
                  <a:schemeClr val="tx1"/>
                </a:solidFill>
              </a:rPr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maintaining </a:t>
            </a:r>
            <a:r>
              <a:rPr lang="en-US" sz="2300" dirty="0">
                <a:solidFill>
                  <a:schemeClr val="tx1"/>
                </a:solidFill>
              </a:rPr>
              <a:t>the authority and impartiality of the judiciary.</a:t>
            </a: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1908734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Free</a:t>
            </a:r>
            <a:r>
              <a:rPr lang="hu-HU" sz="6000" dirty="0" smtClean="0"/>
              <a:t> </a:t>
            </a:r>
            <a:r>
              <a:rPr lang="en-US" sz="6000" dirty="0" smtClean="0"/>
              <a:t>Speech and Democracy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Self-Government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by the people (</a:t>
            </a:r>
            <a:r>
              <a:rPr lang="hu-HU" sz="2800" b="1" dirty="0" smtClean="0">
                <a:solidFill>
                  <a:schemeClr val="tx1"/>
                </a:solidFill>
              </a:rPr>
              <a:t>A. </a:t>
            </a:r>
            <a:r>
              <a:rPr lang="en-US" sz="2800" b="1" dirty="0" err="1" smtClean="0">
                <a:solidFill>
                  <a:schemeClr val="tx1"/>
                </a:solidFill>
              </a:rPr>
              <a:t>Meiklejohn</a:t>
            </a:r>
            <a:r>
              <a:rPr lang="en-US" sz="2800" b="1" dirty="0" smtClean="0">
                <a:solidFill>
                  <a:schemeClr val="tx1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participation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informed decisions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free flow of information and ideas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251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Public </a:t>
            </a:r>
            <a:r>
              <a:rPr lang="en-US" sz="6000" dirty="0" smtClean="0"/>
              <a:t>Discourse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281339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Discussing issues of public </a:t>
            </a:r>
            <a:r>
              <a:rPr lang="hu-HU" sz="2800" b="1" dirty="0" smtClean="0">
                <a:solidFill>
                  <a:schemeClr val="tx1"/>
                </a:solidFill>
              </a:rPr>
              <a:t>interest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source of legitimation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deliberative democracy (optimism</a:t>
            </a:r>
            <a:r>
              <a:rPr lang="en-US" sz="2800" dirty="0">
                <a:solidFill>
                  <a:schemeClr val="tx1"/>
                </a:solidFill>
              </a:rPr>
              <a:t>) </a:t>
            </a:r>
            <a:endParaRPr lang="hu-HU" sz="2800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democratic </a:t>
            </a:r>
            <a:r>
              <a:rPr lang="en-US" sz="2800" dirty="0">
                <a:solidFill>
                  <a:schemeClr val="tx1"/>
                </a:solidFill>
              </a:rPr>
              <a:t>procedures (infrastructure)</a:t>
            </a:r>
          </a:p>
          <a:p>
            <a:pPr lvl="1"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146" name="Picture 2" descr="D:\SMUK\DOLOG\Egyetemi\SZE ÁJK\Tanulmányok, dolgozatok, előadások\Publikációk\Konferenciák, vendégelőadások\PPKE BTK 20131129\Prezi\parliament_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90425"/>
            <a:ext cx="5976664" cy="246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669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Constitutional Guarantees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>
            <a:normAutofit/>
          </a:bodyPr>
          <a:lstStyle/>
          <a:p>
            <a:r>
              <a:rPr lang="en-US" sz="2600" b="1" dirty="0" smtClean="0">
                <a:solidFill>
                  <a:schemeClr val="tx1"/>
                </a:solidFill>
              </a:rPr>
              <a:t>State’s responsibilities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refraining from interference and censorship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creating democratic framework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Limits on freedom of expression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others rights, public order, …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Organizing pluralism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(content regulation in media)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06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Freedom of expression – ECHR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00808"/>
            <a:ext cx="8507288" cy="4968552"/>
          </a:xfrm>
        </p:spPr>
        <p:txBody>
          <a:bodyPr>
            <a:normAutofit fontScale="77500" lnSpcReduction="20000"/>
          </a:bodyPr>
          <a:lstStyle/>
          <a:p>
            <a:r>
              <a:rPr lang="en-US" sz="3800" b="1" dirty="0" smtClean="0">
                <a:solidFill>
                  <a:schemeClr val="tx1"/>
                </a:solidFill>
              </a:rPr>
              <a:t>ARTICLE 10</a:t>
            </a:r>
            <a:r>
              <a:rPr lang="hu-HU" sz="3800" b="1" dirty="0" smtClean="0">
                <a:solidFill>
                  <a:schemeClr val="tx1"/>
                </a:solidFill>
              </a:rPr>
              <a:t> </a:t>
            </a:r>
            <a:r>
              <a:rPr lang="en-US" sz="3800" b="1" dirty="0" smtClean="0">
                <a:solidFill>
                  <a:schemeClr val="tx1"/>
                </a:solidFill>
              </a:rPr>
              <a:t>Freedom </a:t>
            </a:r>
            <a:r>
              <a:rPr lang="en-US" sz="3800" b="1" dirty="0">
                <a:solidFill>
                  <a:schemeClr val="tx1"/>
                </a:solidFill>
              </a:rPr>
              <a:t>of expression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1. Everyone has the right to freedom of expression. This </a:t>
            </a:r>
            <a:r>
              <a:rPr lang="en-US" sz="2200" dirty="0" smtClean="0">
                <a:solidFill>
                  <a:schemeClr val="tx1"/>
                </a:solidFill>
              </a:rPr>
              <a:t>right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shall </a:t>
            </a:r>
            <a:r>
              <a:rPr lang="en-US" sz="2200" dirty="0">
                <a:solidFill>
                  <a:schemeClr val="tx1"/>
                </a:solidFill>
              </a:rPr>
              <a:t>include freedom to hold opinions and to receive and </a:t>
            </a:r>
            <a:r>
              <a:rPr lang="en-US" sz="2200" dirty="0" smtClean="0">
                <a:solidFill>
                  <a:schemeClr val="tx1"/>
                </a:solidFill>
              </a:rPr>
              <a:t>impart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information </a:t>
            </a:r>
            <a:r>
              <a:rPr lang="en-US" sz="2200" dirty="0">
                <a:solidFill>
                  <a:schemeClr val="tx1"/>
                </a:solidFill>
              </a:rPr>
              <a:t>and ideas without interference by public </a:t>
            </a:r>
            <a:r>
              <a:rPr lang="en-US" sz="2200" dirty="0" smtClean="0">
                <a:solidFill>
                  <a:schemeClr val="tx1"/>
                </a:solidFill>
              </a:rPr>
              <a:t>authority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and </a:t>
            </a:r>
            <a:r>
              <a:rPr lang="en-US" sz="2200" dirty="0">
                <a:solidFill>
                  <a:schemeClr val="tx1"/>
                </a:solidFill>
              </a:rPr>
              <a:t>regardless of frontiers. This Article shall not prevent </a:t>
            </a:r>
            <a:r>
              <a:rPr lang="en-US" sz="2200" dirty="0" smtClean="0">
                <a:solidFill>
                  <a:schemeClr val="tx1"/>
                </a:solidFill>
              </a:rPr>
              <a:t>States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from </a:t>
            </a:r>
            <a:r>
              <a:rPr lang="en-US" sz="2200" dirty="0">
                <a:solidFill>
                  <a:schemeClr val="tx1"/>
                </a:solidFill>
              </a:rPr>
              <a:t>requiring the licensing of broadcasting, television or </a:t>
            </a:r>
            <a:r>
              <a:rPr lang="en-US" sz="2200" dirty="0" smtClean="0">
                <a:solidFill>
                  <a:schemeClr val="tx1"/>
                </a:solidFill>
              </a:rPr>
              <a:t>cinema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enterprises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sz="3200" dirty="0">
                <a:solidFill>
                  <a:schemeClr val="tx1"/>
                </a:solidFill>
              </a:rPr>
              <a:t>2. The exercise of these freedoms, since it carries with </a:t>
            </a:r>
            <a:r>
              <a:rPr lang="en-US" sz="3200" dirty="0" smtClean="0">
                <a:solidFill>
                  <a:schemeClr val="tx1"/>
                </a:solidFill>
              </a:rPr>
              <a:t>it</a:t>
            </a:r>
            <a:r>
              <a:rPr lang="hu-H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duties </a:t>
            </a:r>
            <a:r>
              <a:rPr lang="en-US" sz="3200" dirty="0">
                <a:solidFill>
                  <a:schemeClr val="tx1"/>
                </a:solidFill>
              </a:rPr>
              <a:t>and responsibilities, may be subject to such formalities</a:t>
            </a:r>
            <a:r>
              <a:rPr lang="en-US" sz="3200" dirty="0" smtClean="0">
                <a:solidFill>
                  <a:schemeClr val="tx1"/>
                </a:solidFill>
              </a:rPr>
              <a:t>,</a:t>
            </a:r>
            <a:r>
              <a:rPr lang="hu-H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conditions</a:t>
            </a:r>
            <a:r>
              <a:rPr lang="en-US" sz="3200" dirty="0">
                <a:solidFill>
                  <a:schemeClr val="tx1"/>
                </a:solidFill>
              </a:rPr>
              <a:t>, restrictions or penalties as are prescribed by law </a:t>
            </a:r>
            <a:r>
              <a:rPr lang="en-US" sz="3200" dirty="0" smtClean="0">
                <a:solidFill>
                  <a:schemeClr val="tx1"/>
                </a:solidFill>
              </a:rPr>
              <a:t>and</a:t>
            </a:r>
            <a:r>
              <a:rPr lang="hu-H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are </a:t>
            </a:r>
            <a:r>
              <a:rPr lang="en-US" sz="3200" u="sng" dirty="0">
                <a:solidFill>
                  <a:schemeClr val="tx1"/>
                </a:solidFill>
              </a:rPr>
              <a:t>necessary in a democratic society</a:t>
            </a:r>
            <a:r>
              <a:rPr lang="en-US" sz="3200" dirty="0">
                <a:solidFill>
                  <a:schemeClr val="tx1"/>
                </a:solidFill>
              </a:rPr>
              <a:t>, in the interests of </a:t>
            </a:r>
            <a:r>
              <a:rPr lang="en-US" sz="3200" u="sng" dirty="0" smtClean="0">
                <a:solidFill>
                  <a:schemeClr val="tx1"/>
                </a:solidFill>
              </a:rPr>
              <a:t>national</a:t>
            </a:r>
            <a:r>
              <a:rPr lang="hu-HU" sz="3200" u="sng" dirty="0" smtClean="0">
                <a:solidFill>
                  <a:schemeClr val="tx1"/>
                </a:solidFill>
              </a:rPr>
              <a:t> </a:t>
            </a:r>
            <a:r>
              <a:rPr lang="en-US" sz="3200" u="sng" dirty="0" smtClean="0">
                <a:solidFill>
                  <a:schemeClr val="tx1"/>
                </a:solidFill>
              </a:rPr>
              <a:t>security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r>
              <a:rPr lang="en-US" sz="3200" u="sng" dirty="0">
                <a:solidFill>
                  <a:schemeClr val="tx1"/>
                </a:solidFill>
              </a:rPr>
              <a:t>territorial integrity</a:t>
            </a:r>
            <a:r>
              <a:rPr lang="en-US" sz="3200" dirty="0">
                <a:solidFill>
                  <a:schemeClr val="tx1"/>
                </a:solidFill>
              </a:rPr>
              <a:t> or </a:t>
            </a:r>
            <a:r>
              <a:rPr lang="en-US" sz="3200" u="sng" dirty="0">
                <a:solidFill>
                  <a:schemeClr val="tx1"/>
                </a:solidFill>
              </a:rPr>
              <a:t>public safety</a:t>
            </a:r>
            <a:r>
              <a:rPr lang="en-US" sz="3200" dirty="0">
                <a:solidFill>
                  <a:schemeClr val="tx1"/>
                </a:solidFill>
              </a:rPr>
              <a:t>, for the </a:t>
            </a:r>
            <a:r>
              <a:rPr lang="en-US" sz="3200" u="sng" dirty="0" smtClean="0">
                <a:solidFill>
                  <a:schemeClr val="tx1"/>
                </a:solidFill>
              </a:rPr>
              <a:t>prevention</a:t>
            </a:r>
            <a:r>
              <a:rPr lang="hu-HU" sz="3200" u="sng" dirty="0" smtClean="0">
                <a:solidFill>
                  <a:schemeClr val="tx1"/>
                </a:solidFill>
              </a:rPr>
              <a:t> </a:t>
            </a:r>
            <a:r>
              <a:rPr lang="en-US" sz="3200" u="sng" dirty="0" smtClean="0">
                <a:solidFill>
                  <a:schemeClr val="tx1"/>
                </a:solidFill>
              </a:rPr>
              <a:t>of </a:t>
            </a:r>
            <a:r>
              <a:rPr lang="en-US" sz="3200" u="sng" dirty="0">
                <a:solidFill>
                  <a:schemeClr val="tx1"/>
                </a:solidFill>
              </a:rPr>
              <a:t>disorder or crime</a:t>
            </a:r>
            <a:r>
              <a:rPr lang="en-US" sz="3200" dirty="0">
                <a:solidFill>
                  <a:schemeClr val="tx1"/>
                </a:solidFill>
              </a:rPr>
              <a:t>, for the </a:t>
            </a:r>
            <a:r>
              <a:rPr lang="en-US" sz="3200" u="sng" dirty="0">
                <a:solidFill>
                  <a:schemeClr val="tx1"/>
                </a:solidFill>
              </a:rPr>
              <a:t>protection of health or morals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r>
              <a:rPr lang="en-US" sz="3200" dirty="0" smtClean="0">
                <a:solidFill>
                  <a:schemeClr val="tx1"/>
                </a:solidFill>
              </a:rPr>
              <a:t>for</a:t>
            </a:r>
            <a:r>
              <a:rPr lang="hu-H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the </a:t>
            </a:r>
            <a:r>
              <a:rPr lang="en-US" sz="3200" dirty="0">
                <a:solidFill>
                  <a:schemeClr val="tx1"/>
                </a:solidFill>
              </a:rPr>
              <a:t>protection of the reputation or </a:t>
            </a:r>
            <a:r>
              <a:rPr lang="en-US" sz="3200" u="sng" dirty="0">
                <a:solidFill>
                  <a:schemeClr val="tx1"/>
                </a:solidFill>
              </a:rPr>
              <a:t>rights of others</a:t>
            </a:r>
            <a:r>
              <a:rPr lang="en-US" sz="3200" dirty="0">
                <a:solidFill>
                  <a:schemeClr val="tx1"/>
                </a:solidFill>
              </a:rPr>
              <a:t>, for </a:t>
            </a:r>
            <a:r>
              <a:rPr lang="en-US" sz="3200" dirty="0" smtClean="0">
                <a:solidFill>
                  <a:schemeClr val="tx1"/>
                </a:solidFill>
              </a:rPr>
              <a:t>preventing</a:t>
            </a:r>
            <a:r>
              <a:rPr lang="hu-H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the </a:t>
            </a:r>
            <a:r>
              <a:rPr lang="en-US" sz="3200" dirty="0">
                <a:solidFill>
                  <a:schemeClr val="tx1"/>
                </a:solidFill>
              </a:rPr>
              <a:t>disclosure of </a:t>
            </a:r>
            <a:r>
              <a:rPr lang="en-US" sz="3200" u="sng" dirty="0">
                <a:solidFill>
                  <a:schemeClr val="tx1"/>
                </a:solidFill>
              </a:rPr>
              <a:t>information received in confidence</a:t>
            </a:r>
            <a:r>
              <a:rPr lang="en-US" sz="3200" dirty="0">
                <a:solidFill>
                  <a:schemeClr val="tx1"/>
                </a:solidFill>
              </a:rPr>
              <a:t>, or </a:t>
            </a:r>
            <a:r>
              <a:rPr lang="en-US" sz="3200" dirty="0" smtClean="0">
                <a:solidFill>
                  <a:schemeClr val="tx1"/>
                </a:solidFill>
              </a:rPr>
              <a:t>for</a:t>
            </a:r>
            <a:r>
              <a:rPr lang="hu-HU" sz="3200" dirty="0" smtClean="0">
                <a:solidFill>
                  <a:schemeClr val="tx1"/>
                </a:solidFill>
              </a:rPr>
              <a:t> </a:t>
            </a:r>
            <a:r>
              <a:rPr lang="en-US" sz="3200" u="sng" dirty="0" smtClean="0">
                <a:solidFill>
                  <a:schemeClr val="tx1"/>
                </a:solidFill>
              </a:rPr>
              <a:t>maintaining </a:t>
            </a:r>
            <a:r>
              <a:rPr lang="en-US" sz="3200" u="sng" dirty="0">
                <a:solidFill>
                  <a:schemeClr val="tx1"/>
                </a:solidFill>
              </a:rPr>
              <a:t>the authority and impartiality of the judiciary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671643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Top </a:t>
            </a:r>
            <a:r>
              <a:rPr lang="en-US" sz="6000" dirty="0" smtClean="0"/>
              <a:t>surfaces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584" y="1844824"/>
            <a:ext cx="7859216" cy="4536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>
                <a:solidFill>
                  <a:schemeClr val="tx1"/>
                </a:solidFill>
              </a:rPr>
              <a:t>Media</a:t>
            </a:r>
          </a:p>
          <a:p>
            <a:pPr>
              <a:lnSpc>
                <a:spcPct val="150000"/>
              </a:lnSpc>
            </a:pPr>
            <a:r>
              <a:rPr lang="en-US" sz="2600" b="1" dirty="0" smtClean="0">
                <a:solidFill>
                  <a:schemeClr val="tx1"/>
                </a:solidFill>
              </a:rPr>
              <a:t>Parliament</a:t>
            </a:r>
          </a:p>
          <a:p>
            <a:pPr>
              <a:lnSpc>
                <a:spcPct val="150000"/>
              </a:lnSpc>
            </a:pPr>
            <a:r>
              <a:rPr lang="en-US" sz="2600" b="1" dirty="0" smtClean="0">
                <a:solidFill>
                  <a:schemeClr val="tx1"/>
                </a:solidFill>
              </a:rPr>
              <a:t>Political campaign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04864"/>
            <a:ext cx="4240589" cy="400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57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Media </a:t>
            </a:r>
            <a:r>
              <a:rPr lang="en-US" sz="6000" dirty="0" smtClean="0"/>
              <a:t>Pluralism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968552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10000"/>
              </a:lnSpc>
              <a:buClr>
                <a:schemeClr val="accent1"/>
              </a:buClr>
              <a:buSzPct val="75000"/>
              <a:buFont typeface="Wingdings" pitchFamily="2" charset="2"/>
              <a:buChar char=""/>
            </a:pPr>
            <a:r>
              <a:rPr lang="en-US" sz="2800" b="1" dirty="0" smtClean="0">
                <a:solidFill>
                  <a:schemeClr val="tx1"/>
                </a:solidFill>
              </a:rPr>
              <a:t>Framework: media policy</a:t>
            </a:r>
            <a:r>
              <a:rPr lang="hu-HU" sz="2800" b="1" dirty="0" smtClean="0">
                <a:solidFill>
                  <a:schemeClr val="tx1"/>
                </a:solidFill>
              </a:rPr>
              <a:t> </a:t>
            </a:r>
            <a:r>
              <a:rPr lang="hu-HU" sz="2600" b="1" dirty="0" smtClean="0">
                <a:solidFill>
                  <a:schemeClr val="tx1"/>
                </a:solidFill>
              </a:rPr>
              <a:t>– </a:t>
            </a:r>
            <a:r>
              <a:rPr lang="en-US" sz="2200" i="1" dirty="0" smtClean="0">
                <a:solidFill>
                  <a:schemeClr val="tx1"/>
                </a:solidFill>
              </a:rPr>
              <a:t>regulation</a:t>
            </a:r>
            <a:r>
              <a:rPr lang="en-US" sz="2200" i="1" dirty="0">
                <a:solidFill>
                  <a:schemeClr val="tx1"/>
                </a:solidFill>
              </a:rPr>
              <a:t>, decisions, </a:t>
            </a:r>
            <a:r>
              <a:rPr lang="en-US" sz="2200" i="1" dirty="0" smtClean="0">
                <a:solidFill>
                  <a:schemeClr val="tx1"/>
                </a:solidFill>
              </a:rPr>
              <a:t>practice</a:t>
            </a:r>
            <a:endParaRPr lang="en-US" sz="600" b="1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access </a:t>
            </a:r>
            <a:r>
              <a:rPr lang="en-US" sz="2800" dirty="0">
                <a:solidFill>
                  <a:schemeClr val="tx1"/>
                </a:solidFill>
              </a:rPr>
              <a:t>to frequency </a:t>
            </a:r>
            <a:r>
              <a:rPr lang="hu-HU" sz="2800" dirty="0" smtClean="0">
                <a:solidFill>
                  <a:schemeClr val="tx1"/>
                </a:solidFill>
              </a:rPr>
              <a:t>- </a:t>
            </a:r>
            <a:r>
              <a:rPr lang="en-US" i="1" dirty="0" smtClean="0">
                <a:solidFill>
                  <a:schemeClr val="tx1"/>
                </a:solidFill>
              </a:rPr>
              <a:t>right </a:t>
            </a:r>
            <a:r>
              <a:rPr lang="en-US" i="1" dirty="0">
                <a:solidFill>
                  <a:schemeClr val="tx1"/>
                </a:solidFill>
              </a:rPr>
              <a:t>to broadcast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no monopolies </a:t>
            </a:r>
            <a:r>
              <a:rPr lang="hu-HU" sz="2800" dirty="0" smtClean="0">
                <a:solidFill>
                  <a:schemeClr val="tx1"/>
                </a:solidFill>
              </a:rPr>
              <a:t>- </a:t>
            </a:r>
            <a:r>
              <a:rPr lang="en-US" i="1" dirty="0" smtClean="0">
                <a:solidFill>
                  <a:schemeClr val="tx1"/>
                </a:solidFill>
              </a:rPr>
              <a:t>right to equal chances</a:t>
            </a:r>
            <a:r>
              <a:rPr lang="hu-HU" i="1" dirty="0" smtClean="0">
                <a:solidFill>
                  <a:schemeClr val="tx1"/>
                </a:solidFill>
              </a:rPr>
              <a:t>, fair </a:t>
            </a:r>
            <a:r>
              <a:rPr lang="en-US" i="1" dirty="0" smtClean="0">
                <a:solidFill>
                  <a:schemeClr val="tx1"/>
                </a:solidFill>
              </a:rPr>
              <a:t>competition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comprehensive, factual, up-to-date, objective and balanced coverage </a:t>
            </a:r>
            <a:endParaRPr lang="hu-HU" sz="2800" dirty="0" smtClean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i="1" dirty="0" smtClean="0">
                <a:solidFill>
                  <a:schemeClr val="tx1"/>
                </a:solidFill>
              </a:rPr>
              <a:t>right to be included</a:t>
            </a:r>
            <a:r>
              <a:rPr lang="hu-HU" i="1" dirty="0" smtClean="0">
                <a:solidFill>
                  <a:schemeClr val="tx1"/>
                </a:solidFill>
              </a:rPr>
              <a:t>, </a:t>
            </a:r>
            <a:r>
              <a:rPr lang="en-US" i="1" dirty="0" smtClean="0">
                <a:solidFill>
                  <a:schemeClr val="tx1"/>
                </a:solidFill>
              </a:rPr>
              <a:t>access to information of public interest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Freedom of internet, digital broadcasting</a:t>
            </a:r>
            <a:endParaRPr lang="hu-HU" sz="2800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Functions of press/media</a:t>
            </a:r>
          </a:p>
          <a:p>
            <a:pPr lvl="1">
              <a:lnSpc>
                <a:spcPct val="110000"/>
              </a:lnSpc>
            </a:pPr>
            <a:r>
              <a:rPr lang="en-US" dirty="0" smtClean="0">
                <a:solidFill>
                  <a:schemeClr val="tx1"/>
                </a:solidFill>
              </a:rPr>
              <a:t>’watchdog’, ’whistleblower’</a:t>
            </a:r>
          </a:p>
        </p:txBody>
      </p:sp>
    </p:spTree>
    <p:extLst>
      <p:ext uri="{BB962C8B-B14F-4D97-AF65-F5344CB8AC3E}">
        <p14:creationId xmlns:p14="http://schemas.microsoft.com/office/powerpoint/2010/main" val="2473313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Functions of Parliament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556792"/>
            <a:ext cx="5688632" cy="2304256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chemeClr val="tx1"/>
                </a:solidFill>
              </a:rPr>
              <a:t>Supreme body of representation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legislation	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scrutiny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regulated arena for debates</a:t>
            </a:r>
          </a:p>
          <a:p>
            <a:pPr>
              <a:lnSpc>
                <a:spcPct val="110000"/>
              </a:lnSpc>
            </a:pPr>
            <a:endParaRPr lang="hu-HU" sz="2600" dirty="0" smtClean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11445"/>
            <a:ext cx="4852475" cy="323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773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Public </a:t>
            </a:r>
            <a:r>
              <a:rPr lang="en-US" sz="6000" dirty="0" smtClean="0"/>
              <a:t>Discourse in Parliament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772816"/>
            <a:ext cx="8229600" cy="48245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Public sittings (?)</a:t>
            </a:r>
          </a:p>
          <a:p>
            <a:pPr lvl="1">
              <a:lnSpc>
                <a:spcPct val="110000"/>
              </a:lnSpc>
            </a:pPr>
            <a:r>
              <a:rPr lang="en-US" sz="2200" i="1" dirty="0" smtClean="0">
                <a:solidFill>
                  <a:schemeClr val="tx1"/>
                </a:solidFill>
              </a:rPr>
              <a:t>re-</a:t>
            </a:r>
            <a:r>
              <a:rPr lang="en-US" sz="2200" i="1" dirty="0" err="1" smtClean="0">
                <a:solidFill>
                  <a:schemeClr val="tx1"/>
                </a:solidFill>
              </a:rPr>
              <a:t>feudalisation</a:t>
            </a:r>
            <a:r>
              <a:rPr lang="en-US" sz="2200" i="1" dirty="0" smtClean="0">
                <a:solidFill>
                  <a:schemeClr val="tx1"/>
                </a:solidFill>
              </a:rPr>
              <a:t> of public sphere (Habermas)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access to sittings</a:t>
            </a:r>
          </a:p>
          <a:p>
            <a:pPr lvl="1">
              <a:lnSpc>
                <a:spcPct val="110000"/>
              </a:lnSpc>
            </a:pPr>
            <a:r>
              <a:rPr lang="en-US" sz="2200" i="1" dirty="0" smtClean="0">
                <a:solidFill>
                  <a:schemeClr val="tx1"/>
                </a:solidFill>
              </a:rPr>
              <a:t>gallery, glass walls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media broadcasting</a:t>
            </a:r>
          </a:p>
          <a:p>
            <a:pPr lvl="1">
              <a:lnSpc>
                <a:spcPct val="110000"/>
              </a:lnSpc>
            </a:pPr>
            <a:r>
              <a:rPr lang="en-US" sz="2200" i="1" dirty="0" smtClean="0">
                <a:solidFill>
                  <a:schemeClr val="tx1"/>
                </a:solidFill>
              </a:rPr>
              <a:t>own equipment – hiring signal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access to documents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social media projects</a:t>
            </a:r>
          </a:p>
          <a:p>
            <a:pPr lvl="2">
              <a:lnSpc>
                <a:spcPct val="110000"/>
              </a:lnSpc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600" i="1" dirty="0" smtClean="0">
                <a:solidFill>
                  <a:schemeClr val="tx1"/>
                </a:solidFill>
              </a:rPr>
              <a:t>…how to reach the electors (people</a:t>
            </a:r>
            <a:r>
              <a:rPr lang="hu-HU" sz="2600" i="1" dirty="0" smtClean="0">
                <a:solidFill>
                  <a:schemeClr val="tx1"/>
                </a:solidFill>
              </a:rPr>
              <a:t>)</a:t>
            </a:r>
            <a:r>
              <a:rPr lang="en-US" sz="2600" i="1" dirty="0" smtClean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4099" name="Picture 3" descr="D:\SMUK\DOLOG\Egyetemi\SZE ÁJK\Tanulmányok, dolgozatok, előadások\Publikációk\Konferenciák, vendégelőadások\PPKE BTK 20131129\Prezi\bundest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562" y="2698724"/>
            <a:ext cx="4452576" cy="317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118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/>
              <a:t>Free </a:t>
            </a:r>
            <a:r>
              <a:rPr lang="en-US" sz="6000" dirty="0" smtClean="0"/>
              <a:t>speech in Parliament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805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right to motions/proposals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time limits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oral debates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discipline</a:t>
            </a:r>
            <a:endParaRPr lang="hu-HU" sz="2600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obstruction </a:t>
            </a:r>
          </a:p>
          <a:p>
            <a:pPr lvl="1">
              <a:lnSpc>
                <a:spcPct val="150000"/>
              </a:lnSpc>
            </a:pPr>
            <a:endParaRPr lang="en-US" sz="22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D:\SMUK\DOLOG\Egyetemi\SZE ÁJK\Tanulmányok, dolgozatok, előadások\Publikációk\Konferenciák, vendégelőadások\PPKE BTK 20131129\Prezi\L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36912"/>
            <a:ext cx="5600700" cy="383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616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507288" cy="1111664"/>
          </a:xfrm>
        </p:spPr>
        <p:txBody>
          <a:bodyPr>
            <a:normAutofit/>
          </a:bodyPr>
          <a:lstStyle/>
          <a:p>
            <a:r>
              <a:rPr lang="en-US" sz="6000" dirty="0" smtClean="0"/>
              <a:t>Public discourse in electoral campaign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47664" y="1844824"/>
            <a:ext cx="7139136" cy="48245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Electoral principles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fairness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equal chances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transparency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effective legal remedy</a:t>
            </a:r>
          </a:p>
          <a:p>
            <a:pPr>
              <a:lnSpc>
                <a:spcPct val="110000"/>
              </a:lnSpc>
            </a:pPr>
            <a:endParaRPr lang="en-US" sz="2800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Rights of voters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Rights of candidates</a:t>
            </a:r>
          </a:p>
          <a:p>
            <a:pPr>
              <a:lnSpc>
                <a:spcPct val="110000"/>
              </a:lnSpc>
            </a:pPr>
            <a:endParaRPr lang="en-US" sz="2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899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507288" cy="1111664"/>
          </a:xfrm>
        </p:spPr>
        <p:txBody>
          <a:bodyPr>
            <a:normAutofit/>
          </a:bodyPr>
          <a:lstStyle/>
          <a:p>
            <a:r>
              <a:rPr lang="en-US" sz="6000" dirty="0" smtClean="0"/>
              <a:t>Media in electoral campaign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245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non-interference by public authorities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protection against attacks or unlawful pressure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editorial independence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professional and ethical standards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transparency of, and access to media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right of reply</a:t>
            </a: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pluralism in coverage</a:t>
            </a:r>
          </a:p>
          <a:p>
            <a:pPr lvl="1">
              <a:lnSpc>
                <a:spcPct val="11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news programs</a:t>
            </a:r>
          </a:p>
          <a:p>
            <a:pPr lvl="1">
              <a:lnSpc>
                <a:spcPct val="11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free airtime and/or paid political advertising</a:t>
            </a:r>
          </a:p>
        </p:txBody>
      </p:sp>
    </p:spTree>
    <p:extLst>
      <p:ext uri="{BB962C8B-B14F-4D97-AF65-F5344CB8AC3E}">
        <p14:creationId xmlns:p14="http://schemas.microsoft.com/office/powerpoint/2010/main" val="3363696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507288" cy="1111664"/>
          </a:xfrm>
        </p:spPr>
        <p:txBody>
          <a:bodyPr>
            <a:normAutofit/>
          </a:bodyPr>
          <a:lstStyle/>
          <a:p>
            <a:r>
              <a:rPr lang="hu-HU" sz="6000" dirty="0" err="1" smtClean="0"/>
              <a:t>Selected</a:t>
            </a:r>
            <a:r>
              <a:rPr lang="hu-HU" sz="6000" dirty="0" smtClean="0"/>
              <a:t> </a:t>
            </a:r>
            <a:r>
              <a:rPr lang="hu-HU" sz="6000" dirty="0" err="1" smtClean="0"/>
              <a:t>Sources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628800"/>
            <a:ext cx="8892480" cy="504056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hu-HU" sz="2600" b="1" dirty="0" err="1" smtClean="0">
                <a:solidFill>
                  <a:schemeClr val="tx1"/>
                </a:solidFill>
              </a:rPr>
              <a:t>CoE</a:t>
            </a:r>
            <a:endParaRPr lang="hu-HU" sz="2600" b="1" dirty="0" smtClean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hu-HU" sz="2200" dirty="0">
                <a:solidFill>
                  <a:schemeClr val="tx1"/>
                </a:solidFill>
              </a:rPr>
              <a:t>CDL (2002) 139 - </a:t>
            </a:r>
            <a:r>
              <a:rPr lang="en-US" sz="2200" dirty="0">
                <a:solidFill>
                  <a:schemeClr val="tx1"/>
                </a:solidFill>
              </a:rPr>
              <a:t>Code of Good Practice in Electoral Matters</a:t>
            </a:r>
            <a:endParaRPr lang="hu-HU" sz="2200" dirty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Council </a:t>
            </a:r>
            <a:r>
              <a:rPr lang="en-US" sz="2200" dirty="0">
                <a:solidFill>
                  <a:schemeClr val="tx1"/>
                </a:solidFill>
              </a:rPr>
              <a:t>of Europe Convention on Access to Official </a:t>
            </a:r>
            <a:r>
              <a:rPr lang="en-US" sz="2200" dirty="0" smtClean="0">
                <a:solidFill>
                  <a:schemeClr val="tx1"/>
                </a:solidFill>
              </a:rPr>
              <a:t>Documents</a:t>
            </a:r>
            <a:endParaRPr lang="hu-HU" sz="2200" dirty="0" smtClean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CM/Rec(2007)3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on </a:t>
            </a:r>
            <a:r>
              <a:rPr lang="en-US" sz="2200" dirty="0">
                <a:solidFill>
                  <a:schemeClr val="tx1"/>
                </a:solidFill>
              </a:rPr>
              <a:t>the remit of public service media in the information </a:t>
            </a:r>
            <a:r>
              <a:rPr lang="en-US" sz="2200" dirty="0" smtClean="0">
                <a:solidFill>
                  <a:schemeClr val="tx1"/>
                </a:solidFill>
              </a:rPr>
              <a:t>society</a:t>
            </a:r>
            <a:endParaRPr lang="hu-HU" sz="2200" dirty="0" smtClean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200" dirty="0">
                <a:solidFill>
                  <a:schemeClr val="tx1"/>
                </a:solidFill>
              </a:rPr>
              <a:t>Resolution 1601 (</a:t>
            </a:r>
            <a:r>
              <a:rPr lang="en-US" sz="2200" dirty="0" smtClean="0">
                <a:solidFill>
                  <a:schemeClr val="tx1"/>
                </a:solidFill>
              </a:rPr>
              <a:t>2008)1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Procedural </a:t>
            </a:r>
            <a:r>
              <a:rPr lang="en-US" sz="2200" dirty="0">
                <a:solidFill>
                  <a:schemeClr val="tx1"/>
                </a:solidFill>
              </a:rPr>
              <a:t>guidelines on the rights and responsibilities of the opposition in a democratic parliament</a:t>
            </a:r>
            <a:endParaRPr lang="hu-HU" sz="2200" dirty="0" smtClean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hu-HU" sz="2200" dirty="0" smtClean="0">
                <a:solidFill>
                  <a:schemeClr val="tx1"/>
                </a:solidFill>
              </a:rPr>
              <a:t>CDL-AD(2009)031 - </a:t>
            </a:r>
            <a:r>
              <a:rPr lang="en-US" sz="2200" dirty="0">
                <a:solidFill>
                  <a:schemeClr val="tx1"/>
                </a:solidFill>
              </a:rPr>
              <a:t>On Media Monitoring </a:t>
            </a:r>
            <a:r>
              <a:rPr lang="en-US" sz="2200" dirty="0" smtClean="0">
                <a:solidFill>
                  <a:schemeClr val="tx1"/>
                </a:solidFill>
              </a:rPr>
              <a:t>for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Election </a:t>
            </a:r>
            <a:r>
              <a:rPr lang="en-US" sz="2200" dirty="0">
                <a:solidFill>
                  <a:schemeClr val="tx1"/>
                </a:solidFill>
              </a:rPr>
              <a:t>Observation </a:t>
            </a:r>
            <a:r>
              <a:rPr lang="en-US" sz="2200" dirty="0" smtClean="0">
                <a:solidFill>
                  <a:schemeClr val="tx1"/>
                </a:solidFill>
              </a:rPr>
              <a:t>Missions</a:t>
            </a:r>
            <a:endParaRPr lang="hu-HU" sz="2200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hu-HU" sz="2600" b="1" dirty="0" smtClean="0">
                <a:solidFill>
                  <a:schemeClr val="tx1"/>
                </a:solidFill>
              </a:rPr>
              <a:t>ECHR</a:t>
            </a:r>
          </a:p>
          <a:p>
            <a:pPr lvl="1">
              <a:lnSpc>
                <a:spcPct val="110000"/>
              </a:lnSpc>
            </a:pPr>
            <a:r>
              <a:rPr lang="en-US" sz="2100" dirty="0">
                <a:solidFill>
                  <a:schemeClr val="tx1"/>
                </a:solidFill>
              </a:rPr>
              <a:t>Observer and Guardian v United Kingdom (1991</a:t>
            </a:r>
            <a:r>
              <a:rPr lang="en-US" sz="2100" dirty="0" smtClean="0">
                <a:solidFill>
                  <a:schemeClr val="tx1"/>
                </a:solidFill>
              </a:rPr>
              <a:t>)</a:t>
            </a:r>
            <a:r>
              <a:rPr lang="hu-HU" sz="2100" dirty="0" smtClean="0">
                <a:solidFill>
                  <a:schemeClr val="tx1"/>
                </a:solidFill>
              </a:rPr>
              <a:t>; </a:t>
            </a:r>
            <a:r>
              <a:rPr lang="de-DE" sz="2100" dirty="0" smtClean="0">
                <a:solidFill>
                  <a:schemeClr val="tx1"/>
                </a:solidFill>
              </a:rPr>
              <a:t>Özgür </a:t>
            </a:r>
            <a:r>
              <a:rPr lang="de-DE" sz="2100" dirty="0" err="1">
                <a:solidFill>
                  <a:schemeClr val="tx1"/>
                </a:solidFill>
              </a:rPr>
              <a:t>Gündem</a:t>
            </a:r>
            <a:r>
              <a:rPr lang="de-DE" sz="2100" dirty="0">
                <a:solidFill>
                  <a:schemeClr val="tx1"/>
                </a:solidFill>
              </a:rPr>
              <a:t> v Turkey (2000</a:t>
            </a:r>
            <a:r>
              <a:rPr lang="de-DE" sz="2100" dirty="0" smtClean="0">
                <a:solidFill>
                  <a:schemeClr val="tx1"/>
                </a:solidFill>
              </a:rPr>
              <a:t>)</a:t>
            </a:r>
            <a:r>
              <a:rPr lang="hu-HU" sz="2100" dirty="0" smtClean="0">
                <a:solidFill>
                  <a:schemeClr val="tx1"/>
                </a:solidFill>
              </a:rPr>
              <a:t> </a:t>
            </a:r>
          </a:p>
          <a:p>
            <a:pPr lvl="1">
              <a:lnSpc>
                <a:spcPct val="110000"/>
              </a:lnSpc>
            </a:pPr>
            <a:r>
              <a:rPr lang="hu-HU" sz="2200" dirty="0" err="1">
                <a:solidFill>
                  <a:schemeClr val="tx1"/>
                </a:solidFill>
              </a:rPr>
              <a:t>Guja</a:t>
            </a:r>
            <a:r>
              <a:rPr lang="hu-HU" sz="2200" dirty="0">
                <a:solidFill>
                  <a:schemeClr val="tx1"/>
                </a:solidFill>
              </a:rPr>
              <a:t> v Moldova (2008</a:t>
            </a:r>
            <a:r>
              <a:rPr lang="hu-HU" sz="2200" dirty="0" smtClean="0">
                <a:solidFill>
                  <a:schemeClr val="tx1"/>
                </a:solidFill>
              </a:rPr>
              <a:t>); Vajnai vs. Hungary (</a:t>
            </a:r>
            <a:r>
              <a:rPr lang="hu-HU" sz="2200" dirty="0">
                <a:solidFill>
                  <a:schemeClr val="tx1"/>
                </a:solidFill>
              </a:rPr>
              <a:t>2008</a:t>
            </a:r>
            <a:r>
              <a:rPr lang="hu-HU" sz="2200" dirty="0" smtClean="0">
                <a:solidFill>
                  <a:schemeClr val="tx1"/>
                </a:solidFill>
              </a:rPr>
              <a:t>); </a:t>
            </a:r>
            <a:r>
              <a:rPr lang="hu-HU" sz="2200" dirty="0">
                <a:solidFill>
                  <a:schemeClr val="tx1"/>
                </a:solidFill>
              </a:rPr>
              <a:t>TASZ vs. Hungary (2009)</a:t>
            </a:r>
            <a:endParaRPr lang="hu-HU" sz="2200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hu-HU" sz="2600" b="1" dirty="0" smtClean="0">
                <a:solidFill>
                  <a:schemeClr val="tx1"/>
                </a:solidFill>
              </a:rPr>
              <a:t>EU</a:t>
            </a:r>
          </a:p>
          <a:p>
            <a:pPr lvl="1">
              <a:lnSpc>
                <a:spcPct val="110000"/>
              </a:lnSpc>
            </a:pPr>
            <a:r>
              <a:rPr lang="en-US" sz="2200" dirty="0">
                <a:solidFill>
                  <a:schemeClr val="tx1"/>
                </a:solidFill>
              </a:rPr>
              <a:t>DIRECTIVE 2003/98/EC </a:t>
            </a:r>
            <a:r>
              <a:rPr lang="en-US" sz="2200" dirty="0" smtClean="0">
                <a:solidFill>
                  <a:schemeClr val="tx1"/>
                </a:solidFill>
              </a:rPr>
              <a:t>on </a:t>
            </a:r>
            <a:r>
              <a:rPr lang="en-US" sz="2200" dirty="0">
                <a:solidFill>
                  <a:schemeClr val="tx1"/>
                </a:solidFill>
              </a:rPr>
              <a:t>the re-use of public sector information</a:t>
            </a:r>
            <a:endParaRPr lang="hu-HU" sz="2200" dirty="0" smtClean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200" dirty="0">
                <a:solidFill>
                  <a:schemeClr val="tx1"/>
                </a:solidFill>
              </a:rPr>
              <a:t>Council conclusions </a:t>
            </a:r>
            <a:r>
              <a:rPr lang="en-US" sz="2200" dirty="0" smtClean="0">
                <a:solidFill>
                  <a:schemeClr val="tx1"/>
                </a:solidFill>
              </a:rPr>
              <a:t>on </a:t>
            </a:r>
            <a:r>
              <a:rPr lang="en-US" sz="2200" dirty="0">
                <a:solidFill>
                  <a:schemeClr val="tx1"/>
                </a:solidFill>
              </a:rPr>
              <a:t>media freedom and pluralism in the </a:t>
            </a:r>
            <a:r>
              <a:rPr lang="en-US" sz="2200" dirty="0" smtClean="0">
                <a:solidFill>
                  <a:schemeClr val="tx1"/>
                </a:solidFill>
              </a:rPr>
              <a:t>digital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environment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26 </a:t>
            </a:r>
            <a:r>
              <a:rPr lang="hu-HU" sz="2200" dirty="0" err="1" smtClean="0">
                <a:solidFill>
                  <a:schemeClr val="tx1"/>
                </a:solidFill>
              </a:rPr>
              <a:t>Nov</a:t>
            </a:r>
            <a:r>
              <a:rPr lang="hu-HU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2013</a:t>
            </a:r>
            <a:endParaRPr lang="hu-H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691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507288" cy="1111664"/>
          </a:xfrm>
        </p:spPr>
        <p:txBody>
          <a:bodyPr>
            <a:normAutofit/>
          </a:bodyPr>
          <a:lstStyle/>
          <a:p>
            <a:r>
              <a:rPr lang="en-US" sz="6000" dirty="0" smtClean="0"/>
              <a:t>Cases to discuss</a:t>
            </a:r>
            <a:endParaRPr lang="en-US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2453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Flash mob in Parliament</a:t>
            </a:r>
          </a:p>
          <a:p>
            <a:pPr>
              <a:lnSpc>
                <a:spcPct val="20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Ban of paid political advertisements</a:t>
            </a:r>
          </a:p>
          <a:p>
            <a:pPr>
              <a:lnSpc>
                <a:spcPct val="20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Symbols of totalitarian regimes</a:t>
            </a:r>
          </a:p>
        </p:txBody>
      </p:sp>
    </p:spTree>
    <p:extLst>
      <p:ext uri="{BB962C8B-B14F-4D97-AF65-F5344CB8AC3E}">
        <p14:creationId xmlns:p14="http://schemas.microsoft.com/office/powerpoint/2010/main" val="673747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sz="3600" b="1" dirty="0" smtClean="0"/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Thank you very much for your attention!</a:t>
            </a:r>
          </a:p>
          <a:p>
            <a:pPr marL="0" indent="0">
              <a:buNone/>
            </a:pPr>
            <a:endParaRPr lang="hu-H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u-HU" dirty="0" smtClean="0">
                <a:solidFill>
                  <a:schemeClr val="tx1"/>
                </a:solidFill>
              </a:rPr>
              <a:t>Dr. habil. Peter Smuk</a:t>
            </a:r>
          </a:p>
          <a:p>
            <a:pPr marL="0" indent="0">
              <a:buNone/>
            </a:pPr>
            <a:r>
              <a:rPr lang="hu-HU" u="sng" dirty="0" err="1" smtClean="0">
                <a:solidFill>
                  <a:schemeClr val="tx1"/>
                </a:solidFill>
              </a:rPr>
              <a:t>smuk</a:t>
            </a:r>
            <a:r>
              <a:rPr lang="hu-HU" u="sng" dirty="0" smtClean="0">
                <a:solidFill>
                  <a:schemeClr val="tx1"/>
                </a:solidFill>
              </a:rPr>
              <a:t>@</a:t>
            </a:r>
            <a:r>
              <a:rPr lang="hu-HU" u="sng" dirty="0" err="1" smtClean="0">
                <a:solidFill>
                  <a:schemeClr val="tx1"/>
                </a:solidFill>
              </a:rPr>
              <a:t>sze.hu</a:t>
            </a:r>
            <a:endParaRPr lang="hu-HU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u-HU" dirty="0"/>
          </a:p>
          <a:p>
            <a:endParaRPr lang="en-US" dirty="0"/>
          </a:p>
        </p:txBody>
      </p:sp>
      <p:pic>
        <p:nvPicPr>
          <p:cNvPr id="1026" name="Picture 2" descr="D:\SMUK\DOLOG\Egyetemi\SZE ÁJK\Tanulmányok, dolgozatok, előadások\Publikációk\Konferenciák, vendégelőadások\PPKE BTK 20131129\Prezi\sze_gyor_logo_hu_b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53136"/>
            <a:ext cx="3014464" cy="157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978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Decatur</Template>
  <TotalTime>329</TotalTime>
  <Words>828</Words>
  <Application>Microsoft Office PowerPoint</Application>
  <PresentationFormat>Diavetítés a képernyőre (4:3 oldalarány)</PresentationFormat>
  <Paragraphs>111</Paragraphs>
  <Slides>16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17" baseType="lpstr">
      <vt:lpstr>Decatur</vt:lpstr>
      <vt:lpstr>Freedom of Expression  and Political Discourse</vt:lpstr>
      <vt:lpstr>Freedom of expression – ECHR</vt:lpstr>
      <vt:lpstr>Free Speech and Democracy</vt:lpstr>
      <vt:lpstr>Public Discourse</vt:lpstr>
      <vt:lpstr>Constitutional Guarantees</vt:lpstr>
      <vt:lpstr>Freedom of expression – ECHR</vt:lpstr>
      <vt:lpstr>Top surfaces</vt:lpstr>
      <vt:lpstr>Media Pluralism</vt:lpstr>
      <vt:lpstr>Functions of Parliament</vt:lpstr>
      <vt:lpstr>Public Discourse in Parliament</vt:lpstr>
      <vt:lpstr>Free speech in Parliament</vt:lpstr>
      <vt:lpstr>Public discourse in electoral campaign</vt:lpstr>
      <vt:lpstr>Media in electoral campaign</vt:lpstr>
      <vt:lpstr>Selected Sources</vt:lpstr>
      <vt:lpstr>Cases to discuss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Freedom of Expression  and Political Discourse</dc:title>
  <dc:creator>Smuk Péter</dc:creator>
  <cp:lastModifiedBy>Smuk Péter</cp:lastModifiedBy>
  <cp:revision>26</cp:revision>
  <dcterms:created xsi:type="dcterms:W3CDTF">2014-02-23T12:45:40Z</dcterms:created>
  <dcterms:modified xsi:type="dcterms:W3CDTF">2014-02-28T20:20:28Z</dcterms:modified>
</cp:coreProperties>
</file>