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 id="2147483650" r:id="rId3"/>
  </p:sldMasterIdLst>
  <p:notesMasterIdLst>
    <p:notesMasterId r:id="rId2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p:cViewPr varScale="1">
        <p:scale>
          <a:sx n="79" d="100"/>
          <a:sy n="79" d="100"/>
        </p:scale>
        <p:origin x="-918"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2.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3F5894-05B6-43ED-843F-1D2686926947}" type="datetimeFigureOut">
              <a:rPr lang="en-US" smtClean="0"/>
              <a:pPr/>
              <a:t>2/25/2015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9971C29-32B3-41A5-A545-371B4BCC4C0E}" type="slidenum">
              <a:rPr lang="en-US" smtClean="0"/>
              <a:pPr/>
              <a:t>‹#›</a:t>
            </a:fld>
            <a:endParaRPr lang="en-US"/>
          </a:p>
        </p:txBody>
      </p:sp>
    </p:spTree>
    <p:extLst>
      <p:ext uri="{BB962C8B-B14F-4D97-AF65-F5344CB8AC3E}">
        <p14:creationId xmlns:p14="http://schemas.microsoft.com/office/powerpoint/2010/main" xmlns="" val="27231818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2/25/2015 8:35 AM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a:t>
            </a:fld>
            <a:endParaRPr lang="en-US" dirty="0"/>
          </a:p>
        </p:txBody>
      </p:sp>
    </p:spTree>
    <p:extLst>
      <p:ext uri="{BB962C8B-B14F-4D97-AF65-F5344CB8AC3E}">
        <p14:creationId xmlns:p14="http://schemas.microsoft.com/office/powerpoint/2010/main" xmlns="" val="30263615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print"/>
          <a:srcRect/>
          <a:stretch>
            <a:fillRect/>
          </a:stretch>
        </a:blipFill>
        <a:effectLst/>
      </p:bgPr>
    </p:bg>
    <p:spTree>
      <p:nvGrpSpPr>
        <p:cNvPr id="1" name=""/>
        <p:cNvGrpSpPr/>
        <p:nvPr/>
      </p:nvGrpSpPr>
      <p:grpSpPr>
        <a:xfrm>
          <a:off x="0" y="0"/>
          <a:ext cx="0" cy="0"/>
          <a:chOff x="0" y="0"/>
          <a:chExt cx="0" cy="0"/>
        </a:xfrm>
      </p:grpSpPr>
      <p:pic>
        <p:nvPicPr>
          <p:cNvPr id="7" name="Picture 6" descr="5-00332_grey-bar.png"/>
          <p:cNvPicPr>
            <a:picLocks noChangeAspect="1"/>
          </p:cNvPicPr>
          <p:nvPr userDrawn="1"/>
        </p:nvPicPr>
        <p:blipFill>
          <a:blip r:embed="rId3" cstate="print"/>
          <a:srcRect t="93333"/>
          <a:stretch>
            <a:fillRect/>
          </a:stretch>
        </p:blipFill>
        <p:spPr>
          <a:xfrm>
            <a:off x="0" y="6400800"/>
            <a:ext cx="9144000" cy="457200"/>
          </a:xfrm>
          <a:prstGeom prst="rect">
            <a:avLst/>
          </a:prstGeom>
        </p:spPr>
      </p:pic>
      <p:sp>
        <p:nvSpPr>
          <p:cNvPr id="2" name="Title 1"/>
          <p:cNvSpPr>
            <a:spLocks noGrp="1"/>
          </p:cNvSpPr>
          <p:nvPr>
            <p:ph type="ctrTitle"/>
          </p:nvPr>
        </p:nvSpPr>
        <p:spPr>
          <a:xfrm>
            <a:off x="762000" y="1905000"/>
            <a:ext cx="7681913" cy="1523495"/>
          </a:xfrm>
        </p:spPr>
        <p:txBody>
          <a:bodyPr>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762000" y="3881735"/>
            <a:ext cx="7681913" cy="461665"/>
          </a:xfrm>
        </p:spPr>
        <p:txBody>
          <a:bodyPr>
            <a:noAutofit/>
          </a:bodyPr>
          <a:lstStyle>
            <a:lvl1pPr marL="0" indent="0" algn="l">
              <a:lnSpc>
                <a:spcPct val="90000"/>
              </a:lnSpc>
              <a:spcBef>
                <a:spcPts val="0"/>
              </a:spcBef>
              <a:buNone/>
              <a:defRPr>
                <a:solidFill>
                  <a:schemeClr val="bg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pic>
        <p:nvPicPr>
          <p:cNvPr id="5" name="Picture 24" descr="C:\Program Files\Microsoft Resource DVD Artwork\DVD_ART\Artwork_Imagery\Shapes and Graphics\Line\faded white line.png"/>
          <p:cNvPicPr>
            <a:picLocks noChangeAspect="1" noChangeArrowheads="1"/>
          </p:cNvPicPr>
          <p:nvPr userDrawn="1"/>
        </p:nvPicPr>
        <p:blipFill>
          <a:blip r:embed="rId4" cstate="print"/>
          <a:srcRect/>
          <a:stretch>
            <a:fillRect/>
          </a:stretch>
        </p:blipFill>
        <p:spPr bwMode="auto">
          <a:xfrm>
            <a:off x="-238125" y="5623686"/>
            <a:ext cx="8696325" cy="19050"/>
          </a:xfrm>
          <a:prstGeom prst="rect">
            <a:avLst/>
          </a:prstGeom>
          <a:noFill/>
        </p:spPr>
      </p:pic>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print"/>
          <a:srcRect/>
          <a:stretch>
            <a:fillRect/>
          </a:stretch>
        </a:blipFill>
        <a:effectLst/>
      </p:bgPr>
    </p:bg>
    <p:spTree>
      <p:nvGrpSpPr>
        <p:cNvPr id="1" name=""/>
        <p:cNvGrpSpPr/>
        <p:nvPr/>
      </p:nvGrpSpPr>
      <p:grpSpPr>
        <a:xfrm>
          <a:off x="0" y="0"/>
          <a:ext cx="0" cy="0"/>
          <a:chOff x="0" y="0"/>
          <a:chExt cx="0" cy="0"/>
        </a:xfrm>
      </p:grpSpPr>
      <p:pic>
        <p:nvPicPr>
          <p:cNvPr id="9" name="Picture 8" descr="5-00332_grey-bar.png"/>
          <p:cNvPicPr>
            <a:picLocks noChangeAspect="1"/>
          </p:cNvPicPr>
          <p:nvPr userDrawn="1"/>
        </p:nvPicPr>
        <p:blipFill>
          <a:blip r:embed="rId3" cstate="print"/>
          <a:srcRect t="93333"/>
          <a:stretch>
            <a:fillRect/>
          </a:stretch>
        </p:blipFill>
        <p:spPr>
          <a:xfrm>
            <a:off x="0" y="6400800"/>
            <a:ext cx="9144000" cy="457200"/>
          </a:xfrm>
          <a:prstGeom prst="rect">
            <a:avLst/>
          </a:prstGeom>
        </p:spPr>
      </p:pic>
      <p:sp>
        <p:nvSpPr>
          <p:cNvPr id="2" name="Title 1"/>
          <p:cNvSpPr>
            <a:spLocks noGrp="1"/>
          </p:cNvSpPr>
          <p:nvPr>
            <p:ph type="ctrTitle"/>
          </p:nvPr>
        </p:nvSpPr>
        <p:spPr>
          <a:xfrm>
            <a:off x="381000" y="832356"/>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381000" y="3048000"/>
            <a:ext cx="7043208" cy="461665"/>
          </a:xfrm>
        </p:spPr>
        <p:txBody>
          <a:bodyPr>
            <a:noAutofit/>
          </a:bodyPr>
          <a:lstStyle>
            <a:lvl1pPr marL="0" indent="0" algn="l">
              <a:lnSpc>
                <a:spcPct val="90000"/>
              </a:lnSpc>
              <a:spcBef>
                <a:spcPts val="0"/>
              </a:spcBef>
              <a:buNone/>
              <a:defRPr>
                <a:solidFill>
                  <a:schemeClr val="bg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pic>
        <p:nvPicPr>
          <p:cNvPr id="6" name="Picture 24" descr="C:\Program Files\Microsoft Resource DVD Artwork\DVD_ART\Artwork_Imagery\Shapes and Graphics\Line\faded white line.png"/>
          <p:cNvPicPr>
            <a:picLocks noChangeAspect="1" noChangeArrowheads="1"/>
          </p:cNvPicPr>
          <p:nvPr userDrawn="1"/>
        </p:nvPicPr>
        <p:blipFill>
          <a:blip r:embed="rId4" cstate="print"/>
          <a:srcRect/>
          <a:stretch>
            <a:fillRect/>
          </a:stretch>
        </p:blipFill>
        <p:spPr bwMode="auto">
          <a:xfrm>
            <a:off x="-238125" y="5623432"/>
            <a:ext cx="8696325" cy="19050"/>
          </a:xfrm>
          <a:prstGeom prst="rect">
            <a:avLst/>
          </a:prstGeom>
          <a:noFill/>
        </p:spPr>
      </p:pic>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solidFill>
                  <a:schemeClr val="tx1"/>
                </a:soli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solidFill>
                  <a:schemeClr val="tx1"/>
                </a:solidFill>
              </a:defRPr>
            </a:lvl1pPr>
            <a:lvl2pPr>
              <a:buClr>
                <a:schemeClr val="tx1"/>
              </a:buClr>
              <a:buSzPct val="70000"/>
              <a:buFont typeface="Wingdings" pitchFamily="2" charset="2"/>
              <a:buChar char="l"/>
              <a:defRPr>
                <a:solidFill>
                  <a:schemeClr val="tx1"/>
                </a:solidFill>
              </a:defRPr>
            </a:lvl2pPr>
            <a:lvl3pPr>
              <a:buClr>
                <a:schemeClr val="tx1"/>
              </a:buClr>
              <a:buSzPct val="70000"/>
              <a:buFont typeface="Wingdings" pitchFamily="2" charset="2"/>
              <a:buChar char="l"/>
              <a:defRPr>
                <a:solidFill>
                  <a:schemeClr val="tx1"/>
                </a:solidFill>
              </a:defRPr>
            </a:lvl3pPr>
            <a:lvl4pPr>
              <a:buClr>
                <a:schemeClr val="tx1"/>
              </a:buClr>
              <a:buSzPct val="70000"/>
              <a:buFont typeface="Wingdings" pitchFamily="2" charset="2"/>
              <a:buChar char="l"/>
              <a:defRPr>
                <a:solidFill>
                  <a:schemeClr val="tx1"/>
                </a:solidFill>
              </a:defRPr>
            </a:lvl4pPr>
            <a:lvl5pPr>
              <a:buClr>
                <a:schemeClr val="tx1"/>
              </a:buClr>
              <a:buSzPct val="70000"/>
              <a:buFont typeface="Wingdings" pitchFamily="2" charset="2"/>
              <a:buChar char="l"/>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solidFill>
                  <a:schemeClr val="tx1"/>
                </a:soli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solidFill>
                  <a:schemeClr val="tx1"/>
                </a:solidFill>
              </a:defRPr>
            </a:lvl1pPr>
            <a:lvl2pPr>
              <a:buClr>
                <a:schemeClr val="tx1"/>
              </a:buClr>
              <a:buSzPct val="70000"/>
              <a:buFont typeface="Wingdings" pitchFamily="2" charset="2"/>
              <a:buChar char="l"/>
              <a:defRPr>
                <a:solidFill>
                  <a:schemeClr val="tx1"/>
                </a:solidFill>
              </a:defRPr>
            </a:lvl2pPr>
            <a:lvl3pPr>
              <a:buClr>
                <a:schemeClr val="tx1"/>
              </a:buClr>
              <a:buSzPct val="70000"/>
              <a:buFont typeface="Wingdings" pitchFamily="2" charset="2"/>
              <a:buChar char="l"/>
              <a:defRPr>
                <a:solidFill>
                  <a:schemeClr val="tx1"/>
                </a:solidFill>
              </a:defRPr>
            </a:lvl3pPr>
            <a:lvl4pPr>
              <a:buClr>
                <a:schemeClr val="tx1"/>
              </a:buClr>
              <a:buSzPct val="70000"/>
              <a:buFont typeface="Wingdings" pitchFamily="2" charset="2"/>
              <a:buChar char="l"/>
              <a:defRPr>
                <a:solidFill>
                  <a:schemeClr val="tx1"/>
                </a:solidFill>
              </a:defRPr>
            </a:lvl4pPr>
            <a:lvl5pPr>
              <a:buClr>
                <a:schemeClr val="tx1"/>
              </a:buClr>
              <a:buSzPct val="70000"/>
              <a:buFont typeface="Wingdings" pitchFamily="2" charset="2"/>
              <a:buChar char="l"/>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smtClean="0"/>
              <a:t>Click to edit Master text styles</a:t>
            </a:r>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p:bgPr>
        <a:blipFill dpi="0" rotWithShape="1">
          <a:blip r:embed="rId2" cstate="print"/>
          <a:srcRect/>
          <a:stretch>
            <a:fillRect/>
          </a:stretch>
        </a:blipFill>
        <a:effectLst/>
      </p:bgPr>
    </p:bg>
    <p:spTree>
      <p:nvGrpSpPr>
        <p:cNvPr id="1" name=""/>
        <p:cNvGrpSpPr/>
        <p:nvPr/>
      </p:nvGrpSpPr>
      <p:grpSpPr>
        <a:xfrm>
          <a:off x="0" y="0"/>
          <a:ext cx="0" cy="0"/>
          <a:chOff x="0" y="0"/>
          <a:chExt cx="0" cy="0"/>
        </a:xfrm>
      </p:grpSpPr>
      <p:pic>
        <p:nvPicPr>
          <p:cNvPr id="9" name="Picture 8" descr="5-00332_grey-bar.png"/>
          <p:cNvPicPr>
            <a:picLocks noChangeAspect="1"/>
          </p:cNvPicPr>
          <p:nvPr userDrawn="1"/>
        </p:nvPicPr>
        <p:blipFill>
          <a:blip r:embed="rId3" cstate="print"/>
          <a:srcRect t="93333"/>
          <a:stretch>
            <a:fillRect/>
          </a:stretch>
        </p:blipFill>
        <p:spPr>
          <a:xfrm>
            <a:off x="0" y="6400800"/>
            <a:ext cx="9144000" cy="457200"/>
          </a:xfrm>
          <a:prstGeom prst="rect">
            <a:avLst/>
          </a:prstGeom>
        </p:spPr>
      </p:pic>
      <p:sp>
        <p:nvSpPr>
          <p:cNvPr id="2" name="Title 1"/>
          <p:cNvSpPr>
            <a:spLocks noGrp="1"/>
          </p:cNvSpPr>
          <p:nvPr>
            <p:ph type="ctrTitle"/>
          </p:nvPr>
        </p:nvSpPr>
        <p:spPr>
          <a:xfrm>
            <a:off x="381000" y="832356"/>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381000" y="3048000"/>
            <a:ext cx="7043208" cy="461665"/>
          </a:xfrm>
        </p:spPr>
        <p:txBody>
          <a:bodyPr>
            <a:noAutofit/>
          </a:bodyPr>
          <a:lstStyle>
            <a:lvl1pPr marL="0" indent="0" algn="l">
              <a:lnSpc>
                <a:spcPct val="90000"/>
              </a:lnSpc>
              <a:spcBef>
                <a:spcPts val="0"/>
              </a:spcBef>
              <a:buNone/>
              <a:defRPr>
                <a:solidFill>
                  <a:schemeClr val="bg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pic>
        <p:nvPicPr>
          <p:cNvPr id="6" name="Picture 24" descr="C:\Program Files\Microsoft Resource DVD Artwork\DVD_ART\Artwork_Imagery\Shapes and Graphics\Line\faded white line.png"/>
          <p:cNvPicPr>
            <a:picLocks noChangeAspect="1" noChangeArrowheads="1"/>
          </p:cNvPicPr>
          <p:nvPr userDrawn="1"/>
        </p:nvPicPr>
        <p:blipFill>
          <a:blip r:embed="rId4" cstate="print"/>
          <a:srcRect/>
          <a:stretch>
            <a:fillRect/>
          </a:stretch>
        </p:blipFill>
        <p:spPr bwMode="auto">
          <a:xfrm>
            <a:off x="-238125" y="5623432"/>
            <a:ext cx="8696325" cy="19050"/>
          </a:xfrm>
          <a:prstGeom prst="rect">
            <a:avLst/>
          </a:prstGeom>
          <a:noFill/>
        </p:spPr>
      </p:pic>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722313" y="1905000"/>
            <a:ext cx="8040688" cy="193899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2.xml"/><Relationship Id="rId4"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print"/>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dk1" tx1="lt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61" r:id="rId11"/>
  </p:sldLayoutIdLst>
  <p:transition>
    <p:fade/>
  </p:transition>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chemeClr val="accent2">
                  <a:lumMod val="50000"/>
                </a:schemeClr>
              </a:gs>
              <a:gs pos="36000">
                <a:schemeClr val="accent2">
                  <a:lumMod val="75000"/>
                </a:schemeClr>
              </a:gs>
              <a:gs pos="86000">
                <a:schemeClr val="accent2">
                  <a:lumMod val="50000"/>
                </a:schemeClr>
              </a:gs>
            </a:gsLst>
            <a:lin ang="5400000" scaled="0"/>
            <a:tileRect/>
          </a:gradFill>
          <a:effectLst/>
          <a:latin typeface="+mj-lt"/>
          <a:ea typeface="+mn-ea"/>
          <a:cs typeface="Arial" charset="0"/>
        </a:defRPr>
      </a:lvl1pPr>
    </p:titleStyle>
    <p:bodyStyle>
      <a:lvl1pPr marL="460375" indent="-460375" algn="l" defTabSz="914363" rtl="0" eaLnBrk="1" latinLnBrk="0" hangingPunct="1">
        <a:lnSpc>
          <a:spcPct val="90000"/>
        </a:lnSpc>
        <a:spcBef>
          <a:spcPct val="20000"/>
        </a:spcBef>
        <a:buFontTx/>
        <a:buBlip>
          <a:blip r:embed="rId14"/>
        </a:buBlip>
        <a:defRPr sz="3200" kern="1200">
          <a:solidFill>
            <a:schemeClr val="bg1"/>
          </a:solidFill>
          <a:latin typeface="+mn-lt"/>
          <a:ea typeface="+mn-ea"/>
          <a:cs typeface="+mn-cs"/>
        </a:defRPr>
      </a:lvl1pPr>
      <a:lvl2pPr marL="854075" indent="-393700" algn="l" defTabSz="914363" rtl="0" eaLnBrk="1" latinLnBrk="0" hangingPunct="1">
        <a:lnSpc>
          <a:spcPct val="90000"/>
        </a:lnSpc>
        <a:spcBef>
          <a:spcPct val="20000"/>
        </a:spcBef>
        <a:buFontTx/>
        <a:buBlip>
          <a:blip r:embed="rId15"/>
        </a:buBlip>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FontTx/>
        <a:buBlip>
          <a:blip r:embed="rId15"/>
        </a:buBlip>
        <a:defRPr sz="2400" kern="1200">
          <a:solidFill>
            <a:schemeClr val="bg1"/>
          </a:solidFill>
          <a:latin typeface="+mn-lt"/>
          <a:ea typeface="+mn-ea"/>
          <a:cs typeface="+mn-cs"/>
        </a:defRPr>
      </a:lvl3pPr>
      <a:lvl4pPr marL="1655763" indent="-396875" algn="l" defTabSz="914363" rtl="0" eaLnBrk="1" latinLnBrk="0" hangingPunct="1">
        <a:lnSpc>
          <a:spcPct val="90000"/>
        </a:lnSpc>
        <a:spcBef>
          <a:spcPct val="20000"/>
        </a:spcBef>
        <a:buFontTx/>
        <a:buBlip>
          <a:blip r:embed="rId15"/>
        </a:buBlip>
        <a:defRPr sz="2400" kern="1200">
          <a:solidFill>
            <a:schemeClr val="bg1"/>
          </a:solidFill>
          <a:latin typeface="+mn-lt"/>
          <a:ea typeface="+mn-ea"/>
          <a:cs typeface="+mn-cs"/>
        </a:defRPr>
      </a:lvl4pPr>
      <a:lvl5pPr marL="1941513" indent="-400050" algn="l" defTabSz="914363" rtl="0" eaLnBrk="1" latinLnBrk="0" hangingPunct="1">
        <a:lnSpc>
          <a:spcPct val="90000"/>
        </a:lnSpc>
        <a:spcBef>
          <a:spcPct val="20000"/>
        </a:spcBef>
        <a:buFontTx/>
        <a:buBlip>
          <a:blip r:embed="rId15"/>
        </a:buBlip>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cstate="print"/>
          <a:srcRect/>
          <a:stretch>
            <a:fillRect/>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cstate="print"/>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74" r:id="rId1"/>
  </p:sldLayoutIdLst>
  <p:transition>
    <p:fade/>
  </p:transition>
  <p:txStyles>
    <p:titleStyle>
      <a:lvl1pPr algn="l" defTabSz="914363" rtl="0" eaLnBrk="1" latinLnBrk="0" hangingPunct="1">
        <a:lnSpc>
          <a:spcPct val="90000"/>
        </a:lnSpc>
        <a:spcBef>
          <a:spcPct val="0"/>
        </a:spcBef>
        <a:buNone/>
        <a:defRPr lang="en-US" sz="4800" b="0" kern="1200" cap="none" spc="-150" dirty="0">
          <a:ln w="3175">
            <a:noFill/>
          </a:ln>
          <a:gradFill flip="none" rotWithShape="1">
            <a:gsLst>
              <a:gs pos="0">
                <a:schemeClr val="accent2">
                  <a:lumMod val="50000"/>
                </a:schemeClr>
              </a:gs>
              <a:gs pos="36000">
                <a:schemeClr val="accent2">
                  <a:lumMod val="75000"/>
                </a:schemeClr>
              </a:gs>
              <a:gs pos="86000">
                <a:schemeClr val="accent2">
                  <a:lumMod val="50000"/>
                </a:schemeClr>
              </a:gs>
            </a:gsLst>
            <a:lin ang="5400000" scaled="0"/>
            <a:tileRect/>
          </a:gradFill>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914400"/>
            <a:ext cx="7681913" cy="2514095"/>
          </a:xfrm>
        </p:spPr>
        <p:txBody>
          <a:bodyPr/>
          <a:lstStyle/>
          <a:p>
            <a:r>
              <a:rPr lang="en-US" dirty="0" smtClean="0"/>
              <a:t>Europeanization v. academic freedom in higher education in Poland</a:t>
            </a:r>
            <a:endParaRPr lang="en-US" dirty="0"/>
          </a:p>
        </p:txBody>
      </p:sp>
      <p:sp>
        <p:nvSpPr>
          <p:cNvPr id="3" name="Subtitle 2"/>
          <p:cNvSpPr>
            <a:spLocks noGrp="1"/>
          </p:cNvSpPr>
          <p:nvPr>
            <p:ph type="subTitle" idx="1"/>
          </p:nvPr>
        </p:nvSpPr>
        <p:spPr>
          <a:xfrm>
            <a:off x="762000" y="3881735"/>
            <a:ext cx="7681913" cy="1299865"/>
          </a:xfrm>
        </p:spPr>
        <p:txBody>
          <a:bodyPr>
            <a:normAutofit lnSpcReduction="10000"/>
          </a:bodyPr>
          <a:lstStyle/>
          <a:p>
            <a:r>
              <a:rPr lang="en-US" dirty="0" smtClean="0"/>
              <a:t>Dr. Anna Budnik</a:t>
            </a:r>
          </a:p>
          <a:p>
            <a:r>
              <a:rPr lang="en-US" dirty="0" smtClean="0"/>
              <a:t>University </a:t>
            </a:r>
            <a:r>
              <a:rPr lang="en-US" dirty="0"/>
              <a:t>of </a:t>
            </a:r>
            <a:r>
              <a:rPr lang="en-US" dirty="0" smtClean="0"/>
              <a:t>Bialystok, Faculty </a:t>
            </a:r>
            <a:r>
              <a:rPr lang="en-US" dirty="0"/>
              <a:t>of Law</a:t>
            </a:r>
            <a:endParaRPr lang="en-US" dirty="0" smtClean="0"/>
          </a:p>
          <a:p>
            <a:r>
              <a:rPr lang="en-US" dirty="0" smtClean="0"/>
              <a:t>Poland</a:t>
            </a:r>
            <a:endParaRPr lang="en-US"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Definitions</a:t>
            </a:r>
            <a:endParaRPr lang="pl-PL" dirty="0"/>
          </a:p>
        </p:txBody>
      </p:sp>
      <p:sp>
        <p:nvSpPr>
          <p:cNvPr id="3" name="Content Placeholder 2"/>
          <p:cNvSpPr>
            <a:spLocks noGrp="1"/>
          </p:cNvSpPr>
          <p:nvPr>
            <p:ph idx="1"/>
          </p:nvPr>
        </p:nvSpPr>
        <p:spPr>
          <a:xfrm>
            <a:off x="381000" y="1412875"/>
            <a:ext cx="8382000" cy="4893647"/>
          </a:xfrm>
        </p:spPr>
        <p:txBody>
          <a:bodyPr/>
          <a:lstStyle/>
          <a:p>
            <a:r>
              <a:rPr lang="en-US" sz="2800" dirty="0"/>
              <a:t>Academic freedom </a:t>
            </a:r>
            <a:r>
              <a:rPr lang="en-US" sz="2800" dirty="0" smtClean="0"/>
              <a:t>- the </a:t>
            </a:r>
            <a:r>
              <a:rPr lang="en-US" sz="2800" dirty="0"/>
              <a:t>custom and practice that accords university professors and, to a lesser degree, </a:t>
            </a:r>
            <a:r>
              <a:rPr lang="en-US" sz="2800" dirty="0" smtClean="0"/>
              <a:t>school teachers; </a:t>
            </a:r>
            <a:r>
              <a:rPr lang="en-US" sz="2800" dirty="0"/>
              <a:t>the freedom to teach and conduct research without interference of administrators, government </a:t>
            </a:r>
            <a:r>
              <a:rPr lang="en-US" sz="2800" dirty="0" smtClean="0"/>
              <a:t>officials</a:t>
            </a:r>
            <a:r>
              <a:rPr lang="en-US" sz="2800" dirty="0"/>
              <a:t>, or other outside </a:t>
            </a:r>
            <a:r>
              <a:rPr lang="en-US" sz="2800" dirty="0" smtClean="0"/>
              <a:t>parties; </a:t>
            </a:r>
          </a:p>
          <a:p>
            <a:pPr marL="0" indent="0">
              <a:buNone/>
            </a:pPr>
            <a:r>
              <a:rPr lang="en-US" sz="2800" dirty="0"/>
              <a:t>Doctrine that professors and students are free to inquire, to learn, and to teach in a climate of judgmental neutrality; to teach in the absence of political, religious, or social censorship. Derived from the German concepts of </a:t>
            </a:r>
            <a:r>
              <a:rPr lang="en-US" sz="2800" dirty="0" err="1"/>
              <a:t>Lernfreiheit</a:t>
            </a:r>
            <a:r>
              <a:rPr lang="en-US" sz="2800" dirty="0"/>
              <a:t> (uncontrolled study) and </a:t>
            </a:r>
            <a:r>
              <a:rPr lang="en-US" sz="2800" dirty="0" err="1"/>
              <a:t>Lehrfreiheit</a:t>
            </a:r>
            <a:r>
              <a:rPr lang="en-US" sz="2800" dirty="0"/>
              <a:t> (freedom of teaching</a:t>
            </a:r>
            <a:r>
              <a:rPr lang="en-US" sz="2800" dirty="0" smtClean="0"/>
              <a:t>).</a:t>
            </a:r>
            <a:endParaRPr lang="en-US" sz="2800" dirty="0"/>
          </a:p>
          <a:p>
            <a:pPr marL="0" indent="0">
              <a:buNone/>
            </a:pPr>
            <a:r>
              <a:rPr lang="en-US" dirty="0" smtClean="0"/>
              <a:t> </a:t>
            </a:r>
            <a:endParaRPr lang="pl-PL" dirty="0"/>
          </a:p>
        </p:txBody>
      </p:sp>
    </p:spTree>
    <p:extLst>
      <p:ext uri="{BB962C8B-B14F-4D97-AF65-F5344CB8AC3E}">
        <p14:creationId xmlns:p14="http://schemas.microsoft.com/office/powerpoint/2010/main" xmlns="" val="3082299896"/>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Definitions</a:t>
            </a:r>
            <a:endParaRPr lang="pl-PL" dirty="0"/>
          </a:p>
        </p:txBody>
      </p:sp>
      <p:sp>
        <p:nvSpPr>
          <p:cNvPr id="3" name="Text Placeholder 2"/>
          <p:cNvSpPr>
            <a:spLocks noGrp="1"/>
          </p:cNvSpPr>
          <p:nvPr>
            <p:ph type="body" sz="quarter" idx="10"/>
          </p:nvPr>
        </p:nvSpPr>
        <p:spPr>
          <a:xfrm>
            <a:off x="381000" y="1411552"/>
            <a:ext cx="8382000" cy="3631763"/>
          </a:xfrm>
        </p:spPr>
        <p:txBody>
          <a:bodyPr/>
          <a:lstStyle/>
          <a:p>
            <a:r>
              <a:rPr lang="en-US" sz="2800" dirty="0" smtClean="0"/>
              <a:t>Europeanisation </a:t>
            </a:r>
          </a:p>
          <a:p>
            <a:pPr marL="0" indent="0">
              <a:buNone/>
            </a:pPr>
            <a:r>
              <a:rPr lang="en-US" sz="1800" dirty="0" smtClean="0"/>
              <a:t> “incremental </a:t>
            </a:r>
            <a:r>
              <a:rPr lang="en-US" sz="1800" dirty="0"/>
              <a:t>process reorienting the direction and shape of politics to the degree that EC political and economic dynamics become part of the organizational logic of national politics and policy-making</a:t>
            </a:r>
            <a:r>
              <a:rPr lang="en-US" sz="1800" dirty="0" smtClean="0"/>
              <a:t>”. (</a:t>
            </a:r>
            <a:r>
              <a:rPr lang="en-US" sz="1800" dirty="0" err="1" smtClean="0"/>
              <a:t>Ladrech</a:t>
            </a:r>
            <a:r>
              <a:rPr lang="en-US" sz="1800" dirty="0" smtClean="0"/>
              <a:t>)</a:t>
            </a:r>
          </a:p>
          <a:p>
            <a:pPr marL="0" indent="0">
              <a:buNone/>
            </a:pPr>
            <a:endParaRPr lang="en-US" sz="1800" dirty="0"/>
          </a:p>
          <a:p>
            <a:pPr marL="0" indent="0">
              <a:buNone/>
            </a:pPr>
            <a:r>
              <a:rPr lang="en-US" sz="1800" dirty="0"/>
              <a:t>“</a:t>
            </a:r>
            <a:r>
              <a:rPr lang="en-US" sz="1800" i="1" dirty="0"/>
              <a:t>the emergence and development at the European level of distinct structures of governance</a:t>
            </a:r>
            <a:r>
              <a:rPr lang="en-US" sz="1800" dirty="0"/>
              <a:t>, that is, of political, legal and social institutions associated with political problem solving that formalizes interactions among the actors, and of policy networks specializing in the creation of authoritative European rules” (</a:t>
            </a:r>
            <a:r>
              <a:rPr lang="en-US" sz="1800" dirty="0" err="1"/>
              <a:t>Risse</a:t>
            </a:r>
            <a:r>
              <a:rPr lang="en-US" sz="1800" dirty="0"/>
              <a:t>, Cowles and </a:t>
            </a:r>
            <a:r>
              <a:rPr lang="en-US" sz="1800" dirty="0" err="1" smtClean="0"/>
              <a:t>Caporaso</a:t>
            </a:r>
            <a:r>
              <a:rPr lang="en-US" sz="1800" dirty="0" smtClean="0"/>
              <a:t>)</a:t>
            </a:r>
          </a:p>
          <a:p>
            <a:endParaRPr lang="en-US" dirty="0"/>
          </a:p>
          <a:p>
            <a:pPr marL="0" indent="0">
              <a:buNone/>
            </a:pPr>
            <a:endParaRPr lang="pl-PL" dirty="0"/>
          </a:p>
        </p:txBody>
      </p:sp>
    </p:spTree>
    <p:extLst>
      <p:ext uri="{BB962C8B-B14F-4D97-AF65-F5344CB8AC3E}">
        <p14:creationId xmlns:p14="http://schemas.microsoft.com/office/powerpoint/2010/main" xmlns="" val="879719624"/>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914400"/>
            <a:ext cx="7524115" cy="1963420"/>
          </a:xfrm>
        </p:spPr>
        <p:txBody>
          <a:bodyPr/>
          <a:lstStyle/>
          <a:p>
            <a:r>
              <a:rPr lang="en-US" dirty="0" smtClean="0"/>
              <a:t>Higher Education in Poland between 1949-1990</a:t>
            </a:r>
            <a:endParaRPr lang="pl-PL" dirty="0"/>
          </a:p>
        </p:txBody>
      </p:sp>
      <p:sp>
        <p:nvSpPr>
          <p:cNvPr id="3" name="Subtitle 2"/>
          <p:cNvSpPr>
            <a:spLocks noGrp="1"/>
          </p:cNvSpPr>
          <p:nvPr>
            <p:ph type="subTitle" idx="1"/>
          </p:nvPr>
        </p:nvSpPr>
        <p:spPr>
          <a:xfrm>
            <a:off x="762000" y="2743200"/>
            <a:ext cx="7681913" cy="2819399"/>
          </a:xfrm>
        </p:spPr>
        <p:txBody>
          <a:bodyPr wrap="square" lIns="58" tIns="29" rIns="58" bIns="29" anchor="t">
            <a:spAutoFit/>
          </a:bodyPr>
          <a:lstStyle/>
          <a:p>
            <a:pPr marL="457200" indent="-457200" algn="l" defTabSz="914400" latinLnBrk="0">
              <a:lnSpc>
                <a:spcPct val="90000"/>
              </a:lnSpc>
              <a:spcBef>
                <a:spcPts val="0"/>
              </a:spcBef>
              <a:spcAft>
                <a:spcPts val="0"/>
              </a:spcAft>
              <a:buClr>
                <a:srgbClr val="000000"/>
              </a:buClr>
              <a:buFont typeface="Times New Roman"/>
              <a:buChar char="-"/>
            </a:pPr>
            <a:r>
              <a:rPr lang="en-US" altLang="ko-KR" sz="3200" dirty="0" smtClean="0">
                <a:solidFill>
                  <a:srgbClr val="000000"/>
                </a:solidFill>
                <a:latin typeface="Calibri" charset="0"/>
              </a:rPr>
              <a:t>Centralization</a:t>
            </a:r>
            <a:endParaRPr lang="ko-KR" altLang="en-US" sz="3200" dirty="0" smtClean="0"/>
          </a:p>
          <a:p>
            <a:pPr marL="457200" indent="-457200" algn="l" defTabSz="914400" latinLnBrk="0">
              <a:lnSpc>
                <a:spcPct val="90000"/>
              </a:lnSpc>
              <a:spcBef>
                <a:spcPts val="0"/>
              </a:spcBef>
              <a:spcAft>
                <a:spcPts val="0"/>
              </a:spcAft>
              <a:buFontTx/>
              <a:buNone/>
            </a:pPr>
            <a:endParaRPr lang="ko-KR" altLang="en-US" sz="3200" dirty="0" smtClean="0"/>
          </a:p>
          <a:p>
            <a:pPr marL="457200" indent="-457200" algn="l" defTabSz="914400" latinLnBrk="0">
              <a:lnSpc>
                <a:spcPct val="90000"/>
              </a:lnSpc>
              <a:spcBef>
                <a:spcPts val="0"/>
              </a:spcBef>
              <a:spcAft>
                <a:spcPts val="0"/>
              </a:spcAft>
              <a:buClr>
                <a:srgbClr val="000000"/>
              </a:buClr>
              <a:buFont typeface="Times New Roman"/>
              <a:buChar char="-"/>
            </a:pPr>
            <a:r>
              <a:rPr lang="en-US" altLang="ko-KR" sz="3200" dirty="0" smtClean="0">
                <a:solidFill>
                  <a:srgbClr val="000000"/>
                </a:solidFill>
                <a:latin typeface="Calibri" charset="0"/>
              </a:rPr>
              <a:t>Full responsibility before the Minister for Higher Education</a:t>
            </a:r>
            <a:endParaRPr lang="ko-KR" altLang="en-US" sz="3200" dirty="0" smtClean="0"/>
          </a:p>
          <a:p>
            <a:pPr marL="457200" indent="-457200" algn="l" defTabSz="914400" latinLnBrk="0">
              <a:lnSpc>
                <a:spcPct val="90000"/>
              </a:lnSpc>
              <a:spcBef>
                <a:spcPts val="0"/>
              </a:spcBef>
              <a:spcAft>
                <a:spcPts val="0"/>
              </a:spcAft>
              <a:buFontTx/>
              <a:buNone/>
            </a:pPr>
            <a:endParaRPr lang="ko-KR" altLang="en-US" sz="3200" dirty="0" smtClean="0"/>
          </a:p>
          <a:p>
            <a:pPr marL="457200" indent="-457200" algn="l" defTabSz="914400" latinLnBrk="0">
              <a:lnSpc>
                <a:spcPct val="90000"/>
              </a:lnSpc>
              <a:spcBef>
                <a:spcPts val="0"/>
              </a:spcBef>
              <a:spcAft>
                <a:spcPts val="0"/>
              </a:spcAft>
              <a:buClr>
                <a:srgbClr val="000000"/>
              </a:buClr>
              <a:buFont typeface="Times New Roman"/>
              <a:buChar char="-"/>
            </a:pPr>
            <a:r>
              <a:rPr lang="en-US" altLang="ko-KR" sz="3200" dirty="0" smtClean="0">
                <a:solidFill>
                  <a:srgbClr val="000000"/>
                </a:solidFill>
                <a:latin typeface="Calibri" charset="0"/>
              </a:rPr>
              <a:t>No non-public sector of higher education</a:t>
            </a:r>
            <a:endParaRPr lang="ko-KR" altLang="en-US" sz="3200" dirty="0" smtClean="0"/>
          </a:p>
          <a:p>
            <a:pPr marL="457200" indent="-457200" algn="l" defTabSz="914400" latinLnBrk="0">
              <a:lnSpc>
                <a:spcPct val="90000"/>
              </a:lnSpc>
              <a:spcBef>
                <a:spcPts val="0"/>
              </a:spcBef>
              <a:spcAft>
                <a:spcPts val="0"/>
              </a:spcAft>
              <a:buFontTx/>
              <a:buNone/>
            </a:pPr>
            <a:endParaRPr lang="ko-KR" altLang="en-US" sz="3200" dirty="0" smtClean="0"/>
          </a:p>
        </p:txBody>
      </p:sp>
    </p:spTree>
    <p:extLst>
      <p:ext uri="{BB962C8B-B14F-4D97-AF65-F5344CB8AC3E}">
        <p14:creationId xmlns:p14="http://schemas.microsoft.com/office/powerpoint/2010/main" xmlns="" val="3989830770"/>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Higher Education after 1990</a:t>
            </a:r>
            <a:endParaRPr lang="pl-PL" dirty="0"/>
          </a:p>
        </p:txBody>
      </p:sp>
      <p:sp>
        <p:nvSpPr>
          <p:cNvPr id="3" name="Text Placeholder 2"/>
          <p:cNvSpPr>
            <a:spLocks noGrp="1"/>
          </p:cNvSpPr>
          <p:nvPr>
            <p:ph type="body" sz="quarter" idx="10"/>
          </p:nvPr>
        </p:nvSpPr>
        <p:spPr>
          <a:xfrm>
            <a:off x="381000" y="1411552"/>
            <a:ext cx="8382000" cy="3336298"/>
          </a:xfrm>
        </p:spPr>
        <p:txBody>
          <a:bodyPr wrap="square" lIns="58" tIns="29" rIns="58" bIns="29" anchor="t">
            <a:spAutoFit/>
          </a:bodyPr>
          <a:lstStyle/>
          <a:p>
            <a:pPr marL="460375" indent="-460375" algn="l" defTabSz="914400" latinLnBrk="0">
              <a:lnSpc>
                <a:spcPct val="90000"/>
              </a:lnSpc>
              <a:spcBef>
                <a:spcPts val="700"/>
              </a:spcBef>
              <a:spcAft>
                <a:spcPts val="0"/>
              </a:spcAft>
              <a:buClr>
                <a:srgbClr val="000000"/>
              </a:buClr>
              <a:buFont typeface="Times New Roman"/>
              <a:buChar char="•"/>
            </a:pPr>
            <a:r>
              <a:rPr lang="en-US" altLang="ko-KR" sz="3200" dirty="0" smtClean="0">
                <a:solidFill>
                  <a:srgbClr val="000000"/>
                </a:solidFill>
                <a:latin typeface="Calibri" charset="0"/>
              </a:rPr>
              <a:t>the Act on Higher Education of 14 September 1990</a:t>
            </a:r>
            <a:endParaRPr lang="ko-KR" altLang="en-US" sz="3200" dirty="0" smtClean="0"/>
          </a:p>
          <a:p>
            <a:pPr marL="460375" indent="-460375" algn="l" defTabSz="914400" latinLnBrk="0">
              <a:lnSpc>
                <a:spcPct val="90000"/>
              </a:lnSpc>
              <a:spcBef>
                <a:spcPts val="600"/>
              </a:spcBef>
              <a:spcAft>
                <a:spcPts val="0"/>
              </a:spcAft>
              <a:buClr>
                <a:srgbClr val="000000"/>
              </a:buClr>
              <a:buFont typeface="Times New Roman"/>
              <a:buChar char="-"/>
            </a:pPr>
            <a:r>
              <a:rPr lang="en-US" altLang="ko-KR" sz="2800" dirty="0" smtClean="0">
                <a:solidFill>
                  <a:srgbClr val="000000"/>
                </a:solidFill>
                <a:latin typeface="Calibri" charset="0"/>
              </a:rPr>
              <a:t>Rebuilt higher education autonomy</a:t>
            </a:r>
            <a:endParaRPr lang="ko-KR" altLang="en-US" sz="2800" dirty="0" smtClean="0"/>
          </a:p>
          <a:p>
            <a:pPr marL="460375" indent="-460375" algn="l" defTabSz="914400" latinLnBrk="0">
              <a:lnSpc>
                <a:spcPct val="90000"/>
              </a:lnSpc>
              <a:spcBef>
                <a:spcPts val="600"/>
              </a:spcBef>
              <a:spcAft>
                <a:spcPts val="0"/>
              </a:spcAft>
              <a:buClr>
                <a:srgbClr val="000000"/>
              </a:buClr>
              <a:buFont typeface="Times New Roman"/>
              <a:buChar char="-"/>
            </a:pPr>
            <a:r>
              <a:rPr lang="en-US" altLang="ko-KR" sz="2800" dirty="0" smtClean="0">
                <a:solidFill>
                  <a:srgbClr val="000000"/>
                </a:solidFill>
                <a:latin typeface="Calibri" charset="0"/>
              </a:rPr>
              <a:t>the Minister lost his functions regarding elections of university bodies</a:t>
            </a:r>
            <a:endParaRPr lang="ko-KR" altLang="en-US" sz="2800" dirty="0" smtClean="0"/>
          </a:p>
          <a:p>
            <a:pPr marL="460375" indent="-460375" algn="l" defTabSz="914400" latinLnBrk="0">
              <a:lnSpc>
                <a:spcPct val="90000"/>
              </a:lnSpc>
              <a:spcBef>
                <a:spcPts val="600"/>
              </a:spcBef>
              <a:spcAft>
                <a:spcPts val="0"/>
              </a:spcAft>
              <a:buClr>
                <a:srgbClr val="000000"/>
              </a:buClr>
              <a:buFont typeface="Times New Roman"/>
              <a:buChar char="-"/>
            </a:pPr>
            <a:r>
              <a:rPr lang="en-US" altLang="ko-KR" sz="2800" dirty="0" smtClean="0">
                <a:solidFill>
                  <a:srgbClr val="000000"/>
                </a:solidFill>
                <a:latin typeface="Calibri" charset="0"/>
              </a:rPr>
              <a:t>Allowed creation of non-public HEIs</a:t>
            </a:r>
            <a:endParaRPr lang="ko-KR" altLang="en-US" sz="2800" dirty="0" smtClean="0"/>
          </a:p>
          <a:p>
            <a:pPr marL="0" indent="0" algn="l" defTabSz="914400" latinLnBrk="0">
              <a:lnSpc>
                <a:spcPct val="90000"/>
              </a:lnSpc>
              <a:spcBef>
                <a:spcPts val="700"/>
              </a:spcBef>
              <a:spcAft>
                <a:spcPts val="0"/>
              </a:spcAft>
              <a:buFontTx/>
              <a:buNone/>
            </a:pPr>
            <a:endParaRPr lang="ko-KR" altLang="en-US" sz="3200" dirty="0" smtClean="0"/>
          </a:p>
          <a:p>
            <a:pPr marL="460375" indent="-460375" algn="l" defTabSz="914400" latinLnBrk="0">
              <a:lnSpc>
                <a:spcPct val="90000"/>
              </a:lnSpc>
              <a:spcBef>
                <a:spcPts val="700"/>
              </a:spcBef>
              <a:spcAft>
                <a:spcPts val="0"/>
              </a:spcAft>
              <a:buFontTx/>
              <a:buNone/>
            </a:pPr>
            <a:endParaRPr lang="ko-KR" altLang="en-US" sz="3200" dirty="0" smtClean="0"/>
          </a:p>
        </p:txBody>
      </p:sp>
    </p:spTree>
    <p:extLst>
      <p:ext uri="{BB962C8B-B14F-4D97-AF65-F5344CB8AC3E}">
        <p14:creationId xmlns:p14="http://schemas.microsoft.com/office/powerpoint/2010/main" xmlns="" val="1451825861"/>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53998"/>
          </a:xfrm>
        </p:spPr>
        <p:txBody>
          <a:bodyPr/>
          <a:lstStyle/>
          <a:p>
            <a:r>
              <a:rPr lang="en-US" sz="4000" dirty="0" smtClean="0"/>
              <a:t>Constitution of the Republic of Poland</a:t>
            </a:r>
            <a:endParaRPr lang="pl-PL" sz="4000" dirty="0"/>
          </a:p>
        </p:txBody>
      </p:sp>
      <p:sp>
        <p:nvSpPr>
          <p:cNvPr id="3" name="Content Placeholder 2"/>
          <p:cNvSpPr>
            <a:spLocks noGrp="1"/>
          </p:cNvSpPr>
          <p:nvPr>
            <p:ph idx="1"/>
          </p:nvPr>
        </p:nvSpPr>
        <p:spPr>
          <a:xfrm>
            <a:off x="381000" y="838200"/>
            <a:ext cx="8382000" cy="5232202"/>
          </a:xfrm>
        </p:spPr>
        <p:txBody>
          <a:bodyPr/>
          <a:lstStyle/>
          <a:p>
            <a:endParaRPr lang="en-US" sz="2000" dirty="0" smtClean="0"/>
          </a:p>
          <a:p>
            <a:r>
              <a:rPr lang="en-US" sz="2000" dirty="0" smtClean="0"/>
              <a:t>Art</a:t>
            </a:r>
            <a:r>
              <a:rPr lang="en-US" sz="2000" dirty="0"/>
              <a:t>. 70 para. 2 Education in public schools shall be without payment. Statutes may allow for payments for certain services provided by public institutions of higher education</a:t>
            </a:r>
            <a:r>
              <a:rPr lang="en-US" sz="2000" dirty="0" smtClean="0"/>
              <a:t>.</a:t>
            </a:r>
          </a:p>
          <a:p>
            <a:r>
              <a:rPr lang="en-US" sz="2000" dirty="0" smtClean="0"/>
              <a:t>Article 70 para 3 (…) </a:t>
            </a:r>
            <a:r>
              <a:rPr lang="en-US" sz="2000" b="1" dirty="0" smtClean="0">
                <a:solidFill>
                  <a:srgbClr val="C00000"/>
                </a:solidFill>
              </a:rPr>
              <a:t>Citizens </a:t>
            </a:r>
            <a:r>
              <a:rPr lang="en-US" sz="2000" b="1" dirty="0">
                <a:solidFill>
                  <a:srgbClr val="C00000"/>
                </a:solidFill>
              </a:rPr>
              <a:t>and institutions shall have the right to establish primary and secondary schools and institutions of higher education and educational development institutions</a:t>
            </a:r>
            <a:r>
              <a:rPr lang="en-US" sz="2000" dirty="0"/>
              <a:t>. The conditions for establishing and operating non-public schools, the participation of public authorities in their financing, as well as the principles of educational supervision of such schools and educational development institutions, shall be specified by statute</a:t>
            </a:r>
            <a:r>
              <a:rPr lang="en-US" sz="2000" dirty="0" smtClean="0"/>
              <a:t>.</a:t>
            </a:r>
          </a:p>
          <a:p>
            <a:r>
              <a:rPr lang="en-US" sz="2000" dirty="0"/>
              <a:t>Article 70 para 4 Public authorities shall ensure </a:t>
            </a:r>
            <a:r>
              <a:rPr lang="en-US" sz="2000" b="1" dirty="0">
                <a:solidFill>
                  <a:srgbClr val="C00000"/>
                </a:solidFill>
              </a:rPr>
              <a:t>universal</a:t>
            </a:r>
            <a:r>
              <a:rPr lang="en-US" sz="2000" b="1" dirty="0"/>
              <a:t> </a:t>
            </a:r>
            <a:r>
              <a:rPr lang="en-US" sz="2000" b="1" dirty="0">
                <a:solidFill>
                  <a:srgbClr val="C00000"/>
                </a:solidFill>
              </a:rPr>
              <a:t>and</a:t>
            </a:r>
            <a:r>
              <a:rPr lang="en-US" sz="2000" b="1" dirty="0"/>
              <a:t> </a:t>
            </a:r>
            <a:r>
              <a:rPr lang="en-US" sz="2000" b="1" dirty="0">
                <a:solidFill>
                  <a:srgbClr val="C00000"/>
                </a:solidFill>
              </a:rPr>
              <a:t>equal access to education for citizens</a:t>
            </a:r>
            <a:r>
              <a:rPr lang="en-US" sz="2000" dirty="0"/>
              <a:t>. To this end, they shall establish and support systems for individual financial and organizational assistance to pupils and students. The conditions for providing of such assistance shall be specified by statute</a:t>
            </a:r>
            <a:r>
              <a:rPr lang="en-US" sz="2000" dirty="0" smtClean="0"/>
              <a:t>. </a:t>
            </a:r>
          </a:p>
          <a:p>
            <a:r>
              <a:rPr lang="en-US" sz="2000" dirty="0"/>
              <a:t>Article 70 para 5 The </a:t>
            </a:r>
            <a:r>
              <a:rPr lang="en-US" sz="2000" b="1" dirty="0">
                <a:solidFill>
                  <a:srgbClr val="C00000"/>
                </a:solidFill>
              </a:rPr>
              <a:t>autonomy</a:t>
            </a:r>
            <a:r>
              <a:rPr lang="en-US" sz="2000" dirty="0"/>
              <a:t> of the institutions of higher education shall be ensured in accordance with principles specified by statute</a:t>
            </a:r>
            <a:endParaRPr lang="pl-PL" sz="2000" dirty="0"/>
          </a:p>
        </p:txBody>
      </p:sp>
    </p:spTree>
    <p:extLst>
      <p:ext uri="{BB962C8B-B14F-4D97-AF65-F5344CB8AC3E}">
        <p14:creationId xmlns:p14="http://schemas.microsoft.com/office/powerpoint/2010/main" xmlns="" val="3724679742"/>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 3"/>
          <p:cNvSpPr>
            <a:spLocks noGrp="1" noChangeArrowheads="1"/>
          </p:cNvSpPr>
          <p:nvPr>
            <p:ph type="ctrTitle"/>
          </p:nvPr>
        </p:nvSpPr>
        <p:spPr>
          <a:xfrm>
            <a:off x="687070" y="2134235"/>
            <a:ext cx="7785735" cy="1472565"/>
          </a:xfrm>
          <a:prstGeom prst="rect">
            <a:avLst/>
          </a:prstGeom>
          <a:noFill/>
          <a:ln w="0">
            <a:noFill/>
          </a:ln>
        </p:spPr>
        <p:txBody>
          <a:bodyPr wrap="square" lIns="58" tIns="29" rIns="58" bIns="29" anchor="ctr"/>
          <a:lstStyle/>
          <a:p>
            <a:pPr marL="0" indent="0" algn="ctr" defTabSz="508000">
              <a:lnSpc>
                <a:spcPct val="104000"/>
              </a:lnSpc>
              <a:spcBef>
                <a:spcPts val="0"/>
              </a:spcBef>
              <a:spcAft>
                <a:spcPts val="0"/>
              </a:spcAft>
              <a:buFontTx/>
              <a:buNone/>
            </a:pPr>
            <a:r>
              <a:rPr lang="en-US" altLang="ko-KR" sz="4400" dirty="0" smtClean="0">
                <a:solidFill>
                  <a:srgbClr val="000000"/>
                </a:solidFill>
                <a:latin typeface="Times New Roman" charset="0"/>
              </a:rPr>
              <a:t>the Law on higher education of 27 July 2005</a:t>
            </a:r>
            <a:endParaRPr lang="ko-KR" altLang="en-US" sz="4400" dirty="0" smtClean="0"/>
          </a:p>
        </p:txBody>
      </p:sp>
      <p:sp>
        <p:nvSpPr>
          <p:cNvPr id="2" name="Rect 3"/>
          <p:cNvSpPr>
            <a:spLocks noGrp="1" noChangeArrowheads="1"/>
          </p:cNvSpPr>
          <p:nvPr>
            <p:ph type="subTitle"/>
          </p:nvPr>
        </p:nvSpPr>
        <p:spPr>
          <a:xfrm>
            <a:off x="1374140" y="3893185"/>
            <a:ext cx="6411595" cy="1755140"/>
          </a:xfrm>
          <a:prstGeom prst="rect">
            <a:avLst/>
          </a:prstGeom>
          <a:noFill/>
          <a:ln w="0">
            <a:noFill/>
          </a:ln>
        </p:spPr>
        <p:txBody>
          <a:bodyPr wrap="square" lIns="58" tIns="29" rIns="58" bIns="29" anchor="t"/>
          <a:lstStyle/>
          <a:p>
            <a:pPr marL="0" indent="0" algn="ctr" defTabSz="508000">
              <a:lnSpc>
                <a:spcPct val="104000"/>
              </a:lnSpc>
              <a:spcBef>
                <a:spcPts val="0"/>
              </a:spcBef>
              <a:spcAft>
                <a:spcPts val="0"/>
              </a:spcAft>
              <a:buFontTx/>
              <a:buNone/>
            </a:pPr>
            <a:endParaRPr lang="ko-KR" altLang="en-US" sz="3200"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Non-public HEIs</a:t>
            </a:r>
            <a:endParaRPr lang="pl-PL" dirty="0"/>
          </a:p>
        </p:txBody>
      </p:sp>
      <p:sp>
        <p:nvSpPr>
          <p:cNvPr id="3" name="Text Placeholder 2"/>
          <p:cNvSpPr>
            <a:spLocks noGrp="1"/>
          </p:cNvSpPr>
          <p:nvPr>
            <p:ph type="body" sz="quarter" idx="10"/>
          </p:nvPr>
        </p:nvSpPr>
        <p:spPr>
          <a:xfrm>
            <a:off x="381000" y="1411552"/>
            <a:ext cx="8382000" cy="4810548"/>
          </a:xfrm>
        </p:spPr>
        <p:txBody>
          <a:bodyPr/>
          <a:lstStyle/>
          <a:p>
            <a:r>
              <a:rPr lang="en-US" sz="1800" dirty="0" smtClean="0"/>
              <a:t>In 1990 there were only 400.000 students</a:t>
            </a:r>
          </a:p>
          <a:p>
            <a:r>
              <a:rPr lang="en-US" sz="1800" dirty="0" smtClean="0"/>
              <a:t>Within first eight years 150 new private HEIs were created</a:t>
            </a:r>
          </a:p>
          <a:p>
            <a:r>
              <a:rPr lang="en-US" sz="1800" b="1" dirty="0" smtClean="0"/>
              <a:t>Non-public he sector between 1990-1997</a:t>
            </a:r>
          </a:p>
          <a:p>
            <a:r>
              <a:rPr lang="en-US" sz="1400" dirty="0"/>
              <a:t>expanding higher education market with increasing student </a:t>
            </a:r>
            <a:r>
              <a:rPr lang="en-US" sz="1400" dirty="0" smtClean="0"/>
              <a:t>demand</a:t>
            </a:r>
          </a:p>
          <a:p>
            <a:r>
              <a:rPr lang="en-US" sz="1400" dirty="0"/>
              <a:t>low degree of rivalry between </a:t>
            </a:r>
            <a:r>
              <a:rPr lang="en-US" sz="1400" dirty="0" smtClean="0"/>
              <a:t>providers</a:t>
            </a:r>
          </a:p>
          <a:p>
            <a:r>
              <a:rPr lang="en-US" sz="1400" dirty="0"/>
              <a:t>low barriers to entry </a:t>
            </a:r>
            <a:endParaRPr lang="en-US" sz="1400" dirty="0" smtClean="0"/>
          </a:p>
          <a:p>
            <a:r>
              <a:rPr lang="en-US" sz="1400" dirty="0"/>
              <a:t>absence of state financial support for non-state HEIs </a:t>
            </a:r>
            <a:endParaRPr lang="en-US" sz="1400" dirty="0" smtClean="0"/>
          </a:p>
          <a:p>
            <a:r>
              <a:rPr lang="en-US" sz="1400" dirty="0" smtClean="0"/>
              <a:t>limited </a:t>
            </a:r>
            <a:r>
              <a:rPr lang="en-US" sz="1400" dirty="0"/>
              <a:t>range of study fields and focusing on high-demand low-cost vocational study programs at medium or low tuition fees levels. </a:t>
            </a:r>
            <a:endParaRPr lang="en-US" sz="1400" dirty="0" smtClean="0"/>
          </a:p>
          <a:p>
            <a:r>
              <a:rPr lang="en-US" sz="1800" b="1" dirty="0" smtClean="0"/>
              <a:t>Non-public sector between 1997-2004</a:t>
            </a:r>
          </a:p>
          <a:p>
            <a:r>
              <a:rPr lang="en-US" sz="1400" dirty="0"/>
              <a:t>mature higher education </a:t>
            </a:r>
            <a:r>
              <a:rPr lang="en-US" sz="1400" dirty="0" smtClean="0"/>
              <a:t>market</a:t>
            </a:r>
          </a:p>
          <a:p>
            <a:r>
              <a:rPr lang="en-US" sz="1400" dirty="0"/>
              <a:t>stable student </a:t>
            </a:r>
            <a:r>
              <a:rPr lang="en-US" sz="1400" dirty="0" smtClean="0"/>
              <a:t>demand</a:t>
            </a:r>
          </a:p>
          <a:p>
            <a:r>
              <a:rPr lang="en-US" sz="1400" dirty="0"/>
              <a:t>high degree rivalry between </a:t>
            </a:r>
            <a:r>
              <a:rPr lang="en-US" sz="1400" dirty="0" smtClean="0"/>
              <a:t>providers</a:t>
            </a:r>
          </a:p>
          <a:p>
            <a:r>
              <a:rPr lang="en-US" sz="1400" dirty="0" smtClean="0"/>
              <a:t>absence </a:t>
            </a:r>
            <a:r>
              <a:rPr lang="en-US" sz="1400" dirty="0"/>
              <a:t>of state financial support for private higher </a:t>
            </a:r>
            <a:r>
              <a:rPr lang="en-US" sz="1400" dirty="0" smtClean="0"/>
              <a:t>education</a:t>
            </a:r>
          </a:p>
          <a:p>
            <a:r>
              <a:rPr lang="en-US" sz="1400" dirty="0"/>
              <a:t>steady sales growth strategy, focusing on the entire market rather than selected student </a:t>
            </a:r>
            <a:r>
              <a:rPr lang="en-US" sz="1400" dirty="0" err="1" smtClean="0"/>
              <a:t>marke</a:t>
            </a:r>
            <a:endParaRPr lang="en-US" sz="1400" dirty="0" smtClean="0"/>
          </a:p>
          <a:p>
            <a:pPr marL="0" indent="0">
              <a:buNone/>
            </a:pPr>
            <a:endParaRPr lang="en-US" dirty="0" smtClean="0"/>
          </a:p>
          <a:p>
            <a:endParaRPr lang="pl-PL" dirty="0"/>
          </a:p>
        </p:txBody>
      </p:sp>
    </p:spTree>
    <p:extLst>
      <p:ext uri="{BB962C8B-B14F-4D97-AF65-F5344CB8AC3E}">
        <p14:creationId xmlns:p14="http://schemas.microsoft.com/office/powerpoint/2010/main" xmlns="" val="3181857225"/>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Non-public HEIs</a:t>
            </a:r>
            <a:endParaRPr lang="pl-PL" dirty="0"/>
          </a:p>
        </p:txBody>
      </p:sp>
      <p:sp>
        <p:nvSpPr>
          <p:cNvPr id="3" name="Text Placeholder 2"/>
          <p:cNvSpPr>
            <a:spLocks noGrp="1"/>
          </p:cNvSpPr>
          <p:nvPr>
            <p:ph type="body" sz="quarter" idx="10"/>
          </p:nvPr>
        </p:nvSpPr>
        <p:spPr>
          <a:xfrm>
            <a:off x="381000" y="1411552"/>
            <a:ext cx="8382000" cy="4810548"/>
          </a:xfrm>
        </p:spPr>
        <p:txBody>
          <a:bodyPr/>
          <a:lstStyle/>
          <a:p>
            <a:r>
              <a:rPr lang="en-US" sz="1800" dirty="0" smtClean="0"/>
              <a:t>In 1990 there were only 400.000 students</a:t>
            </a:r>
          </a:p>
          <a:p>
            <a:r>
              <a:rPr lang="en-US" sz="1800" dirty="0" smtClean="0"/>
              <a:t>Within first eight years 150 new private HEIs were created</a:t>
            </a:r>
          </a:p>
          <a:p>
            <a:r>
              <a:rPr lang="en-US" sz="1800" b="1" dirty="0" smtClean="0"/>
              <a:t>Non-public he sector between 1990-1997</a:t>
            </a:r>
          </a:p>
          <a:p>
            <a:r>
              <a:rPr lang="en-US" sz="1400" dirty="0"/>
              <a:t>expanding higher education market with increasing student </a:t>
            </a:r>
            <a:r>
              <a:rPr lang="en-US" sz="1400" dirty="0" smtClean="0"/>
              <a:t>demand</a:t>
            </a:r>
          </a:p>
          <a:p>
            <a:r>
              <a:rPr lang="en-US" sz="1400" dirty="0"/>
              <a:t>low degree of rivalry between </a:t>
            </a:r>
            <a:r>
              <a:rPr lang="en-US" sz="1400" dirty="0" smtClean="0"/>
              <a:t>providers</a:t>
            </a:r>
          </a:p>
          <a:p>
            <a:r>
              <a:rPr lang="en-US" sz="1400" dirty="0"/>
              <a:t>low barriers to entry </a:t>
            </a:r>
            <a:endParaRPr lang="en-US" sz="1400" dirty="0" smtClean="0"/>
          </a:p>
          <a:p>
            <a:r>
              <a:rPr lang="en-US" sz="1400" dirty="0"/>
              <a:t>absence of state financial support for non-state HEIs </a:t>
            </a:r>
            <a:endParaRPr lang="en-US" sz="1400" dirty="0" smtClean="0"/>
          </a:p>
          <a:p>
            <a:r>
              <a:rPr lang="en-US" sz="1400" dirty="0" smtClean="0"/>
              <a:t>limited </a:t>
            </a:r>
            <a:r>
              <a:rPr lang="en-US" sz="1400" dirty="0"/>
              <a:t>range of study fields and focusing on high-demand low-cost vocational study programs at medium or low tuition fees levels. </a:t>
            </a:r>
            <a:endParaRPr lang="en-US" sz="1400" dirty="0" smtClean="0"/>
          </a:p>
          <a:p>
            <a:r>
              <a:rPr lang="en-US" sz="1800" b="1" dirty="0" smtClean="0"/>
              <a:t>Non-public sector between 1997-2004</a:t>
            </a:r>
          </a:p>
          <a:p>
            <a:r>
              <a:rPr lang="en-US" sz="1400" dirty="0"/>
              <a:t>mature higher education </a:t>
            </a:r>
            <a:r>
              <a:rPr lang="en-US" sz="1400" dirty="0" smtClean="0"/>
              <a:t>market</a:t>
            </a:r>
          </a:p>
          <a:p>
            <a:r>
              <a:rPr lang="en-US" sz="1400" dirty="0"/>
              <a:t>stable student </a:t>
            </a:r>
            <a:r>
              <a:rPr lang="en-US" sz="1400" dirty="0" smtClean="0"/>
              <a:t>demand</a:t>
            </a:r>
          </a:p>
          <a:p>
            <a:r>
              <a:rPr lang="en-US" sz="1400" dirty="0"/>
              <a:t>high degree rivalry between </a:t>
            </a:r>
            <a:r>
              <a:rPr lang="en-US" sz="1400" dirty="0" smtClean="0"/>
              <a:t>providers</a:t>
            </a:r>
          </a:p>
          <a:p>
            <a:r>
              <a:rPr lang="en-US" sz="1400" dirty="0" smtClean="0"/>
              <a:t>absence </a:t>
            </a:r>
            <a:r>
              <a:rPr lang="en-US" sz="1400" dirty="0"/>
              <a:t>of state financial support for private higher </a:t>
            </a:r>
            <a:r>
              <a:rPr lang="en-US" sz="1400" dirty="0" smtClean="0"/>
              <a:t>education</a:t>
            </a:r>
          </a:p>
          <a:p>
            <a:r>
              <a:rPr lang="en-US" sz="1400" dirty="0"/>
              <a:t>steady sales growth strategy, focusing on the entire market rather than selected student </a:t>
            </a:r>
            <a:r>
              <a:rPr lang="en-US" sz="1400" dirty="0" err="1" smtClean="0"/>
              <a:t>marke</a:t>
            </a:r>
            <a:endParaRPr lang="en-US" sz="1400" dirty="0" smtClean="0"/>
          </a:p>
          <a:p>
            <a:pPr marL="0" indent="0">
              <a:buNone/>
            </a:pPr>
            <a:endParaRPr lang="en-US" dirty="0" smtClean="0"/>
          </a:p>
          <a:p>
            <a:endParaRPr lang="pl-PL" dirty="0"/>
          </a:p>
        </p:txBody>
      </p:sp>
    </p:spTree>
    <p:extLst>
      <p:ext uri="{BB962C8B-B14F-4D97-AF65-F5344CB8AC3E}">
        <p14:creationId xmlns:p14="http://schemas.microsoft.com/office/powerpoint/2010/main" xmlns="" val="3181857225"/>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number of HEIs</a:t>
            </a:r>
            <a:endParaRPr lang="pl-PL" dirty="0"/>
          </a:p>
        </p:txBody>
      </p:sp>
      <p:sp>
        <p:nvSpPr>
          <p:cNvPr id="3" name="Text Placeholder 2"/>
          <p:cNvSpPr>
            <a:spLocks noGrp="1"/>
          </p:cNvSpPr>
          <p:nvPr>
            <p:ph type="body" idx="1"/>
          </p:nvPr>
        </p:nvSpPr>
        <p:spPr>
          <a:xfrm>
            <a:off x="381000" y="1757802"/>
            <a:ext cx="4114800" cy="346249"/>
          </a:xfrm>
        </p:spPr>
        <p:txBody>
          <a:bodyPr/>
          <a:lstStyle/>
          <a:p>
            <a:r>
              <a:rPr lang="en-US" dirty="0" smtClean="0"/>
              <a:t>Public HEIs</a:t>
            </a:r>
            <a:endParaRPr lang="pl-PL" dirty="0"/>
          </a:p>
        </p:txBody>
      </p:sp>
      <p:sp>
        <p:nvSpPr>
          <p:cNvPr id="4" name="Content Placeholder 3"/>
          <p:cNvSpPr>
            <a:spLocks noGrp="1"/>
          </p:cNvSpPr>
          <p:nvPr>
            <p:ph sz="half" idx="2"/>
          </p:nvPr>
        </p:nvSpPr>
        <p:spPr>
          <a:xfrm>
            <a:off x="380999" y="2174875"/>
            <a:ext cx="4114800" cy="1097223"/>
          </a:xfrm>
        </p:spPr>
        <p:txBody>
          <a:bodyPr/>
          <a:lstStyle/>
          <a:p>
            <a:r>
              <a:rPr lang="en-US" dirty="0" smtClean="0"/>
              <a:t>1990/1991 100</a:t>
            </a:r>
          </a:p>
          <a:p>
            <a:r>
              <a:rPr lang="en-US" dirty="0" smtClean="0"/>
              <a:t>2013/2014 132</a:t>
            </a:r>
          </a:p>
          <a:p>
            <a:pPr marL="0" indent="0">
              <a:buNone/>
            </a:pPr>
            <a:endParaRPr lang="pl-PL" dirty="0"/>
          </a:p>
        </p:txBody>
      </p:sp>
      <p:sp>
        <p:nvSpPr>
          <p:cNvPr id="5" name="Text Placeholder 4"/>
          <p:cNvSpPr>
            <a:spLocks noGrp="1"/>
          </p:cNvSpPr>
          <p:nvPr>
            <p:ph type="body" sz="quarter" idx="3"/>
          </p:nvPr>
        </p:nvSpPr>
        <p:spPr>
          <a:xfrm>
            <a:off x="4645981" y="1757802"/>
            <a:ext cx="4117019" cy="346249"/>
          </a:xfrm>
        </p:spPr>
        <p:txBody>
          <a:bodyPr/>
          <a:lstStyle/>
          <a:p>
            <a:r>
              <a:rPr lang="en-US" dirty="0" smtClean="0"/>
              <a:t>Non-public HEIs</a:t>
            </a:r>
            <a:endParaRPr lang="pl-PL" dirty="0"/>
          </a:p>
        </p:txBody>
      </p:sp>
      <p:sp>
        <p:nvSpPr>
          <p:cNvPr id="6" name="Content Placeholder 5"/>
          <p:cNvSpPr>
            <a:spLocks noGrp="1"/>
          </p:cNvSpPr>
          <p:nvPr>
            <p:ph sz="quarter" idx="4"/>
          </p:nvPr>
        </p:nvSpPr>
        <p:spPr>
          <a:xfrm>
            <a:off x="4645026" y="2174875"/>
            <a:ext cx="4117974" cy="4673587"/>
          </a:xfrm>
        </p:spPr>
        <p:txBody>
          <a:bodyPr/>
          <a:lstStyle/>
          <a:p>
            <a:r>
              <a:rPr lang="pl-PL" sz="1600" b="1" dirty="0"/>
              <a:t>1997/98 </a:t>
            </a:r>
            <a:r>
              <a:rPr lang="en-US" sz="1600" b="1" dirty="0" smtClean="0"/>
              <a:t>             </a:t>
            </a:r>
            <a:r>
              <a:rPr lang="pl-PL" sz="1600" b="1" dirty="0" smtClean="0"/>
              <a:t>146 </a:t>
            </a:r>
            <a:endParaRPr lang="en-US" sz="1600" b="1" dirty="0" smtClean="0"/>
          </a:p>
          <a:p>
            <a:r>
              <a:rPr lang="pl-PL" sz="1600" dirty="0" smtClean="0"/>
              <a:t>1998/99 </a:t>
            </a:r>
            <a:r>
              <a:rPr lang="en-US" sz="1600" dirty="0" smtClean="0"/>
              <a:t>             </a:t>
            </a:r>
            <a:r>
              <a:rPr lang="pl-PL" sz="1600" dirty="0" smtClean="0"/>
              <a:t>158 </a:t>
            </a:r>
            <a:endParaRPr lang="en-US" sz="1600" dirty="0" smtClean="0"/>
          </a:p>
          <a:p>
            <a:r>
              <a:rPr lang="pl-PL" sz="1600" dirty="0" smtClean="0"/>
              <a:t>1999/00 </a:t>
            </a:r>
            <a:r>
              <a:rPr lang="en-US" sz="1600" dirty="0" smtClean="0"/>
              <a:t>             </a:t>
            </a:r>
            <a:r>
              <a:rPr lang="pl-PL" sz="1600" dirty="0" smtClean="0"/>
              <a:t>174 </a:t>
            </a:r>
            <a:endParaRPr lang="en-US" sz="1600" dirty="0" smtClean="0"/>
          </a:p>
          <a:p>
            <a:r>
              <a:rPr lang="pl-PL" sz="1600" dirty="0" smtClean="0"/>
              <a:t>2000/01</a:t>
            </a:r>
            <a:r>
              <a:rPr lang="en-US" sz="1600" dirty="0" smtClean="0"/>
              <a:t>             </a:t>
            </a:r>
            <a:r>
              <a:rPr lang="pl-PL" sz="1600" dirty="0" smtClean="0"/>
              <a:t> </a:t>
            </a:r>
            <a:r>
              <a:rPr lang="pl-PL" sz="1600" dirty="0"/>
              <a:t>195 </a:t>
            </a:r>
            <a:endParaRPr lang="en-US" sz="1600" dirty="0" smtClean="0"/>
          </a:p>
          <a:p>
            <a:r>
              <a:rPr lang="pl-PL" sz="1600" dirty="0" smtClean="0"/>
              <a:t>2001/02 </a:t>
            </a:r>
            <a:r>
              <a:rPr lang="en-US" sz="1600" dirty="0" smtClean="0"/>
              <a:t>             </a:t>
            </a:r>
            <a:r>
              <a:rPr lang="pl-PL" sz="1600" dirty="0" smtClean="0"/>
              <a:t>221 </a:t>
            </a:r>
          </a:p>
          <a:p>
            <a:r>
              <a:rPr lang="pl-PL" sz="1600" dirty="0" smtClean="0"/>
              <a:t>2002/03 </a:t>
            </a:r>
            <a:r>
              <a:rPr lang="en-US" sz="1600" dirty="0" smtClean="0"/>
              <a:t>             </a:t>
            </a:r>
            <a:r>
              <a:rPr lang="pl-PL" sz="1600" dirty="0" smtClean="0"/>
              <a:t>252</a:t>
            </a:r>
          </a:p>
          <a:p>
            <a:r>
              <a:rPr lang="pl-PL" sz="1600" dirty="0" smtClean="0"/>
              <a:t>2003/04 </a:t>
            </a:r>
            <a:r>
              <a:rPr lang="en-US" sz="1600" dirty="0" smtClean="0"/>
              <a:t>             </a:t>
            </a:r>
            <a:r>
              <a:rPr lang="pl-PL" sz="1600" dirty="0" smtClean="0"/>
              <a:t>274</a:t>
            </a:r>
            <a:endParaRPr lang="pl-PL" sz="1600" dirty="0"/>
          </a:p>
          <a:p>
            <a:r>
              <a:rPr lang="pl-PL" sz="1600" dirty="0"/>
              <a:t>2004/05 </a:t>
            </a:r>
            <a:r>
              <a:rPr lang="en-US" sz="1600" dirty="0" smtClean="0"/>
              <a:t>             </a:t>
            </a:r>
            <a:r>
              <a:rPr lang="pl-PL" sz="1600" dirty="0" smtClean="0"/>
              <a:t>301 </a:t>
            </a:r>
            <a:endParaRPr lang="pl-PL" sz="1600" dirty="0"/>
          </a:p>
          <a:p>
            <a:r>
              <a:rPr lang="pl-PL" sz="1600" dirty="0"/>
              <a:t>2005/06 </a:t>
            </a:r>
            <a:r>
              <a:rPr lang="en-US" sz="1600" dirty="0" smtClean="0"/>
              <a:t>             </a:t>
            </a:r>
            <a:r>
              <a:rPr lang="pl-PL" sz="1600" dirty="0" smtClean="0"/>
              <a:t>315 </a:t>
            </a:r>
            <a:endParaRPr lang="pl-PL" sz="1600" dirty="0"/>
          </a:p>
          <a:p>
            <a:r>
              <a:rPr lang="pl-PL" sz="1600" dirty="0"/>
              <a:t>2006/07 </a:t>
            </a:r>
            <a:r>
              <a:rPr lang="en-US" sz="1600" dirty="0" smtClean="0"/>
              <a:t>             </a:t>
            </a:r>
            <a:r>
              <a:rPr lang="pl-PL" sz="1600" dirty="0" smtClean="0"/>
              <a:t>318 </a:t>
            </a:r>
            <a:endParaRPr lang="pl-PL" sz="1600" dirty="0"/>
          </a:p>
          <a:p>
            <a:r>
              <a:rPr lang="pl-PL" sz="1600" dirty="0"/>
              <a:t>2007/08 </a:t>
            </a:r>
            <a:r>
              <a:rPr lang="en-US" sz="1600" dirty="0" smtClean="0"/>
              <a:t>             </a:t>
            </a:r>
            <a:r>
              <a:rPr lang="pl-PL" sz="1600" dirty="0" smtClean="0"/>
              <a:t>324 </a:t>
            </a:r>
            <a:endParaRPr lang="pl-PL" sz="1600" dirty="0"/>
          </a:p>
          <a:p>
            <a:r>
              <a:rPr lang="pl-PL" sz="1600" dirty="0"/>
              <a:t>2008/09 </a:t>
            </a:r>
            <a:r>
              <a:rPr lang="en-US" sz="1600" dirty="0" smtClean="0"/>
              <a:t>             </a:t>
            </a:r>
            <a:r>
              <a:rPr lang="pl-PL" sz="1600" dirty="0" smtClean="0"/>
              <a:t>325 </a:t>
            </a:r>
            <a:endParaRPr lang="pl-PL" sz="1600" dirty="0"/>
          </a:p>
          <a:p>
            <a:r>
              <a:rPr lang="pl-PL" sz="1600" b="1" dirty="0"/>
              <a:t>2009/10 </a:t>
            </a:r>
            <a:r>
              <a:rPr lang="en-US" sz="1600" b="1" dirty="0" smtClean="0"/>
              <a:t>             </a:t>
            </a:r>
            <a:r>
              <a:rPr lang="pl-PL" sz="1600" b="1" dirty="0" smtClean="0"/>
              <a:t>330 </a:t>
            </a:r>
            <a:endParaRPr lang="pl-PL" sz="1600" b="1" dirty="0"/>
          </a:p>
          <a:p>
            <a:r>
              <a:rPr lang="pl-PL" sz="1600" b="1" dirty="0"/>
              <a:t>2010/11 </a:t>
            </a:r>
            <a:r>
              <a:rPr lang="en-US" sz="1600" b="1" dirty="0" smtClean="0"/>
              <a:t>             </a:t>
            </a:r>
            <a:r>
              <a:rPr lang="pl-PL" sz="1600" b="1" dirty="0" smtClean="0"/>
              <a:t>328 </a:t>
            </a:r>
            <a:endParaRPr lang="pl-PL" sz="1600" b="1" dirty="0"/>
          </a:p>
          <a:p>
            <a:r>
              <a:rPr lang="pl-PL" sz="1600" dirty="0"/>
              <a:t>2011/12 </a:t>
            </a:r>
            <a:r>
              <a:rPr lang="en-US" sz="1600" dirty="0" smtClean="0"/>
              <a:t>             </a:t>
            </a:r>
            <a:r>
              <a:rPr lang="pl-PL" sz="1600" dirty="0" smtClean="0"/>
              <a:t>328</a:t>
            </a:r>
            <a:endParaRPr lang="pl-PL" sz="1600" dirty="0"/>
          </a:p>
          <a:p>
            <a:r>
              <a:rPr lang="pl-PL" sz="1600" dirty="0"/>
              <a:t>2012/13 </a:t>
            </a:r>
            <a:r>
              <a:rPr lang="en-US" sz="1600" dirty="0" smtClean="0"/>
              <a:t>             </a:t>
            </a:r>
            <a:r>
              <a:rPr lang="pl-PL" sz="1600" dirty="0" smtClean="0"/>
              <a:t>321 </a:t>
            </a:r>
            <a:endParaRPr lang="pl-PL" sz="1600" dirty="0"/>
          </a:p>
          <a:p>
            <a:r>
              <a:rPr lang="pl-PL" sz="1600" b="1" dirty="0" smtClean="0"/>
              <a:t>2013/14</a:t>
            </a:r>
            <a:r>
              <a:rPr lang="en-US" sz="1600" b="1" dirty="0" smtClean="0"/>
              <a:t>             </a:t>
            </a:r>
            <a:r>
              <a:rPr lang="pl-PL" sz="1600" b="1" dirty="0" smtClean="0"/>
              <a:t> 306</a:t>
            </a:r>
            <a:r>
              <a:rPr lang="en-US" sz="1600" b="1" dirty="0" smtClean="0"/>
              <a:t>        </a:t>
            </a:r>
            <a:r>
              <a:rPr lang="pl-PL" sz="1600" b="1" dirty="0"/>
              <a:t>398 562</a:t>
            </a:r>
            <a:endParaRPr lang="pl-PL" sz="1600" dirty="0"/>
          </a:p>
        </p:txBody>
      </p:sp>
    </p:spTree>
    <p:extLst>
      <p:ext uri="{BB962C8B-B14F-4D97-AF65-F5344CB8AC3E}">
        <p14:creationId xmlns:p14="http://schemas.microsoft.com/office/powerpoint/2010/main" xmlns="" val="2722627314"/>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64797"/>
          </a:xfrm>
        </p:spPr>
        <p:txBody>
          <a:bodyPr/>
          <a:lstStyle/>
          <a:p>
            <a:r>
              <a:rPr lang="en-US" dirty="0" smtClean="0"/>
              <a:t>  The number of students after 1990</a:t>
            </a:r>
            <a:endParaRPr lang="pl-PL" dirty="0"/>
          </a:p>
        </p:txBody>
      </p:sp>
      <p:sp>
        <p:nvSpPr>
          <p:cNvPr id="3" name="Text Placeholder 2"/>
          <p:cNvSpPr>
            <a:spLocks noGrp="1"/>
          </p:cNvSpPr>
          <p:nvPr>
            <p:ph type="body" sz="quarter" idx="10"/>
          </p:nvPr>
        </p:nvSpPr>
        <p:spPr>
          <a:xfrm>
            <a:off x="381000" y="1411552"/>
            <a:ext cx="8382000" cy="4838248"/>
          </a:xfrm>
        </p:spPr>
        <p:txBody>
          <a:bodyPr/>
          <a:lstStyle/>
          <a:p>
            <a:pPr marL="0" indent="0">
              <a:buNone/>
            </a:pPr>
            <a:r>
              <a:rPr lang="pl-PL" sz="1200" dirty="0"/>
              <a:t>1990/1991................................... </a:t>
            </a:r>
            <a:r>
              <a:rPr lang="pl-PL" sz="1200" b="1" dirty="0"/>
              <a:t>403 824 </a:t>
            </a:r>
          </a:p>
          <a:p>
            <a:pPr marL="0" indent="0">
              <a:buNone/>
            </a:pPr>
            <a:r>
              <a:rPr lang="pl-PL" sz="1200" dirty="0" smtClean="0"/>
              <a:t>1991/1992</a:t>
            </a:r>
            <a:r>
              <a:rPr lang="pl-PL" sz="1200" dirty="0"/>
              <a:t>................................... 428 159 </a:t>
            </a:r>
          </a:p>
          <a:p>
            <a:pPr marL="0" indent="0">
              <a:buNone/>
            </a:pPr>
            <a:r>
              <a:rPr lang="pl-PL" sz="1200" dirty="0" smtClean="0"/>
              <a:t>992/1993</a:t>
            </a:r>
            <a:r>
              <a:rPr lang="pl-PL" sz="1200" dirty="0"/>
              <a:t>................................... </a:t>
            </a:r>
            <a:r>
              <a:rPr lang="en-US" sz="1200" dirty="0" smtClean="0"/>
              <a:t>…</a:t>
            </a:r>
            <a:r>
              <a:rPr lang="pl-PL" sz="1200" dirty="0" smtClean="0"/>
              <a:t>495 </a:t>
            </a:r>
            <a:r>
              <a:rPr lang="pl-PL" sz="1200" dirty="0"/>
              <a:t>729 </a:t>
            </a:r>
          </a:p>
          <a:p>
            <a:pPr marL="0" indent="0">
              <a:buNone/>
            </a:pPr>
            <a:r>
              <a:rPr lang="pl-PL" sz="1200" dirty="0"/>
              <a:t>1993/1994................................... 584 009 </a:t>
            </a:r>
            <a:endParaRPr lang="en-US" sz="1200" dirty="0" smtClean="0"/>
          </a:p>
          <a:p>
            <a:pPr marL="0" indent="0">
              <a:buNone/>
            </a:pPr>
            <a:r>
              <a:rPr lang="pl-PL" sz="1200" dirty="0" smtClean="0"/>
              <a:t>1994/1995</a:t>
            </a:r>
            <a:r>
              <a:rPr lang="pl-PL" sz="1200" dirty="0"/>
              <a:t>................................... 682 200 </a:t>
            </a:r>
          </a:p>
          <a:p>
            <a:pPr marL="0" indent="0">
              <a:buNone/>
            </a:pPr>
            <a:r>
              <a:rPr lang="pl-PL" sz="1200" dirty="0"/>
              <a:t>1995/1996................................... 794 642 </a:t>
            </a:r>
          </a:p>
          <a:p>
            <a:pPr marL="0" indent="0">
              <a:buNone/>
            </a:pPr>
            <a:r>
              <a:rPr lang="pl-PL" sz="1200" dirty="0"/>
              <a:t>1996/1997................................... 927 480 </a:t>
            </a:r>
          </a:p>
          <a:p>
            <a:pPr marL="0" indent="0">
              <a:buNone/>
            </a:pPr>
            <a:r>
              <a:rPr lang="pl-PL" sz="1200" dirty="0"/>
              <a:t>1997/1998................................... 1 091 841 </a:t>
            </a:r>
          </a:p>
          <a:p>
            <a:pPr marL="0" indent="0">
              <a:buNone/>
            </a:pPr>
            <a:r>
              <a:rPr lang="pl-PL" sz="1200" dirty="0"/>
              <a:t>1998/1999................................... 1 273 </a:t>
            </a:r>
            <a:r>
              <a:rPr lang="pl-PL" sz="1200" dirty="0" smtClean="0"/>
              <a:t>955</a:t>
            </a:r>
            <a:r>
              <a:rPr lang="en-US" sz="1200" dirty="0" smtClean="0"/>
              <a:t> </a:t>
            </a:r>
            <a:endParaRPr lang="pl-PL" sz="1200" dirty="0"/>
          </a:p>
          <a:p>
            <a:pPr marL="0" indent="0">
              <a:buNone/>
            </a:pPr>
            <a:r>
              <a:rPr lang="pl-PL" sz="1200" dirty="0"/>
              <a:t>1999/2000................................... 1 431 871 </a:t>
            </a:r>
          </a:p>
          <a:p>
            <a:pPr marL="0" indent="0">
              <a:buNone/>
            </a:pPr>
            <a:r>
              <a:rPr lang="pl-PL" sz="1200" dirty="0"/>
              <a:t>2000/2001................................... 1 584 804 </a:t>
            </a:r>
          </a:p>
          <a:p>
            <a:pPr marL="0" indent="0">
              <a:buNone/>
            </a:pPr>
            <a:r>
              <a:rPr lang="pl-PL" sz="1200" dirty="0"/>
              <a:t>2001/2002................................... 1 718 </a:t>
            </a:r>
            <a:r>
              <a:rPr lang="pl-PL" sz="1200" dirty="0" smtClean="0"/>
              <a:t>747</a:t>
            </a:r>
            <a:endParaRPr lang="pl-PL" sz="1200" dirty="0"/>
          </a:p>
          <a:p>
            <a:pPr marL="0" indent="0">
              <a:buNone/>
            </a:pPr>
            <a:r>
              <a:rPr lang="pl-PL" sz="1200" dirty="0"/>
              <a:t>2002/2003................................... 1 800 548 </a:t>
            </a:r>
          </a:p>
          <a:p>
            <a:pPr marL="0" indent="0">
              <a:buNone/>
            </a:pPr>
            <a:r>
              <a:rPr lang="pl-PL" sz="1200" dirty="0"/>
              <a:t>2003/2004................................... 1 858 680 </a:t>
            </a:r>
          </a:p>
          <a:p>
            <a:pPr marL="0" indent="0">
              <a:buNone/>
            </a:pPr>
            <a:r>
              <a:rPr lang="pl-PL" sz="1200" dirty="0"/>
              <a:t>2004/2005................................... 1 926 122 </a:t>
            </a:r>
          </a:p>
          <a:p>
            <a:pPr marL="0" indent="0">
              <a:buNone/>
            </a:pPr>
            <a:r>
              <a:rPr lang="pl-PL" sz="1200" dirty="0"/>
              <a:t>2005/2006................................... 1 953 832 </a:t>
            </a:r>
          </a:p>
          <a:p>
            <a:pPr marL="0" indent="0">
              <a:buNone/>
            </a:pPr>
            <a:r>
              <a:rPr lang="pl-PL" sz="1200" dirty="0"/>
              <a:t>2006/2007................................... </a:t>
            </a:r>
            <a:r>
              <a:rPr lang="pl-PL" sz="1200" b="1" dirty="0"/>
              <a:t>1 941 445 </a:t>
            </a:r>
          </a:p>
          <a:p>
            <a:pPr marL="0" indent="0">
              <a:buNone/>
            </a:pPr>
            <a:r>
              <a:rPr lang="pl-PL" sz="1200" dirty="0"/>
              <a:t>2007/2008................................... 1 937 404 </a:t>
            </a:r>
          </a:p>
          <a:p>
            <a:pPr marL="0" indent="0">
              <a:buNone/>
            </a:pPr>
            <a:r>
              <a:rPr lang="pl-PL" sz="1200" dirty="0"/>
              <a:t>2008/2009................................... 1 927 762 </a:t>
            </a:r>
          </a:p>
          <a:p>
            <a:pPr marL="0" indent="0">
              <a:buNone/>
            </a:pPr>
            <a:r>
              <a:rPr lang="pl-PL" sz="1200" dirty="0"/>
              <a:t>2009/2010................................... 1 900 014 </a:t>
            </a:r>
          </a:p>
          <a:p>
            <a:pPr marL="0" indent="0">
              <a:buNone/>
            </a:pPr>
            <a:r>
              <a:rPr lang="pl-PL" sz="1200" dirty="0"/>
              <a:t>2010/2011................................... 1 841 251 </a:t>
            </a:r>
          </a:p>
          <a:p>
            <a:pPr marL="0" indent="0">
              <a:buNone/>
            </a:pPr>
            <a:r>
              <a:rPr lang="pl-PL" sz="1200" dirty="0"/>
              <a:t>2011/2012................................... 1 764 060 </a:t>
            </a:r>
          </a:p>
          <a:p>
            <a:pPr marL="0" indent="0">
              <a:buNone/>
            </a:pPr>
            <a:r>
              <a:rPr lang="pl-PL" sz="1200" dirty="0"/>
              <a:t>2012/2013................................... 1 676 927 </a:t>
            </a:r>
          </a:p>
          <a:p>
            <a:pPr marL="0" indent="0">
              <a:buNone/>
            </a:pPr>
            <a:r>
              <a:rPr lang="pl-PL" sz="1200" b="1" dirty="0"/>
              <a:t>2013/2014</a:t>
            </a:r>
            <a:r>
              <a:rPr lang="pl-PL" sz="1200" b="1" dirty="0" smtClean="0"/>
              <a:t>.................................1 </a:t>
            </a:r>
            <a:r>
              <a:rPr lang="pl-PL" sz="1200" b="1" dirty="0"/>
              <a:t>549 877 </a:t>
            </a:r>
          </a:p>
        </p:txBody>
      </p:sp>
    </p:spTree>
    <p:extLst>
      <p:ext uri="{BB962C8B-B14F-4D97-AF65-F5344CB8AC3E}">
        <p14:creationId xmlns:p14="http://schemas.microsoft.com/office/powerpoint/2010/main" xmlns="" val="2771131222"/>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Europeanization of HE</a:t>
            </a:r>
            <a:endParaRPr lang="pl-PL" dirty="0"/>
          </a:p>
        </p:txBody>
      </p:sp>
      <p:sp>
        <p:nvSpPr>
          <p:cNvPr id="3" name="Text Placeholder 2"/>
          <p:cNvSpPr>
            <a:spLocks noGrp="1"/>
          </p:cNvSpPr>
          <p:nvPr>
            <p:ph type="body" sz="quarter" idx="10"/>
          </p:nvPr>
        </p:nvSpPr>
        <p:spPr>
          <a:xfrm>
            <a:off x="381000" y="1411552"/>
            <a:ext cx="8382000" cy="5124480"/>
          </a:xfrm>
        </p:spPr>
        <p:txBody>
          <a:bodyPr/>
          <a:lstStyle/>
          <a:p>
            <a:pPr marL="0" indent="0">
              <a:buNone/>
            </a:pPr>
            <a:endParaRPr lang="en-US" sz="1800" b="1" dirty="0" smtClean="0"/>
          </a:p>
          <a:p>
            <a:pPr marL="0" indent="0">
              <a:buNone/>
            </a:pPr>
            <a:r>
              <a:rPr lang="en-US" sz="1800" dirty="0" smtClean="0"/>
              <a:t>Academic year                               number of international students</a:t>
            </a:r>
          </a:p>
          <a:p>
            <a:pPr marL="0" indent="0">
              <a:buNone/>
            </a:pPr>
            <a:r>
              <a:rPr lang="pl-PL" sz="1800" dirty="0"/>
              <a:t>1995/1996 ................................. 5 202 697</a:t>
            </a:r>
          </a:p>
          <a:p>
            <a:pPr marL="0" indent="0">
              <a:buNone/>
            </a:pPr>
            <a:r>
              <a:rPr lang="pl-PL" sz="1800" dirty="0"/>
              <a:t>2000/2001 ................................. 6 563 892</a:t>
            </a:r>
          </a:p>
          <a:p>
            <a:pPr marL="0" indent="0">
              <a:buNone/>
            </a:pPr>
            <a:r>
              <a:rPr lang="pl-PL" sz="1800" dirty="0"/>
              <a:t>2001/2002 ................................. 7 380 1 002</a:t>
            </a:r>
          </a:p>
          <a:p>
            <a:pPr marL="0" indent="0">
              <a:buNone/>
            </a:pPr>
            <a:r>
              <a:rPr lang="pl-PL" sz="1800" dirty="0"/>
              <a:t>2002/2003 ................................. 7 608 1 307</a:t>
            </a:r>
          </a:p>
          <a:p>
            <a:pPr marL="0" indent="0">
              <a:buNone/>
            </a:pPr>
            <a:r>
              <a:rPr lang="pl-PL" sz="1800" dirty="0"/>
              <a:t>2003/2004 ................................. 8 106 1 178</a:t>
            </a:r>
          </a:p>
          <a:p>
            <a:pPr marL="0" indent="0">
              <a:buNone/>
            </a:pPr>
            <a:r>
              <a:rPr lang="pl-PL" sz="1800" dirty="0"/>
              <a:t>2004/2005 ................................. 8 829 1 326</a:t>
            </a:r>
          </a:p>
          <a:p>
            <a:pPr marL="0" indent="0">
              <a:buNone/>
            </a:pPr>
            <a:r>
              <a:rPr lang="pl-PL" sz="1800" dirty="0"/>
              <a:t>2005/2006 ................................. 10 092 1 306</a:t>
            </a:r>
          </a:p>
          <a:p>
            <a:pPr marL="0" indent="0">
              <a:buNone/>
            </a:pPr>
            <a:r>
              <a:rPr lang="pl-PL" sz="1800" dirty="0"/>
              <a:t>2006/2007 ................................. 11 752 1 489</a:t>
            </a:r>
          </a:p>
          <a:p>
            <a:pPr marL="0" indent="0">
              <a:buNone/>
            </a:pPr>
            <a:r>
              <a:rPr lang="pl-PL" sz="1800" dirty="0"/>
              <a:t>2007/2008 ................................. 13 695 1 774</a:t>
            </a:r>
          </a:p>
          <a:p>
            <a:pPr marL="0" indent="0">
              <a:buNone/>
            </a:pPr>
            <a:r>
              <a:rPr lang="pl-PL" sz="1800" dirty="0"/>
              <a:t>2008/2009 ................................. 15 862 2 210</a:t>
            </a:r>
          </a:p>
          <a:p>
            <a:pPr marL="0" indent="0">
              <a:buNone/>
            </a:pPr>
            <a:r>
              <a:rPr lang="pl-PL" sz="1800" dirty="0"/>
              <a:t>2009/2010 ................................. 17 000 2 833</a:t>
            </a:r>
          </a:p>
          <a:p>
            <a:pPr marL="0" indent="0">
              <a:buNone/>
            </a:pPr>
            <a:r>
              <a:rPr lang="pl-PL" sz="1800" dirty="0"/>
              <a:t>2010/2011 ................................. 21 474 3 364</a:t>
            </a:r>
          </a:p>
          <a:p>
            <a:pPr marL="0" indent="0">
              <a:buNone/>
            </a:pPr>
            <a:r>
              <a:rPr lang="pl-PL" sz="1800" dirty="0"/>
              <a:t>2011/2012 ................................. 24 253 3 964</a:t>
            </a:r>
          </a:p>
          <a:p>
            <a:pPr marL="0" indent="0">
              <a:buNone/>
            </a:pPr>
            <a:r>
              <a:rPr lang="pl-PL" sz="1800" dirty="0"/>
              <a:t>2012/2013 ................................. 29 172 4 867</a:t>
            </a:r>
          </a:p>
          <a:p>
            <a:pPr marL="0" indent="0">
              <a:buNone/>
            </a:pPr>
            <a:r>
              <a:rPr lang="pl-PL" sz="1800" b="1" dirty="0"/>
              <a:t>2013/2014 ................................. 35 983</a:t>
            </a:r>
            <a:endParaRPr lang="pl-PL" sz="1800" dirty="0"/>
          </a:p>
        </p:txBody>
      </p:sp>
    </p:spTree>
    <p:extLst>
      <p:ext uri="{BB962C8B-B14F-4D97-AF65-F5344CB8AC3E}">
        <p14:creationId xmlns:p14="http://schemas.microsoft.com/office/powerpoint/2010/main" xmlns="" val="3872951271"/>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Bologna Process</a:t>
            </a:r>
            <a:endParaRPr lang="pl-PL" dirty="0"/>
          </a:p>
        </p:txBody>
      </p:sp>
      <p:sp>
        <p:nvSpPr>
          <p:cNvPr id="3" name="Text Placeholder 2"/>
          <p:cNvSpPr>
            <a:spLocks noGrp="1"/>
          </p:cNvSpPr>
          <p:nvPr>
            <p:ph type="body" sz="quarter" idx="10"/>
          </p:nvPr>
        </p:nvSpPr>
        <p:spPr>
          <a:xfrm>
            <a:off x="381000" y="1411552"/>
            <a:ext cx="8382000" cy="5515356"/>
          </a:xfrm>
        </p:spPr>
        <p:txBody>
          <a:bodyPr/>
          <a:lstStyle/>
          <a:p>
            <a:r>
              <a:rPr lang="en-US" sz="2400" dirty="0" smtClean="0"/>
              <a:t>The Bologna Declaration, 1999</a:t>
            </a:r>
          </a:p>
          <a:p>
            <a:r>
              <a:rPr lang="en-US" sz="2400" dirty="0" smtClean="0"/>
              <a:t>30 ministers for higher education decided to create the European Higher Education Area by 2010</a:t>
            </a:r>
          </a:p>
          <a:p>
            <a:r>
              <a:rPr lang="en-US" sz="2400" dirty="0" smtClean="0"/>
              <a:t>Aims:</a:t>
            </a:r>
          </a:p>
          <a:p>
            <a:r>
              <a:rPr lang="en-US" sz="1600" b="1" dirty="0" smtClean="0"/>
              <a:t>a </a:t>
            </a:r>
            <a:r>
              <a:rPr lang="en-US" sz="1600" b="1" dirty="0"/>
              <a:t>system of academic degrees that are easy to </a:t>
            </a:r>
            <a:r>
              <a:rPr lang="en-US" sz="1600" b="1" dirty="0" smtClean="0"/>
              <a:t>recognize </a:t>
            </a:r>
            <a:r>
              <a:rPr lang="en-US" sz="1600" b="1" dirty="0"/>
              <a:t>and compare</a:t>
            </a:r>
            <a:r>
              <a:rPr lang="en-US" sz="1600" dirty="0"/>
              <a:t>. It includes the introduction of a shared diploma supplement to improve transparency</a:t>
            </a:r>
            <a:r>
              <a:rPr lang="en-US" sz="1600" dirty="0" smtClean="0"/>
              <a:t>; creation of the European Qualification Framework</a:t>
            </a:r>
            <a:endParaRPr lang="en-US" sz="1600" dirty="0"/>
          </a:p>
          <a:p>
            <a:r>
              <a:rPr lang="en-US" sz="1600" b="1" dirty="0"/>
              <a:t>a system based essentially on two cycles</a:t>
            </a:r>
            <a:r>
              <a:rPr lang="en-US" sz="1600" dirty="0"/>
              <a:t>: a first cycle geared to the </a:t>
            </a:r>
            <a:r>
              <a:rPr lang="en-US" sz="1600" dirty="0" err="1"/>
              <a:t>labour</a:t>
            </a:r>
            <a:r>
              <a:rPr lang="en-US" sz="1600" dirty="0"/>
              <a:t> market and lasting at least three years, and a second cycle (Master) conditional on the completion of the first cycle;</a:t>
            </a:r>
          </a:p>
          <a:p>
            <a:r>
              <a:rPr lang="en-US" sz="1600" b="1" dirty="0"/>
              <a:t>a system of accumulation and transfer of credits</a:t>
            </a:r>
            <a:r>
              <a:rPr lang="en-US" sz="1600" dirty="0"/>
              <a:t> of the ECTS type used in the </a:t>
            </a:r>
            <a:r>
              <a:rPr lang="en-US" sz="1600" dirty="0" smtClean="0"/>
              <a:t>Erasmus exchange </a:t>
            </a:r>
            <a:r>
              <a:rPr lang="en-US" sz="1600" dirty="0"/>
              <a:t>scheme;</a:t>
            </a:r>
          </a:p>
          <a:p>
            <a:r>
              <a:rPr lang="en-US" sz="1600" b="1" dirty="0"/>
              <a:t>mobility of students, teachers and researchers</a:t>
            </a:r>
            <a:r>
              <a:rPr lang="en-US" sz="1600" dirty="0"/>
              <a:t>: elimination of all obstacles to freedom of movement;</a:t>
            </a:r>
          </a:p>
          <a:p>
            <a:r>
              <a:rPr lang="en-US" sz="1600" b="1" dirty="0"/>
              <a:t>cooperation</a:t>
            </a:r>
            <a:r>
              <a:rPr lang="en-US" sz="1600" dirty="0"/>
              <a:t> with regard to quality assurance;</a:t>
            </a:r>
          </a:p>
          <a:p>
            <a:r>
              <a:rPr lang="en-US" sz="1600" b="1" dirty="0"/>
              <a:t>the European dimension in higher education</a:t>
            </a:r>
            <a:r>
              <a:rPr lang="en-US" sz="1600" dirty="0"/>
              <a:t>: increase the number of modules and </a:t>
            </a:r>
            <a:r>
              <a:rPr lang="en-US" sz="1600" dirty="0" smtClean="0"/>
              <a:t>teaching and </a:t>
            </a:r>
            <a:r>
              <a:rPr lang="en-US" sz="1600" dirty="0"/>
              <a:t>study areas where the content, guidance or </a:t>
            </a:r>
            <a:r>
              <a:rPr lang="en-US" sz="1600" dirty="0" smtClean="0"/>
              <a:t>organization </a:t>
            </a:r>
            <a:r>
              <a:rPr lang="en-US" sz="1600" dirty="0"/>
              <a:t>has a </a:t>
            </a:r>
            <a:r>
              <a:rPr lang="en-US" sz="1600" dirty="0" smtClean="0"/>
              <a:t>European dimension</a:t>
            </a:r>
            <a:endParaRPr lang="en-US" dirty="0"/>
          </a:p>
          <a:p>
            <a:r>
              <a:rPr lang="en-US" sz="1600" b="1" dirty="0"/>
              <a:t>providing equal opportunities to quality </a:t>
            </a:r>
            <a:r>
              <a:rPr lang="en-US" sz="1600" b="1" dirty="0" smtClean="0"/>
              <a:t>education</a:t>
            </a:r>
          </a:p>
          <a:p>
            <a:r>
              <a:rPr lang="en-US" sz="1600" b="1" dirty="0" smtClean="0"/>
              <a:t>Lifelong learning</a:t>
            </a:r>
            <a:endParaRPr lang="en-US" sz="1600" dirty="0"/>
          </a:p>
          <a:p>
            <a:pPr marL="0" indent="0">
              <a:buNone/>
            </a:pPr>
            <a:endParaRPr lang="pl-PL" dirty="0"/>
          </a:p>
        </p:txBody>
      </p:sp>
    </p:spTree>
    <p:extLst>
      <p:ext uri="{BB962C8B-B14F-4D97-AF65-F5344CB8AC3E}">
        <p14:creationId xmlns:p14="http://schemas.microsoft.com/office/powerpoint/2010/main" xmlns="" val="1031014032"/>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“new” Law on Higher Education</a:t>
            </a:r>
            <a:endParaRPr lang="pl-PL" dirty="0"/>
          </a:p>
        </p:txBody>
      </p:sp>
      <p:sp>
        <p:nvSpPr>
          <p:cNvPr id="3" name="Content Placeholder 2"/>
          <p:cNvSpPr>
            <a:spLocks noGrp="1"/>
          </p:cNvSpPr>
          <p:nvPr>
            <p:ph idx="1"/>
          </p:nvPr>
        </p:nvSpPr>
        <p:spPr>
          <a:xfrm>
            <a:off x="381000" y="1412875"/>
            <a:ext cx="8382000" cy="4481227"/>
          </a:xfrm>
        </p:spPr>
        <p:txBody>
          <a:bodyPr wrap="square" lIns="58" tIns="29" rIns="58" bIns="29" anchor="t">
            <a:spAutoFit/>
          </a:bodyPr>
          <a:lstStyle/>
          <a:p>
            <a:pPr marL="460375" indent="-460375" algn="l" defTabSz="914400" latinLnBrk="0">
              <a:lnSpc>
                <a:spcPct val="90000"/>
              </a:lnSpc>
              <a:spcBef>
                <a:spcPts val="700"/>
              </a:spcBef>
              <a:spcAft>
                <a:spcPts val="0"/>
              </a:spcAft>
              <a:buClr>
                <a:srgbClr val="000000"/>
              </a:buClr>
              <a:buFont typeface="Times New Roman"/>
              <a:buChar char="•"/>
            </a:pPr>
            <a:r>
              <a:rPr lang="en-US" altLang="ko-KR" sz="3200" dirty="0" smtClean="0">
                <a:solidFill>
                  <a:srgbClr val="000000"/>
                </a:solidFill>
                <a:latin typeface="Calibri" charset="0"/>
              </a:rPr>
              <a:t>The Law on Higher Education of 27 July 2005</a:t>
            </a:r>
            <a:endParaRPr lang="ko-KR" altLang="en-US" sz="3200" dirty="0" smtClean="0"/>
          </a:p>
          <a:p>
            <a:pPr marL="0" indent="0" algn="l" defTabSz="914400" latinLnBrk="0">
              <a:lnSpc>
                <a:spcPct val="90000"/>
              </a:lnSpc>
              <a:spcBef>
                <a:spcPts val="700"/>
              </a:spcBef>
              <a:spcAft>
                <a:spcPts val="0"/>
              </a:spcAft>
              <a:buClr>
                <a:srgbClr val="000000"/>
              </a:buClr>
              <a:buFont typeface="Times New Roman"/>
              <a:buChar char="•"/>
            </a:pPr>
            <a:r>
              <a:rPr lang="en-US" altLang="ko-KR" sz="3200" dirty="0" smtClean="0">
                <a:solidFill>
                  <a:srgbClr val="000000"/>
                </a:solidFill>
                <a:latin typeface="Calibri" charset="0"/>
              </a:rPr>
              <a:t> and subsequent amendments to this act approved  2011</a:t>
            </a:r>
            <a:endParaRPr lang="ko-KR" altLang="en-US" sz="3200" dirty="0" smtClean="0"/>
          </a:p>
          <a:p>
            <a:pPr marL="460375" indent="-460375" algn="l" defTabSz="914400" latinLnBrk="0">
              <a:lnSpc>
                <a:spcPct val="90000"/>
              </a:lnSpc>
              <a:spcBef>
                <a:spcPts val="700"/>
              </a:spcBef>
              <a:spcAft>
                <a:spcPts val="0"/>
              </a:spcAft>
              <a:buFontTx/>
              <a:buNone/>
            </a:pPr>
            <a:endParaRPr lang="ko-KR" altLang="en-US" sz="3200" dirty="0" smtClean="0"/>
          </a:p>
          <a:p>
            <a:pPr marL="460375" indent="-460375" algn="l" defTabSz="914400" latinLnBrk="0">
              <a:lnSpc>
                <a:spcPct val="90000"/>
              </a:lnSpc>
              <a:spcBef>
                <a:spcPts val="700"/>
              </a:spcBef>
              <a:spcAft>
                <a:spcPts val="0"/>
              </a:spcAft>
              <a:buFontTx/>
              <a:buNone/>
            </a:pPr>
            <a:endParaRPr lang="ko-KR" altLang="en-US" sz="3200" dirty="0" smtClean="0"/>
          </a:p>
          <a:p>
            <a:pPr marL="460375" indent="-460375" algn="l" defTabSz="914400" latinLnBrk="0">
              <a:lnSpc>
                <a:spcPct val="90000"/>
              </a:lnSpc>
              <a:spcBef>
                <a:spcPts val="700"/>
              </a:spcBef>
              <a:spcAft>
                <a:spcPts val="0"/>
              </a:spcAft>
              <a:buClr>
                <a:srgbClr val="000000"/>
              </a:buClr>
              <a:buFont typeface="Times New Roman"/>
              <a:buChar char="•"/>
            </a:pPr>
            <a:r>
              <a:rPr lang="en-US" altLang="ko-KR" sz="3200" dirty="0" smtClean="0">
                <a:solidFill>
                  <a:srgbClr val="000000"/>
                </a:solidFill>
                <a:latin typeface="Calibri" charset="0"/>
              </a:rPr>
              <a:t>Everything is regulated by the Law on Higher Education statute and dozens of regulations issued by the Minister for Science and Higher Education</a:t>
            </a:r>
            <a:endParaRPr lang="ko-KR" altLang="en-US" sz="3200" dirty="0" smtClean="0"/>
          </a:p>
          <a:p>
            <a:pPr marL="460375" indent="-460375" algn="l" defTabSz="914400" latinLnBrk="0">
              <a:lnSpc>
                <a:spcPct val="90000"/>
              </a:lnSpc>
              <a:spcBef>
                <a:spcPts val="700"/>
              </a:spcBef>
              <a:spcAft>
                <a:spcPts val="0"/>
              </a:spcAft>
              <a:buFontTx/>
              <a:buNone/>
            </a:pPr>
            <a:endParaRPr lang="ko-KR" altLang="en-US" sz="3200" dirty="0" smtClean="0"/>
          </a:p>
        </p:txBody>
      </p:sp>
    </p:spTree>
    <p:extLst>
      <p:ext uri="{BB962C8B-B14F-4D97-AF65-F5344CB8AC3E}">
        <p14:creationId xmlns:p14="http://schemas.microsoft.com/office/powerpoint/2010/main" xmlns="" val="1594444553"/>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lIns="58" tIns="29" rIns="58" bIns="29" anchor="t">
            <a:spAutoFit/>
          </a:bodyPr>
          <a:lstStyle/>
          <a:p>
            <a:pPr marL="0" indent="0" algn="l" defTabSz="914400" latinLnBrk="0">
              <a:lnSpc>
                <a:spcPct val="90000"/>
              </a:lnSpc>
              <a:spcBef>
                <a:spcPts val="0"/>
              </a:spcBef>
              <a:spcAft>
                <a:spcPts val="0"/>
              </a:spcAft>
              <a:buFontTx/>
              <a:buNone/>
            </a:pPr>
            <a:r>
              <a:rPr lang="en-US" altLang="ko-KR" sz="4800" dirty="0" smtClean="0">
                <a:solidFill>
                  <a:srgbClr val="000000"/>
                </a:solidFill>
                <a:latin typeface="Calibri" charset="0"/>
              </a:rPr>
              <a:t>                   Programme design</a:t>
            </a:r>
            <a:endParaRPr lang="ko-KR" altLang="en-US" sz="4800" dirty="0" smtClean="0"/>
          </a:p>
        </p:txBody>
      </p:sp>
      <p:sp>
        <p:nvSpPr>
          <p:cNvPr id="3" name="Text Placeholder 2"/>
          <p:cNvSpPr>
            <a:spLocks noGrp="1"/>
          </p:cNvSpPr>
          <p:nvPr>
            <p:ph type="body" sz="quarter" idx="10"/>
          </p:nvPr>
        </p:nvSpPr>
        <p:spPr>
          <a:xfrm>
            <a:off x="381000" y="894986"/>
            <a:ext cx="8382000" cy="5712333"/>
          </a:xfrm>
        </p:spPr>
        <p:txBody>
          <a:bodyPr wrap="square" lIns="58" tIns="29" rIns="58" bIns="29" anchor="t">
            <a:spAutoFit/>
          </a:bodyPr>
          <a:lstStyle/>
          <a:p>
            <a:pPr marL="460375" indent="-460375" algn="l" defTabSz="914400" latinLnBrk="0">
              <a:lnSpc>
                <a:spcPct val="90000"/>
              </a:lnSpc>
              <a:spcBef>
                <a:spcPts val="700"/>
              </a:spcBef>
              <a:spcAft>
                <a:spcPts val="0"/>
              </a:spcAft>
              <a:buClr>
                <a:srgbClr val="000000"/>
              </a:buClr>
              <a:buFont typeface="Times New Roman"/>
              <a:buChar char="•"/>
            </a:pPr>
            <a:r>
              <a:rPr lang="en-US" altLang="ko-KR" sz="3200" dirty="0" smtClean="0">
                <a:solidFill>
                  <a:srgbClr val="000000"/>
                </a:solidFill>
                <a:latin typeface="Calibri" charset="0"/>
              </a:rPr>
              <a:t>Polish Higher Institutions have never had full autonomy in starting new programms of study</a:t>
            </a:r>
            <a:endParaRPr lang="ko-KR" altLang="en-US" sz="3200" dirty="0" smtClean="0"/>
          </a:p>
          <a:p>
            <a:pPr marL="460375" indent="-460375" algn="l" defTabSz="914400" latinLnBrk="0">
              <a:lnSpc>
                <a:spcPct val="90000"/>
              </a:lnSpc>
              <a:spcBef>
                <a:spcPts val="700"/>
              </a:spcBef>
              <a:spcAft>
                <a:spcPts val="0"/>
              </a:spcAft>
              <a:buClr>
                <a:srgbClr val="000000"/>
              </a:buClr>
              <a:buFont typeface="Times New Roman"/>
              <a:buChar char="•"/>
            </a:pPr>
            <a:r>
              <a:rPr lang="en-US" altLang="ko-KR" sz="3200" dirty="0" smtClean="0">
                <a:solidFill>
                  <a:srgbClr val="000000"/>
                </a:solidFill>
                <a:latin typeface="Calibri" charset="0"/>
              </a:rPr>
              <a:t>Before 2011 the names of courses were defined by the Minister responsible for higher education</a:t>
            </a:r>
            <a:endParaRPr lang="ko-KR" altLang="en-US" sz="3200" dirty="0" smtClean="0"/>
          </a:p>
          <a:p>
            <a:pPr marL="460375" indent="-460375" algn="l" defTabSz="914400" latinLnBrk="0">
              <a:lnSpc>
                <a:spcPct val="90000"/>
              </a:lnSpc>
              <a:spcBef>
                <a:spcPts val="700"/>
              </a:spcBef>
              <a:spcAft>
                <a:spcPts val="0"/>
              </a:spcAft>
              <a:buClr>
                <a:srgbClr val="000000"/>
              </a:buClr>
              <a:buFont typeface="Times New Roman"/>
              <a:buChar char="•"/>
            </a:pPr>
            <a:r>
              <a:rPr lang="en-US" altLang="ko-KR" sz="3200" dirty="0" smtClean="0">
                <a:solidFill>
                  <a:srgbClr val="000000"/>
                </a:solidFill>
                <a:latin typeface="Calibri" charset="0"/>
              </a:rPr>
              <a:t>In 2011 the Law on higher education abolished the competence of the Minister to issue the names and requirements  for university programs but the National Qualification Framework for Higher Education was created</a:t>
            </a:r>
            <a:endParaRPr lang="ko-KR" altLang="en-US" sz="3200" dirty="0" smtClean="0"/>
          </a:p>
          <a:p>
            <a:pPr marL="0" indent="0" algn="l" defTabSz="914400" latinLnBrk="0">
              <a:lnSpc>
                <a:spcPct val="90000"/>
              </a:lnSpc>
              <a:spcBef>
                <a:spcPts val="700"/>
              </a:spcBef>
              <a:spcAft>
                <a:spcPts val="0"/>
              </a:spcAft>
              <a:buFontTx/>
              <a:buNone/>
            </a:pPr>
            <a:endParaRPr lang="ko-KR" altLang="en-US" sz="3200" dirty="0" smtClean="0"/>
          </a:p>
          <a:p>
            <a:pPr marL="0" indent="0" algn="l" defTabSz="914400" latinLnBrk="0">
              <a:lnSpc>
                <a:spcPct val="90000"/>
              </a:lnSpc>
              <a:spcBef>
                <a:spcPts val="700"/>
              </a:spcBef>
              <a:spcAft>
                <a:spcPts val="0"/>
              </a:spcAft>
              <a:buFontTx/>
              <a:buNone/>
            </a:pPr>
            <a:endParaRPr lang="ko-KR" altLang="en-US" sz="3200" dirty="0" smtClean="0"/>
          </a:p>
        </p:txBody>
      </p:sp>
    </p:spTree>
    <p:extLst>
      <p:ext uri="{BB962C8B-B14F-4D97-AF65-F5344CB8AC3E}">
        <p14:creationId xmlns:p14="http://schemas.microsoft.com/office/powerpoint/2010/main" xmlns="" val="2837116775"/>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Quality of Higher Education</a:t>
            </a:r>
            <a:endParaRPr lang="pl-PL" dirty="0"/>
          </a:p>
        </p:txBody>
      </p:sp>
      <p:sp>
        <p:nvSpPr>
          <p:cNvPr id="3" name="Text Placeholder 2"/>
          <p:cNvSpPr>
            <a:spLocks noGrp="1"/>
          </p:cNvSpPr>
          <p:nvPr>
            <p:ph type="body" sz="quarter" idx="10"/>
          </p:nvPr>
        </p:nvSpPr>
        <p:spPr>
          <a:xfrm>
            <a:off x="381000" y="1411552"/>
            <a:ext cx="8382000" cy="4727448"/>
          </a:xfrm>
        </p:spPr>
        <p:txBody>
          <a:bodyPr/>
          <a:lstStyle/>
          <a:p>
            <a:r>
              <a:rPr lang="en-US" dirty="0" smtClean="0"/>
              <a:t>evaluation </a:t>
            </a:r>
            <a:r>
              <a:rPr lang="en-US" dirty="0"/>
              <a:t>of higher education quality is closely connected with </a:t>
            </a:r>
            <a:r>
              <a:rPr lang="en-US" dirty="0" smtClean="0"/>
              <a:t>the accreditation process</a:t>
            </a:r>
          </a:p>
          <a:p>
            <a:r>
              <a:rPr lang="en-US" dirty="0" smtClean="0"/>
              <a:t>The Polish Accreditation Committee (PAC) is responsible for both: evaluation and accreditation</a:t>
            </a:r>
          </a:p>
          <a:p>
            <a:r>
              <a:rPr lang="en-US" dirty="0" smtClean="0"/>
              <a:t>Since 2011 the PAC is responsible for newly created two types of assessment: program control and institutional control; </a:t>
            </a:r>
          </a:p>
          <a:p>
            <a:r>
              <a:rPr lang="en-US" dirty="0" smtClean="0"/>
              <a:t>In 2011 conditions of the two types of evaluation were determined by the Ministry</a:t>
            </a:r>
            <a:endParaRPr lang="pl-PL" dirty="0"/>
          </a:p>
        </p:txBody>
      </p:sp>
    </p:spTree>
    <p:extLst>
      <p:ext uri="{BB962C8B-B14F-4D97-AF65-F5344CB8AC3E}">
        <p14:creationId xmlns:p14="http://schemas.microsoft.com/office/powerpoint/2010/main" xmlns="" val="1432462338"/>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p:txBody>
          <a:bodyPr/>
          <a:lstStyle/>
          <a:p>
            <a:endParaRPr lang="hu-HU"/>
          </a:p>
        </p:txBody>
      </p:sp>
      <p:sp>
        <p:nvSpPr>
          <p:cNvPr id="3" name="Alcím 2"/>
          <p:cNvSpPr>
            <a:spLocks noGrp="1"/>
          </p:cNvSpPr>
          <p:nvPr>
            <p:ph type="subTitle" idx="1"/>
          </p:nvPr>
        </p:nvSpPr>
        <p:spPr/>
        <p:txBody>
          <a:bodyPr/>
          <a:lstStyle/>
          <a:p>
            <a:endParaRPr lang="hu-HU"/>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p:txBody>
          <a:bodyPr/>
          <a:lstStyle/>
          <a:p>
            <a:endParaRPr lang="hu-HU"/>
          </a:p>
        </p:txBody>
      </p:sp>
      <p:sp>
        <p:nvSpPr>
          <p:cNvPr id="3" name="Alcím 2"/>
          <p:cNvSpPr>
            <a:spLocks noGrp="1"/>
          </p:cNvSpPr>
          <p:nvPr>
            <p:ph type="subTitle" idx="1"/>
          </p:nvPr>
        </p:nvSpPr>
        <p:spPr/>
        <p:txBody>
          <a:bodyPr/>
          <a:lstStyle/>
          <a:p>
            <a:endParaRPr lang="hu-HU"/>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64797"/>
          </a:xfrm>
        </p:spPr>
        <p:txBody>
          <a:bodyPr/>
          <a:lstStyle/>
          <a:p>
            <a:pPr algn="ctr"/>
            <a:r>
              <a:rPr lang="en-US" dirty="0" smtClean="0"/>
              <a:t>Financing HE and science as of 2013</a:t>
            </a:r>
            <a:endParaRPr lang="pl-PL" dirty="0"/>
          </a:p>
        </p:txBody>
      </p:sp>
      <p:sp>
        <p:nvSpPr>
          <p:cNvPr id="3" name="Text Placeholder 2"/>
          <p:cNvSpPr>
            <a:spLocks noGrp="1"/>
          </p:cNvSpPr>
          <p:nvPr>
            <p:ph type="body" sz="quarter" idx="10"/>
          </p:nvPr>
        </p:nvSpPr>
        <p:spPr>
          <a:xfrm>
            <a:off x="372745" y="2126615"/>
            <a:ext cx="8382000" cy="984885"/>
          </a:xfrm>
        </p:spPr>
        <p:txBody>
          <a:bodyPr/>
          <a:lstStyle/>
          <a:p>
            <a:r>
              <a:rPr lang="en-US" dirty="0" smtClean="0"/>
              <a:t>Financing of higher education - 0,7 % GDP</a:t>
            </a:r>
          </a:p>
          <a:p>
            <a:r>
              <a:rPr lang="en-US" dirty="0" smtClean="0"/>
              <a:t>Financing of science -  0,44 % GDP</a:t>
            </a:r>
          </a:p>
        </p:txBody>
      </p:sp>
    </p:spTree>
    <p:extLst>
      <p:ext uri="{BB962C8B-B14F-4D97-AF65-F5344CB8AC3E}">
        <p14:creationId xmlns:p14="http://schemas.microsoft.com/office/powerpoint/2010/main" xmlns="" val="4269890978"/>
      </p:ext>
    </p:extLst>
  </p:cSld>
  <p:clrMapOvr>
    <a:masterClrMapping/>
  </p:clrMapOvr>
  <p:transition>
    <p:fade/>
  </p:transition>
</p:sld>
</file>

<file path=ppt/theme/theme1.xml><?xml version="1.0" encoding="utf-8"?>
<a:theme xmlns:a="http://schemas.openxmlformats.org/drawingml/2006/main" name="1_Light_Blue_Gray_Bar 4X3 Template Segoe_TP10286760">
  <a:themeElements>
    <a:clrScheme name="5-00332 CSO Summit 2008">
      <a:dk1>
        <a:srgbClr val="000000"/>
      </a:dk1>
      <a:lt1>
        <a:srgbClr val="FFFFFF"/>
      </a:lt1>
      <a:dk2>
        <a:srgbClr val="050595"/>
      </a:dk2>
      <a:lt2>
        <a:srgbClr val="FFFF99"/>
      </a:lt2>
      <a:accent1>
        <a:srgbClr val="ECDFA7"/>
      </a:accent1>
      <a:accent2>
        <a:srgbClr val="4F6E9B"/>
      </a:accent2>
      <a:accent3>
        <a:srgbClr val="936553"/>
      </a:accent3>
      <a:accent4>
        <a:srgbClr val="88A17B"/>
      </a:accent4>
      <a:accent5>
        <a:srgbClr val="B8977E"/>
      </a:accent5>
      <a:accent6>
        <a:srgbClr val="99B5D3"/>
      </a:accent6>
      <a:hlink>
        <a:srgbClr val="050595"/>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4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txDef>
      <a:spPr>
        <a:noFill/>
      </a:spPr>
      <a:bodyPr wrap="none" rtlCol="0">
        <a:spAutoFit/>
      </a:bodyPr>
      <a:lstStyle>
        <a:defPPr>
          <a:defRPr dirty="0" err="1" smtClean="0">
            <a:solidFill>
              <a:schemeClr val="bg1"/>
            </a:solidFill>
          </a:defRPr>
        </a:defPPr>
      </a:lstStyle>
    </a:txDef>
  </a:objectDefaults>
  <a:extraClrSchemeLst/>
</a:theme>
</file>

<file path=ppt/theme/theme2.xml><?xml version="1.0" encoding="utf-8"?>
<a:theme xmlns:a="http://schemas.openxmlformats.org/drawingml/2006/main" name="White with Courier font for code slides">
  <a:themeElements>
    <a:clrScheme name="5-00332 CSO Summit 2008">
      <a:dk1>
        <a:srgbClr val="000000"/>
      </a:dk1>
      <a:lt1>
        <a:srgbClr val="FFFFFF"/>
      </a:lt1>
      <a:dk2>
        <a:srgbClr val="050595"/>
      </a:dk2>
      <a:lt2>
        <a:srgbClr val="FFFF99"/>
      </a:lt2>
      <a:accent1>
        <a:srgbClr val="ECDFA7"/>
      </a:accent1>
      <a:accent2>
        <a:srgbClr val="4F6E9B"/>
      </a:accent2>
      <a:accent3>
        <a:srgbClr val="936553"/>
      </a:accent3>
      <a:accent4>
        <a:srgbClr val="88A17B"/>
      </a:accent4>
      <a:accent5>
        <a:srgbClr val="B8977E"/>
      </a:accent5>
      <a:accent6>
        <a:srgbClr val="99B5D3"/>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3D21371-FD5A-42FB-A922-EB3BE4E7F2D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Sample presentation slides (Lt. blue-gray bar design)</Template>
  <TotalTime>1377</TotalTime>
  <Words>1351</Words>
  <Application>Microsoft Office PowerPoint</Application>
  <PresentationFormat>Diavetítés a képernyőre (4:3 oldalarány)</PresentationFormat>
  <Paragraphs>160</Paragraphs>
  <Slides>19</Slides>
  <Notes>1</Notes>
  <HiddenSlides>0</HiddenSlides>
  <MMClips>0</MMClips>
  <ScaleCrop>false</ScaleCrop>
  <HeadingPairs>
    <vt:vector size="4" baseType="variant">
      <vt:variant>
        <vt:lpstr>Téma</vt:lpstr>
      </vt:variant>
      <vt:variant>
        <vt:i4>2</vt:i4>
      </vt:variant>
      <vt:variant>
        <vt:lpstr>Diacímek</vt:lpstr>
      </vt:variant>
      <vt:variant>
        <vt:i4>19</vt:i4>
      </vt:variant>
    </vt:vector>
  </HeadingPairs>
  <TitlesOfParts>
    <vt:vector size="21" baseType="lpstr">
      <vt:lpstr>1_Light_Blue_Gray_Bar 4X3 Template Segoe_TP10286760</vt:lpstr>
      <vt:lpstr>White with Courier font for code slides</vt:lpstr>
      <vt:lpstr>Europeanization v. academic freedom in higher education in Poland</vt:lpstr>
      <vt:lpstr>Definitions</vt:lpstr>
      <vt:lpstr>                        Definitions</vt:lpstr>
      <vt:lpstr>Higher Education in Poland between 1949-1990</vt:lpstr>
      <vt:lpstr>Higher Education after 1990</vt:lpstr>
      <vt:lpstr>Constitution of the Republic of Poland</vt:lpstr>
      <vt:lpstr>the Law on higher education of 27 July 2005</vt:lpstr>
      <vt:lpstr>                  Non-public HEIs</vt:lpstr>
      <vt:lpstr>                  Non-public HEIs</vt:lpstr>
      <vt:lpstr>The number of HEIs</vt:lpstr>
      <vt:lpstr>  The number of students after 1990</vt:lpstr>
      <vt:lpstr>          Europeanization of HE</vt:lpstr>
      <vt:lpstr>The Bologna Process</vt:lpstr>
      <vt:lpstr>The “new” Law on Higher Education</vt:lpstr>
      <vt:lpstr>                   Programme design</vt:lpstr>
      <vt:lpstr>The Quality of Higher Education</vt:lpstr>
      <vt:lpstr>17. dia</vt:lpstr>
      <vt:lpstr>18. dia</vt:lpstr>
      <vt:lpstr>Financing HE and science as of 2013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Europeanization v. academic freedom in higher education in Poland</dc:title>
  <dc:creator>Anna</dc:creator>
  <cp:keywords/>
  <cp:lastModifiedBy>Vigh Edit</cp:lastModifiedBy>
  <cp:revision>39</cp:revision>
  <dcterms:created xsi:type="dcterms:W3CDTF">2015-02-18T11:50:07Z</dcterms:created>
  <dcterms:modified xsi:type="dcterms:W3CDTF">2015-02-25T07:36:16Z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TC102867609990</vt:lpwstr>
  </property>
</Properties>
</file>